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936" r:id="rId4"/>
  </p:sldMasterIdLst>
  <p:notesMasterIdLst>
    <p:notesMasterId r:id="rId38"/>
  </p:notesMasterIdLst>
  <p:handoutMasterIdLst>
    <p:handoutMasterId r:id="rId39"/>
  </p:handoutMasterIdLst>
  <p:sldIdLst>
    <p:sldId id="361" r:id="rId5"/>
    <p:sldId id="427" r:id="rId6"/>
    <p:sldId id="404" r:id="rId7"/>
    <p:sldId id="418" r:id="rId8"/>
    <p:sldId id="382" r:id="rId9"/>
    <p:sldId id="411" r:id="rId10"/>
    <p:sldId id="416" r:id="rId11"/>
    <p:sldId id="386" r:id="rId12"/>
    <p:sldId id="410" r:id="rId13"/>
    <p:sldId id="412" r:id="rId14"/>
    <p:sldId id="413" r:id="rId15"/>
    <p:sldId id="385" r:id="rId16"/>
    <p:sldId id="417" r:id="rId17"/>
    <p:sldId id="419" r:id="rId18"/>
    <p:sldId id="426" r:id="rId19"/>
    <p:sldId id="440" r:id="rId20"/>
    <p:sldId id="441" r:id="rId21"/>
    <p:sldId id="442" r:id="rId22"/>
    <p:sldId id="396" r:id="rId23"/>
    <p:sldId id="420" r:id="rId24"/>
    <p:sldId id="425" r:id="rId25"/>
    <p:sldId id="439" r:id="rId26"/>
    <p:sldId id="421" r:id="rId27"/>
    <p:sldId id="372" r:id="rId28"/>
    <p:sldId id="391" r:id="rId29"/>
    <p:sldId id="423" r:id="rId30"/>
    <p:sldId id="424" r:id="rId31"/>
    <p:sldId id="392" r:id="rId32"/>
    <p:sldId id="438" r:id="rId33"/>
    <p:sldId id="431" r:id="rId34"/>
    <p:sldId id="432" r:id="rId35"/>
    <p:sldId id="409" r:id="rId36"/>
    <p:sldId id="363" r:id="rId3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264">
          <p15:clr>
            <a:srgbClr val="A4A3A4"/>
          </p15:clr>
        </p15:guide>
        <p15:guide id="4" orient="horz" pos="864">
          <p15:clr>
            <a:srgbClr val="A4A3A4"/>
          </p15:clr>
        </p15:guide>
        <p15:guide id="5" pos="2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1B4E7"/>
    <a:srgbClr val="872175"/>
    <a:srgbClr val="58585A"/>
    <a:srgbClr val="D91B5C"/>
    <a:srgbClr val="FF7600"/>
    <a:srgbClr val="CA992B"/>
    <a:srgbClr val="005DA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5"/>
    <p:restoredTop sz="83121"/>
  </p:normalViewPr>
  <p:slideViewPr>
    <p:cSldViewPr showGuides="1">
      <p:cViewPr>
        <p:scale>
          <a:sx n="83" d="100"/>
          <a:sy n="83" d="100"/>
        </p:scale>
        <p:origin x="1736" y="224"/>
      </p:cViewPr>
      <p:guideLst>
        <p:guide orient="horz" pos="2160"/>
        <p:guide pos="2880"/>
        <p:guide pos="3264"/>
        <p:guide orient="horz" pos="864"/>
        <p:guide pos="288"/>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E23C302-BCD6-5B45-B5D6-1C9C8169C626}" type="slidenum">
              <a:rPr lang="en-US" altLang="en-US"/>
              <a:pPr>
                <a:defRPr/>
              </a:pPr>
              <a:t>‹#›</a:t>
            </a:fld>
            <a:endParaRPr lang="en-US" altLang="en-US"/>
          </a:p>
        </p:txBody>
      </p:sp>
    </p:spTree>
    <p:extLst>
      <p:ext uri="{BB962C8B-B14F-4D97-AF65-F5344CB8AC3E}">
        <p14:creationId xmlns:p14="http://schemas.microsoft.com/office/powerpoint/2010/main" val="157632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0AC78AB-9840-3F42-BD82-41B05FDF5475}" type="slidenum">
              <a:rPr lang="en-US" altLang="en-US"/>
              <a:pPr>
                <a:defRPr/>
              </a:pPr>
              <a:t>‹#›</a:t>
            </a:fld>
            <a:endParaRPr lang="en-US" altLang="en-US"/>
          </a:p>
        </p:txBody>
      </p:sp>
    </p:spTree>
    <p:extLst>
      <p:ext uri="{BB962C8B-B14F-4D97-AF65-F5344CB8AC3E}">
        <p14:creationId xmlns:p14="http://schemas.microsoft.com/office/powerpoint/2010/main" val="64491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615BF233-6078-DF4D-933E-398D1AAF59D5}" type="slidenum">
              <a:rPr lang="en-US" altLang="en-US"/>
              <a:pPr>
                <a:spcBef>
                  <a:spcPct val="0"/>
                </a:spcBef>
              </a:pPr>
              <a:t>1</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bg-BG" altLang="en-US">
              <a:latin typeface="Arial" charset="0"/>
              <a:ea typeface="ヒラギノ角ゴ Pro W3" charset="-128"/>
            </a:endParaRPr>
          </a:p>
        </p:txBody>
      </p:sp>
    </p:spTree>
    <p:extLst>
      <p:ext uri="{BB962C8B-B14F-4D97-AF65-F5344CB8AC3E}">
        <p14:creationId xmlns:p14="http://schemas.microsoft.com/office/powerpoint/2010/main" val="1982745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The Paul Harris Society recognizes</a:t>
            </a:r>
            <a:r>
              <a:rPr lang="bg-BG" altLang="en-US">
                <a:latin typeface="Arial" charset="0"/>
                <a:ea typeface="ヒラギノ角ゴ Pro W3" charset="-128"/>
              </a:rPr>
              <a:t> </a:t>
            </a:r>
            <a:r>
              <a:rPr lang="en-US" altLang="en-US">
                <a:latin typeface="Arial" charset="0"/>
                <a:ea typeface="ヒラギノ角ゴ Pro W3" charset="-128"/>
              </a:rPr>
              <a:t>individuals who choose to contribute</a:t>
            </a:r>
          </a:p>
          <a:p>
            <a:r>
              <a:rPr lang="en-US" altLang="en-US">
                <a:latin typeface="Arial" charset="0"/>
                <a:ea typeface="ヒラギノ角ゴ Pro W3" charset="-128"/>
              </a:rPr>
              <a:t>$1,000 or more each Rotary year to</a:t>
            </a:r>
            <a:r>
              <a:rPr lang="bg-BG" altLang="en-US">
                <a:latin typeface="Arial" charset="0"/>
                <a:ea typeface="ヒラギノ角ゴ Pro W3" charset="-128"/>
              </a:rPr>
              <a:t> </a:t>
            </a:r>
            <a:r>
              <a:rPr lang="en-US" altLang="en-US">
                <a:latin typeface="Arial" charset="0"/>
                <a:ea typeface="ヒラギノ角ゴ Pro W3" charset="-128"/>
              </a:rPr>
              <a:t>the Annual Fund, End Polio Fund, or</a:t>
            </a:r>
          </a:p>
          <a:p>
            <a:r>
              <a:rPr lang="en-US" altLang="en-US">
                <a:latin typeface="Arial" charset="0"/>
                <a:ea typeface="ヒラギノ角ゴ Pro W3" charset="-128"/>
              </a:rPr>
              <a:t>an approved global grant. Paul Harris</a:t>
            </a:r>
            <a:r>
              <a:rPr lang="bg-BG" altLang="en-US">
                <a:latin typeface="Arial" charset="0"/>
                <a:ea typeface="ヒラギノ角ゴ Pro W3" charset="-128"/>
              </a:rPr>
              <a:t> </a:t>
            </a:r>
            <a:r>
              <a:rPr lang="en-US" altLang="en-US">
                <a:latin typeface="Arial" charset="0"/>
                <a:ea typeface="ヒラギノ角ゴ Pro W3" charset="-128"/>
              </a:rPr>
              <a:t>Society contributions count toward</a:t>
            </a:r>
            <a:r>
              <a:rPr lang="bg-BG" altLang="en-US">
                <a:latin typeface="Arial" charset="0"/>
                <a:ea typeface="ヒラギノ角ゴ Pro W3" charset="-128"/>
              </a:rPr>
              <a:t> </a:t>
            </a:r>
            <a:r>
              <a:rPr lang="en-US" altLang="en-US">
                <a:latin typeface="Arial" charset="0"/>
                <a:ea typeface="ヒラギノ角ゴ Pro W3" charset="-128"/>
              </a:rPr>
              <a:t>these recognition categories: Rotary</a:t>
            </a:r>
          </a:p>
          <a:p>
            <a:r>
              <a:rPr lang="en-US" altLang="en-US">
                <a:latin typeface="Arial" charset="0"/>
                <a:ea typeface="ヒラギノ角ゴ Pro W3" charset="-128"/>
              </a:rPr>
              <a:t>Foundation Sustaining Member</a:t>
            </a:r>
            <a:r>
              <a:rPr lang="bg-BG" altLang="en-US">
                <a:latin typeface="Arial" charset="0"/>
                <a:ea typeface="ヒラギノ角ゴ Pro W3" charset="-128"/>
              </a:rPr>
              <a:t> </a:t>
            </a:r>
            <a:r>
              <a:rPr lang="en-US" altLang="en-US">
                <a:latin typeface="Arial" charset="0"/>
                <a:ea typeface="ヒラギノ角ゴ Pro W3" charset="-128"/>
              </a:rPr>
              <a:t>(Annual Fund contributions only),</a:t>
            </a:r>
            <a:r>
              <a:rPr lang="bg-BG" altLang="en-US">
                <a:latin typeface="Arial" charset="0"/>
                <a:ea typeface="ヒラギノ角ゴ Pro W3" charset="-128"/>
              </a:rPr>
              <a:t> </a:t>
            </a:r>
            <a:r>
              <a:rPr lang="en-US" altLang="en-US">
                <a:latin typeface="Arial" charset="0"/>
                <a:ea typeface="ヒラギノ角ゴ Pro W3" charset="-128"/>
              </a:rPr>
              <a:t>Paul Harris Fellow, Multiple Paul Harris Fellow, Major Donor, and</a:t>
            </a:r>
            <a:r>
              <a:rPr lang="bg-BG" altLang="en-US">
                <a:latin typeface="Arial" charset="0"/>
                <a:ea typeface="ヒラギノ角ゴ Pro W3" charset="-128"/>
              </a:rPr>
              <a:t> </a:t>
            </a:r>
            <a:r>
              <a:rPr lang="en-US" altLang="en-US">
                <a:latin typeface="Arial" charset="0"/>
                <a:ea typeface="ヒラギノ角ゴ Pro W3" charset="-128"/>
              </a:rPr>
              <a:t>club recognition banners. Recognition consists of a chevron-style pin</a:t>
            </a:r>
            <a:r>
              <a:rPr lang="bg-BG" altLang="en-US">
                <a:latin typeface="Arial" charset="0"/>
                <a:ea typeface="ヒラギノ角ゴ Pro W3" charset="-128"/>
              </a:rPr>
              <a:t> </a:t>
            </a:r>
            <a:r>
              <a:rPr lang="en-US" altLang="en-US">
                <a:latin typeface="Arial" charset="0"/>
                <a:ea typeface="ヒラギノ角ゴ Pro W3" charset="-128"/>
              </a:rPr>
              <a:t>provided by your district Paul Harris Society coordinator.</a:t>
            </a:r>
            <a:endParaRPr lang="bg-BG" altLang="en-US">
              <a:latin typeface="Arial" charset="0"/>
              <a:ea typeface="ヒラギノ角ゴ Pro W3" charset="-128"/>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8AE6B469-59B4-3C4B-980D-3B23AA5E7EB1}" type="slidenum">
              <a:rPr lang="en-US" altLang="en-US"/>
              <a:pPr>
                <a:spcBef>
                  <a:spcPct val="0"/>
                </a:spcBef>
              </a:pPr>
              <a:t>10</a:t>
            </a:fld>
            <a:endParaRPr lang="en-US" altLang="en-US"/>
          </a:p>
        </p:txBody>
      </p:sp>
    </p:spTree>
    <p:extLst>
      <p:ext uri="{BB962C8B-B14F-4D97-AF65-F5344CB8AC3E}">
        <p14:creationId xmlns:p14="http://schemas.microsoft.com/office/powerpoint/2010/main" val="202874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bg-BG" altLang="en-US" dirty="0">
                <a:latin typeface="Georgia" charset="0"/>
                <a:ea typeface="ヒラギノ角ゴ Pro W3" charset="-128"/>
              </a:rPr>
              <a:t>Дарителите получават специално уведомително писмо и гравиран кристал заедно със значка за голям донор, отговаряща на съответното ниво на отличието (от 1 до </a:t>
            </a:r>
            <a:r>
              <a:rPr lang="en-US" altLang="en-US" dirty="0" smtClean="0">
                <a:latin typeface="Georgia" charset="0"/>
                <a:ea typeface="ヒラギノ角ゴ Pro W3" charset="-128"/>
              </a:rPr>
              <a:t>4</a:t>
            </a:r>
            <a:r>
              <a:rPr lang="bg-BG" altLang="en-US" dirty="0" smtClean="0">
                <a:latin typeface="Georgia" charset="0"/>
                <a:ea typeface="ヒラギノ角ゴ Pro W3" charset="-128"/>
              </a:rPr>
              <a:t> кристала)</a:t>
            </a:r>
            <a:endParaRPr lang="bg-BG" altLang="en-US" dirty="0">
              <a:latin typeface="Georgia" charset="0"/>
              <a:ea typeface="ヒラギノ角ゴ Pro W3" charset="-128"/>
            </a:endParaRPr>
          </a:p>
          <a:p>
            <a:endParaRPr lang="bg-BG" altLang="en-US" dirty="0">
              <a:latin typeface="Arial" charset="0"/>
              <a:ea typeface="ヒラギノ角ゴ Pro W3" charset="-128"/>
            </a:endParaRPr>
          </a:p>
          <a:p>
            <a:r>
              <a:rPr lang="en-US" altLang="en-US" dirty="0">
                <a:latin typeface="Arial" charset="0"/>
                <a:ea typeface="ヒラギノ角ゴ Pro W3" charset="-128"/>
              </a:rPr>
              <a:t>The Rotary Foundation recognizes</a:t>
            </a:r>
            <a:r>
              <a:rPr lang="bg-BG" altLang="en-US" dirty="0">
                <a:latin typeface="Arial" charset="0"/>
                <a:ea typeface="ヒラギノ角ゴ Pro W3" charset="-128"/>
              </a:rPr>
              <a:t> </a:t>
            </a:r>
            <a:r>
              <a:rPr lang="en-US" altLang="en-US" dirty="0">
                <a:latin typeface="Arial" charset="0"/>
                <a:ea typeface="ヒラギノ角ゴ Pro W3" charset="-128"/>
              </a:rPr>
              <a:t>individuals or couples whose combined</a:t>
            </a:r>
            <a:r>
              <a:rPr lang="bg-BG" altLang="en-US" dirty="0">
                <a:latin typeface="Arial" charset="0"/>
                <a:ea typeface="ヒラギノ角ゴ Pro W3" charset="-128"/>
              </a:rPr>
              <a:t> </a:t>
            </a:r>
            <a:r>
              <a:rPr lang="en-US" altLang="en-US" dirty="0">
                <a:latin typeface="Arial" charset="0"/>
                <a:ea typeface="ヒラギノ角ゴ Pro W3" charset="-128"/>
              </a:rPr>
              <a:t>giving has reached $10,000, regardless</a:t>
            </a:r>
            <a:r>
              <a:rPr lang="bg-BG" altLang="en-US" dirty="0">
                <a:latin typeface="Arial" charset="0"/>
                <a:ea typeface="ヒラギノ角ゴ Pro W3" charset="-128"/>
              </a:rPr>
              <a:t> </a:t>
            </a:r>
            <a:r>
              <a:rPr lang="en-US" altLang="en-US" dirty="0">
                <a:latin typeface="Arial" charset="0"/>
                <a:ea typeface="ヒラギノ角ゴ Pro W3" charset="-128"/>
              </a:rPr>
              <a:t>of the gift designation. This recognition</a:t>
            </a:r>
            <a:r>
              <a:rPr lang="bg-BG" altLang="en-US" dirty="0">
                <a:latin typeface="Arial" charset="0"/>
                <a:ea typeface="ヒラギノ角ゴ Pro W3" charset="-128"/>
              </a:rPr>
              <a:t> </a:t>
            </a:r>
            <a:r>
              <a:rPr lang="en-US" altLang="en-US" dirty="0">
                <a:latin typeface="Arial" charset="0"/>
                <a:ea typeface="ヒラギノ角ゴ Pro W3" charset="-128"/>
              </a:rPr>
              <a:t>level can be achieved only through</a:t>
            </a:r>
            <a:r>
              <a:rPr lang="bg-BG" altLang="en-US" dirty="0">
                <a:latin typeface="Arial" charset="0"/>
                <a:ea typeface="ヒラギノ角ゴ Pro W3" charset="-128"/>
              </a:rPr>
              <a:t> </a:t>
            </a:r>
            <a:r>
              <a:rPr lang="en-US" altLang="en-US" dirty="0">
                <a:latin typeface="Arial" charset="0"/>
                <a:ea typeface="ヒラギノ角ゴ Pro W3" charset="-128"/>
              </a:rPr>
              <a:t>personal contributions and not through</a:t>
            </a:r>
            <a:r>
              <a:rPr lang="bg-BG" altLang="en-US" dirty="0">
                <a:latin typeface="Arial" charset="0"/>
                <a:ea typeface="ヒラギノ角ゴ Pro W3" charset="-128"/>
              </a:rPr>
              <a:t> </a:t>
            </a:r>
            <a:r>
              <a:rPr lang="en-US" altLang="en-US" dirty="0">
                <a:latin typeface="Arial" charset="0"/>
                <a:ea typeface="ヒラギノ角ゴ Pro W3" charset="-128"/>
              </a:rPr>
              <a:t>recognition points. Major Donors may</a:t>
            </a:r>
            <a:r>
              <a:rPr lang="bg-BG" altLang="en-US" dirty="0">
                <a:latin typeface="Arial" charset="0"/>
                <a:ea typeface="ヒラギノ角ゴ Pro W3" charset="-128"/>
              </a:rPr>
              <a:t> </a:t>
            </a:r>
            <a:r>
              <a:rPr lang="en-US" altLang="en-US" dirty="0">
                <a:latin typeface="Arial" charset="0"/>
                <a:ea typeface="ヒラギノ角ゴ Pro W3" charset="-128"/>
              </a:rPr>
              <a:t>elect to receive a crystal recognition</a:t>
            </a:r>
            <a:r>
              <a:rPr lang="bg-BG" altLang="en-US" dirty="0">
                <a:latin typeface="Arial" charset="0"/>
                <a:ea typeface="ヒラギノ角ゴ Pro W3" charset="-128"/>
              </a:rPr>
              <a:t> </a:t>
            </a:r>
            <a:r>
              <a:rPr lang="en-US" altLang="en-US" dirty="0">
                <a:latin typeface="Arial" charset="0"/>
                <a:ea typeface="ヒラギノ角ゴ Pro W3" charset="-128"/>
              </a:rPr>
              <a:t>piece and pin(s) commemorating the</a:t>
            </a:r>
            <a:r>
              <a:rPr lang="bg-BG" altLang="en-US" dirty="0">
                <a:latin typeface="Arial" charset="0"/>
                <a:ea typeface="ヒラギノ角ゴ Pro W3" charset="-128"/>
              </a:rPr>
              <a:t> </a:t>
            </a:r>
            <a:r>
              <a:rPr lang="en-US" altLang="en-US" dirty="0">
                <a:latin typeface="Arial" charset="0"/>
                <a:ea typeface="ヒラギノ角ゴ Pro W3" charset="-128"/>
              </a:rPr>
              <a:t>gift at each new recognition</a:t>
            </a:r>
            <a:r>
              <a:rPr lang="bg-BG" altLang="en-US" dirty="0">
                <a:latin typeface="Arial" charset="0"/>
                <a:ea typeface="ヒラギノ角ゴ Pro W3" charset="-128"/>
              </a:rPr>
              <a:t> </a:t>
            </a:r>
            <a:r>
              <a:rPr lang="en-US" altLang="en-US" dirty="0">
                <a:latin typeface="Arial" charset="0"/>
                <a:ea typeface="ヒラギノ角ゴ Pro W3" charset="-128"/>
              </a:rPr>
              <a:t>level.</a:t>
            </a:r>
          </a:p>
          <a:p>
            <a:r>
              <a:rPr lang="en-US" altLang="en-US" dirty="0">
                <a:latin typeface="Arial" charset="0"/>
                <a:ea typeface="ヒラギノ角ゴ Pro W3" charset="-128"/>
              </a:rPr>
              <a:t>Level Range</a:t>
            </a:r>
            <a:r>
              <a:rPr lang="bg-BG" altLang="en-US" dirty="0">
                <a:latin typeface="Arial" charset="0"/>
                <a:ea typeface="ヒラギノ角ゴ Pro W3" charset="-128"/>
              </a:rPr>
              <a:t>:</a:t>
            </a:r>
          </a:p>
          <a:p>
            <a:r>
              <a:rPr lang="en-US" altLang="en-US" dirty="0">
                <a:latin typeface="Arial" charset="0"/>
                <a:ea typeface="ヒラギノ角ゴ Pro W3" charset="-128"/>
              </a:rPr>
              <a:t>1 $10,000 to $24,999</a:t>
            </a:r>
          </a:p>
          <a:p>
            <a:r>
              <a:rPr lang="en-US" altLang="en-US" dirty="0">
                <a:latin typeface="Arial" charset="0"/>
                <a:ea typeface="ヒラギノ角ゴ Pro W3" charset="-128"/>
              </a:rPr>
              <a:t>2 $25,000 to $49,999</a:t>
            </a:r>
          </a:p>
          <a:p>
            <a:r>
              <a:rPr lang="en-US" altLang="en-US" dirty="0">
                <a:latin typeface="Arial" charset="0"/>
                <a:ea typeface="ヒラギノ角ゴ Pro W3" charset="-128"/>
              </a:rPr>
              <a:t>3 $50,000 to $99,999</a:t>
            </a:r>
          </a:p>
          <a:p>
            <a:r>
              <a:rPr lang="en-US" altLang="en-US" dirty="0">
                <a:latin typeface="Arial" charset="0"/>
                <a:ea typeface="ヒラギノ角ゴ Pro W3" charset="-128"/>
              </a:rPr>
              <a:t>4 $100,000 to $249,999</a:t>
            </a:r>
            <a:endParaRPr lang="bg-BG" altLang="en-US" dirty="0">
              <a:latin typeface="Arial" charset="0"/>
              <a:ea typeface="ヒラギノ角ゴ Pro W3" charset="-128"/>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0982C015-06EF-0149-8BAC-D4735787ACE4}" type="slidenum">
              <a:rPr lang="en-US" altLang="en-US"/>
              <a:pPr>
                <a:spcBef>
                  <a:spcPct val="0"/>
                </a:spcBef>
              </a:pPr>
              <a:t>11</a:t>
            </a:fld>
            <a:endParaRPr lang="en-US" altLang="en-US"/>
          </a:p>
        </p:txBody>
      </p:sp>
    </p:spTree>
    <p:extLst>
      <p:ext uri="{BB962C8B-B14F-4D97-AF65-F5344CB8AC3E}">
        <p14:creationId xmlns:p14="http://schemas.microsoft.com/office/powerpoint/2010/main" val="1536948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charset="0"/>
                <a:ea typeface="ヒラギノ角ゴ Pro W3" charset="-128"/>
              </a:rPr>
              <a:t>Donors </a:t>
            </a:r>
            <a:r>
              <a:rPr lang="en-US" altLang="en-US" dirty="0">
                <a:latin typeface="Arial" charset="0"/>
                <a:ea typeface="ヒラギノ角ゴ Pro W3" charset="-128"/>
              </a:rPr>
              <a:t>who contribute $250,000 or more become</a:t>
            </a:r>
            <a:r>
              <a:rPr lang="bg-BG" altLang="en-US" dirty="0">
                <a:latin typeface="Arial" charset="0"/>
                <a:ea typeface="ヒラギノ角ゴ Pro W3" charset="-128"/>
              </a:rPr>
              <a:t> </a:t>
            </a:r>
            <a:r>
              <a:rPr lang="en-US" altLang="en-US" dirty="0">
                <a:latin typeface="Arial" charset="0"/>
                <a:ea typeface="ヒラギノ角ゴ Pro W3" charset="-128"/>
              </a:rPr>
              <a:t>members of the Arch </a:t>
            </a:r>
            <a:r>
              <a:rPr lang="en-US" altLang="en-US" dirty="0" err="1">
                <a:latin typeface="Arial" charset="0"/>
                <a:ea typeface="ヒラギノ角ゴ Pro W3" charset="-128"/>
              </a:rPr>
              <a:t>Klumph</a:t>
            </a:r>
            <a:r>
              <a:rPr lang="en-US" altLang="en-US" dirty="0">
                <a:latin typeface="Arial" charset="0"/>
                <a:ea typeface="ヒラギノ角ゴ Pro W3" charset="-128"/>
              </a:rPr>
              <a:t> Society. Portraits,</a:t>
            </a:r>
            <a:r>
              <a:rPr lang="bg-BG" altLang="en-US" dirty="0">
                <a:latin typeface="Arial" charset="0"/>
                <a:ea typeface="ヒラギノ角ゴ Pro W3" charset="-128"/>
              </a:rPr>
              <a:t> </a:t>
            </a:r>
            <a:r>
              <a:rPr lang="en-US" altLang="en-US" dirty="0">
                <a:latin typeface="Arial" charset="0"/>
                <a:ea typeface="ヒラギノ角ゴ Pro W3" charset="-128"/>
              </a:rPr>
              <a:t>biographies, and, in some cases, video clips are</a:t>
            </a:r>
            <a:r>
              <a:rPr lang="bg-BG" altLang="en-US" dirty="0">
                <a:latin typeface="Arial" charset="0"/>
                <a:ea typeface="ヒラギノ角ゴ Pro W3" charset="-128"/>
              </a:rPr>
              <a:t> </a:t>
            </a:r>
            <a:r>
              <a:rPr lang="en-US" altLang="en-US" dirty="0">
                <a:latin typeface="Arial" charset="0"/>
                <a:ea typeface="ヒラギノ角ゴ Pro W3" charset="-128"/>
              </a:rPr>
              <a:t>housed in the digital Arch </a:t>
            </a:r>
            <a:r>
              <a:rPr lang="en-US" altLang="en-US" dirty="0" err="1">
                <a:latin typeface="Arial" charset="0"/>
                <a:ea typeface="ヒラギノ角ゴ Pro W3" charset="-128"/>
              </a:rPr>
              <a:t>Klumph</a:t>
            </a:r>
            <a:r>
              <a:rPr lang="en-US" altLang="en-US" dirty="0">
                <a:latin typeface="Arial" charset="0"/>
                <a:ea typeface="ヒラギノ角ゴ Pro W3" charset="-128"/>
              </a:rPr>
              <a:t> Gallery on</a:t>
            </a:r>
            <a:r>
              <a:rPr lang="bg-BG" altLang="en-US" dirty="0">
                <a:latin typeface="Arial" charset="0"/>
                <a:ea typeface="ヒラギノ角ゴ Pro W3" charset="-128"/>
              </a:rPr>
              <a:t> </a:t>
            </a:r>
            <a:r>
              <a:rPr lang="en-US" altLang="en-US" dirty="0">
                <a:latin typeface="Arial" charset="0"/>
                <a:ea typeface="ヒラギノ角ゴ Pro W3" charset="-128"/>
              </a:rPr>
              <a:t>the 17th floor of Rotary International World</a:t>
            </a:r>
            <a:r>
              <a:rPr lang="bg-BG" altLang="en-US" dirty="0">
                <a:latin typeface="Arial" charset="0"/>
                <a:ea typeface="ヒラギノ角ゴ Pro W3" charset="-128"/>
              </a:rPr>
              <a:t> </a:t>
            </a:r>
            <a:r>
              <a:rPr lang="en-US" altLang="en-US" dirty="0">
                <a:latin typeface="Arial" charset="0"/>
                <a:ea typeface="ヒラギノ角ゴ Pro W3" charset="-128"/>
              </a:rPr>
              <a:t>Headquarters; another digital gallery travels</a:t>
            </a:r>
            <a:r>
              <a:rPr lang="bg-BG" altLang="en-US" dirty="0">
                <a:latin typeface="Arial" charset="0"/>
                <a:ea typeface="ヒラギノ角ゴ Pro W3" charset="-128"/>
              </a:rPr>
              <a:t> </a:t>
            </a:r>
            <a:r>
              <a:rPr lang="en-US" altLang="en-US" dirty="0">
                <a:latin typeface="Arial" charset="0"/>
                <a:ea typeface="ヒラギノ角ゴ Pro W3" charset="-128"/>
              </a:rPr>
              <a:t>to Rotary events around the world. Members</a:t>
            </a:r>
            <a:r>
              <a:rPr lang="bg-BG" altLang="en-US" dirty="0">
                <a:latin typeface="Arial" charset="0"/>
                <a:ea typeface="ヒラギノ角ゴ Pro W3" charset="-128"/>
              </a:rPr>
              <a:t> </a:t>
            </a:r>
            <a:r>
              <a:rPr lang="en-US" altLang="en-US" dirty="0">
                <a:latin typeface="Arial" charset="0"/>
                <a:ea typeface="ヒラギノ角ゴ Pro W3" charset="-128"/>
              </a:rPr>
              <a:t>also receive lapel pins and pendants, signed</a:t>
            </a:r>
            <a:r>
              <a:rPr lang="bg-BG" altLang="en-US" dirty="0">
                <a:latin typeface="Arial" charset="0"/>
                <a:ea typeface="ヒラギノ角ゴ Pro W3" charset="-128"/>
              </a:rPr>
              <a:t> </a:t>
            </a:r>
            <a:r>
              <a:rPr lang="en-US" altLang="en-US" dirty="0">
                <a:latin typeface="Arial" charset="0"/>
                <a:ea typeface="ヒラギノ角ゴ Pro W3" charset="-128"/>
              </a:rPr>
              <a:t>certificates, and invitations to the society’s</a:t>
            </a:r>
            <a:r>
              <a:rPr lang="bg-BG" altLang="en-US" dirty="0">
                <a:latin typeface="Arial" charset="0"/>
                <a:ea typeface="ヒラギノ角ゴ Pro W3" charset="-128"/>
              </a:rPr>
              <a:t> </a:t>
            </a:r>
            <a:r>
              <a:rPr lang="en-US" altLang="en-US" dirty="0">
                <a:latin typeface="Arial" charset="0"/>
                <a:ea typeface="ヒラギノ角ゴ Pro W3" charset="-128"/>
              </a:rPr>
              <a:t>exclusive events, held worldwide. New members</a:t>
            </a:r>
            <a:r>
              <a:rPr lang="bg-BG" altLang="en-US" dirty="0">
                <a:latin typeface="Arial" charset="0"/>
                <a:ea typeface="ヒラギノ角ゴ Pro W3" charset="-128"/>
              </a:rPr>
              <a:t> </a:t>
            </a:r>
            <a:r>
              <a:rPr lang="en-US" altLang="en-US" dirty="0">
                <a:latin typeface="Arial" charset="0"/>
                <a:ea typeface="ヒラギノ角ゴ Pro W3" charset="-128"/>
              </a:rPr>
              <a:t>are invited to a special induction ceremony at</a:t>
            </a:r>
            <a:r>
              <a:rPr lang="bg-BG" altLang="en-US" dirty="0">
                <a:latin typeface="Arial" charset="0"/>
                <a:ea typeface="ヒラギノ角ゴ Pro W3" charset="-128"/>
              </a:rPr>
              <a:t> </a:t>
            </a:r>
            <a:r>
              <a:rPr lang="en-US" altLang="en-US" dirty="0">
                <a:latin typeface="Arial" charset="0"/>
                <a:ea typeface="ヒラギノ角ゴ Pro W3" charset="-128"/>
              </a:rPr>
              <a:t>Rotary headquarters.</a:t>
            </a:r>
          </a:p>
          <a:p>
            <a:r>
              <a:rPr lang="en-US" altLang="en-US" dirty="0">
                <a:latin typeface="Arial" charset="0"/>
                <a:ea typeface="ヒラギノ角ゴ Pro W3" charset="-128"/>
              </a:rPr>
              <a:t>Trustee Circle — $250,000 to $499,999</a:t>
            </a:r>
          </a:p>
          <a:p>
            <a:r>
              <a:rPr lang="en-US" altLang="en-US" dirty="0">
                <a:latin typeface="Arial" charset="0"/>
                <a:ea typeface="ヒラギノ角ゴ Pro W3" charset="-128"/>
              </a:rPr>
              <a:t>Chair Circle — $500,000 to $999,999</a:t>
            </a:r>
          </a:p>
          <a:p>
            <a:r>
              <a:rPr lang="en-US" altLang="en-US" dirty="0">
                <a:latin typeface="Arial" charset="0"/>
                <a:ea typeface="ヒラギノ角ゴ Pro W3" charset="-128"/>
              </a:rPr>
              <a:t>Foundation Circle — $1 million to $2,499,999</a:t>
            </a:r>
          </a:p>
          <a:p>
            <a:r>
              <a:rPr lang="en-US" altLang="en-US" dirty="0">
                <a:latin typeface="Arial" charset="0"/>
                <a:ea typeface="ヒラギノ角ゴ Pro W3" charset="-128"/>
              </a:rPr>
              <a:t>Platinum Trustee Circle — $2.5 million to $4,999,999</a:t>
            </a:r>
          </a:p>
          <a:p>
            <a:r>
              <a:rPr lang="en-US" altLang="en-US" dirty="0">
                <a:latin typeface="Arial" charset="0"/>
                <a:ea typeface="ヒラギノ角ゴ Pro W3" charset="-128"/>
              </a:rPr>
              <a:t>Platinum Chair Circle — $5 million to $9,999,999</a:t>
            </a:r>
          </a:p>
          <a:p>
            <a:r>
              <a:rPr lang="en-US" altLang="en-US" dirty="0">
                <a:latin typeface="Arial" charset="0"/>
                <a:ea typeface="ヒラギノ角ゴ Pro W3" charset="-128"/>
              </a:rPr>
              <a:t>Platinum Foundation Circle — $10 million and above</a:t>
            </a:r>
            <a:endParaRPr lang="bg-BG" altLang="en-US" dirty="0">
              <a:latin typeface="Arial" charset="0"/>
              <a:ea typeface="ヒラギノ角ゴ Pro W3" charset="-128"/>
            </a:endParaRP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CD5BBD2E-C028-8046-84B3-1AE05778F20F}" type="slidenum">
              <a:rPr lang="en-US" altLang="en-US"/>
              <a:pPr>
                <a:spcBef>
                  <a:spcPct val="0"/>
                </a:spcBef>
              </a:pPr>
              <a:t>12</a:t>
            </a:fld>
            <a:endParaRPr lang="en-US" altLang="en-US"/>
          </a:p>
        </p:txBody>
      </p:sp>
    </p:spTree>
    <p:extLst>
      <p:ext uri="{BB962C8B-B14F-4D97-AF65-F5344CB8AC3E}">
        <p14:creationId xmlns:p14="http://schemas.microsoft.com/office/powerpoint/2010/main" val="156030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en-US" dirty="0">
              <a:latin typeface="Arial" charset="0"/>
              <a:ea typeface="ヒラギノ角ゴ Pro W3" charset="-128"/>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ED37F0BB-DD5C-9A41-9E47-F5EB0CD9BD79}" type="slidenum">
              <a:rPr lang="en-US" altLang="en-US"/>
              <a:pPr>
                <a:spcBef>
                  <a:spcPct val="0"/>
                </a:spcBef>
              </a:pPr>
              <a:t>13</a:t>
            </a:fld>
            <a:endParaRPr lang="en-US" altLang="en-US"/>
          </a:p>
        </p:txBody>
      </p:sp>
    </p:spTree>
    <p:extLst>
      <p:ext uri="{BB962C8B-B14F-4D97-AF65-F5344CB8AC3E}">
        <p14:creationId xmlns:p14="http://schemas.microsoft.com/office/powerpoint/2010/main" val="205570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45D4777E-FFA5-7441-AC07-87EA9DFD9665}" type="slidenum">
              <a:rPr lang="en-US" altLang="en-US"/>
              <a:pPr>
                <a:spcBef>
                  <a:spcPct val="0"/>
                </a:spcBef>
              </a:pPr>
              <a:t>14</a:t>
            </a:fld>
            <a:endParaRPr lang="en-US" altLang="en-US"/>
          </a:p>
        </p:txBody>
      </p:sp>
    </p:spTree>
    <p:extLst>
      <p:ext uri="{BB962C8B-B14F-4D97-AF65-F5344CB8AC3E}">
        <p14:creationId xmlns:p14="http://schemas.microsoft.com/office/powerpoint/2010/main" val="1870563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i="0" kern="1200" dirty="0" smtClean="0">
                <a:solidFill>
                  <a:schemeClr val="tx1"/>
                </a:solidFill>
                <a:effectLst/>
                <a:latin typeface="Arial" pitchFamily="-107" charset="0"/>
                <a:ea typeface="ヒラギノ角ゴ Pro W3" pitchFamily="-107" charset="-128"/>
                <a:cs typeface="ヒラギノ角ゴ Pro W3" pitchFamily="-107" charset="-128"/>
              </a:rPr>
              <a:t>100% Paul Harris Fellow Club</a:t>
            </a:r>
          </a:p>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For clubs in which all dues-paying members are Paul Harris Fellows. This is a one-time recognition.</a:t>
            </a:r>
          </a:p>
          <a:p>
            <a:endParaRPr lang="bg-BG" altLang="en-US" dirty="0">
              <a:latin typeface="Arial" charset="0"/>
              <a:ea typeface="ヒラギノ角ゴ Pro W3"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0150D98-E67D-1748-8E5B-C66CF8605142}" type="slidenum">
              <a:rPr lang="en-US" altLang="en-US"/>
              <a:pPr>
                <a:spcBef>
                  <a:spcPct val="0"/>
                </a:spcBef>
              </a:pPr>
              <a:t>15</a:t>
            </a:fld>
            <a:endParaRPr lang="en-US" altLang="en-US"/>
          </a:p>
        </p:txBody>
      </p:sp>
    </p:spTree>
    <p:extLst>
      <p:ext uri="{BB962C8B-B14F-4D97-AF65-F5344CB8AC3E}">
        <p14:creationId xmlns:p14="http://schemas.microsoft.com/office/powerpoint/2010/main" val="1300685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i="0" kern="1200" dirty="0" smtClean="0">
                <a:solidFill>
                  <a:schemeClr val="tx1"/>
                </a:solidFill>
                <a:effectLst/>
                <a:latin typeface="Arial" pitchFamily="-107" charset="0"/>
                <a:ea typeface="ヒラギノ角ゴ Pro W3" pitchFamily="-107" charset="-128"/>
                <a:cs typeface="ヒラギノ角ゴ Pro W3" pitchFamily="-107" charset="-128"/>
              </a:rPr>
              <a:t>100% Paul Harris Society Club</a:t>
            </a:r>
          </a:p>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For clubs in which every dues-paying member contributes a minimum of $1,000 to the Annual Fund, </a:t>
            </a:r>
            <a:r>
              <a:rPr lang="en-US" sz="1200" b="0" i="0" kern="1200" dirty="0" err="1" smtClean="0">
                <a:solidFill>
                  <a:schemeClr val="tx1"/>
                </a:solidFill>
                <a:effectLst/>
                <a:latin typeface="Arial" pitchFamily="-107" charset="0"/>
                <a:ea typeface="ヒラギノ角ゴ Pro W3" pitchFamily="-107" charset="-128"/>
                <a:cs typeface="ヒラギノ角ゴ Pro W3" pitchFamily="-107" charset="-128"/>
              </a:rPr>
              <a:t>PolioPlus</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or global grants within a Rotary year</a:t>
            </a:r>
          </a:p>
          <a:p>
            <a:endParaRPr lang="bg-BG" altLang="en-US" dirty="0">
              <a:latin typeface="Arial" charset="0"/>
              <a:ea typeface="ヒラギノ角ゴ Pro W3"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0150D98-E67D-1748-8E5B-C66CF8605142}" type="slidenum">
              <a:rPr lang="en-US" altLang="en-US"/>
              <a:pPr>
                <a:spcBef>
                  <a:spcPct val="0"/>
                </a:spcBef>
              </a:pPr>
              <a:t>16</a:t>
            </a:fld>
            <a:endParaRPr lang="en-US" altLang="en-US"/>
          </a:p>
        </p:txBody>
      </p:sp>
    </p:spTree>
    <p:extLst>
      <p:ext uri="{BB962C8B-B14F-4D97-AF65-F5344CB8AC3E}">
        <p14:creationId xmlns:p14="http://schemas.microsoft.com/office/powerpoint/2010/main" val="107739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i="0" kern="1200" dirty="0" smtClean="0">
                <a:solidFill>
                  <a:schemeClr val="tx1"/>
                </a:solidFill>
                <a:effectLst/>
                <a:latin typeface="Arial" pitchFamily="-107" charset="0"/>
                <a:ea typeface="ヒラギノ角ゴ Pro W3" pitchFamily="-107" charset="-128"/>
                <a:cs typeface="ヒラギノ角ゴ Pro W3" pitchFamily="-107" charset="-128"/>
              </a:rPr>
              <a:t>100% Foundation Giving Club</a:t>
            </a:r>
          </a:p>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For clubs that achieve an average of $100 in per capita giving and 100 percent participation, with every dues-paying member contributing at least $25 to any or all of the following during the Rotary year: Annual Fund, </a:t>
            </a:r>
            <a:r>
              <a:rPr lang="en-US" sz="1200" b="0" i="0" kern="1200" dirty="0" err="1" smtClean="0">
                <a:solidFill>
                  <a:schemeClr val="tx1"/>
                </a:solidFill>
                <a:effectLst/>
                <a:latin typeface="Arial" pitchFamily="-107" charset="0"/>
                <a:ea typeface="ヒラギノ角ゴ Pro W3" pitchFamily="-107" charset="-128"/>
                <a:cs typeface="ヒラギノ角ゴ Pro W3" pitchFamily="-107" charset="-128"/>
              </a:rPr>
              <a:t>PolioPlus</a:t>
            </a:r>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 Fund, approved global grants, or Endowment Fund.</a:t>
            </a: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0150D98-E67D-1748-8E5B-C66CF8605142}" type="slidenum">
              <a:rPr lang="en-US" altLang="en-US"/>
              <a:pPr>
                <a:spcBef>
                  <a:spcPct val="0"/>
                </a:spcBef>
              </a:pPr>
              <a:t>17</a:t>
            </a:fld>
            <a:endParaRPr lang="en-US" altLang="en-US"/>
          </a:p>
        </p:txBody>
      </p:sp>
    </p:spTree>
    <p:extLst>
      <p:ext uri="{BB962C8B-B14F-4D97-AF65-F5344CB8AC3E}">
        <p14:creationId xmlns:p14="http://schemas.microsoft.com/office/powerpoint/2010/main" val="128273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i="0" kern="1200" dirty="0" smtClean="0">
                <a:solidFill>
                  <a:schemeClr val="tx1"/>
                </a:solidFill>
                <a:effectLst/>
                <a:latin typeface="Arial" pitchFamily="-107" charset="0"/>
                <a:ea typeface="ヒラギノ角ゴ Pro W3" pitchFamily="-107" charset="-128"/>
                <a:cs typeface="ヒラギノ角ゴ Pro W3" pitchFamily="-107" charset="-128"/>
              </a:rPr>
              <a:t>Every Rotarian, Every Year Club</a:t>
            </a:r>
          </a:p>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For clubs that achieve a minimum Annual Fund contribution of $100 per capita during the Rotary year, and every dues-paying member must personally contribute at least $25 to the Annual Fund during the year. </a:t>
            </a:r>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0150D98-E67D-1748-8E5B-C66CF8605142}" type="slidenum">
              <a:rPr lang="en-US" altLang="en-US"/>
              <a:pPr>
                <a:spcBef>
                  <a:spcPct val="0"/>
                </a:spcBef>
              </a:pPr>
              <a:t>18</a:t>
            </a:fld>
            <a:endParaRPr lang="en-US" altLang="en-US"/>
          </a:p>
        </p:txBody>
      </p:sp>
    </p:spTree>
    <p:extLst>
      <p:ext uri="{BB962C8B-B14F-4D97-AF65-F5344CB8AC3E}">
        <p14:creationId xmlns:p14="http://schemas.microsoft.com/office/powerpoint/2010/main" val="1377415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b="1" i="0" kern="1200" dirty="0" smtClean="0">
                <a:solidFill>
                  <a:schemeClr val="tx1"/>
                </a:solidFill>
                <a:effectLst/>
                <a:latin typeface="Arial" pitchFamily="-107" charset="0"/>
                <a:ea typeface="ヒラギノ角ゴ Pro W3" pitchFamily="-107" charset="-128"/>
                <a:cs typeface="ヒラギノ角ゴ Pro W3" pitchFamily="-107" charset="-128"/>
              </a:rPr>
              <a:t>Top Three Per Capita in Annual Fund Giving</a:t>
            </a:r>
          </a:p>
          <a:p>
            <a:r>
              <a:rPr lang="en-US" sz="1200" b="0" i="0" kern="1200" dirty="0" smtClean="0">
                <a:solidFill>
                  <a:schemeClr val="tx1"/>
                </a:solidFill>
                <a:effectLst/>
                <a:latin typeface="Arial" pitchFamily="-107" charset="0"/>
                <a:ea typeface="ヒラギノ角ゴ Pro W3" pitchFamily="-107" charset="-128"/>
                <a:cs typeface="ヒラギノ角ゴ Pro W3" pitchFamily="-107" charset="-128"/>
              </a:rPr>
              <a:t>For the three clubs in each district that give the most, per capita, to the Annual Fund. Clubs that give at least $50 per capita are eligible.</a:t>
            </a: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F0150D98-E67D-1748-8E5B-C66CF8605142}" type="slidenum">
              <a:rPr lang="en-US" altLang="en-US"/>
              <a:pPr>
                <a:spcBef>
                  <a:spcPct val="0"/>
                </a:spcBef>
              </a:pPr>
              <a:t>19</a:t>
            </a:fld>
            <a:endParaRPr lang="en-US" altLang="en-US"/>
          </a:p>
        </p:txBody>
      </p:sp>
    </p:spTree>
    <p:extLst>
      <p:ext uri="{BB962C8B-B14F-4D97-AF65-F5344CB8AC3E}">
        <p14:creationId xmlns:p14="http://schemas.microsoft.com/office/powerpoint/2010/main" val="154071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92A52F66-AC48-3B4C-B55C-832513047C36}" type="slidenum">
              <a:rPr lang="en-US" altLang="en-US"/>
              <a:pPr>
                <a:spcBef>
                  <a:spcPct val="0"/>
                </a:spcBef>
              </a:pPr>
              <a:t>2</a:t>
            </a:fld>
            <a:endParaRPr lang="en-US" altLang="en-US"/>
          </a:p>
        </p:txBody>
      </p:sp>
    </p:spTree>
    <p:extLst>
      <p:ext uri="{BB962C8B-B14F-4D97-AF65-F5344CB8AC3E}">
        <p14:creationId xmlns:p14="http://schemas.microsoft.com/office/powerpoint/2010/main" val="118854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EA4F475B-792E-BA42-90FF-54B7C0D4EB1D}" type="slidenum">
              <a:rPr lang="en-US" altLang="en-US"/>
              <a:pPr>
                <a:spcBef>
                  <a:spcPct val="0"/>
                </a:spcBef>
              </a:pPr>
              <a:t>20</a:t>
            </a:fld>
            <a:endParaRPr lang="en-US" altLang="en-US"/>
          </a:p>
        </p:txBody>
      </p:sp>
    </p:spTree>
    <p:extLst>
      <p:ext uri="{BB962C8B-B14F-4D97-AF65-F5344CB8AC3E}">
        <p14:creationId xmlns:p14="http://schemas.microsoft.com/office/powerpoint/2010/main" val="38175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bg-BG" altLang="en-US" dirty="0">
              <a:latin typeface="Arial" charset="0"/>
              <a:ea typeface="ヒラギノ角ゴ Pro W3" charset="-128"/>
            </a:endParaRPr>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8BA9E0A6-5BE9-EC46-9AC4-F5FC717EF269}" type="slidenum">
              <a:rPr lang="bg-BG" altLang="en-US" sz="1200">
                <a:latin typeface="Tahoma" charset="0"/>
              </a:rPr>
              <a:pPr/>
              <a:t>21</a:t>
            </a:fld>
            <a:endParaRPr lang="bg-BG" altLang="en-US" sz="1200">
              <a:latin typeface="Tahoma" charset="0"/>
            </a:endParaRPr>
          </a:p>
        </p:txBody>
      </p:sp>
    </p:spTree>
    <p:extLst>
      <p:ext uri="{BB962C8B-B14F-4D97-AF65-F5344CB8AC3E}">
        <p14:creationId xmlns:p14="http://schemas.microsoft.com/office/powerpoint/2010/main" val="1705910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2C6E5D52-94F5-7E47-8B88-ABAC68797D44}" type="slidenum">
              <a:rPr lang="en-US" altLang="en-US"/>
              <a:pPr>
                <a:spcBef>
                  <a:spcPct val="0"/>
                </a:spcBef>
              </a:pPr>
              <a:t>22</a:t>
            </a:fld>
            <a:endParaRPr lang="en-US" altLang="en-US"/>
          </a:p>
        </p:txBody>
      </p:sp>
    </p:spTree>
    <p:extLst>
      <p:ext uri="{BB962C8B-B14F-4D97-AF65-F5344CB8AC3E}">
        <p14:creationId xmlns:p14="http://schemas.microsoft.com/office/powerpoint/2010/main" val="68584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bg-BG" altLang="en-US">
              <a:latin typeface="Arial" charset="0"/>
              <a:ea typeface="ヒラギノ角ゴ Pro W3" charset="-128"/>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E7B84E3E-78D6-0D49-B710-4ED3211276A4}" type="slidenum">
              <a:rPr lang="bg-BG" altLang="en-US" sz="1200">
                <a:latin typeface="Tahoma" charset="0"/>
              </a:rPr>
              <a:pPr/>
              <a:t>23</a:t>
            </a:fld>
            <a:endParaRPr lang="bg-BG" altLang="en-US" sz="1200">
              <a:latin typeface="Tahoma" charset="0"/>
            </a:endParaRPr>
          </a:p>
        </p:txBody>
      </p:sp>
    </p:spTree>
    <p:extLst>
      <p:ext uri="{BB962C8B-B14F-4D97-AF65-F5344CB8AC3E}">
        <p14:creationId xmlns:p14="http://schemas.microsoft.com/office/powerpoint/2010/main" val="176812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bg-BG" altLang="en-US">
              <a:latin typeface="Arial" charset="0"/>
              <a:ea typeface="ヒラギノ角ゴ Pro W3" charset="-128"/>
            </a:endParaRPr>
          </a:p>
        </p:txBody>
      </p:sp>
      <p:sp>
        <p:nvSpPr>
          <p:cNvPr id="911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29BB6181-090B-014E-BF65-715EB6AD4C29}" type="slidenum">
              <a:rPr lang="bg-BG" altLang="en-US" sz="1200">
                <a:latin typeface="Tahoma" charset="0"/>
              </a:rPr>
              <a:pPr/>
              <a:t>24</a:t>
            </a:fld>
            <a:endParaRPr lang="bg-BG" altLang="en-US" sz="1200">
              <a:latin typeface="Tahoma" charset="0"/>
            </a:endParaRPr>
          </a:p>
        </p:txBody>
      </p:sp>
    </p:spTree>
    <p:extLst>
      <p:ext uri="{BB962C8B-B14F-4D97-AF65-F5344CB8AC3E}">
        <p14:creationId xmlns:p14="http://schemas.microsoft.com/office/powerpoint/2010/main" val="171570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8AD427E0-B970-5144-B283-96DEB4D2A956}" type="slidenum">
              <a:rPr lang="bg-BG" altLang="en-US" sz="1200">
                <a:latin typeface="Tahoma" charset="0"/>
              </a:rPr>
              <a:pPr/>
              <a:t>25</a:t>
            </a:fld>
            <a:endParaRPr lang="bg-BG" altLang="en-US" sz="1200">
              <a:latin typeface="Tahoma" charset="0"/>
            </a:endParaRPr>
          </a:p>
        </p:txBody>
      </p:sp>
    </p:spTree>
    <p:extLst>
      <p:ext uri="{BB962C8B-B14F-4D97-AF65-F5344CB8AC3E}">
        <p14:creationId xmlns:p14="http://schemas.microsoft.com/office/powerpoint/2010/main" val="1554434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E96FD7F2-0739-CC42-AC84-9940E88DC83C}" type="slidenum">
              <a:rPr lang="bg-BG" altLang="en-US" sz="1200">
                <a:latin typeface="Tahoma" charset="0"/>
              </a:rPr>
              <a:pPr/>
              <a:t>26</a:t>
            </a:fld>
            <a:endParaRPr lang="bg-BG" altLang="en-US" sz="1200">
              <a:latin typeface="Tahoma" charset="0"/>
            </a:endParaRPr>
          </a:p>
        </p:txBody>
      </p:sp>
    </p:spTree>
    <p:extLst>
      <p:ext uri="{BB962C8B-B14F-4D97-AF65-F5344CB8AC3E}">
        <p14:creationId xmlns:p14="http://schemas.microsoft.com/office/powerpoint/2010/main" val="1245420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CDD62960-1050-CA4A-A610-EEFA8DEED536}" type="slidenum">
              <a:rPr lang="bg-BG" altLang="en-US" sz="1200">
                <a:latin typeface="Tahoma" charset="0"/>
              </a:rPr>
              <a:pPr/>
              <a:t>27</a:t>
            </a:fld>
            <a:endParaRPr lang="bg-BG" altLang="en-US" sz="1200">
              <a:latin typeface="Tahoma" charset="0"/>
            </a:endParaRPr>
          </a:p>
        </p:txBody>
      </p:sp>
    </p:spTree>
    <p:extLst>
      <p:ext uri="{BB962C8B-B14F-4D97-AF65-F5344CB8AC3E}">
        <p14:creationId xmlns:p14="http://schemas.microsoft.com/office/powerpoint/2010/main" val="256513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F19FF346-268C-5A4E-A391-71F32EC3E723}" type="slidenum">
              <a:rPr lang="bg-BG" altLang="en-US" sz="1200">
                <a:latin typeface="Tahoma" charset="0"/>
              </a:rPr>
              <a:pPr/>
              <a:t>28</a:t>
            </a:fld>
            <a:endParaRPr lang="bg-BG" altLang="en-US" sz="1200">
              <a:latin typeface="Tahoma" charset="0"/>
            </a:endParaRPr>
          </a:p>
        </p:txBody>
      </p:sp>
    </p:spTree>
    <p:extLst>
      <p:ext uri="{BB962C8B-B14F-4D97-AF65-F5344CB8AC3E}">
        <p14:creationId xmlns:p14="http://schemas.microsoft.com/office/powerpoint/2010/main" val="1221992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57200" indent="-457200">
              <a:lnSpc>
                <a:spcPts val="1300"/>
              </a:lnSpc>
              <a:spcBef>
                <a:spcPts val="600"/>
              </a:spcBef>
              <a:spcAft>
                <a:spcPts val="0"/>
              </a:spcAft>
              <a:defRPr/>
            </a:pPr>
            <a:r>
              <a:rPr lang="bg-BG" dirty="0" smtClean="0">
                <a:solidFill>
                  <a:srgbClr val="000000"/>
                </a:solidFill>
                <a:latin typeface="Times New Roman"/>
                <a:ea typeface="Times New Roman"/>
                <a:cs typeface="BerkeleyStd-Book"/>
              </a:rPr>
              <a:t>Дарение от</a:t>
            </a:r>
            <a:r>
              <a:rPr lang="en-US" dirty="0" smtClean="0">
                <a:solidFill>
                  <a:srgbClr val="000000"/>
                </a:solidFill>
                <a:latin typeface="Times New Roman"/>
                <a:ea typeface="Times New Roman"/>
                <a:cs typeface="BerkeleyStd-Book"/>
              </a:rPr>
              <a:t> $100 </a:t>
            </a:r>
            <a:r>
              <a:rPr lang="bg-BG" dirty="0" smtClean="0">
                <a:solidFill>
                  <a:srgbClr val="000000"/>
                </a:solidFill>
                <a:latin typeface="Times New Roman"/>
                <a:ea typeface="Times New Roman"/>
                <a:cs typeface="BerkeleyStd-Book"/>
              </a:rPr>
              <a:t>може да осигури</a:t>
            </a:r>
            <a:r>
              <a:rPr lang="en-US" dirty="0" smtClean="0">
                <a:solidFill>
                  <a:srgbClr val="000000"/>
                </a:solidFill>
                <a:latin typeface="Times New Roman"/>
                <a:ea typeface="Times New Roman"/>
                <a:cs typeface="BerkeleyStd-Book"/>
              </a:rPr>
              <a:t>:</a:t>
            </a:r>
            <a:endParaRPr lang="en-US" dirty="0" smtClean="0">
              <a:solidFill>
                <a:srgbClr val="000000"/>
              </a:solidFill>
              <a:latin typeface="BerkeleyStd-Book"/>
              <a:ea typeface="Times New Roman"/>
              <a:cs typeface="BerkeleyStd-Book"/>
            </a:endParaRPr>
          </a:p>
          <a:p>
            <a:pPr marL="630936" lvl="1" indent="-173736">
              <a:lnSpc>
                <a:spcPts val="1300"/>
              </a:lnSpc>
              <a:spcBef>
                <a:spcPts val="600"/>
              </a:spcBef>
              <a:spcAft>
                <a:spcPts val="0"/>
              </a:spcAft>
              <a:buFont typeface="Arial" pitchFamily="34" charset="0"/>
              <a:buChar char="•"/>
              <a:defRPr/>
            </a:pPr>
            <a:r>
              <a:rPr lang="bg-BG" dirty="0" smtClean="0">
                <a:solidFill>
                  <a:srgbClr val="000000"/>
                </a:solidFill>
                <a:latin typeface="Times New Roman"/>
                <a:ea typeface="Times New Roman"/>
                <a:cs typeface="BerkeleyStd-Book"/>
              </a:rPr>
              <a:t>Две учебни бюра в основно училище в Хондурас</a:t>
            </a:r>
            <a:endParaRPr lang="en-US" dirty="0" smtClean="0">
              <a:solidFill>
                <a:srgbClr val="000000"/>
              </a:solidFill>
              <a:latin typeface="BerkeleyStd-Book"/>
              <a:ea typeface="Times New Roman"/>
              <a:cs typeface="BerkeleyStd-Book"/>
            </a:endParaRPr>
          </a:p>
          <a:p>
            <a:pPr marL="630936" lvl="1" indent="-173736">
              <a:lnSpc>
                <a:spcPts val="1300"/>
              </a:lnSpc>
              <a:spcBef>
                <a:spcPts val="600"/>
              </a:spcBef>
              <a:spcAft>
                <a:spcPts val="0"/>
              </a:spcAft>
              <a:buFont typeface="Arial" pitchFamily="34" charset="0"/>
              <a:buChar char="•"/>
              <a:defRPr/>
            </a:pPr>
            <a:r>
              <a:rPr lang="bg-BG" dirty="0" smtClean="0">
                <a:solidFill>
                  <a:srgbClr val="000000"/>
                </a:solidFill>
                <a:latin typeface="Times New Roman"/>
                <a:ea typeface="Times New Roman"/>
                <a:cs typeface="BerkeleyStd-Book"/>
              </a:rPr>
              <a:t>50 мрежи против комари за жени и деца в Танзания</a:t>
            </a:r>
          </a:p>
          <a:p>
            <a:pPr marL="630936" lvl="1" indent="-173736">
              <a:lnSpc>
                <a:spcPts val="1300"/>
              </a:lnSpc>
              <a:spcBef>
                <a:spcPts val="600"/>
              </a:spcBef>
              <a:spcAft>
                <a:spcPts val="0"/>
              </a:spcAft>
              <a:buFont typeface="Arial" pitchFamily="34" charset="0"/>
              <a:buChar char="•"/>
              <a:defRPr/>
            </a:pPr>
            <a:r>
              <a:rPr lang="bg-BG" dirty="0" smtClean="0">
                <a:solidFill>
                  <a:srgbClr val="000000"/>
                </a:solidFill>
                <a:latin typeface="Times New Roman"/>
                <a:ea typeface="Times New Roman"/>
                <a:cs typeface="BerkeleyStd-Book"/>
              </a:rPr>
              <a:t>Една годишна учебна такса на ученик в средно училище в Китай</a:t>
            </a:r>
            <a:endParaRPr lang="en-US" dirty="0" smtClean="0">
              <a:solidFill>
                <a:srgbClr val="000000"/>
              </a:solidFill>
              <a:latin typeface="BerkeleyStd-Book"/>
              <a:ea typeface="Times New Roman"/>
              <a:cs typeface="BerkeleyStd-Book"/>
            </a:endParaRPr>
          </a:p>
          <a:p>
            <a:pPr>
              <a:defRPr/>
            </a:pPr>
            <a:endParaRPr lang="bg-BG" altLang="en-US" dirty="0">
              <a:latin typeface="Arial" charset="0"/>
              <a:ea typeface="ヒラギノ角ゴ Pro W3" charset="-128"/>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506A58AB-35D5-B24D-A091-9322477A60D7}" type="slidenum">
              <a:rPr lang="en-US" altLang="en-US"/>
              <a:pPr>
                <a:spcBef>
                  <a:spcPct val="0"/>
                </a:spcBef>
              </a:pPr>
              <a:t>29</a:t>
            </a:fld>
            <a:endParaRPr lang="en-US" altLang="en-US"/>
          </a:p>
        </p:txBody>
      </p:sp>
    </p:spTree>
    <p:extLst>
      <p:ext uri="{BB962C8B-B14F-4D97-AF65-F5344CB8AC3E}">
        <p14:creationId xmlns:p14="http://schemas.microsoft.com/office/powerpoint/2010/main" val="120420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465887" indent="-465887">
              <a:lnSpc>
                <a:spcPts val="1325"/>
              </a:lnSpc>
              <a:spcBef>
                <a:spcPts val="611"/>
              </a:spcBef>
            </a:pPr>
            <a:r>
              <a:rPr lang="en-US" dirty="0" smtClean="0">
                <a:solidFill>
                  <a:srgbClr val="505050"/>
                </a:solidFill>
                <a:latin typeface="Georgia"/>
                <a:ea typeface="Times New Roman"/>
                <a:cs typeface="Times New Roman"/>
              </a:rPr>
              <a:t>Rotarians support our Foundation through:</a:t>
            </a:r>
          </a:p>
          <a:p>
            <a:pPr marL="630936" lvl="1" indent="-173736">
              <a:lnSpc>
                <a:spcPts val="1325"/>
              </a:lnSpc>
              <a:spcBef>
                <a:spcPts val="611"/>
              </a:spcBef>
              <a:buFont typeface="Arial" pitchFamily="34" charset="0"/>
              <a:buChar char="•"/>
            </a:pPr>
            <a:r>
              <a:rPr lang="en-US" dirty="0" smtClean="0">
                <a:solidFill>
                  <a:srgbClr val="505050"/>
                </a:solidFill>
                <a:latin typeface="Georgia"/>
                <a:ea typeface="Times New Roman"/>
                <a:cs typeface="Times New Roman"/>
              </a:rPr>
              <a:t>The </a:t>
            </a:r>
            <a:r>
              <a:rPr lang="en-US" dirty="0" err="1" smtClean="0">
                <a:solidFill>
                  <a:srgbClr val="505050"/>
                </a:solidFill>
                <a:latin typeface="Georgia"/>
                <a:ea typeface="Times New Roman"/>
                <a:cs typeface="Times New Roman"/>
              </a:rPr>
              <a:t>PolioPlus</a:t>
            </a:r>
            <a:r>
              <a:rPr lang="en-US" dirty="0" smtClean="0">
                <a:solidFill>
                  <a:srgbClr val="505050"/>
                </a:solidFill>
                <a:latin typeface="Georgia"/>
                <a:ea typeface="Times New Roman"/>
                <a:cs typeface="Times New Roman"/>
              </a:rPr>
              <a:t> Fund, dedicated to global polio eradication</a:t>
            </a:r>
            <a:endParaRPr lang="en-US" dirty="0" smtClean="0">
              <a:solidFill>
                <a:srgbClr val="000000"/>
              </a:solidFill>
              <a:latin typeface="BerkeleyStd-Book"/>
              <a:ea typeface="Times New Roman"/>
              <a:cs typeface="Times New Roman"/>
            </a:endParaRPr>
          </a:p>
          <a:p>
            <a:pPr marL="630936" lvl="1" indent="-173736">
              <a:lnSpc>
                <a:spcPts val="1325"/>
              </a:lnSpc>
              <a:spcBef>
                <a:spcPts val="611"/>
              </a:spcBef>
              <a:buFont typeface="Arial" pitchFamily="34" charset="0"/>
              <a:buChar char="•"/>
            </a:pPr>
            <a:r>
              <a:rPr lang="en-US" dirty="0" smtClean="0">
                <a:solidFill>
                  <a:srgbClr val="505050"/>
                </a:solidFill>
                <a:latin typeface="Georgia"/>
                <a:ea typeface="Times New Roman"/>
                <a:cs typeface="Times New Roman"/>
              </a:rPr>
              <a:t>The</a:t>
            </a:r>
            <a:r>
              <a:rPr lang="en-US" baseline="0" dirty="0" smtClean="0">
                <a:solidFill>
                  <a:srgbClr val="505050"/>
                </a:solidFill>
                <a:latin typeface="Georgia"/>
                <a:ea typeface="Times New Roman"/>
                <a:cs typeface="Times New Roman"/>
              </a:rPr>
              <a:t> </a:t>
            </a:r>
            <a:r>
              <a:rPr lang="en-US" dirty="0" smtClean="0">
                <a:solidFill>
                  <a:srgbClr val="505050"/>
                </a:solidFill>
                <a:latin typeface="Georgia"/>
                <a:ea typeface="Times New Roman"/>
                <a:cs typeface="Times New Roman"/>
              </a:rPr>
              <a:t>Annual Fund, the primary source of funding for Foundation grants and activities</a:t>
            </a:r>
            <a:endParaRPr lang="en-US" dirty="0" smtClean="0">
              <a:solidFill>
                <a:srgbClr val="000000"/>
              </a:solidFill>
              <a:latin typeface="BerkeleyStd-Book"/>
              <a:ea typeface="Times New Roman"/>
              <a:cs typeface="Times New Roman"/>
            </a:endParaRPr>
          </a:p>
          <a:p>
            <a:pPr marL="630936" lvl="1" indent="-173736">
              <a:lnSpc>
                <a:spcPts val="1325"/>
              </a:lnSpc>
              <a:spcBef>
                <a:spcPts val="611"/>
              </a:spcBef>
              <a:buFont typeface="Arial" pitchFamily="34" charset="0"/>
              <a:buChar char="•"/>
            </a:pPr>
            <a:r>
              <a:rPr lang="en-US" dirty="0" smtClean="0">
                <a:solidFill>
                  <a:srgbClr val="505050"/>
                </a:solidFill>
                <a:latin typeface="Georgia"/>
                <a:ea typeface="Times New Roman"/>
                <a:cs typeface="Times New Roman"/>
              </a:rPr>
              <a:t>The Endowment Fund, which supports the Foundation in perpetuity</a:t>
            </a:r>
            <a:endParaRPr lang="en-US" dirty="0" smtClean="0">
              <a:solidFill>
                <a:srgbClr val="000000"/>
              </a:solidFill>
              <a:latin typeface="BerkeleyStd-Book"/>
              <a:ea typeface="Times New Roman"/>
              <a:cs typeface="BerkeleyStd-Book"/>
            </a:endParaRPr>
          </a:p>
          <a:p>
            <a:endParaRPr lang="bg-BG" altLang="en-US" dirty="0">
              <a:latin typeface="Arial" charset="0"/>
              <a:ea typeface="ヒラギノ角ゴ Pro W3" charset="-128"/>
            </a:endParaRP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5644483E-7671-254B-8150-A0B64E3712BF}" type="slidenum">
              <a:rPr lang="en-US" altLang="en-US"/>
              <a:pPr>
                <a:spcBef>
                  <a:spcPct val="0"/>
                </a:spcBef>
              </a:pPr>
              <a:t>3</a:t>
            </a:fld>
            <a:endParaRPr lang="en-US" altLang="en-US"/>
          </a:p>
        </p:txBody>
      </p:sp>
    </p:spTree>
    <p:extLst>
      <p:ext uri="{BB962C8B-B14F-4D97-AF65-F5344CB8AC3E}">
        <p14:creationId xmlns:p14="http://schemas.microsoft.com/office/powerpoint/2010/main" val="42294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3384B5BF-F592-8241-A307-11F9DD8F8A38}" type="slidenum">
              <a:rPr lang="en-US" altLang="en-US"/>
              <a:pPr>
                <a:spcBef>
                  <a:spcPct val="0"/>
                </a:spcBef>
              </a:pPr>
              <a:t>30</a:t>
            </a:fld>
            <a:endParaRPr lang="en-US" altLang="en-US"/>
          </a:p>
        </p:txBody>
      </p:sp>
    </p:spTree>
    <p:extLst>
      <p:ext uri="{BB962C8B-B14F-4D97-AF65-F5344CB8AC3E}">
        <p14:creationId xmlns:p14="http://schemas.microsoft.com/office/powerpoint/2010/main" val="227558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0FF83A46-F3FE-BB44-9445-A32C9F556B3B}" type="slidenum">
              <a:rPr lang="en-US" altLang="en-US"/>
              <a:pPr>
                <a:spcBef>
                  <a:spcPct val="0"/>
                </a:spcBef>
              </a:pPr>
              <a:t>31</a:t>
            </a:fld>
            <a:endParaRPr lang="en-US" altLang="en-US"/>
          </a:p>
        </p:txBody>
      </p:sp>
    </p:spTree>
    <p:extLst>
      <p:ext uri="{BB962C8B-B14F-4D97-AF65-F5344CB8AC3E}">
        <p14:creationId xmlns:p14="http://schemas.microsoft.com/office/powerpoint/2010/main" val="1996017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128"/>
              </a:defRPr>
            </a:lvl1pPr>
            <a:lvl2pPr marL="742950" indent="-285750" defTabSz="931863">
              <a:defRPr sz="2400">
                <a:solidFill>
                  <a:schemeClr val="tx1"/>
                </a:solidFill>
                <a:latin typeface="Arial" charset="0"/>
                <a:ea typeface="ヒラギノ角ゴ Pro W3" charset="-128"/>
              </a:defRPr>
            </a:lvl2pPr>
            <a:lvl3pPr marL="1143000" indent="-228600" defTabSz="931863">
              <a:defRPr sz="2400">
                <a:solidFill>
                  <a:schemeClr val="tx1"/>
                </a:solidFill>
                <a:latin typeface="Arial" charset="0"/>
                <a:ea typeface="ヒラギノ角ゴ Pro W3" charset="-128"/>
              </a:defRPr>
            </a:lvl3pPr>
            <a:lvl4pPr marL="1600200" indent="-228600" defTabSz="931863">
              <a:defRPr sz="2400">
                <a:solidFill>
                  <a:schemeClr val="tx1"/>
                </a:solidFill>
                <a:latin typeface="Arial" charset="0"/>
                <a:ea typeface="ヒラギノ角ゴ Pro W3" charset="-128"/>
              </a:defRPr>
            </a:lvl4pPr>
            <a:lvl5pPr marL="2057400" indent="-228600" defTabSz="931863">
              <a:defRPr sz="2400">
                <a:solidFill>
                  <a:schemeClr val="tx1"/>
                </a:solidFill>
                <a:latin typeface="Arial"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128"/>
              </a:defRPr>
            </a:lvl9pPr>
          </a:lstStyle>
          <a:p>
            <a:fld id="{FB5C923B-5C1E-9844-959A-0D2BBAB08029}" type="slidenum">
              <a:rPr lang="bg-BG" altLang="en-US" sz="1200">
                <a:latin typeface="Tahoma" charset="0"/>
              </a:rPr>
              <a:pPr/>
              <a:t>32</a:t>
            </a:fld>
            <a:endParaRPr lang="bg-BG" altLang="en-US" sz="1200">
              <a:latin typeface="Tahoma" charset="0"/>
            </a:endParaRPr>
          </a:p>
        </p:txBody>
      </p:sp>
    </p:spTree>
    <p:extLst>
      <p:ext uri="{BB962C8B-B14F-4D97-AF65-F5344CB8AC3E}">
        <p14:creationId xmlns:p14="http://schemas.microsoft.com/office/powerpoint/2010/main" val="1637965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25E6BDF2-3CA5-AD4C-A1DA-B54E414AB04A}" type="slidenum">
              <a:rPr lang="en-US" altLang="en-US"/>
              <a:pPr>
                <a:spcBef>
                  <a:spcPct val="0"/>
                </a:spcBef>
              </a:pPr>
              <a:t>33</a:t>
            </a:fld>
            <a:endParaRPr lang="en-US" altLang="en-US"/>
          </a:p>
        </p:txBody>
      </p:sp>
    </p:spTree>
    <p:extLst>
      <p:ext uri="{BB962C8B-B14F-4D97-AF65-F5344CB8AC3E}">
        <p14:creationId xmlns:p14="http://schemas.microsoft.com/office/powerpoint/2010/main" val="69545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bg-BG" altLang="en-US">
              <a:latin typeface="Arial" charset="0"/>
              <a:ea typeface="ヒラギノ角ゴ Pro W3" charset="-128"/>
            </a:endParaRP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2C6E5D52-94F5-7E47-8B88-ABAC68797D44}" type="slidenum">
              <a:rPr lang="en-US" altLang="en-US"/>
              <a:pPr>
                <a:spcBef>
                  <a:spcPct val="0"/>
                </a:spcBef>
              </a:pPr>
              <a:t>4</a:t>
            </a:fld>
            <a:endParaRPr lang="en-US" altLang="en-US"/>
          </a:p>
        </p:txBody>
      </p:sp>
    </p:spTree>
    <p:extLst>
      <p:ext uri="{BB962C8B-B14F-4D97-AF65-F5344CB8AC3E}">
        <p14:creationId xmlns:p14="http://schemas.microsoft.com/office/powerpoint/2010/main" val="58463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ヒラギノ角ゴ Pro W3" charset="-128"/>
              </a:rPr>
              <a:t> A Rotary Foundation Sustaining Member personally contributes $100 or more each Rotary year to the Annual Fund. These contributions count toward Paul Harris Fellow, Multiple Paul Harris Fellow, Paul Harris Society, Major Donor, and club recognition banners. Use the Sustaining Member badge stickers to recognize these donors in your club</a:t>
            </a:r>
            <a:r>
              <a:rPr lang="en-US" altLang="en-US" dirty="0" smtClean="0">
                <a:latin typeface="Arial" charset="0"/>
                <a:ea typeface="ヒラギノ角ゴ Pro W3" charset="-128"/>
              </a:rPr>
              <a:t>.</a:t>
            </a:r>
            <a:endParaRPr lang="bg-BG" altLang="en-US" dirty="0" smtClean="0">
              <a:latin typeface="Arial" charset="0"/>
              <a:ea typeface="ヒラギノ角ゴ Pro W3" charset="-128"/>
            </a:endParaRPr>
          </a:p>
          <a:p>
            <a:endParaRPr lang="bg-BG" altLang="en-US" dirty="0" smtClean="0">
              <a:latin typeface="Arial" charset="0"/>
              <a:ea typeface="ヒラギノ角ゴ Pro W3" charset="-128"/>
            </a:endParaRPr>
          </a:p>
          <a:p>
            <a:pPr marL="174708" indent="-174708">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By making a gift of $100 or more each year to the Annual Fund, a donor becomes a Rotary Foundation Sustaining Member. </a:t>
            </a:r>
          </a:p>
          <a:p>
            <a:pPr marL="465887" indent="-465887">
              <a:lnSpc>
                <a:spcPts val="1325"/>
              </a:lnSpc>
              <a:spcBef>
                <a:spcPts val="611"/>
              </a:spcBef>
            </a:pPr>
            <a:endParaRPr lang="en-US" dirty="0" smtClean="0">
              <a:solidFill>
                <a:srgbClr val="000000"/>
              </a:solidFill>
              <a:latin typeface="Times New Roman"/>
              <a:ea typeface="Times New Roman"/>
              <a:cs typeface="BerkeleyStd-Book"/>
            </a:endParaRPr>
          </a:p>
          <a:p>
            <a:pPr marL="174708" indent="-174708">
              <a:lnSpc>
                <a:spcPts val="1325"/>
              </a:lnSpc>
              <a:spcBef>
                <a:spcPts val="611"/>
              </a:spcBef>
              <a:buFont typeface="Arial" pitchFamily="34" charset="0"/>
              <a:buChar char="•"/>
            </a:pPr>
            <a:r>
              <a:rPr lang="en-US" dirty="0" smtClean="0">
                <a:solidFill>
                  <a:srgbClr val="000000"/>
                </a:solidFill>
                <a:latin typeface="Times New Roman"/>
                <a:ea typeface="Times New Roman"/>
                <a:cs typeface="BerkeleyStd-Book"/>
              </a:rPr>
              <a:t>Recognition consists of a sticker that Rotarians can affix to their Rotary club name badges.</a:t>
            </a:r>
            <a:endParaRPr lang="en-US" dirty="0" smtClean="0">
              <a:solidFill>
                <a:srgbClr val="000000"/>
              </a:solidFill>
              <a:latin typeface="BerkeleyStd-Book"/>
              <a:ea typeface="Times New Roman"/>
              <a:cs typeface="BerkeleyStd-Book"/>
            </a:endParaRPr>
          </a:p>
          <a:p>
            <a:endParaRPr lang="bg-BG" altLang="en-US" dirty="0">
              <a:latin typeface="Arial" charset="0"/>
              <a:ea typeface="ヒラギノ角ゴ Pro W3" charset="-128"/>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E432C3F6-222D-2E43-94DE-2017BBDC823E}" type="slidenum">
              <a:rPr lang="en-US" altLang="en-US"/>
              <a:pPr>
                <a:spcBef>
                  <a:spcPct val="0"/>
                </a:spcBef>
              </a:pPr>
              <a:t>5</a:t>
            </a:fld>
            <a:endParaRPr lang="en-US" altLang="en-US"/>
          </a:p>
        </p:txBody>
      </p:sp>
    </p:spTree>
    <p:extLst>
      <p:ext uri="{BB962C8B-B14F-4D97-AF65-F5344CB8AC3E}">
        <p14:creationId xmlns:p14="http://schemas.microsoft.com/office/powerpoint/2010/main" val="115613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charset="0"/>
                <a:ea typeface="ヒラギノ角ゴ Pro W3" charset="-128"/>
              </a:rPr>
              <a:t>Certificate of Appreciation recognition is given to honor a business or organization. Since Paul Harris Fellows are only for individuals, a donor may use their Foundation recognition points to award a business or organization a certificate of appreciation.</a:t>
            </a:r>
            <a:endParaRPr lang="bg-BG" altLang="en-US">
              <a:latin typeface="Arial" charset="0"/>
              <a:ea typeface="ヒラギノ角ゴ Pro W3" charset="-128"/>
            </a:endParaRP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DE9E04B1-85AD-FB4A-A3AB-75762E6288F6}" type="slidenum">
              <a:rPr lang="en-US" altLang="en-US"/>
              <a:pPr>
                <a:spcBef>
                  <a:spcPct val="0"/>
                </a:spcBef>
              </a:pPr>
              <a:t>6</a:t>
            </a:fld>
            <a:endParaRPr lang="en-US" altLang="en-US"/>
          </a:p>
        </p:txBody>
      </p:sp>
    </p:spTree>
    <p:extLst>
      <p:ext uri="{BB962C8B-B14F-4D97-AF65-F5344CB8AC3E}">
        <p14:creationId xmlns:p14="http://schemas.microsoft.com/office/powerpoint/2010/main" val="169209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bg-BG" altLang="en-US" dirty="0">
              <a:latin typeface="Arial" charset="0"/>
              <a:ea typeface="ヒラギノ角ゴ Pro W3" charset="-128"/>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AAE3AE4E-0B40-5142-9FEE-E5E2E39AD33D}" type="slidenum">
              <a:rPr lang="en-US" altLang="en-US"/>
              <a:pPr>
                <a:spcBef>
                  <a:spcPct val="0"/>
                </a:spcBef>
              </a:pPr>
              <a:t>7</a:t>
            </a:fld>
            <a:endParaRPr lang="en-US" altLang="en-US"/>
          </a:p>
        </p:txBody>
      </p:sp>
    </p:spTree>
    <p:extLst>
      <p:ext uri="{BB962C8B-B14F-4D97-AF65-F5344CB8AC3E}">
        <p14:creationId xmlns:p14="http://schemas.microsoft.com/office/powerpoint/2010/main" val="106372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ヒラギノ角ゴ Pro W3" charset="-128"/>
              </a:rPr>
              <a:t>Paul Harris Fellow recognition is</a:t>
            </a:r>
            <a:r>
              <a:rPr lang="bg-BG" altLang="en-US" dirty="0">
                <a:latin typeface="Arial" charset="0"/>
                <a:ea typeface="ヒラギノ角ゴ Pro W3" charset="-128"/>
              </a:rPr>
              <a:t> </a:t>
            </a:r>
            <a:r>
              <a:rPr lang="en-US" altLang="en-US" dirty="0">
                <a:latin typeface="Arial" charset="0"/>
                <a:ea typeface="ヒラギノ角ゴ Pro W3" charset="-128"/>
              </a:rPr>
              <a:t>given in appreciation to anyone</a:t>
            </a:r>
            <a:r>
              <a:rPr lang="bg-BG" altLang="en-US" dirty="0">
                <a:latin typeface="Arial" charset="0"/>
                <a:ea typeface="ヒラギノ角ゴ Pro W3" charset="-128"/>
              </a:rPr>
              <a:t> </a:t>
            </a:r>
            <a:r>
              <a:rPr lang="en-US" altLang="en-US" dirty="0">
                <a:latin typeface="Arial" charset="0"/>
                <a:ea typeface="ヒラギノ角ゴ Pro W3" charset="-128"/>
              </a:rPr>
              <a:t>who contributes (or in whose name</a:t>
            </a:r>
            <a:r>
              <a:rPr lang="bg-BG" altLang="en-US" dirty="0">
                <a:latin typeface="Arial" charset="0"/>
                <a:ea typeface="ヒラギノ角ゴ Pro W3" charset="-128"/>
              </a:rPr>
              <a:t> </a:t>
            </a:r>
            <a:r>
              <a:rPr lang="en-US" altLang="en-US" dirty="0">
                <a:latin typeface="Arial" charset="0"/>
                <a:ea typeface="ヒラギノ角ゴ Pro W3" charset="-128"/>
              </a:rPr>
              <a:t>is contributed using Foundation</a:t>
            </a:r>
            <a:r>
              <a:rPr lang="bg-BG" altLang="en-US" dirty="0">
                <a:latin typeface="Arial" charset="0"/>
                <a:ea typeface="ヒラギノ角ゴ Pro W3" charset="-128"/>
              </a:rPr>
              <a:t> </a:t>
            </a:r>
            <a:r>
              <a:rPr lang="en-US" altLang="en-US" dirty="0">
                <a:latin typeface="Arial" charset="0"/>
                <a:ea typeface="ヒラギノ角ゴ Pro W3" charset="-128"/>
              </a:rPr>
              <a:t>recognition points) a gift of $1,000</a:t>
            </a:r>
            <a:r>
              <a:rPr lang="bg-BG" altLang="en-US" dirty="0">
                <a:latin typeface="Arial" charset="0"/>
                <a:ea typeface="ヒラギノ角ゴ Pro W3" charset="-128"/>
              </a:rPr>
              <a:t> </a:t>
            </a:r>
            <a:r>
              <a:rPr lang="en-US" altLang="en-US" dirty="0">
                <a:latin typeface="Arial" charset="0"/>
                <a:ea typeface="ヒラギノ角ゴ Pro W3" charset="-128"/>
              </a:rPr>
              <a:t>or more cumulatively to the Annual</a:t>
            </a:r>
            <a:r>
              <a:rPr lang="bg-BG" altLang="en-US" dirty="0">
                <a:latin typeface="Arial" charset="0"/>
                <a:ea typeface="ヒラギノ角ゴ Pro W3" charset="-128"/>
              </a:rPr>
              <a:t> </a:t>
            </a:r>
            <a:r>
              <a:rPr lang="en-US" altLang="en-US" dirty="0">
                <a:latin typeface="Arial" charset="0"/>
                <a:ea typeface="ヒラギノ角ゴ Pro W3" charset="-128"/>
              </a:rPr>
              <a:t>Fund, </a:t>
            </a:r>
            <a:r>
              <a:rPr lang="en-US" altLang="en-US" dirty="0" err="1">
                <a:latin typeface="Arial" charset="0"/>
                <a:ea typeface="ヒラギノ角ゴ Pro W3" charset="-128"/>
              </a:rPr>
              <a:t>PolioPlus</a:t>
            </a:r>
            <a:r>
              <a:rPr lang="en-US" altLang="en-US" dirty="0">
                <a:latin typeface="Arial" charset="0"/>
                <a:ea typeface="ヒラギノ角ゴ Pro W3" charset="-128"/>
              </a:rPr>
              <a:t> Fund, or an approved</a:t>
            </a:r>
            <a:r>
              <a:rPr lang="bg-BG" altLang="en-US" dirty="0">
                <a:latin typeface="Arial" charset="0"/>
                <a:ea typeface="ヒラギノ角ゴ Pro W3" charset="-128"/>
              </a:rPr>
              <a:t> </a:t>
            </a:r>
            <a:r>
              <a:rPr lang="en-US" altLang="en-US" dirty="0">
                <a:latin typeface="Arial" charset="0"/>
                <a:ea typeface="ヒラギノ角ゴ Pro W3" charset="-128"/>
              </a:rPr>
              <a:t>global grant. Recognition consists of a</a:t>
            </a:r>
            <a:r>
              <a:rPr lang="bg-BG" altLang="en-US" dirty="0">
                <a:latin typeface="Arial" charset="0"/>
                <a:ea typeface="ヒラギノ角ゴ Pro W3" charset="-128"/>
              </a:rPr>
              <a:t> </a:t>
            </a:r>
            <a:r>
              <a:rPr lang="en-US" altLang="en-US" dirty="0">
                <a:latin typeface="Arial" charset="0"/>
                <a:ea typeface="ヒラギノ角ゴ Pro W3" charset="-128"/>
              </a:rPr>
              <a:t>certificate and pin. Optional recognition</a:t>
            </a:r>
            <a:r>
              <a:rPr lang="bg-BG" altLang="en-US" dirty="0">
                <a:latin typeface="Arial" charset="0"/>
                <a:ea typeface="ヒラギノ角ゴ Pro W3" charset="-128"/>
              </a:rPr>
              <a:t> </a:t>
            </a:r>
            <a:r>
              <a:rPr lang="en-US" altLang="en-US" dirty="0">
                <a:latin typeface="Arial" charset="0"/>
                <a:ea typeface="ヒラギノ角ゴ Pro W3" charset="-128"/>
              </a:rPr>
              <a:t>items include a medallion for $15 and a</a:t>
            </a:r>
            <a:r>
              <a:rPr lang="bg-BG" altLang="en-US" dirty="0">
                <a:latin typeface="Arial" charset="0"/>
                <a:ea typeface="ヒラギノ角ゴ Pro W3" charset="-128"/>
              </a:rPr>
              <a:t> </a:t>
            </a:r>
            <a:r>
              <a:rPr lang="en-US" altLang="en-US" dirty="0">
                <a:latin typeface="Arial" charset="0"/>
                <a:ea typeface="ヒラギノ角ゴ Pro W3" charset="-128"/>
              </a:rPr>
              <a:t>complimentary certificate cover</a:t>
            </a:r>
            <a:r>
              <a:rPr lang="en-US" altLang="en-US" dirty="0" smtClean="0">
                <a:latin typeface="Arial" charset="0"/>
                <a:ea typeface="ヒラギノ角ゴ Pro W3" charset="-128"/>
              </a:rPr>
              <a:t>.</a:t>
            </a:r>
            <a:endParaRPr lang="bg-BG" altLang="en-US" dirty="0" smtClean="0">
              <a:latin typeface="Arial" charset="0"/>
              <a:ea typeface="ヒラギノ角ゴ Pro W3" charset="-128"/>
            </a:endParaRP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9D998FA9-AB87-5346-B35C-552971EEEAF4}" type="slidenum">
              <a:rPr lang="en-US" altLang="en-US"/>
              <a:pPr>
                <a:spcBef>
                  <a:spcPct val="0"/>
                </a:spcBef>
              </a:pPr>
              <a:t>8</a:t>
            </a:fld>
            <a:endParaRPr lang="en-US" altLang="en-US"/>
          </a:p>
        </p:txBody>
      </p:sp>
    </p:spTree>
    <p:extLst>
      <p:ext uri="{BB962C8B-B14F-4D97-AF65-F5344CB8AC3E}">
        <p14:creationId xmlns:p14="http://schemas.microsoft.com/office/powerpoint/2010/main" val="762974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ea typeface="ヒラギノ角ゴ Pro W3" charset="-128"/>
              </a:rPr>
              <a:t> Multiple Paul Harris Fellow recognition</a:t>
            </a:r>
            <a:r>
              <a:rPr lang="bg-BG" altLang="en-US" dirty="0">
                <a:latin typeface="Arial" charset="0"/>
                <a:ea typeface="ヒラギノ角ゴ Pro W3" charset="-128"/>
              </a:rPr>
              <a:t> </a:t>
            </a:r>
            <a:r>
              <a:rPr lang="en-US" altLang="en-US" dirty="0">
                <a:latin typeface="Arial" charset="0"/>
                <a:ea typeface="ヒラギノ角ゴ Pro W3" charset="-128"/>
              </a:rPr>
              <a:t>is given at subsequent $1,000 levels.</a:t>
            </a:r>
            <a:r>
              <a:rPr lang="bg-BG" altLang="en-US" dirty="0">
                <a:latin typeface="Arial" charset="0"/>
                <a:ea typeface="ヒラギノ角ゴ Pro W3" charset="-128"/>
              </a:rPr>
              <a:t> </a:t>
            </a:r>
            <a:r>
              <a:rPr lang="en-US" altLang="en-US" dirty="0">
                <a:latin typeface="Arial" charset="0"/>
                <a:ea typeface="ヒラギノ角ゴ Pro W3" charset="-128"/>
              </a:rPr>
              <a:t>Recognition consists of a pin set with</a:t>
            </a:r>
            <a:r>
              <a:rPr lang="bg-BG" altLang="en-US" dirty="0">
                <a:latin typeface="Arial" charset="0"/>
                <a:ea typeface="ヒラギノ角ゴ Pro W3" charset="-128"/>
              </a:rPr>
              <a:t> </a:t>
            </a:r>
            <a:r>
              <a:rPr lang="en-US" altLang="en-US" dirty="0">
                <a:latin typeface="Arial" charset="0"/>
                <a:ea typeface="ヒラギノ角ゴ Pro W3" charset="-128"/>
              </a:rPr>
              <a:t>additional stones corresponding to the</a:t>
            </a:r>
            <a:r>
              <a:rPr lang="bg-BG" altLang="en-US" dirty="0">
                <a:latin typeface="Arial" charset="0"/>
                <a:ea typeface="ヒラギノ角ゴ Pro W3" charset="-128"/>
              </a:rPr>
              <a:t> </a:t>
            </a:r>
            <a:r>
              <a:rPr lang="en-US" altLang="en-US" dirty="0">
                <a:latin typeface="Arial" charset="0"/>
                <a:ea typeface="ヒラギノ角ゴ Pro W3" charset="-128"/>
              </a:rPr>
              <a:t>recipient’s recognition amount</a:t>
            </a:r>
            <a:r>
              <a:rPr lang="en-US" altLang="en-US" dirty="0" smtClean="0">
                <a:latin typeface="Arial" charset="0"/>
                <a:ea typeface="ヒラギノ角ゴ Pro W3" charset="-128"/>
              </a:rPr>
              <a:t>.</a:t>
            </a: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ヒラギノ角ゴ Pro W3" charset="-128"/>
              </a:defRPr>
            </a:lvl1pPr>
            <a:lvl2pPr marL="742950" indent="-285750" defTabSz="931863">
              <a:spcBef>
                <a:spcPct val="30000"/>
              </a:spcBef>
              <a:defRPr sz="1200">
                <a:solidFill>
                  <a:schemeClr val="tx1"/>
                </a:solidFill>
                <a:latin typeface="Arial" charset="0"/>
                <a:ea typeface="ヒラギノ角ゴ Pro W3" charset="-128"/>
              </a:defRPr>
            </a:lvl2pPr>
            <a:lvl3pPr marL="1143000" indent="-228600" defTabSz="931863">
              <a:spcBef>
                <a:spcPct val="30000"/>
              </a:spcBef>
              <a:defRPr sz="1200">
                <a:solidFill>
                  <a:schemeClr val="tx1"/>
                </a:solidFill>
                <a:latin typeface="Arial" charset="0"/>
                <a:ea typeface="ヒラギノ角ゴ Pro W3" charset="-128"/>
              </a:defRPr>
            </a:lvl3pPr>
            <a:lvl4pPr marL="1600200" indent="-228600" defTabSz="931863">
              <a:spcBef>
                <a:spcPct val="30000"/>
              </a:spcBef>
              <a:defRPr sz="1200">
                <a:solidFill>
                  <a:schemeClr val="tx1"/>
                </a:solidFill>
                <a:latin typeface="Arial" charset="0"/>
                <a:ea typeface="ヒラギノ角ゴ Pro W3" charset="-128"/>
              </a:defRPr>
            </a:lvl4pPr>
            <a:lvl5pPr marL="2057400" indent="-228600" defTabSz="931863">
              <a:spcBef>
                <a:spcPct val="30000"/>
              </a:spcBef>
              <a:defRPr sz="1200">
                <a:solidFill>
                  <a:schemeClr val="tx1"/>
                </a:solidFill>
                <a:latin typeface="Arial"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charset="0"/>
                <a:ea typeface="ヒラギノ角ゴ Pro W3" charset="-128"/>
              </a:defRPr>
            </a:lvl9pPr>
          </a:lstStyle>
          <a:p>
            <a:pPr>
              <a:spcBef>
                <a:spcPct val="0"/>
              </a:spcBef>
            </a:pPr>
            <a:fld id="{B47F0B90-9651-A846-AAD6-8C8B5EC984C3}" type="slidenum">
              <a:rPr lang="en-US" altLang="en-US"/>
              <a:pPr>
                <a:spcBef>
                  <a:spcPct val="0"/>
                </a:spcBef>
              </a:pPr>
              <a:t>9</a:t>
            </a:fld>
            <a:endParaRPr lang="en-US" altLang="en-US"/>
          </a:p>
        </p:txBody>
      </p:sp>
    </p:spTree>
    <p:extLst>
      <p:ext uri="{BB962C8B-B14F-4D97-AF65-F5344CB8AC3E}">
        <p14:creationId xmlns:p14="http://schemas.microsoft.com/office/powerpoint/2010/main" val="205113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g"/><Relationship Id="rId3"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 Id="rId3"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 Id="rId3"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6553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846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37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91811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1448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809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246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77141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993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85470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2508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4910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70304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9713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325280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9124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85227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46705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00000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68239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51353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470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r="60782"/>
          <a:stretch>
            <a:fillRect/>
          </a:stretch>
        </p:blipFill>
        <p:spPr bwMode="auto">
          <a:xfrm>
            <a:off x="6858000"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05200" y="2667000"/>
            <a:ext cx="24384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09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45415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29000" y="1143000"/>
            <a:ext cx="228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50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2660650"/>
            <a:ext cx="37338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6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0" y="2614613"/>
            <a:ext cx="37242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78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0" y="2514600"/>
            <a:ext cx="2667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59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3">
            <a:extLst>
              <a:ext uri="{28A0092B-C50C-407E-A947-70E740481C1C}">
                <a14:useLocalDpi xmlns:a14="http://schemas.microsoft.com/office/drawing/2010/main" val="0"/>
              </a:ext>
            </a:extLst>
          </a:blip>
          <a:srcRect r="60782"/>
          <a:stretch>
            <a:fillRect/>
          </a:stretch>
        </p:blipFill>
        <p:spPr bwMode="auto">
          <a:xfrm>
            <a:off x="6651625" y="469900"/>
            <a:ext cx="17081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86600" y="5410200"/>
            <a:ext cx="1905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135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773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285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97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6805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2376488" y="601663"/>
            <a:ext cx="31575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smtClean="0">
                <a:solidFill>
                  <a:srgbClr val="58585A"/>
                </a:solidFill>
                <a:latin typeface="Georgia" pitchFamily="18" charset="0"/>
                <a:ea typeface="MS PGothic" pitchFamily="34" charset="-128"/>
                <a:cs typeface="Georgia" pitchFamily="18" charset="0"/>
              </a:rPr>
              <a:t>Година 2015-2016</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Президент РИ: К.Р. Равиндран</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ДГ: Нина Митева</a:t>
            </a:r>
          </a:p>
          <a:p>
            <a:pPr eaLnBrk="1" hangingPunct="1">
              <a:defRPr/>
            </a:pPr>
            <a:r>
              <a:rPr lang="ru-RU" altLang="en-US" sz="160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5" name="Picture 2" descr="G:\1_work\work\rotary\T1516-EN_B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463" y="522288"/>
            <a:ext cx="16113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243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2376488" y="601663"/>
            <a:ext cx="3232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Година 2016-2017</a:t>
            </a:r>
          </a:p>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Президент РИ: </a:t>
            </a:r>
            <a:r>
              <a:rPr lang="bg-BG" altLang="en-US" sz="1600" dirty="0" smtClean="0">
                <a:solidFill>
                  <a:srgbClr val="58585A"/>
                </a:solidFill>
                <a:latin typeface="Georgia" pitchFamily="18" charset="0"/>
                <a:ea typeface="MS PGothic" pitchFamily="34" charset="-128"/>
                <a:cs typeface="Georgia" pitchFamily="18" charset="0"/>
              </a:rPr>
              <a:t>Джон Ф. Джърм</a:t>
            </a:r>
            <a:endParaRPr lang="ru-RU" altLang="en-US" sz="1600" dirty="0" smtClean="0">
              <a:solidFill>
                <a:srgbClr val="58585A"/>
              </a:solidFill>
              <a:latin typeface="Georgia" pitchFamily="18" charset="0"/>
              <a:ea typeface="MS PGothic" pitchFamily="34" charset="-128"/>
              <a:cs typeface="Georgia" pitchFamily="18" charset="0"/>
            </a:endParaRPr>
          </a:p>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ДГ: Димитър Димитров</a:t>
            </a:r>
          </a:p>
          <a:p>
            <a:pPr eaLnBrk="1" hangingPunct="1">
              <a:defRPr/>
            </a:pPr>
            <a:r>
              <a:rPr lang="ru-RU" altLang="en-US" sz="1600" dirty="0" smtClean="0">
                <a:solidFill>
                  <a:srgbClr val="58585A"/>
                </a:solidFill>
                <a:latin typeface="Georgia" pitchFamily="18" charset="0"/>
                <a:ea typeface="MS PGothic" pitchFamily="34" charset="-128"/>
                <a:cs typeface="Georgia" pitchFamily="18" charset="0"/>
              </a:rPr>
              <a:t>Дистрикт 2482</a:t>
            </a:r>
            <a:endParaRPr lang="en-US" altLang="en-US" sz="1600" dirty="0" smtClean="0">
              <a:solidFill>
                <a:srgbClr val="58585A"/>
              </a:solidFill>
              <a:latin typeface="Georgia" pitchFamily="18" charset="0"/>
              <a:ea typeface="MS PGothic" pitchFamily="34" charset="-128"/>
              <a:cs typeface="Georgia" pitchFamily="18" charset="0"/>
            </a:endParaRPr>
          </a:p>
        </p:txBody>
      </p:sp>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175" y="533400"/>
            <a:ext cx="20113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87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6547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3281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3747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theme" Target="../theme/theme2.xml"/><Relationship Id="rId17" Type="http://schemas.openxmlformats.org/officeDocument/2006/relationships/image" Target="../media/image1.png"/><Relationship Id="rId1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theme" Target="../theme/theme3.xml"/><Relationship Id="rId9" Type="http://schemas.openxmlformats.org/officeDocument/2006/relationships/image" Target="../media/image1.png"/><Relationship Id="rId10" Type="http://schemas.openxmlformats.org/officeDocument/2006/relationships/image" Target="../media/image3.pn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theme" Target="../theme/theme4.xml"/><Relationship Id="rId11" Type="http://schemas.openxmlformats.org/officeDocument/2006/relationships/image" Target="../media/image3.png"/><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0">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defRPr/>
            </a:pPr>
            <a:r>
              <a:rPr lang="en-US" altLang="en-US" sz="900" smtClean="0">
                <a:solidFill>
                  <a:srgbClr val="BCBDC0"/>
                </a:solidFill>
                <a:latin typeface="Arial Narrow" charset="0"/>
              </a:rPr>
              <a:t>TITLE  |  </a:t>
            </a:r>
            <a:fld id="{6D789667-03BD-F542-82D5-390C5C8C9717}" type="slidenum">
              <a:rPr lang="en-US" altLang="en-US" sz="900" smtClean="0">
                <a:solidFill>
                  <a:srgbClr val="BCBDC0"/>
                </a:solidFill>
                <a:latin typeface="Arial Narrow" charset="0"/>
              </a:rPr>
              <a:pPr algn="r">
                <a:defRPr/>
              </a:pPr>
              <a:t>‹#›</a:t>
            </a:fld>
            <a:r>
              <a:rPr lang="en-US" altLang="en-US" sz="900" smtClean="0">
                <a:solidFill>
                  <a:srgbClr val="BCBDC0"/>
                </a:solidFill>
                <a:latin typeface="Arial Narrow" charset="0"/>
              </a:rPr>
              <a:t>  </a:t>
            </a:r>
            <a:endParaRPr lang="en-US" altLang="en-US" sz="900" smtClean="0">
              <a:solidFill>
                <a:srgbClr val="958D85"/>
              </a:solidFill>
              <a:latin typeface="Arial Narrow" charset="0"/>
            </a:endParaRPr>
          </a:p>
        </p:txBody>
      </p:sp>
      <p:pic>
        <p:nvPicPr>
          <p:cNvPr id="8195"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p:cNvPicPr>
            <a:picLocks noChangeAspect="1"/>
          </p:cNvPicPr>
          <p:nvPr userDrawn="1"/>
        </p:nvPicPr>
        <p:blipFill>
          <a:blip r:embed="rId18">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42" r:id="rId14"/>
    <p:sldLayoutId id="2147484543"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defRPr/>
            </a:pPr>
            <a:r>
              <a:rPr lang="en-US" altLang="en-US" sz="900" smtClean="0">
                <a:solidFill>
                  <a:srgbClr val="BCBDC0"/>
                </a:solidFill>
                <a:latin typeface="Arial Narrow" charset="0"/>
              </a:rPr>
              <a:t>TITLE |  </a:t>
            </a:r>
            <a:fld id="{A7EE4497-8AFB-834B-8D1D-3EDA66B38B8D}" type="slidenum">
              <a:rPr lang="en-US" altLang="en-US" sz="900" smtClean="0">
                <a:solidFill>
                  <a:srgbClr val="BCBDC0"/>
                </a:solidFill>
                <a:latin typeface="Arial Narrow" charset="0"/>
              </a:rPr>
              <a:pPr algn="r">
                <a:defRPr/>
              </a:pPr>
              <a:t>‹#›</a:t>
            </a:fld>
            <a:r>
              <a:rPr lang="en-US" altLang="en-US" sz="900" smtClean="0">
                <a:solidFill>
                  <a:srgbClr val="BCBDC0"/>
                </a:solidFill>
                <a:latin typeface="Arial Narrow" charset="0"/>
              </a:rPr>
              <a:t>  </a:t>
            </a:r>
            <a:endParaRPr lang="en-US" altLang="en-US" sz="900" smtClean="0">
              <a:solidFill>
                <a:srgbClr val="958D85"/>
              </a:solidFill>
              <a:latin typeface="Arial Narrow" charset="0"/>
            </a:endParaRPr>
          </a:p>
        </p:txBody>
      </p:sp>
      <p:pic>
        <p:nvPicPr>
          <p:cNvPr id="14339" name="Picture 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p:cNvPicPr>
            <a:picLocks noChangeAspect="1"/>
          </p:cNvPicPr>
          <p:nvPr userDrawn="1"/>
        </p:nvPicPr>
        <p:blipFill>
          <a:blip r:embed="rId10">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6" r:id="rId7"/>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
          <p:cNvPicPr>
            <a:picLocks noChangeAspect="1"/>
          </p:cNvPicPr>
          <p:nvPr userDrawn="1"/>
        </p:nvPicPr>
        <p:blipFill>
          <a:blip r:embed="rId11">
            <a:extLst>
              <a:ext uri="{28A0092B-C50C-407E-A947-70E740481C1C}">
                <a14:useLocalDpi xmlns:a14="http://schemas.microsoft.com/office/drawing/2010/main" val="0"/>
              </a:ext>
            </a:extLst>
          </a:blip>
          <a:srcRect l="19577" t="8533" r="17320" b="9048"/>
          <a:stretch>
            <a:fillRect/>
          </a:stretch>
        </p:blipFill>
        <p:spPr bwMode="auto">
          <a:xfrm>
            <a:off x="7508875" y="5943600"/>
            <a:ext cx="920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28" r:id="rId7"/>
    <p:sldLayoutId id="2147484529" r:id="rId8"/>
    <p:sldLayoutId id="2147484530" r:id="rId9"/>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rotary.org/give" TargetMode="External"/><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jpeg"/><Relationship Id="rId1" Type="http://schemas.openxmlformats.org/officeDocument/2006/relationships/slideLayout" Target="../slideLayouts/slideLayout2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2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5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276600"/>
            <a:ext cx="9753600" cy="990600"/>
          </a:xfrm>
          <a:prstGeom prst="rect">
            <a:avLst/>
          </a:prstGeom>
          <a:solidFill>
            <a:schemeClr val="accent1"/>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defRPr/>
            </a:pPr>
            <a:endParaRPr lang="en-US" altLang="en-US" smtClean="0">
              <a:solidFill>
                <a:srgbClr val="FFFFFF"/>
              </a:solidFill>
              <a:latin typeface="Calibri" charset="0"/>
            </a:endParaRPr>
          </a:p>
        </p:txBody>
      </p:sp>
      <p:sp>
        <p:nvSpPr>
          <p:cNvPr id="30723" name="Rectangle 10"/>
          <p:cNvSpPr txBox="1">
            <a:spLocks noChangeArrowheads="1"/>
          </p:cNvSpPr>
          <p:nvPr/>
        </p:nvSpPr>
        <p:spPr bwMode="auto">
          <a:xfrm>
            <a:off x="457200" y="3581400"/>
            <a:ext cx="8534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Aft>
                <a:spcPts val="2400"/>
              </a:spcAft>
            </a:pPr>
            <a:r>
              <a:rPr lang="bg-BG" altLang="en-US" sz="3200" dirty="0" smtClean="0">
                <a:solidFill>
                  <a:schemeClr val="bg1"/>
                </a:solidFill>
                <a:latin typeface="Arial Narrow Bold" charset="0"/>
              </a:rPr>
              <a:t>Форми и начини за дарение към Фондация Ротари</a:t>
            </a:r>
            <a:endParaRPr lang="en-US" altLang="en-US" sz="3200" dirty="0">
              <a:solidFill>
                <a:schemeClr val="bg1"/>
              </a:solidFill>
              <a:latin typeface="Arial Narrow Bold" charset="0"/>
            </a:endParaRPr>
          </a:p>
          <a:p>
            <a:pPr eaLnBrk="1" hangingPunct="1"/>
            <a:r>
              <a:rPr lang="bg-BG" altLang="en-US" sz="2000" b="1" dirty="0">
                <a:solidFill>
                  <a:srgbClr val="01B4E7"/>
                </a:solidFill>
                <a:latin typeface="Georgia" charset="0"/>
              </a:rPr>
              <a:t>Алекс Ангелов, </a:t>
            </a:r>
            <a:r>
              <a:rPr lang="en-US" altLang="en-US" sz="2000" b="1" dirty="0">
                <a:solidFill>
                  <a:srgbClr val="01B4E7"/>
                </a:solidFill>
                <a:latin typeface="Georgia" charset="0"/>
              </a:rPr>
              <a:t>PHF</a:t>
            </a:r>
            <a:r>
              <a:rPr lang="bg-BG" altLang="en-US" sz="2000" b="1" dirty="0">
                <a:solidFill>
                  <a:srgbClr val="01B4E7"/>
                </a:solidFill>
                <a:latin typeface="Georgia" charset="0"/>
              </a:rPr>
              <a:t/>
            </a:r>
            <a:br>
              <a:rPr lang="bg-BG" altLang="en-US" sz="2000" b="1" dirty="0">
                <a:solidFill>
                  <a:srgbClr val="01B4E7"/>
                </a:solidFill>
                <a:latin typeface="Georgia" charset="0"/>
              </a:rPr>
            </a:br>
            <a:r>
              <a:rPr lang="bg-BG" altLang="en-US" sz="2000" dirty="0">
                <a:solidFill>
                  <a:srgbClr val="01B4E7"/>
                </a:solidFill>
                <a:latin typeface="Georgia" charset="0"/>
              </a:rPr>
              <a:t>РК София</a:t>
            </a:r>
            <a:endParaRPr lang="en-US" altLang="en-US" sz="2000" dirty="0">
              <a:solidFill>
                <a:srgbClr val="01B4E7"/>
              </a:solidFill>
              <a:latin typeface="Georgia" charset="0"/>
            </a:endParaRPr>
          </a:p>
          <a:p>
            <a:pPr eaLnBrk="1" hangingPunct="1"/>
            <a:r>
              <a:rPr lang="bg-BG" altLang="en-US" sz="2000" dirty="0" smtClean="0">
                <a:solidFill>
                  <a:srgbClr val="01B4E7"/>
                </a:solidFill>
                <a:latin typeface="Georgia" charset="0"/>
              </a:rPr>
              <a:t>7 март 2017</a:t>
            </a:r>
            <a:endParaRPr lang="en-US" altLang="en-US" sz="2000" dirty="0">
              <a:solidFill>
                <a:srgbClr val="01B4E7"/>
              </a:solidFill>
              <a:latin typeface="Georgia"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bwMode="auto">
          <a:xfrm>
            <a:off x="457200" y="457200"/>
            <a:ext cx="71628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Обществото на Пол Харис</a:t>
            </a:r>
            <a:endParaRPr lang="en-US" altLang="en-US">
              <a:latin typeface="Arial Narrow" charset="0"/>
              <a:ea typeface="MS PGothic" charset="-128"/>
              <a:cs typeface="ＭＳ Ｐゴシック" charset="-128"/>
            </a:endParaRPr>
          </a:p>
        </p:txBody>
      </p:sp>
      <p:sp>
        <p:nvSpPr>
          <p:cNvPr id="69634" name="Content Placeholder 2"/>
          <p:cNvSpPr>
            <a:spLocks noGrp="1"/>
          </p:cNvSpPr>
          <p:nvPr>
            <p:ph idx="1"/>
          </p:nvPr>
        </p:nvSpPr>
        <p:spPr bwMode="auto">
          <a:xfrm>
            <a:off x="379413" y="1371600"/>
            <a:ext cx="678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b="1">
                <a:solidFill>
                  <a:srgbClr val="872175"/>
                </a:solidFill>
                <a:latin typeface="Georgia" charset="0"/>
                <a:ea typeface="MS PGothic" charset="-128"/>
                <a:cs typeface="ＭＳ Ｐゴシック" charset="-128"/>
              </a:rPr>
              <a:t>Член на обществото на Пол Харис</a:t>
            </a:r>
          </a:p>
        </p:txBody>
      </p:sp>
      <p:sp>
        <p:nvSpPr>
          <p:cNvPr id="69636" name="Content Placeholder 2"/>
          <p:cNvSpPr txBox="1">
            <a:spLocks/>
          </p:cNvSpPr>
          <p:nvPr/>
        </p:nvSpPr>
        <p:spPr bwMode="auto">
          <a:xfrm>
            <a:off x="381000" y="2312988"/>
            <a:ext cx="4800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dirty="0" smtClean="0">
                <a:solidFill>
                  <a:srgbClr val="58585A"/>
                </a:solidFill>
                <a:latin typeface="Georgia" charset="0"/>
              </a:rPr>
              <a:t>Човек</a:t>
            </a:r>
            <a:r>
              <a:rPr lang="en-US" altLang="en-US" sz="2800" dirty="0" smtClean="0">
                <a:solidFill>
                  <a:srgbClr val="58585A"/>
                </a:solidFill>
                <a:latin typeface="Georgia" charset="0"/>
              </a:rPr>
              <a:t>,</a:t>
            </a:r>
            <a:r>
              <a:rPr lang="bg-BG" altLang="en-US" sz="2800" dirty="0" smtClean="0">
                <a:solidFill>
                  <a:srgbClr val="58585A"/>
                </a:solidFill>
                <a:latin typeface="Georgia" charset="0"/>
              </a:rPr>
              <a:t> </a:t>
            </a:r>
            <a:r>
              <a:rPr lang="bg-BG" altLang="en-US" sz="2800" dirty="0">
                <a:solidFill>
                  <a:srgbClr val="58585A"/>
                </a:solidFill>
                <a:latin typeface="Georgia" charset="0"/>
              </a:rPr>
              <a:t>който прави всяка година дарение от най-малко 1 000$ към </a:t>
            </a:r>
            <a:r>
              <a:rPr lang="bg-BG" altLang="en-US" sz="2800" dirty="0" smtClean="0">
                <a:solidFill>
                  <a:srgbClr val="58585A"/>
                </a:solidFill>
                <a:latin typeface="Georgia" charset="0"/>
              </a:rPr>
              <a:t>Годишен </a:t>
            </a:r>
            <a:r>
              <a:rPr lang="bg-BG" altLang="en-US" sz="2800" dirty="0">
                <a:solidFill>
                  <a:srgbClr val="58585A"/>
                </a:solidFill>
                <a:latin typeface="Georgia" charset="0"/>
              </a:rPr>
              <a:t>фонд, Енд Полио</a:t>
            </a:r>
            <a:r>
              <a:rPr lang="en-US" altLang="en-US" sz="2800" dirty="0">
                <a:solidFill>
                  <a:srgbClr val="58585A"/>
                </a:solidFill>
                <a:latin typeface="Georgia" charset="0"/>
              </a:rPr>
              <a:t> </a:t>
            </a:r>
            <a:r>
              <a:rPr lang="bg-BG" altLang="en-US" sz="2800" dirty="0">
                <a:solidFill>
                  <a:srgbClr val="58585A"/>
                </a:solidFill>
                <a:latin typeface="Georgia" charset="0"/>
              </a:rPr>
              <a:t>или одобрен глобален грант</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255837"/>
            <a:ext cx="2120900" cy="2603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Значим дарител</a:t>
            </a:r>
            <a:endParaRPr lang="en-US" altLang="en-US">
              <a:latin typeface="Arial Narrow" charset="0"/>
              <a:ea typeface="MS PGothic" charset="-128"/>
              <a:cs typeface="ＭＳ Ｐゴシック" charset="-128"/>
            </a:endParaRPr>
          </a:p>
        </p:txBody>
      </p:sp>
      <p:sp>
        <p:nvSpPr>
          <p:cNvPr id="71682" name="Content Placeholder 2"/>
          <p:cNvSpPr>
            <a:spLocks noGrp="1"/>
          </p:cNvSpPr>
          <p:nvPr>
            <p:ph idx="1"/>
          </p:nvPr>
        </p:nvSpPr>
        <p:spPr bwMode="auto">
          <a:xfrm>
            <a:off x="420688" y="1306513"/>
            <a:ext cx="7815262"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en-US" altLang="en-US" sz="2800" b="1">
                <a:solidFill>
                  <a:srgbClr val="872175"/>
                </a:solidFill>
                <a:latin typeface="Georgia" charset="0"/>
                <a:ea typeface="MS PGothic" charset="-128"/>
                <a:cs typeface="ＭＳ Ｐゴシック" charset="-128"/>
              </a:rPr>
              <a:t>Major Donor </a:t>
            </a:r>
            <a:r>
              <a:rPr lang="mr-IN" altLang="en-US" sz="2800" b="1">
                <a:solidFill>
                  <a:srgbClr val="872175"/>
                </a:solidFill>
                <a:latin typeface="Georgia" charset="0"/>
                <a:ea typeface="MS PGothic" charset="-128"/>
                <a:cs typeface="ＭＳ Ｐゴシック" charset="-128"/>
              </a:rPr>
              <a:t>–</a:t>
            </a:r>
            <a:r>
              <a:rPr lang="en-US" altLang="en-US" sz="2800" b="1">
                <a:solidFill>
                  <a:srgbClr val="872175"/>
                </a:solidFill>
                <a:latin typeface="Georgia" charset="0"/>
                <a:ea typeface="MS PGothic" charset="-128"/>
                <a:cs typeface="ＭＳ Ｐゴシック" charset="-128"/>
              </a:rPr>
              <a:t> </a:t>
            </a:r>
            <a:r>
              <a:rPr lang="bg-BG" altLang="en-US" sz="2800" b="1">
                <a:solidFill>
                  <a:srgbClr val="872175"/>
                </a:solidFill>
                <a:latin typeface="Georgia" charset="0"/>
                <a:ea typeface="MS PGothic" charset="-128"/>
                <a:cs typeface="ＭＳ Ｐゴシック" charset="-128"/>
              </a:rPr>
              <a:t>Значим</a:t>
            </a:r>
            <a:r>
              <a:rPr lang="en-US" altLang="en-US" sz="2800" b="1">
                <a:solidFill>
                  <a:srgbClr val="872175"/>
                </a:solidFill>
                <a:latin typeface="Georgia" charset="0"/>
                <a:ea typeface="MS PGothic" charset="-128"/>
                <a:cs typeface="ＭＳ Ｐゴシック" charset="-128"/>
              </a:rPr>
              <a:t>/</a:t>
            </a:r>
            <a:r>
              <a:rPr lang="bg-BG" altLang="en-US" sz="2800" b="1">
                <a:solidFill>
                  <a:srgbClr val="872175"/>
                </a:solidFill>
                <a:latin typeface="Georgia" charset="0"/>
                <a:ea typeface="MS PGothic" charset="-128"/>
                <a:cs typeface="ＭＳ Ｐゴシック" charset="-128"/>
              </a:rPr>
              <a:t>основен дарител</a:t>
            </a:r>
          </a:p>
        </p:txBody>
      </p:sp>
      <p:sp>
        <p:nvSpPr>
          <p:cNvPr id="71683" name="Content Placeholder 2"/>
          <p:cNvSpPr txBox="1">
            <a:spLocks/>
          </p:cNvSpPr>
          <p:nvPr/>
        </p:nvSpPr>
        <p:spPr bwMode="auto">
          <a:xfrm>
            <a:off x="420688" y="1973263"/>
            <a:ext cx="419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a:solidFill>
                  <a:srgbClr val="58585A"/>
                </a:solidFill>
                <a:latin typeface="Georgia" charset="0"/>
              </a:rPr>
              <a:t>Човек или двойка, които са направили лични дарения за над 10 000$ без значение в кой фонд.</a:t>
            </a:r>
          </a:p>
        </p:txBody>
      </p:sp>
      <p:graphicFrame>
        <p:nvGraphicFramePr>
          <p:cNvPr id="8" name="Table 7"/>
          <p:cNvGraphicFramePr>
            <a:graphicFrameLocks noGrp="1"/>
          </p:cNvGraphicFramePr>
          <p:nvPr/>
        </p:nvGraphicFramePr>
        <p:xfrm>
          <a:off x="228600" y="3886200"/>
          <a:ext cx="5181600" cy="2251076"/>
        </p:xfrm>
        <a:graphic>
          <a:graphicData uri="http://schemas.openxmlformats.org/drawingml/2006/table">
            <a:tbl>
              <a:tblPr/>
              <a:tblGrid>
                <a:gridCol w="2895600"/>
                <a:gridCol w="838200"/>
                <a:gridCol w="1447800"/>
              </a:tblGrid>
              <a:tr h="4984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Сума за отличие*</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Нив</a:t>
                      </a:r>
                      <a:r>
                        <a:rPr kumimoji="0" lang="en-US" altLang="en-US" sz="1800" b="0" i="0" u="none" strike="noStrike" cap="none" normalizeH="0" baseline="0">
                          <a:ln>
                            <a:noFill/>
                          </a:ln>
                          <a:solidFill>
                            <a:srgbClr val="58585A"/>
                          </a:solidFill>
                          <a:effectLst/>
                          <a:latin typeface="Georgia" charset="0"/>
                          <a:ea typeface="ヒラギノ角ゴ Pro W3" charset="-128"/>
                        </a:rPr>
                        <a:t>o</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Значка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10 000$ до 24 999$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1</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1 кристал</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25 000$ до 49 999$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2</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2 кристала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50 000$ до 99 999$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3</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3 кристала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100 000$ до 249 999$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4</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4 кристала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2641" b="8497"/>
          <a:stretch/>
        </p:blipFill>
        <p:spPr bwMode="auto">
          <a:xfrm>
            <a:off x="5572980" y="1825178"/>
            <a:ext cx="3425825" cy="1778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2980" y="3657600"/>
            <a:ext cx="3425825" cy="2341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bwMode="auto">
          <a:xfrm>
            <a:off x="457200" y="457200"/>
            <a:ext cx="70104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a:latin typeface="Arial Narrow" charset="0"/>
                <a:ea typeface="MS PGothic" charset="-128"/>
                <a:cs typeface="ＭＳ Ｐゴシック" charset="-128"/>
              </a:rPr>
              <a:t>–</a:t>
            </a:r>
            <a:r>
              <a:rPr lang="bg-BG" altLang="en-US" dirty="0">
                <a:latin typeface="Arial Narrow" charset="0"/>
                <a:ea typeface="MS PGothic" charset="-128"/>
                <a:cs typeface="ＭＳ Ｐゴシック" charset="-128"/>
              </a:rPr>
              <a:t> Индивидуални: Обществото на </a:t>
            </a:r>
            <a:r>
              <a:rPr lang="bg-BG" altLang="en-US" dirty="0" err="1">
                <a:latin typeface="Arial Narrow" charset="0"/>
                <a:ea typeface="MS PGothic" charset="-128"/>
                <a:cs typeface="ＭＳ Ｐゴシック" charset="-128"/>
              </a:rPr>
              <a:t>Арч</a:t>
            </a:r>
            <a:r>
              <a:rPr lang="bg-BG" altLang="en-US" dirty="0">
                <a:latin typeface="Arial Narrow" charset="0"/>
                <a:ea typeface="MS PGothic" charset="-128"/>
                <a:cs typeface="ＭＳ Ｐゴシック" charset="-128"/>
              </a:rPr>
              <a:t> </a:t>
            </a:r>
            <a:r>
              <a:rPr lang="bg-BG" altLang="en-US" dirty="0" err="1">
                <a:latin typeface="Arial Narrow" charset="0"/>
                <a:ea typeface="MS PGothic" charset="-128"/>
                <a:cs typeface="ＭＳ Ｐゴシック" charset="-128"/>
              </a:rPr>
              <a:t>Клъмф</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381000" y="1812925"/>
            <a:ext cx="6172200" cy="4724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a:spcBef>
                <a:spcPct val="0"/>
              </a:spcBef>
              <a:buFont typeface="Arial" charset="0"/>
              <a:buNone/>
            </a:pPr>
            <a:r>
              <a:rPr lang="bg-BG" altLang="en-US" sz="2800" dirty="0">
                <a:latin typeface="Georgia" charset="0"/>
                <a:ea typeface="MS PGothic" charset="-128"/>
                <a:cs typeface="ＭＳ Ｐゴシック" charset="-128"/>
              </a:rPr>
              <a:t>Дарител, с общи дарения </a:t>
            </a:r>
            <a:r>
              <a:rPr lang="bg-BG" altLang="en-US" sz="2800" dirty="0" smtClean="0">
                <a:latin typeface="Georgia" charset="0"/>
                <a:ea typeface="MS PGothic" charset="-128"/>
                <a:cs typeface="ＭＳ Ｐゴシック" charset="-128"/>
              </a:rPr>
              <a:t/>
            </a:r>
            <a:br>
              <a:rPr lang="bg-BG" altLang="en-US" sz="2800" dirty="0" smtClean="0">
                <a:latin typeface="Georgia" charset="0"/>
                <a:ea typeface="MS PGothic" charset="-128"/>
                <a:cs typeface="ＭＳ Ｐゴシック" charset="-128"/>
              </a:rPr>
            </a:br>
            <a:r>
              <a:rPr lang="bg-BG" altLang="en-US" sz="2800" b="1" dirty="0" smtClean="0">
                <a:solidFill>
                  <a:srgbClr val="872175"/>
                </a:solidFill>
                <a:latin typeface="Georgia" charset="0"/>
                <a:ea typeface="MS PGothic" charset="-128"/>
                <a:cs typeface="ＭＳ Ｐゴシック" charset="-128"/>
              </a:rPr>
              <a:t>над </a:t>
            </a:r>
            <a:r>
              <a:rPr lang="en-US" altLang="en-US" sz="2800" b="1" dirty="0" smtClean="0">
                <a:solidFill>
                  <a:srgbClr val="872175"/>
                </a:solidFill>
                <a:latin typeface="Georgia" charset="0"/>
                <a:ea typeface="MS PGothic" charset="-128"/>
                <a:cs typeface="ＭＳ Ｐゴシック" charset="-128"/>
              </a:rPr>
              <a:t>250 </a:t>
            </a:r>
            <a:r>
              <a:rPr lang="en-US" altLang="en-US" sz="2800" b="1" dirty="0">
                <a:solidFill>
                  <a:srgbClr val="872175"/>
                </a:solidFill>
                <a:latin typeface="Georgia" charset="0"/>
                <a:ea typeface="MS PGothic" charset="-128"/>
                <a:cs typeface="ＭＳ Ｐゴシック" charset="-128"/>
              </a:rPr>
              <a:t>000</a:t>
            </a:r>
            <a:r>
              <a:rPr lang="bg-BG" altLang="en-US" sz="2800" b="1" dirty="0" smtClean="0">
                <a:solidFill>
                  <a:srgbClr val="872175"/>
                </a:solidFill>
                <a:latin typeface="Georgia" charset="0"/>
                <a:ea typeface="MS PGothic" charset="-128"/>
                <a:cs typeface="ＭＳ Ｐゴシック" charset="-128"/>
              </a:rPr>
              <a:t>$</a:t>
            </a:r>
            <a:endParaRPr lang="bg-BG" altLang="en-US" sz="2800" dirty="0">
              <a:latin typeface="Georgia" charset="0"/>
              <a:ea typeface="MS PGothic" charset="-128"/>
              <a:cs typeface="ＭＳ Ｐゴシック" charset="-128"/>
            </a:endParaRPr>
          </a:p>
          <a:p>
            <a:pPr marL="0" indent="0" eaLnBrk="1" hangingPunct="1"/>
            <a:r>
              <a:rPr lang="en-US" altLang="en-US" sz="2800" dirty="0" smtClean="0">
                <a:latin typeface="Georgia" charset="0"/>
                <a:ea typeface="MS PGothic" charset="-128"/>
                <a:cs typeface="ＭＳ Ｐゴシック" charset="-128"/>
              </a:rPr>
              <a:t> </a:t>
            </a:r>
            <a:r>
              <a:rPr lang="bg-BG" altLang="en-US" sz="2800" dirty="0" smtClean="0">
                <a:latin typeface="Georgia" charset="0"/>
                <a:ea typeface="MS PGothic" charset="-128"/>
                <a:cs typeface="ＭＳ Ｐゴシック" charset="-128"/>
              </a:rPr>
              <a:t>Техните </a:t>
            </a:r>
            <a:r>
              <a:rPr lang="bg-BG" altLang="en-US" sz="2800" b="1" dirty="0">
                <a:solidFill>
                  <a:srgbClr val="872175"/>
                </a:solidFill>
                <a:latin typeface="Georgia" charset="0"/>
                <a:ea typeface="MS PGothic" charset="-128"/>
                <a:cs typeface="ＭＳ Ｐゴシック" charset="-128"/>
              </a:rPr>
              <a:t>снимки</a:t>
            </a:r>
            <a:r>
              <a:rPr lang="bg-BG" altLang="en-US" sz="2800" dirty="0">
                <a:latin typeface="Georgia" charset="0"/>
                <a:ea typeface="MS PGothic" charset="-128"/>
                <a:cs typeface="ＭＳ Ｐゴシック" charset="-128"/>
              </a:rPr>
              <a:t> са изложени постоянно в галерията </a:t>
            </a:r>
            <a:r>
              <a:rPr lang="bg-BG" altLang="en-US" sz="2800" dirty="0" err="1">
                <a:latin typeface="Georgia" charset="0"/>
                <a:ea typeface="MS PGothic" charset="-128"/>
                <a:cs typeface="ＭＳ Ｐゴシック" charset="-128"/>
              </a:rPr>
              <a:t>Арч</a:t>
            </a:r>
            <a:r>
              <a:rPr lang="bg-BG" altLang="en-US" sz="2800" dirty="0">
                <a:latin typeface="Georgia" charset="0"/>
                <a:ea typeface="MS PGothic" charset="-128"/>
                <a:cs typeface="ＭＳ Ｐゴシック" charset="-128"/>
              </a:rPr>
              <a:t> </a:t>
            </a:r>
            <a:r>
              <a:rPr lang="bg-BG" altLang="en-US" sz="2800" dirty="0" err="1">
                <a:latin typeface="Georgia" charset="0"/>
                <a:ea typeface="MS PGothic" charset="-128"/>
                <a:cs typeface="ＭＳ Ｐゴシック" charset="-128"/>
              </a:rPr>
              <a:t>Клъмф</a:t>
            </a:r>
            <a:r>
              <a:rPr lang="bg-BG" altLang="en-US" sz="2800" dirty="0">
                <a:latin typeface="Georgia" charset="0"/>
                <a:ea typeface="MS PGothic" charset="-128"/>
                <a:cs typeface="ＭＳ Ｐゴシック" charset="-128"/>
              </a:rPr>
              <a:t> със сертификат в </a:t>
            </a:r>
            <a:r>
              <a:rPr lang="bg-BG" altLang="en-US" sz="2800" b="1" dirty="0">
                <a:solidFill>
                  <a:srgbClr val="872175"/>
                </a:solidFill>
                <a:latin typeface="Georgia" charset="0"/>
                <a:ea typeface="MS PGothic" charset="-128"/>
                <a:cs typeface="ＭＳ Ｐゴシック" charset="-128"/>
              </a:rPr>
              <a:t>централата</a:t>
            </a:r>
            <a:r>
              <a:rPr lang="bg-BG" altLang="en-US" sz="2800" dirty="0">
                <a:latin typeface="Georgia" charset="0"/>
                <a:ea typeface="MS PGothic" charset="-128"/>
                <a:cs typeface="ＭＳ Ｐゴシック" charset="-128"/>
              </a:rPr>
              <a:t> на </a:t>
            </a:r>
            <a:r>
              <a:rPr lang="bg-BG" altLang="en-US" sz="2800" dirty="0" smtClean="0">
                <a:latin typeface="Georgia" charset="0"/>
                <a:ea typeface="MS PGothic" charset="-128"/>
                <a:cs typeface="ＭＳ Ｐゴシック" charset="-128"/>
              </a:rPr>
              <a:t>Ротари Интернешънъл.</a:t>
            </a:r>
            <a:endParaRPr lang="en-US" altLang="en-US" sz="2800" dirty="0">
              <a:latin typeface="Georgia" charset="0"/>
              <a:ea typeface="MS PGothic" charset="-128"/>
              <a:cs typeface="ＭＳ Ｐゴシック" charset="-128"/>
            </a:endParaRPr>
          </a:p>
          <a:p>
            <a:pPr marL="0" indent="0" eaLnBrk="1" hangingPunct="1"/>
            <a:r>
              <a:rPr lang="en-US" altLang="en-US" sz="2800" dirty="0">
                <a:latin typeface="Georgia" charset="0"/>
                <a:ea typeface="MS PGothic" charset="-128"/>
                <a:cs typeface="ＭＳ Ｐゴシック" charset="-128"/>
              </a:rPr>
              <a:t> </a:t>
            </a:r>
            <a:r>
              <a:rPr lang="bg-BG" altLang="en-US" sz="2800" dirty="0" err="1">
                <a:latin typeface="Georgia" charset="0"/>
                <a:ea typeface="MS PGothic" charset="-128"/>
                <a:cs typeface="ＭＳ Ｐゴシック" charset="-128"/>
              </a:rPr>
              <a:t>Арч</a:t>
            </a:r>
            <a:r>
              <a:rPr lang="bg-BG" altLang="en-US" sz="2800" dirty="0">
                <a:latin typeface="Georgia" charset="0"/>
                <a:ea typeface="MS PGothic" charset="-128"/>
                <a:cs typeface="ＭＳ Ｐゴシック" charset="-128"/>
              </a:rPr>
              <a:t> </a:t>
            </a:r>
            <a:r>
              <a:rPr lang="bg-BG" altLang="en-US" sz="2800" dirty="0" err="1">
                <a:latin typeface="Georgia" charset="0"/>
                <a:ea typeface="MS PGothic" charset="-128"/>
                <a:cs typeface="ＭＳ Ｐゴシック" charset="-128"/>
              </a:rPr>
              <a:t>Клъмф</a:t>
            </a:r>
            <a:r>
              <a:rPr lang="bg-BG" altLang="en-US" sz="2800" dirty="0">
                <a:latin typeface="Georgia" charset="0"/>
                <a:ea typeface="MS PGothic" charset="-128"/>
                <a:cs typeface="ＭＳ Ｐゴシック" charset="-128"/>
              </a:rPr>
              <a:t> е шестия президент на </a:t>
            </a:r>
            <a:r>
              <a:rPr lang="en-US" altLang="en-US" sz="2800" dirty="0">
                <a:latin typeface="Georgia" charset="0"/>
                <a:ea typeface="MS PGothic" charset="-128"/>
                <a:cs typeface="ＭＳ Ｐゴシック" charset="-128"/>
              </a:rPr>
              <a:t>Rotary International</a:t>
            </a:r>
            <a:r>
              <a:rPr lang="bg-BG" altLang="en-US" sz="2800" dirty="0">
                <a:latin typeface="Georgia" charset="0"/>
                <a:ea typeface="MS PGothic" charset="-128"/>
                <a:cs typeface="ＭＳ Ｐゴシック" charset="-128"/>
              </a:rPr>
              <a:t>, чиято визия вдъхновява основаването на Фондация “Ротари”.</a:t>
            </a:r>
          </a:p>
        </p:txBody>
      </p:sp>
      <p:pic>
        <p:nvPicPr>
          <p:cNvPr id="737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46225"/>
            <a:ext cx="1524000" cy="203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Content Placeholder 2"/>
          <p:cNvSpPr txBox="1">
            <a:spLocks/>
          </p:cNvSpPr>
          <p:nvPr/>
        </p:nvSpPr>
        <p:spPr bwMode="auto">
          <a:xfrm>
            <a:off x="228600" y="1279525"/>
            <a:ext cx="708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lgn="ctr">
              <a:buFont typeface="Wingdings" charset="2"/>
              <a:buNone/>
            </a:pPr>
            <a:r>
              <a:rPr lang="bg-BG" altLang="en-US" sz="2800" b="1">
                <a:solidFill>
                  <a:srgbClr val="872175"/>
                </a:solidFill>
                <a:latin typeface="Georgia" charset="0"/>
              </a:rPr>
              <a:t>Член на обществото на Арч Клъмф</a:t>
            </a:r>
            <a:endParaRPr lang="en-US" altLang="en-US" sz="2800" b="1">
              <a:solidFill>
                <a:srgbClr val="872175"/>
              </a:solidFill>
              <a:latin typeface="Georgia" charset="0"/>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200" y="3849267"/>
            <a:ext cx="2457450" cy="1636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 Индивидуални</a:t>
            </a:r>
            <a:endParaRPr lang="en-US" altLang="en-US">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357188" y="1804988"/>
            <a:ext cx="6172200" cy="44592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Clr>
                <a:schemeClr val="hlink"/>
              </a:buClr>
              <a:buSzPct val="80000"/>
              <a:buFont typeface="Arial" charset="0"/>
              <a:buNone/>
            </a:pPr>
            <a:r>
              <a:rPr lang="bg-BG" altLang="en-US" sz="2800" dirty="0">
                <a:latin typeface="Georgia" charset="0"/>
                <a:ea typeface="MS PGothic" charset="-128"/>
                <a:cs typeface="ＭＳ Ｐゴシック" charset="-128"/>
              </a:rPr>
              <a:t>Когато даден човек или двойка постави Фондация “Ротари” в </a:t>
            </a:r>
            <a:r>
              <a:rPr lang="bg-BG" altLang="en-US" sz="2800" b="1" dirty="0">
                <a:solidFill>
                  <a:srgbClr val="872175"/>
                </a:solidFill>
                <a:latin typeface="Georgia" charset="0"/>
                <a:ea typeface="MS PGothic" charset="-128"/>
                <a:cs typeface="ＭＳ Ｐゴシック" charset="-128"/>
              </a:rPr>
              <a:t>завещанието си</a:t>
            </a:r>
            <a:r>
              <a:rPr lang="bg-BG" altLang="en-US" sz="2800" dirty="0">
                <a:latin typeface="Georgia" charset="0"/>
                <a:ea typeface="MS PGothic" charset="-128"/>
                <a:cs typeface="ＭＳ Ｐゴシック" charset="-128"/>
              </a:rPr>
              <a:t> или друг план за недвижим имот за минимум 10 000$</a:t>
            </a:r>
            <a:endParaRPr lang="en-US" altLang="en-US" sz="2800" dirty="0">
              <a:latin typeface="Georgia" charset="0"/>
              <a:ea typeface="MS PGothic" charset="-128"/>
              <a:cs typeface="ＭＳ Ｐゴシック" charset="-128"/>
            </a:endParaRPr>
          </a:p>
          <a:p>
            <a:pPr eaLnBrk="1" hangingPunct="1">
              <a:buClr>
                <a:srgbClr val="58585A"/>
              </a:buClr>
              <a:buSzPct val="80000"/>
            </a:pPr>
            <a:r>
              <a:rPr lang="bg-BG" altLang="en-US" sz="2800" dirty="0">
                <a:latin typeface="Georgia" charset="0"/>
                <a:ea typeface="MS PGothic" charset="-128"/>
                <a:cs typeface="ＭＳ Ｐゴシック" charset="-128"/>
              </a:rPr>
              <a:t>Има </a:t>
            </a:r>
            <a:r>
              <a:rPr lang="bg-BG" altLang="en-US" sz="2800" b="1" dirty="0">
                <a:solidFill>
                  <a:srgbClr val="872175"/>
                </a:solidFill>
                <a:latin typeface="Georgia" charset="0"/>
                <a:ea typeface="MS PGothic" charset="-128"/>
                <a:cs typeface="ＭＳ Ｐゴシック" charset="-128"/>
              </a:rPr>
              <a:t>шест </a:t>
            </a:r>
            <a:r>
              <a:rPr lang="bg-BG" altLang="en-US" sz="2800" dirty="0">
                <a:latin typeface="Georgia" charset="0"/>
                <a:ea typeface="MS PGothic" charset="-128"/>
                <a:cs typeface="ＭＳ Ｐゴシック" charset="-128"/>
              </a:rPr>
              <a:t>нива на отличието на Обществото на наследството</a:t>
            </a:r>
            <a:r>
              <a:rPr lang="en-US" altLang="en-US" sz="2800" dirty="0">
                <a:latin typeface="Georgia" charset="0"/>
                <a:ea typeface="MS PGothic" charset="-128"/>
                <a:cs typeface="ＭＳ Ｐゴシック" charset="-128"/>
              </a:rPr>
              <a:t> – </a:t>
            </a:r>
            <a:r>
              <a:rPr lang="bg-BG" altLang="en-US" sz="2800" dirty="0">
                <a:latin typeface="Georgia" charset="0"/>
                <a:ea typeface="MS PGothic" charset="-128"/>
                <a:cs typeface="ＭＳ Ｐゴシック" charset="-128"/>
              </a:rPr>
              <a:t>за суми от 10 000$</a:t>
            </a:r>
            <a:r>
              <a:rPr lang="en-US" altLang="en-US" sz="2800"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до 1 000 000$</a:t>
            </a:r>
            <a:r>
              <a:rPr lang="en-US" altLang="en-US" sz="2800"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и нагоре, като получават кристал и значка с един до шест </a:t>
            </a:r>
            <a:r>
              <a:rPr lang="bg-BG" altLang="en-US" sz="2800" b="1" dirty="0">
                <a:solidFill>
                  <a:srgbClr val="872175"/>
                </a:solidFill>
                <a:latin typeface="Georgia" charset="0"/>
                <a:ea typeface="MS PGothic" charset="-128"/>
                <a:cs typeface="ＭＳ Ｐゴシック" charset="-128"/>
              </a:rPr>
              <a:t>диаманта</a:t>
            </a:r>
            <a:r>
              <a:rPr lang="bg-BG" altLang="en-US" sz="2800" dirty="0">
                <a:latin typeface="Georgia" charset="0"/>
                <a:ea typeface="MS PGothic" charset="-128"/>
                <a:cs typeface="ＭＳ Ｐゴシック" charset="-128"/>
              </a:rPr>
              <a:t>.</a:t>
            </a:r>
          </a:p>
        </p:txBody>
      </p:sp>
      <p:sp>
        <p:nvSpPr>
          <p:cNvPr id="77827" name="Content Placeholder 2"/>
          <p:cNvSpPr txBox="1">
            <a:spLocks/>
          </p:cNvSpPr>
          <p:nvPr/>
        </p:nvSpPr>
        <p:spPr bwMode="auto">
          <a:xfrm>
            <a:off x="377825" y="1271588"/>
            <a:ext cx="5386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 typeface="Arial" charset="0"/>
              <a:buNone/>
            </a:pPr>
            <a:r>
              <a:rPr lang="bg-BG" altLang="en-US" sz="2800" b="1">
                <a:solidFill>
                  <a:srgbClr val="872175"/>
                </a:solidFill>
                <a:latin typeface="Georgia" charset="0"/>
              </a:rPr>
              <a:t>Общество на наследство</a:t>
            </a:r>
            <a:endParaRPr lang="en-US" altLang="en-US" sz="2800" b="1">
              <a:solidFill>
                <a:srgbClr val="872175"/>
              </a:solidFill>
              <a:latin typeface="Georgia"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7584" y="1515970"/>
            <a:ext cx="2014923" cy="1913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521" y="3810000"/>
            <a:ext cx="2006986" cy="20008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a:latin typeface="Arial Narrow" charset="0"/>
                <a:ea typeface="MS PGothic" charset="-128"/>
                <a:cs typeface="ＭＳ Ｐゴシック" charset="-128"/>
              </a:rPr>
              <a:t>Клубни отличия и признания</a:t>
            </a:r>
            <a:endParaRPr lang="en-US" altLang="en-US" sz="3600">
              <a:latin typeface="Arial Narrow" charset="0"/>
              <a:ea typeface="MS PGothic" charset="-128"/>
              <a:cs typeface="ＭＳ Ｐゴシック" charset="-128"/>
            </a:endParaRPr>
          </a:p>
        </p:txBody>
      </p:sp>
      <p:sp>
        <p:nvSpPr>
          <p:cNvPr id="79874" name="Content Placeholder 2"/>
          <p:cNvSpPr txBox="1">
            <a:spLocks/>
          </p:cNvSpPr>
          <p:nvPr/>
        </p:nvSpPr>
        <p:spPr bwMode="auto">
          <a:xfrm>
            <a:off x="1758462" y="4876800"/>
            <a:ext cx="6546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dirty="0">
                <a:solidFill>
                  <a:srgbClr val="872175"/>
                </a:solidFill>
                <a:latin typeface="Georgia" charset="0"/>
                <a:ea typeface="MS PGothic" charset="-128"/>
                <a:cs typeface="Georgia" charset="0"/>
              </a:rPr>
              <a:t> “</a:t>
            </a:r>
            <a:r>
              <a:rPr lang="mr-IN" altLang="en-US" sz="2200" dirty="0">
                <a:solidFill>
                  <a:srgbClr val="872175"/>
                </a:solidFill>
                <a:latin typeface="Georgia" charset="0"/>
                <a:ea typeface="MS PGothic" charset="-128"/>
                <a:cs typeface="Georgia" charset="0"/>
              </a:rPr>
              <a:t>…</a:t>
            </a:r>
            <a:r>
              <a:rPr lang="bg-BG" altLang="en-US" sz="2200" dirty="0">
                <a:solidFill>
                  <a:srgbClr val="872175"/>
                </a:solidFill>
                <a:latin typeface="Georgia" charset="0"/>
                <a:ea typeface="MS PGothic" charset="-128"/>
                <a:cs typeface="Georgia" charset="0"/>
              </a:rPr>
              <a:t> а </a:t>
            </a:r>
            <a:r>
              <a:rPr lang="bg-BG" altLang="en-US" sz="2200" b="1" dirty="0">
                <a:solidFill>
                  <a:srgbClr val="872175"/>
                </a:solidFill>
                <a:latin typeface="Georgia" charset="0"/>
                <a:ea typeface="MS PGothic" charset="-128"/>
                <a:cs typeface="Georgia" charset="0"/>
              </a:rPr>
              <a:t>споделяне</a:t>
            </a:r>
            <a:r>
              <a:rPr lang="bg-BG" altLang="en-US" sz="2200" dirty="0">
                <a:solidFill>
                  <a:srgbClr val="872175"/>
                </a:solidFill>
                <a:latin typeface="Georgia" charset="0"/>
                <a:ea typeface="MS PGothic" charset="-128"/>
                <a:cs typeface="Georgia" charset="0"/>
              </a:rPr>
              <a:t> на ценности, обща </a:t>
            </a:r>
            <a:r>
              <a:rPr lang="bg-BG" altLang="en-US" sz="2200" b="1" dirty="0">
                <a:solidFill>
                  <a:srgbClr val="872175"/>
                </a:solidFill>
                <a:latin typeface="Georgia" charset="0"/>
                <a:ea typeface="MS PGothic" charset="-128"/>
                <a:cs typeface="Georgia" charset="0"/>
              </a:rPr>
              <a:t>визия</a:t>
            </a:r>
            <a:r>
              <a:rPr lang="bg-BG" altLang="en-US" sz="2200" dirty="0">
                <a:solidFill>
                  <a:srgbClr val="872175"/>
                </a:solidFill>
                <a:latin typeface="Georgia" charset="0"/>
                <a:ea typeface="MS PGothic" charset="-128"/>
                <a:cs typeface="Georgia" charset="0"/>
              </a:rPr>
              <a:t> и решения, и насочване на ресурси за определена </a:t>
            </a:r>
            <a:r>
              <a:rPr lang="bg-BG" altLang="en-US" sz="2200" b="1" dirty="0">
                <a:solidFill>
                  <a:srgbClr val="872175"/>
                </a:solidFill>
                <a:latin typeface="Georgia" charset="0"/>
                <a:ea typeface="MS PGothic" charset="-128"/>
                <a:cs typeface="Georgia" charset="0"/>
              </a:rPr>
              <a:t>кауза</a:t>
            </a:r>
            <a:r>
              <a:rPr lang="bg-BG" altLang="en-US" sz="2200" dirty="0">
                <a:solidFill>
                  <a:srgbClr val="872175"/>
                </a:solidFill>
                <a:latin typeface="Georgia" charset="0"/>
                <a:ea typeface="MS PGothic" charset="-128"/>
                <a:cs typeface="Georgia" charset="0"/>
              </a:rPr>
              <a:t>.”</a:t>
            </a:r>
          </a:p>
        </p:txBody>
      </p:sp>
      <p:sp>
        <p:nvSpPr>
          <p:cNvPr id="79875" name="Content Placeholder 2"/>
          <p:cNvSpPr txBox="1">
            <a:spLocks/>
          </p:cNvSpPr>
          <p:nvPr/>
        </p:nvSpPr>
        <p:spPr bwMode="auto">
          <a:xfrm>
            <a:off x="1752600" y="17145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a:solidFill>
                  <a:srgbClr val="872175"/>
                </a:solidFill>
                <a:latin typeface="Georgia" charset="0"/>
                <a:ea typeface="MS PGothic" charset="-128"/>
                <a:cs typeface="Georgia" charset="0"/>
              </a:rPr>
              <a:t>“Даряването не е само даването на пари</a:t>
            </a:r>
            <a:r>
              <a:rPr lang="mr-IN" altLang="en-US" sz="2200">
                <a:solidFill>
                  <a:srgbClr val="872175"/>
                </a:solidFill>
                <a:latin typeface="Georgia" charset="0"/>
                <a:ea typeface="MS PGothic" charset="-128"/>
                <a:cs typeface="Georgia" charset="0"/>
              </a:rPr>
              <a:t>…</a:t>
            </a:r>
            <a:r>
              <a:rPr lang="bg-BG" altLang="en-US" sz="2200">
                <a:solidFill>
                  <a:srgbClr val="872175"/>
                </a:solidFill>
                <a:latin typeface="Georgia" charset="0"/>
                <a:ea typeface="MS PGothic" charset="-128"/>
                <a:cs typeface="Georgia" charset="0"/>
              </a:rPr>
              <a:t>”</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Клубни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a:t>
            </a:r>
            <a:r>
              <a:rPr lang="bg-BG" altLang="en-US" dirty="0">
                <a:latin typeface="Arial Narrow" charset="0"/>
                <a:ea typeface="MS PGothic" charset="-128"/>
                <a:cs typeface="ＭＳ Ｐゴシック" charset="-128"/>
              </a:rPr>
              <a:t>100</a:t>
            </a:r>
            <a:r>
              <a:rPr lang="bg-BG" altLang="en-US" dirty="0" smtClean="0">
                <a:latin typeface="Arial Narrow" charset="0"/>
                <a:ea typeface="MS PGothic" charset="-128"/>
                <a:cs typeface="ＭＳ Ｐゴシック" charset="-128"/>
              </a:rPr>
              <a:t>% клуб на  </a:t>
            </a:r>
            <a:r>
              <a:rPr lang="bg-BG" altLang="en-US" dirty="0">
                <a:latin typeface="Arial Narrow" charset="0"/>
                <a:ea typeface="MS PGothic" charset="-128"/>
                <a:cs typeface="ＭＳ Ｐゴシック" charset="-128"/>
              </a:rPr>
              <a:t>Пол </a:t>
            </a:r>
            <a:r>
              <a:rPr lang="bg-BG" altLang="en-US" dirty="0" smtClean="0">
                <a:latin typeface="Arial Narrow" charset="0"/>
                <a:ea typeface="MS PGothic" charset="-128"/>
                <a:cs typeface="ＭＳ Ｐゴシック" charset="-128"/>
              </a:rPr>
              <a:t>Харис</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685800" y="1219200"/>
            <a:ext cx="7848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defRPr/>
            </a:pPr>
            <a:r>
              <a:rPr lang="bg-BG" altLang="en-US" sz="2800" dirty="0" smtClean="0">
                <a:latin typeface="Georgia" charset="0"/>
                <a:ea typeface="MS PGothic" charset="-128"/>
                <a:cs typeface="ＭＳ Ｐゴシック" charset="-128"/>
              </a:rPr>
              <a:t>Отличие </a:t>
            </a:r>
            <a:r>
              <a:rPr lang="bg-BG" altLang="en-US" sz="2800" dirty="0">
                <a:latin typeface="Georgia" charset="0"/>
                <a:ea typeface="MS PGothic" charset="-128"/>
                <a:cs typeface="ＭＳ Ｐゴシック" charset="-128"/>
              </a:rPr>
              <a:t>за </a:t>
            </a:r>
            <a:r>
              <a:rPr lang="bg-BG" altLang="en-US" sz="2800" dirty="0">
                <a:solidFill>
                  <a:srgbClr val="872175"/>
                </a:solidFill>
                <a:latin typeface="Georgia" charset="0"/>
                <a:ea typeface="MS PGothic" charset="-128"/>
                <a:cs typeface="ＭＳ Ｐゴシック" charset="-128"/>
              </a:rPr>
              <a:t>100% ПХФ</a:t>
            </a:r>
            <a:r>
              <a:rPr lang="en-US" altLang="en-US" sz="2800" dirty="0">
                <a:solidFill>
                  <a:srgbClr val="872175"/>
                </a:solidFill>
                <a:latin typeface="Georgia" charset="0"/>
                <a:ea typeface="MS PGothic" charset="-128"/>
                <a:cs typeface="ＭＳ Ｐゴシック" charset="-128"/>
              </a:rPr>
              <a:t> </a:t>
            </a:r>
            <a:r>
              <a:rPr lang="bg-BG" altLang="en-US" sz="2800" dirty="0">
                <a:solidFill>
                  <a:srgbClr val="872175"/>
                </a:solidFill>
                <a:latin typeface="Georgia" charset="0"/>
                <a:ea typeface="MS PGothic" charset="-128"/>
                <a:cs typeface="ＭＳ Ｐゴシック" charset="-128"/>
              </a:rPr>
              <a:t>Ротари </a:t>
            </a:r>
            <a:r>
              <a:rPr lang="bg-BG" altLang="en-US" sz="2800" dirty="0" smtClean="0">
                <a:solidFill>
                  <a:srgbClr val="872175"/>
                </a:solidFill>
                <a:latin typeface="Georgia" charset="0"/>
                <a:ea typeface="MS PGothic" charset="-128"/>
                <a:cs typeface="ＭＳ Ｐゴシック" charset="-128"/>
              </a:rPr>
              <a:t>клуб </a:t>
            </a:r>
            <a:r>
              <a:rPr lang="bg-BG" altLang="en-US" sz="2800" dirty="0">
                <a:latin typeface="Georgia" charset="0"/>
                <a:ea typeface="MS PGothic" charset="-128"/>
                <a:cs typeface="ＭＳ Ｐゴシック" charset="-128"/>
              </a:rPr>
              <a:t>– </a:t>
            </a:r>
            <a:r>
              <a:rPr lang="bg-BG" altLang="en-US" sz="2800" dirty="0" smtClean="0">
                <a:latin typeface="Georgia" charset="0"/>
                <a:ea typeface="MS PGothic" charset="-128"/>
                <a:cs typeface="ＭＳ Ｐゴシック" charset="-128"/>
              </a:rPr>
              <a:t>Всеки член на клуба е Пол Харис носител.</a:t>
            </a:r>
            <a:endParaRPr lang="bg-BG" altLang="en-US" sz="2800" dirty="0" smtClean="0">
              <a:latin typeface="Georgia" charset="0"/>
              <a:ea typeface="MS PGothic" charset="-128"/>
              <a:cs typeface="ＭＳ Ｐゴシック" charset="-128"/>
            </a:endParaRPr>
          </a:p>
          <a:p>
            <a:pPr eaLnBrk="1" hangingPunct="1">
              <a:defRPr/>
            </a:pPr>
            <a:endParaRPr lang="en-US" altLang="en-US" sz="2800" dirty="0">
              <a:latin typeface="Georgia" charset="0"/>
              <a:ea typeface="MS PGothic" charset="-128"/>
              <a:cs typeface="ＭＳ Ｐゴシック" charset="-128"/>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3217862"/>
            <a:ext cx="3880338" cy="3152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457791"/>
      </p:ext>
    </p:extLst>
  </p:cSld>
  <p:clrMapOvr>
    <a:masterClrMapping/>
  </p:clrMapOvr>
  <p:transition spd="med" advClick="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bwMode="auto">
          <a:xfrm>
            <a:off x="457200" y="457200"/>
            <a:ext cx="7239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Клубни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a:t>
            </a:r>
            <a:r>
              <a:rPr lang="bg-BG" altLang="en-US" dirty="0">
                <a:latin typeface="Arial Narrow" charset="0"/>
                <a:ea typeface="MS PGothic" charset="-128"/>
                <a:cs typeface="ＭＳ Ｐゴシック" charset="-128"/>
              </a:rPr>
              <a:t>100% </a:t>
            </a:r>
            <a:r>
              <a:rPr lang="bg-BG" altLang="en-US" dirty="0" smtClean="0">
                <a:latin typeface="Arial Narrow" charset="0"/>
                <a:ea typeface="MS PGothic" charset="-128"/>
                <a:cs typeface="ＭＳ Ｐゴシック" charset="-128"/>
              </a:rPr>
              <a:t>клуб на Пол Харис общество</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685800" y="1219200"/>
            <a:ext cx="7848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defRPr/>
            </a:pPr>
            <a:r>
              <a:rPr lang="bg-BG" altLang="en-US" sz="2800" dirty="0" smtClean="0">
                <a:latin typeface="Georgia" charset="0"/>
                <a:ea typeface="MS PGothic" charset="-128"/>
                <a:cs typeface="ＭＳ Ｐゴシック" charset="-128"/>
              </a:rPr>
              <a:t>Отличие </a:t>
            </a:r>
            <a:r>
              <a:rPr lang="bg-BG" altLang="en-US" sz="2800" dirty="0">
                <a:latin typeface="Georgia" charset="0"/>
                <a:ea typeface="MS PGothic" charset="-128"/>
                <a:cs typeface="ＭＳ Ｐゴシック" charset="-128"/>
              </a:rPr>
              <a:t>за </a:t>
            </a:r>
            <a:r>
              <a:rPr lang="bg-BG" altLang="en-US" sz="2800" dirty="0">
                <a:solidFill>
                  <a:srgbClr val="872175"/>
                </a:solidFill>
                <a:latin typeface="Georgia" charset="0"/>
                <a:ea typeface="MS PGothic" charset="-128"/>
                <a:cs typeface="ＭＳ Ｐゴシック" charset="-128"/>
              </a:rPr>
              <a:t>100% ПХФ</a:t>
            </a:r>
            <a:r>
              <a:rPr lang="en-US" altLang="en-US" sz="2800" dirty="0">
                <a:solidFill>
                  <a:srgbClr val="872175"/>
                </a:solidFill>
                <a:latin typeface="Georgia" charset="0"/>
                <a:ea typeface="MS PGothic" charset="-128"/>
                <a:cs typeface="ＭＳ Ｐゴシック" charset="-128"/>
              </a:rPr>
              <a:t> </a:t>
            </a:r>
            <a:r>
              <a:rPr lang="bg-BG" altLang="en-US" sz="2800" dirty="0" smtClean="0">
                <a:solidFill>
                  <a:srgbClr val="872175"/>
                </a:solidFill>
                <a:latin typeface="Georgia" charset="0"/>
                <a:ea typeface="MS PGothic" charset="-128"/>
                <a:cs typeface="ＭＳ Ｐゴシック" charset="-128"/>
              </a:rPr>
              <a:t>Общество Ротари </a:t>
            </a:r>
            <a:r>
              <a:rPr lang="bg-BG" altLang="en-US" sz="2800" dirty="0" smtClean="0">
                <a:solidFill>
                  <a:srgbClr val="872175"/>
                </a:solidFill>
                <a:latin typeface="Georgia" charset="0"/>
                <a:ea typeface="MS PGothic" charset="-128"/>
                <a:cs typeface="ＭＳ Ｐゴシック" charset="-128"/>
              </a:rPr>
              <a:t>клуб </a:t>
            </a:r>
            <a:r>
              <a:rPr lang="bg-BG" altLang="en-US" sz="2800" dirty="0">
                <a:latin typeface="Georgia" charset="0"/>
                <a:ea typeface="MS PGothic" charset="-128"/>
                <a:cs typeface="ＭＳ Ｐゴシック" charset="-128"/>
              </a:rPr>
              <a:t>– </a:t>
            </a:r>
            <a:r>
              <a:rPr lang="bg-BG" altLang="en-US" sz="2800" dirty="0" smtClean="0">
                <a:latin typeface="Georgia" charset="0"/>
                <a:ea typeface="MS PGothic" charset="-128"/>
                <a:cs typeface="ＭＳ Ｐゴシック" charset="-128"/>
              </a:rPr>
              <a:t>всеки член на клуба е допринесъл с минимум 1000$ в Годишен фонд, Полио Плюс или одобрен глобален грант </a:t>
            </a:r>
            <a:r>
              <a:rPr lang="bg-BG" altLang="en-US" sz="2800" dirty="0" smtClean="0">
                <a:solidFill>
                  <a:srgbClr val="01B4E7"/>
                </a:solidFill>
                <a:latin typeface="Georgia" charset="0"/>
                <a:ea typeface="MS PGothic" charset="-128"/>
                <a:cs typeface="ＭＳ Ｐゴシック" charset="-128"/>
              </a:rPr>
              <a:t>всяка година</a:t>
            </a:r>
            <a:endParaRPr lang="bg-BG" altLang="en-US" sz="2800" dirty="0" smtClean="0">
              <a:solidFill>
                <a:srgbClr val="01B4E7"/>
              </a:solidFill>
              <a:latin typeface="Georgia" charset="0"/>
              <a:ea typeface="MS PGothic" charset="-128"/>
              <a:cs typeface="ＭＳ Ｐゴシック" charset="-128"/>
            </a:endParaRPr>
          </a:p>
          <a:p>
            <a:pPr eaLnBrk="1" hangingPunct="1">
              <a:defRPr/>
            </a:pPr>
            <a:endParaRPr lang="en-US" altLang="en-US" sz="2800" dirty="0">
              <a:latin typeface="Georgia" charset="0"/>
              <a:ea typeface="MS PGothic" charset="-128"/>
              <a:cs typeface="ＭＳ Ｐゴシック" charset="-128"/>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6452" y="3831957"/>
            <a:ext cx="1264649" cy="15524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6201" y="3831956"/>
            <a:ext cx="1270962" cy="1560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6138" y="3810001"/>
            <a:ext cx="1270962" cy="1560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3810000"/>
            <a:ext cx="1270962" cy="15601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261215"/>
      </p:ext>
    </p:extLst>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bwMode="auto">
          <a:xfrm>
            <a:off x="457200" y="457200"/>
            <a:ext cx="7239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Клубни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100% даряващ клуб</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685800" y="1219200"/>
            <a:ext cx="7848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defRPr/>
            </a:pPr>
            <a:r>
              <a:rPr lang="bg-BG" altLang="en-US" sz="2800" dirty="0" smtClean="0">
                <a:latin typeface="Georgia" charset="0"/>
                <a:ea typeface="MS PGothic" charset="-128"/>
                <a:cs typeface="ＭＳ Ｐゴシック" charset="-128"/>
              </a:rPr>
              <a:t>Годишно Отличие </a:t>
            </a:r>
            <a:r>
              <a:rPr lang="bg-BG" altLang="en-US" sz="2800" dirty="0">
                <a:latin typeface="Georgia" charset="0"/>
                <a:ea typeface="MS PGothic" charset="-128"/>
                <a:cs typeface="ＭＳ Ｐゴシック" charset="-128"/>
              </a:rPr>
              <a:t>за </a:t>
            </a:r>
            <a:r>
              <a:rPr lang="bg-BG" altLang="en-US" sz="2800" dirty="0" smtClean="0">
                <a:solidFill>
                  <a:srgbClr val="872175"/>
                </a:solidFill>
                <a:latin typeface="Georgia" charset="0"/>
                <a:ea typeface="MS PGothic" charset="-128"/>
                <a:cs typeface="ＭＳ Ｐゴシック" charset="-128"/>
              </a:rPr>
              <a:t>клубове</a:t>
            </a:r>
            <a:r>
              <a:rPr lang="bg-BG" altLang="en-US" sz="2800" dirty="0">
                <a:latin typeface="Georgia" charset="0"/>
                <a:ea typeface="MS PGothic" charset="-128"/>
                <a:cs typeface="ＭＳ Ｐゴシック" charset="-128"/>
              </a:rPr>
              <a:t>, които </a:t>
            </a:r>
            <a:r>
              <a:rPr lang="bg-BG" altLang="en-US" sz="2800" dirty="0" smtClean="0">
                <a:latin typeface="Georgia" charset="0"/>
                <a:ea typeface="MS PGothic" charset="-128"/>
                <a:cs typeface="ＭＳ Ｐゴシック" charset="-128"/>
              </a:rPr>
              <a:t>са дарили средно по 100$ на член на клуба и 100% участие от членове на клуб с участие от минимум 25$ </a:t>
            </a:r>
            <a:r>
              <a:rPr lang="bg-BG" altLang="en-US" sz="2800" dirty="0" smtClean="0">
                <a:latin typeface="Georgia" charset="0"/>
                <a:ea typeface="MS PGothic" charset="-128"/>
                <a:cs typeface="ＭＳ Ｐゴシック" charset="-128"/>
              </a:rPr>
              <a:t>в Годишен фонд, Полио Плюс или одобрени глобални грантове.</a:t>
            </a:r>
            <a:endParaRPr lang="bg-BG" altLang="en-US" sz="2800" dirty="0" smtClean="0">
              <a:solidFill>
                <a:srgbClr val="01B4E7"/>
              </a:solidFill>
              <a:latin typeface="Georgia" charset="0"/>
              <a:ea typeface="MS PGothic" charset="-128"/>
              <a:cs typeface="ＭＳ Ｐゴシック" charset="-128"/>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7793" y="3537415"/>
            <a:ext cx="2104614" cy="255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30160"/>
      </p:ext>
    </p:extLst>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bwMode="auto">
          <a:xfrm>
            <a:off x="457200" y="457200"/>
            <a:ext cx="7239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Клубни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Всеки ротарианец, всяка година</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685800" y="1219200"/>
            <a:ext cx="7848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defRPr/>
            </a:pPr>
            <a:r>
              <a:rPr lang="bg-BG" altLang="en-US" sz="2800" dirty="0" smtClean="0">
                <a:latin typeface="Georgia" charset="0"/>
                <a:ea typeface="MS PGothic" charset="-128"/>
                <a:cs typeface="ＭＳ Ｐゴシック" charset="-128"/>
              </a:rPr>
              <a:t>Годишно Отличие </a:t>
            </a:r>
            <a:r>
              <a:rPr lang="bg-BG" altLang="en-US" sz="2800" dirty="0">
                <a:latin typeface="Georgia" charset="0"/>
                <a:ea typeface="MS PGothic" charset="-128"/>
                <a:cs typeface="ＭＳ Ｐゴシック" charset="-128"/>
              </a:rPr>
              <a:t>за </a:t>
            </a:r>
            <a:r>
              <a:rPr lang="bg-BG" altLang="en-US" sz="2800" dirty="0" smtClean="0">
                <a:solidFill>
                  <a:srgbClr val="872175"/>
                </a:solidFill>
                <a:latin typeface="Georgia" charset="0"/>
                <a:ea typeface="MS PGothic" charset="-128"/>
                <a:cs typeface="ＭＳ Ｐゴシック" charset="-128"/>
              </a:rPr>
              <a:t>клубове</a:t>
            </a:r>
            <a:r>
              <a:rPr lang="bg-BG" altLang="en-US" sz="2800" dirty="0">
                <a:latin typeface="Georgia" charset="0"/>
                <a:ea typeface="MS PGothic" charset="-128"/>
                <a:cs typeface="ＭＳ Ｐゴシック" charset="-128"/>
              </a:rPr>
              <a:t>, които </a:t>
            </a:r>
            <a:r>
              <a:rPr lang="bg-BG" altLang="en-US" sz="2800" dirty="0" smtClean="0">
                <a:latin typeface="Georgia" charset="0"/>
                <a:ea typeface="MS PGothic" charset="-128"/>
                <a:cs typeface="ＭＳ Ｐゴシック" charset="-128"/>
              </a:rPr>
              <a:t>са дарили средно по 100$ на член на клуба и 100% участие от членове на клуб с участие от минимум 25$ </a:t>
            </a:r>
            <a:r>
              <a:rPr lang="bg-BG" altLang="en-US" sz="2800" dirty="0" smtClean="0">
                <a:latin typeface="Georgia" charset="0"/>
                <a:ea typeface="MS PGothic" charset="-128"/>
                <a:cs typeface="ＭＳ Ｐゴシック" charset="-128"/>
              </a:rPr>
              <a:t>в Годишния фонд</a:t>
            </a:r>
            <a:endParaRPr lang="bg-BG" altLang="en-US" sz="2800" dirty="0" smtClean="0">
              <a:solidFill>
                <a:srgbClr val="01B4E7"/>
              </a:solidFill>
              <a:latin typeface="Georgia" charset="0"/>
              <a:ea typeface="MS PGothic" charset="-128"/>
              <a:cs typeface="ＭＳ Ｐゴシック" charset="-128"/>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1556" y="3578225"/>
            <a:ext cx="209708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255007"/>
      </p:ext>
    </p:extLst>
  </p:cSld>
  <p:clrMapOvr>
    <a:masterClrMapping/>
  </p:clrMapOvr>
  <p:transition spd="med"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Клубни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Топ 3 клуба дарители</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685800" y="1219200"/>
            <a:ext cx="80772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defRPr/>
            </a:pPr>
            <a:r>
              <a:rPr lang="bg-BG" altLang="en-US" sz="2800" dirty="0" smtClean="0">
                <a:latin typeface="Georgia" charset="0"/>
                <a:ea typeface="MS PGothic" charset="-128"/>
                <a:cs typeface="ＭＳ Ｐゴシック" charset="-128"/>
              </a:rPr>
              <a:t>Всяка </a:t>
            </a:r>
            <a:r>
              <a:rPr lang="bg-BG" altLang="en-US" sz="2800" dirty="0">
                <a:latin typeface="Georgia" charset="0"/>
                <a:ea typeface="MS PGothic" charset="-128"/>
                <a:cs typeface="ＭＳ Ｐゴシック" charset="-128"/>
              </a:rPr>
              <a:t>година </a:t>
            </a:r>
            <a:r>
              <a:rPr lang="bg-BG" altLang="en-US" sz="2800" dirty="0" smtClean="0">
                <a:latin typeface="Georgia" charset="0"/>
                <a:ea typeface="MS PGothic" charset="-128"/>
                <a:cs typeface="ＭＳ Ｐゴシック" charset="-128"/>
              </a:rPr>
              <a:t>се отличават </a:t>
            </a:r>
            <a:r>
              <a:rPr lang="bg-BG" altLang="en-US" sz="2800" b="1" dirty="0" smtClean="0">
                <a:solidFill>
                  <a:srgbClr val="872175"/>
                </a:solidFill>
                <a:latin typeface="Georgia" charset="0"/>
                <a:ea typeface="MS PGothic" charset="-128"/>
                <a:cs typeface="ＭＳ Ｐゴシック" charset="-128"/>
              </a:rPr>
              <a:t>първите</a:t>
            </a:r>
            <a:r>
              <a:rPr lang="bg-BG" altLang="en-US" sz="2800" dirty="0" smtClean="0">
                <a:latin typeface="Georgia" charset="0"/>
                <a:ea typeface="MS PGothic" charset="-128"/>
                <a:cs typeface="ＭＳ Ｐゴシック" charset="-128"/>
              </a:rPr>
              <a:t> </a:t>
            </a:r>
            <a:r>
              <a:rPr lang="bg-BG" altLang="en-US" sz="2800" b="1" dirty="0">
                <a:solidFill>
                  <a:srgbClr val="872175"/>
                </a:solidFill>
                <a:latin typeface="Georgia" charset="0"/>
                <a:ea typeface="MS PGothic" charset="-128"/>
                <a:cs typeface="ＭＳ Ｐゴシック" charset="-128"/>
              </a:rPr>
              <a:t>три</a:t>
            </a:r>
            <a:r>
              <a:rPr lang="bg-BG" altLang="en-US" sz="2800" dirty="0">
                <a:latin typeface="Georgia" charset="0"/>
                <a:ea typeface="MS PGothic" charset="-128"/>
                <a:cs typeface="ＭＳ Ｐゴシック" charset="-128"/>
              </a:rPr>
              <a:t> клуба в дистрикта </a:t>
            </a:r>
            <a:r>
              <a:rPr lang="bg-BG" altLang="en-US" sz="2800" dirty="0" smtClean="0">
                <a:latin typeface="Georgia" charset="0"/>
                <a:ea typeface="MS PGothic" charset="-128"/>
                <a:cs typeface="ＭＳ Ｐゴシック" charset="-128"/>
              </a:rPr>
              <a:t>(мин. 50</a:t>
            </a:r>
            <a:r>
              <a:rPr lang="bg-BG" altLang="en-US" sz="2800" dirty="0" smtClean="0">
                <a:latin typeface="Georgia" charset="0"/>
                <a:ea typeface="MS PGothic" charset="-128"/>
                <a:cs typeface="ＭＳ Ｐゴシック" charset="-128"/>
              </a:rPr>
              <a:t>$ средно на член</a:t>
            </a:r>
            <a:r>
              <a:rPr lang="bg-BG" altLang="en-US" sz="2800" dirty="0" smtClean="0">
                <a:latin typeface="Georgia" charset="0"/>
                <a:ea typeface="MS PGothic" charset="-128"/>
                <a:cs typeface="ＭＳ Ｐゴシック" charset="-128"/>
              </a:rPr>
              <a:t>)</a:t>
            </a:r>
            <a:r>
              <a:rPr lang="bg-BG" altLang="en-US" sz="2800" dirty="0">
                <a:latin typeface="Georgia" charset="0"/>
                <a:ea typeface="MS PGothic" charset="-128"/>
                <a:cs typeface="ＭＳ Ｐゴシック" charset="-128"/>
              </a:rPr>
              <a:t> </a:t>
            </a:r>
            <a:r>
              <a:rPr lang="bg-BG" altLang="en-US" sz="2800" dirty="0" smtClean="0">
                <a:latin typeface="Georgia" charset="0"/>
                <a:ea typeface="MS PGothic" charset="-128"/>
                <a:cs typeface="ＭＳ Ｐゴシック" charset="-128"/>
              </a:rPr>
              <a:t>за най-голямо </a:t>
            </a:r>
            <a:r>
              <a:rPr lang="bg-BG" altLang="en-US" sz="2800" dirty="0" smtClean="0">
                <a:solidFill>
                  <a:srgbClr val="872175"/>
                </a:solidFill>
                <a:latin typeface="Georgia" charset="0"/>
                <a:ea typeface="MS PGothic" charset="-128"/>
                <a:cs typeface="ＭＳ Ｐゴシック" charset="-128"/>
              </a:rPr>
              <a:t>средно на броя членове </a:t>
            </a:r>
            <a:r>
              <a:rPr lang="bg-BG" altLang="en-US" sz="2800" dirty="0" smtClean="0">
                <a:latin typeface="Georgia" charset="0"/>
                <a:ea typeface="MS PGothic" charset="-128"/>
                <a:cs typeface="ＭＳ Ｐゴシック" charset="-128"/>
              </a:rPr>
              <a:t>клубно дарение в Годишния фонд.</a:t>
            </a:r>
            <a:endParaRPr lang="bg-BG" altLang="en-US" sz="2800" dirty="0">
              <a:latin typeface="Georgia" charset="0"/>
              <a:ea typeface="MS PGothic" charset="-128"/>
              <a:cs typeface="ＭＳ Ｐゴシック" charset="-128"/>
            </a:endParaRPr>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dirty="0" smtClean="0">
                <a:latin typeface="Arial Narrow" charset="0"/>
                <a:ea typeface="MS PGothic" charset="-128"/>
                <a:cs typeface="ＭＳ Ｐゴシック" charset="-128"/>
              </a:rPr>
              <a:t>Форми на дарения към Фондация Ротари</a:t>
            </a:r>
            <a:endParaRPr lang="en-US" altLang="en-US" sz="3600" dirty="0">
              <a:latin typeface="Arial Narrow" charset="0"/>
              <a:ea typeface="MS PGothic" charset="-128"/>
              <a:cs typeface="ＭＳ Ｐゴシック" charset="-128"/>
            </a:endParaRPr>
          </a:p>
        </p:txBody>
      </p:sp>
      <p:pic>
        <p:nvPicPr>
          <p:cNvPr id="32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0138" y="1905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15425"/>
            <a:ext cx="2743200" cy="244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52426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4422775"/>
            <a:ext cx="4284662"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a:latin typeface="Arial Narrow" charset="0"/>
                <a:ea typeface="MS PGothic" charset="-128"/>
                <a:cs typeface="ＭＳ Ｐゴシック" charset="-128"/>
              </a:rPr>
              <a:t>Предприемане на действие. Дарете сега!</a:t>
            </a:r>
            <a:endParaRPr lang="en-US" altLang="en-US" sz="3600">
              <a:latin typeface="Arial Narrow" charset="0"/>
              <a:ea typeface="MS PGothic" charset="-128"/>
              <a:cs typeface="ＭＳ Ｐゴシック" charset="-128"/>
            </a:endParaRPr>
          </a:p>
        </p:txBody>
      </p:sp>
      <p:pic>
        <p:nvPicPr>
          <p:cNvPr id="8397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66700"/>
            <a:ext cx="441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953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64" name="Rectangle 16"/>
          <p:cNvSpPr>
            <a:spLocks noRot="1" noChangeArrowheads="1"/>
          </p:cNvSpPr>
          <p:nvPr/>
        </p:nvSpPr>
        <p:spPr bwMode="auto">
          <a:xfrm>
            <a:off x="381000" y="381000"/>
            <a:ext cx="3962400" cy="609600"/>
          </a:xfrm>
          <a:prstGeom prst="rect">
            <a:avLst/>
          </a:prstGeom>
          <a:noFill/>
          <a:ln w="9525">
            <a:noFill/>
            <a:miter lim="800000"/>
            <a:headEnd/>
            <a:tailEnd/>
          </a:ln>
          <a:effec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bg-BG" altLang="en-US" sz="2000">
                <a:solidFill>
                  <a:schemeClr val="bg1"/>
                </a:solidFill>
                <a:latin typeface="Arial Narrow" charset="0"/>
              </a:rPr>
              <a:t>Начини за дарение</a:t>
            </a:r>
            <a:endParaRPr lang="en-US" altLang="en-US" sz="3600">
              <a:solidFill>
                <a:schemeClr val="tx2"/>
              </a:solidFill>
              <a:effectLst>
                <a:outerShdw blurRad="38100" dist="38100" dir="2700000" algn="tl">
                  <a:srgbClr val="C0C0C0"/>
                </a:outerShdw>
              </a:effectLst>
              <a:latin typeface="Arial Narrow" charset="0"/>
            </a:endParaRPr>
          </a:p>
        </p:txBody>
      </p:sp>
      <p:sp>
        <p:nvSpPr>
          <p:cNvPr id="86018" name="Rectangle 21"/>
          <p:cNvSpPr>
            <a:spLocks noChangeArrowheads="1"/>
          </p:cNvSpPr>
          <p:nvPr/>
        </p:nvSpPr>
        <p:spPr bwMode="auto">
          <a:xfrm>
            <a:off x="381000" y="1304925"/>
            <a:ext cx="845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Tx/>
              <a:buAutoNum type="arabicPeriod"/>
            </a:pPr>
            <a:r>
              <a:rPr lang="bg-BG" altLang="en-US" sz="2800">
                <a:solidFill>
                  <a:srgbClr val="58585A"/>
                </a:solidFill>
                <a:latin typeface="Georgia" charset="0"/>
              </a:rPr>
              <a:t>Чрез интернет: </a:t>
            </a:r>
            <a:r>
              <a:rPr lang="en-US" altLang="en-US" sz="2800">
                <a:hlinkClick r:id="rId3"/>
              </a:rPr>
              <a:t>www.rotary.org/give</a:t>
            </a:r>
            <a:endParaRPr lang="bg-BG" altLang="en-US" sz="2800"/>
          </a:p>
          <a:p>
            <a:pPr>
              <a:buFontTx/>
              <a:buAutoNum type="arabicPeriod"/>
            </a:pPr>
            <a:r>
              <a:rPr lang="bg-BG" altLang="en-US" sz="2800">
                <a:solidFill>
                  <a:srgbClr val="58585A"/>
                </a:solidFill>
                <a:latin typeface="Georgia" charset="0"/>
              </a:rPr>
              <a:t>Чрез банков превод (</a:t>
            </a:r>
            <a:r>
              <a:rPr lang="en-US" altLang="en-US" sz="2800">
                <a:solidFill>
                  <a:srgbClr val="58585A"/>
                </a:solidFill>
                <a:latin typeface="Georgia" charset="0"/>
              </a:rPr>
              <a:t>123 EN</a:t>
            </a:r>
            <a:r>
              <a:rPr lang="bg-BG" altLang="en-US" sz="2800">
                <a:solidFill>
                  <a:srgbClr val="58585A"/>
                </a:solidFill>
                <a:latin typeface="Georgia" charset="0"/>
              </a:rPr>
              <a:t> формата)</a:t>
            </a:r>
          </a:p>
          <a:p>
            <a:pPr>
              <a:buFontTx/>
              <a:buAutoNum type="arabicPeriod"/>
            </a:pPr>
            <a:r>
              <a:rPr lang="bg-BG" altLang="en-US" sz="2800">
                <a:solidFill>
                  <a:srgbClr val="58585A"/>
                </a:solidFill>
                <a:latin typeface="Georgia" charset="0"/>
              </a:rPr>
              <a:t>Чрез факс: </a:t>
            </a:r>
            <a:r>
              <a:rPr lang="mr-IN" altLang="en-US" sz="2800">
                <a:solidFill>
                  <a:srgbClr val="58585A"/>
                </a:solidFill>
                <a:latin typeface="Georgia" charset="0"/>
              </a:rPr>
              <a:t>+1</a:t>
            </a:r>
            <a:r>
              <a:rPr lang="bg-BG" altLang="en-US" sz="2800">
                <a:solidFill>
                  <a:srgbClr val="58585A"/>
                </a:solidFill>
                <a:latin typeface="Georgia" charset="0"/>
              </a:rPr>
              <a:t> </a:t>
            </a:r>
            <a:r>
              <a:rPr lang="mr-IN" altLang="en-US" sz="2800">
                <a:solidFill>
                  <a:srgbClr val="58585A"/>
                </a:solidFill>
                <a:latin typeface="Georgia" charset="0"/>
              </a:rPr>
              <a:t>847</a:t>
            </a:r>
            <a:r>
              <a:rPr lang="bg-BG" altLang="en-US" sz="2800">
                <a:solidFill>
                  <a:srgbClr val="58585A"/>
                </a:solidFill>
                <a:latin typeface="Georgia" charset="0"/>
              </a:rPr>
              <a:t> </a:t>
            </a:r>
            <a:r>
              <a:rPr lang="mr-IN" altLang="en-US" sz="2800">
                <a:solidFill>
                  <a:srgbClr val="58585A"/>
                </a:solidFill>
                <a:latin typeface="Georgia" charset="0"/>
              </a:rPr>
              <a:t>328</a:t>
            </a:r>
            <a:r>
              <a:rPr lang="bg-BG" altLang="en-US" sz="2800">
                <a:solidFill>
                  <a:srgbClr val="58585A"/>
                </a:solidFill>
                <a:latin typeface="Georgia" charset="0"/>
              </a:rPr>
              <a:t> </a:t>
            </a:r>
            <a:r>
              <a:rPr lang="mr-IN" altLang="en-US" sz="2800">
                <a:solidFill>
                  <a:srgbClr val="58585A"/>
                </a:solidFill>
                <a:latin typeface="Georgia" charset="0"/>
              </a:rPr>
              <a:t>5260</a:t>
            </a:r>
            <a:endParaRPr lang="en-US" altLang="en-US" sz="2800">
              <a:solidFill>
                <a:srgbClr val="58585A"/>
              </a:solidFill>
              <a:latin typeface="Georgia" charset="0"/>
            </a:endParaRPr>
          </a:p>
          <a:p>
            <a:pPr>
              <a:buFontTx/>
              <a:buAutoNum type="arabicPeriod"/>
            </a:pPr>
            <a:endParaRPr lang="en-US" altLang="en-US" sz="2800">
              <a:solidFill>
                <a:srgbClr val="58585A"/>
              </a:solidFill>
              <a:latin typeface="Georgia" charset="0"/>
            </a:endParaRPr>
          </a:p>
          <a:p>
            <a:pPr>
              <a:buFontTx/>
              <a:buAutoNum type="arabicPeriod"/>
            </a:pPr>
            <a:endParaRPr lang="bg-BG" altLang="en-US" sz="2800">
              <a:solidFill>
                <a:srgbClr val="58585A"/>
              </a:solidFill>
              <a:latin typeface="Georgia" charset="0"/>
            </a:endParaRPr>
          </a:p>
        </p:txBody>
      </p:sp>
      <p:pic>
        <p:nvPicPr>
          <p:cNvPr id="86019"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3580546"/>
            <a:ext cx="5943600" cy="201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diamond(in)">
                                      <p:cBhvr>
                                        <p:cTn id="7" dur="2000"/>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dirty="0" smtClean="0">
                <a:latin typeface="Arial Narrow" charset="0"/>
                <a:ea typeface="MS PGothic" charset="-128"/>
                <a:cs typeface="ＭＳ Ｐゴシック" charset="-128"/>
              </a:rPr>
              <a:t>Практически упражнения и добри практики</a:t>
            </a:r>
            <a:endParaRPr lang="en-US" altLang="en-US" sz="3600" dirty="0">
              <a:latin typeface="Arial Narrow" charset="0"/>
              <a:ea typeface="MS PGothic" charset="-128"/>
              <a:cs typeface="ＭＳ Ｐゴシック" charset="-128"/>
            </a:endParaRPr>
          </a:p>
        </p:txBody>
      </p:sp>
    </p:spTree>
    <p:extLst>
      <p:ext uri="{BB962C8B-B14F-4D97-AF65-F5344CB8AC3E}">
        <p14:creationId xmlns:p14="http://schemas.microsoft.com/office/powerpoint/2010/main" val="51279453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64" name="Rectangle 16"/>
          <p:cNvSpPr>
            <a:spLocks noRot="1" noChangeArrowheads="1"/>
          </p:cNvSpPr>
          <p:nvPr/>
        </p:nvSpPr>
        <p:spPr bwMode="auto">
          <a:xfrm>
            <a:off x="381000" y="381000"/>
            <a:ext cx="3962400" cy="609600"/>
          </a:xfrm>
          <a:prstGeom prst="rect">
            <a:avLst/>
          </a:prstGeom>
          <a:noFill/>
          <a:ln w="9525">
            <a:noFill/>
            <a:miter lim="800000"/>
            <a:headEnd/>
            <a:tailEnd/>
          </a:ln>
          <a:effec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bg-BG" altLang="en-US" sz="2000">
                <a:solidFill>
                  <a:schemeClr val="bg1"/>
                </a:solidFill>
                <a:latin typeface="Arial Narrow" charset="0"/>
              </a:rPr>
              <a:t>Стъпки: Какво да правим</a:t>
            </a:r>
            <a:endParaRPr lang="en-US" altLang="en-US" sz="3600">
              <a:solidFill>
                <a:schemeClr val="tx2"/>
              </a:solidFill>
              <a:effectLst>
                <a:outerShdw blurRad="38100" dist="38100" dir="2700000" algn="tl">
                  <a:srgbClr val="C0C0C0"/>
                </a:outerShdw>
              </a:effectLst>
              <a:latin typeface="Arial Narrow" charset="0"/>
            </a:endParaRPr>
          </a:p>
        </p:txBody>
      </p:sp>
      <p:sp>
        <p:nvSpPr>
          <p:cNvPr id="88066" name="Rectangle 21"/>
          <p:cNvSpPr>
            <a:spLocks noChangeArrowheads="1"/>
          </p:cNvSpPr>
          <p:nvPr/>
        </p:nvSpPr>
        <p:spPr bwMode="auto">
          <a:xfrm>
            <a:off x="2362200" y="1304925"/>
            <a:ext cx="6477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Tx/>
              <a:buAutoNum type="arabicPeriod"/>
            </a:pPr>
            <a:r>
              <a:rPr lang="bg-BG" altLang="en-US" sz="2800" dirty="0">
                <a:solidFill>
                  <a:srgbClr val="58585A"/>
                </a:solidFill>
                <a:latin typeface="Georgia" charset="0"/>
              </a:rPr>
              <a:t>Проверете дали </a:t>
            </a:r>
            <a:r>
              <a:rPr lang="bg-BG" altLang="en-US" sz="2800" b="1" dirty="0">
                <a:solidFill>
                  <a:srgbClr val="872175"/>
                </a:solidFill>
                <a:latin typeface="Georgia" charset="0"/>
              </a:rPr>
              <a:t>адреса</a:t>
            </a:r>
            <a:r>
              <a:rPr lang="bg-BG" altLang="en-US" sz="2800" dirty="0">
                <a:solidFill>
                  <a:srgbClr val="58585A"/>
                </a:solidFill>
                <a:latin typeface="Georgia" charset="0"/>
              </a:rPr>
              <a:t> на получателя на признанието ПХФ в </a:t>
            </a:r>
            <a:r>
              <a:rPr lang="en-US" altLang="en-US" sz="2800" b="1" dirty="0">
                <a:solidFill>
                  <a:srgbClr val="872175"/>
                </a:solidFill>
                <a:latin typeface="Georgia" charset="0"/>
              </a:rPr>
              <a:t>My</a:t>
            </a:r>
            <a:r>
              <a:rPr lang="bg-BG" altLang="en-US" sz="2800" b="1" dirty="0">
                <a:solidFill>
                  <a:srgbClr val="872175"/>
                </a:solidFill>
                <a:latin typeface="Georgia" charset="0"/>
              </a:rPr>
              <a:t> </a:t>
            </a:r>
            <a:r>
              <a:rPr lang="en-US" altLang="en-US" sz="2800" b="1" dirty="0">
                <a:solidFill>
                  <a:srgbClr val="872175"/>
                </a:solidFill>
                <a:latin typeface="Georgia" charset="0"/>
              </a:rPr>
              <a:t>Rotary </a:t>
            </a:r>
            <a:r>
              <a:rPr lang="bg-BG" altLang="en-US" sz="2800" dirty="0">
                <a:solidFill>
                  <a:srgbClr val="58585A"/>
                </a:solidFill>
                <a:latin typeface="Georgia" charset="0"/>
              </a:rPr>
              <a:t>на </a:t>
            </a:r>
            <a:r>
              <a:rPr lang="en-US" altLang="en-US" sz="2800" dirty="0" err="1">
                <a:solidFill>
                  <a:srgbClr val="58585A"/>
                </a:solidFill>
                <a:latin typeface="Georgia" charset="0"/>
              </a:rPr>
              <a:t>Rotary.org</a:t>
            </a:r>
            <a:r>
              <a:rPr lang="bg-BG" altLang="en-US" sz="2800" dirty="0">
                <a:solidFill>
                  <a:srgbClr val="58585A"/>
                </a:solidFill>
                <a:latin typeface="Georgia" charset="0"/>
              </a:rPr>
              <a:t> е актуален и верен. Често там се изпраща отличието.</a:t>
            </a:r>
            <a:endParaRPr lang="en-US" altLang="en-US" sz="2800" dirty="0">
              <a:solidFill>
                <a:srgbClr val="58585A"/>
              </a:solidFill>
              <a:latin typeface="Georgia" charset="0"/>
            </a:endParaRPr>
          </a:p>
          <a:p>
            <a:pPr>
              <a:buFont typeface="Calibri" charset="0"/>
              <a:buAutoNum type="arabicPeriod"/>
            </a:pPr>
            <a:r>
              <a:rPr lang="bg-BG" altLang="en-US" sz="2800" dirty="0">
                <a:solidFill>
                  <a:srgbClr val="58585A"/>
                </a:solidFill>
                <a:latin typeface="Georgia" charset="0"/>
              </a:rPr>
              <a:t>Осигуряване на </a:t>
            </a:r>
            <a:r>
              <a:rPr lang="bg-BG" altLang="en-US" sz="2800" b="1" dirty="0">
                <a:solidFill>
                  <a:srgbClr val="872175"/>
                </a:solidFill>
                <a:latin typeface="Georgia" charset="0"/>
              </a:rPr>
              <a:t>сумата</a:t>
            </a:r>
          </a:p>
          <a:p>
            <a:pPr>
              <a:buFont typeface="+mj-lt"/>
              <a:buAutoNum type="arabicPeriod"/>
            </a:pPr>
            <a:r>
              <a:rPr lang="bg-BG" altLang="en-US" sz="2800" b="1" dirty="0">
                <a:solidFill>
                  <a:srgbClr val="872175"/>
                </a:solidFill>
                <a:latin typeface="Georgia" charset="0"/>
              </a:rPr>
              <a:t>Уведомяване</a:t>
            </a:r>
            <a:r>
              <a:rPr lang="bg-BG" altLang="en-US" sz="2800" dirty="0">
                <a:solidFill>
                  <a:srgbClr val="58585A"/>
                </a:solidFill>
                <a:latin typeface="Georgia" charset="0"/>
              </a:rPr>
              <a:t> на председателя на подкомитета за набиране на средства за ФР (Алекс Ангелов) за готовност за дарение.</a:t>
            </a:r>
          </a:p>
          <a:p>
            <a:pPr>
              <a:buFontTx/>
              <a:buAutoNum type="arabicPeriod"/>
            </a:pPr>
            <a:endParaRPr lang="en-US" altLang="en-US" sz="2800" dirty="0">
              <a:solidFill>
                <a:srgbClr val="58585A"/>
              </a:solidFill>
              <a:latin typeface="Georgia" charset="0"/>
            </a:endParaRPr>
          </a:p>
          <a:p>
            <a:pPr>
              <a:buFontTx/>
              <a:buAutoNum type="arabicPeriod"/>
            </a:pPr>
            <a:endParaRPr lang="bg-BG" altLang="en-US" sz="2800" dirty="0">
              <a:solidFill>
                <a:srgbClr val="58585A"/>
              </a:solidFill>
              <a:latin typeface="Georgia" charset="0"/>
            </a:endParaRPr>
          </a:p>
        </p:txBody>
      </p:sp>
      <p:pic>
        <p:nvPicPr>
          <p:cNvPr id="880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370013"/>
            <a:ext cx="20447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405188"/>
            <a:ext cx="151765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03338" y="4924425"/>
            <a:ext cx="10001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diamond(in)">
                                      <p:cBhvr>
                                        <p:cTn id="7" dur="2000"/>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64" name="Rectangle 16"/>
          <p:cNvSpPr>
            <a:spLocks noRot="1" noChangeArrowheads="1"/>
          </p:cNvSpPr>
          <p:nvPr/>
        </p:nvSpPr>
        <p:spPr bwMode="auto">
          <a:xfrm>
            <a:off x="381000" y="381000"/>
            <a:ext cx="3962400" cy="609600"/>
          </a:xfrm>
          <a:prstGeom prst="rect">
            <a:avLst/>
          </a:prstGeom>
          <a:noFill/>
          <a:ln w="9525">
            <a:noFill/>
            <a:miter lim="800000"/>
            <a:headEnd/>
            <a:tailEnd/>
          </a:ln>
          <a:effectLst/>
        </p:spPr>
        <p:txBody>
          <a:bodyPr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r>
              <a:rPr lang="bg-BG" altLang="en-US" sz="2000">
                <a:solidFill>
                  <a:schemeClr val="bg1"/>
                </a:solidFill>
                <a:latin typeface="Arial Narrow" charset="0"/>
              </a:rPr>
              <a:t>Стъпки: Какво да правим</a:t>
            </a:r>
            <a:endParaRPr lang="en-US" altLang="en-US" sz="3600">
              <a:solidFill>
                <a:schemeClr val="tx2"/>
              </a:solidFill>
              <a:effectLst>
                <a:outerShdw blurRad="38100" dist="38100" dir="2700000" algn="tl">
                  <a:srgbClr val="C0C0C0"/>
                </a:outerShdw>
              </a:effectLst>
              <a:latin typeface="Arial Narrow" charset="0"/>
            </a:endParaRPr>
          </a:p>
        </p:txBody>
      </p:sp>
      <p:sp>
        <p:nvSpPr>
          <p:cNvPr id="90114" name="Rectangle 21"/>
          <p:cNvSpPr>
            <a:spLocks noChangeArrowheads="1"/>
          </p:cNvSpPr>
          <p:nvPr/>
        </p:nvSpPr>
        <p:spPr bwMode="auto">
          <a:xfrm>
            <a:off x="2209800" y="1019175"/>
            <a:ext cx="6580188"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 typeface="Calibri" charset="0"/>
              <a:buAutoNum type="arabicPeriod" startAt="4"/>
            </a:pPr>
            <a:r>
              <a:rPr lang="bg-BG" altLang="en-US" sz="2800" dirty="0">
                <a:solidFill>
                  <a:srgbClr val="58585A"/>
                </a:solidFill>
                <a:latin typeface="Georgia" charset="0"/>
              </a:rPr>
              <a:t>Банков превод от мин. 1 000 $ </a:t>
            </a:r>
            <a:r>
              <a:rPr lang="bg-BG" altLang="en-US" sz="2800" b="1" dirty="0">
                <a:solidFill>
                  <a:srgbClr val="872175"/>
                </a:solidFill>
                <a:latin typeface="Georgia" charset="0"/>
              </a:rPr>
              <a:t>и всички банкови такси за ваша сметка.</a:t>
            </a:r>
            <a:r>
              <a:rPr lang="en-US" altLang="en-US" sz="2800" dirty="0">
                <a:solidFill>
                  <a:srgbClr val="58585A"/>
                </a:solidFill>
                <a:latin typeface="Georgia" charset="0"/>
              </a:rPr>
              <a:t> </a:t>
            </a:r>
            <a:r>
              <a:rPr lang="bg-BG" altLang="en-US" sz="2800" dirty="0">
                <a:solidFill>
                  <a:srgbClr val="58585A"/>
                </a:solidFill>
                <a:latin typeface="Georgia" charset="0"/>
              </a:rPr>
              <a:t>(в основание на платежното Име на получател на признанието, Ротари </a:t>
            </a:r>
            <a:r>
              <a:rPr lang="en-US" altLang="en-US" sz="2800" dirty="0">
                <a:solidFill>
                  <a:srgbClr val="58585A"/>
                </a:solidFill>
                <a:latin typeface="Georgia" charset="0"/>
              </a:rPr>
              <a:t>ID</a:t>
            </a:r>
            <a:r>
              <a:rPr lang="bg-BG" altLang="en-US" sz="2800" dirty="0">
                <a:solidFill>
                  <a:srgbClr val="58585A"/>
                </a:solidFill>
                <a:latin typeface="Georgia" charset="0"/>
              </a:rPr>
              <a:t>, Номер на клуб и </a:t>
            </a:r>
            <a:r>
              <a:rPr lang="bg-BG" altLang="en-US" sz="2800" dirty="0" smtClean="0">
                <a:solidFill>
                  <a:srgbClr val="58585A"/>
                </a:solidFill>
                <a:latin typeface="Georgia" charset="0"/>
              </a:rPr>
              <a:t>Дистрикт)</a:t>
            </a:r>
            <a:endParaRPr lang="bg-BG" altLang="en-US" sz="2800" dirty="0">
              <a:solidFill>
                <a:srgbClr val="58585A"/>
              </a:solidFill>
              <a:latin typeface="Georgia" charset="0"/>
            </a:endParaRPr>
          </a:p>
          <a:p>
            <a:pPr>
              <a:buFont typeface="Calibri" charset="0"/>
              <a:buAutoNum type="arabicPeriod" startAt="4"/>
            </a:pPr>
            <a:r>
              <a:rPr lang="bg-BG" altLang="en-US" sz="2800" b="1" dirty="0">
                <a:solidFill>
                  <a:srgbClr val="872175"/>
                </a:solidFill>
                <a:latin typeface="Georgia" charset="0"/>
              </a:rPr>
              <a:t>Копие</a:t>
            </a:r>
            <a:r>
              <a:rPr lang="bg-BG" altLang="en-US" sz="2800" dirty="0">
                <a:solidFill>
                  <a:srgbClr val="58585A"/>
                </a:solidFill>
                <a:latin typeface="Georgia" charset="0"/>
              </a:rPr>
              <a:t> от извършения превод и попълнения формуляр 123 Е</a:t>
            </a:r>
            <a:r>
              <a:rPr lang="en-US" altLang="en-US" sz="2800" dirty="0">
                <a:solidFill>
                  <a:srgbClr val="58585A"/>
                </a:solidFill>
                <a:latin typeface="Georgia" charset="0"/>
              </a:rPr>
              <a:t>N</a:t>
            </a:r>
            <a:r>
              <a:rPr lang="bg-BG" altLang="en-US" sz="2800" dirty="0">
                <a:solidFill>
                  <a:srgbClr val="58585A"/>
                </a:solidFill>
                <a:latin typeface="Georgia" charset="0"/>
              </a:rPr>
              <a:t> се изпраща до председателя на подкомитета за набиране на средства </a:t>
            </a:r>
            <a:r>
              <a:rPr lang="bg-BG" altLang="en-US" sz="2800" dirty="0" smtClean="0">
                <a:solidFill>
                  <a:srgbClr val="58585A"/>
                </a:solidFill>
                <a:latin typeface="Georgia" charset="0"/>
              </a:rPr>
              <a:t>(Алекс)</a:t>
            </a:r>
            <a:endParaRPr lang="bg-BG" altLang="en-US" sz="2800" dirty="0">
              <a:solidFill>
                <a:srgbClr val="58585A"/>
              </a:solidFill>
              <a:latin typeface="Georgia" charset="0"/>
            </a:endParaRPr>
          </a:p>
          <a:p>
            <a:pPr>
              <a:buFont typeface="Calibri" charset="0"/>
              <a:buAutoNum type="arabicPeriod" startAt="4"/>
            </a:pPr>
            <a:r>
              <a:rPr lang="bg-BG" altLang="en-US" sz="2800" dirty="0">
                <a:solidFill>
                  <a:srgbClr val="58585A"/>
                </a:solidFill>
                <a:latin typeface="Georgia" charset="0"/>
              </a:rPr>
              <a:t>Получаване на </a:t>
            </a:r>
            <a:r>
              <a:rPr lang="bg-BG" altLang="en-US" sz="2800" b="1" dirty="0">
                <a:solidFill>
                  <a:srgbClr val="872175"/>
                </a:solidFill>
                <a:latin typeface="Georgia" charset="0"/>
              </a:rPr>
              <a:t>отличието</a:t>
            </a:r>
            <a:r>
              <a:rPr lang="bg-BG" altLang="en-US" sz="2800" dirty="0">
                <a:solidFill>
                  <a:srgbClr val="58585A"/>
                </a:solidFill>
                <a:latin typeface="Georgia" charset="0"/>
              </a:rPr>
              <a:t> в рамките на 30 дни.</a:t>
            </a:r>
          </a:p>
        </p:txBody>
      </p:sp>
      <p:pic>
        <p:nvPicPr>
          <p:cNvPr id="90115" name="Picture 1"/>
          <p:cNvPicPr>
            <a:picLocks noChangeAspect="1"/>
          </p:cNvPicPr>
          <p:nvPr/>
        </p:nvPicPr>
        <p:blipFill>
          <a:blip r:embed="rId3">
            <a:extLst>
              <a:ext uri="{28A0092B-C50C-407E-A947-70E740481C1C}">
                <a14:useLocalDpi xmlns:a14="http://schemas.microsoft.com/office/drawing/2010/main" val="0"/>
              </a:ext>
            </a:extLst>
          </a:blip>
          <a:srcRect l="366" r="14706"/>
          <a:stretch>
            <a:fillRect/>
          </a:stretch>
        </p:blipFill>
        <p:spPr bwMode="auto">
          <a:xfrm>
            <a:off x="11113" y="1851025"/>
            <a:ext cx="272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3"/>
          <p:cNvPicPr>
            <a:picLocks noChangeAspect="1"/>
          </p:cNvPicPr>
          <p:nvPr/>
        </p:nvPicPr>
        <p:blipFill>
          <a:blip r:embed="rId4">
            <a:extLst>
              <a:ext uri="{28A0092B-C50C-407E-A947-70E740481C1C}">
                <a14:useLocalDpi xmlns:a14="http://schemas.microsoft.com/office/drawing/2010/main" val="0"/>
              </a:ext>
            </a:extLst>
          </a:blip>
          <a:srcRect b="7692"/>
          <a:stretch>
            <a:fillRect/>
          </a:stretch>
        </p:blipFill>
        <p:spPr bwMode="auto">
          <a:xfrm>
            <a:off x="381000" y="3124200"/>
            <a:ext cx="1566863"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3" y="4843463"/>
            <a:ext cx="2239962"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3264"/>
                                        </p:tgtEl>
                                        <p:attrNameLst>
                                          <p:attrName>style.visibility</p:attrName>
                                        </p:attrNameLst>
                                      </p:cBhvr>
                                      <p:to>
                                        <p:strVal val="visible"/>
                                      </p:to>
                                    </p:set>
                                    <p:animEffect transition="in" filter="diamond(in)">
                                      <p:cBhvr>
                                        <p:cTn id="7" dur="2000"/>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60750"/>
            <a:ext cx="1834896" cy="1834896"/>
          </a:xfrm>
          <a:prstGeom prst="rect">
            <a:avLst/>
          </a:prstGeom>
        </p:spPr>
      </p:pic>
      <p:sp>
        <p:nvSpPr>
          <p:cNvPr id="92162" name="Content Placeholder 2"/>
          <p:cNvSpPr>
            <a:spLocks noGrp="1"/>
          </p:cNvSpPr>
          <p:nvPr>
            <p:ph idx="1"/>
          </p:nvPr>
        </p:nvSpPr>
        <p:spPr bwMode="auto">
          <a:xfrm>
            <a:off x="1447800" y="1295400"/>
            <a:ext cx="739457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bg-BG" altLang="en-US" sz="3200" dirty="0">
                <a:latin typeface="Georgia" charset="0"/>
                <a:ea typeface="MS PGothic" charset="-128"/>
                <a:cs typeface="ＭＳ Ｐゴシック" charset="-128"/>
              </a:rPr>
              <a:t>Във  ФР не пристига чиста сума от  </a:t>
            </a:r>
            <a:br>
              <a:rPr lang="bg-BG" altLang="en-US" sz="3200" dirty="0">
                <a:latin typeface="Georgia" charset="0"/>
                <a:ea typeface="MS PGothic" charset="-128"/>
                <a:cs typeface="ＭＳ Ｐゴシック" charset="-128"/>
              </a:rPr>
            </a:br>
            <a:r>
              <a:rPr lang="bg-BG" altLang="en-US" sz="3200" b="1" dirty="0" smtClean="0">
                <a:solidFill>
                  <a:srgbClr val="872175"/>
                </a:solidFill>
                <a:latin typeface="Georgia" charset="0"/>
                <a:ea typeface="MS PGothic" charset="-128"/>
                <a:cs typeface="ＭＳ Ｐゴシック" charset="-128"/>
              </a:rPr>
              <a:t>1 </a:t>
            </a:r>
            <a:r>
              <a:rPr lang="bg-BG" altLang="en-US" sz="3200" b="1" dirty="0">
                <a:solidFill>
                  <a:srgbClr val="872175"/>
                </a:solidFill>
                <a:latin typeface="Georgia" charset="0"/>
                <a:ea typeface="MS PGothic" charset="-128"/>
                <a:cs typeface="ＭＳ Ｐゴシック" charset="-128"/>
              </a:rPr>
              <a:t>000$</a:t>
            </a:r>
          </a:p>
          <a:p>
            <a:pPr lvl="1" eaLnBrk="1" hangingPunct="1"/>
            <a:r>
              <a:rPr lang="bg-BG" altLang="en-US" sz="2000" dirty="0">
                <a:latin typeface="Georgia" charset="0"/>
                <a:ea typeface="MS PGothic" charset="-128"/>
              </a:rPr>
              <a:t>Резултат: Няма достигнат минимум за да се отличи носител на </a:t>
            </a:r>
            <a:r>
              <a:rPr lang="en-US" altLang="en-US" sz="2000" dirty="0">
                <a:latin typeface="Georgia" charset="0"/>
                <a:ea typeface="MS PGothic" charset="-128"/>
              </a:rPr>
              <a:t>PHF</a:t>
            </a:r>
            <a:r>
              <a:rPr lang="bg-BG" altLang="en-US" sz="2000" dirty="0">
                <a:latin typeface="Georgia" charset="0"/>
                <a:ea typeface="MS PGothic" charset="-128"/>
              </a:rPr>
              <a:t>. Причина: удържани банкови такси за сметка на получател на превода! Как да го предотвратим: Всички такси за Ваша сметка)</a:t>
            </a:r>
            <a:r>
              <a:rPr lang="en-US" altLang="en-US" sz="2000" dirty="0">
                <a:latin typeface="Georgia" charset="0"/>
                <a:ea typeface="MS PGothic" charset="-128"/>
              </a:rPr>
              <a:t>.</a:t>
            </a:r>
            <a:endParaRPr lang="bg-BG" altLang="en-US" sz="2000" dirty="0">
              <a:latin typeface="Georgia" charset="0"/>
              <a:ea typeface="MS PGothic" charset="-128"/>
            </a:endParaRPr>
          </a:p>
          <a:p>
            <a:pPr lvl="1" eaLnBrk="1" hangingPunct="1"/>
            <a:endParaRPr lang="bg-BG" altLang="en-US" sz="2000" dirty="0">
              <a:latin typeface="Georgia" charset="0"/>
              <a:ea typeface="MS PGothic" charset="-128"/>
            </a:endParaRPr>
          </a:p>
          <a:p>
            <a:r>
              <a:rPr lang="bg-BG" altLang="en-US" sz="2800" dirty="0">
                <a:latin typeface="Georgia" charset="0"/>
                <a:ea typeface="MS PGothic" charset="-128"/>
                <a:cs typeface="ＭＳ Ｐゴシック" charset="-128"/>
              </a:rPr>
              <a:t>Правят се преводи без да се подава </a:t>
            </a:r>
            <a:r>
              <a:rPr lang="bg-BG" altLang="en-US" sz="2800" b="1" dirty="0">
                <a:solidFill>
                  <a:srgbClr val="872175"/>
                </a:solidFill>
                <a:latin typeface="Georgia" charset="0"/>
                <a:ea typeface="MS PGothic" charset="-128"/>
                <a:cs typeface="ＭＳ Ｐゴシック" charset="-128"/>
              </a:rPr>
              <a:t>информация в подкомитета</a:t>
            </a:r>
            <a:r>
              <a:rPr lang="bg-BG" altLang="en-US" sz="2800" dirty="0">
                <a:latin typeface="Georgia" charset="0"/>
                <a:ea typeface="MS PGothic" charset="-128"/>
                <a:cs typeface="ＭＳ Ｐゴシック" charset="-128"/>
              </a:rPr>
              <a:t>. </a:t>
            </a:r>
          </a:p>
          <a:p>
            <a:pPr lvl="1" eaLnBrk="1" hangingPunct="1"/>
            <a:r>
              <a:rPr lang="bg-BG" altLang="en-US" sz="2000" dirty="0">
                <a:latin typeface="Georgia" charset="0"/>
                <a:ea typeface="MS PGothic" charset="-128"/>
              </a:rPr>
              <a:t>Резултат: Отличава се носител на </a:t>
            </a:r>
            <a:r>
              <a:rPr lang="en-US" altLang="en-US" sz="2000" dirty="0">
                <a:latin typeface="Georgia" charset="0"/>
                <a:ea typeface="MS PGothic" charset="-128"/>
              </a:rPr>
              <a:t>PHF</a:t>
            </a:r>
            <a:r>
              <a:rPr lang="bg-BG" altLang="en-US" sz="2000" dirty="0">
                <a:latin typeface="Georgia" charset="0"/>
                <a:ea typeface="MS PGothic" charset="-128"/>
              </a:rPr>
              <a:t>,</a:t>
            </a:r>
            <a:r>
              <a:rPr lang="en-US" altLang="en-US" sz="2000" dirty="0">
                <a:latin typeface="Georgia" charset="0"/>
                <a:ea typeface="MS PGothic" charset="-128"/>
              </a:rPr>
              <a:t> </a:t>
            </a:r>
            <a:r>
              <a:rPr lang="bg-BG" altLang="en-US" sz="2000" dirty="0">
                <a:latin typeface="Georgia" charset="0"/>
                <a:ea typeface="MS PGothic" charset="-128"/>
              </a:rPr>
              <a:t>но не се получават отличителните знаци (сертификат и значка).</a:t>
            </a:r>
          </a:p>
        </p:txBody>
      </p:sp>
      <p:sp>
        <p:nvSpPr>
          <p:cNvPr id="4" name="Title 3"/>
          <p:cNvSpPr>
            <a:spLocks noGrp="1"/>
          </p:cNvSpPr>
          <p:nvPr>
            <p:ph type="title"/>
          </p:nvPr>
        </p:nvSpPr>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Стъпки: Какво да НЕ правим / Често допускани грешки:</a:t>
            </a:r>
            <a:endParaRPr lang="bg-BG" altLang="en-US" sz="3600">
              <a:solidFill>
                <a:schemeClr val="tx2"/>
              </a:solidFill>
              <a:effectLst>
                <a:outerShdw blurRad="38100" dist="38100" dir="2700000" algn="tl">
                  <a:srgbClr val="C0C0C0"/>
                </a:outerShdw>
              </a:effectLst>
              <a:latin typeface="Arial Narrow" charset="0"/>
              <a:ea typeface="MS PGothic" charset="-128"/>
              <a:cs typeface="ＭＳ Ｐゴシック" charset="-128"/>
            </a:endParaRPr>
          </a:p>
        </p:txBody>
      </p:sp>
      <p:pic>
        <p:nvPicPr>
          <p:cNvPr id="9216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204" y="2022606"/>
            <a:ext cx="125888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4397375"/>
            <a:ext cx="167957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182" y="1371600"/>
            <a:ext cx="1981200"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Content Placeholder 2"/>
          <p:cNvSpPr>
            <a:spLocks noGrp="1"/>
          </p:cNvSpPr>
          <p:nvPr>
            <p:ph idx="1"/>
          </p:nvPr>
        </p:nvSpPr>
        <p:spPr bwMode="auto">
          <a:xfrm>
            <a:off x="1905733" y="990600"/>
            <a:ext cx="708977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bg-BG" altLang="en-US" sz="2800" dirty="0">
                <a:latin typeface="Georgia" charset="0"/>
                <a:ea typeface="MS PGothic" charset="-128"/>
                <a:cs typeface="ＭＳ Ｐゴシック" charset="-128"/>
              </a:rPr>
              <a:t>Внасят се средства в годишния фонд, без да се посочва </a:t>
            </a:r>
            <a:r>
              <a:rPr lang="bg-BG" altLang="en-US" sz="2800" b="1" dirty="0">
                <a:solidFill>
                  <a:srgbClr val="872175"/>
                </a:solidFill>
                <a:latin typeface="Georgia" charset="0"/>
                <a:ea typeface="MS PGothic" charset="-128"/>
                <a:cs typeface="ＭＳ Ｐゴシック" charset="-128"/>
              </a:rPr>
              <a:t>номинирания</a:t>
            </a:r>
            <a:r>
              <a:rPr lang="bg-BG" altLang="en-US" sz="2800" dirty="0">
                <a:latin typeface="Georgia" charset="0"/>
                <a:ea typeface="MS PGothic" charset="-128"/>
                <a:cs typeface="ＭＳ Ｐゴシック" charset="-128"/>
              </a:rPr>
              <a:t> за ПХФ. </a:t>
            </a:r>
          </a:p>
          <a:p>
            <a:pPr lvl="1" eaLnBrk="1" hangingPunct="1"/>
            <a:r>
              <a:rPr lang="bg-BG" altLang="en-US" sz="2000" dirty="0">
                <a:latin typeface="Georgia" charset="0"/>
                <a:ea typeface="MS PGothic" charset="-128"/>
              </a:rPr>
              <a:t>Резултат: Сумата се отбелязва като бонус на клуба - точки на признание </a:t>
            </a:r>
            <a:r>
              <a:rPr lang="en-US" altLang="en-US" sz="2000" dirty="0">
                <a:latin typeface="Georgia" charset="0"/>
                <a:ea typeface="MS PGothic" charset="-128"/>
              </a:rPr>
              <a:t>(Foundation Recognition Points)</a:t>
            </a:r>
            <a:r>
              <a:rPr lang="bg-BG" altLang="en-US" sz="2000" dirty="0">
                <a:latin typeface="Georgia" charset="0"/>
                <a:ea typeface="MS PGothic" charset="-128"/>
              </a:rPr>
              <a:t>. Причина: Не е посочено в основанието на превода кой ще бъде отличен. Как да го предотвратим: Спазвайте инструкциите за необходима информация в основание за превода).</a:t>
            </a:r>
            <a:endParaRPr lang="en-US" altLang="en-US" sz="2000" dirty="0">
              <a:latin typeface="Georgia" charset="0"/>
              <a:ea typeface="MS PGothic" charset="-128"/>
            </a:endParaRPr>
          </a:p>
          <a:p>
            <a:pPr lvl="1" eaLnBrk="1" hangingPunct="1"/>
            <a:endParaRPr lang="bg-BG" altLang="en-US" sz="2000" dirty="0">
              <a:latin typeface="Georgia" charset="0"/>
              <a:ea typeface="MS PGothic" charset="-128"/>
            </a:endParaRPr>
          </a:p>
          <a:p>
            <a:pPr eaLnBrk="1" hangingPunct="1"/>
            <a:r>
              <a:rPr lang="bg-BG" altLang="en-US" sz="2800" dirty="0">
                <a:latin typeface="Georgia" charset="0"/>
                <a:ea typeface="MS PGothic" charset="-128"/>
                <a:cs typeface="ＭＳ Ｐゴシック" charset="-128"/>
              </a:rPr>
              <a:t> Не се попълва необходимата информация за </a:t>
            </a:r>
            <a:r>
              <a:rPr lang="bg-BG" altLang="en-US" sz="2800" b="1" dirty="0" smtClean="0">
                <a:solidFill>
                  <a:srgbClr val="872175"/>
                </a:solidFill>
                <a:latin typeface="Georgia" charset="0"/>
                <a:ea typeface="MS PGothic" charset="-128"/>
                <a:cs typeface="ＭＳ Ｐゴシック" charset="-128"/>
              </a:rPr>
              <a:t>дарителя и </a:t>
            </a:r>
            <a:r>
              <a:rPr lang="bg-BG" altLang="en-US" sz="2800" b="1" dirty="0">
                <a:solidFill>
                  <a:srgbClr val="872175"/>
                </a:solidFill>
                <a:latin typeface="Georgia" charset="0"/>
                <a:ea typeface="MS PGothic" charset="-128"/>
                <a:cs typeface="ＭＳ Ｐゴシック" charset="-128"/>
              </a:rPr>
              <a:t>реципиента</a:t>
            </a:r>
            <a:r>
              <a:rPr lang="bg-BG" altLang="en-US" sz="2800" b="1"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в банковото платежно нареждане / </a:t>
            </a:r>
            <a:r>
              <a:rPr lang="en-US" altLang="en-US" sz="2800" dirty="0">
                <a:latin typeface="Georgia" charset="0"/>
                <a:ea typeface="MS PGothic" charset="-128"/>
                <a:cs typeface="ＭＳ Ｐゴシック" charset="-128"/>
              </a:rPr>
              <a:t>ID</a:t>
            </a:r>
            <a:r>
              <a:rPr lang="bg-BG" altLang="en-US" sz="2800" dirty="0">
                <a:latin typeface="Georgia" charset="0"/>
                <a:ea typeface="MS PGothic" charset="-128"/>
                <a:cs typeface="ＭＳ Ｐゴシック" charset="-128"/>
              </a:rPr>
              <a:t>/.</a:t>
            </a:r>
          </a:p>
        </p:txBody>
      </p:sp>
      <p:sp>
        <p:nvSpPr>
          <p:cNvPr id="9421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a:latin typeface="Arial Narrow" charset="0"/>
                <a:ea typeface="MS PGothic" charset="-128"/>
                <a:cs typeface="ＭＳ Ｐゴシック" charset="-128"/>
              </a:rPr>
              <a:t>Стъпки: Какво да НЕ правим / Често допускани грешки:</a:t>
            </a:r>
            <a:endParaRPr lang="bg-BG" altLang="en-US">
              <a:latin typeface="Georgia" charset="0"/>
              <a:ea typeface="MS PGothic" charset="-128"/>
              <a:cs typeface="ＭＳ Ｐゴシック" charset="-128"/>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5"/>
          <p:cNvPicPr>
            <a:picLocks noChangeAspect="1"/>
          </p:cNvPicPr>
          <p:nvPr/>
        </p:nvPicPr>
        <p:blipFill>
          <a:blip r:embed="rId3">
            <a:extLst>
              <a:ext uri="{28A0092B-C50C-407E-A947-70E740481C1C}">
                <a14:useLocalDpi xmlns:a14="http://schemas.microsoft.com/office/drawing/2010/main" val="0"/>
              </a:ext>
            </a:extLst>
          </a:blip>
          <a:srcRect t="10973" b="17357"/>
          <a:stretch>
            <a:fillRect/>
          </a:stretch>
        </p:blipFill>
        <p:spPr bwMode="auto">
          <a:xfrm>
            <a:off x="1349375" y="5213350"/>
            <a:ext cx="3187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Content Placeholder 2"/>
          <p:cNvSpPr>
            <a:spLocks noGrp="1"/>
          </p:cNvSpPr>
          <p:nvPr>
            <p:ph idx="1"/>
          </p:nvPr>
        </p:nvSpPr>
        <p:spPr bwMode="auto">
          <a:xfrm>
            <a:off x="3403600" y="1219200"/>
            <a:ext cx="54387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bg-BG" altLang="en-US" sz="2800" dirty="0">
                <a:latin typeface="Georgia" charset="0"/>
                <a:ea typeface="MS PGothic" charset="-128"/>
                <a:cs typeface="ＭＳ Ｐゴシック" charset="-128"/>
              </a:rPr>
              <a:t>Не се получава сертификата и значката на посочения </a:t>
            </a:r>
            <a:r>
              <a:rPr lang="bg-BG" altLang="en-US" sz="2800" b="1" dirty="0">
                <a:solidFill>
                  <a:srgbClr val="872175"/>
                </a:solidFill>
                <a:latin typeface="Georgia" charset="0"/>
                <a:ea typeface="MS PGothic" charset="-128"/>
                <a:cs typeface="ＭＳ Ｐゴシック" charset="-128"/>
              </a:rPr>
              <a:t>адрес</a:t>
            </a:r>
            <a:r>
              <a:rPr lang="bg-BG" altLang="en-US" sz="2800" dirty="0">
                <a:latin typeface="Georgia" charset="0"/>
                <a:ea typeface="MS PGothic" charset="-128"/>
                <a:cs typeface="ＭＳ Ｐゴシック" charset="-128"/>
              </a:rPr>
              <a:t> във формата </a:t>
            </a:r>
            <a:r>
              <a:rPr lang="en-US" altLang="en-US" sz="2800" dirty="0">
                <a:latin typeface="Georgia" charset="0"/>
                <a:ea typeface="MS PGothic" charset="-128"/>
                <a:cs typeface="ＭＳ Ｐゴシック" charset="-128"/>
              </a:rPr>
              <a:t>123 EN</a:t>
            </a:r>
            <a:r>
              <a:rPr lang="bg-BG" altLang="en-US" sz="2800" dirty="0">
                <a:latin typeface="Georgia" charset="0"/>
                <a:ea typeface="MS PGothic" charset="-128"/>
                <a:cs typeface="ＭＳ Ｐゴシック" charset="-128"/>
              </a:rPr>
              <a:t>. </a:t>
            </a:r>
          </a:p>
          <a:p>
            <a:pPr lvl="1" eaLnBrk="1" hangingPunct="1"/>
            <a:r>
              <a:rPr lang="bg-BG" altLang="en-US" sz="2000" dirty="0">
                <a:latin typeface="Georgia" charset="0"/>
                <a:ea typeface="MS PGothic" charset="-128"/>
              </a:rPr>
              <a:t>Резултат: Вероятно загубване на отличителните знаци. </a:t>
            </a:r>
            <a:endParaRPr lang="en-US" altLang="en-US" sz="2000" dirty="0">
              <a:latin typeface="Georgia" charset="0"/>
              <a:ea typeface="MS PGothic" charset="-128"/>
            </a:endParaRPr>
          </a:p>
          <a:p>
            <a:pPr lvl="1" eaLnBrk="1" hangingPunct="1"/>
            <a:r>
              <a:rPr lang="bg-BG" altLang="en-US" sz="2000" dirty="0">
                <a:latin typeface="Georgia" charset="0"/>
                <a:ea typeface="MS PGothic" charset="-128"/>
              </a:rPr>
              <a:t>Причина: Не е актуален адреса за на лицето получаващо отличието в </a:t>
            </a:r>
            <a:r>
              <a:rPr lang="en-US" altLang="en-US" sz="2000" dirty="0">
                <a:latin typeface="Georgia" charset="0"/>
                <a:ea typeface="MS PGothic" charset="-128"/>
              </a:rPr>
              <a:t>My Rotary</a:t>
            </a:r>
            <a:r>
              <a:rPr lang="bg-BG" altLang="en-US" sz="2000" dirty="0">
                <a:latin typeface="Georgia" charset="0"/>
                <a:ea typeface="MS PGothic" charset="-128"/>
              </a:rPr>
              <a:t> на </a:t>
            </a:r>
            <a:r>
              <a:rPr lang="en-US" altLang="en-US" sz="2000" dirty="0" err="1">
                <a:latin typeface="Georgia" charset="0"/>
                <a:ea typeface="MS PGothic" charset="-128"/>
              </a:rPr>
              <a:t>Rotary.org</a:t>
            </a:r>
            <a:r>
              <a:rPr lang="bg-BG" altLang="en-US" sz="2000" dirty="0">
                <a:latin typeface="Georgia" charset="0"/>
                <a:ea typeface="MS PGothic" charset="-128"/>
              </a:rPr>
              <a:t>. </a:t>
            </a:r>
            <a:endParaRPr lang="en-US" altLang="en-US" sz="2000" dirty="0">
              <a:latin typeface="Georgia" charset="0"/>
              <a:ea typeface="MS PGothic" charset="-128"/>
            </a:endParaRPr>
          </a:p>
          <a:p>
            <a:pPr lvl="1" eaLnBrk="1" hangingPunct="1"/>
            <a:r>
              <a:rPr lang="bg-BG" altLang="en-US" sz="2000" dirty="0">
                <a:latin typeface="Georgia" charset="0"/>
                <a:ea typeface="MS PGothic" charset="-128"/>
              </a:rPr>
              <a:t>Как да го предотвратим: Поддържайте актуални данните си в </a:t>
            </a:r>
            <a:r>
              <a:rPr lang="en-US" altLang="en-US" sz="2000" dirty="0" err="1">
                <a:latin typeface="Georgia" charset="0"/>
                <a:ea typeface="MS PGothic" charset="-128"/>
              </a:rPr>
              <a:t>Rotary.org</a:t>
            </a:r>
            <a:r>
              <a:rPr lang="bg-BG" altLang="en-US" sz="2000" dirty="0">
                <a:latin typeface="Georgia" charset="0"/>
                <a:ea typeface="MS PGothic" charset="-128"/>
              </a:rPr>
              <a:t>).</a:t>
            </a:r>
            <a:endParaRPr lang="bg-BG" altLang="en-US" sz="2800" dirty="0">
              <a:latin typeface="Georgia" charset="0"/>
              <a:ea typeface="MS PGothic" charset="-128"/>
            </a:endParaRPr>
          </a:p>
        </p:txBody>
      </p:sp>
      <p:sp>
        <p:nvSpPr>
          <p:cNvPr id="4" name="Title 3"/>
          <p:cNvSpPr>
            <a:spLocks noGrp="1"/>
          </p:cNvSpPr>
          <p:nvPr>
            <p:ph type="title"/>
          </p:nvPr>
        </p:nvSpPr>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Стъпки: Какво да НЕ правим / Често допускани грешки:</a:t>
            </a:r>
            <a:endParaRPr lang="en-US" altLang="en-US" sz="3600">
              <a:solidFill>
                <a:schemeClr val="tx2"/>
              </a:solidFill>
              <a:effectLst>
                <a:outerShdw blurRad="38100" dist="38100" dir="2700000" algn="tl">
                  <a:srgbClr val="C0C0C0"/>
                </a:outerShdw>
              </a:effectLst>
              <a:latin typeface="Arial Narrow" charset="0"/>
              <a:ea typeface="MS PGothic" charset="-128"/>
              <a:cs typeface="ＭＳ Ｐゴシック" charset="-128"/>
            </a:endParaRPr>
          </a:p>
        </p:txBody>
      </p:sp>
      <p:pic>
        <p:nvPicPr>
          <p:cNvPr id="962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32025"/>
            <a:ext cx="32512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a:latin typeface="Arial Narrow" charset="0"/>
                <a:ea typeface="MS PGothic" charset="-128"/>
                <a:cs typeface="ＭＳ Ｐゴシック" charset="-128"/>
              </a:rPr>
              <a:t>123 </a:t>
            </a:r>
            <a:r>
              <a:rPr lang="mr-IN" altLang="en-US" dirty="0">
                <a:latin typeface="Arial Narrow" charset="0"/>
                <a:ea typeface="MS PGothic" charset="-128"/>
                <a:cs typeface="ＭＳ Ｐゴシック" charset="-128"/>
              </a:rPr>
              <a:t>–</a:t>
            </a:r>
            <a:r>
              <a:rPr lang="en-US" altLang="en-US" dirty="0">
                <a:latin typeface="Arial Narrow" charset="0"/>
                <a:ea typeface="MS PGothic" charset="-128"/>
                <a:cs typeface="ＭＳ Ｐゴシック" charset="-128"/>
              </a:rPr>
              <a:t>EN Form </a:t>
            </a:r>
            <a:r>
              <a:rPr lang="mr-IN" altLang="en-US" dirty="0">
                <a:latin typeface="Arial Narrow" charset="0"/>
                <a:ea typeface="MS PGothic" charset="-128"/>
                <a:cs typeface="ＭＳ Ｐゴシック" charset="-128"/>
              </a:rPr>
              <a:t>–</a:t>
            </a:r>
            <a:r>
              <a:rPr lang="en-US" altLang="en-US" dirty="0">
                <a:latin typeface="Arial Narrow" charset="0"/>
                <a:ea typeface="MS PGothic" charset="-128"/>
                <a:cs typeface="ＭＳ Ｐゴシック" charset="-128"/>
              </a:rPr>
              <a:t> </a:t>
            </a:r>
            <a:r>
              <a:rPr lang="bg-BG" altLang="en-US" dirty="0">
                <a:latin typeface="Arial Narrow" charset="0"/>
                <a:ea typeface="MS PGothic" charset="-128"/>
                <a:cs typeface="ＭＳ Ｐゴシック" charset="-128"/>
              </a:rPr>
              <a:t>Формуляр за дарение към Фондация Ротари</a:t>
            </a:r>
          </a:p>
        </p:txBody>
      </p:sp>
      <p:pic>
        <p:nvPicPr>
          <p:cNvPr id="98306" name="Picture 5"/>
          <p:cNvPicPr>
            <a:picLocks noChangeAspect="1"/>
          </p:cNvPicPr>
          <p:nvPr/>
        </p:nvPicPr>
        <p:blipFill>
          <a:blip r:embed="rId3">
            <a:extLst>
              <a:ext uri="{28A0092B-C50C-407E-A947-70E740481C1C}">
                <a14:useLocalDpi xmlns:a14="http://schemas.microsoft.com/office/drawing/2010/main" val="0"/>
              </a:ext>
            </a:extLst>
          </a:blip>
          <a:srcRect b="2779"/>
          <a:stretch>
            <a:fillRect/>
          </a:stretch>
        </p:blipFill>
        <p:spPr bwMode="auto">
          <a:xfrm>
            <a:off x="712788" y="1077913"/>
            <a:ext cx="4049712"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77913"/>
            <a:ext cx="370046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Дарения и защо</a:t>
            </a:r>
            <a:r>
              <a:rPr lang="bg-BG" altLang="en-US" dirty="0" smtClean="0">
                <a:latin typeface="Arial Narrow" charset="0"/>
                <a:ea typeface="MS PGothic" charset="-128"/>
                <a:cs typeface="ＭＳ Ｐゴシック" charset="-128"/>
              </a:rPr>
              <a:t>? Какво ще променят някакви си 100$?</a:t>
            </a:r>
            <a:endParaRPr lang="en-US" altLang="en-US" dirty="0">
              <a:latin typeface="Arial Narrow" charset="0"/>
              <a:ea typeface="MS PGothic" charset="-128"/>
              <a:cs typeface="ＭＳ Ｐゴシック" charset="-128"/>
            </a:endParaRPr>
          </a:p>
        </p:txBody>
      </p:sp>
      <p:pic>
        <p:nvPicPr>
          <p:cNvPr id="552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400175"/>
            <a:ext cx="3019425" cy="2265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9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3835400"/>
            <a:ext cx="3629025" cy="2720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7" descr="R:\BM Images\___AreasOFFocus_Tanaka_Galleries\Disease Prevention and Treatment\20090407_UG_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525" y="1400175"/>
            <a:ext cx="3482975" cy="23225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9733" y="4622800"/>
            <a:ext cx="184731" cy="461665"/>
          </a:xfrm>
          <a:prstGeom prst="rect">
            <a:avLst/>
          </a:prstGeom>
          <a:noFill/>
        </p:spPr>
        <p:txBody>
          <a:bodyPr wrap="none" rtlCol="0">
            <a:spAutoFit/>
          </a:bodyPr>
          <a:lstStyle/>
          <a:p>
            <a:endParaRPr lang="bg-BG"/>
          </a:p>
        </p:txBody>
      </p:sp>
    </p:spTree>
    <p:extLst>
      <p:ext uri="{BB962C8B-B14F-4D97-AF65-F5344CB8AC3E}">
        <p14:creationId xmlns:p14="http://schemas.microsoft.com/office/powerpoint/2010/main" val="42172310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smtClean="0">
                <a:latin typeface="Arial Narrow" charset="0"/>
                <a:ea typeface="MS PGothic" charset="-128"/>
                <a:cs typeface="ＭＳ Ｐゴシック" charset="-128"/>
              </a:rPr>
              <a:t>Къде можем да </a:t>
            </a:r>
            <a:r>
              <a:rPr lang="bg-BG" altLang="en-US" dirty="0" smtClean="0">
                <a:latin typeface="Arial Narrow" charset="0"/>
                <a:ea typeface="MS PGothic" charset="-128"/>
                <a:cs typeface="ＭＳ Ｐゴシック" charset="-128"/>
              </a:rPr>
              <a:t>правим дарения във Фондация Ротари?</a:t>
            </a:r>
            <a:endParaRPr lang="en-US" altLang="en-US" dirty="0">
              <a:latin typeface="Arial Narrow" charset="0"/>
              <a:ea typeface="MS PGothic" charset="-128"/>
              <a:cs typeface="ＭＳ Ｐゴシック" charset="-128"/>
            </a:endParaRPr>
          </a:p>
        </p:txBody>
      </p:sp>
      <p:sp>
        <p:nvSpPr>
          <p:cNvPr id="8" name="Rectangle 4"/>
          <p:cNvSpPr txBox="1">
            <a:spLocks noChangeArrowheads="1"/>
          </p:cNvSpPr>
          <p:nvPr/>
        </p:nvSpPr>
        <p:spPr bwMode="auto">
          <a:xfrm>
            <a:off x="6135863" y="4129655"/>
            <a:ext cx="2972533" cy="16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ctr" eaLnBrk="1" hangingPunct="1">
              <a:buNone/>
              <a:defRPr/>
            </a:pPr>
            <a:r>
              <a:rPr lang="bg-BG" sz="2000" b="1" kern="0" dirty="0" smtClean="0">
                <a:solidFill>
                  <a:srgbClr val="872175"/>
                </a:solidFill>
                <a:latin typeface="Georgia" pitchFamily="18" charset="0"/>
                <a:cs typeface="Arial"/>
              </a:rPr>
              <a:t>Попечителски</a:t>
            </a:r>
            <a:r>
              <a:rPr lang="bg-BG" sz="2000" b="1" kern="0" dirty="0" smtClean="0">
                <a:solidFill>
                  <a:srgbClr val="585858"/>
                </a:solidFill>
                <a:latin typeface="Georgia" pitchFamily="18" charset="0"/>
                <a:cs typeface="Arial"/>
              </a:rPr>
              <a:t> </a:t>
            </a:r>
            <a:r>
              <a:rPr kumimoji="0" lang="bg-BG" sz="2000" b="1" i="0" u="none" strike="noStrike" kern="0" cap="none" spc="0" normalizeH="0" baseline="0" noProof="0" dirty="0" smtClean="0">
                <a:ln>
                  <a:noFill/>
                </a:ln>
                <a:solidFill>
                  <a:srgbClr val="585858"/>
                </a:solidFill>
                <a:effectLst/>
                <a:uLnTx/>
                <a:uFillTx/>
                <a:latin typeface="Georgia" pitchFamily="18" charset="0"/>
                <a:cs typeface="Arial"/>
              </a:rPr>
              <a:t>Фонд</a:t>
            </a:r>
            <a:r>
              <a:rPr lang="en-US" sz="2000" b="1" kern="0" dirty="0">
                <a:solidFill>
                  <a:srgbClr val="585858"/>
                </a:solidFill>
                <a:latin typeface="Georgia" pitchFamily="18" charset="0"/>
                <a:cs typeface="Arial"/>
              </a:rPr>
              <a:t> </a:t>
            </a:r>
            <a:r>
              <a:rPr lang="en-US" sz="2000" b="1" kern="0" dirty="0" smtClean="0">
                <a:solidFill>
                  <a:srgbClr val="585858"/>
                </a:solidFill>
                <a:latin typeface="Georgia" pitchFamily="18" charset="0"/>
                <a:cs typeface="Arial"/>
              </a:rPr>
              <a:t>(</a:t>
            </a:r>
            <a:r>
              <a:rPr lang="en-US" sz="2000" b="1" kern="0" dirty="0">
                <a:solidFill>
                  <a:srgbClr val="585858"/>
                </a:solidFill>
                <a:latin typeface="Georgia" pitchFamily="18" charset="0"/>
                <a:cs typeface="Arial"/>
              </a:rPr>
              <a:t>Endowment F</a:t>
            </a:r>
            <a:r>
              <a:rPr lang="en-US" sz="2000" b="1" kern="0" dirty="0" smtClean="0">
                <a:solidFill>
                  <a:srgbClr val="585858"/>
                </a:solidFill>
                <a:latin typeface="Georgia" pitchFamily="18" charset="0"/>
                <a:cs typeface="Arial"/>
              </a:rPr>
              <a:t>und</a:t>
            </a:r>
            <a:r>
              <a:rPr kumimoji="0" lang="en-US" sz="2000" b="1" i="0" u="none" strike="noStrike" kern="0" cap="none" spc="0" normalizeH="0" baseline="0" noProof="0" dirty="0" smtClean="0">
                <a:ln>
                  <a:noFill/>
                </a:ln>
                <a:solidFill>
                  <a:srgbClr val="585858"/>
                </a:solidFill>
                <a:effectLst/>
                <a:uLnTx/>
                <a:uFillTx/>
                <a:latin typeface="Georgia" pitchFamily="18" charset="0"/>
                <a:cs typeface="Arial"/>
              </a:rPr>
              <a:t>)</a:t>
            </a:r>
            <a:endParaRPr kumimoji="0" lang="en-US" sz="2000" b="1" i="0" u="none" strike="noStrike" kern="0" cap="none" spc="0" normalizeH="0" baseline="0" noProof="0" dirty="0" smtClean="0">
              <a:ln>
                <a:noFill/>
              </a:ln>
              <a:solidFill>
                <a:srgbClr val="585858"/>
              </a:solidFill>
              <a:effectLst/>
              <a:uLnTx/>
              <a:uFillTx/>
              <a:latin typeface="Georgia" pitchFamily="18" charset="0"/>
              <a:cs typeface="Arial"/>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bg-BG" sz="2000" b="0" i="0" u="none" strike="noStrike" kern="0" cap="none" spc="0" normalizeH="0" baseline="0" noProof="0" dirty="0" smtClean="0">
                <a:ln>
                  <a:noFill/>
                </a:ln>
                <a:solidFill>
                  <a:srgbClr val="585858"/>
                </a:solidFill>
                <a:effectLst/>
                <a:uLnTx/>
                <a:uFillTx/>
                <a:latin typeface="Georgia" pitchFamily="18" charset="0"/>
                <a:cs typeface="Arial"/>
              </a:rPr>
              <a:t>За да обезпечим </a:t>
            </a:r>
            <a:r>
              <a:rPr kumimoji="0" lang="bg-BG" sz="2000" b="0" i="0" u="none" strike="noStrike" kern="0" cap="none" spc="0" normalizeH="0" baseline="0" noProof="0" dirty="0" smtClean="0">
                <a:ln>
                  <a:noFill/>
                </a:ln>
                <a:solidFill>
                  <a:srgbClr val="585858"/>
                </a:solidFill>
                <a:effectLst/>
                <a:uLnTx/>
                <a:uFillTx/>
                <a:latin typeface="Georgia" pitchFamily="18" charset="0"/>
                <a:cs typeface="Arial"/>
              </a:rPr>
              <a:t>бъдещето на </a:t>
            </a:r>
            <a:r>
              <a:rPr lang="bg-BG" sz="2000" kern="0" noProof="0" dirty="0" smtClean="0">
                <a:solidFill>
                  <a:srgbClr val="585858"/>
                </a:solidFill>
                <a:latin typeface="Georgia" pitchFamily="18" charset="0"/>
                <a:cs typeface="Arial"/>
              </a:rPr>
              <a:t>Ротари</a:t>
            </a:r>
            <a:endParaRPr kumimoji="0" lang="en-US" sz="2000" b="0" i="0" u="none" strike="noStrike" kern="0" cap="none" spc="0" normalizeH="0" baseline="0" noProof="0" dirty="0" smtClean="0">
              <a:ln>
                <a:noFill/>
              </a:ln>
              <a:solidFill>
                <a:srgbClr val="585858"/>
              </a:solidFill>
              <a:effectLst/>
              <a:uLnTx/>
              <a:uFillTx/>
              <a:latin typeface="Georgia" pitchFamily="18" charset="0"/>
              <a:cs typeface="Arial"/>
            </a:endParaRPr>
          </a:p>
        </p:txBody>
      </p:sp>
      <p:sp>
        <p:nvSpPr>
          <p:cNvPr id="9" name="Rectangle 3"/>
          <p:cNvSpPr txBox="1">
            <a:spLocks noChangeArrowheads="1"/>
          </p:cNvSpPr>
          <p:nvPr/>
        </p:nvSpPr>
        <p:spPr bwMode="auto">
          <a:xfrm>
            <a:off x="3154015" y="4114800"/>
            <a:ext cx="2865052" cy="99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Arial" pitchFamily="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bg-BG" sz="2000" b="1" kern="0" dirty="0" smtClean="0">
                <a:solidFill>
                  <a:srgbClr val="872175"/>
                </a:solidFill>
                <a:latin typeface="Georgia" pitchFamily="18" charset="0"/>
                <a:cs typeface="Arial"/>
              </a:rPr>
              <a:t>Годишен</a:t>
            </a:r>
            <a:r>
              <a:rPr lang="bg-BG" sz="2000" b="1" kern="0" dirty="0" smtClean="0">
                <a:solidFill>
                  <a:srgbClr val="585858"/>
                </a:solidFill>
                <a:latin typeface="Georgia" pitchFamily="18" charset="0"/>
                <a:cs typeface="Arial"/>
              </a:rPr>
              <a:t> </a:t>
            </a:r>
            <a:r>
              <a:rPr lang="bg-BG" sz="2000" b="1" kern="0" dirty="0" smtClean="0">
                <a:solidFill>
                  <a:srgbClr val="585858"/>
                </a:solidFill>
                <a:latin typeface="Georgia" pitchFamily="18" charset="0"/>
                <a:cs typeface="Arial"/>
              </a:rPr>
              <a:t>фонд</a:t>
            </a:r>
            <a:endParaRPr lang="en-US" sz="2000" b="1" kern="0" dirty="0" smtClean="0">
              <a:solidFill>
                <a:srgbClr val="585858"/>
              </a:solidFill>
              <a:latin typeface="Georgia" pitchFamily="18" charset="0"/>
              <a:cs typeface="Arial"/>
            </a:endParaRPr>
          </a:p>
          <a:p>
            <a:pPr lvl="0" algn="ctr" eaLnBrk="1" hangingPunct="1">
              <a:buNone/>
              <a:defRPr/>
            </a:pPr>
            <a:r>
              <a:rPr kumimoji="0" lang="en-US" sz="2000" b="1" i="0" u="none" strike="noStrike" kern="0" cap="none" spc="0" normalizeH="0" baseline="0" noProof="0" dirty="0" smtClean="0">
                <a:ln>
                  <a:noFill/>
                </a:ln>
                <a:solidFill>
                  <a:srgbClr val="585858"/>
                </a:solidFill>
                <a:effectLst/>
                <a:uLnTx/>
                <a:uFillTx/>
                <a:latin typeface="Georgia" pitchFamily="18" charset="0"/>
                <a:cs typeface="Arial"/>
              </a:rPr>
              <a:t>(</a:t>
            </a:r>
            <a:r>
              <a:rPr lang="en-US" sz="2000" b="1" kern="0" dirty="0">
                <a:solidFill>
                  <a:srgbClr val="585858"/>
                </a:solidFill>
                <a:latin typeface="Georgia" pitchFamily="18" charset="0"/>
                <a:cs typeface="Arial"/>
              </a:rPr>
              <a:t>Annual </a:t>
            </a:r>
            <a:r>
              <a:rPr lang="en-US" sz="2000" b="1" kern="0" dirty="0" smtClean="0">
                <a:solidFill>
                  <a:srgbClr val="585858"/>
                </a:solidFill>
                <a:latin typeface="Georgia" pitchFamily="18" charset="0"/>
                <a:cs typeface="Arial"/>
              </a:rPr>
              <a:t>Fund</a:t>
            </a:r>
            <a:r>
              <a:rPr lang="en-US" sz="2000" b="1" kern="0" dirty="0">
                <a:solidFill>
                  <a:srgbClr val="585858"/>
                </a:solidFill>
                <a:latin typeface="Georgia" pitchFamily="18" charset="0"/>
                <a:cs typeface="Arial"/>
              </a:rPr>
              <a:t>)</a:t>
            </a:r>
            <a:endParaRPr kumimoji="0" lang="en-US" sz="2000" b="1" i="0" u="none" strike="noStrike" kern="0" cap="none" spc="0" normalizeH="0" baseline="0" noProof="0" dirty="0" smtClean="0">
              <a:ln>
                <a:noFill/>
              </a:ln>
              <a:solidFill>
                <a:srgbClr val="585858"/>
              </a:solidFill>
              <a:effectLst/>
              <a:uLnTx/>
              <a:uFillTx/>
              <a:latin typeface="Georgia" pitchFamily="18" charset="0"/>
              <a:cs typeface="Arial"/>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bg-BG" sz="2000" b="0" i="0" u="none" strike="noStrike" kern="0" cap="none" spc="0" normalizeH="0" baseline="0" noProof="0" dirty="0" smtClean="0">
                <a:ln>
                  <a:noFill/>
                </a:ln>
                <a:solidFill>
                  <a:srgbClr val="585858"/>
                </a:solidFill>
                <a:effectLst/>
                <a:uLnTx/>
                <a:uFillTx/>
                <a:latin typeface="Georgia" pitchFamily="18" charset="0"/>
                <a:cs typeface="Arial"/>
              </a:rPr>
              <a:t>Основен източник на </a:t>
            </a:r>
            <a:r>
              <a:rPr kumimoji="0" lang="bg-BG" sz="2000" b="0" i="0" u="none" strike="noStrike" kern="0" cap="none" spc="0" normalizeH="0" noProof="0" dirty="0" smtClean="0">
                <a:ln>
                  <a:noFill/>
                </a:ln>
                <a:solidFill>
                  <a:srgbClr val="585858"/>
                </a:solidFill>
                <a:effectLst/>
                <a:uLnTx/>
                <a:uFillTx/>
                <a:latin typeface="Georgia" pitchFamily="18" charset="0"/>
                <a:cs typeface="Arial"/>
              </a:rPr>
              <a:t>подкрепа днес</a:t>
            </a:r>
            <a:endParaRPr kumimoji="0" lang="en-US" sz="2000" b="0" i="0" u="none" strike="noStrike" kern="0" cap="none" spc="0" normalizeH="0" baseline="0" noProof="0" dirty="0" smtClean="0">
              <a:ln>
                <a:noFill/>
              </a:ln>
              <a:solidFill>
                <a:srgbClr val="585858"/>
              </a:solidFill>
              <a:effectLst/>
              <a:uLnTx/>
              <a:uFillTx/>
              <a:latin typeface="Georgia" pitchFamily="18" charset="0"/>
              <a:cs typeface="Arial"/>
            </a:endParaRPr>
          </a:p>
        </p:txBody>
      </p:sp>
      <p:sp>
        <p:nvSpPr>
          <p:cNvPr id="10" name="Text Box 8"/>
          <p:cNvSpPr txBox="1">
            <a:spLocks noChangeArrowheads="1"/>
          </p:cNvSpPr>
          <p:nvPr/>
        </p:nvSpPr>
        <p:spPr bwMode="auto">
          <a:xfrm>
            <a:off x="228600" y="4137464"/>
            <a:ext cx="28086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lang="bg-BG" sz="2000" b="1" kern="0" dirty="0" smtClean="0">
                <a:solidFill>
                  <a:srgbClr val="585858"/>
                </a:solidFill>
                <a:latin typeface="Georgia" pitchFamily="18" charset="0"/>
              </a:rPr>
              <a:t>Фонд </a:t>
            </a:r>
            <a:r>
              <a:rPr lang="bg-BG" sz="2000" b="1" kern="0" dirty="0" smtClean="0">
                <a:solidFill>
                  <a:srgbClr val="872175"/>
                </a:solidFill>
                <a:latin typeface="Georgia" pitchFamily="18" charset="0"/>
              </a:rPr>
              <a:t>Полио </a:t>
            </a:r>
            <a:r>
              <a:rPr lang="bg-BG" sz="2000" b="1" kern="0" dirty="0" smtClean="0">
                <a:solidFill>
                  <a:srgbClr val="585858"/>
                </a:solidFill>
                <a:latin typeface="Georgia" pitchFamily="18" charset="0"/>
              </a:rPr>
              <a:t>Плюс</a:t>
            </a:r>
            <a:br>
              <a:rPr lang="bg-BG" sz="2000" b="1" kern="0" dirty="0" smtClean="0">
                <a:solidFill>
                  <a:srgbClr val="585858"/>
                </a:solidFill>
                <a:latin typeface="Georgia" pitchFamily="18" charset="0"/>
              </a:rPr>
            </a:br>
            <a:r>
              <a:rPr lang="bg-BG" sz="2000" b="1" kern="0" dirty="0" smtClean="0">
                <a:solidFill>
                  <a:srgbClr val="585858"/>
                </a:solidFill>
                <a:latin typeface="Georgia" pitchFamily="18" charset="0"/>
              </a:rPr>
              <a:t>(</a:t>
            </a:r>
            <a:r>
              <a:rPr lang="en-US" sz="2000" b="1" kern="0" dirty="0" err="1" smtClean="0">
                <a:solidFill>
                  <a:srgbClr val="585858"/>
                </a:solidFill>
                <a:latin typeface="Georgia" pitchFamily="18" charset="0"/>
              </a:rPr>
              <a:t>PolioPlus</a:t>
            </a:r>
            <a:r>
              <a:rPr lang="en-US" sz="2000" b="1" kern="0" dirty="0" smtClean="0">
                <a:solidFill>
                  <a:srgbClr val="585858"/>
                </a:solidFill>
                <a:latin typeface="Georgia" pitchFamily="18" charset="0"/>
              </a:rPr>
              <a:t> </a:t>
            </a:r>
            <a:r>
              <a:rPr lang="en-US" sz="2000" b="1" kern="0" dirty="0">
                <a:solidFill>
                  <a:srgbClr val="585858"/>
                </a:solidFill>
                <a:latin typeface="Georgia" pitchFamily="18" charset="0"/>
              </a:rPr>
              <a:t>F</a:t>
            </a:r>
            <a:r>
              <a:rPr lang="en-US" sz="2000" b="1" kern="0" dirty="0" smtClean="0">
                <a:solidFill>
                  <a:srgbClr val="585858"/>
                </a:solidFill>
                <a:latin typeface="Georgia" pitchFamily="18" charset="0"/>
              </a:rPr>
              <a:t>und</a:t>
            </a:r>
            <a:r>
              <a:rPr lang="bg-BG" sz="2000" b="1" kern="0" dirty="0" smtClean="0">
                <a:solidFill>
                  <a:srgbClr val="585858"/>
                </a:solidFill>
                <a:latin typeface="Georgia" pitchFamily="18" charset="0"/>
              </a:rPr>
              <a:t>)</a:t>
            </a:r>
            <a:endParaRPr lang="en-US" sz="2000" b="1" kern="0" dirty="0">
              <a:solidFill>
                <a:srgbClr val="585858"/>
              </a:solidFill>
              <a:latin typeface="Georgia" pitchFamily="18" charset="0"/>
            </a:endParaRPr>
          </a:p>
          <a:p>
            <a:pPr marL="0" marR="0" lvl="0" indent="0" algn="ctr" defTabSz="914400" eaLnBrk="1" fontAlgn="auto" latinLnBrk="0" hangingPunct="1">
              <a:lnSpc>
                <a:spcPct val="100000"/>
              </a:lnSpc>
              <a:spcBef>
                <a:spcPct val="20000"/>
              </a:spcBef>
              <a:spcAft>
                <a:spcPts val="0"/>
              </a:spcAft>
              <a:buClrTx/>
              <a:buSzTx/>
              <a:buFontTx/>
              <a:buNone/>
              <a:tabLst/>
              <a:defRPr/>
            </a:pPr>
            <a:r>
              <a:rPr kumimoji="0" lang="bg-BG" sz="2000" b="0" i="0" u="none" strike="noStrike" kern="0" cap="none" spc="0" normalizeH="0" baseline="0" noProof="0" dirty="0" smtClean="0">
                <a:ln>
                  <a:noFill/>
                </a:ln>
                <a:solidFill>
                  <a:srgbClr val="585858"/>
                </a:solidFill>
                <a:effectLst/>
                <a:uLnTx/>
                <a:uFillTx/>
                <a:latin typeface="Georgia" pitchFamily="18" charset="0"/>
              </a:rPr>
              <a:t>Изличаване на полиомиелита в света</a:t>
            </a:r>
            <a:endParaRPr kumimoji="0" lang="en-US" sz="2000" b="0" i="0" u="none" strike="noStrike" kern="0" cap="none" spc="0" normalizeH="0" baseline="0" noProof="0" dirty="0" smtClean="0">
              <a:ln>
                <a:noFill/>
              </a:ln>
              <a:solidFill>
                <a:srgbClr val="585858"/>
              </a:solidFill>
              <a:effectLst/>
              <a:uLnTx/>
              <a:uFillTx/>
              <a:latin typeface="Georgia" pitchFamily="18" charset="0"/>
            </a:endParaRPr>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704" y="1949993"/>
            <a:ext cx="3015311" cy="20124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8217" y="1949994"/>
            <a:ext cx="2809204" cy="2012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5183" y="1949994"/>
            <a:ext cx="3021559" cy="20124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Brace 2"/>
          <p:cNvSpPr/>
          <p:nvPr/>
        </p:nvSpPr>
        <p:spPr>
          <a:xfrm rot="16200000">
            <a:off x="4284080" y="4441857"/>
            <a:ext cx="685800" cy="2514602"/>
          </a:xfrm>
          <a:prstGeom prst="leftBrace">
            <a:avLst>
              <a:gd name="adj1" fmla="val 8333"/>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bg-BG"/>
          </a:p>
        </p:txBody>
      </p:sp>
      <p:sp>
        <p:nvSpPr>
          <p:cNvPr id="16" name="Text Box 8"/>
          <p:cNvSpPr txBox="1">
            <a:spLocks noChangeArrowheads="1"/>
          </p:cNvSpPr>
          <p:nvPr/>
        </p:nvSpPr>
        <p:spPr bwMode="auto">
          <a:xfrm>
            <a:off x="3253041" y="6084832"/>
            <a:ext cx="266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sz="2000" b="1" kern="0" noProof="0" dirty="0" smtClean="0">
                <a:solidFill>
                  <a:srgbClr val="872175"/>
                </a:solidFill>
                <a:latin typeface="Georgia" pitchFamily="18" charset="0"/>
              </a:rPr>
              <a:t>SHARE</a:t>
            </a:r>
            <a:r>
              <a:rPr lang="en-US" sz="2000" b="1" kern="0" noProof="0" dirty="0" smtClean="0">
                <a:solidFill>
                  <a:srgbClr val="585858"/>
                </a:solidFill>
                <a:latin typeface="Georgia" pitchFamily="18" charset="0"/>
              </a:rPr>
              <a:t> </a:t>
            </a:r>
            <a:r>
              <a:rPr lang="bg-BG" sz="2000" kern="0" noProof="0" dirty="0" smtClean="0">
                <a:solidFill>
                  <a:srgbClr val="585858"/>
                </a:solidFill>
                <a:latin typeface="Georgia" pitchFamily="18" charset="0"/>
              </a:rPr>
              <a:t>Система</a:t>
            </a:r>
            <a:endParaRPr kumimoji="0" lang="en-US" sz="2000" i="0" u="none" strike="noStrike" kern="0" cap="none" spc="0" normalizeH="0" baseline="0" noProof="0" dirty="0" smtClean="0">
              <a:ln>
                <a:noFill/>
              </a:ln>
              <a:solidFill>
                <a:srgbClr val="585858"/>
              </a:solidFill>
              <a:effectLst/>
              <a:uLnTx/>
              <a:uFillTx/>
              <a:latin typeface="Georgia" pitchFamily="18" charset="0"/>
            </a:endParaRPr>
          </a:p>
        </p:txBody>
      </p:sp>
    </p:spTree>
  </p:cSld>
  <p:clrMapOvr>
    <a:masterClrMapping/>
  </p:clrMapOvr>
  <p:transition spd="med" advClick="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p:cNvPicPr>
          <p:nvPr/>
        </p:nvPicPr>
        <p:blipFill>
          <a:blip r:embed="rId3">
            <a:extLst>
              <a:ext uri="{28A0092B-C50C-407E-A947-70E740481C1C}">
                <a14:useLocalDpi xmlns:a14="http://schemas.microsoft.com/office/drawing/2010/main" val="0"/>
              </a:ext>
            </a:extLst>
          </a:blip>
          <a:srcRect l="9016" r="13705"/>
          <a:stretch>
            <a:fillRect/>
          </a:stretch>
        </p:blipFill>
        <p:spPr bwMode="auto">
          <a:xfrm>
            <a:off x="4267200" y="1506538"/>
            <a:ext cx="45720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Дарение?</a:t>
            </a:r>
            <a:endParaRPr lang="en-US" altLang="en-US">
              <a:latin typeface="Arial Narrow" charset="0"/>
              <a:ea typeface="MS PGothic" charset="-128"/>
              <a:cs typeface="ＭＳ Ｐゴシック" charset="-128"/>
            </a:endParaRPr>
          </a:p>
        </p:txBody>
      </p:sp>
      <p:sp>
        <p:nvSpPr>
          <p:cNvPr id="40963" name="Content Placeholder 2"/>
          <p:cNvSpPr>
            <a:spLocks noGrp="1"/>
          </p:cNvSpPr>
          <p:nvPr>
            <p:ph idx="1"/>
          </p:nvPr>
        </p:nvSpPr>
        <p:spPr bwMode="auto">
          <a:xfrm>
            <a:off x="364067" y="1981200"/>
            <a:ext cx="41910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3800">
                <a:latin typeface="Georgia" charset="0"/>
                <a:ea typeface="MS PGothic" charset="-128"/>
                <a:cs typeface="ＭＳ Ｐゴシック" charset="-128"/>
              </a:rPr>
              <a:t>Интересува ли Ви каква е статистиката в България за даренията?</a:t>
            </a:r>
          </a:p>
        </p:txBody>
      </p:sp>
    </p:spTree>
    <p:extLst>
      <p:ext uri="{BB962C8B-B14F-4D97-AF65-F5344CB8AC3E}">
        <p14:creationId xmlns:p14="http://schemas.microsoft.com/office/powerpoint/2010/main" val="157239015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Дарение?</a:t>
            </a:r>
            <a:endParaRPr lang="en-US" altLang="en-US">
              <a:latin typeface="Arial Narrow" charset="0"/>
              <a:ea typeface="MS PGothic" charset="-128"/>
              <a:cs typeface="ＭＳ Ｐゴシック" charset="-128"/>
            </a:endParaRPr>
          </a:p>
        </p:txBody>
      </p:sp>
      <p:pic>
        <p:nvPicPr>
          <p:cNvPr id="4301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649" y="1721058"/>
            <a:ext cx="2359610"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539" y="4038600"/>
            <a:ext cx="1496915" cy="1842773"/>
          </a:xfrm>
          <a:prstGeom prst="rect">
            <a:avLst/>
          </a:prstGeom>
        </p:spPr>
      </p:pic>
      <p:sp>
        <p:nvSpPr>
          <p:cNvPr id="7" name="Content Placeholder 2"/>
          <p:cNvSpPr txBox="1">
            <a:spLocks/>
          </p:cNvSpPr>
          <p:nvPr/>
        </p:nvSpPr>
        <p:spPr bwMode="auto">
          <a:xfrm>
            <a:off x="480240" y="1219200"/>
            <a:ext cx="8501839" cy="7008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bg-BG" altLang="en-US" sz="3800" dirty="0" smtClean="0">
                <a:latin typeface="Georgia" charset="0"/>
                <a:ea typeface="MS PGothic" charset="-128"/>
                <a:cs typeface="ＭＳ Ｐゴシック" charset="-128"/>
              </a:rPr>
              <a:t>Можеше и да </a:t>
            </a:r>
            <a:r>
              <a:rPr lang="bg-BG" altLang="en-US" sz="3800" smtClean="0">
                <a:latin typeface="Georgia" charset="0"/>
                <a:ea typeface="MS PGothic" charset="-128"/>
                <a:cs typeface="ＭＳ Ｐゴシック" charset="-128"/>
              </a:rPr>
              <a:t>е по-добре</a:t>
            </a:r>
            <a:r>
              <a:rPr lang="mr-IN" altLang="en-US" sz="3800" dirty="0" smtClean="0">
                <a:latin typeface="Georgia" charset="0"/>
                <a:ea typeface="MS PGothic" charset="-128"/>
                <a:cs typeface="ＭＳ Ｐゴシック" charset="-128"/>
              </a:rPr>
              <a:t>…</a:t>
            </a:r>
            <a:r>
              <a:rPr lang="bg-BG" altLang="en-US" sz="3800" dirty="0" smtClean="0">
                <a:latin typeface="Georgia" charset="0"/>
                <a:ea typeface="MS PGothic" charset="-128"/>
                <a:cs typeface="ＭＳ Ｐゴシック" charset="-128"/>
              </a:rPr>
              <a:t> </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981200"/>
            <a:ext cx="4953000" cy="4208318"/>
          </a:xfrm>
          <a:prstGeom prst="rect">
            <a:avLst/>
          </a:prstGeom>
        </p:spPr>
      </p:pic>
    </p:spTree>
    <p:extLst>
      <p:ext uri="{BB962C8B-B14F-4D97-AF65-F5344CB8AC3E}">
        <p14:creationId xmlns:p14="http://schemas.microsoft.com/office/powerpoint/2010/main" val="2051389212"/>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a:latin typeface="Arial Narrow" charset="0"/>
                <a:ea typeface="MS PGothic" charset="-128"/>
                <a:cs typeface="ＭＳ Ｐゴシック" charset="-128"/>
              </a:rPr>
              <a:t>Въпросите са безплатни</a:t>
            </a:r>
            <a:r>
              <a:rPr lang="mr-IN" altLang="en-US">
                <a:latin typeface="Arial Narrow" charset="0"/>
                <a:ea typeface="MS PGothic" charset="-128"/>
                <a:cs typeface="ＭＳ Ｐゴシック" charset="-128"/>
              </a:rPr>
              <a:t>…</a:t>
            </a:r>
            <a:endParaRPr lang="bg-BG" altLang="en-US">
              <a:latin typeface="Arial Narrow" charset="0"/>
              <a:ea typeface="MS PGothic" charset="-128"/>
              <a:cs typeface="ＭＳ Ｐゴシック" charset="-128"/>
            </a:endParaRPr>
          </a:p>
        </p:txBody>
      </p:sp>
      <p:sp>
        <p:nvSpPr>
          <p:cNvPr id="100354" name="Content Placeholder 2"/>
          <p:cNvSpPr>
            <a:spLocks noGrp="1"/>
          </p:cNvSpPr>
          <p:nvPr>
            <p:ph idx="1"/>
          </p:nvPr>
        </p:nvSpPr>
        <p:spPr bwMode="auto">
          <a:xfrm>
            <a:off x="533400" y="1371600"/>
            <a:ext cx="4648200"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bg-BG" altLang="en-US" sz="6600" b="1" dirty="0">
                <a:solidFill>
                  <a:srgbClr val="872175"/>
                </a:solidFill>
                <a:latin typeface="Georgia" charset="0"/>
                <a:ea typeface="MS PGothic" charset="-128"/>
                <a:cs typeface="ＭＳ Ｐゴシック" charset="-128"/>
              </a:rPr>
              <a:t>Въпроси?</a:t>
            </a:r>
            <a:endParaRPr lang="en-US" altLang="en-US" sz="6600" b="1" dirty="0">
              <a:solidFill>
                <a:srgbClr val="872175"/>
              </a:solidFill>
              <a:latin typeface="Georgia" charset="0"/>
              <a:ea typeface="MS PGothic" charset="-128"/>
              <a:cs typeface="ＭＳ Ｐゴシック" charset="-128"/>
            </a:endParaRPr>
          </a:p>
          <a:p>
            <a:pPr>
              <a:buFont typeface="Arial" charset="0"/>
              <a:buNone/>
            </a:pPr>
            <a:endParaRPr lang="bg-BG" altLang="en-US" sz="3600" dirty="0">
              <a:latin typeface="Georgia" charset="0"/>
              <a:ea typeface="MS PGothic" charset="-128"/>
              <a:cs typeface="ＭＳ Ｐゴシック" charset="-128"/>
            </a:endParaRPr>
          </a:p>
          <a:p>
            <a:pPr>
              <a:buFont typeface="Arial" charset="0"/>
              <a:buNone/>
            </a:pPr>
            <a:r>
              <a:rPr lang="bg-BG" altLang="en-US" sz="3600" dirty="0">
                <a:latin typeface="Georgia" charset="0"/>
                <a:ea typeface="MS PGothic" charset="-128"/>
                <a:cs typeface="ＭＳ Ｐゴシック" charset="-128"/>
              </a:rPr>
              <a:t>За още въпроси:</a:t>
            </a:r>
            <a:endParaRPr lang="bg-BG" altLang="en-US" sz="2800" dirty="0">
              <a:latin typeface="Georgia" charset="0"/>
              <a:ea typeface="MS PGothic" charset="-128"/>
              <a:cs typeface="ＭＳ Ｐゴシック" charset="-128"/>
            </a:endParaRPr>
          </a:p>
        </p:txBody>
      </p:sp>
      <p:pic>
        <p:nvPicPr>
          <p:cNvPr id="10035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0"/>
            <a:ext cx="264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Content Placeholder 2"/>
          <p:cNvSpPr txBox="1">
            <a:spLocks/>
          </p:cNvSpPr>
          <p:nvPr/>
        </p:nvSpPr>
        <p:spPr bwMode="auto">
          <a:xfrm>
            <a:off x="533400" y="3841750"/>
            <a:ext cx="487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3200" b="1">
                <a:solidFill>
                  <a:srgbClr val="01B4E7"/>
                </a:solidFill>
                <a:latin typeface="Georgia" charset="0"/>
                <a:ea typeface="MS PGothic" charset="-128"/>
                <a:cs typeface="Georgia" charset="0"/>
              </a:rPr>
              <a:t>Алекс Ангелов, </a:t>
            </a:r>
            <a:r>
              <a:rPr lang="en-US" altLang="en-US" sz="3200" b="1">
                <a:solidFill>
                  <a:srgbClr val="01B4E7"/>
                </a:solidFill>
                <a:latin typeface="Georgia" charset="0"/>
                <a:ea typeface="MS PGothic" charset="-128"/>
                <a:cs typeface="Georgia" charset="0"/>
              </a:rPr>
              <a:t>PHF</a:t>
            </a:r>
            <a:r>
              <a:rPr lang="bg-BG" altLang="en-US" sz="3200" b="1">
                <a:solidFill>
                  <a:srgbClr val="01B4E7"/>
                </a:solidFill>
                <a:latin typeface="Georgia" charset="0"/>
                <a:ea typeface="MS PGothic" charset="-128"/>
                <a:cs typeface="Georgia" charset="0"/>
              </a:rPr>
              <a:t/>
            </a:r>
            <a:br>
              <a:rPr lang="bg-BG" altLang="en-US" sz="3200" b="1">
                <a:solidFill>
                  <a:srgbClr val="01B4E7"/>
                </a:solidFill>
                <a:latin typeface="Georgia" charset="0"/>
                <a:ea typeface="MS PGothic" charset="-128"/>
                <a:cs typeface="Georgia" charset="0"/>
              </a:rPr>
            </a:br>
            <a:r>
              <a:rPr lang="bg-BG" altLang="en-US" sz="3200">
                <a:solidFill>
                  <a:srgbClr val="01B4E7"/>
                </a:solidFill>
                <a:latin typeface="Georgia" charset="0"/>
                <a:ea typeface="MS PGothic" charset="-128"/>
                <a:cs typeface="Georgia" charset="0"/>
              </a:rPr>
              <a:t>РК София</a:t>
            </a:r>
          </a:p>
          <a:p>
            <a:pPr eaLnBrk="1" hangingPunct="1">
              <a:spcBef>
                <a:spcPct val="20000"/>
              </a:spcBef>
              <a:buFont typeface="Arial" charset="0"/>
              <a:buNone/>
            </a:pPr>
            <a:r>
              <a:rPr lang="bg-BG" altLang="en-US" sz="3200">
                <a:solidFill>
                  <a:srgbClr val="01B4E7"/>
                </a:solidFill>
                <a:latin typeface="Georgia" charset="0"/>
                <a:ea typeface="MS PGothic" charset="-128"/>
                <a:cs typeface="Georgia" charset="0"/>
              </a:rPr>
              <a:t>+359 885 534 410</a:t>
            </a:r>
          </a:p>
          <a:p>
            <a:pPr eaLnBrk="1" hangingPunct="1">
              <a:spcBef>
                <a:spcPct val="20000"/>
              </a:spcBef>
              <a:buFont typeface="Arial" charset="0"/>
              <a:buNone/>
            </a:pPr>
            <a:r>
              <a:rPr lang="en-US" altLang="en-US" sz="3200">
                <a:solidFill>
                  <a:srgbClr val="01B4E7"/>
                </a:solidFill>
                <a:latin typeface="Georgia" charset="0"/>
                <a:ea typeface="MS PGothic" charset="-128"/>
                <a:cs typeface="Georgia" charset="0"/>
              </a:rPr>
              <a:t>aj.angelov(at)gmail.com</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endParaRPr lang="en-US" altLang="en-US">
              <a:latin typeface="Arial Narrow" charset="0"/>
              <a:ea typeface="MS PGothic" charset="-128"/>
              <a:cs typeface="ＭＳ Ｐゴシック" charset="-128"/>
            </a:endParaRPr>
          </a:p>
        </p:txBody>
      </p:sp>
      <p:sp>
        <p:nvSpPr>
          <p:cNvPr id="102402" name="Content Placeholder 2"/>
          <p:cNvSpPr>
            <a:spLocks noGrp="1"/>
          </p:cNvSpPr>
          <p:nvPr>
            <p:ph idx="1"/>
          </p:nvPr>
        </p:nvSpPr>
        <p:spPr bwMode="auto">
          <a:xfrm>
            <a:off x="487363" y="1589088"/>
            <a:ext cx="4687887" cy="159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4200" b="1" dirty="0">
                <a:solidFill>
                  <a:srgbClr val="01B4E7"/>
                </a:solidFill>
                <a:latin typeface="Georgia" charset="0"/>
                <a:ea typeface="MS PGothic" charset="-128"/>
                <a:cs typeface="ＭＳ Ｐゴシック" charset="-128"/>
              </a:rPr>
              <a:t>Благо</a:t>
            </a:r>
            <a:r>
              <a:rPr lang="bg-BG" altLang="en-US" sz="4200" b="1" dirty="0">
                <a:solidFill>
                  <a:srgbClr val="872175"/>
                </a:solidFill>
                <a:latin typeface="Georgia" charset="0"/>
                <a:ea typeface="MS PGothic" charset="-128"/>
                <a:cs typeface="ＭＳ Ｐゴシック" charset="-128"/>
              </a:rPr>
              <a:t>даря</a:t>
            </a:r>
            <a:r>
              <a:rPr lang="bg-BG" altLang="en-US" sz="4200" b="1" dirty="0">
                <a:solidFill>
                  <a:srgbClr val="01B4E7"/>
                </a:solidFill>
                <a:latin typeface="Georgia" charset="0"/>
                <a:ea typeface="MS PGothic" charset="-128"/>
                <a:cs typeface="ＭＳ Ｐゴシック" charset="-128"/>
              </a:rPr>
              <a:t> Ви за вниманието</a:t>
            </a:r>
            <a:r>
              <a:rPr lang="bg-BG" altLang="en-US" sz="4200" b="1" dirty="0" smtClean="0">
                <a:solidFill>
                  <a:srgbClr val="01B4E7"/>
                </a:solidFill>
                <a:latin typeface="Georgia" charset="0"/>
                <a:ea typeface="MS PGothic" charset="-128"/>
                <a:cs typeface="ＭＳ Ｐゴシック" charset="-128"/>
              </a:rPr>
              <a:t>!</a:t>
            </a:r>
          </a:p>
          <a:p>
            <a:pPr marL="0" indent="0" eaLnBrk="1" hangingPunct="1">
              <a:buFont typeface="Arial" charset="0"/>
              <a:buNone/>
            </a:pPr>
            <a:r>
              <a:rPr lang="bg-BG" altLang="en-US" sz="3200" dirty="0" smtClean="0">
                <a:solidFill>
                  <a:srgbClr val="01B4E7"/>
                </a:solidFill>
                <a:latin typeface="Georgia" charset="0"/>
                <a:ea typeface="MS PGothic" charset="-128"/>
                <a:cs typeface="ＭＳ Ｐゴシック" charset="-128"/>
              </a:rPr>
              <a:t>Алекс Ангелов, </a:t>
            </a:r>
            <a:r>
              <a:rPr lang="en-US" altLang="en-US" sz="3200" dirty="0" smtClean="0">
                <a:solidFill>
                  <a:srgbClr val="01B4E7"/>
                </a:solidFill>
                <a:latin typeface="Georgia" charset="0"/>
                <a:ea typeface="MS PGothic" charset="-128"/>
                <a:cs typeface="ＭＳ Ｐゴシック" charset="-128"/>
              </a:rPr>
              <a:t>PHF</a:t>
            </a:r>
            <a:endParaRPr lang="bg-BG" altLang="en-US" sz="3200" dirty="0">
              <a:solidFill>
                <a:srgbClr val="01B4E7"/>
              </a:solidFill>
              <a:latin typeface="Georgia" charset="0"/>
              <a:ea typeface="MS PGothic" charset="-128"/>
              <a:cs typeface="ＭＳ Ｐゴシック" charset="-128"/>
            </a:endParaRPr>
          </a:p>
        </p:txBody>
      </p:sp>
      <p:sp>
        <p:nvSpPr>
          <p:cNvPr id="5" name="Content Placeholder 2"/>
          <p:cNvSpPr txBox="1">
            <a:spLocks/>
          </p:cNvSpPr>
          <p:nvPr/>
        </p:nvSpPr>
        <p:spPr bwMode="auto">
          <a:xfrm>
            <a:off x="471488" y="1066800"/>
            <a:ext cx="8382000" cy="4800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1" hangingPunct="1">
              <a:buFont typeface="Arial" panose="020B0604020202020204" pitchFamily="34" charset="0"/>
              <a:buNone/>
              <a:defRPr/>
            </a:pPr>
            <a:endParaRPr lang="en-US" sz="2400" b="1" dirty="0" smtClean="0">
              <a:solidFill>
                <a:schemeClr val="accent1"/>
              </a:solidFill>
              <a:latin typeface="Georgia" pitchFamily="18" charset="0"/>
            </a:endParaRPr>
          </a:p>
          <a:p>
            <a:pPr marL="0" indent="0" algn="just" eaLnBrk="1" hangingPunct="1">
              <a:buFont typeface="Arial" panose="020B0604020202020204" pitchFamily="34" charset="0"/>
              <a:buNone/>
              <a:defRPr/>
            </a:pPr>
            <a:endParaRPr lang="en-US" sz="2000" b="1" dirty="0" smtClean="0">
              <a:solidFill>
                <a:schemeClr val="tx2">
                  <a:lumMod val="60000"/>
                  <a:lumOff val="40000"/>
                </a:schemeClr>
              </a:solidFill>
              <a:latin typeface="Georgia" pitchFamily="18" charset="0"/>
            </a:endParaRPr>
          </a:p>
        </p:txBody>
      </p:sp>
      <p:sp>
        <p:nvSpPr>
          <p:cNvPr id="102404" name="Content Placeholder 2"/>
          <p:cNvSpPr txBox="1">
            <a:spLocks/>
          </p:cNvSpPr>
          <p:nvPr/>
        </p:nvSpPr>
        <p:spPr bwMode="auto">
          <a:xfrm>
            <a:off x="457200" y="4067175"/>
            <a:ext cx="54705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dirty="0">
                <a:solidFill>
                  <a:srgbClr val="872175"/>
                </a:solidFill>
                <a:latin typeface="Georgia" charset="0"/>
                <a:ea typeface="MS PGothic" charset="-128"/>
                <a:cs typeface="Georgia" charset="0"/>
              </a:rPr>
              <a:t>“Даряването не е само даването на пари, а споделяне на </a:t>
            </a:r>
            <a:r>
              <a:rPr lang="bg-BG" altLang="en-US" sz="2200" b="1" dirty="0">
                <a:solidFill>
                  <a:srgbClr val="872175"/>
                </a:solidFill>
                <a:latin typeface="Georgia" charset="0"/>
                <a:ea typeface="MS PGothic" charset="-128"/>
                <a:cs typeface="Georgia" charset="0"/>
              </a:rPr>
              <a:t>ценности</a:t>
            </a:r>
            <a:r>
              <a:rPr lang="bg-BG" altLang="en-US" sz="2200" dirty="0">
                <a:solidFill>
                  <a:srgbClr val="872175"/>
                </a:solidFill>
                <a:latin typeface="Georgia" charset="0"/>
                <a:ea typeface="MS PGothic" charset="-128"/>
                <a:cs typeface="Georgia" charset="0"/>
              </a:rPr>
              <a:t>, обща </a:t>
            </a:r>
            <a:r>
              <a:rPr lang="bg-BG" altLang="en-US" sz="2200" b="1" dirty="0">
                <a:solidFill>
                  <a:srgbClr val="872175"/>
                </a:solidFill>
                <a:latin typeface="Georgia" charset="0"/>
                <a:ea typeface="MS PGothic" charset="-128"/>
                <a:cs typeface="Georgia" charset="0"/>
              </a:rPr>
              <a:t>визия</a:t>
            </a:r>
            <a:r>
              <a:rPr lang="bg-BG" altLang="en-US" sz="2200" dirty="0">
                <a:solidFill>
                  <a:srgbClr val="872175"/>
                </a:solidFill>
                <a:latin typeface="Georgia" charset="0"/>
                <a:ea typeface="MS PGothic" charset="-128"/>
                <a:cs typeface="Georgia" charset="0"/>
              </a:rPr>
              <a:t> и решения, и насочване на ресурси за определена </a:t>
            </a:r>
            <a:r>
              <a:rPr lang="bg-BG" altLang="en-US" sz="2200" b="1" dirty="0">
                <a:solidFill>
                  <a:srgbClr val="872175"/>
                </a:solidFill>
                <a:latin typeface="Georgia" charset="0"/>
                <a:ea typeface="MS PGothic" charset="-128"/>
                <a:cs typeface="Georgia" charset="0"/>
              </a:rPr>
              <a:t>кауза</a:t>
            </a:r>
            <a:r>
              <a:rPr lang="bg-BG" altLang="en-US" sz="2200" dirty="0">
                <a:solidFill>
                  <a:srgbClr val="872175"/>
                </a:solidFill>
                <a:latin typeface="Georgia" charset="0"/>
                <a:ea typeface="MS PGothic" charset="-128"/>
                <a:cs typeface="Georgia" charset="0"/>
              </a:rPr>
              <a:t>.”</a:t>
            </a:r>
          </a:p>
          <a:p>
            <a:pPr eaLnBrk="1" hangingPunct="1">
              <a:spcBef>
                <a:spcPct val="20000"/>
              </a:spcBef>
              <a:buFont typeface="Arial" charset="0"/>
              <a:buNone/>
            </a:pPr>
            <a:r>
              <a:rPr lang="bg-BG" altLang="en-US" sz="2200" b="1" dirty="0" smtClean="0">
                <a:solidFill>
                  <a:srgbClr val="872175"/>
                </a:solidFill>
                <a:latin typeface="Georgia" charset="0"/>
                <a:ea typeface="MS PGothic" charset="-128"/>
                <a:cs typeface="Georgia" charset="0"/>
              </a:rPr>
              <a:t>Красимира </a:t>
            </a:r>
            <a:r>
              <a:rPr lang="bg-BG" altLang="en-US" sz="2200" b="1" dirty="0" err="1">
                <a:solidFill>
                  <a:srgbClr val="872175"/>
                </a:solidFill>
                <a:latin typeface="Georgia" charset="0"/>
                <a:ea typeface="MS PGothic" charset="-128"/>
                <a:cs typeface="Georgia" charset="0"/>
              </a:rPr>
              <a:t>Чахова</a:t>
            </a:r>
            <a:endParaRPr lang="bg-BG" altLang="en-US" sz="2200" b="1" dirty="0">
              <a:solidFill>
                <a:srgbClr val="872175"/>
              </a:solidFill>
              <a:latin typeface="Georgia" charset="0"/>
              <a:ea typeface="MS PGothic" charset="-128"/>
              <a:cs typeface="Georgia" charset="0"/>
            </a:endParaRPr>
          </a:p>
          <a:p>
            <a:pPr eaLnBrk="1" hangingPunct="1">
              <a:spcBef>
                <a:spcPct val="20000"/>
              </a:spcBef>
              <a:buFont typeface="Arial" charset="0"/>
              <a:buNone/>
            </a:pPr>
            <a:r>
              <a:rPr lang="bg-BG" altLang="en-US" sz="2200" dirty="0">
                <a:solidFill>
                  <a:srgbClr val="872175"/>
                </a:solidFill>
                <a:latin typeface="Georgia" charset="0"/>
                <a:ea typeface="MS PGothic" charset="-128"/>
                <a:cs typeface="Georgia" charset="0"/>
              </a:rPr>
              <a:t>Дарител на 2011 година</a:t>
            </a:r>
          </a:p>
        </p:txBody>
      </p:sp>
      <p:pic>
        <p:nvPicPr>
          <p:cNvPr id="102405" name="Picture 2" descr="C:\Users\clarkm\Downloads\20050126_TH_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725" y="1479550"/>
            <a:ext cx="2925763" cy="438785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ctrTitle"/>
          </p:nvPr>
        </p:nvSpPr>
        <p:spPr bwMode="auto">
          <a:xfrm>
            <a:off x="0" y="2667000"/>
            <a:ext cx="91440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sz="3600" dirty="0">
                <a:latin typeface="Arial Narrow" charset="0"/>
                <a:ea typeface="MS PGothic" charset="-128"/>
                <a:cs typeface="ＭＳ Ｐゴシック" charset="-128"/>
              </a:rPr>
              <a:t>Индивидуални </a:t>
            </a:r>
            <a:r>
              <a:rPr lang="bg-BG" altLang="en-US" sz="3600" dirty="0" smtClean="0">
                <a:latin typeface="Arial Narrow" charset="0"/>
                <a:ea typeface="MS PGothic" charset="-128"/>
                <a:cs typeface="ＭＳ Ｐゴシック" charset="-128"/>
              </a:rPr>
              <a:t>отличия </a:t>
            </a:r>
            <a:r>
              <a:rPr lang="bg-BG" altLang="en-US" sz="3600" dirty="0">
                <a:latin typeface="Arial Narrow" charset="0"/>
                <a:ea typeface="MS PGothic" charset="-128"/>
                <a:cs typeface="ＭＳ Ｐゴシック" charset="-128"/>
              </a:rPr>
              <a:t>и признания</a:t>
            </a:r>
            <a:endParaRPr lang="en-US" altLang="en-US" sz="3600" dirty="0">
              <a:latin typeface="Arial Narrow" charset="0"/>
              <a:ea typeface="MS PGothic" charset="-128"/>
              <a:cs typeface="ＭＳ Ｐゴシック" charset="-128"/>
            </a:endParaRPr>
          </a:p>
        </p:txBody>
      </p:sp>
      <p:sp>
        <p:nvSpPr>
          <p:cNvPr id="57346" name="Content Placeholder 2"/>
          <p:cNvSpPr txBox="1">
            <a:spLocks/>
          </p:cNvSpPr>
          <p:nvPr/>
        </p:nvSpPr>
        <p:spPr bwMode="auto">
          <a:xfrm>
            <a:off x="1828800" y="4572000"/>
            <a:ext cx="6546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a:solidFill>
                  <a:srgbClr val="872175"/>
                </a:solidFill>
                <a:latin typeface="Georgia" charset="0"/>
                <a:ea typeface="MS PGothic" charset="-128"/>
                <a:cs typeface="Georgia" charset="0"/>
              </a:rPr>
              <a:t> “</a:t>
            </a:r>
            <a:r>
              <a:rPr lang="mr-IN" altLang="en-US" sz="2200">
                <a:solidFill>
                  <a:srgbClr val="872175"/>
                </a:solidFill>
                <a:latin typeface="Georgia" charset="0"/>
                <a:ea typeface="MS PGothic" charset="-128"/>
                <a:cs typeface="Georgia" charset="0"/>
              </a:rPr>
              <a:t>…</a:t>
            </a:r>
            <a:r>
              <a:rPr lang="bg-BG" altLang="en-US" sz="2200">
                <a:solidFill>
                  <a:srgbClr val="872175"/>
                </a:solidFill>
                <a:latin typeface="Georgia" charset="0"/>
                <a:ea typeface="MS PGothic" charset="-128"/>
                <a:cs typeface="Georgia" charset="0"/>
              </a:rPr>
              <a:t> а </a:t>
            </a:r>
            <a:r>
              <a:rPr lang="bg-BG" altLang="en-US" sz="2200" b="1">
                <a:solidFill>
                  <a:srgbClr val="872175"/>
                </a:solidFill>
                <a:latin typeface="Georgia" charset="0"/>
                <a:ea typeface="MS PGothic" charset="-128"/>
                <a:cs typeface="Georgia" charset="0"/>
              </a:rPr>
              <a:t>споделяне</a:t>
            </a:r>
            <a:r>
              <a:rPr lang="bg-BG" altLang="en-US" sz="2200">
                <a:solidFill>
                  <a:srgbClr val="872175"/>
                </a:solidFill>
                <a:latin typeface="Georgia" charset="0"/>
                <a:ea typeface="MS PGothic" charset="-128"/>
                <a:cs typeface="Georgia" charset="0"/>
              </a:rPr>
              <a:t> на ценности, обща </a:t>
            </a:r>
            <a:r>
              <a:rPr lang="bg-BG" altLang="en-US" sz="2200" b="1">
                <a:solidFill>
                  <a:srgbClr val="872175"/>
                </a:solidFill>
                <a:latin typeface="Georgia" charset="0"/>
                <a:ea typeface="MS PGothic" charset="-128"/>
                <a:cs typeface="Georgia" charset="0"/>
              </a:rPr>
              <a:t>визия</a:t>
            </a:r>
            <a:r>
              <a:rPr lang="bg-BG" altLang="en-US" sz="2200">
                <a:solidFill>
                  <a:srgbClr val="872175"/>
                </a:solidFill>
                <a:latin typeface="Georgia" charset="0"/>
                <a:ea typeface="MS PGothic" charset="-128"/>
                <a:cs typeface="Georgia" charset="0"/>
              </a:rPr>
              <a:t> и решения, и насочване на ресурси за определена </a:t>
            </a:r>
            <a:r>
              <a:rPr lang="bg-BG" altLang="en-US" sz="2200" b="1">
                <a:solidFill>
                  <a:srgbClr val="872175"/>
                </a:solidFill>
                <a:latin typeface="Georgia" charset="0"/>
                <a:ea typeface="MS PGothic" charset="-128"/>
                <a:cs typeface="Georgia" charset="0"/>
              </a:rPr>
              <a:t>кауза</a:t>
            </a:r>
            <a:r>
              <a:rPr lang="bg-BG" altLang="en-US" sz="2200">
                <a:solidFill>
                  <a:srgbClr val="872175"/>
                </a:solidFill>
                <a:latin typeface="Georgia" charset="0"/>
                <a:ea typeface="MS PGothic" charset="-128"/>
                <a:cs typeface="Georgia" charset="0"/>
              </a:rPr>
              <a:t>.”</a:t>
            </a:r>
          </a:p>
        </p:txBody>
      </p:sp>
      <p:sp>
        <p:nvSpPr>
          <p:cNvPr id="57347" name="Content Placeholder 2"/>
          <p:cNvSpPr txBox="1">
            <a:spLocks/>
          </p:cNvSpPr>
          <p:nvPr/>
        </p:nvSpPr>
        <p:spPr bwMode="auto">
          <a:xfrm>
            <a:off x="1752600" y="1714500"/>
            <a:ext cx="563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200">
                <a:solidFill>
                  <a:srgbClr val="872175"/>
                </a:solidFill>
                <a:latin typeface="Georgia" charset="0"/>
                <a:ea typeface="MS PGothic" charset="-128"/>
                <a:cs typeface="Georgia" charset="0"/>
              </a:rPr>
              <a:t>“Даряването не е само даването на пари</a:t>
            </a:r>
            <a:r>
              <a:rPr lang="mr-IN" altLang="en-US" sz="2200">
                <a:solidFill>
                  <a:srgbClr val="872175"/>
                </a:solidFill>
                <a:latin typeface="Georgia" charset="0"/>
                <a:ea typeface="MS PGothic" charset="-128"/>
                <a:cs typeface="Georgia" charset="0"/>
              </a:rPr>
              <a:t>…</a:t>
            </a:r>
            <a:r>
              <a:rPr lang="bg-BG" altLang="en-US" sz="2200">
                <a:solidFill>
                  <a:srgbClr val="872175"/>
                </a:solidFill>
                <a:latin typeface="Georgia" charset="0"/>
                <a:ea typeface="MS PGothic" charset="-128"/>
                <a:cs typeface="Georgia" charset="0"/>
              </a:rPr>
              <a:t>”</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bwMode="auto">
          <a:xfrm>
            <a:off x="457200" y="457200"/>
            <a:ext cx="84582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a:latin typeface="Arial Narrow" charset="0"/>
                <a:ea typeface="MS PGothic" charset="-128"/>
                <a:cs typeface="ＭＳ Ｐゴシック" charset="-128"/>
              </a:rPr>
              <a:t>–</a:t>
            </a:r>
            <a:r>
              <a:rPr lang="bg-BG" altLang="en-US" dirty="0">
                <a:latin typeface="Arial Narrow" charset="0"/>
                <a:ea typeface="MS PGothic" charset="-128"/>
                <a:cs typeface="ＭＳ Ｐゴシック" charset="-128"/>
              </a:rPr>
              <a:t> Индивидуални: Поддържащ </a:t>
            </a:r>
            <a:r>
              <a:rPr lang="bg-BG" altLang="en-US" dirty="0" smtClean="0">
                <a:latin typeface="Arial Narrow" charset="0"/>
                <a:ea typeface="MS PGothic" charset="-128"/>
                <a:cs typeface="ＭＳ Ｐゴシック" charset="-128"/>
              </a:rPr>
              <a:t>член</a:t>
            </a:r>
            <a:r>
              <a:rPr lang="en-US" altLang="en-US" dirty="0" smtClean="0">
                <a:latin typeface="Arial Narrow" charset="0"/>
                <a:ea typeface="MS PGothic" charset="-128"/>
                <a:cs typeface="ＭＳ Ｐゴシック" charset="-128"/>
              </a:rPr>
              <a:t> / </a:t>
            </a:r>
            <a:r>
              <a:rPr lang="en-US" altLang="en-US" dirty="0"/>
              <a:t>Sustaining Member</a:t>
            </a:r>
            <a:endParaRPr lang="en-US" altLang="en-US" dirty="0">
              <a:latin typeface="Arial Narrow" charset="0"/>
              <a:ea typeface="MS PGothic" charset="-128"/>
              <a:cs typeface="ＭＳ Ｐゴシック" charset="-128"/>
            </a:endParaRPr>
          </a:p>
        </p:txBody>
      </p:sp>
      <p:sp>
        <p:nvSpPr>
          <p:cNvPr id="59394" name="Content Placeholder 2"/>
          <p:cNvSpPr>
            <a:spLocks noGrp="1"/>
          </p:cNvSpPr>
          <p:nvPr>
            <p:ph idx="1"/>
          </p:nvPr>
        </p:nvSpPr>
        <p:spPr bwMode="auto">
          <a:xfrm>
            <a:off x="381000" y="2559050"/>
            <a:ext cx="4419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dirty="0" smtClean="0">
                <a:latin typeface="Georgia" charset="0"/>
                <a:ea typeface="MS PGothic" charset="-128"/>
                <a:cs typeface="ＭＳ Ｐゴシック" charset="-128"/>
              </a:rPr>
              <a:t>Човек, </a:t>
            </a:r>
            <a:r>
              <a:rPr lang="bg-BG" altLang="en-US" sz="2800" dirty="0">
                <a:latin typeface="Georgia" charset="0"/>
                <a:ea typeface="MS PGothic" charset="-128"/>
                <a:cs typeface="ＭＳ Ｐゴシック" charset="-128"/>
              </a:rPr>
              <a:t>който прави </a:t>
            </a:r>
            <a:r>
              <a:rPr lang="bg-BG" altLang="en-US" sz="2800" b="1" dirty="0">
                <a:solidFill>
                  <a:srgbClr val="872175"/>
                </a:solidFill>
                <a:latin typeface="Georgia" charset="0"/>
                <a:ea typeface="ヒラギノ角ゴ Pro W3" charset="-128"/>
                <a:cs typeface="+mn-cs"/>
              </a:rPr>
              <a:t>всяка</a:t>
            </a:r>
            <a:r>
              <a:rPr lang="bg-BG" altLang="en-US" sz="2800" dirty="0">
                <a:latin typeface="Georgia" charset="0"/>
                <a:ea typeface="MS PGothic" charset="-128"/>
                <a:cs typeface="ＭＳ Ｐゴシック" charset="-128"/>
              </a:rPr>
              <a:t> година дарение от най-малко 100$ към </a:t>
            </a:r>
            <a:r>
              <a:rPr lang="bg-BG" altLang="en-US" sz="2800" dirty="0" smtClean="0">
                <a:latin typeface="Georgia" charset="0"/>
                <a:ea typeface="MS PGothic" charset="-128"/>
                <a:cs typeface="ＭＳ Ｐゴシック" charset="-128"/>
              </a:rPr>
              <a:t>Годишен </a:t>
            </a:r>
            <a:r>
              <a:rPr lang="bg-BG" altLang="en-US" sz="2800" dirty="0" smtClean="0">
                <a:latin typeface="Georgia" charset="0"/>
                <a:ea typeface="MS PGothic" charset="-128"/>
                <a:cs typeface="ＭＳ Ｐゴシック" charset="-128"/>
              </a:rPr>
              <a:t>фонд (</a:t>
            </a:r>
            <a:r>
              <a:rPr lang="en-US" altLang="en-US" sz="2800" dirty="0" smtClean="0">
                <a:latin typeface="Georgia" charset="0"/>
                <a:ea typeface="MS PGothic" charset="-128"/>
                <a:cs typeface="ＭＳ Ｐゴシック" charset="-128"/>
              </a:rPr>
              <a:t>Annual Fond)</a:t>
            </a:r>
            <a:endParaRPr lang="bg-BG" altLang="en-US" sz="2800" dirty="0" smtClean="0">
              <a:latin typeface="Georgia" charset="0"/>
              <a:ea typeface="MS PGothic" charset="-128"/>
              <a:cs typeface="ＭＳ Ｐゴシック" charset="-128"/>
            </a:endParaRPr>
          </a:p>
        </p:txBody>
      </p:sp>
      <p:pic>
        <p:nvPicPr>
          <p:cNvPr id="593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635250"/>
            <a:ext cx="2882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Content Placeholder 2"/>
          <p:cNvSpPr txBox="1">
            <a:spLocks/>
          </p:cNvSpPr>
          <p:nvPr/>
        </p:nvSpPr>
        <p:spPr bwMode="auto">
          <a:xfrm>
            <a:off x="381000" y="1300163"/>
            <a:ext cx="7815263"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b="1" dirty="0">
                <a:solidFill>
                  <a:srgbClr val="872175"/>
                </a:solidFill>
                <a:latin typeface="Georgia" charset="0"/>
              </a:rPr>
              <a:t>Поддържащ член на Фондация “Ротари</a:t>
            </a:r>
            <a:r>
              <a:rPr lang="bg-BG" altLang="en-US" sz="2800" b="1" dirty="0" smtClean="0">
                <a:solidFill>
                  <a:srgbClr val="872175"/>
                </a:solidFill>
                <a:latin typeface="Georgia" charset="0"/>
              </a:rPr>
              <a:t>”</a:t>
            </a:r>
            <a:endParaRPr lang="en-US" altLang="en-US" sz="2800" b="1" dirty="0" smtClean="0">
              <a:solidFill>
                <a:srgbClr val="872175"/>
              </a:solidFill>
              <a:latin typeface="Georgia" charset="0"/>
            </a:endParaRPr>
          </a:p>
          <a:p>
            <a:pPr eaLnBrk="1" hangingPunct="1">
              <a:spcBef>
                <a:spcPct val="20000"/>
              </a:spcBef>
              <a:buFont typeface="Arial" charset="0"/>
              <a:buNone/>
            </a:pPr>
            <a:r>
              <a:rPr lang="en-US" altLang="en-US" sz="2800" dirty="0"/>
              <a:t>A Rotary Foundation Sustaining Member</a:t>
            </a:r>
            <a:r>
              <a:rPr lang="bg-BG" altLang="en-US" sz="2800" b="1" dirty="0" smtClean="0">
                <a:solidFill>
                  <a:srgbClr val="872175"/>
                </a:solidFill>
                <a:latin typeface="Georgia" charset="0"/>
              </a:rPr>
              <a:t> </a:t>
            </a:r>
            <a:endParaRPr lang="bg-BG" altLang="en-US" sz="2800" b="1" dirty="0">
              <a:solidFill>
                <a:srgbClr val="872175"/>
              </a:solidFill>
              <a:latin typeface="Georgia" charset="0"/>
            </a:endParaRPr>
          </a:p>
        </p:txBody>
      </p:sp>
    </p:spTree>
  </p:cSld>
  <p:clrMapOvr>
    <a:masterClrMapping/>
  </p:clrMapOvr>
  <p:transition spd="med"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Благодарствен сертификат</a:t>
            </a:r>
            <a:endParaRPr lang="en-US" altLang="en-US">
              <a:latin typeface="Arial Narrow" charset="0"/>
              <a:ea typeface="MS PGothic" charset="-128"/>
              <a:cs typeface="ＭＳ Ｐゴシック" charset="-128"/>
            </a:endParaRPr>
          </a:p>
        </p:txBody>
      </p:sp>
      <p:sp>
        <p:nvSpPr>
          <p:cNvPr id="65538" name="Content Placeholder 2"/>
          <p:cNvSpPr>
            <a:spLocks noGrp="1"/>
          </p:cNvSpPr>
          <p:nvPr>
            <p:ph idx="1"/>
          </p:nvPr>
        </p:nvSpPr>
        <p:spPr bwMode="auto">
          <a:xfrm>
            <a:off x="374650" y="1323975"/>
            <a:ext cx="5554663"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b="1" dirty="0">
                <a:solidFill>
                  <a:srgbClr val="872175"/>
                </a:solidFill>
                <a:latin typeface="Georgia" charset="0"/>
                <a:ea typeface="MS PGothic" charset="-128"/>
                <a:cs typeface="ＭＳ Ｐゴシック" charset="-128"/>
              </a:rPr>
              <a:t>Благодарствен сертификат</a:t>
            </a:r>
            <a:endParaRPr lang="en-US" altLang="en-US" sz="2800" b="1" dirty="0">
              <a:solidFill>
                <a:srgbClr val="872175"/>
              </a:solidFill>
              <a:latin typeface="Georgia" charset="0"/>
              <a:ea typeface="MS PGothic" charset="-128"/>
              <a:cs typeface="ＭＳ Ｐゴシック" charset="-128"/>
            </a:endParaRPr>
          </a:p>
        </p:txBody>
      </p:sp>
      <p:sp>
        <p:nvSpPr>
          <p:cNvPr id="65539" name="Content Placeholder 2"/>
          <p:cNvSpPr txBox="1">
            <a:spLocks/>
          </p:cNvSpPr>
          <p:nvPr/>
        </p:nvSpPr>
        <p:spPr bwMode="auto">
          <a:xfrm>
            <a:off x="374650" y="2241550"/>
            <a:ext cx="4405313"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2800" dirty="0">
                <a:solidFill>
                  <a:srgbClr val="58585A"/>
                </a:solidFill>
                <a:latin typeface="Georgia" charset="0"/>
              </a:rPr>
              <a:t>Благодарствен сертификат се дава, за да се почетат </a:t>
            </a:r>
            <a:r>
              <a:rPr lang="bg-BG" altLang="en-US" sz="2800" b="1" dirty="0">
                <a:solidFill>
                  <a:srgbClr val="872175"/>
                </a:solidFill>
                <a:latin typeface="Georgia" charset="0"/>
                <a:ea typeface="MS PGothic" charset="-128"/>
                <a:cs typeface="ＭＳ Ｐゴシック" charset="-128"/>
              </a:rPr>
              <a:t>фирми или организации </a:t>
            </a:r>
            <a:r>
              <a:rPr lang="bg-BG" altLang="en-US" sz="2800" dirty="0">
                <a:solidFill>
                  <a:srgbClr val="58585A"/>
                </a:solidFill>
                <a:latin typeface="Georgia" charset="0"/>
              </a:rPr>
              <a:t>чрез лично дарение и насочване на признанието към тях. </a:t>
            </a:r>
          </a:p>
        </p:txBody>
      </p:sp>
      <p:pic>
        <p:nvPicPr>
          <p:cNvPr id="655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92363"/>
            <a:ext cx="2844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dirty="0">
                <a:latin typeface="Arial Narrow" charset="0"/>
                <a:ea typeface="MS PGothic" charset="-128"/>
                <a:cs typeface="ＭＳ Ｐゴシック" charset="-128"/>
              </a:rPr>
              <a:t>Възможности за отличия </a:t>
            </a:r>
            <a:r>
              <a:rPr lang="mr-IN" altLang="en-US" dirty="0" smtClean="0">
                <a:latin typeface="Arial Narrow" charset="0"/>
                <a:ea typeface="MS PGothic" charset="-128"/>
                <a:cs typeface="ＭＳ Ｐゴシック" charset="-128"/>
              </a:rPr>
              <a:t>–</a:t>
            </a:r>
            <a:r>
              <a:rPr lang="bg-BG" altLang="en-US" dirty="0" smtClean="0">
                <a:latin typeface="Arial Narrow" charset="0"/>
                <a:ea typeface="MS PGothic" charset="-128"/>
                <a:cs typeface="ＭＳ Ｐゴシック" charset="-128"/>
              </a:rPr>
              <a:t> Индивидуални</a:t>
            </a:r>
            <a:r>
              <a:rPr lang="en-US" altLang="en-US" dirty="0" smtClean="0">
                <a:latin typeface="Arial Narrow" charset="0"/>
                <a:ea typeface="MS PGothic" charset="-128"/>
                <a:cs typeface="ＭＳ Ｐゴシック" charset="-128"/>
              </a:rPr>
              <a:t>: </a:t>
            </a:r>
            <a:r>
              <a:rPr lang="bg-BG" altLang="en-US" dirty="0" err="1" smtClean="0">
                <a:latin typeface="Arial Narrow" charset="0"/>
                <a:ea typeface="MS PGothic" charset="-128"/>
                <a:cs typeface="ＭＳ Ｐゴシック" charset="-128"/>
              </a:rPr>
              <a:t>Благодеятел</a:t>
            </a:r>
            <a:endParaRPr lang="en-US" altLang="en-US" dirty="0">
              <a:latin typeface="Arial Narrow" charset="0"/>
              <a:ea typeface="MS PGothic" charset="-128"/>
              <a:cs typeface="ＭＳ Ｐゴシック" charset="-128"/>
            </a:endParaRPr>
          </a:p>
        </p:txBody>
      </p:sp>
      <p:sp>
        <p:nvSpPr>
          <p:cNvPr id="34818" name="Content Placeholder 2"/>
          <p:cNvSpPr>
            <a:spLocks noGrp="1"/>
          </p:cNvSpPr>
          <p:nvPr>
            <p:ph idx="1"/>
          </p:nvPr>
        </p:nvSpPr>
        <p:spPr bwMode="auto">
          <a:xfrm>
            <a:off x="381000" y="1906588"/>
            <a:ext cx="5486400" cy="39608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buClr>
                <a:schemeClr val="hlink"/>
              </a:buClr>
              <a:buSzPct val="80000"/>
            </a:pPr>
            <a:r>
              <a:rPr lang="bg-BG" altLang="en-US" sz="2800" dirty="0">
                <a:latin typeface="Georgia" charset="0"/>
                <a:ea typeface="MS PGothic" charset="-128"/>
                <a:cs typeface="ＭＳ Ｐゴシック" charset="-128"/>
              </a:rPr>
              <a:t>Получава всеки, който е направил дарение към </a:t>
            </a:r>
            <a:r>
              <a:rPr lang="bg-BG" altLang="en-US" sz="2800" b="1" dirty="0" smtClean="0">
                <a:solidFill>
                  <a:srgbClr val="872175"/>
                </a:solidFill>
                <a:latin typeface="Georgia" charset="0"/>
                <a:ea typeface="MS PGothic" charset="-128"/>
                <a:cs typeface="ＭＳ Ｐゴシック" charset="-128"/>
              </a:rPr>
              <a:t>Попечителски </a:t>
            </a:r>
            <a:r>
              <a:rPr lang="bg-BG" altLang="en-US" sz="2800" b="1" dirty="0">
                <a:solidFill>
                  <a:srgbClr val="872175"/>
                </a:solidFill>
                <a:latin typeface="Georgia" charset="0"/>
                <a:ea typeface="MS PGothic" charset="-128"/>
                <a:cs typeface="ＭＳ Ｐゴシック" charset="-128"/>
              </a:rPr>
              <a:t>фонд </a:t>
            </a:r>
            <a:r>
              <a:rPr lang="bg-BG" altLang="en-US" sz="2800" b="1" dirty="0" smtClean="0">
                <a:solidFill>
                  <a:srgbClr val="872175"/>
                </a:solidFill>
                <a:latin typeface="Georgia" charset="0"/>
                <a:ea typeface="MS PGothic" charset="-128"/>
                <a:cs typeface="ＭＳ Ｐゴシック" charset="-128"/>
              </a:rPr>
              <a:t>(</a:t>
            </a:r>
            <a:r>
              <a:rPr lang="en-US" altLang="en-US" sz="2800" b="1" dirty="0">
                <a:solidFill>
                  <a:srgbClr val="872175"/>
                </a:solidFill>
                <a:latin typeface="Georgia" charset="0"/>
                <a:ea typeface="MS PGothic" charset="-128"/>
                <a:cs typeface="ＭＳ Ｐゴシック" charset="-128"/>
              </a:rPr>
              <a:t>Endowment fund) </a:t>
            </a:r>
            <a:r>
              <a:rPr lang="bg-BG" altLang="en-US" sz="2800" dirty="0" smtClean="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1 000$ или повече,</a:t>
            </a:r>
            <a:r>
              <a:rPr lang="en-US" altLang="en-US" sz="2800" dirty="0">
                <a:latin typeface="Georgia" charset="0"/>
                <a:ea typeface="MS PGothic" charset="-128"/>
                <a:cs typeface="ＭＳ Ｐゴシック" charset="-128"/>
              </a:rPr>
              <a:t> </a:t>
            </a:r>
            <a:r>
              <a:rPr lang="bg-BG" altLang="en-US" sz="2800" dirty="0">
                <a:latin typeface="Georgia" charset="0"/>
                <a:ea typeface="MS PGothic" charset="-128"/>
                <a:cs typeface="ＭＳ Ｐゴシック" charset="-128"/>
              </a:rPr>
              <a:t>планирано дарение или </a:t>
            </a:r>
            <a:r>
              <a:rPr lang="bg-BG" altLang="en-US" sz="2800" dirty="0" smtClean="0">
                <a:latin typeface="Georgia" charset="0"/>
                <a:ea typeface="MS PGothic" charset="-128"/>
                <a:cs typeface="ＭＳ Ｐゴシック" charset="-128"/>
              </a:rPr>
              <a:t>др.</a:t>
            </a:r>
          </a:p>
          <a:p>
            <a:pPr eaLnBrk="1" hangingPunct="1">
              <a:buClr>
                <a:schemeClr val="hlink"/>
              </a:buClr>
              <a:buSzPct val="80000"/>
            </a:pPr>
            <a:r>
              <a:rPr lang="bg-BG" altLang="en-US" sz="2800" dirty="0" smtClean="0">
                <a:latin typeface="Georgia" charset="0"/>
                <a:ea typeface="MS PGothic" charset="-128"/>
                <a:cs typeface="ＭＳ Ｐゴシック" charset="-128"/>
              </a:rPr>
              <a:t>Получава </a:t>
            </a:r>
            <a:r>
              <a:rPr lang="bg-BG" altLang="en-US" sz="2800" dirty="0">
                <a:latin typeface="Georgia" charset="0"/>
                <a:ea typeface="MS PGothic" charset="-128"/>
                <a:cs typeface="ＭＳ Ｐゴシック" charset="-128"/>
              </a:rPr>
              <a:t>отличителен персонален </a:t>
            </a:r>
            <a:r>
              <a:rPr lang="bg-BG" altLang="en-US" sz="2800" b="1" dirty="0">
                <a:solidFill>
                  <a:srgbClr val="872175"/>
                </a:solidFill>
                <a:latin typeface="Georgia" charset="0"/>
                <a:ea typeface="MS PGothic" charset="-128"/>
                <a:cs typeface="ＭＳ Ｐゴシック" charset="-128"/>
              </a:rPr>
              <a:t>сертификат</a:t>
            </a:r>
            <a:r>
              <a:rPr lang="bg-BG" altLang="en-US" sz="2800" dirty="0">
                <a:latin typeface="Georgia" charset="0"/>
                <a:ea typeface="MS PGothic" charset="-128"/>
                <a:cs typeface="ＭＳ Ｐゴシック" charset="-128"/>
              </a:rPr>
              <a:t> и знак</a:t>
            </a:r>
            <a:r>
              <a:rPr lang="bg-BG" altLang="en-US" sz="2800" dirty="0" smtClean="0">
                <a:latin typeface="Georgia" charset="0"/>
                <a:ea typeface="MS PGothic" charset="-128"/>
                <a:cs typeface="ＭＳ Ｐゴシック" charset="-128"/>
              </a:rPr>
              <a:t>.</a:t>
            </a:r>
            <a:endParaRPr lang="bg-BG" altLang="en-US" sz="2800" dirty="0">
              <a:latin typeface="Georgia" charset="0"/>
              <a:ea typeface="MS PGothic" charset="-128"/>
              <a:cs typeface="ＭＳ Ｐゴシック" charset="-128"/>
            </a:endParaRPr>
          </a:p>
        </p:txBody>
      </p:sp>
      <p:sp>
        <p:nvSpPr>
          <p:cNvPr id="75779" name="Content Placeholder 2"/>
          <p:cNvSpPr txBox="1">
            <a:spLocks/>
          </p:cNvSpPr>
          <p:nvPr/>
        </p:nvSpPr>
        <p:spPr bwMode="auto">
          <a:xfrm>
            <a:off x="381000" y="1330325"/>
            <a:ext cx="525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a:buFont typeface="Wingdings" charset="2"/>
              <a:buNone/>
            </a:pPr>
            <a:r>
              <a:rPr lang="bg-BG" altLang="en-US" sz="2800" b="1">
                <a:solidFill>
                  <a:srgbClr val="872175"/>
                </a:solidFill>
                <a:latin typeface="Georgia" charset="0"/>
              </a:rPr>
              <a:t>Отличие за благодетел</a:t>
            </a:r>
            <a:endParaRPr lang="en-US" altLang="en-US" sz="2800" b="1">
              <a:solidFill>
                <a:srgbClr val="872175"/>
              </a:solidFill>
              <a:latin typeface="Georgia" charset="0"/>
            </a:endParaRPr>
          </a:p>
        </p:txBody>
      </p:sp>
      <p:pic>
        <p:nvPicPr>
          <p:cNvPr id="757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98100"/>
            <a:ext cx="30734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_A6K5641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5935" y="3750337"/>
            <a:ext cx="3076331" cy="193932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33213" y="5867400"/>
            <a:ext cx="6677187" cy="461665"/>
          </a:xfrm>
          <a:prstGeom prst="rect">
            <a:avLst/>
          </a:prstGeom>
        </p:spPr>
        <p:txBody>
          <a:bodyPr wrap="square">
            <a:spAutoFit/>
          </a:bodyPr>
          <a:lstStyle/>
          <a:p>
            <a:pPr marL="342900" indent="-342900" eaLnBrk="1" hangingPunct="1">
              <a:buClr>
                <a:schemeClr val="hlink"/>
              </a:buClr>
              <a:buSzPct val="80000"/>
              <a:buFont typeface="Arial" charset="0"/>
              <a:buChar char="•"/>
            </a:pPr>
            <a:r>
              <a:rPr lang="bg-BG" altLang="en-US" b="1">
                <a:solidFill>
                  <a:srgbClr val="872175"/>
                </a:solidFill>
                <a:latin typeface="Georgia" charset="0"/>
                <a:ea typeface="MS PGothic" charset="-128"/>
                <a:cs typeface="ＭＳ Ｐゴシック" charset="-128"/>
              </a:rPr>
              <a:t>Няма</a:t>
            </a:r>
            <a:r>
              <a:rPr lang="bg-BG" altLang="en-US">
                <a:solidFill>
                  <a:srgbClr val="872175"/>
                </a:solidFill>
                <a:latin typeface="Georgia" charset="0"/>
                <a:ea typeface="MS PGothic" charset="-128"/>
                <a:cs typeface="ＭＳ Ｐゴシック" charset="-128"/>
              </a:rPr>
              <a:t> </a:t>
            </a:r>
            <a:r>
              <a:rPr lang="bg-BG" altLang="en-US">
                <a:latin typeface="Georgia" charset="0"/>
                <a:ea typeface="MS PGothic" charset="-128"/>
                <a:cs typeface="ＭＳ Ｐゴシック" charset="-128"/>
              </a:rPr>
              <a:t>нива в отличието за “Благодетел”.</a:t>
            </a:r>
            <a:endParaRPr lang="bg-BG" altLang="en-US" dirty="0">
              <a:latin typeface="Georgia" charset="0"/>
              <a:ea typeface="MS PGothic" charset="-128"/>
              <a:cs typeface="ＭＳ Ｐゴシック" charset="-128"/>
            </a:endParaRPr>
          </a:p>
        </p:txBody>
      </p:sp>
    </p:spTree>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3"/>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Пол Харис Фелоу</a:t>
            </a:r>
          </a:p>
        </p:txBody>
      </p:sp>
      <p:sp>
        <p:nvSpPr>
          <p:cNvPr id="34818" name="Content Placeholder 2"/>
          <p:cNvSpPr>
            <a:spLocks noGrp="1"/>
          </p:cNvSpPr>
          <p:nvPr>
            <p:ph idx="1"/>
          </p:nvPr>
        </p:nvSpPr>
        <p:spPr bwMode="auto">
          <a:xfrm>
            <a:off x="381000" y="1249363"/>
            <a:ext cx="5638800" cy="50752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spcBef>
                <a:spcPct val="0"/>
              </a:spcBef>
              <a:buFont typeface="Wingdings" charset="2"/>
              <a:buNone/>
            </a:pPr>
            <a:r>
              <a:rPr lang="bg-BG" altLang="en-US" sz="2800" b="1" dirty="0">
                <a:solidFill>
                  <a:srgbClr val="872175"/>
                </a:solidFill>
                <a:latin typeface="Georgia" charset="0"/>
                <a:ea typeface="MS PGothic" charset="-128"/>
                <a:cs typeface="ＭＳ Ｐゴシック" charset="-128"/>
              </a:rPr>
              <a:t>Пол Харис </a:t>
            </a:r>
            <a:r>
              <a:rPr lang="bg-BG" altLang="en-US" sz="2800" b="1" dirty="0" err="1">
                <a:solidFill>
                  <a:srgbClr val="872175"/>
                </a:solidFill>
                <a:latin typeface="Georgia" charset="0"/>
                <a:ea typeface="MS PGothic" charset="-128"/>
                <a:cs typeface="ＭＳ Ｐゴシック" charset="-128"/>
              </a:rPr>
              <a:t>Фелоу</a:t>
            </a:r>
            <a:endParaRPr lang="en-US" altLang="en-US" sz="2800" b="1" dirty="0">
              <a:solidFill>
                <a:srgbClr val="872175"/>
              </a:solidFill>
              <a:latin typeface="Georgia" charset="0"/>
              <a:ea typeface="MS PGothic" charset="-128"/>
              <a:cs typeface="ＭＳ Ｐゴシック" charset="-128"/>
            </a:endParaRPr>
          </a:p>
          <a:p>
            <a:pPr>
              <a:spcBef>
                <a:spcPct val="0"/>
              </a:spcBef>
              <a:buFont typeface="Wingdings" charset="2"/>
              <a:buNone/>
            </a:pPr>
            <a:endParaRPr lang="en-US" altLang="en-US" sz="2800" b="1" dirty="0">
              <a:latin typeface="Georgia" charset="0"/>
              <a:ea typeface="MS PGothic" charset="-128"/>
              <a:cs typeface="ＭＳ Ｐゴシック" charset="-128"/>
            </a:endParaRPr>
          </a:p>
          <a:p>
            <a:pPr>
              <a:spcBef>
                <a:spcPct val="0"/>
              </a:spcBef>
              <a:buFont typeface="Arial" charset="0"/>
              <a:buNone/>
            </a:pPr>
            <a:r>
              <a:rPr lang="bg-BG" altLang="en-US" sz="2800" dirty="0">
                <a:latin typeface="Georgia" charset="0"/>
                <a:ea typeface="MS PGothic" charset="-128"/>
                <a:cs typeface="ＭＳ Ｐゴシック" charset="-128"/>
              </a:rPr>
              <a:t>Всеки,  който е дарил или от чието име са дарени </a:t>
            </a:r>
            <a:br>
              <a:rPr lang="bg-BG" altLang="en-US" sz="2800" dirty="0">
                <a:latin typeface="Georgia" charset="0"/>
                <a:ea typeface="MS PGothic" charset="-128"/>
                <a:cs typeface="ＭＳ Ｐゴシック" charset="-128"/>
              </a:rPr>
            </a:br>
            <a:r>
              <a:rPr lang="bg-BG" altLang="en-US" sz="2800" b="1" dirty="0">
                <a:solidFill>
                  <a:srgbClr val="872175"/>
                </a:solidFill>
                <a:latin typeface="Georgia" charset="0"/>
                <a:ea typeface="MS PGothic" charset="-128"/>
                <a:cs typeface="ＭＳ Ｐゴシック" charset="-128"/>
              </a:rPr>
              <a:t>1 000$ </a:t>
            </a:r>
            <a:r>
              <a:rPr lang="bg-BG" altLang="en-US" sz="2800" dirty="0">
                <a:latin typeface="Georgia" charset="0"/>
                <a:ea typeface="MS PGothic" charset="-128"/>
                <a:cs typeface="ＭＳ Ｐゴシック" charset="-128"/>
              </a:rPr>
              <a:t>в </a:t>
            </a:r>
            <a:r>
              <a:rPr lang="bg-BG" altLang="en-US" sz="2800" dirty="0" smtClean="0">
                <a:latin typeface="Georgia" charset="0"/>
                <a:ea typeface="MS PGothic" charset="-128"/>
                <a:cs typeface="ＭＳ Ｐゴシック" charset="-128"/>
              </a:rPr>
              <a:t>Годишен фонд</a:t>
            </a:r>
            <a:r>
              <a:rPr lang="bg-BG" altLang="en-US" sz="2800" dirty="0">
                <a:latin typeface="Georgia" charset="0"/>
                <a:ea typeface="MS PGothic" charset="-128"/>
                <a:cs typeface="ＭＳ Ｐゴシック" charset="-128"/>
              </a:rPr>
              <a:t>, Фонд “Енд Полио” или о</a:t>
            </a:r>
            <a:r>
              <a:rPr lang="bg-BG" altLang="en-US" sz="2800" dirty="0" smtClean="0">
                <a:latin typeface="Georgia" charset="0"/>
                <a:ea typeface="MS PGothic" charset="-128"/>
                <a:cs typeface="ＭＳ Ｐゴシック" charset="-128"/>
              </a:rPr>
              <a:t>добрен </a:t>
            </a:r>
            <a:r>
              <a:rPr lang="bg-BG" altLang="en-US" sz="2800" dirty="0">
                <a:latin typeface="Georgia" charset="0"/>
                <a:ea typeface="MS PGothic" charset="-128"/>
                <a:cs typeface="ＭＳ Ｐゴシック" charset="-128"/>
              </a:rPr>
              <a:t>глобален грант</a:t>
            </a:r>
            <a:endParaRPr lang="en-US" altLang="en-US" sz="2800" dirty="0">
              <a:latin typeface="Georgia" charset="0"/>
              <a:ea typeface="MS PGothic" charset="-128"/>
              <a:cs typeface="ＭＳ Ｐゴシック" charset="-128"/>
            </a:endParaRPr>
          </a:p>
          <a:p>
            <a:pPr>
              <a:spcBef>
                <a:spcPct val="0"/>
              </a:spcBef>
            </a:pPr>
            <a:endParaRPr lang="bg-BG" altLang="en-US" sz="2800" dirty="0">
              <a:latin typeface="Georgia" charset="0"/>
              <a:ea typeface="MS PGothic" charset="-128"/>
              <a:cs typeface="ＭＳ Ｐゴシック" charset="-128"/>
            </a:endParaRPr>
          </a:p>
          <a:p>
            <a:pPr>
              <a:spcBef>
                <a:spcPct val="0"/>
              </a:spcBef>
              <a:buFont typeface="Arial" charset="0"/>
              <a:buNone/>
            </a:pPr>
            <a:r>
              <a:rPr lang="bg-BG" altLang="en-US" sz="2800" dirty="0">
                <a:latin typeface="Georgia" charset="0"/>
                <a:ea typeface="MS PGothic" charset="-128"/>
                <a:cs typeface="ＭＳ Ｐゴシック" charset="-128"/>
              </a:rPr>
              <a:t>*</a:t>
            </a:r>
            <a:r>
              <a:rPr lang="bg-BG" altLang="en-US" sz="2400" dirty="0">
                <a:latin typeface="Georgia" charset="0"/>
                <a:ea typeface="MS PGothic" charset="-128"/>
                <a:cs typeface="ＭＳ Ｐゴシック" charset="-128"/>
              </a:rPr>
              <a:t>Даренията за </a:t>
            </a:r>
            <a:r>
              <a:rPr lang="bg-BG" altLang="en-US" sz="2400" b="1" dirty="0" smtClean="0">
                <a:solidFill>
                  <a:srgbClr val="872175"/>
                </a:solidFill>
                <a:latin typeface="Georgia" charset="0"/>
                <a:ea typeface="MS PGothic" charset="-128"/>
                <a:cs typeface="ＭＳ Ｐゴシック" charset="-128"/>
              </a:rPr>
              <a:t>Попечителски фонд </a:t>
            </a:r>
            <a:r>
              <a:rPr lang="bg-BG" altLang="en-US" sz="2400" dirty="0">
                <a:latin typeface="Georgia" charset="0"/>
                <a:ea typeface="MS PGothic" charset="-128"/>
                <a:cs typeface="ＭＳ Ｐゴシック" charset="-128"/>
              </a:rPr>
              <a:t>получават </a:t>
            </a:r>
            <a:r>
              <a:rPr lang="bg-BG" altLang="en-US" sz="2400" b="1" dirty="0">
                <a:solidFill>
                  <a:srgbClr val="872175"/>
                </a:solidFill>
                <a:latin typeface="Georgia" charset="0"/>
                <a:ea typeface="MS PGothic" charset="-128"/>
                <a:cs typeface="ＭＳ Ｐゴシック" charset="-128"/>
              </a:rPr>
              <a:t>отличие за благодетел</a:t>
            </a:r>
            <a:r>
              <a:rPr lang="bg-BG" altLang="en-US" sz="2400" dirty="0">
                <a:latin typeface="Georgia" charset="0"/>
                <a:ea typeface="MS PGothic" charset="-128"/>
                <a:cs typeface="ＭＳ Ｐゴシック" charset="-128"/>
              </a:rPr>
              <a:t>, а не отличието Пол Харис </a:t>
            </a:r>
            <a:r>
              <a:rPr lang="bg-BG" altLang="en-US" sz="2400" dirty="0" err="1" smtClean="0">
                <a:latin typeface="Georgia" charset="0"/>
                <a:ea typeface="MS PGothic" charset="-128"/>
                <a:cs typeface="ＭＳ Ｐゴシック" charset="-128"/>
              </a:rPr>
              <a:t>Фелоу</a:t>
            </a:r>
            <a:r>
              <a:rPr lang="bg-BG" altLang="en-US" sz="2400" dirty="0" smtClean="0">
                <a:latin typeface="Georgia" charset="0"/>
                <a:ea typeface="MS PGothic" charset="-128"/>
                <a:cs typeface="ＭＳ Ｐゴシック" charset="-128"/>
              </a:rPr>
              <a:t>.</a:t>
            </a:r>
            <a:endParaRPr lang="en-US" altLang="en-US" sz="2400" dirty="0">
              <a:latin typeface="Georgia" charset="0"/>
              <a:ea typeface="MS PGothic" charset="-128"/>
              <a:cs typeface="ＭＳ Ｐゴシック" charset="-128"/>
            </a:endParaRPr>
          </a:p>
        </p:txBody>
      </p:sp>
      <p:pic>
        <p:nvPicPr>
          <p:cNvPr id="61443" name="Picture 17" descr="pa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16025"/>
            <a:ext cx="2463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p:nvPr>
        </p:nvSpPr>
        <p:spPr bwMode="auto">
          <a:xfrm>
            <a:off x="457200" y="457200"/>
            <a:ext cx="7467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bg-BG" altLang="en-US">
                <a:latin typeface="Arial Narrow" charset="0"/>
                <a:ea typeface="MS PGothic" charset="-128"/>
                <a:cs typeface="ＭＳ Ｐゴシック" charset="-128"/>
              </a:rPr>
              <a:t>Възможности за отличия </a:t>
            </a:r>
            <a:r>
              <a:rPr lang="mr-IN" altLang="en-US">
                <a:latin typeface="Arial Narrow" charset="0"/>
                <a:ea typeface="MS PGothic" charset="-128"/>
                <a:cs typeface="ＭＳ Ｐゴシック" charset="-128"/>
              </a:rPr>
              <a:t>–</a:t>
            </a:r>
            <a:r>
              <a:rPr lang="bg-BG" altLang="en-US">
                <a:latin typeface="Arial Narrow" charset="0"/>
                <a:ea typeface="MS PGothic" charset="-128"/>
                <a:cs typeface="ＭＳ Ｐゴシック" charset="-128"/>
              </a:rPr>
              <a:t> Индивидуални: Многократен Пол Харис Фелоу</a:t>
            </a:r>
            <a:endParaRPr lang="en-US" altLang="en-US">
              <a:latin typeface="Arial Narrow" charset="0"/>
              <a:ea typeface="MS PGothic" charset="-128"/>
              <a:cs typeface="ＭＳ Ｐゴシック" charset="-128"/>
            </a:endParaRPr>
          </a:p>
        </p:txBody>
      </p:sp>
      <p:sp>
        <p:nvSpPr>
          <p:cNvPr id="67586" name="Content Placeholder 2"/>
          <p:cNvSpPr>
            <a:spLocks noGrp="1"/>
          </p:cNvSpPr>
          <p:nvPr>
            <p:ph idx="1"/>
          </p:nvPr>
        </p:nvSpPr>
        <p:spPr bwMode="auto">
          <a:xfrm>
            <a:off x="373063" y="1314450"/>
            <a:ext cx="6180137" cy="385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Font typeface="Arial" charset="0"/>
              <a:buNone/>
            </a:pPr>
            <a:r>
              <a:rPr lang="bg-BG" altLang="en-US" sz="2800" b="1">
                <a:solidFill>
                  <a:srgbClr val="872175"/>
                </a:solidFill>
                <a:latin typeface="Georgia" charset="0"/>
                <a:ea typeface="MS PGothic" charset="-128"/>
                <a:cs typeface="ＭＳ Ｐゴシック" charset="-128"/>
              </a:rPr>
              <a:t>Многократен Пол Харис Фелоу</a:t>
            </a:r>
          </a:p>
        </p:txBody>
      </p:sp>
      <p:graphicFrame>
        <p:nvGraphicFramePr>
          <p:cNvPr id="3" name="Table 2"/>
          <p:cNvGraphicFramePr>
            <a:graphicFrameLocks noGrp="1"/>
          </p:cNvGraphicFramePr>
          <p:nvPr/>
        </p:nvGraphicFramePr>
        <p:xfrm>
          <a:off x="3962400" y="1905000"/>
          <a:ext cx="5027613" cy="3979865"/>
        </p:xfrm>
        <a:graphic>
          <a:graphicData uri="http://schemas.openxmlformats.org/drawingml/2006/table">
            <a:tbl>
              <a:tblPr/>
              <a:tblGrid>
                <a:gridCol w="2479675"/>
                <a:gridCol w="1169988"/>
                <a:gridCol w="1377950"/>
              </a:tblGrid>
              <a:tr h="533400">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Сума за отличие*</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Нив</a:t>
                      </a:r>
                      <a:r>
                        <a:rPr kumimoji="0" lang="en-US" altLang="en-US" sz="1800" b="0" i="0" u="none" strike="noStrike" cap="none" normalizeH="0" baseline="0">
                          <a:ln>
                            <a:noFill/>
                          </a:ln>
                          <a:solidFill>
                            <a:srgbClr val="58585A"/>
                          </a:solidFill>
                          <a:effectLst/>
                          <a:latin typeface="Georgia" charset="0"/>
                          <a:ea typeface="ヒラギノ角ゴ Pro W3" charset="-128"/>
                        </a:rPr>
                        <a:t>o</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Значк</a:t>
                      </a:r>
                      <a:r>
                        <a:rPr kumimoji="0" lang="en-US" altLang="en-US" sz="1800" b="0" i="0" u="none" strike="noStrike" cap="none" normalizeH="0" baseline="0">
                          <a:ln>
                            <a:noFill/>
                          </a:ln>
                          <a:solidFill>
                            <a:srgbClr val="58585A"/>
                          </a:solidFill>
                          <a:effectLst/>
                          <a:latin typeface="Georgia" charset="0"/>
                          <a:ea typeface="ヒラギノ角ゴ Pro W3" charset="-128"/>
                        </a:rPr>
                        <a:t>a</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2 000$ до 2 999$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+ 1</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1 </a:t>
                      </a:r>
                      <a:r>
                        <a:rPr kumimoji="0" lang="bg-BG" altLang="en-US" sz="1800" b="0" i="0" u="none" strike="noStrike" cap="none" normalizeH="0" baseline="0">
                          <a:ln>
                            <a:noFill/>
                          </a:ln>
                          <a:solidFill>
                            <a:srgbClr val="58585A"/>
                          </a:solidFill>
                          <a:effectLst/>
                          <a:latin typeface="Georgia" charset="0"/>
                          <a:ea typeface="ヒラギノ角ゴ Pro W3" charset="-128"/>
                        </a:rPr>
                        <a:t>сапфир</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3 000$ до 3 999$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+ 2</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2</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4 000$ до 4 999$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+ 3</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3</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5 000$ до 5 999$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+ 4</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4</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6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6 000$ до 6 999$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+ 5</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5</a:t>
                      </a:r>
                      <a:r>
                        <a:rPr kumimoji="0" lang="bg-BG" altLang="en-US" sz="1800" b="0" i="0" u="none" strike="noStrike" cap="none" normalizeH="0" baseline="0">
                          <a:ln>
                            <a:noFill/>
                          </a:ln>
                          <a:solidFill>
                            <a:srgbClr val="58585A"/>
                          </a:solidFill>
                          <a:effectLst/>
                          <a:latin typeface="Georgia" charset="0"/>
                          <a:ea typeface="ヒラギノ角ゴ Pro W3" charset="-128"/>
                        </a:rPr>
                        <a:t> сапфира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7 000$ до 7 999$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+ 6</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1</a:t>
                      </a:r>
                      <a:r>
                        <a:rPr kumimoji="0" lang="bg-BG" altLang="en-US" sz="1800" b="0" i="0" u="none" strike="noStrike" cap="none" normalizeH="0" baseline="0">
                          <a:ln>
                            <a:noFill/>
                          </a:ln>
                          <a:solidFill>
                            <a:srgbClr val="58585A"/>
                          </a:solidFill>
                          <a:effectLst/>
                          <a:latin typeface="Georgia" charset="0"/>
                          <a:ea typeface="ヒラギノ角ゴ Pro W3" charset="-128"/>
                        </a:rPr>
                        <a:t> рубин</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8 000$ до 8 999$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+ 7</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2</a:t>
                      </a:r>
                      <a:r>
                        <a:rPr kumimoji="0" lang="bg-BG" altLang="en-US" sz="1800" b="0" i="0" u="none" strike="noStrike" cap="none" normalizeH="0" baseline="0">
                          <a:ln>
                            <a:noFill/>
                          </a:ln>
                          <a:solidFill>
                            <a:srgbClr val="58585A"/>
                          </a:solidFill>
                          <a:effectLst/>
                          <a:latin typeface="Georgia" charset="0"/>
                          <a:ea typeface="ヒラギノ角ゴ Pro W3" charset="-128"/>
                        </a:rPr>
                        <a:t> рубина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bg-BG" altLang="en-US" sz="1800" b="0" i="0" u="none" strike="noStrike" cap="none" normalizeH="0" baseline="0">
                          <a:ln>
                            <a:noFill/>
                          </a:ln>
                          <a:solidFill>
                            <a:srgbClr val="58585A"/>
                          </a:solidFill>
                          <a:effectLst/>
                          <a:latin typeface="Georgia" charset="0"/>
                          <a:ea typeface="ヒラギノ角ゴ Pro W3" charset="-128"/>
                        </a:rPr>
                        <a:t>От 9 000$ до 9 999$</a:t>
                      </a:r>
                    </a:p>
                  </a:txBody>
                  <a:tcPr marT="45713" marB="4571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PHF + 8</a:t>
                      </a:r>
                      <a:endParaRPr kumimoji="0" lang="bg-BG" altLang="en-US" sz="1800" b="0" i="0" u="none" strike="noStrike" cap="none" normalizeH="0" baseline="0">
                        <a:ln>
                          <a:noFill/>
                        </a:ln>
                        <a:solidFill>
                          <a:srgbClr val="58585A"/>
                        </a:solidFill>
                        <a:effectLst/>
                        <a:latin typeface="Georgia" charset="0"/>
                        <a:ea typeface="ヒラギノ角ゴ Pro W3" charset="-128"/>
                      </a:endParaRP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cs typeface="ＭＳ Ｐゴシック"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altLang="en-US" sz="1800" b="0" i="0" u="none" strike="noStrike" cap="none" normalizeH="0" baseline="0">
                          <a:ln>
                            <a:noFill/>
                          </a:ln>
                          <a:solidFill>
                            <a:srgbClr val="58585A"/>
                          </a:solidFill>
                          <a:effectLst/>
                          <a:latin typeface="Georgia" charset="0"/>
                          <a:ea typeface="ヒラギノ角ゴ Pro W3" charset="-128"/>
                        </a:rPr>
                        <a:t>3</a:t>
                      </a:r>
                      <a:r>
                        <a:rPr kumimoji="0" lang="bg-BG" altLang="en-US" sz="1800" b="0" i="0" u="none" strike="noStrike" cap="none" normalizeH="0" baseline="0">
                          <a:ln>
                            <a:noFill/>
                          </a:ln>
                          <a:solidFill>
                            <a:srgbClr val="58585A"/>
                          </a:solidFill>
                          <a:effectLst/>
                          <a:latin typeface="Georgia" charset="0"/>
                          <a:ea typeface="ヒラギノ角ゴ Pro W3" charset="-128"/>
                        </a:rPr>
                        <a:t> рубина</a:t>
                      </a:r>
                    </a:p>
                  </a:txBody>
                  <a:tcPr marT="45713" marB="4571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29" name="Content Placeholder 2"/>
          <p:cNvSpPr txBox="1">
            <a:spLocks/>
          </p:cNvSpPr>
          <p:nvPr/>
        </p:nvSpPr>
        <p:spPr bwMode="auto">
          <a:xfrm>
            <a:off x="1755775" y="6059488"/>
            <a:ext cx="57467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128"/>
              </a:defRPr>
            </a:lvl1pPr>
            <a:lvl2pPr marL="742950" indent="-285750" defTabSz="457200">
              <a:defRPr sz="2400">
                <a:solidFill>
                  <a:schemeClr val="tx1"/>
                </a:solidFill>
                <a:latin typeface="Arial" charset="0"/>
                <a:ea typeface="ヒラギノ角ゴ Pro W3" charset="-128"/>
              </a:defRPr>
            </a:lvl2pPr>
            <a:lvl3pPr marL="1143000" indent="-228600" defTabSz="457200">
              <a:defRPr sz="2400">
                <a:solidFill>
                  <a:schemeClr val="tx1"/>
                </a:solidFill>
                <a:latin typeface="Arial" charset="0"/>
                <a:ea typeface="ヒラギノ角ゴ Pro W3" charset="-128"/>
              </a:defRPr>
            </a:lvl3pPr>
            <a:lvl4pPr marL="1600200" indent="-228600" defTabSz="457200">
              <a:defRPr sz="2400">
                <a:solidFill>
                  <a:schemeClr val="tx1"/>
                </a:solidFill>
                <a:latin typeface="Arial" charset="0"/>
                <a:ea typeface="ヒラギノ角ゴ Pro W3" charset="-128"/>
              </a:defRPr>
            </a:lvl4pPr>
            <a:lvl5pPr marL="2057400" indent="-228600" defTabSz="457200">
              <a:defRPr sz="2400">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charset="0"/>
              <a:buNone/>
            </a:pPr>
            <a:r>
              <a:rPr lang="bg-BG" altLang="en-US" sz="1800">
                <a:solidFill>
                  <a:srgbClr val="58585A"/>
                </a:solidFill>
                <a:latin typeface="Georgia" charset="0"/>
              </a:rPr>
              <a:t>*Сумата може да е комбинация от парично дарение и получени точки на признание от Фондацията</a:t>
            </a:r>
          </a:p>
        </p:txBody>
      </p:sp>
      <p:pic>
        <p:nvPicPr>
          <p:cNvPr id="67630" name="Picture 4"/>
          <p:cNvPicPr>
            <a:picLocks noChangeAspect="1"/>
          </p:cNvPicPr>
          <p:nvPr/>
        </p:nvPicPr>
        <p:blipFill>
          <a:blip r:embed="rId3">
            <a:extLst>
              <a:ext uri="{28A0092B-C50C-407E-A947-70E740481C1C}">
                <a14:useLocalDpi xmlns:a14="http://schemas.microsoft.com/office/drawing/2010/main" val="0"/>
              </a:ext>
            </a:extLst>
          </a:blip>
          <a:srcRect l="1039"/>
          <a:stretch>
            <a:fillRect/>
          </a:stretch>
        </p:blipFill>
        <p:spPr bwMode="auto">
          <a:xfrm>
            <a:off x="457200" y="2362200"/>
            <a:ext cx="33480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fade/>
  </p:transition>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20488</TotalTime>
  <Words>2155</Words>
  <Application>Microsoft Macintosh PowerPoint</Application>
  <PresentationFormat>On-screen Show (4:3)</PresentationFormat>
  <Paragraphs>233</Paragraphs>
  <Slides>33</Slides>
  <Notes>33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33</vt:i4>
      </vt:variant>
    </vt:vector>
  </HeadingPairs>
  <TitlesOfParts>
    <vt:vector size="50" baseType="lpstr">
      <vt:lpstr>Arial Narrow</vt:lpstr>
      <vt:lpstr>Arial Narrow Bold</vt:lpstr>
      <vt:lpstr>BerkeleyStd-Book</vt:lpstr>
      <vt:lpstr>Calibri</vt:lpstr>
      <vt:lpstr>Georgia</vt:lpstr>
      <vt:lpstr>Mangal</vt:lpstr>
      <vt:lpstr>MS PGothic</vt:lpstr>
      <vt:lpstr>ＭＳ Ｐゴシック</vt:lpstr>
      <vt:lpstr>Tahoma</vt:lpstr>
      <vt:lpstr>Times New Roman</vt:lpstr>
      <vt:lpstr>Wingdings</vt:lpstr>
      <vt:lpstr>ヒラギノ角ゴ Pro W3</vt:lpstr>
      <vt:lpstr>Arial</vt:lpstr>
      <vt:lpstr>Communications_white</vt:lpstr>
      <vt:lpstr>Custom Design</vt:lpstr>
      <vt:lpstr>2_Custom Design</vt:lpstr>
      <vt:lpstr>3_Custom Design</vt:lpstr>
      <vt:lpstr>PowerPoint Presentation</vt:lpstr>
      <vt:lpstr>Форми на дарения към Фондация Ротари</vt:lpstr>
      <vt:lpstr>Къде можем да правим дарения във Фондация Ротари?</vt:lpstr>
      <vt:lpstr>Индивидуални отличия и признания</vt:lpstr>
      <vt:lpstr>Възможности за отличия – Индивидуални: Поддържащ член / Sustaining Member</vt:lpstr>
      <vt:lpstr>Възможности за отличия – Индивидуални: Благодарствен сертификат</vt:lpstr>
      <vt:lpstr>Възможности за отличия – Индивидуални: Благодеятел</vt:lpstr>
      <vt:lpstr>Възможности за отличия – Индивидуални: Пол Харис Фелоу</vt:lpstr>
      <vt:lpstr>Възможности за отличия – Индивидуални: Многократен Пол Харис Фелоу</vt:lpstr>
      <vt:lpstr>Възможности за отличия – Индивидуални: Обществото на Пол Харис</vt:lpstr>
      <vt:lpstr>Възможности за отличия – Индивидуални: Значим дарител</vt:lpstr>
      <vt:lpstr>Възможности за отличия – Индивидуални: Обществото на Арч Клъмф</vt:lpstr>
      <vt:lpstr>Възможности за отличия - Индивидуални</vt:lpstr>
      <vt:lpstr>Клубни отличия и признания</vt:lpstr>
      <vt:lpstr>Възможности за отличия – Клубни – 100% клуб на  Пол Харис</vt:lpstr>
      <vt:lpstr>Възможности за отличия – Клубни – 100% клуб на Пол Харис общество</vt:lpstr>
      <vt:lpstr>Възможности за отличия – Клубни – 100% даряващ клуб</vt:lpstr>
      <vt:lpstr>Възможности за отличия – Клубни – Всеки ротарианец, всяка година</vt:lpstr>
      <vt:lpstr>Възможности за отличия – Клубни – Топ 3 клуба дарители</vt:lpstr>
      <vt:lpstr>Предприемане на действие. Дарете сега!</vt:lpstr>
      <vt:lpstr>PowerPoint Presentation</vt:lpstr>
      <vt:lpstr>Практически упражнения и добри практики</vt:lpstr>
      <vt:lpstr>PowerPoint Presentation</vt:lpstr>
      <vt:lpstr>PowerPoint Presentation</vt:lpstr>
      <vt:lpstr>Стъпки: Какво да НЕ правим / Често допускани грешки:</vt:lpstr>
      <vt:lpstr>Стъпки: Какво да НЕ правим / Често допускани грешки:</vt:lpstr>
      <vt:lpstr>Стъпки: Какво да НЕ правим / Често допускани грешки:</vt:lpstr>
      <vt:lpstr>123 –EN Form – Формуляр за дарение към Фондация Ротари</vt:lpstr>
      <vt:lpstr>Дарения и защо? Какво ще променят някакви си 100$?</vt:lpstr>
      <vt:lpstr>Дарение?</vt:lpstr>
      <vt:lpstr>Дарение?</vt:lpstr>
      <vt:lpstr>Въпросите са безплатни…</vt:lpstr>
      <vt:lpstr>PowerPoint Presentation</vt:lpstr>
    </vt:vector>
  </TitlesOfParts>
  <Manager/>
  <Company>Rotary International</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Donations and recognitions</dc:title>
  <dc:subject/>
  <dc:creator>Alex Angelov</dc:creator>
  <cp:keywords/>
  <dc:description/>
  <cp:lastModifiedBy>Alexander Angelov</cp:lastModifiedBy>
  <cp:revision>705</cp:revision>
  <cp:lastPrinted>2013-04-11T19:55:04Z</cp:lastPrinted>
  <dcterms:created xsi:type="dcterms:W3CDTF">2010-04-16T20:11:30Z</dcterms:created>
  <dcterms:modified xsi:type="dcterms:W3CDTF">2017-03-06T13:12:55Z</dcterms:modified>
  <cp:category>Rotary Fondation</cp:category>
</cp:coreProperties>
</file>