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</p:sldMasterIdLst>
  <p:sldIdLst>
    <p:sldId id="256" r:id="rId3"/>
    <p:sldId id="276" r:id="rId4"/>
    <p:sldId id="275" r:id="rId5"/>
    <p:sldId id="279" r:id="rId6"/>
    <p:sldId id="288" r:id="rId7"/>
    <p:sldId id="277" r:id="rId8"/>
    <p:sldId id="259" r:id="rId9"/>
    <p:sldId id="280" r:id="rId10"/>
    <p:sldId id="258" r:id="rId11"/>
    <p:sldId id="263" r:id="rId12"/>
    <p:sldId id="290" r:id="rId13"/>
    <p:sldId id="289" r:id="rId14"/>
    <p:sldId id="291" r:id="rId15"/>
  </p:sldIdLst>
  <p:sldSz cx="9144000" cy="6858000" type="screen4x3"/>
  <p:notesSz cx="6797675" cy="987425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87E"/>
    <a:srgbClr val="BA465F"/>
    <a:srgbClr val="004B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9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06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4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80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41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661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90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5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753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4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71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29.1.2019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29.1.2019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5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4800" b="1" dirty="0">
                <a:solidFill>
                  <a:srgbClr val="FFC000"/>
                </a:solidFill>
                <a:latin typeface="Cambria" pitchFamily="18" charset="0"/>
              </a:rPr>
              <a:t>ПРОЕКТ </a:t>
            </a:r>
            <a:r>
              <a:rPr lang="bg-BG" sz="3600" dirty="0">
                <a:solidFill>
                  <a:srgbClr val="FFC000"/>
                </a:solidFill>
                <a:latin typeface="Cambria" pitchFamily="18" charset="0"/>
              </a:rPr>
              <a:t/>
            </a:r>
            <a:br>
              <a:rPr lang="bg-BG" sz="3600" dirty="0">
                <a:solidFill>
                  <a:srgbClr val="FFC000"/>
                </a:solidFill>
                <a:latin typeface="Cambria" pitchFamily="18" charset="0"/>
              </a:rPr>
            </a:br>
            <a:r>
              <a:rPr lang="bg-BG" sz="3600" b="1" dirty="0">
                <a:solidFill>
                  <a:srgbClr val="FFC000"/>
                </a:solidFill>
                <a:latin typeface="Cambria" pitchFamily="18" charset="0"/>
              </a:rPr>
              <a:t>“</a:t>
            </a:r>
            <a:r>
              <a:rPr lang="bg-BG" sz="3600" b="1" i="1" dirty="0">
                <a:solidFill>
                  <a:srgbClr val="FFC000"/>
                </a:solidFill>
                <a:latin typeface="Cambria" pitchFamily="18" charset="0"/>
              </a:rPr>
              <a:t>УЧИЛИЩЕТО – ПРИВЛЕКАТЕЛЕН ЦЕНТЪР ЗА НАШИТЕ ДЕЦА</a:t>
            </a:r>
            <a:r>
              <a:rPr lang="bg-BG" sz="3600" b="1" dirty="0">
                <a:solidFill>
                  <a:srgbClr val="FFC000"/>
                </a:solidFill>
                <a:latin typeface="Cambria" pitchFamily="18" charset="0"/>
              </a:rPr>
              <a:t>!”</a:t>
            </a:r>
          </a:p>
        </p:txBody>
      </p:sp>
      <p:pic>
        <p:nvPicPr>
          <p:cNvPr id="4" name="Картина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20" y="998430"/>
            <a:ext cx="2214546" cy="22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RotaryMBS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685" y="5214926"/>
            <a:ext cx="4373315" cy="1643074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D7245C50-F4A8-4428-8CF1-2AA4E3D06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245" y="1151886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ctrTitle"/>
          </p:nvPr>
        </p:nvSpPr>
        <p:spPr>
          <a:xfrm>
            <a:off x="721804" y="476672"/>
            <a:ext cx="7772400" cy="1470025"/>
          </a:xfrm>
        </p:spPr>
        <p:txBody>
          <a:bodyPr>
            <a:noAutofit/>
          </a:bodyPr>
          <a:lstStyle/>
          <a:p>
            <a:r>
              <a:rPr lang="bg-BG" sz="3200" b="1" i="1" dirty="0">
                <a:solidFill>
                  <a:srgbClr val="00487E"/>
                </a:solidFill>
                <a:latin typeface="Cambria" pitchFamily="18" charset="0"/>
              </a:rPr>
              <a:t>СПОРТНАТА ПЛОЩАДКА - ПРОЕКТ:</a:t>
            </a:r>
          </a:p>
        </p:txBody>
      </p:sp>
      <p:pic>
        <p:nvPicPr>
          <p:cNvPr id="7" name="Картина 6" descr="Nastilka_arh._3 (1)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03776"/>
            <a:ext cx="7128792" cy="50390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E55012C-C84B-4F0D-A923-552EAE0F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r>
              <a:rPr lang="bg-BG" dirty="0">
                <a:solidFill>
                  <a:srgbClr val="00487E"/>
                </a:solidFill>
              </a:rPr>
              <a:t>Обяснителна записка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487E"/>
                </a:solidFill>
              </a:rPr>
              <a:t>	</a:t>
            </a:r>
            <a:r>
              <a:rPr lang="bg-BG" dirty="0">
                <a:solidFill>
                  <a:srgbClr val="00487E"/>
                </a:solidFill>
              </a:rPr>
              <a:t>С разработения проект се цели осигуряване на безопасни и привлекателни условия за спортни занимания на територията на Основно училище “Иван Вазов”, гр. Харманли.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487E"/>
                </a:solidFill>
              </a:rPr>
              <a:t>	</a:t>
            </a:r>
            <a:r>
              <a:rPr lang="bg-BG" dirty="0">
                <a:solidFill>
                  <a:srgbClr val="00487E"/>
                </a:solidFill>
              </a:rPr>
              <a:t>Към момента състоянието на спортната площадка е неподходящо за провеждане на учебен процес и други спортни занимания. Настилката е асфалтова, по която се наблюдават пукнати и неравности, включително по игрищата и пистите. Съществуващите бордюри около оградата и училището са </a:t>
            </a:r>
            <a:r>
              <a:rPr lang="bg-BG" dirty="0" err="1">
                <a:solidFill>
                  <a:srgbClr val="00487E"/>
                </a:solidFill>
              </a:rPr>
              <a:t>обрушени</a:t>
            </a:r>
            <a:r>
              <a:rPr lang="bg-BG" dirty="0">
                <a:solidFill>
                  <a:srgbClr val="00487E"/>
                </a:solidFill>
              </a:rPr>
              <a:t> и деформирани, а тротоарната настилка е силно разкривена от кореновата система на дърветата.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487E"/>
                </a:solidFill>
              </a:rPr>
              <a:t>	</a:t>
            </a:r>
            <a:r>
              <a:rPr lang="bg-BG" dirty="0">
                <a:solidFill>
                  <a:srgbClr val="00487E"/>
                </a:solidFill>
              </a:rPr>
              <a:t>Предвижда се подмяна на старите, амортизирани тротоарни настилки.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487E"/>
                </a:solidFill>
              </a:rPr>
              <a:t>	</a:t>
            </a:r>
            <a:r>
              <a:rPr lang="bg-BG" dirty="0">
                <a:solidFill>
                  <a:srgbClr val="00487E"/>
                </a:solidFill>
              </a:rPr>
              <a:t>Настилката на спортната площадката пред училището ще бъде </a:t>
            </a:r>
            <a:r>
              <a:rPr lang="bg-BG" dirty="0" err="1">
                <a:solidFill>
                  <a:srgbClr val="00487E"/>
                </a:solidFill>
              </a:rPr>
              <a:t>фрезована</a:t>
            </a:r>
            <a:r>
              <a:rPr lang="bg-BG" dirty="0">
                <a:solidFill>
                  <a:srgbClr val="00487E"/>
                </a:solidFill>
              </a:rPr>
              <a:t> и ще бъде положен на един пласт плътен асфалтобетон с дебелина 4 см. за изравняване на основата.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487E"/>
                </a:solidFill>
              </a:rPr>
              <a:t>	</a:t>
            </a:r>
            <a:r>
              <a:rPr lang="bg-BG" dirty="0">
                <a:solidFill>
                  <a:srgbClr val="00487E"/>
                </a:solidFill>
              </a:rPr>
              <a:t>След направа на добра основа, върху нея ще се положи акрилна спортна настилка тип TOURNAMENT SYSTEM (</a:t>
            </a:r>
            <a:r>
              <a:rPr lang="bg-BG" dirty="0" err="1">
                <a:solidFill>
                  <a:srgbClr val="00487E"/>
                </a:solidFill>
              </a:rPr>
              <a:t>петпластова</a:t>
            </a:r>
            <a:r>
              <a:rPr lang="bg-BG" dirty="0">
                <a:solidFill>
                  <a:srgbClr val="00487E"/>
                </a:solidFill>
              </a:rPr>
              <a:t> система) в зоната на игрищата, която е идеална за съвременни, мултифункционални игрища на открито.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487E"/>
                </a:solidFill>
              </a:rPr>
              <a:t>	</a:t>
            </a:r>
            <a:r>
              <a:rPr lang="bg-BG" dirty="0">
                <a:solidFill>
                  <a:srgbClr val="00487E"/>
                </a:solidFill>
              </a:rPr>
              <a:t>Лекоатлетическата писта е предвидено да бъде покрита с </a:t>
            </a:r>
            <a:r>
              <a:rPr lang="bg-BG" dirty="0" err="1">
                <a:solidFill>
                  <a:srgbClr val="00487E"/>
                </a:solidFill>
              </a:rPr>
              <a:t>двупластова</a:t>
            </a:r>
            <a:r>
              <a:rPr lang="bg-BG" dirty="0">
                <a:solidFill>
                  <a:srgbClr val="00487E"/>
                </a:solidFill>
              </a:rPr>
              <a:t> настилка от типа SP (спрей система), </a:t>
            </a:r>
            <a:r>
              <a:rPr lang="bg-BG" dirty="0" err="1">
                <a:solidFill>
                  <a:srgbClr val="00487E"/>
                </a:solidFill>
              </a:rPr>
              <a:t>безфугова</a:t>
            </a:r>
            <a:r>
              <a:rPr lang="bg-BG" dirty="0">
                <a:solidFill>
                  <a:srgbClr val="00487E"/>
                </a:solidFill>
              </a:rPr>
              <a:t>, </a:t>
            </a:r>
            <a:r>
              <a:rPr lang="bg-BG" dirty="0" err="1">
                <a:solidFill>
                  <a:srgbClr val="00487E"/>
                </a:solidFill>
              </a:rPr>
              <a:t>водо</a:t>
            </a:r>
            <a:r>
              <a:rPr lang="bg-BG" dirty="0">
                <a:solidFill>
                  <a:srgbClr val="00487E"/>
                </a:solidFill>
              </a:rPr>
              <a:t>-пропусклива, </a:t>
            </a:r>
            <a:r>
              <a:rPr lang="bg-BG" dirty="0" err="1">
                <a:solidFill>
                  <a:srgbClr val="00487E"/>
                </a:solidFill>
              </a:rPr>
              <a:t>шпайкоустойчива</a:t>
            </a:r>
            <a:r>
              <a:rPr lang="bg-BG" dirty="0">
                <a:solidFill>
                  <a:srgbClr val="00487E"/>
                </a:solidFill>
              </a:rPr>
              <a:t> с дебелина 13-15 мм, подходяща за висококачествени, лекоатлетически писти в учебни заведения на открито, върху асфалтова настилка.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487E"/>
                </a:solidFill>
              </a:rPr>
              <a:t>	</a:t>
            </a:r>
            <a:r>
              <a:rPr lang="bg-BG" dirty="0">
                <a:solidFill>
                  <a:srgbClr val="00487E"/>
                </a:solidFill>
              </a:rPr>
              <a:t>Ще бъдат подменени и допълнени липсващите елементи на спортното оборудване – баскетболни кошове, стойки с мрежи, футболни врати и др.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487E"/>
                </a:solidFill>
              </a:rPr>
              <a:t>	</a:t>
            </a:r>
            <a:r>
              <a:rPr lang="bg-BG" dirty="0">
                <a:solidFill>
                  <a:srgbClr val="00487E"/>
                </a:solidFill>
              </a:rPr>
              <a:t>Всички съществуващи дървета се запазват, като се почистват от сухи и повредени клони.</a:t>
            </a:r>
          </a:p>
          <a:p>
            <a:pPr algn="just"/>
            <a:endParaRPr lang="bg-BG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6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Контейнер за съдържание 6">
            <a:extLst>
              <a:ext uri="{FF2B5EF4-FFF2-40B4-BE49-F238E27FC236}">
                <a16:creationId xmlns:a16="http://schemas.microsoft.com/office/drawing/2014/main" xmlns="" id="{8313228E-9D84-4314-98FB-E754CC0CA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5444473"/>
              </p:ext>
            </p:extLst>
          </p:nvPr>
        </p:nvGraphicFramePr>
        <p:xfrm>
          <a:off x="683568" y="908720"/>
          <a:ext cx="7776863" cy="547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717">
                  <a:extLst>
                    <a:ext uri="{9D8B030D-6E8A-4147-A177-3AD203B41FA5}">
                      <a16:colId xmlns:a16="http://schemas.microsoft.com/office/drawing/2014/main" xmlns="" val="1703981236"/>
                    </a:ext>
                  </a:extLst>
                </a:gridCol>
                <a:gridCol w="5794526">
                  <a:extLst>
                    <a:ext uri="{9D8B030D-6E8A-4147-A177-3AD203B41FA5}">
                      <a16:colId xmlns:a16="http://schemas.microsoft.com/office/drawing/2014/main" xmlns="" val="4075063446"/>
                    </a:ext>
                  </a:extLst>
                </a:gridCol>
                <a:gridCol w="579452">
                  <a:extLst>
                    <a:ext uri="{9D8B030D-6E8A-4147-A177-3AD203B41FA5}">
                      <a16:colId xmlns:a16="http://schemas.microsoft.com/office/drawing/2014/main" xmlns="" val="4290720449"/>
                    </a:ext>
                  </a:extLst>
                </a:gridCol>
                <a:gridCol w="991168">
                  <a:extLst>
                    <a:ext uri="{9D8B030D-6E8A-4147-A177-3AD203B41FA5}">
                      <a16:colId xmlns:a16="http://schemas.microsoft.com/office/drawing/2014/main" xmlns="" val="1610460816"/>
                    </a:ext>
                  </a:extLst>
                </a:gridCol>
              </a:tblGrid>
              <a:tr h="5668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solidFill>
                            <a:srgbClr val="00487E"/>
                          </a:solidFill>
                          <a:effectLst/>
                        </a:rPr>
                        <a:t>ПРЕДВИЖДАНИ ДЕЙНОСТИ В ПРОЕКТА</a:t>
                      </a:r>
                      <a:endParaRPr lang="bg-BG" sz="2000" b="1" i="0" u="none" strike="noStrike" dirty="0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7020909"/>
                  </a:ext>
                </a:extLst>
              </a:tr>
              <a:tr h="3729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>
                          <a:solidFill>
                            <a:srgbClr val="00487E"/>
                          </a:solidFill>
                          <a:effectLst/>
                        </a:rPr>
                        <a:t>№</a:t>
                      </a:r>
                      <a:endParaRPr lang="bg-BG" sz="1000" b="1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 dirty="0">
                          <a:solidFill>
                            <a:srgbClr val="00487E"/>
                          </a:solidFill>
                          <a:effectLst/>
                        </a:rPr>
                        <a:t> Вид СМР</a:t>
                      </a:r>
                      <a:endParaRPr lang="bg-BG" sz="1000" b="1" i="0" u="none" strike="noStrike" dirty="0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>
                          <a:solidFill>
                            <a:srgbClr val="00487E"/>
                          </a:solidFill>
                          <a:effectLst/>
                        </a:rPr>
                        <a:t>м-ка</a:t>
                      </a:r>
                      <a:endParaRPr lang="bg-BG" sz="1000" b="1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>
                          <a:solidFill>
                            <a:srgbClr val="00487E"/>
                          </a:solidFill>
                          <a:effectLst/>
                        </a:rPr>
                        <a:t>к-во</a:t>
                      </a:r>
                      <a:endParaRPr lang="bg-BG" sz="1000" b="1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476826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00487E"/>
                          </a:solidFill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СПОРТНИ ИГРИЩА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232701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1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solidFill>
                            <a:srgbClr val="00487E"/>
                          </a:solidFill>
                          <a:effectLst/>
                        </a:rPr>
                        <a:t>Почистване на дървета от стари и повредени клони</a:t>
                      </a:r>
                      <a:endParaRPr lang="ru-RU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лв.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1.00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01288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2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Премахване на тротоарна настилка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м2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518.00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496347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3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Нови тротоарни плочки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м2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518.00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5363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4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bg-BG" sz="1100" u="none" strike="noStrike" dirty="0">
                          <a:solidFill>
                            <a:srgbClr val="00487E"/>
                          </a:solidFill>
                          <a:effectLst/>
                        </a:rPr>
                        <a:t>Пясък под тротоарни плочки</a:t>
                      </a:r>
                      <a:endParaRPr lang="bg-BG" sz="1100" b="0" i="0" u="none" strike="noStrike" dirty="0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м3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52.00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378700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5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Бетонови бордюри 25/15/50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мл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217.00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680295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6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solidFill>
                            <a:srgbClr val="00487E"/>
                          </a:solidFill>
                          <a:effectLst/>
                        </a:rPr>
                        <a:t>Настилка за лекоатлетическа писта и маркировка</a:t>
                      </a:r>
                      <a:endParaRPr lang="ru-RU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м2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580.00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830610"/>
                  </a:ext>
                </a:extLst>
              </a:tr>
              <a:tr h="27745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7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solidFill>
                            <a:srgbClr val="00487E"/>
                          </a:solidFill>
                          <a:effectLst/>
                        </a:rPr>
                        <a:t>Акрилна спортна настилка и маркировка за игрища</a:t>
                      </a:r>
                      <a:endParaRPr lang="ru-RU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м2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1230.00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646916"/>
                  </a:ext>
                </a:extLst>
              </a:tr>
              <a:tr h="56684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8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solidFill>
                            <a:srgbClr val="00487E"/>
                          </a:solidFill>
                          <a:effectLst/>
                        </a:rPr>
                        <a:t>Фрезоване на настилка и асфалтиране училищна площадка с дебелина 4см</a:t>
                      </a:r>
                      <a:endParaRPr lang="ru-RU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м2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2900.00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5903637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9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solidFill>
                            <a:srgbClr val="00487E"/>
                          </a:solidFill>
                          <a:effectLst/>
                        </a:rPr>
                        <a:t>Баскетболни кошове (стойка, табло, ринг и мрежа)</a:t>
                      </a:r>
                      <a:endParaRPr lang="ru-RU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бр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4.00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8189794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10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Пейки 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бр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5.00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3970489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11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Футболни врати 3.00/0.8 - 1.00/2.00м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бр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2.00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320324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12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solidFill>
                            <a:srgbClr val="00487E"/>
                          </a:solidFill>
                          <a:effectLst/>
                        </a:rPr>
                        <a:t>Стойки и мрежи за волейбол/</a:t>
                      </a:r>
                      <a:r>
                        <a:rPr lang="ru-RU" sz="1100" u="none" strike="noStrike" dirty="0" err="1">
                          <a:solidFill>
                            <a:srgbClr val="00487E"/>
                          </a:solidFill>
                          <a:effectLst/>
                        </a:rPr>
                        <a:t>бадмингтон</a:t>
                      </a:r>
                      <a:endParaRPr lang="ru-RU" sz="1100" b="0" i="0" u="none" strike="noStrike" dirty="0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бр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2.00</a:t>
                      </a:r>
                      <a:endParaRPr lang="bg-BG" sz="1100" b="0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031877"/>
                  </a:ext>
                </a:extLst>
              </a:tr>
              <a:tr h="29833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>
                          <a:solidFill>
                            <a:srgbClr val="00487E"/>
                          </a:solidFill>
                          <a:effectLst/>
                        </a:rPr>
                        <a:t> </a:t>
                      </a:r>
                      <a:endParaRPr lang="bg-BG" sz="1000" b="1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solidFill>
                            <a:srgbClr val="00487E"/>
                          </a:solidFill>
                          <a:effectLst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090483"/>
                  </a:ext>
                </a:extLst>
              </a:tr>
              <a:tr h="2774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487E"/>
                          </a:solidFill>
                          <a:effectLst/>
                        </a:rPr>
                        <a:t>ПРИБЛИЗИТЕЛНА ОБЩА СТОЙНОСТ НА ПРОЕКТА: 100 000 </a:t>
                      </a:r>
                      <a:r>
                        <a:rPr lang="en-US" sz="1600" u="none" strike="noStrike" dirty="0">
                          <a:solidFill>
                            <a:srgbClr val="00487E"/>
                          </a:solidFill>
                          <a:effectLst/>
                        </a:rPr>
                        <a:t>EURO</a:t>
                      </a:r>
                      <a:endParaRPr lang="ru-RU" sz="1600" b="1" i="0" u="none" strike="noStrike" dirty="0">
                        <a:solidFill>
                          <a:srgbClr val="0048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010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605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1B3C15D4-380C-4465-8A24-6F0B55A5B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3284984"/>
            <a:ext cx="8568952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bg-BG" b="1" dirty="0">
                <a:solidFill>
                  <a:srgbClr val="00487E"/>
                </a:solidFill>
              </a:rPr>
              <a:t>В случаи, че решите да приемете нашата покана за партньорство, молим да попълните и изпратите приложените по-долу документи до Ротари Клуб Харманли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3F5BE2B5-3E9A-4E47-85C1-C1F8E912C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9168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55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98" y="2230110"/>
            <a:ext cx="8715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3200" b="1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4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 О К А Н А </a:t>
            </a:r>
            <a:endParaRPr kumimoji="0" lang="bg-BG" sz="48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649866" y="3521333"/>
            <a:ext cx="594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А   П А Р Т Н Ь О Р С Т В О</a:t>
            </a:r>
            <a:endParaRPr lang="bg-BG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356136" y="4889485"/>
            <a:ext cx="4532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КЪМ РОТАРИ КЛУБ </a:t>
            </a:r>
          </a:p>
          <a:p>
            <a:r>
              <a:rPr lang="bg-BG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ВЕЛИКО ТЪРНОВО</a:t>
            </a:r>
            <a:endParaRPr lang="bg-BG" sz="2800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273D4989-F811-4DA0-BD68-65C1C8746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412" y="1334167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78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98" y="836712"/>
            <a:ext cx="87154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3200" b="1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3600" b="1" i="1" u="none" strike="noStrike" cap="none" normalizeH="0" baseline="0" dirty="0">
                <a:ln>
                  <a:noFill/>
                </a:ln>
                <a:solidFill>
                  <a:srgbClr val="00487E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ИДЕЯ:</a:t>
            </a:r>
            <a:endParaRPr kumimoji="0" lang="bg-BG" sz="3600" b="1" i="1" u="none" strike="noStrike" cap="none" normalizeH="0" baseline="0" dirty="0">
              <a:ln>
                <a:noFill/>
              </a:ln>
              <a:solidFill>
                <a:srgbClr val="00487E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582818" y="2031881"/>
            <a:ext cx="8206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48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Идеята възниква на Асамблея на Българо-френския ротариански комитет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014866" y="4331841"/>
            <a:ext cx="6652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00487E"/>
                </a:solidFill>
                <a:latin typeface="Cambria" pitchFamily="18" charset="0"/>
              </a:rPr>
              <a:t>- Лошата инфраструктура в училищата.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024410" y="4817449"/>
            <a:ext cx="707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00487E"/>
                </a:solidFill>
                <a:latin typeface="Cambria" pitchFamily="18" charset="0"/>
              </a:rPr>
              <a:t>- Многобройни и значими ползи за децата</a:t>
            </a:r>
          </a:p>
        </p:txBody>
      </p:sp>
      <p:sp>
        <p:nvSpPr>
          <p:cNvPr id="2" name="Правоъгълник 1"/>
          <p:cNvSpPr/>
          <p:nvPr/>
        </p:nvSpPr>
        <p:spPr>
          <a:xfrm>
            <a:off x="3423635" y="3577034"/>
            <a:ext cx="2201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i="1" dirty="0">
                <a:solidFill>
                  <a:srgbClr val="00487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МОТИВИ:</a:t>
            </a:r>
            <a:endParaRPr lang="bg-BG" sz="3600" b="1" i="1" dirty="0">
              <a:solidFill>
                <a:srgbClr val="00487E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235466" y="5270093"/>
            <a:ext cx="669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487E"/>
                </a:solidFill>
                <a:latin typeface="Cambria" pitchFamily="18" charset="0"/>
              </a:rPr>
              <a:t>и </a:t>
            </a:r>
            <a:r>
              <a:rPr lang="ru-RU" sz="2800" dirty="0" err="1">
                <a:solidFill>
                  <a:srgbClr val="00487E"/>
                </a:solidFill>
                <a:latin typeface="Cambria" pitchFamily="18" charset="0"/>
              </a:rPr>
              <a:t>цялото</a:t>
            </a:r>
            <a:r>
              <a:rPr lang="ru-RU" sz="2800" dirty="0">
                <a:solidFill>
                  <a:srgbClr val="00487E"/>
                </a:solidFill>
                <a:latin typeface="Cambria" pitchFamily="18" charset="0"/>
              </a:rPr>
              <a:t> ни общество, </a:t>
            </a:r>
            <a:r>
              <a:rPr lang="ru-RU" sz="2800" dirty="0" err="1">
                <a:solidFill>
                  <a:srgbClr val="00487E"/>
                </a:solidFill>
                <a:latin typeface="Cambria" pitchFamily="18" charset="0"/>
              </a:rPr>
              <a:t>споделяни</a:t>
            </a:r>
            <a:r>
              <a:rPr lang="ru-RU" sz="2800" dirty="0">
                <a:solidFill>
                  <a:srgbClr val="00487E"/>
                </a:solidFill>
                <a:latin typeface="Cambria" pitchFamily="18" charset="0"/>
              </a:rPr>
              <a:t> и от </a:t>
            </a:r>
            <a:r>
              <a:rPr lang="ru-RU" sz="2800" dirty="0" err="1">
                <a:solidFill>
                  <a:srgbClr val="00487E"/>
                </a:solidFill>
                <a:latin typeface="Cambria" pitchFamily="18" charset="0"/>
              </a:rPr>
              <a:t>Френските</a:t>
            </a:r>
            <a:r>
              <a:rPr lang="ru-RU" sz="2800" dirty="0">
                <a:solidFill>
                  <a:srgbClr val="00487E"/>
                </a:solidFill>
                <a:latin typeface="Cambria" pitchFamily="18" charset="0"/>
              </a:rPr>
              <a:t> ни приятели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2977197E-22A5-42FF-9778-4E581BAE7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258" y="320579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43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424936" cy="648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3600" b="1" dirty="0">
                <a:solidFill>
                  <a:srgbClr val="00487E"/>
                </a:solidFill>
                <a:latin typeface="Cambria" pitchFamily="18" charset="0"/>
              </a:rPr>
              <a:t>ФИНАНСИРАНЕ:</a:t>
            </a:r>
            <a:br>
              <a:rPr lang="bg-BG" sz="3600" b="1" dirty="0">
                <a:solidFill>
                  <a:srgbClr val="00487E"/>
                </a:solidFill>
                <a:latin typeface="Cambria" pitchFamily="18" charset="0"/>
              </a:rPr>
            </a:br>
            <a:r>
              <a:rPr lang="bg-BG" sz="2800" b="1" dirty="0">
                <a:solidFill>
                  <a:srgbClr val="00487E"/>
                </a:solidFill>
                <a:latin typeface="Cambria" pitchFamily="18" charset="0"/>
              </a:rPr>
              <a:t>проектът ще бъде финансиран със средства на Ротари клубове:</a:t>
            </a:r>
            <a:br>
              <a:rPr lang="bg-BG" sz="2800" b="1" dirty="0">
                <a:solidFill>
                  <a:srgbClr val="00487E"/>
                </a:solidFill>
                <a:latin typeface="Cambria" pitchFamily="18" charset="0"/>
              </a:rPr>
            </a:br>
            <a:r>
              <a:rPr lang="bg-BG" sz="2800" b="1" dirty="0">
                <a:solidFill>
                  <a:srgbClr val="00487E"/>
                </a:solidFill>
                <a:latin typeface="Cambria" pitchFamily="18" charset="0"/>
              </a:rPr>
              <a:t> Ротари клуб Харманли, Ротари клуб </a:t>
            </a:r>
            <a:r>
              <a:rPr lang="en-US" sz="2800" b="1" dirty="0">
                <a:solidFill>
                  <a:srgbClr val="00487E"/>
                </a:solidFill>
                <a:latin typeface="Cambria" pitchFamily="18" charset="0"/>
              </a:rPr>
              <a:t>Sen-</a:t>
            </a:r>
            <a:r>
              <a:rPr lang="en-US" sz="2800" b="1" dirty="0" err="1">
                <a:solidFill>
                  <a:srgbClr val="00487E"/>
                </a:solidFill>
                <a:latin typeface="Cambria" pitchFamily="18" charset="0"/>
              </a:rPr>
              <a:t>Jïl</a:t>
            </a:r>
            <a:r>
              <a:rPr lang="en-US" sz="2800" b="1" dirty="0">
                <a:solidFill>
                  <a:srgbClr val="00487E"/>
                </a:solidFill>
                <a:latin typeface="Cambria" pitchFamily="18" charset="0"/>
              </a:rPr>
              <a:t>ʹ</a:t>
            </a:r>
            <a:r>
              <a:rPr lang="bg-BG" sz="2800" b="1" dirty="0">
                <a:solidFill>
                  <a:srgbClr val="00487E"/>
                </a:solidFill>
                <a:latin typeface="Cambria" pitchFamily="18" charset="0"/>
              </a:rPr>
              <a:t> (Франция), присъединилите се партньори от </a:t>
            </a:r>
            <a:r>
              <a:rPr lang="bg-BG" sz="2800" b="1" dirty="0" err="1">
                <a:solidFill>
                  <a:srgbClr val="00487E"/>
                </a:solidFill>
                <a:latin typeface="Cambria" pitchFamily="18" charset="0"/>
              </a:rPr>
              <a:t>дистрикт</a:t>
            </a:r>
            <a:r>
              <a:rPr lang="bg-BG" sz="2800" b="1" dirty="0">
                <a:solidFill>
                  <a:srgbClr val="00487E"/>
                </a:solidFill>
                <a:latin typeface="Cambria" pitchFamily="18" charset="0"/>
              </a:rPr>
              <a:t>  2482 България и ФОНДАЦИЯ РОТАРИ</a:t>
            </a:r>
            <a:endParaRPr lang="bg-BG" sz="2800" i="1" dirty="0">
              <a:solidFill>
                <a:srgbClr val="00487E"/>
              </a:solidFill>
              <a:latin typeface="Cambria" pitchFamily="18" charset="0"/>
            </a:endParaRPr>
          </a:p>
        </p:txBody>
      </p:sp>
      <p:pic>
        <p:nvPicPr>
          <p:cNvPr id="7" name="Картина 6" descr="изтеглен фай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365104"/>
            <a:ext cx="440972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FC35C9D1-6C68-4A4C-9C20-6A0883194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764704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80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41345AB-637A-4C1A-A9D2-26DB92F46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b="1" dirty="0">
                <a:solidFill>
                  <a:srgbClr val="00487E"/>
                </a:solidFill>
              </a:rPr>
              <a:t>Всеки клуб, който приеме нашата покана независимо от сумата, с която ще подкрепи проекта, се превръща в официален партньор за неговата реализация.</a:t>
            </a:r>
          </a:p>
          <a:p>
            <a:pPr marL="0" indent="0">
              <a:buNone/>
            </a:pPr>
            <a:endParaRPr lang="bg-BG" b="1" dirty="0">
              <a:solidFill>
                <a:srgbClr val="00487E"/>
              </a:solidFill>
            </a:endParaRPr>
          </a:p>
          <a:p>
            <a:pPr marL="0" indent="0">
              <a:buNone/>
            </a:pPr>
            <a:r>
              <a:rPr lang="bg-BG" b="1" dirty="0">
                <a:solidFill>
                  <a:srgbClr val="00487E"/>
                </a:solidFill>
              </a:rPr>
              <a:t>Към предоставената от всеки клуб сума Фондация Ротари предоставя финансиране в размер на 50% от осигурените средства.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8FDE3966-5EF1-4DEF-A3FB-A8C836800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0048" y="260648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26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35580" y="1844824"/>
            <a:ext cx="72728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3200" b="1" i="1" u="none" strike="noStrike" cap="none" normalizeH="0" baseline="0" dirty="0">
              <a:ln>
                <a:noFill/>
              </a:ln>
              <a:solidFill>
                <a:srgbClr val="00487E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3600" b="1" u="none" strike="noStrike" cap="none" normalizeH="0" baseline="0" dirty="0">
                <a:ln>
                  <a:noFill/>
                </a:ln>
                <a:solidFill>
                  <a:srgbClr val="00487E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ИЗБОР НА БЕНЕФИЦИЕНТ</a:t>
            </a:r>
            <a:endParaRPr kumimoji="0" lang="bg-BG" sz="3600" b="1" u="none" strike="noStrike" cap="none" normalizeH="0" baseline="0" dirty="0">
              <a:ln>
                <a:noFill/>
              </a:ln>
              <a:solidFill>
                <a:srgbClr val="00487E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65232" y="3140968"/>
            <a:ext cx="7675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FFC000"/>
                </a:solidFill>
                <a:ea typeface="Cambria" panose="02040503050406030204" pitchFamily="18" charset="0"/>
              </a:rPr>
              <a:t> </a:t>
            </a:r>
            <a:r>
              <a:rPr lang="bg-BG" sz="3600" b="1" dirty="0">
                <a:solidFill>
                  <a:srgbClr val="0070C0"/>
                </a:solidFill>
                <a:ea typeface="Cambria" panose="02040503050406030204" pitchFamily="18" charset="0"/>
              </a:rPr>
              <a:t>С извършено проучване и анализ се установи, че най-голяма нужда и полза от такъв проект ще има учебно-спортната база на ОУ „Иван Вазов“, гр. Харманли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A08CCC22-6270-4962-A035-554B99F39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1089077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34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3600" b="1" i="1" dirty="0">
                <a:solidFill>
                  <a:srgbClr val="FFC000"/>
                </a:solidFill>
                <a:latin typeface="Cambria" pitchFamily="18" charset="0"/>
              </a:rPr>
              <a:t/>
            </a:r>
            <a:br>
              <a:rPr lang="bg-BG" sz="3600" b="1" i="1" dirty="0">
                <a:solidFill>
                  <a:srgbClr val="FFC000"/>
                </a:solidFill>
                <a:latin typeface="Cambria" pitchFamily="18" charset="0"/>
              </a:rPr>
            </a:br>
            <a:r>
              <a:rPr lang="bg-BG" sz="3600" b="1" dirty="0">
                <a:solidFill>
                  <a:srgbClr val="00487E"/>
                </a:solidFill>
                <a:latin typeface="Cambria" pitchFamily="18" charset="0"/>
              </a:rPr>
              <a:t>ЗОНИ НА ФОКУС :</a:t>
            </a:r>
            <a:r>
              <a:rPr lang="en-US" sz="3600" b="1" dirty="0">
                <a:solidFill>
                  <a:srgbClr val="00487E"/>
                </a:solidFill>
                <a:latin typeface="Cambria" pitchFamily="18" charset="0"/>
              </a:rPr>
              <a:t/>
            </a:r>
            <a:br>
              <a:rPr lang="en-US" sz="3600" b="1" dirty="0">
                <a:solidFill>
                  <a:srgbClr val="00487E"/>
                </a:solidFill>
                <a:latin typeface="Cambria" pitchFamily="18" charset="0"/>
              </a:rPr>
            </a:br>
            <a:r>
              <a:rPr lang="en-US" sz="3600" b="1" dirty="0">
                <a:solidFill>
                  <a:srgbClr val="00487E"/>
                </a:solidFill>
                <a:latin typeface="Cambria" pitchFamily="18" charset="0"/>
              </a:rPr>
              <a:t/>
            </a:r>
            <a:br>
              <a:rPr lang="en-US" sz="3600" b="1" dirty="0">
                <a:solidFill>
                  <a:srgbClr val="00487E"/>
                </a:solidFill>
                <a:latin typeface="Cambria" pitchFamily="18" charset="0"/>
              </a:rPr>
            </a:br>
            <a:r>
              <a:rPr lang="bg-BG" sz="3600" dirty="0">
                <a:solidFill>
                  <a:srgbClr val="00487E"/>
                </a:solidFill>
                <a:latin typeface="Cambria" pitchFamily="18" charset="0"/>
              </a:rPr>
              <a:t> Основно образование и грамотност, </a:t>
            </a:r>
            <a:br>
              <a:rPr lang="bg-BG" sz="3600" dirty="0">
                <a:solidFill>
                  <a:srgbClr val="00487E"/>
                </a:solidFill>
                <a:latin typeface="Cambria" pitchFamily="18" charset="0"/>
              </a:rPr>
            </a:br>
            <a:r>
              <a:rPr lang="bg-BG" sz="3600" dirty="0">
                <a:solidFill>
                  <a:srgbClr val="00487E"/>
                </a:solidFill>
                <a:latin typeface="Cambria" pitchFamily="18" charset="0"/>
              </a:rPr>
              <a:t/>
            </a:r>
            <a:br>
              <a:rPr lang="bg-BG" sz="3600" dirty="0">
                <a:solidFill>
                  <a:srgbClr val="00487E"/>
                </a:solidFill>
                <a:latin typeface="Cambria" pitchFamily="18" charset="0"/>
              </a:rPr>
            </a:br>
            <a:r>
              <a:rPr lang="bg-BG" sz="3600" dirty="0">
                <a:solidFill>
                  <a:srgbClr val="00487E"/>
                </a:solidFill>
                <a:latin typeface="Cambria" pitchFamily="18" charset="0"/>
              </a:rPr>
              <a:t>Икономическо и обществено развитие.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6E062BC3-CEC1-474B-9476-3003B5AE0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9078" y="1340768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971600" y="2708920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>
                <a:solidFill>
                  <a:srgbClr val="0070C0"/>
                </a:solidFill>
              </a:rPr>
              <a:t>В настоящия момент наличната материална база е морално и физически остаряла и амортизирана. Това води до неефективно, а на моменти и невъзможно провеждането на нормален обучителен процес.</a:t>
            </a:r>
            <a:r>
              <a:rPr lang="bg-BG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B65E4782-FB96-4890-B8A1-F22412B5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340768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77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Autofit/>
          </a:bodyPr>
          <a:lstStyle/>
          <a:p>
            <a:r>
              <a:rPr lang="bg-BG" sz="3200" b="1" i="1" dirty="0">
                <a:solidFill>
                  <a:srgbClr val="00487E"/>
                </a:solidFill>
                <a:latin typeface="Cambria" pitchFamily="18" charset="0"/>
              </a:rPr>
              <a:t>СПОРТНАТА ПЛОЩАДКА СЕГА</a:t>
            </a:r>
          </a:p>
        </p:txBody>
      </p:sp>
      <p:pic>
        <p:nvPicPr>
          <p:cNvPr id="3" name="Картина 2" descr="Vazov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6480720" cy="43291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тем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330</Words>
  <Application>Microsoft Office PowerPoint</Application>
  <PresentationFormat>Презентация на цял екран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5" baseType="lpstr">
      <vt:lpstr>Office тема</vt:lpstr>
      <vt:lpstr>1_Office тема</vt:lpstr>
      <vt:lpstr>ПРОЕКТ  “УЧИЛИЩЕТО – ПРИВЛЕКАТЕЛЕН ЦЕНТЪР ЗА НАШИТЕ ДЕЦА!”</vt:lpstr>
      <vt:lpstr>Слайд 2</vt:lpstr>
      <vt:lpstr>Слайд 3</vt:lpstr>
      <vt:lpstr>ФИНАНСИРАНЕ: проектът ще бъде финансиран със средства на Ротари клубове:  Ротари клуб Харманли, Ротари клуб Sen-Jïlʹ (Франция), присъединилите се партньори от дистрикт  2482 България и ФОНДАЦИЯ РОТАРИ</vt:lpstr>
      <vt:lpstr>Слайд 5</vt:lpstr>
      <vt:lpstr>Слайд 6</vt:lpstr>
      <vt:lpstr> ЗОНИ НА ФОКУС :   Основно образование и грамотност,   Икономическо и обществено развитие.</vt:lpstr>
      <vt:lpstr>Слайд 8</vt:lpstr>
      <vt:lpstr>СПОРТНАТА ПЛОЩАДКА СЕГА</vt:lpstr>
      <vt:lpstr>СПОРТНАТА ПЛОЩАДКА - ПРОЕКТ: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“УЧИЛИЩЕТО – ПРИВЛЕКАТЕЛЕН ЦЕНТЪР ЗА НАШИТЕ ДЕЦА!”</dc:title>
  <dc:creator>Win7</dc:creator>
  <cp:lastModifiedBy>AlexPtrov1</cp:lastModifiedBy>
  <cp:revision>70</cp:revision>
  <cp:lastPrinted>2019-01-21T17:53:34Z</cp:lastPrinted>
  <dcterms:created xsi:type="dcterms:W3CDTF">2018-05-17T10:13:39Z</dcterms:created>
  <dcterms:modified xsi:type="dcterms:W3CDTF">2019-01-29T20:21:33Z</dcterms:modified>
</cp:coreProperties>
</file>