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  <p:sldMasterId id="2147483684" r:id="rId2"/>
  </p:sldMasterIdLst>
  <p:sldIdLst>
    <p:sldId id="256" r:id="rId3"/>
    <p:sldId id="276" r:id="rId4"/>
    <p:sldId id="275" r:id="rId5"/>
    <p:sldId id="279" r:id="rId6"/>
    <p:sldId id="288" r:id="rId7"/>
    <p:sldId id="277" r:id="rId8"/>
    <p:sldId id="259" r:id="rId9"/>
    <p:sldId id="280" r:id="rId10"/>
    <p:sldId id="258" r:id="rId11"/>
    <p:sldId id="263" r:id="rId12"/>
    <p:sldId id="290" r:id="rId13"/>
    <p:sldId id="289" r:id="rId14"/>
    <p:sldId id="291" r:id="rId15"/>
  </p:sldIdLst>
  <p:sldSz cx="9144000" cy="6858000" type="screen4x3"/>
  <p:notesSz cx="6797675" cy="987425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487E"/>
    <a:srgbClr val="BA465F"/>
    <a:srgbClr val="004BE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/>
              <a:t>Щракнете, за да редактирате стила на подзаглавията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29.1.2019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29.1.2019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29.1.2019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/>
              <a:t>Щракнете, за да редактирате стила на подзаглавията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/>
              <a:t>29.1.2019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59278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/>
              <a:t>29.1.2019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7069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/>
              <a:t>29.1.2019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6487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/>
              <a:t>29.1.2019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48071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/>
              <a:t>29.1.2019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44159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/>
              <a:t>29.1.2019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76619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/>
              <a:t>29.1.2019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09086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/>
              <a:t>29.1.2019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951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29.1.2019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/>
              <a:t>29.1.2019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7753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/>
              <a:t>29.1.2019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5489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/>
              <a:t>29.1.2019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4715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29.1.2019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29.1.2019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29.1.2019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29.1.2019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29.1.2019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29.1.2019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5730-BCF4-4396-B8B9-CDCD4DB8B04E}" type="datetimeFigureOut">
              <a:rPr lang="bg-BG" smtClean="0"/>
              <a:pPr/>
              <a:t>29.1.2019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0070C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35730-BCF4-4396-B8B9-CDCD4DB8B04E}" type="datetimeFigureOut">
              <a:rPr lang="bg-BG" smtClean="0"/>
              <a:pPr/>
              <a:t>29.1.2019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4BC6A-F2F2-4189-84A7-90C3E52F200B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0070C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35730-BCF4-4396-B8B9-CDCD4DB8B04E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/>
              <a:t>29.1.2019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4BC6A-F2F2-4189-84A7-90C3E52F200B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3585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3212976"/>
            <a:ext cx="7772400" cy="1470025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bg-BG" sz="4800" b="1" dirty="0">
                <a:solidFill>
                  <a:srgbClr val="FFC000"/>
                </a:solidFill>
                <a:latin typeface="Cambria" pitchFamily="18" charset="0"/>
              </a:rPr>
              <a:t>ПРОЕКТ </a:t>
            </a:r>
            <a:r>
              <a:rPr lang="bg-BG" sz="3600" dirty="0">
                <a:solidFill>
                  <a:srgbClr val="FFC000"/>
                </a:solidFill>
                <a:latin typeface="Cambria" pitchFamily="18" charset="0"/>
              </a:rPr>
              <a:t/>
            </a:r>
            <a:br>
              <a:rPr lang="bg-BG" sz="3600" dirty="0">
                <a:solidFill>
                  <a:srgbClr val="FFC000"/>
                </a:solidFill>
                <a:latin typeface="Cambria" pitchFamily="18" charset="0"/>
              </a:rPr>
            </a:br>
            <a:r>
              <a:rPr lang="bg-BG" sz="3600" b="1" dirty="0">
                <a:solidFill>
                  <a:srgbClr val="FFC000"/>
                </a:solidFill>
                <a:latin typeface="Cambria" pitchFamily="18" charset="0"/>
              </a:rPr>
              <a:t>“</a:t>
            </a:r>
            <a:r>
              <a:rPr lang="bg-BG" sz="3600" b="1" i="1" dirty="0">
                <a:solidFill>
                  <a:srgbClr val="FFC000"/>
                </a:solidFill>
                <a:latin typeface="Cambria" pitchFamily="18" charset="0"/>
              </a:rPr>
              <a:t>УЧИЛИЩЕТО – ПРИВЛЕКАТЕЛЕН ЦЕНТЪР ЗА НАШИТЕ ДЕЦА</a:t>
            </a:r>
            <a:r>
              <a:rPr lang="bg-BG" sz="3600" b="1" dirty="0">
                <a:solidFill>
                  <a:srgbClr val="FFC000"/>
                </a:solidFill>
                <a:latin typeface="Cambria" pitchFamily="18" charset="0"/>
              </a:rPr>
              <a:t>!”</a:t>
            </a:r>
          </a:p>
        </p:txBody>
      </p:sp>
      <p:pic>
        <p:nvPicPr>
          <p:cNvPr id="4" name="Картина 3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2920" y="998430"/>
            <a:ext cx="2214546" cy="2214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Картина 7" descr="RotaryMBS_RG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70685" y="5214926"/>
            <a:ext cx="4373315" cy="1643074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xmlns="" id="{D7245C50-F4A8-4428-8CF1-2AA4E3D068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31245" y="1151886"/>
            <a:ext cx="1196752" cy="119675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лавие 5"/>
          <p:cNvSpPr>
            <a:spLocks noGrp="1"/>
          </p:cNvSpPr>
          <p:nvPr>
            <p:ph type="ctrTitle"/>
          </p:nvPr>
        </p:nvSpPr>
        <p:spPr>
          <a:xfrm>
            <a:off x="721804" y="476672"/>
            <a:ext cx="7772400" cy="1470025"/>
          </a:xfrm>
        </p:spPr>
        <p:txBody>
          <a:bodyPr>
            <a:noAutofit/>
          </a:bodyPr>
          <a:lstStyle/>
          <a:p>
            <a:r>
              <a:rPr lang="bg-BG" sz="3200" b="1" i="1" dirty="0">
                <a:solidFill>
                  <a:srgbClr val="00487E"/>
                </a:solidFill>
                <a:latin typeface="Cambria" pitchFamily="18" charset="0"/>
              </a:rPr>
              <a:t>СПОРТНАТА ПЛОЩАДКА - ПРОЕКТ:</a:t>
            </a:r>
          </a:p>
        </p:txBody>
      </p:sp>
      <p:pic>
        <p:nvPicPr>
          <p:cNvPr id="7" name="Картина 6" descr="Nastilka_arh._3 (1)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503776"/>
            <a:ext cx="7128792" cy="503905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xmlns="" id="{9E55012C-C84B-4F0D-A923-552EAE0F9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91264" cy="5112568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endParaRPr lang="en-US" dirty="0">
              <a:solidFill>
                <a:srgbClr val="00487E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rgbClr val="00487E"/>
              </a:solidFill>
            </a:endParaRPr>
          </a:p>
          <a:p>
            <a:pPr marL="0" indent="0" algn="ctr">
              <a:buNone/>
            </a:pPr>
            <a:r>
              <a:rPr lang="bg-BG" dirty="0">
                <a:solidFill>
                  <a:srgbClr val="00487E"/>
                </a:solidFill>
              </a:rPr>
              <a:t>Обяснителна записка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00487E"/>
                </a:solidFill>
              </a:rPr>
              <a:t>	</a:t>
            </a:r>
            <a:r>
              <a:rPr lang="bg-BG" dirty="0">
                <a:solidFill>
                  <a:srgbClr val="00487E"/>
                </a:solidFill>
              </a:rPr>
              <a:t>С разработения проект се цели осигуряване на безопасни и привлекателни условия за спортни занимания на територията на Основно училище “Иван Вазов”, гр. Харманли. 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00487E"/>
                </a:solidFill>
              </a:rPr>
              <a:t>	</a:t>
            </a:r>
            <a:r>
              <a:rPr lang="bg-BG" dirty="0">
                <a:solidFill>
                  <a:srgbClr val="00487E"/>
                </a:solidFill>
              </a:rPr>
              <a:t>Към момента състоянието на спортната площадка е неподходящо за провеждане на учебен процес и други спортни занимания. Настилката е асфалтова, по която се наблюдават пукнати и неравности, включително по игрищата и пистите. Съществуващите бордюри около оградата и училището са </a:t>
            </a:r>
            <a:r>
              <a:rPr lang="bg-BG" dirty="0" err="1">
                <a:solidFill>
                  <a:srgbClr val="00487E"/>
                </a:solidFill>
              </a:rPr>
              <a:t>обрушени</a:t>
            </a:r>
            <a:r>
              <a:rPr lang="bg-BG" dirty="0">
                <a:solidFill>
                  <a:srgbClr val="00487E"/>
                </a:solidFill>
              </a:rPr>
              <a:t> и деформирани, а тротоарната настилка е силно разкривена от кореновата система на дърветата.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00487E"/>
                </a:solidFill>
              </a:rPr>
              <a:t>	</a:t>
            </a:r>
            <a:r>
              <a:rPr lang="bg-BG" dirty="0">
                <a:solidFill>
                  <a:srgbClr val="00487E"/>
                </a:solidFill>
              </a:rPr>
              <a:t>Предвижда се подмяна на старите, амортизирани тротоарни настилки.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00487E"/>
                </a:solidFill>
              </a:rPr>
              <a:t>	</a:t>
            </a:r>
            <a:r>
              <a:rPr lang="bg-BG" dirty="0">
                <a:solidFill>
                  <a:srgbClr val="00487E"/>
                </a:solidFill>
              </a:rPr>
              <a:t>Настилката на спортната площадката пред училището ще бъде </a:t>
            </a:r>
            <a:r>
              <a:rPr lang="bg-BG" dirty="0" err="1">
                <a:solidFill>
                  <a:srgbClr val="00487E"/>
                </a:solidFill>
              </a:rPr>
              <a:t>фрезована</a:t>
            </a:r>
            <a:r>
              <a:rPr lang="bg-BG" dirty="0">
                <a:solidFill>
                  <a:srgbClr val="00487E"/>
                </a:solidFill>
              </a:rPr>
              <a:t> и ще бъде положен на един пласт плътен асфалтобетон с дебелина 4 см. за изравняване на основата.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00487E"/>
                </a:solidFill>
              </a:rPr>
              <a:t>	</a:t>
            </a:r>
            <a:r>
              <a:rPr lang="bg-BG" dirty="0">
                <a:solidFill>
                  <a:srgbClr val="00487E"/>
                </a:solidFill>
              </a:rPr>
              <a:t>След направа на добра основа, върху нея ще се положи акрилна спортна настилка тип TOURNAMENT SYSTEM (</a:t>
            </a:r>
            <a:r>
              <a:rPr lang="bg-BG" dirty="0" err="1">
                <a:solidFill>
                  <a:srgbClr val="00487E"/>
                </a:solidFill>
              </a:rPr>
              <a:t>петпластова</a:t>
            </a:r>
            <a:r>
              <a:rPr lang="bg-BG" dirty="0">
                <a:solidFill>
                  <a:srgbClr val="00487E"/>
                </a:solidFill>
              </a:rPr>
              <a:t> система) в зоната на игрищата, която е идеална за съвременни, мултифункционални игрища на открито. 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00487E"/>
                </a:solidFill>
              </a:rPr>
              <a:t>	</a:t>
            </a:r>
            <a:r>
              <a:rPr lang="bg-BG" dirty="0">
                <a:solidFill>
                  <a:srgbClr val="00487E"/>
                </a:solidFill>
              </a:rPr>
              <a:t>Лекоатлетическата писта е предвидено да бъде покрита с </a:t>
            </a:r>
            <a:r>
              <a:rPr lang="bg-BG" dirty="0" err="1">
                <a:solidFill>
                  <a:srgbClr val="00487E"/>
                </a:solidFill>
              </a:rPr>
              <a:t>двупластова</a:t>
            </a:r>
            <a:r>
              <a:rPr lang="bg-BG" dirty="0">
                <a:solidFill>
                  <a:srgbClr val="00487E"/>
                </a:solidFill>
              </a:rPr>
              <a:t> настилка от типа SP (спрей система), </a:t>
            </a:r>
            <a:r>
              <a:rPr lang="bg-BG" dirty="0" err="1">
                <a:solidFill>
                  <a:srgbClr val="00487E"/>
                </a:solidFill>
              </a:rPr>
              <a:t>безфугова</a:t>
            </a:r>
            <a:r>
              <a:rPr lang="bg-BG" dirty="0">
                <a:solidFill>
                  <a:srgbClr val="00487E"/>
                </a:solidFill>
              </a:rPr>
              <a:t>, </a:t>
            </a:r>
            <a:r>
              <a:rPr lang="bg-BG" dirty="0" err="1">
                <a:solidFill>
                  <a:srgbClr val="00487E"/>
                </a:solidFill>
              </a:rPr>
              <a:t>водо</a:t>
            </a:r>
            <a:r>
              <a:rPr lang="bg-BG" dirty="0">
                <a:solidFill>
                  <a:srgbClr val="00487E"/>
                </a:solidFill>
              </a:rPr>
              <a:t>-пропусклива, </a:t>
            </a:r>
            <a:r>
              <a:rPr lang="bg-BG" dirty="0" err="1">
                <a:solidFill>
                  <a:srgbClr val="00487E"/>
                </a:solidFill>
              </a:rPr>
              <a:t>шпайкоустойчива</a:t>
            </a:r>
            <a:r>
              <a:rPr lang="bg-BG" dirty="0">
                <a:solidFill>
                  <a:srgbClr val="00487E"/>
                </a:solidFill>
              </a:rPr>
              <a:t> с дебелина 13-15 мм, подходяща за висококачествени, лекоатлетически писти в учебни заведения на открито, върху асфалтова настилка. 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00487E"/>
                </a:solidFill>
              </a:rPr>
              <a:t>	</a:t>
            </a:r>
            <a:r>
              <a:rPr lang="bg-BG" dirty="0">
                <a:solidFill>
                  <a:srgbClr val="00487E"/>
                </a:solidFill>
              </a:rPr>
              <a:t>Ще бъдат подменени и допълнени липсващите елементи на спортното оборудване – баскетболни кошове, стойки с мрежи, футболни врати и др. 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00487E"/>
                </a:solidFill>
              </a:rPr>
              <a:t>	</a:t>
            </a:r>
            <a:r>
              <a:rPr lang="bg-BG" dirty="0">
                <a:solidFill>
                  <a:srgbClr val="00487E"/>
                </a:solidFill>
              </a:rPr>
              <a:t>Всички съществуващи дървета се запазват, като се почистват от сухи и повредени клони.</a:t>
            </a:r>
          </a:p>
          <a:p>
            <a:pPr algn="just"/>
            <a:endParaRPr lang="bg-BG" dirty="0">
              <a:solidFill>
                <a:srgbClr val="0048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667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Контейнер за съдържание 6">
            <a:extLst>
              <a:ext uri="{FF2B5EF4-FFF2-40B4-BE49-F238E27FC236}">
                <a16:creationId xmlns:a16="http://schemas.microsoft.com/office/drawing/2014/main" xmlns="" id="{8313228E-9D84-4314-98FB-E754CC0CAE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85444473"/>
              </p:ext>
            </p:extLst>
          </p:nvPr>
        </p:nvGraphicFramePr>
        <p:xfrm>
          <a:off x="683568" y="908720"/>
          <a:ext cx="7776863" cy="54774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1717">
                  <a:extLst>
                    <a:ext uri="{9D8B030D-6E8A-4147-A177-3AD203B41FA5}">
                      <a16:colId xmlns:a16="http://schemas.microsoft.com/office/drawing/2014/main" xmlns="" val="1703981236"/>
                    </a:ext>
                  </a:extLst>
                </a:gridCol>
                <a:gridCol w="5794526">
                  <a:extLst>
                    <a:ext uri="{9D8B030D-6E8A-4147-A177-3AD203B41FA5}">
                      <a16:colId xmlns:a16="http://schemas.microsoft.com/office/drawing/2014/main" xmlns="" val="4075063446"/>
                    </a:ext>
                  </a:extLst>
                </a:gridCol>
                <a:gridCol w="579452">
                  <a:extLst>
                    <a:ext uri="{9D8B030D-6E8A-4147-A177-3AD203B41FA5}">
                      <a16:colId xmlns:a16="http://schemas.microsoft.com/office/drawing/2014/main" xmlns="" val="4290720449"/>
                    </a:ext>
                  </a:extLst>
                </a:gridCol>
                <a:gridCol w="991168">
                  <a:extLst>
                    <a:ext uri="{9D8B030D-6E8A-4147-A177-3AD203B41FA5}">
                      <a16:colId xmlns:a16="http://schemas.microsoft.com/office/drawing/2014/main" xmlns="" val="1610460816"/>
                    </a:ext>
                  </a:extLst>
                </a:gridCol>
              </a:tblGrid>
              <a:tr h="566841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bg-BG" sz="2000" u="none" strike="noStrike" dirty="0">
                          <a:solidFill>
                            <a:srgbClr val="00487E"/>
                          </a:solidFill>
                          <a:effectLst/>
                        </a:rPr>
                        <a:t>ПРЕДВИЖДАНИ ДЕЙНОСТИ В ПРОЕКТА</a:t>
                      </a:r>
                      <a:endParaRPr lang="bg-BG" sz="2000" b="1" i="0" u="none" strike="noStrike" dirty="0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27020909"/>
                  </a:ext>
                </a:extLst>
              </a:tr>
              <a:tr h="372923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u="none" strike="noStrike">
                          <a:solidFill>
                            <a:srgbClr val="00487E"/>
                          </a:solidFill>
                          <a:effectLst/>
                        </a:rPr>
                        <a:t>№</a:t>
                      </a:r>
                      <a:endParaRPr lang="bg-BG" sz="1000" b="1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000" u="none" strike="noStrike" dirty="0">
                          <a:solidFill>
                            <a:srgbClr val="00487E"/>
                          </a:solidFill>
                          <a:effectLst/>
                        </a:rPr>
                        <a:t> Вид СМР</a:t>
                      </a:r>
                      <a:endParaRPr lang="bg-BG" sz="1000" b="1" i="0" u="none" strike="noStrike" dirty="0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000" u="none" strike="noStrike">
                          <a:solidFill>
                            <a:srgbClr val="00487E"/>
                          </a:solidFill>
                          <a:effectLst/>
                        </a:rPr>
                        <a:t>м-ка</a:t>
                      </a:r>
                      <a:endParaRPr lang="bg-BG" sz="1000" b="1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000" u="none" strike="noStrike">
                          <a:solidFill>
                            <a:srgbClr val="00487E"/>
                          </a:solidFill>
                          <a:effectLst/>
                        </a:rPr>
                        <a:t>к-во</a:t>
                      </a:r>
                      <a:endParaRPr lang="bg-BG" sz="1000" b="1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77476826"/>
                  </a:ext>
                </a:extLst>
              </a:tr>
              <a:tr h="2834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rgbClr val="00487E"/>
                          </a:solidFill>
                          <a:effectLst/>
                        </a:rPr>
                        <a:t>I</a:t>
                      </a:r>
                      <a:endParaRPr lang="en-US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СПОРТНИ ИГРИЩА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 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 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91232701"/>
                  </a:ext>
                </a:extLst>
              </a:tr>
              <a:tr h="283420"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1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solidFill>
                            <a:srgbClr val="00487E"/>
                          </a:solidFill>
                          <a:effectLst/>
                        </a:rPr>
                        <a:t>Почистване на дървета от стари и повредени клони</a:t>
                      </a:r>
                      <a:endParaRPr lang="ru-RU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лв.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1.00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77801288"/>
                  </a:ext>
                </a:extLst>
              </a:tr>
              <a:tr h="283420"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2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Премахване на тротоарна настилка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м2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518.00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43496347"/>
                  </a:ext>
                </a:extLst>
              </a:tr>
              <a:tr h="283420"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3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Нови тротоарни плочки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м2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518.00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82475363"/>
                  </a:ext>
                </a:extLst>
              </a:tr>
              <a:tr h="283420"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4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bg-BG" sz="1100" u="none" strike="noStrike" dirty="0">
                          <a:solidFill>
                            <a:srgbClr val="00487E"/>
                          </a:solidFill>
                          <a:effectLst/>
                        </a:rPr>
                        <a:t>Пясък под тротоарни плочки</a:t>
                      </a:r>
                      <a:endParaRPr lang="bg-BG" sz="1100" b="0" i="0" u="none" strike="noStrike" dirty="0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м3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52.00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2378700"/>
                  </a:ext>
                </a:extLst>
              </a:tr>
              <a:tr h="283420"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5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Бетонови бордюри 25/15/50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мл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217.00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2680295"/>
                  </a:ext>
                </a:extLst>
              </a:tr>
              <a:tr h="283420"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6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solidFill>
                            <a:srgbClr val="00487E"/>
                          </a:solidFill>
                          <a:effectLst/>
                        </a:rPr>
                        <a:t>Настилка за лекоатлетическа писта и маркировка</a:t>
                      </a:r>
                      <a:endParaRPr lang="ru-RU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м2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580.00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3830610"/>
                  </a:ext>
                </a:extLst>
              </a:tr>
              <a:tr h="277454"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7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solidFill>
                            <a:srgbClr val="00487E"/>
                          </a:solidFill>
                          <a:effectLst/>
                        </a:rPr>
                        <a:t>Акрилна спортна настилка и маркировка за игрища</a:t>
                      </a:r>
                      <a:endParaRPr lang="ru-RU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м2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1230.00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4646916"/>
                  </a:ext>
                </a:extLst>
              </a:tr>
              <a:tr h="566841"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8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solidFill>
                            <a:srgbClr val="00487E"/>
                          </a:solidFill>
                          <a:effectLst/>
                        </a:rPr>
                        <a:t>Фрезоване на настилка и асфалтиране училищна площадка с дебелина 4см</a:t>
                      </a:r>
                      <a:endParaRPr lang="ru-RU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м2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2900.00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95903637"/>
                  </a:ext>
                </a:extLst>
              </a:tr>
              <a:tr h="283420"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9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solidFill>
                            <a:srgbClr val="00487E"/>
                          </a:solidFill>
                          <a:effectLst/>
                        </a:rPr>
                        <a:t>Баскетболни кошове (стойка, табло, ринг и мрежа)</a:t>
                      </a:r>
                      <a:endParaRPr lang="ru-RU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бр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4.00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88189794"/>
                  </a:ext>
                </a:extLst>
              </a:tr>
              <a:tr h="283420"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10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Пейки 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бр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5.00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93970489"/>
                  </a:ext>
                </a:extLst>
              </a:tr>
              <a:tr h="283420"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11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Футболни врати 3.00/0.8 - 1.00/2.00м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бр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2.00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45320324"/>
                  </a:ext>
                </a:extLst>
              </a:tr>
              <a:tr h="283420"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12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 dirty="0">
                          <a:solidFill>
                            <a:srgbClr val="00487E"/>
                          </a:solidFill>
                          <a:effectLst/>
                        </a:rPr>
                        <a:t>Стойки и мрежи за волейбол/</a:t>
                      </a:r>
                      <a:r>
                        <a:rPr lang="ru-RU" sz="1100" u="none" strike="noStrike" dirty="0" err="1">
                          <a:solidFill>
                            <a:srgbClr val="00487E"/>
                          </a:solidFill>
                          <a:effectLst/>
                        </a:rPr>
                        <a:t>бадмингтон</a:t>
                      </a:r>
                      <a:endParaRPr lang="ru-RU" sz="1100" b="0" i="0" u="none" strike="noStrike" dirty="0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бр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2.00</a:t>
                      </a:r>
                      <a:endParaRPr lang="bg-BG" sz="1100" b="0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04031877"/>
                  </a:ext>
                </a:extLst>
              </a:tr>
              <a:tr h="298337"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u="none" strike="noStrike">
                          <a:solidFill>
                            <a:srgbClr val="00487E"/>
                          </a:solidFill>
                          <a:effectLst/>
                        </a:rPr>
                        <a:t> </a:t>
                      </a:r>
                      <a:endParaRPr lang="bg-BG" sz="1000" b="1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 </a:t>
                      </a:r>
                      <a:endParaRPr lang="bg-BG" sz="1100" b="1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 </a:t>
                      </a:r>
                      <a:endParaRPr lang="bg-BG" sz="1100" b="1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100" u="none" strike="noStrike">
                          <a:solidFill>
                            <a:srgbClr val="00487E"/>
                          </a:solidFill>
                          <a:effectLst/>
                        </a:rPr>
                        <a:t> </a:t>
                      </a:r>
                      <a:endParaRPr lang="bg-BG" sz="1100" b="1" i="0" u="none" strike="noStrike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23090483"/>
                  </a:ext>
                </a:extLst>
              </a:tr>
              <a:tr h="27745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rgbClr val="00487E"/>
                          </a:solidFill>
                          <a:effectLst/>
                        </a:rPr>
                        <a:t>ПРИБЛИЗИТЕЛНА ОБЩА СТОЙНОСТ НА ПРОЕКТА: 100 000 </a:t>
                      </a:r>
                      <a:r>
                        <a:rPr lang="en-US" sz="1600" u="none" strike="noStrike" dirty="0">
                          <a:solidFill>
                            <a:srgbClr val="00487E"/>
                          </a:solidFill>
                          <a:effectLst/>
                        </a:rPr>
                        <a:t>EURO</a:t>
                      </a:r>
                      <a:endParaRPr lang="ru-RU" sz="1600" b="1" i="0" u="none" strike="noStrike" dirty="0">
                        <a:solidFill>
                          <a:srgbClr val="00487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00100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66058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xmlns="" id="{1B3C15D4-380C-4465-8A24-6F0B55A5B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524" y="3284984"/>
            <a:ext cx="8568952" cy="4680520"/>
          </a:xfrm>
        </p:spPr>
        <p:txBody>
          <a:bodyPr/>
          <a:lstStyle/>
          <a:p>
            <a:pPr marL="0" indent="0" algn="just">
              <a:buNone/>
            </a:pPr>
            <a:r>
              <a:rPr lang="bg-BG" b="1" dirty="0">
                <a:solidFill>
                  <a:srgbClr val="00487E"/>
                </a:solidFill>
              </a:rPr>
              <a:t>В случаи, че решите да приемете нашата покана за партньорство, молим да попълните и изпратите приложените по-долу документи до Ротари Клуб Харманли</a:t>
            </a:r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xmlns="" id="{3F5BE2B5-3E9A-4E47-85C1-C1F8E912C1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52320" y="1916832"/>
            <a:ext cx="1196752" cy="119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4556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98" y="2230110"/>
            <a:ext cx="871540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bg-BG" sz="3200" b="1" i="1" u="none" strike="noStrike" cap="none" normalizeH="0" baseline="0" dirty="0">
              <a:ln>
                <a:noFill/>
              </a:ln>
              <a:solidFill>
                <a:srgbClr val="FFC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sz="4800" b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 О К А Н А </a:t>
            </a:r>
            <a:endParaRPr kumimoji="0" lang="bg-BG" sz="4800" b="1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1649866" y="3521333"/>
            <a:ext cx="5945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 А   П А Р Т Н Ь О Р С Т В О</a:t>
            </a:r>
            <a:endParaRPr lang="bg-BG" sz="36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2356136" y="4889485"/>
            <a:ext cx="45328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36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КЪМ РОТАРИ КЛУБ </a:t>
            </a:r>
          </a:p>
          <a:p>
            <a:r>
              <a:rPr lang="bg-BG" sz="36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ВЕЛИКО ТЪРНОВО</a:t>
            </a:r>
            <a:endParaRPr lang="bg-BG" sz="2800" dirty="0">
              <a:solidFill>
                <a:srgbClr val="0070C0"/>
              </a:solidFill>
              <a:latin typeface="Cambria" pitchFamily="18" charset="0"/>
            </a:endParaRPr>
          </a:p>
        </p:txBody>
      </p:sp>
      <p:pic>
        <p:nvPicPr>
          <p:cNvPr id="6" name="Картина 5">
            <a:extLst>
              <a:ext uri="{FF2B5EF4-FFF2-40B4-BE49-F238E27FC236}">
                <a16:creationId xmlns:a16="http://schemas.microsoft.com/office/drawing/2014/main" xmlns="" id="{273D4989-F811-4DA0-BD68-65C1C8746D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41412" y="1334167"/>
            <a:ext cx="1196752" cy="119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60784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98" y="836712"/>
            <a:ext cx="8715404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bg-BG" sz="3200" b="1" i="1" u="none" strike="noStrike" cap="none" normalizeH="0" baseline="0" dirty="0">
              <a:ln>
                <a:noFill/>
              </a:ln>
              <a:solidFill>
                <a:srgbClr val="FFC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sz="3600" b="1" i="1" u="none" strike="noStrike" cap="none" normalizeH="0" baseline="0" dirty="0">
                <a:ln>
                  <a:noFill/>
                </a:ln>
                <a:solidFill>
                  <a:srgbClr val="00487E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ИДЕЯ:</a:t>
            </a:r>
            <a:endParaRPr kumimoji="0" lang="bg-BG" sz="3600" b="1" i="1" u="none" strike="noStrike" cap="none" normalizeH="0" baseline="0" dirty="0">
              <a:ln>
                <a:noFill/>
              </a:ln>
              <a:solidFill>
                <a:srgbClr val="00487E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582818" y="2031881"/>
            <a:ext cx="82067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200" dirty="0">
                <a:solidFill>
                  <a:srgbClr val="00487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Идеята възниква на Асамблея на Българо-френския ротариански комитет</a:t>
            </a: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1014866" y="4331841"/>
            <a:ext cx="66520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dirty="0">
                <a:solidFill>
                  <a:srgbClr val="00487E"/>
                </a:solidFill>
                <a:latin typeface="Cambria" pitchFamily="18" charset="0"/>
              </a:rPr>
              <a:t>- Лошата инфраструктура в училищата.</a:t>
            </a:r>
          </a:p>
        </p:txBody>
      </p:sp>
      <p:sp>
        <p:nvSpPr>
          <p:cNvPr id="10" name="Текстово поле 9"/>
          <p:cNvSpPr txBox="1"/>
          <p:nvPr/>
        </p:nvSpPr>
        <p:spPr>
          <a:xfrm>
            <a:off x="1024410" y="4817449"/>
            <a:ext cx="70790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dirty="0">
                <a:solidFill>
                  <a:srgbClr val="00487E"/>
                </a:solidFill>
                <a:latin typeface="Cambria" pitchFamily="18" charset="0"/>
              </a:rPr>
              <a:t>- Многобройни и значими ползи за децата</a:t>
            </a:r>
          </a:p>
        </p:txBody>
      </p:sp>
      <p:sp>
        <p:nvSpPr>
          <p:cNvPr id="2" name="Правоъгълник 1"/>
          <p:cNvSpPr/>
          <p:nvPr/>
        </p:nvSpPr>
        <p:spPr>
          <a:xfrm>
            <a:off x="3423635" y="3577034"/>
            <a:ext cx="22019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sz="3600" b="1" i="1" dirty="0">
                <a:solidFill>
                  <a:srgbClr val="00487E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МОТИВИ:</a:t>
            </a:r>
            <a:endParaRPr lang="bg-BG" sz="3600" b="1" i="1" dirty="0">
              <a:solidFill>
                <a:srgbClr val="00487E"/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7" name="Текстово поле 6"/>
          <p:cNvSpPr txBox="1"/>
          <p:nvPr/>
        </p:nvSpPr>
        <p:spPr>
          <a:xfrm>
            <a:off x="1235466" y="5270093"/>
            <a:ext cx="66921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487E"/>
                </a:solidFill>
                <a:latin typeface="Cambria" pitchFamily="18" charset="0"/>
              </a:rPr>
              <a:t>и </a:t>
            </a:r>
            <a:r>
              <a:rPr lang="ru-RU" sz="2800" dirty="0" err="1">
                <a:solidFill>
                  <a:srgbClr val="00487E"/>
                </a:solidFill>
                <a:latin typeface="Cambria" pitchFamily="18" charset="0"/>
              </a:rPr>
              <a:t>цялото</a:t>
            </a:r>
            <a:r>
              <a:rPr lang="ru-RU" sz="2800" dirty="0">
                <a:solidFill>
                  <a:srgbClr val="00487E"/>
                </a:solidFill>
                <a:latin typeface="Cambria" pitchFamily="18" charset="0"/>
              </a:rPr>
              <a:t> ни общество, </a:t>
            </a:r>
            <a:r>
              <a:rPr lang="ru-RU" sz="2800" dirty="0" err="1">
                <a:solidFill>
                  <a:srgbClr val="00487E"/>
                </a:solidFill>
                <a:latin typeface="Cambria" pitchFamily="18" charset="0"/>
              </a:rPr>
              <a:t>споделяни</a:t>
            </a:r>
            <a:r>
              <a:rPr lang="ru-RU" sz="2800" dirty="0">
                <a:solidFill>
                  <a:srgbClr val="00487E"/>
                </a:solidFill>
                <a:latin typeface="Cambria" pitchFamily="18" charset="0"/>
              </a:rPr>
              <a:t> и от </a:t>
            </a:r>
            <a:r>
              <a:rPr lang="ru-RU" sz="2800" dirty="0" err="1">
                <a:solidFill>
                  <a:srgbClr val="00487E"/>
                </a:solidFill>
                <a:latin typeface="Cambria" pitchFamily="18" charset="0"/>
              </a:rPr>
              <a:t>Френските</a:t>
            </a:r>
            <a:r>
              <a:rPr lang="ru-RU" sz="2800" dirty="0">
                <a:solidFill>
                  <a:srgbClr val="00487E"/>
                </a:solidFill>
                <a:latin typeface="Cambria" pitchFamily="18" charset="0"/>
              </a:rPr>
              <a:t> ни приятели</a:t>
            </a:r>
          </a:p>
        </p:txBody>
      </p:sp>
      <p:pic>
        <p:nvPicPr>
          <p:cNvPr id="9" name="Картина 8">
            <a:extLst>
              <a:ext uri="{FF2B5EF4-FFF2-40B4-BE49-F238E27FC236}">
                <a16:creationId xmlns:a16="http://schemas.microsoft.com/office/drawing/2014/main" xmlns="" id="{2977197E-22A5-42FF-9778-4E581BAE7F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29258" y="320579"/>
            <a:ext cx="1196752" cy="119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92437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лавие 5"/>
          <p:cNvSpPr>
            <a:spLocks noGrp="1"/>
          </p:cNvSpPr>
          <p:nvPr>
            <p:ph type="ctrTitle"/>
          </p:nvPr>
        </p:nvSpPr>
        <p:spPr>
          <a:xfrm>
            <a:off x="323528" y="2636912"/>
            <a:ext cx="8424936" cy="6480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bg-BG" sz="3600" b="1" dirty="0">
                <a:solidFill>
                  <a:srgbClr val="00487E"/>
                </a:solidFill>
                <a:latin typeface="Cambria" pitchFamily="18" charset="0"/>
              </a:rPr>
              <a:t>ФИНАНСИРАНЕ:</a:t>
            </a:r>
            <a:br>
              <a:rPr lang="bg-BG" sz="3600" b="1" dirty="0">
                <a:solidFill>
                  <a:srgbClr val="00487E"/>
                </a:solidFill>
                <a:latin typeface="Cambria" pitchFamily="18" charset="0"/>
              </a:rPr>
            </a:br>
            <a:r>
              <a:rPr lang="bg-BG" sz="2800" b="1" dirty="0">
                <a:solidFill>
                  <a:srgbClr val="00487E"/>
                </a:solidFill>
                <a:latin typeface="Cambria" pitchFamily="18" charset="0"/>
              </a:rPr>
              <a:t>проектът ще бъде финансиран със средства на Ротари клубове:</a:t>
            </a:r>
            <a:br>
              <a:rPr lang="bg-BG" sz="2800" b="1" dirty="0">
                <a:solidFill>
                  <a:srgbClr val="00487E"/>
                </a:solidFill>
                <a:latin typeface="Cambria" pitchFamily="18" charset="0"/>
              </a:rPr>
            </a:br>
            <a:r>
              <a:rPr lang="bg-BG" sz="2800" b="1" dirty="0">
                <a:solidFill>
                  <a:srgbClr val="00487E"/>
                </a:solidFill>
                <a:latin typeface="Cambria" pitchFamily="18" charset="0"/>
              </a:rPr>
              <a:t> Ротари клуб Харманли, Ротари клуб </a:t>
            </a:r>
            <a:r>
              <a:rPr lang="en-US" sz="2800" b="1" dirty="0">
                <a:solidFill>
                  <a:srgbClr val="00487E"/>
                </a:solidFill>
                <a:latin typeface="Cambria" pitchFamily="18" charset="0"/>
              </a:rPr>
              <a:t>Sen-</a:t>
            </a:r>
            <a:r>
              <a:rPr lang="en-US" sz="2800" b="1" dirty="0" err="1">
                <a:solidFill>
                  <a:srgbClr val="00487E"/>
                </a:solidFill>
                <a:latin typeface="Cambria" pitchFamily="18" charset="0"/>
              </a:rPr>
              <a:t>Jïl</a:t>
            </a:r>
            <a:r>
              <a:rPr lang="en-US" sz="2800" b="1" dirty="0">
                <a:solidFill>
                  <a:srgbClr val="00487E"/>
                </a:solidFill>
                <a:latin typeface="Cambria" pitchFamily="18" charset="0"/>
              </a:rPr>
              <a:t>ʹ</a:t>
            </a:r>
            <a:r>
              <a:rPr lang="bg-BG" sz="2800" b="1" dirty="0">
                <a:solidFill>
                  <a:srgbClr val="00487E"/>
                </a:solidFill>
                <a:latin typeface="Cambria" pitchFamily="18" charset="0"/>
              </a:rPr>
              <a:t> (Франция), присъединилите се партньори от </a:t>
            </a:r>
            <a:r>
              <a:rPr lang="bg-BG" sz="2800" b="1" dirty="0" err="1">
                <a:solidFill>
                  <a:srgbClr val="00487E"/>
                </a:solidFill>
                <a:latin typeface="Cambria" pitchFamily="18" charset="0"/>
              </a:rPr>
              <a:t>дистрикт</a:t>
            </a:r>
            <a:r>
              <a:rPr lang="bg-BG" sz="2800" b="1" dirty="0">
                <a:solidFill>
                  <a:srgbClr val="00487E"/>
                </a:solidFill>
                <a:latin typeface="Cambria" pitchFamily="18" charset="0"/>
              </a:rPr>
              <a:t>  2482 България и ФОНДАЦИЯ РОТАРИ</a:t>
            </a:r>
            <a:endParaRPr lang="bg-BG" sz="2800" i="1" dirty="0">
              <a:solidFill>
                <a:srgbClr val="00487E"/>
              </a:solidFill>
              <a:latin typeface="Cambria" pitchFamily="18" charset="0"/>
            </a:endParaRPr>
          </a:p>
        </p:txBody>
      </p:sp>
      <p:pic>
        <p:nvPicPr>
          <p:cNvPr id="7" name="Картина 6" descr="изтеглен фай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4365104"/>
            <a:ext cx="4409728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xmlns="" id="{FC35C9D1-6C68-4A4C-9C20-6A08831948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764704"/>
            <a:ext cx="1196752" cy="119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1809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xmlns="" id="{C41345AB-637A-4C1A-A9D2-26DB92F466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b="1" dirty="0">
                <a:solidFill>
                  <a:srgbClr val="00487E"/>
                </a:solidFill>
              </a:rPr>
              <a:t>Всеки клуб, който приеме нашата покана независимо от сумата, с която ще подкрепи проекта, се превръща в официален партньор за неговата реализация.</a:t>
            </a:r>
          </a:p>
          <a:p>
            <a:pPr marL="0" indent="0">
              <a:buNone/>
            </a:pPr>
            <a:endParaRPr lang="bg-BG" b="1" dirty="0">
              <a:solidFill>
                <a:srgbClr val="00487E"/>
              </a:solidFill>
            </a:endParaRPr>
          </a:p>
          <a:p>
            <a:pPr marL="0" indent="0">
              <a:buNone/>
            </a:pPr>
            <a:r>
              <a:rPr lang="bg-BG" b="1" dirty="0">
                <a:solidFill>
                  <a:srgbClr val="00487E"/>
                </a:solidFill>
              </a:rPr>
              <a:t>Към предоставената от всеки клуб сума Фондация Ротари предоставя финансиране в размер на 50% от осигурените средства.</a:t>
            </a:r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xmlns="" id="{8FDE3966-5EF1-4DEF-A3FB-A8C836800B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90048" y="260648"/>
            <a:ext cx="1196752" cy="119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8269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35580" y="1844824"/>
            <a:ext cx="7272808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bg-BG" sz="3200" b="1" i="1" u="none" strike="noStrike" cap="none" normalizeH="0" baseline="0" dirty="0">
              <a:ln>
                <a:noFill/>
              </a:ln>
              <a:solidFill>
                <a:srgbClr val="00487E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sz="3600" b="1" u="none" strike="noStrike" cap="none" normalizeH="0" baseline="0" dirty="0">
                <a:ln>
                  <a:noFill/>
                </a:ln>
                <a:solidFill>
                  <a:srgbClr val="00487E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ИЗБОР НА БЕНЕФИЦИЕНТ</a:t>
            </a:r>
            <a:endParaRPr kumimoji="0" lang="bg-BG" sz="3600" b="1" u="none" strike="noStrike" cap="none" normalizeH="0" baseline="0" dirty="0">
              <a:ln>
                <a:noFill/>
              </a:ln>
              <a:solidFill>
                <a:srgbClr val="00487E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765232" y="3140968"/>
            <a:ext cx="76752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600" b="1" dirty="0">
                <a:solidFill>
                  <a:srgbClr val="FFC000"/>
                </a:solidFill>
                <a:ea typeface="Cambria" panose="02040503050406030204" pitchFamily="18" charset="0"/>
              </a:rPr>
              <a:t> </a:t>
            </a:r>
            <a:r>
              <a:rPr lang="bg-BG" sz="3600" b="1" dirty="0">
                <a:solidFill>
                  <a:srgbClr val="0070C0"/>
                </a:solidFill>
                <a:ea typeface="Cambria" panose="02040503050406030204" pitchFamily="18" charset="0"/>
              </a:rPr>
              <a:t>С извършено проучване и анализ се установи, че най-голяма нужда и полза от такъв проект ще има учебно-спортната база на ОУ „Иван Вазов“, гр. Харманли</a:t>
            </a:r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xmlns="" id="{A08CCC22-6270-4962-A035-554B99F397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4328" y="1089077"/>
            <a:ext cx="1196752" cy="119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9344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лавие 5"/>
          <p:cNvSpPr>
            <a:spLocks noGrp="1"/>
          </p:cNvSpPr>
          <p:nvPr>
            <p:ph type="ctrTitle"/>
          </p:nvPr>
        </p:nvSpPr>
        <p:spPr>
          <a:xfrm>
            <a:off x="685800" y="3429000"/>
            <a:ext cx="7772400" cy="14700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bg-BG" sz="3600" b="1" i="1" dirty="0">
                <a:solidFill>
                  <a:srgbClr val="FFC000"/>
                </a:solidFill>
                <a:latin typeface="Cambria" pitchFamily="18" charset="0"/>
              </a:rPr>
              <a:t/>
            </a:r>
            <a:br>
              <a:rPr lang="bg-BG" sz="3600" b="1" i="1" dirty="0">
                <a:solidFill>
                  <a:srgbClr val="FFC000"/>
                </a:solidFill>
                <a:latin typeface="Cambria" pitchFamily="18" charset="0"/>
              </a:rPr>
            </a:br>
            <a:r>
              <a:rPr lang="bg-BG" sz="3600" b="1" dirty="0">
                <a:solidFill>
                  <a:srgbClr val="00487E"/>
                </a:solidFill>
                <a:latin typeface="Cambria" pitchFamily="18" charset="0"/>
              </a:rPr>
              <a:t>ЗОНИ НА ФОКУС :</a:t>
            </a:r>
            <a:r>
              <a:rPr lang="en-US" sz="3600" b="1" dirty="0">
                <a:solidFill>
                  <a:srgbClr val="00487E"/>
                </a:solidFill>
                <a:latin typeface="Cambria" pitchFamily="18" charset="0"/>
              </a:rPr>
              <a:t/>
            </a:r>
            <a:br>
              <a:rPr lang="en-US" sz="3600" b="1" dirty="0">
                <a:solidFill>
                  <a:srgbClr val="00487E"/>
                </a:solidFill>
                <a:latin typeface="Cambria" pitchFamily="18" charset="0"/>
              </a:rPr>
            </a:br>
            <a:r>
              <a:rPr lang="en-US" sz="3600" b="1" dirty="0">
                <a:solidFill>
                  <a:srgbClr val="00487E"/>
                </a:solidFill>
                <a:latin typeface="Cambria" pitchFamily="18" charset="0"/>
              </a:rPr>
              <a:t/>
            </a:r>
            <a:br>
              <a:rPr lang="en-US" sz="3600" b="1" dirty="0">
                <a:solidFill>
                  <a:srgbClr val="00487E"/>
                </a:solidFill>
                <a:latin typeface="Cambria" pitchFamily="18" charset="0"/>
              </a:rPr>
            </a:br>
            <a:r>
              <a:rPr lang="bg-BG" sz="3600" dirty="0">
                <a:solidFill>
                  <a:srgbClr val="00487E"/>
                </a:solidFill>
                <a:latin typeface="Cambria" pitchFamily="18" charset="0"/>
              </a:rPr>
              <a:t> Основно образование и грамотност, </a:t>
            </a:r>
            <a:br>
              <a:rPr lang="bg-BG" sz="3600" dirty="0">
                <a:solidFill>
                  <a:srgbClr val="00487E"/>
                </a:solidFill>
                <a:latin typeface="Cambria" pitchFamily="18" charset="0"/>
              </a:rPr>
            </a:br>
            <a:r>
              <a:rPr lang="bg-BG" sz="3600" dirty="0">
                <a:solidFill>
                  <a:srgbClr val="00487E"/>
                </a:solidFill>
                <a:latin typeface="Cambria" pitchFamily="18" charset="0"/>
              </a:rPr>
              <a:t/>
            </a:r>
            <a:br>
              <a:rPr lang="bg-BG" sz="3600" dirty="0">
                <a:solidFill>
                  <a:srgbClr val="00487E"/>
                </a:solidFill>
                <a:latin typeface="Cambria" pitchFamily="18" charset="0"/>
              </a:rPr>
            </a:br>
            <a:r>
              <a:rPr lang="bg-BG" sz="3600" dirty="0">
                <a:solidFill>
                  <a:srgbClr val="00487E"/>
                </a:solidFill>
                <a:latin typeface="Cambria" pitchFamily="18" charset="0"/>
              </a:rPr>
              <a:t>Икономическо и обществено развитие.</a:t>
            </a:r>
          </a:p>
        </p:txBody>
      </p:sp>
      <p:pic>
        <p:nvPicPr>
          <p:cNvPr id="3" name="Картина 2">
            <a:extLst>
              <a:ext uri="{FF2B5EF4-FFF2-40B4-BE49-F238E27FC236}">
                <a16:creationId xmlns:a16="http://schemas.microsoft.com/office/drawing/2014/main" xmlns="" id="{6E062BC3-CEC1-474B-9476-3003B5AE02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89078" y="1340768"/>
            <a:ext cx="1196752" cy="119675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авоъгълник 4"/>
          <p:cNvSpPr/>
          <p:nvPr/>
        </p:nvSpPr>
        <p:spPr>
          <a:xfrm>
            <a:off x="971600" y="2708920"/>
            <a:ext cx="69847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3600" b="1" dirty="0">
                <a:solidFill>
                  <a:srgbClr val="0070C0"/>
                </a:solidFill>
              </a:rPr>
              <a:t>В настоящия момент наличната материална база е морално и физически остаряла и амортизирана. Това води до неефективно, а на моменти и невъзможно провеждането на нормален обучителен процес.</a:t>
            </a:r>
            <a:r>
              <a:rPr lang="bg-BG" sz="3600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3" name="Картина 2">
            <a:extLst>
              <a:ext uri="{FF2B5EF4-FFF2-40B4-BE49-F238E27FC236}">
                <a16:creationId xmlns:a16="http://schemas.microsoft.com/office/drawing/2014/main" xmlns="" id="{B65E4782-FB96-4890-B8A1-F22412B5CC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52320" y="1340768"/>
            <a:ext cx="1196752" cy="119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26772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лавие 5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1470025"/>
          </a:xfrm>
        </p:spPr>
        <p:txBody>
          <a:bodyPr>
            <a:noAutofit/>
          </a:bodyPr>
          <a:lstStyle/>
          <a:p>
            <a:r>
              <a:rPr lang="bg-BG" sz="3200" b="1" i="1" dirty="0">
                <a:solidFill>
                  <a:srgbClr val="00487E"/>
                </a:solidFill>
                <a:latin typeface="Cambria" pitchFamily="18" charset="0"/>
              </a:rPr>
              <a:t>СПОРТНАТА ПЛОЩАДКА СЕГА</a:t>
            </a:r>
          </a:p>
        </p:txBody>
      </p:sp>
      <p:pic>
        <p:nvPicPr>
          <p:cNvPr id="3" name="Картина 2" descr="Vazov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2060848"/>
            <a:ext cx="6480720" cy="432912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тема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тема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1517</TotalTime>
  <Words>330</Words>
  <Application>Microsoft Office PowerPoint</Application>
  <PresentationFormat>Презентация на цял екран (4:3)</PresentationFormat>
  <Paragraphs>98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Заглавия на слайдовете</vt:lpstr>
      </vt:variant>
      <vt:variant>
        <vt:i4>13</vt:i4>
      </vt:variant>
    </vt:vector>
  </HeadingPairs>
  <TitlesOfParts>
    <vt:vector size="15" baseType="lpstr">
      <vt:lpstr>Office тема</vt:lpstr>
      <vt:lpstr>1_Office тема</vt:lpstr>
      <vt:lpstr>ПРОЕКТ  “УЧИЛИЩЕТО – ПРИВЛЕКАТЕЛЕН ЦЕНТЪР ЗА НАШИТЕ ДЕЦА!”</vt:lpstr>
      <vt:lpstr>Слайд 2</vt:lpstr>
      <vt:lpstr>Слайд 3</vt:lpstr>
      <vt:lpstr>ФИНАНСИРАНЕ: проектът ще бъде финансиран със средства на Ротари клубове:  Ротари клуб Харманли, Ротари клуб Sen-Jïlʹ (Франция), присъединилите се партньори от дистрикт  2482 България и ФОНДАЦИЯ РОТАРИ</vt:lpstr>
      <vt:lpstr>Слайд 5</vt:lpstr>
      <vt:lpstr>Слайд 6</vt:lpstr>
      <vt:lpstr> ЗОНИ НА ФОКУС :   Основно образование и грамотност,   Икономическо и обществено развитие.</vt:lpstr>
      <vt:lpstr>Слайд 8</vt:lpstr>
      <vt:lpstr>СПОРТНАТА ПЛОЩАДКА СЕГА</vt:lpstr>
      <vt:lpstr>СПОРТНАТА ПЛОЩАДКА - ПРОЕКТ: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“УЧИЛИЩЕТО – ПРИВЛЕКАТЕЛЕН ЦЕНТЪР ЗА НАШИТЕ ДЕЦА!”</dc:title>
  <dc:creator>Win7</dc:creator>
  <cp:lastModifiedBy>AlexPtrov1</cp:lastModifiedBy>
  <cp:revision>70</cp:revision>
  <cp:lastPrinted>2019-01-21T17:53:34Z</cp:lastPrinted>
  <dcterms:created xsi:type="dcterms:W3CDTF">2018-05-17T10:13:39Z</dcterms:created>
  <dcterms:modified xsi:type="dcterms:W3CDTF">2019-01-29T20:21:33Z</dcterms:modified>
</cp:coreProperties>
</file>