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3724" r:id="rId4"/>
    <p:sldMasterId id="2147483736" r:id="rId5"/>
  </p:sldMasterIdLst>
  <p:notesMasterIdLst>
    <p:notesMasterId r:id="rId33"/>
  </p:notesMasterIdLst>
  <p:handoutMasterIdLst>
    <p:handoutMasterId r:id="rId34"/>
  </p:handoutMasterIdLst>
  <p:sldIdLst>
    <p:sldId id="361" r:id="rId6"/>
    <p:sldId id="453" r:id="rId7"/>
    <p:sldId id="429" r:id="rId8"/>
    <p:sldId id="423" r:id="rId9"/>
    <p:sldId id="366" r:id="rId10"/>
    <p:sldId id="435" r:id="rId11"/>
    <p:sldId id="417" r:id="rId12"/>
    <p:sldId id="442" r:id="rId13"/>
    <p:sldId id="415" r:id="rId14"/>
    <p:sldId id="424" r:id="rId15"/>
    <p:sldId id="444" r:id="rId16"/>
    <p:sldId id="436" r:id="rId17"/>
    <p:sldId id="418" r:id="rId18"/>
    <p:sldId id="446" r:id="rId19"/>
    <p:sldId id="395" r:id="rId20"/>
    <p:sldId id="419" r:id="rId21"/>
    <p:sldId id="401" r:id="rId22"/>
    <p:sldId id="421" r:id="rId23"/>
    <p:sldId id="439" r:id="rId24"/>
    <p:sldId id="448" r:id="rId25"/>
    <p:sldId id="449" r:id="rId26"/>
    <p:sldId id="447" r:id="rId27"/>
    <p:sldId id="406" r:id="rId28"/>
    <p:sldId id="452" r:id="rId29"/>
    <p:sldId id="407" r:id="rId30"/>
    <p:sldId id="414" r:id="rId31"/>
    <p:sldId id="408" r:id="rId3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521415D9-36F7-43E2-AB2F-B90AF26B5E84}">
      <p14:sectionLst xmlns:p14="http://schemas.microsoft.com/office/powerpoint/2010/main">
        <p14:section name="Default Section" id="{65CCD626-B8E9-42A1-9C26-663242244BD1}">
          <p14:sldIdLst/>
        </p14:section>
        <p14:section name="Untitled Section" id="{BE1F2027-2D56-451D-AC37-679D694FF075}">
          <p14:sldIdLst>
            <p14:sldId id="361"/>
            <p14:sldId id="453"/>
            <p14:sldId id="429"/>
            <p14:sldId id="423"/>
            <p14:sldId id="366"/>
            <p14:sldId id="435"/>
            <p14:sldId id="417"/>
            <p14:sldId id="442"/>
            <p14:sldId id="415"/>
            <p14:sldId id="424"/>
            <p14:sldId id="444"/>
            <p14:sldId id="436"/>
            <p14:sldId id="418"/>
            <p14:sldId id="446"/>
            <p14:sldId id="395"/>
            <p14:sldId id="419"/>
            <p14:sldId id="401"/>
            <p14:sldId id="421"/>
            <p14:sldId id="439"/>
            <p14:sldId id="448"/>
            <p14:sldId id="449"/>
            <p14:sldId id="447"/>
            <p14:sldId id="406"/>
            <p14:sldId id="452"/>
            <p14:sldId id="407"/>
            <p14:sldId id="414"/>
            <p14:sldId id="40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DAA"/>
    <a:srgbClr val="FF0000"/>
    <a:srgbClr val="FF7600"/>
    <a:srgbClr val="D91B5C"/>
    <a:srgbClr val="872175"/>
    <a:srgbClr val="009999"/>
    <a:srgbClr val="00AEEF"/>
    <a:srgbClr val="01B4E7"/>
    <a:srgbClr val="BCBD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39" autoAdjust="0"/>
    <p:restoredTop sz="80462" autoAdjust="0"/>
  </p:normalViewPr>
  <p:slideViewPr>
    <p:cSldViewPr>
      <p:cViewPr>
        <p:scale>
          <a:sx n="66" d="100"/>
          <a:sy n="66" d="100"/>
        </p:scale>
        <p:origin x="-1002" y="-72"/>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4332"/>
    </p:cViewPr>
  </p:sorterViewPr>
  <p:notesViewPr>
    <p:cSldViewPr>
      <p:cViewPr varScale="1">
        <p:scale>
          <a:sx n="38" d="100"/>
          <a:sy n="38" d="100"/>
        </p:scale>
        <p:origin x="2290" y="3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image" Target="../media/image48.png"/><Relationship Id="rId4"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7577F-6781-4FFA-9E86-02B5AE4E6BD9}" type="doc">
      <dgm:prSet loTypeId="urn:microsoft.com/office/officeart/2008/layout/AlternatingPictureBlocks" loCatId="list" qsTypeId="urn:microsoft.com/office/officeart/2005/8/quickstyle/simple1" qsCatId="simple" csTypeId="urn:microsoft.com/office/officeart/2005/8/colors/accent1_5" csCatId="accent1" phldr="1"/>
      <dgm:spPr/>
    </dgm:pt>
    <dgm:pt modelId="{51EA8566-36BB-4C97-AA6D-C0CE06FFF0A6}">
      <dgm:prSet phldrT="[Text]" custT="1"/>
      <dgm:spPr/>
      <dgm:t>
        <a:bodyPr/>
        <a:lstStyle/>
        <a:p>
          <a:r>
            <a:rPr lang="bg-BG" sz="1800" b="0" i="0" dirty="0" smtClean="0">
              <a:latin typeface="Arial"/>
              <a:cs typeface="Arial"/>
            </a:rPr>
            <a:t>Традиционните медии </a:t>
          </a:r>
          <a:r>
            <a:rPr lang="en-US" sz="1800" b="0" i="0" dirty="0" smtClean="0">
              <a:latin typeface="Arial"/>
              <a:cs typeface="Arial"/>
            </a:rPr>
            <a:t>(</a:t>
          </a:r>
          <a:r>
            <a:rPr lang="bg-BG" sz="1800" b="0" i="0" dirty="0" smtClean="0">
              <a:latin typeface="Arial"/>
              <a:cs typeface="Arial"/>
            </a:rPr>
            <a:t>Новини  </a:t>
          </a:r>
          <a:r>
            <a:rPr lang="en-US" sz="1800" b="0" i="0" dirty="0" smtClean="0">
              <a:latin typeface="Arial"/>
              <a:cs typeface="Arial"/>
            </a:rPr>
            <a:t>)</a:t>
          </a:r>
          <a:endParaRPr lang="en-US" sz="1800" b="0" i="0" dirty="0">
            <a:latin typeface="Arial"/>
            <a:cs typeface="Arial"/>
          </a:endParaRPr>
        </a:p>
      </dgm:t>
    </dgm:pt>
    <dgm:pt modelId="{A5DFFDCD-ED0D-4EAC-9C4C-520F210EC081}" type="parTrans" cxnId="{BDD2B32C-856D-4CEF-86A8-5C39CB8500CD}">
      <dgm:prSet/>
      <dgm:spPr/>
      <dgm:t>
        <a:bodyPr/>
        <a:lstStyle/>
        <a:p>
          <a:endParaRPr lang="en-US"/>
        </a:p>
      </dgm:t>
    </dgm:pt>
    <dgm:pt modelId="{26E2B12F-FE0B-4E89-8B56-CC1048DE7751}" type="sibTrans" cxnId="{BDD2B32C-856D-4CEF-86A8-5C39CB8500CD}">
      <dgm:prSet/>
      <dgm:spPr/>
      <dgm:t>
        <a:bodyPr/>
        <a:lstStyle/>
        <a:p>
          <a:endParaRPr lang="en-US"/>
        </a:p>
      </dgm:t>
    </dgm:pt>
    <dgm:pt modelId="{240542E4-90AC-4484-8214-4842E1F32D1B}">
      <dgm:prSet phldrT="[Text]" custT="1"/>
      <dgm:spPr/>
      <dgm:t>
        <a:bodyPr/>
        <a:lstStyle/>
        <a:p>
          <a:r>
            <a:rPr lang="bg-BG" sz="1800" b="0" i="0" dirty="0" smtClean="0">
              <a:latin typeface="Arial"/>
              <a:cs typeface="Arial"/>
            </a:rPr>
            <a:t>Ангажирайте знаменитости</a:t>
          </a:r>
          <a:endParaRPr lang="en-US" sz="1800" b="0" i="0" dirty="0">
            <a:latin typeface="Arial"/>
            <a:cs typeface="Arial"/>
          </a:endParaRPr>
        </a:p>
      </dgm:t>
    </dgm:pt>
    <dgm:pt modelId="{0E14E389-24CA-4312-AA9D-06321505A22E}" type="parTrans" cxnId="{C11D950F-9B5F-48BD-A59E-718BB4228F1C}">
      <dgm:prSet/>
      <dgm:spPr/>
      <dgm:t>
        <a:bodyPr/>
        <a:lstStyle/>
        <a:p>
          <a:endParaRPr lang="en-US"/>
        </a:p>
      </dgm:t>
    </dgm:pt>
    <dgm:pt modelId="{5CED70B0-6E11-4727-9566-34CBBB19F1CB}" type="sibTrans" cxnId="{C11D950F-9B5F-48BD-A59E-718BB4228F1C}">
      <dgm:prSet/>
      <dgm:spPr/>
      <dgm:t>
        <a:bodyPr/>
        <a:lstStyle/>
        <a:p>
          <a:endParaRPr lang="en-US"/>
        </a:p>
      </dgm:t>
    </dgm:pt>
    <dgm:pt modelId="{C2184F4B-B18A-4596-81BF-D3AC9D30CE54}">
      <dgm:prSet custT="1"/>
      <dgm:spPr/>
      <dgm:t>
        <a:bodyPr/>
        <a:lstStyle/>
        <a:p>
          <a:r>
            <a:rPr lang="bg-BG" sz="1800" b="0" i="0" dirty="0" smtClean="0">
              <a:latin typeface="Arial"/>
              <a:cs typeface="Arial"/>
            </a:rPr>
            <a:t>Специални събития</a:t>
          </a:r>
          <a:endParaRPr lang="en-US" sz="1800" b="0" i="0" dirty="0">
            <a:latin typeface="Arial"/>
            <a:cs typeface="Arial"/>
          </a:endParaRPr>
        </a:p>
      </dgm:t>
    </dgm:pt>
    <dgm:pt modelId="{CF4869BD-D2C1-421D-913F-9CD52EC0DC1C}" type="parTrans" cxnId="{EB4DB3A4-790F-47BB-9201-D44127591E0D}">
      <dgm:prSet/>
      <dgm:spPr/>
      <dgm:t>
        <a:bodyPr/>
        <a:lstStyle/>
        <a:p>
          <a:endParaRPr lang="en-US"/>
        </a:p>
      </dgm:t>
    </dgm:pt>
    <dgm:pt modelId="{D5D7A437-5360-4326-95FD-72B6E3F4A6FB}" type="sibTrans" cxnId="{EB4DB3A4-790F-47BB-9201-D44127591E0D}">
      <dgm:prSet/>
      <dgm:spPr/>
      <dgm:t>
        <a:bodyPr/>
        <a:lstStyle/>
        <a:p>
          <a:endParaRPr lang="en-US"/>
        </a:p>
      </dgm:t>
    </dgm:pt>
    <dgm:pt modelId="{6FEEA6ED-851F-401B-A4EB-A9BE2ACA8ECA}">
      <dgm:prSet phldrT="[Text]" custT="1"/>
      <dgm:spPr/>
      <dgm:t>
        <a:bodyPr/>
        <a:lstStyle/>
        <a:p>
          <a:r>
            <a:rPr lang="bg-BG" sz="1800" b="0" i="0" dirty="0" smtClean="0">
              <a:latin typeface="Arial"/>
              <a:cs typeface="Arial"/>
            </a:rPr>
            <a:t>Социалните медии</a:t>
          </a:r>
          <a:endParaRPr lang="en-US" sz="1800" b="0" i="0" dirty="0">
            <a:latin typeface="Arial"/>
            <a:cs typeface="Arial"/>
          </a:endParaRPr>
        </a:p>
      </dgm:t>
    </dgm:pt>
    <dgm:pt modelId="{EE40A6A5-9B9D-49B9-BA1E-EEB34EE4FA21}" type="sibTrans" cxnId="{7F7E0976-F825-4376-9711-D1963755C13E}">
      <dgm:prSet/>
      <dgm:spPr/>
      <dgm:t>
        <a:bodyPr/>
        <a:lstStyle/>
        <a:p>
          <a:endParaRPr lang="en-US"/>
        </a:p>
      </dgm:t>
    </dgm:pt>
    <dgm:pt modelId="{1AECCAD9-9575-4FFE-9F04-599E5A774F79}" type="parTrans" cxnId="{7F7E0976-F825-4376-9711-D1963755C13E}">
      <dgm:prSet/>
      <dgm:spPr/>
      <dgm:t>
        <a:bodyPr/>
        <a:lstStyle/>
        <a:p>
          <a:endParaRPr lang="en-US"/>
        </a:p>
      </dgm:t>
    </dgm:pt>
    <dgm:pt modelId="{C11DB1D7-4510-4D7A-9F5A-D0FA0501A255}" type="pres">
      <dgm:prSet presAssocID="{7007577F-6781-4FFA-9E86-02B5AE4E6BD9}" presName="linearFlow" presStyleCnt="0">
        <dgm:presLayoutVars>
          <dgm:dir/>
          <dgm:resizeHandles val="exact"/>
        </dgm:presLayoutVars>
      </dgm:prSet>
      <dgm:spPr/>
    </dgm:pt>
    <dgm:pt modelId="{B62A252B-039D-4DE3-BAE9-049676C83A4F}" type="pres">
      <dgm:prSet presAssocID="{51EA8566-36BB-4C97-AA6D-C0CE06FFF0A6}" presName="comp" presStyleCnt="0"/>
      <dgm:spPr/>
    </dgm:pt>
    <dgm:pt modelId="{912ED5CA-31C5-4DC8-9CE7-DFD973A58CD6}" type="pres">
      <dgm:prSet presAssocID="{51EA8566-36BB-4C97-AA6D-C0CE06FFF0A6}" presName="rect2" presStyleLbl="node1" presStyleIdx="0" presStyleCnt="4" custLinFactNeighborY="7026">
        <dgm:presLayoutVars>
          <dgm:bulletEnabled val="1"/>
        </dgm:presLayoutVars>
      </dgm:prSet>
      <dgm:spPr/>
      <dgm:t>
        <a:bodyPr/>
        <a:lstStyle/>
        <a:p>
          <a:endParaRPr lang="en-US"/>
        </a:p>
      </dgm:t>
    </dgm:pt>
    <dgm:pt modelId="{F8448512-DE4B-4971-B3F8-FE845A3E9713}" type="pres">
      <dgm:prSet presAssocID="{51EA8566-36BB-4C97-AA6D-C0CE06FFF0A6}" presName="rect1" presStyleLbl="lnNode1" presStyleIdx="0" presStyleCnt="4" custLinFactNeighborY="7026"/>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95035168-6126-4648-853E-745B359F1040}" type="pres">
      <dgm:prSet presAssocID="{26E2B12F-FE0B-4E89-8B56-CC1048DE7751}" presName="sibTrans" presStyleCnt="0"/>
      <dgm:spPr/>
    </dgm:pt>
    <dgm:pt modelId="{76BB4FF7-6AF0-4B01-AA87-8A488B704A77}" type="pres">
      <dgm:prSet presAssocID="{6FEEA6ED-851F-401B-A4EB-A9BE2ACA8ECA}" presName="comp" presStyleCnt="0"/>
      <dgm:spPr/>
    </dgm:pt>
    <dgm:pt modelId="{0FCF480D-A81A-4C4F-9DE9-379DFD9F43AF}" type="pres">
      <dgm:prSet presAssocID="{6FEEA6ED-851F-401B-A4EB-A9BE2ACA8ECA}" presName="rect2" presStyleLbl="node1" presStyleIdx="1" presStyleCnt="4">
        <dgm:presLayoutVars>
          <dgm:bulletEnabled val="1"/>
        </dgm:presLayoutVars>
      </dgm:prSet>
      <dgm:spPr/>
      <dgm:t>
        <a:bodyPr/>
        <a:lstStyle/>
        <a:p>
          <a:endParaRPr lang="en-US"/>
        </a:p>
      </dgm:t>
    </dgm:pt>
    <dgm:pt modelId="{7220FCC0-9058-45C4-83A1-C184BF3E1E6F}" type="pres">
      <dgm:prSet presAssocID="{6FEEA6ED-851F-401B-A4EB-A9BE2ACA8ECA}" presName="rect1" presStyleLbl="lnNode1" presStyleIdx="1" presStyleCnt="4" custLinFactNeighborX="2138" custLinFactNeighborY="85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pt>
    <dgm:pt modelId="{1FEDE518-94D2-4D89-84A0-94815BDDB369}" type="pres">
      <dgm:prSet presAssocID="{EE40A6A5-9B9D-49B9-BA1E-EEB34EE4FA21}" presName="sibTrans" presStyleCnt="0"/>
      <dgm:spPr/>
    </dgm:pt>
    <dgm:pt modelId="{D976B328-F449-484C-BAD1-8AD8FF659CE1}" type="pres">
      <dgm:prSet presAssocID="{240542E4-90AC-4484-8214-4842E1F32D1B}" presName="comp" presStyleCnt="0"/>
      <dgm:spPr/>
    </dgm:pt>
    <dgm:pt modelId="{FDF51CD3-0D18-4C7F-A5BE-30A074053C6B}" type="pres">
      <dgm:prSet presAssocID="{240542E4-90AC-4484-8214-4842E1F32D1B}" presName="rect2" presStyleLbl="node1" presStyleIdx="2" presStyleCnt="4" custLinFactNeighborX="-2961" custLinFactNeighborY="-4565">
        <dgm:presLayoutVars>
          <dgm:bulletEnabled val="1"/>
        </dgm:presLayoutVars>
      </dgm:prSet>
      <dgm:spPr/>
      <dgm:t>
        <a:bodyPr/>
        <a:lstStyle/>
        <a:p>
          <a:endParaRPr lang="en-US"/>
        </a:p>
      </dgm:t>
    </dgm:pt>
    <dgm:pt modelId="{33CC281F-A711-496F-898D-46E7B917C504}" type="pres">
      <dgm:prSet presAssocID="{240542E4-90AC-4484-8214-4842E1F32D1B}" presName="rect1" presStyleLbl="lnNode1" presStyleIdx="2" presStyleCnt="4" custLinFactNeighborY="-3096"/>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n-US"/>
        </a:p>
      </dgm:t>
    </dgm:pt>
    <dgm:pt modelId="{34CD220D-7397-4801-9804-34DC847B013A}" type="pres">
      <dgm:prSet presAssocID="{5CED70B0-6E11-4727-9566-34CBBB19F1CB}" presName="sibTrans" presStyleCnt="0"/>
      <dgm:spPr/>
    </dgm:pt>
    <dgm:pt modelId="{2E191350-D45D-4A80-806D-D3AAF6F06021}" type="pres">
      <dgm:prSet presAssocID="{C2184F4B-B18A-4596-81BF-D3AC9D30CE54}" presName="comp" presStyleCnt="0"/>
      <dgm:spPr/>
    </dgm:pt>
    <dgm:pt modelId="{B8CE89EC-4B6C-4595-BF75-23F1D8169DB7}" type="pres">
      <dgm:prSet presAssocID="{C2184F4B-B18A-4596-81BF-D3AC9D30CE54}" presName="rect2" presStyleLbl="node1" presStyleIdx="3" presStyleCnt="4" custLinFactNeighborY="-7277">
        <dgm:presLayoutVars>
          <dgm:bulletEnabled val="1"/>
        </dgm:presLayoutVars>
      </dgm:prSet>
      <dgm:spPr/>
      <dgm:t>
        <a:bodyPr/>
        <a:lstStyle/>
        <a:p>
          <a:endParaRPr lang="en-US"/>
        </a:p>
      </dgm:t>
    </dgm:pt>
    <dgm:pt modelId="{1F87AE69-A309-4F39-89C6-2E01786C42DE}" type="pres">
      <dgm:prSet presAssocID="{C2184F4B-B18A-4596-81BF-D3AC9D30CE54}" presName="rect1" presStyleLbl="lnNode1" presStyleIdx="3" presStyleCnt="4" custLinFactNeighborY="-7277"/>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pt>
  </dgm:ptLst>
  <dgm:cxnLst>
    <dgm:cxn modelId="{BDD2B32C-856D-4CEF-86A8-5C39CB8500CD}" srcId="{7007577F-6781-4FFA-9E86-02B5AE4E6BD9}" destId="{51EA8566-36BB-4C97-AA6D-C0CE06FFF0A6}" srcOrd="0" destOrd="0" parTransId="{A5DFFDCD-ED0D-4EAC-9C4C-520F210EC081}" sibTransId="{26E2B12F-FE0B-4E89-8B56-CC1048DE7751}"/>
    <dgm:cxn modelId="{C11D950F-9B5F-48BD-A59E-718BB4228F1C}" srcId="{7007577F-6781-4FFA-9E86-02B5AE4E6BD9}" destId="{240542E4-90AC-4484-8214-4842E1F32D1B}" srcOrd="2" destOrd="0" parTransId="{0E14E389-24CA-4312-AA9D-06321505A22E}" sibTransId="{5CED70B0-6E11-4727-9566-34CBBB19F1CB}"/>
    <dgm:cxn modelId="{7F7E0976-F825-4376-9711-D1963755C13E}" srcId="{7007577F-6781-4FFA-9E86-02B5AE4E6BD9}" destId="{6FEEA6ED-851F-401B-A4EB-A9BE2ACA8ECA}" srcOrd="1" destOrd="0" parTransId="{1AECCAD9-9575-4FFE-9F04-599E5A774F79}" sibTransId="{EE40A6A5-9B9D-49B9-BA1E-EEB34EE4FA21}"/>
    <dgm:cxn modelId="{ACA815A4-3A08-404E-A769-0F92169AD8EA}" type="presOf" srcId="{7007577F-6781-4FFA-9E86-02B5AE4E6BD9}" destId="{C11DB1D7-4510-4D7A-9F5A-D0FA0501A255}" srcOrd="0" destOrd="0" presId="urn:microsoft.com/office/officeart/2008/layout/AlternatingPictureBlocks"/>
    <dgm:cxn modelId="{D563629B-321B-4CE5-A829-40BBCB085872}" type="presOf" srcId="{C2184F4B-B18A-4596-81BF-D3AC9D30CE54}" destId="{B8CE89EC-4B6C-4595-BF75-23F1D8169DB7}" srcOrd="0" destOrd="0" presId="urn:microsoft.com/office/officeart/2008/layout/AlternatingPictureBlocks"/>
    <dgm:cxn modelId="{EE6F9369-0719-4FDD-9FEE-CBEEA3A4A1FF}" type="presOf" srcId="{51EA8566-36BB-4C97-AA6D-C0CE06FFF0A6}" destId="{912ED5CA-31C5-4DC8-9CE7-DFD973A58CD6}" srcOrd="0" destOrd="0" presId="urn:microsoft.com/office/officeart/2008/layout/AlternatingPictureBlocks"/>
    <dgm:cxn modelId="{C349AE8D-C4C7-4996-AFF9-C0865E5C3E65}" type="presOf" srcId="{240542E4-90AC-4484-8214-4842E1F32D1B}" destId="{FDF51CD3-0D18-4C7F-A5BE-30A074053C6B}" srcOrd="0" destOrd="0" presId="urn:microsoft.com/office/officeart/2008/layout/AlternatingPictureBlocks"/>
    <dgm:cxn modelId="{FDB254E2-9C65-4405-B120-0E4DBDF7DD3F}" type="presOf" srcId="{6FEEA6ED-851F-401B-A4EB-A9BE2ACA8ECA}" destId="{0FCF480D-A81A-4C4F-9DE9-379DFD9F43AF}" srcOrd="0" destOrd="0" presId="urn:microsoft.com/office/officeart/2008/layout/AlternatingPictureBlocks"/>
    <dgm:cxn modelId="{EB4DB3A4-790F-47BB-9201-D44127591E0D}" srcId="{7007577F-6781-4FFA-9E86-02B5AE4E6BD9}" destId="{C2184F4B-B18A-4596-81BF-D3AC9D30CE54}" srcOrd="3" destOrd="0" parTransId="{CF4869BD-D2C1-421D-913F-9CD52EC0DC1C}" sibTransId="{D5D7A437-5360-4326-95FD-72B6E3F4A6FB}"/>
    <dgm:cxn modelId="{0F339FE2-D923-4C43-B1C4-B0C27870CB5C}" type="presParOf" srcId="{C11DB1D7-4510-4D7A-9F5A-D0FA0501A255}" destId="{B62A252B-039D-4DE3-BAE9-049676C83A4F}" srcOrd="0" destOrd="0" presId="urn:microsoft.com/office/officeart/2008/layout/AlternatingPictureBlocks"/>
    <dgm:cxn modelId="{2A6F15B1-E14F-4661-8FA6-01E83A40B1E9}" type="presParOf" srcId="{B62A252B-039D-4DE3-BAE9-049676C83A4F}" destId="{912ED5CA-31C5-4DC8-9CE7-DFD973A58CD6}" srcOrd="0" destOrd="0" presId="urn:microsoft.com/office/officeart/2008/layout/AlternatingPictureBlocks"/>
    <dgm:cxn modelId="{87C6AE97-CA09-4469-9F23-9B723A472B6B}" type="presParOf" srcId="{B62A252B-039D-4DE3-BAE9-049676C83A4F}" destId="{F8448512-DE4B-4971-B3F8-FE845A3E9713}" srcOrd="1" destOrd="0" presId="urn:microsoft.com/office/officeart/2008/layout/AlternatingPictureBlocks"/>
    <dgm:cxn modelId="{00700A93-A0BA-4E8F-99E6-D119FAE4E49D}" type="presParOf" srcId="{C11DB1D7-4510-4D7A-9F5A-D0FA0501A255}" destId="{95035168-6126-4648-853E-745B359F1040}" srcOrd="1" destOrd="0" presId="urn:microsoft.com/office/officeart/2008/layout/AlternatingPictureBlocks"/>
    <dgm:cxn modelId="{BA83230E-40A5-4FC9-A0C3-20E021757048}" type="presParOf" srcId="{C11DB1D7-4510-4D7A-9F5A-D0FA0501A255}" destId="{76BB4FF7-6AF0-4B01-AA87-8A488B704A77}" srcOrd="2" destOrd="0" presId="urn:microsoft.com/office/officeart/2008/layout/AlternatingPictureBlocks"/>
    <dgm:cxn modelId="{A8D58F39-9197-48A6-BBF6-5CDAC07907CC}" type="presParOf" srcId="{76BB4FF7-6AF0-4B01-AA87-8A488B704A77}" destId="{0FCF480D-A81A-4C4F-9DE9-379DFD9F43AF}" srcOrd="0" destOrd="0" presId="urn:microsoft.com/office/officeart/2008/layout/AlternatingPictureBlocks"/>
    <dgm:cxn modelId="{79511E6D-C204-4593-AA84-E6B2408941D1}" type="presParOf" srcId="{76BB4FF7-6AF0-4B01-AA87-8A488B704A77}" destId="{7220FCC0-9058-45C4-83A1-C184BF3E1E6F}" srcOrd="1" destOrd="0" presId="urn:microsoft.com/office/officeart/2008/layout/AlternatingPictureBlocks"/>
    <dgm:cxn modelId="{A02F873B-C4CA-4160-BFB8-4799DFAB9A7B}" type="presParOf" srcId="{C11DB1D7-4510-4D7A-9F5A-D0FA0501A255}" destId="{1FEDE518-94D2-4D89-84A0-94815BDDB369}" srcOrd="3" destOrd="0" presId="urn:microsoft.com/office/officeart/2008/layout/AlternatingPictureBlocks"/>
    <dgm:cxn modelId="{C31ECC4C-7119-4D1A-B62A-6B802EA507A3}" type="presParOf" srcId="{C11DB1D7-4510-4D7A-9F5A-D0FA0501A255}" destId="{D976B328-F449-484C-BAD1-8AD8FF659CE1}" srcOrd="4" destOrd="0" presId="urn:microsoft.com/office/officeart/2008/layout/AlternatingPictureBlocks"/>
    <dgm:cxn modelId="{BBE34408-ACFB-4A66-9EE6-2F438AB58341}" type="presParOf" srcId="{D976B328-F449-484C-BAD1-8AD8FF659CE1}" destId="{FDF51CD3-0D18-4C7F-A5BE-30A074053C6B}" srcOrd="0" destOrd="0" presId="urn:microsoft.com/office/officeart/2008/layout/AlternatingPictureBlocks"/>
    <dgm:cxn modelId="{EEDFD9C3-F765-483A-8D5E-9E8ACC34A22E}" type="presParOf" srcId="{D976B328-F449-484C-BAD1-8AD8FF659CE1}" destId="{33CC281F-A711-496F-898D-46E7B917C504}" srcOrd="1" destOrd="0" presId="urn:microsoft.com/office/officeart/2008/layout/AlternatingPictureBlocks"/>
    <dgm:cxn modelId="{3E777F4D-46BF-47B2-AB5C-C2579A61F026}" type="presParOf" srcId="{C11DB1D7-4510-4D7A-9F5A-D0FA0501A255}" destId="{34CD220D-7397-4801-9804-34DC847B013A}" srcOrd="5" destOrd="0" presId="urn:microsoft.com/office/officeart/2008/layout/AlternatingPictureBlocks"/>
    <dgm:cxn modelId="{CD800FFB-F8A1-42A1-A967-D20F30587E25}" type="presParOf" srcId="{C11DB1D7-4510-4D7A-9F5A-D0FA0501A255}" destId="{2E191350-D45D-4A80-806D-D3AAF6F06021}" srcOrd="6" destOrd="0" presId="urn:microsoft.com/office/officeart/2008/layout/AlternatingPictureBlocks"/>
    <dgm:cxn modelId="{324670F6-FD94-4191-95B6-7B11109058B5}" type="presParOf" srcId="{2E191350-D45D-4A80-806D-D3AAF6F06021}" destId="{B8CE89EC-4B6C-4595-BF75-23F1D8169DB7}" srcOrd="0" destOrd="0" presId="urn:microsoft.com/office/officeart/2008/layout/AlternatingPictureBlocks"/>
    <dgm:cxn modelId="{BD84DF45-46BD-444C-A001-4670DE6FB9E5}" type="presParOf" srcId="{2E191350-D45D-4A80-806D-D3AAF6F06021}" destId="{1F87AE69-A309-4F39-89C6-2E01786C42DE}"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defTabSz="966621">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59" name="Rectangle 3"/>
          <p:cNvSpPr>
            <a:spLocks noGrp="1" noChangeArrowheads="1"/>
          </p:cNvSpPr>
          <p:nvPr>
            <p:ph type="dt" sz="quarter" idx="1"/>
          </p:nvPr>
        </p:nvSpPr>
        <p:spPr bwMode="auto">
          <a:xfrm>
            <a:off x="4144619"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defTabSz="966621">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60" name="Rectangle 4"/>
          <p:cNvSpPr>
            <a:spLocks noGrp="1" noChangeArrowheads="1"/>
          </p:cNvSpPr>
          <p:nvPr>
            <p:ph type="ftr" sz="quarter" idx="2"/>
          </p:nvPr>
        </p:nvSpPr>
        <p:spPr bwMode="auto">
          <a:xfrm>
            <a:off x="1" y="9120814"/>
            <a:ext cx="3170583" cy="480387"/>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defTabSz="966621">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61" name="Rectangle 5"/>
          <p:cNvSpPr>
            <a:spLocks noGrp="1" noChangeArrowheads="1"/>
          </p:cNvSpPr>
          <p:nvPr>
            <p:ph type="sldNum" sz="quarter" idx="3"/>
          </p:nvPr>
        </p:nvSpPr>
        <p:spPr bwMode="auto">
          <a:xfrm>
            <a:off x="4144619" y="9120814"/>
            <a:ext cx="3170583" cy="480387"/>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defTabSz="966621">
              <a:defRPr sz="1200" smtClean="0"/>
            </a:lvl1pPr>
          </a:lstStyle>
          <a:p>
            <a:pPr>
              <a:defRPr/>
            </a:pPr>
            <a:fld id="{5E2A8F52-5D5E-F348-8971-795E9819BC5C}" type="slidenum">
              <a:rPr lang="en-US"/>
              <a:pPr>
                <a:defRPr/>
              </a:pPr>
              <a:t>‹#›</a:t>
            </a:fld>
            <a:endParaRPr lang="en-US" dirty="0"/>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defTabSz="966621">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3075" name="Rectangle 3"/>
          <p:cNvSpPr>
            <a:spLocks noGrp="1" noChangeArrowheads="1"/>
          </p:cNvSpPr>
          <p:nvPr>
            <p:ph type="dt" idx="1"/>
          </p:nvPr>
        </p:nvSpPr>
        <p:spPr bwMode="auto">
          <a:xfrm>
            <a:off x="4144619"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defTabSz="966621">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75693" y="4561227"/>
            <a:ext cx="5363817" cy="4320213"/>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1" y="9120814"/>
            <a:ext cx="3170583" cy="480387"/>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defTabSz="966621">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3079" name="Rectangle 7"/>
          <p:cNvSpPr>
            <a:spLocks noGrp="1" noChangeArrowheads="1"/>
          </p:cNvSpPr>
          <p:nvPr>
            <p:ph type="sldNum" sz="quarter" idx="5"/>
          </p:nvPr>
        </p:nvSpPr>
        <p:spPr bwMode="auto">
          <a:xfrm>
            <a:off x="4144619" y="9120814"/>
            <a:ext cx="3170583" cy="480387"/>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defTabSz="966621">
              <a:defRPr sz="1200" smtClean="0"/>
            </a:lvl1pPr>
          </a:lstStyle>
          <a:p>
            <a:pPr>
              <a:defRPr/>
            </a:pPr>
            <a:fld id="{A921F9F1-0516-7249-8BD1-DDD6B224F66A}" type="slidenum">
              <a:rPr lang="en-US"/>
              <a:pPr>
                <a:defRPr/>
              </a:pPr>
              <a:t>‹#›</a:t>
            </a:fld>
            <a:endParaRPr lang="en-US" dirty="0"/>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sz="2500">
                <a:solidFill>
                  <a:schemeClr val="tx1"/>
                </a:solidFill>
                <a:latin typeface="Arial" charset="0"/>
                <a:ea typeface="ヒラギノ角ゴ Pro W3" charset="0"/>
                <a:cs typeface="ヒラギノ角ゴ Pro W3" charset="0"/>
              </a:defRPr>
            </a:lvl1pPr>
            <a:lvl2pPr marL="770662" indent="-296408" defTabSz="966621">
              <a:defRPr sz="2500">
                <a:solidFill>
                  <a:schemeClr val="tx1"/>
                </a:solidFill>
                <a:latin typeface="Arial" charset="0"/>
                <a:ea typeface="ヒラギノ角ゴ Pro W3" charset="0"/>
                <a:cs typeface="ヒラギノ角ゴ Pro W3" charset="0"/>
              </a:defRPr>
            </a:lvl2pPr>
            <a:lvl3pPr marL="1185634" indent="-237127" defTabSz="966621">
              <a:defRPr sz="2500">
                <a:solidFill>
                  <a:schemeClr val="tx1"/>
                </a:solidFill>
                <a:latin typeface="Arial" charset="0"/>
                <a:ea typeface="ヒラギノ角ゴ Pro W3" charset="0"/>
                <a:cs typeface="ヒラギノ角ゴ Pro W3" charset="0"/>
              </a:defRPr>
            </a:lvl3pPr>
            <a:lvl4pPr marL="1659887" indent="-237127" defTabSz="966621">
              <a:defRPr sz="2500">
                <a:solidFill>
                  <a:schemeClr val="tx1"/>
                </a:solidFill>
                <a:latin typeface="Arial" charset="0"/>
                <a:ea typeface="ヒラギノ角ゴ Pro W3" charset="0"/>
                <a:cs typeface="ヒラギノ角ゴ Pro W3" charset="0"/>
              </a:defRPr>
            </a:lvl4pPr>
            <a:lvl5pPr marL="2134141" indent="-237127" defTabSz="966621">
              <a:defRPr sz="2500">
                <a:solidFill>
                  <a:schemeClr val="tx1"/>
                </a:solidFill>
                <a:latin typeface="Arial" charset="0"/>
                <a:ea typeface="ヒラギノ角ゴ Pro W3" charset="0"/>
                <a:cs typeface="ヒラギノ角ゴ Pro W3" charset="0"/>
              </a:defRPr>
            </a:lvl5pPr>
            <a:lvl6pPr marL="2608395" indent="-237127" defTabSz="966621"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082648" indent="-237127" defTabSz="966621"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556902" indent="-237127" defTabSz="966621"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4031155" indent="-237127" defTabSz="966621"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fld id="{BE13C1B3-30A5-2D4F-89A2-C88D12DA315A}" type="slidenum">
              <a:rPr lang="en-US" sz="1200"/>
              <a:pPr/>
              <a:t>1</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48507" eaLnBrk="1" hangingPunct="1">
              <a:defRPr/>
            </a:pPr>
            <a:r>
              <a:rPr lang="en-US" dirty="0" smtClean="0"/>
              <a:t>Dear District Governor Nina, past governors, incoming governors, Senior Rotarians, ladies and gentlemen.</a:t>
            </a:r>
          </a:p>
          <a:p>
            <a:pPr defTabSz="948507" eaLnBrk="1" hangingPunct="1">
              <a:defRPr/>
            </a:pPr>
            <a:r>
              <a:rPr lang="en-US" dirty="0" smtClean="0"/>
              <a:t>I am honored to be with you on this foundation day that your District is holding and I must salute you for the good work that your clubs are doing and will continue doing in the world.</a:t>
            </a:r>
          </a:p>
          <a:p>
            <a:pPr defTabSz="948507" eaLnBrk="1" hangingPunct="1">
              <a:defRPr/>
            </a:pPr>
            <a:r>
              <a:rPr lang="en-US" dirty="0" smtClean="0"/>
              <a:t>Since DG Nina invited me to address this seminar on important Rotary foundation matters, I thought that none will be as important as eradicating polio. Rotary’s primary project for 30 years, and it is in the final days of closing on the darkest period of threats to our children and children's children to walk and play in a healthy and normal manner.</a:t>
            </a:r>
          </a:p>
          <a:p>
            <a:pPr defTabSz="948507" eaLnBrk="1" hangingPunct="1">
              <a:defRPr/>
            </a:pPr>
            <a:r>
              <a:rPr lang="en-US" dirty="0" smtClean="0"/>
              <a:t>  This presentation</a:t>
            </a:r>
            <a:r>
              <a:rPr lang="en-US" baseline="0" dirty="0" smtClean="0"/>
              <a:t> is an overview of </a:t>
            </a:r>
            <a:r>
              <a:rPr lang="en-US" dirty="0" smtClean="0"/>
              <a:t> the current status of global polio eradication and Rotary’s role in it.</a:t>
            </a:r>
            <a:r>
              <a:rPr lang="en-US" baseline="0" dirty="0" smtClean="0"/>
              <a:t> It is a tremendously exciting time in the global effort to eradicate polio as you will soon see. </a:t>
            </a: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22460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10</a:t>
            </a:fld>
            <a:endParaRPr lang="en-US" dirty="0"/>
          </a:p>
        </p:txBody>
      </p:sp>
    </p:spTree>
    <p:extLst>
      <p:ext uri="{BB962C8B-B14F-4D97-AF65-F5344CB8AC3E}">
        <p14:creationId xmlns:p14="http://schemas.microsoft.com/office/powerpoint/2010/main" val="3652561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lvl1pPr defTabSz="920257" eaLnBrk="0" hangingPunct="0">
              <a:defRPr sz="900" b="1">
                <a:solidFill>
                  <a:schemeClr val="tx1"/>
                </a:solidFill>
                <a:latin typeface="Arial" pitchFamily="34" charset="0"/>
                <a:cs typeface="Arial" pitchFamily="34" charset="0"/>
              </a:defRPr>
            </a:lvl1pPr>
            <a:lvl2pPr marL="750315" indent="-288582" defTabSz="920257" eaLnBrk="0" hangingPunct="0">
              <a:defRPr sz="900" b="1">
                <a:solidFill>
                  <a:schemeClr val="tx1"/>
                </a:solidFill>
                <a:latin typeface="Arial" pitchFamily="34" charset="0"/>
                <a:cs typeface="Arial" pitchFamily="34" charset="0"/>
              </a:defRPr>
            </a:lvl2pPr>
            <a:lvl3pPr marL="1154331" indent="-230867" defTabSz="920257" eaLnBrk="0" hangingPunct="0">
              <a:defRPr sz="900" b="1">
                <a:solidFill>
                  <a:schemeClr val="tx1"/>
                </a:solidFill>
                <a:latin typeface="Arial" pitchFamily="34" charset="0"/>
                <a:cs typeface="Arial" pitchFamily="34" charset="0"/>
              </a:defRPr>
            </a:lvl3pPr>
            <a:lvl4pPr marL="1616064" indent="-230867" defTabSz="920257" eaLnBrk="0" hangingPunct="0">
              <a:defRPr sz="900" b="1">
                <a:solidFill>
                  <a:schemeClr val="tx1"/>
                </a:solidFill>
                <a:latin typeface="Arial" pitchFamily="34" charset="0"/>
                <a:cs typeface="Arial" pitchFamily="34" charset="0"/>
              </a:defRPr>
            </a:lvl4pPr>
            <a:lvl5pPr marL="2077795" indent="-230867" defTabSz="920257" eaLnBrk="0" hangingPunct="0">
              <a:defRPr sz="900" b="1">
                <a:solidFill>
                  <a:schemeClr val="tx1"/>
                </a:solidFill>
                <a:latin typeface="Arial" pitchFamily="34" charset="0"/>
                <a:cs typeface="Arial" pitchFamily="34" charset="0"/>
              </a:defRPr>
            </a:lvl5pPr>
            <a:lvl6pPr marL="2539528" indent="-230867" defTabSz="920257" eaLnBrk="0" fontAlgn="base" hangingPunct="0">
              <a:spcBef>
                <a:spcPct val="0"/>
              </a:spcBef>
              <a:spcAft>
                <a:spcPct val="0"/>
              </a:spcAft>
              <a:defRPr sz="900" b="1">
                <a:solidFill>
                  <a:schemeClr val="tx1"/>
                </a:solidFill>
                <a:latin typeface="Arial" pitchFamily="34" charset="0"/>
                <a:cs typeface="Arial" pitchFamily="34" charset="0"/>
              </a:defRPr>
            </a:lvl6pPr>
            <a:lvl7pPr marL="3001260" indent="-230867" defTabSz="920257" eaLnBrk="0" fontAlgn="base" hangingPunct="0">
              <a:spcBef>
                <a:spcPct val="0"/>
              </a:spcBef>
              <a:spcAft>
                <a:spcPct val="0"/>
              </a:spcAft>
              <a:defRPr sz="900" b="1">
                <a:solidFill>
                  <a:schemeClr val="tx1"/>
                </a:solidFill>
                <a:latin typeface="Arial" pitchFamily="34" charset="0"/>
                <a:cs typeface="Arial" pitchFamily="34" charset="0"/>
              </a:defRPr>
            </a:lvl7pPr>
            <a:lvl8pPr marL="3462993" indent="-230867" defTabSz="920257" eaLnBrk="0" fontAlgn="base" hangingPunct="0">
              <a:spcBef>
                <a:spcPct val="0"/>
              </a:spcBef>
              <a:spcAft>
                <a:spcPct val="0"/>
              </a:spcAft>
              <a:defRPr sz="900" b="1">
                <a:solidFill>
                  <a:schemeClr val="tx1"/>
                </a:solidFill>
                <a:latin typeface="Arial" pitchFamily="34" charset="0"/>
                <a:cs typeface="Arial" pitchFamily="34" charset="0"/>
              </a:defRPr>
            </a:lvl8pPr>
            <a:lvl9pPr marL="3924723" indent="-230867" defTabSz="920257" eaLnBrk="0" fontAlgn="base" hangingPunct="0">
              <a:spcBef>
                <a:spcPct val="0"/>
              </a:spcBef>
              <a:spcAft>
                <a:spcPct val="0"/>
              </a:spcAft>
              <a:defRPr sz="900" b="1">
                <a:solidFill>
                  <a:schemeClr val="tx1"/>
                </a:solidFill>
                <a:latin typeface="Arial" pitchFamily="34" charset="0"/>
                <a:cs typeface="Arial" pitchFamily="34" charset="0"/>
              </a:defRPr>
            </a:lvl9pPr>
          </a:lstStyle>
          <a:p>
            <a:pPr eaLnBrk="1" hangingPunct="1"/>
            <a:fld id="{44F3DB10-1BCD-4D27-95C8-2162A5E98E99}" type="datetime1">
              <a:rPr lang="en-GB" sz="1100" b="0">
                <a:solidFill>
                  <a:srgbClr val="000000"/>
                </a:solidFill>
              </a:rPr>
              <a:pPr eaLnBrk="1" hangingPunct="1"/>
              <a:t>14/11/2015</a:t>
            </a:fld>
            <a:endParaRPr lang="en-GB" sz="1100" b="0" dirty="0">
              <a:solidFill>
                <a:srgbClr val="000000"/>
              </a:solidFill>
            </a:endParaRPr>
          </a:p>
        </p:txBody>
      </p:sp>
      <p:sp>
        <p:nvSpPr>
          <p:cNvPr id="13315" name="Rectangle 6"/>
          <p:cNvSpPr>
            <a:spLocks noGrp="1" noChangeArrowheads="1"/>
          </p:cNvSpPr>
          <p:nvPr>
            <p:ph type="ftr" sz="quarter" idx="4"/>
          </p:nvPr>
        </p:nvSpPr>
        <p:spPr>
          <a:noFill/>
        </p:spPr>
        <p:txBody>
          <a:bodyPr/>
          <a:lstStyle>
            <a:lvl1pPr defTabSz="920257" eaLnBrk="0" hangingPunct="0">
              <a:defRPr sz="900" b="1">
                <a:solidFill>
                  <a:schemeClr val="tx1"/>
                </a:solidFill>
                <a:latin typeface="Arial" pitchFamily="34" charset="0"/>
                <a:cs typeface="Arial" pitchFamily="34" charset="0"/>
              </a:defRPr>
            </a:lvl1pPr>
            <a:lvl2pPr marL="750315" indent="-288582" defTabSz="920257" eaLnBrk="0" hangingPunct="0">
              <a:defRPr sz="900" b="1">
                <a:solidFill>
                  <a:schemeClr val="tx1"/>
                </a:solidFill>
                <a:latin typeface="Arial" pitchFamily="34" charset="0"/>
                <a:cs typeface="Arial" pitchFamily="34" charset="0"/>
              </a:defRPr>
            </a:lvl2pPr>
            <a:lvl3pPr marL="1154331" indent="-230867" defTabSz="920257" eaLnBrk="0" hangingPunct="0">
              <a:defRPr sz="900" b="1">
                <a:solidFill>
                  <a:schemeClr val="tx1"/>
                </a:solidFill>
                <a:latin typeface="Arial" pitchFamily="34" charset="0"/>
                <a:cs typeface="Arial" pitchFamily="34" charset="0"/>
              </a:defRPr>
            </a:lvl3pPr>
            <a:lvl4pPr marL="1616064" indent="-230867" defTabSz="920257" eaLnBrk="0" hangingPunct="0">
              <a:defRPr sz="900" b="1">
                <a:solidFill>
                  <a:schemeClr val="tx1"/>
                </a:solidFill>
                <a:latin typeface="Arial" pitchFamily="34" charset="0"/>
                <a:cs typeface="Arial" pitchFamily="34" charset="0"/>
              </a:defRPr>
            </a:lvl4pPr>
            <a:lvl5pPr marL="2077795" indent="-230867" defTabSz="920257" eaLnBrk="0" hangingPunct="0">
              <a:defRPr sz="900" b="1">
                <a:solidFill>
                  <a:schemeClr val="tx1"/>
                </a:solidFill>
                <a:latin typeface="Arial" pitchFamily="34" charset="0"/>
                <a:cs typeface="Arial" pitchFamily="34" charset="0"/>
              </a:defRPr>
            </a:lvl5pPr>
            <a:lvl6pPr marL="2539528" indent="-230867" defTabSz="920257" eaLnBrk="0" fontAlgn="base" hangingPunct="0">
              <a:spcBef>
                <a:spcPct val="0"/>
              </a:spcBef>
              <a:spcAft>
                <a:spcPct val="0"/>
              </a:spcAft>
              <a:defRPr sz="900" b="1">
                <a:solidFill>
                  <a:schemeClr val="tx1"/>
                </a:solidFill>
                <a:latin typeface="Arial" pitchFamily="34" charset="0"/>
                <a:cs typeface="Arial" pitchFamily="34" charset="0"/>
              </a:defRPr>
            </a:lvl6pPr>
            <a:lvl7pPr marL="3001260" indent="-230867" defTabSz="920257" eaLnBrk="0" fontAlgn="base" hangingPunct="0">
              <a:spcBef>
                <a:spcPct val="0"/>
              </a:spcBef>
              <a:spcAft>
                <a:spcPct val="0"/>
              </a:spcAft>
              <a:defRPr sz="900" b="1">
                <a:solidFill>
                  <a:schemeClr val="tx1"/>
                </a:solidFill>
                <a:latin typeface="Arial" pitchFamily="34" charset="0"/>
                <a:cs typeface="Arial" pitchFamily="34" charset="0"/>
              </a:defRPr>
            </a:lvl7pPr>
            <a:lvl8pPr marL="3462993" indent="-230867" defTabSz="920257" eaLnBrk="0" fontAlgn="base" hangingPunct="0">
              <a:spcBef>
                <a:spcPct val="0"/>
              </a:spcBef>
              <a:spcAft>
                <a:spcPct val="0"/>
              </a:spcAft>
              <a:defRPr sz="900" b="1">
                <a:solidFill>
                  <a:schemeClr val="tx1"/>
                </a:solidFill>
                <a:latin typeface="Arial" pitchFamily="34" charset="0"/>
                <a:cs typeface="Arial" pitchFamily="34" charset="0"/>
              </a:defRPr>
            </a:lvl8pPr>
            <a:lvl9pPr marL="3924723" indent="-230867" defTabSz="920257" eaLnBrk="0" fontAlgn="base" hangingPunct="0">
              <a:spcBef>
                <a:spcPct val="0"/>
              </a:spcBef>
              <a:spcAft>
                <a:spcPct val="0"/>
              </a:spcAft>
              <a:defRPr sz="900" b="1">
                <a:solidFill>
                  <a:schemeClr val="tx1"/>
                </a:solidFill>
                <a:latin typeface="Arial" pitchFamily="34" charset="0"/>
                <a:cs typeface="Arial" pitchFamily="34" charset="0"/>
              </a:defRPr>
            </a:lvl9pPr>
          </a:lstStyle>
          <a:p>
            <a:pPr eaLnBrk="1" hangingPunct="1"/>
            <a:r>
              <a:rPr lang="en-GB" sz="1100" b="0" dirty="0">
                <a:solidFill>
                  <a:srgbClr val="000000"/>
                </a:solidFill>
              </a:rPr>
              <a:t>Data in WHO HQ as of 30 Nov 2010</a:t>
            </a:r>
          </a:p>
        </p:txBody>
      </p:sp>
      <p:sp>
        <p:nvSpPr>
          <p:cNvPr id="13316" name="Rectangle 7"/>
          <p:cNvSpPr>
            <a:spLocks noGrp="1" noChangeArrowheads="1"/>
          </p:cNvSpPr>
          <p:nvPr>
            <p:ph type="sldNum" sz="quarter" idx="5"/>
          </p:nvPr>
        </p:nvSpPr>
        <p:spPr>
          <a:noFill/>
        </p:spPr>
        <p:txBody>
          <a:bodyPr/>
          <a:lstStyle>
            <a:lvl1pPr defTabSz="920257" eaLnBrk="0" hangingPunct="0">
              <a:defRPr sz="900" b="1">
                <a:solidFill>
                  <a:schemeClr val="tx1"/>
                </a:solidFill>
                <a:latin typeface="Arial" pitchFamily="34" charset="0"/>
                <a:cs typeface="Arial" pitchFamily="34" charset="0"/>
              </a:defRPr>
            </a:lvl1pPr>
            <a:lvl2pPr marL="750315" indent="-288582" defTabSz="920257" eaLnBrk="0" hangingPunct="0">
              <a:defRPr sz="900" b="1">
                <a:solidFill>
                  <a:schemeClr val="tx1"/>
                </a:solidFill>
                <a:latin typeface="Arial" pitchFamily="34" charset="0"/>
                <a:cs typeface="Arial" pitchFamily="34" charset="0"/>
              </a:defRPr>
            </a:lvl2pPr>
            <a:lvl3pPr marL="1154331" indent="-230867" defTabSz="920257" eaLnBrk="0" hangingPunct="0">
              <a:defRPr sz="900" b="1">
                <a:solidFill>
                  <a:schemeClr val="tx1"/>
                </a:solidFill>
                <a:latin typeface="Arial" pitchFamily="34" charset="0"/>
                <a:cs typeface="Arial" pitchFamily="34" charset="0"/>
              </a:defRPr>
            </a:lvl3pPr>
            <a:lvl4pPr marL="1616064" indent="-230867" defTabSz="920257" eaLnBrk="0" hangingPunct="0">
              <a:defRPr sz="900" b="1">
                <a:solidFill>
                  <a:schemeClr val="tx1"/>
                </a:solidFill>
                <a:latin typeface="Arial" pitchFamily="34" charset="0"/>
                <a:cs typeface="Arial" pitchFamily="34" charset="0"/>
              </a:defRPr>
            </a:lvl4pPr>
            <a:lvl5pPr marL="2077795" indent="-230867" defTabSz="920257" eaLnBrk="0" hangingPunct="0">
              <a:defRPr sz="900" b="1">
                <a:solidFill>
                  <a:schemeClr val="tx1"/>
                </a:solidFill>
                <a:latin typeface="Arial" pitchFamily="34" charset="0"/>
                <a:cs typeface="Arial" pitchFamily="34" charset="0"/>
              </a:defRPr>
            </a:lvl5pPr>
            <a:lvl6pPr marL="2539528" indent="-230867" defTabSz="920257" eaLnBrk="0" fontAlgn="base" hangingPunct="0">
              <a:spcBef>
                <a:spcPct val="0"/>
              </a:spcBef>
              <a:spcAft>
                <a:spcPct val="0"/>
              </a:spcAft>
              <a:defRPr sz="900" b="1">
                <a:solidFill>
                  <a:schemeClr val="tx1"/>
                </a:solidFill>
                <a:latin typeface="Arial" pitchFamily="34" charset="0"/>
                <a:cs typeface="Arial" pitchFamily="34" charset="0"/>
              </a:defRPr>
            </a:lvl6pPr>
            <a:lvl7pPr marL="3001260" indent="-230867" defTabSz="920257" eaLnBrk="0" fontAlgn="base" hangingPunct="0">
              <a:spcBef>
                <a:spcPct val="0"/>
              </a:spcBef>
              <a:spcAft>
                <a:spcPct val="0"/>
              </a:spcAft>
              <a:defRPr sz="900" b="1">
                <a:solidFill>
                  <a:schemeClr val="tx1"/>
                </a:solidFill>
                <a:latin typeface="Arial" pitchFamily="34" charset="0"/>
                <a:cs typeface="Arial" pitchFamily="34" charset="0"/>
              </a:defRPr>
            </a:lvl7pPr>
            <a:lvl8pPr marL="3462993" indent="-230867" defTabSz="920257" eaLnBrk="0" fontAlgn="base" hangingPunct="0">
              <a:spcBef>
                <a:spcPct val="0"/>
              </a:spcBef>
              <a:spcAft>
                <a:spcPct val="0"/>
              </a:spcAft>
              <a:defRPr sz="900" b="1">
                <a:solidFill>
                  <a:schemeClr val="tx1"/>
                </a:solidFill>
                <a:latin typeface="Arial" pitchFamily="34" charset="0"/>
                <a:cs typeface="Arial" pitchFamily="34" charset="0"/>
              </a:defRPr>
            </a:lvl8pPr>
            <a:lvl9pPr marL="3924723" indent="-230867" defTabSz="920257" eaLnBrk="0" fontAlgn="base" hangingPunct="0">
              <a:spcBef>
                <a:spcPct val="0"/>
              </a:spcBef>
              <a:spcAft>
                <a:spcPct val="0"/>
              </a:spcAft>
              <a:defRPr sz="900" b="1">
                <a:solidFill>
                  <a:schemeClr val="tx1"/>
                </a:solidFill>
                <a:latin typeface="Arial" pitchFamily="34" charset="0"/>
                <a:cs typeface="Arial" pitchFamily="34" charset="0"/>
              </a:defRPr>
            </a:lvl9pPr>
          </a:lstStyle>
          <a:p>
            <a:pPr eaLnBrk="1" hangingPunct="1"/>
            <a:fld id="{C14C0CE4-546A-4AC1-B205-101092DA003F}" type="slidenum">
              <a:rPr lang="en-GB" sz="1100" b="0">
                <a:solidFill>
                  <a:srgbClr val="000000"/>
                </a:solidFill>
              </a:rPr>
              <a:pPr eaLnBrk="1" hangingPunct="1"/>
              <a:t>11</a:t>
            </a:fld>
            <a:endParaRPr lang="en-GB" sz="1100" b="0" dirty="0">
              <a:solidFill>
                <a:srgbClr val="000000"/>
              </a:solidFill>
            </a:endParaRPr>
          </a:p>
        </p:txBody>
      </p:sp>
      <p:sp>
        <p:nvSpPr>
          <p:cNvPr id="13317" name="Rectangle 2"/>
          <p:cNvSpPr>
            <a:spLocks noGrp="1" noRot="1" noChangeAspect="1" noChangeArrowheads="1" noTextEdit="1"/>
          </p:cNvSpPr>
          <p:nvPr>
            <p:ph type="sldImg"/>
          </p:nvPr>
        </p:nvSpPr>
        <p:spPr>
          <a:xfrm>
            <a:off x="1273175" y="723900"/>
            <a:ext cx="4794250" cy="3595688"/>
          </a:xfrm>
          <a:ln/>
        </p:spPr>
      </p:sp>
      <p:sp>
        <p:nvSpPr>
          <p:cNvPr id="13318" name="Rectangle 3"/>
          <p:cNvSpPr>
            <a:spLocks noGrp="1" noChangeArrowheads="1"/>
          </p:cNvSpPr>
          <p:nvPr>
            <p:ph type="body" idx="1"/>
          </p:nvPr>
        </p:nvSpPr>
        <p:spPr>
          <a:xfrm>
            <a:off x="981163" y="4563679"/>
            <a:ext cx="5354583" cy="4315249"/>
          </a:xfrm>
          <a:noFill/>
        </p:spPr>
        <p:txBody>
          <a:bodyPr/>
          <a:lstStyle/>
          <a:p>
            <a:pPr eaLnBrk="1" hangingPunct="1"/>
            <a:r>
              <a:rPr lang="en-US" dirty="0" smtClean="0">
                <a:latin typeface="Arial" pitchFamily="34" charset="0"/>
                <a:cs typeface="Arial" pitchFamily="34" charset="0"/>
              </a:rPr>
              <a:t>The</a:t>
            </a:r>
            <a:r>
              <a:rPr lang="en-US" baseline="0" dirty="0" smtClean="0">
                <a:latin typeface="Arial" pitchFamily="34" charset="0"/>
                <a:cs typeface="Arial" pitchFamily="34" charset="0"/>
              </a:rPr>
              <a:t> polio virus continues to paralyze children in Afghanistan and Pakistan.  </a:t>
            </a:r>
          </a:p>
          <a:p>
            <a:pPr eaLnBrk="1" hangingPunct="1"/>
            <a:endParaRPr lang="en-US" baseline="0" dirty="0" smtClean="0">
              <a:latin typeface="Arial" pitchFamily="34" charset="0"/>
              <a:cs typeface="Arial" pitchFamily="34" charset="0"/>
            </a:endParaRPr>
          </a:p>
          <a:p>
            <a:pPr eaLnBrk="1" hangingPunct="1"/>
            <a:r>
              <a:rPr lang="en-US" baseline="0" dirty="0" smtClean="0">
                <a:latin typeface="Arial" pitchFamily="34" charset="0"/>
                <a:cs typeface="Arial" pitchFamily="34" charset="0"/>
              </a:rPr>
              <a:t>Pakistan is now the single largest threat to polio eradication, but has the plans in place to get back on track and interrupt transmission.  This includes a swift and effective response to vaccinate displaced children; strong Emergency Operations Centers; and a robust plan for the low transmission season based on lessons learned accessing populations in insecure areas, engaging communities, and adding other health interventions to vaccination campaigns.</a:t>
            </a:r>
          </a:p>
          <a:p>
            <a:pPr eaLnBrk="1" hangingPunct="1"/>
            <a:endParaRPr lang="en-US" baseline="0" dirty="0" smtClean="0">
              <a:latin typeface="Arial" pitchFamily="34" charset="0"/>
              <a:cs typeface="Arial" pitchFamily="34" charset="0"/>
            </a:endParaRPr>
          </a:p>
          <a:p>
            <a:pPr eaLnBrk="1" hangingPunct="1"/>
            <a:r>
              <a:rPr lang="en-US" baseline="0" dirty="0" smtClean="0">
                <a:latin typeface="Arial" pitchFamily="34" charset="0"/>
                <a:cs typeface="Arial" pitchFamily="34" charset="0"/>
              </a:rPr>
              <a:t>Afghanistan continues to have persistent low-level transmission in an unpredictable security environment.  The country is taking additional measures to enhance surveillance, including the expansion of environmental surveillance; to vaccinate children in transit and at border crossings with a focus on missed children; and to engage community health workers.</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520705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spite of these challenges, Rotarians in Pakistan and our partners are finding creative solutions to immunize children wherever they are such as at these vaccination kiosks and Permanent Transit Points installed in public places.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12</a:t>
            </a:fld>
            <a:endParaRPr lang="en-US" dirty="0"/>
          </a:p>
        </p:txBody>
      </p:sp>
    </p:spTree>
    <p:extLst>
      <p:ext uri="{BB962C8B-B14F-4D97-AF65-F5344CB8AC3E}">
        <p14:creationId xmlns:p14="http://schemas.microsoft.com/office/powerpoint/2010/main" val="3831466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13</a:t>
            </a:fld>
            <a:endParaRPr lang="en-US" dirty="0"/>
          </a:p>
        </p:txBody>
      </p:sp>
    </p:spTree>
    <p:extLst>
      <p:ext uri="{BB962C8B-B14F-4D97-AF65-F5344CB8AC3E}">
        <p14:creationId xmlns:p14="http://schemas.microsoft.com/office/powerpoint/2010/main" val="119393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Advocacy in polio-affected countries is also important.  Trustee Michael McGovern, Chair of the International PolioPlus Committee, Aziz Memon, Chair of the Pakistan National PolioPlus Committee, and Carol Pandak, Director of PolioPlus, met with the President of Pakistan in June of this year to encourage increased support for polio eradication activities in that country. </a:t>
            </a:r>
          </a:p>
          <a:p>
            <a:endParaRPr lang="en-US" dirty="0"/>
          </a:p>
          <a:p>
            <a:pPr defTabSz="948507">
              <a:defRPr/>
            </a:pPr>
            <a:r>
              <a:rPr lang="en-US" dirty="0"/>
              <a:t>In addition, Rotary’s President in 2014-15 reached out to the President of Afghanistan, who responded that he was “committed to the noble cause of polio eradication and was mobilizing his government to fully implement the program.”</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479" eaLnBrk="0" hangingPunct="0">
              <a:defRPr sz="2500">
                <a:solidFill>
                  <a:schemeClr val="tx1"/>
                </a:solidFill>
                <a:latin typeface="Arial" pitchFamily="34" charset="0"/>
                <a:ea typeface="ＭＳ Ｐゴシック" pitchFamily="34" charset="-128"/>
              </a:defRPr>
            </a:lvl1pPr>
            <a:lvl2pPr marL="770549" indent="-296365" defTabSz="966479" eaLnBrk="0" hangingPunct="0">
              <a:defRPr sz="2500">
                <a:solidFill>
                  <a:schemeClr val="tx1"/>
                </a:solidFill>
                <a:latin typeface="Arial" pitchFamily="34" charset="0"/>
                <a:ea typeface="ＭＳ Ｐゴシック" pitchFamily="34" charset="-128"/>
              </a:defRPr>
            </a:lvl2pPr>
            <a:lvl3pPr marL="1185461" indent="-237093" defTabSz="966479" eaLnBrk="0" hangingPunct="0">
              <a:defRPr sz="2500">
                <a:solidFill>
                  <a:schemeClr val="tx1"/>
                </a:solidFill>
                <a:latin typeface="Arial" pitchFamily="34" charset="0"/>
                <a:ea typeface="ＭＳ Ｐゴシック" pitchFamily="34" charset="-128"/>
              </a:defRPr>
            </a:lvl3pPr>
            <a:lvl4pPr marL="1659644" indent="-237093" defTabSz="966479" eaLnBrk="0" hangingPunct="0">
              <a:defRPr sz="2500">
                <a:solidFill>
                  <a:schemeClr val="tx1"/>
                </a:solidFill>
                <a:latin typeface="Arial" pitchFamily="34" charset="0"/>
                <a:ea typeface="ＭＳ Ｐゴシック" pitchFamily="34" charset="-128"/>
              </a:defRPr>
            </a:lvl4pPr>
            <a:lvl5pPr marL="2133829" indent="-237093" defTabSz="966479" eaLnBrk="0" hangingPunct="0">
              <a:defRPr sz="2500">
                <a:solidFill>
                  <a:schemeClr val="tx1"/>
                </a:solidFill>
                <a:latin typeface="Arial" pitchFamily="34" charset="0"/>
                <a:ea typeface="ＭＳ Ｐゴシック" pitchFamily="34" charset="-128"/>
              </a:defRPr>
            </a:lvl5pPr>
            <a:lvl6pPr marL="2608013" indent="-237093" defTabSz="966479"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82196" indent="-237093" defTabSz="966479"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56381" indent="-237093" defTabSz="966479"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30564" indent="-237093" defTabSz="966479"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F0D8CD87-6460-41BF-9012-CE8AAABA7A74}" type="slidenum">
              <a:rPr lang="en-US" sz="1200">
                <a:solidFill>
                  <a:prstClr val="black"/>
                </a:solidFill>
              </a:rPr>
              <a:pPr/>
              <a:t>14</a:t>
            </a:fld>
            <a:endParaRPr lang="en-US" sz="1200" dirty="0">
              <a:solidFill>
                <a:prstClr val="black"/>
              </a:solidFill>
            </a:endParaRPr>
          </a:p>
        </p:txBody>
      </p:sp>
    </p:spTree>
    <p:extLst>
      <p:ext uri="{BB962C8B-B14F-4D97-AF65-F5344CB8AC3E}">
        <p14:creationId xmlns:p14="http://schemas.microsoft.com/office/powerpoint/2010/main" val="819513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If you have</a:t>
            </a:r>
            <a:r>
              <a:rPr lang="en-US" baseline="0" dirty="0" smtClean="0">
                <a:latin typeface="Arial" pitchFamily="34" charset="0"/>
                <a:ea typeface="ＭＳ Ｐゴシック" pitchFamily="34" charset="-128"/>
              </a:rPr>
              <a:t> an opportunity to encourage political leaders, government officials, and other influential leaders to support polio eradication:</a:t>
            </a:r>
          </a:p>
          <a:p>
            <a:endParaRPr lang="en-US" baseline="0" dirty="0" smtClean="0">
              <a:latin typeface="Arial" pitchFamily="34" charset="0"/>
              <a:ea typeface="ＭＳ Ｐゴシック" pitchFamily="34" charset="-128"/>
            </a:endParaRPr>
          </a:p>
          <a:p>
            <a:pPr marL="177845" indent="-177845">
              <a:buFont typeface="Arial" pitchFamily="34" charset="0"/>
              <a:buChar char="•"/>
            </a:pPr>
            <a:r>
              <a:rPr lang="en-US" baseline="0" dirty="0" smtClean="0">
                <a:latin typeface="Arial" pitchFamily="34" charset="0"/>
                <a:ea typeface="ＭＳ Ｐゴシック" pitchFamily="34" charset="-128"/>
              </a:rPr>
              <a:t>Remind them that a polio-free world is Rotary’s top priority. It is a goal in which over US$11 billion globally have been invested so far.</a:t>
            </a:r>
          </a:p>
          <a:p>
            <a:pPr marL="177845" indent="-177845">
              <a:buFont typeface="Arial" pitchFamily="34" charset="0"/>
              <a:buChar char="•"/>
            </a:pPr>
            <a:r>
              <a:rPr lang="en-US" baseline="0" dirty="0" smtClean="0">
                <a:latin typeface="Arial" pitchFamily="34" charset="0"/>
                <a:ea typeface="ＭＳ Ｐゴシック" pitchFamily="34" charset="-128"/>
              </a:rPr>
              <a:t>Ask for continued support. </a:t>
            </a:r>
          </a:p>
          <a:p>
            <a:pPr marL="177845" indent="-177845">
              <a:buFont typeface="Arial" pitchFamily="34" charset="0"/>
              <a:buChar char="•"/>
            </a:pPr>
            <a:r>
              <a:rPr lang="en-US" baseline="0" dirty="0" smtClean="0">
                <a:latin typeface="Arial" pitchFamily="34" charset="0"/>
                <a:ea typeface="ＭＳ Ｐゴシック" pitchFamily="34" charset="-128"/>
              </a:rPr>
              <a:t>Say thank you – especially if action is taken. </a:t>
            </a:r>
          </a:p>
          <a:p>
            <a:endParaRPr lang="en-US" baseline="0" dirty="0" smtClean="0">
              <a:latin typeface="Arial" pitchFamily="34" charset="0"/>
              <a:ea typeface="ＭＳ Ｐゴシック" pitchFamily="34" charset="-128"/>
            </a:endParaRPr>
          </a:p>
          <a:p>
            <a:r>
              <a:rPr lang="en-US" baseline="0" dirty="0" smtClean="0">
                <a:latin typeface="Arial" pitchFamily="34" charset="0"/>
                <a:ea typeface="ＭＳ Ｐゴシック" pitchFamily="34" charset="-128"/>
              </a:rPr>
              <a:t>Inviting officials to visit your Rotary club is a good way to show them our commitment, the progress in polio eradication, and enlist their support of the cause.</a:t>
            </a:r>
          </a:p>
          <a:p>
            <a:endParaRPr lang="en-US" baseline="0" dirty="0" smtClean="0">
              <a:latin typeface="Arial" pitchFamily="34" charset="0"/>
              <a:ea typeface="ＭＳ Ｐゴシック" pitchFamily="34"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479" eaLnBrk="0" hangingPunct="0">
              <a:defRPr sz="2500">
                <a:solidFill>
                  <a:schemeClr val="tx1"/>
                </a:solidFill>
                <a:latin typeface="Arial" pitchFamily="34" charset="0"/>
                <a:ea typeface="ＭＳ Ｐゴシック" pitchFamily="34" charset="-128"/>
              </a:defRPr>
            </a:lvl1pPr>
            <a:lvl2pPr marL="770549" indent="-296365" defTabSz="966479" eaLnBrk="0" hangingPunct="0">
              <a:defRPr sz="2500">
                <a:solidFill>
                  <a:schemeClr val="tx1"/>
                </a:solidFill>
                <a:latin typeface="Arial" pitchFamily="34" charset="0"/>
                <a:ea typeface="ＭＳ Ｐゴシック" pitchFamily="34" charset="-128"/>
              </a:defRPr>
            </a:lvl2pPr>
            <a:lvl3pPr marL="1185461" indent="-237093" defTabSz="966479" eaLnBrk="0" hangingPunct="0">
              <a:defRPr sz="2500">
                <a:solidFill>
                  <a:schemeClr val="tx1"/>
                </a:solidFill>
                <a:latin typeface="Arial" pitchFamily="34" charset="0"/>
                <a:ea typeface="ＭＳ Ｐゴシック" pitchFamily="34" charset="-128"/>
              </a:defRPr>
            </a:lvl3pPr>
            <a:lvl4pPr marL="1659644" indent="-237093" defTabSz="966479" eaLnBrk="0" hangingPunct="0">
              <a:defRPr sz="2500">
                <a:solidFill>
                  <a:schemeClr val="tx1"/>
                </a:solidFill>
                <a:latin typeface="Arial" pitchFamily="34" charset="0"/>
                <a:ea typeface="ＭＳ Ｐゴシック" pitchFamily="34" charset="-128"/>
              </a:defRPr>
            </a:lvl4pPr>
            <a:lvl5pPr marL="2133829" indent="-237093" defTabSz="966479" eaLnBrk="0" hangingPunct="0">
              <a:defRPr sz="2500">
                <a:solidFill>
                  <a:schemeClr val="tx1"/>
                </a:solidFill>
                <a:latin typeface="Arial" pitchFamily="34" charset="0"/>
                <a:ea typeface="ＭＳ Ｐゴシック" pitchFamily="34" charset="-128"/>
              </a:defRPr>
            </a:lvl5pPr>
            <a:lvl6pPr marL="2608013" indent="-237093" defTabSz="966479"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82196" indent="-237093" defTabSz="966479"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56381" indent="-237093" defTabSz="966479"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30564" indent="-237093" defTabSz="966479"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4A878B62-E79F-466F-AED6-D4DA6056C977}" type="slidenum">
              <a:rPr lang="en-US" sz="1200"/>
              <a:pPr/>
              <a:t>15</a:t>
            </a:fld>
            <a:endParaRPr lang="en-US" sz="1200" dirty="0"/>
          </a:p>
        </p:txBody>
      </p:sp>
    </p:spTree>
    <p:extLst>
      <p:ext uri="{BB962C8B-B14F-4D97-AF65-F5344CB8AC3E}">
        <p14:creationId xmlns:p14="http://schemas.microsoft.com/office/powerpoint/2010/main" val="975692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Raising funds and awareness of the historic opportunity to conquer polio is key to ensuring our ultimate success.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16</a:t>
            </a:fld>
            <a:endParaRPr lang="en-US" dirty="0"/>
          </a:p>
        </p:txBody>
      </p:sp>
    </p:spTree>
    <p:extLst>
      <p:ext uri="{BB962C8B-B14F-4D97-AF65-F5344CB8AC3E}">
        <p14:creationId xmlns:p14="http://schemas.microsoft.com/office/powerpoint/2010/main" val="141696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257300" y="719138"/>
            <a:ext cx="4800600" cy="3600450"/>
          </a:xfrm>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ヒラギノ角ゴ Pro W3" pitchFamily="-84" charset="-128"/>
              </a:rPr>
              <a:t>All Rotarians</a:t>
            </a:r>
            <a:r>
              <a:rPr lang="en-US" baseline="0" dirty="0" smtClean="0">
                <a:latin typeface="Arial" pitchFamily="34" charset="0"/>
                <a:ea typeface="ヒラギノ角ゴ Pro W3" pitchFamily="-84" charset="-128"/>
              </a:rPr>
              <a:t> are invited to participate in history by supporting our End Polio Now:  Make History Today campaign. E</a:t>
            </a:r>
            <a:r>
              <a:rPr lang="en-US" dirty="0" smtClean="0">
                <a:latin typeface="Arial" pitchFamily="34" charset="0"/>
                <a:ea typeface="ヒラギノ角ゴ Pro W3" pitchFamily="-84" charset="-128"/>
              </a:rPr>
              <a:t>very US$1 </a:t>
            </a:r>
            <a:r>
              <a:rPr lang="en-US" b="0" dirty="0" smtClean="0">
                <a:latin typeface="Arial" pitchFamily="34" charset="0"/>
                <a:ea typeface="ヒラギノ角ゴ Pro W3" pitchFamily="-84" charset="-128"/>
              </a:rPr>
              <a:t>dollar</a:t>
            </a:r>
            <a:r>
              <a:rPr lang="en-US" dirty="0" smtClean="0">
                <a:latin typeface="Arial" pitchFamily="34" charset="0"/>
                <a:ea typeface="ヒラギノ角ゴ Pro W3" pitchFamily="-84" charset="-128"/>
              </a:rPr>
              <a:t> that Rotary commits in direct support for polio immunization (up to US$35 million per year) will be matched by US$2 dollars from the Gates Foundation through 2018. </a:t>
            </a:r>
            <a:r>
              <a:rPr lang="en-US" baseline="0" dirty="0" smtClean="0">
                <a:latin typeface="Arial" pitchFamily="34" charset="0"/>
                <a:ea typeface="ヒラギノ角ゴ Pro W3" pitchFamily="-84" charset="-128"/>
              </a:rPr>
              <a:t>Each year that Rotary commits US$35 million to polio eradication efforts, the Gates Foundation will contribute US$70 million to PolioPlus. </a:t>
            </a:r>
            <a:r>
              <a:rPr lang="en-US" dirty="0" smtClean="0">
                <a:latin typeface="Arial" pitchFamily="34" charset="0"/>
                <a:ea typeface="ヒラギノ角ゴ Pro W3" pitchFamily="-84" charset="-128"/>
              </a:rPr>
              <a:t>This means contributions to Rotary’s PolioPlus program will have three times the impact.</a:t>
            </a:r>
          </a:p>
          <a:p>
            <a:endParaRPr lang="en-US" dirty="0" smtClean="0">
              <a:latin typeface="Arial" pitchFamily="34" charset="0"/>
              <a:ea typeface="ヒラギノ角ゴ Pro W3" pitchFamily="-84" charset="-128"/>
            </a:endParaRPr>
          </a:p>
          <a:p>
            <a:r>
              <a:rPr lang="en-US" dirty="0" smtClean="0">
                <a:latin typeface="Arial" pitchFamily="34" charset="0"/>
                <a:ea typeface="ヒラギノ角ゴ Pro W3" pitchFamily="-84" charset="-128"/>
              </a:rPr>
              <a:t>Rotary’s fundraising, paired with continued advocacy to donor governments will help secure the financial resources necessary for the success of the Polio Eradication</a:t>
            </a:r>
            <a:r>
              <a:rPr lang="en-US" baseline="0" dirty="0" smtClean="0">
                <a:latin typeface="Arial" pitchFamily="34" charset="0"/>
                <a:ea typeface="ヒラギノ角ゴ Pro W3" pitchFamily="-84" charset="-128"/>
              </a:rPr>
              <a:t> and Endgame </a:t>
            </a:r>
            <a:r>
              <a:rPr lang="en-US" dirty="0" smtClean="0">
                <a:latin typeface="Arial" pitchFamily="34" charset="0"/>
                <a:ea typeface="ヒラギノ角ゴ Pro W3" pitchFamily="-84" charset="-128"/>
              </a:rPr>
              <a:t>Strategic Plan.</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68" eaLnBrk="0" hangingPunct="0">
              <a:defRPr sz="2500">
                <a:solidFill>
                  <a:schemeClr val="tx1"/>
                </a:solidFill>
                <a:latin typeface="Arial" pitchFamily="34" charset="0"/>
                <a:ea typeface="ヒラギノ角ゴ Pro W3" pitchFamily="-84" charset="-128"/>
              </a:defRPr>
            </a:lvl1pPr>
            <a:lvl2pPr marL="770620" indent="-296392" defTabSz="966568" eaLnBrk="0" hangingPunct="0">
              <a:defRPr sz="2500">
                <a:solidFill>
                  <a:schemeClr val="tx1"/>
                </a:solidFill>
                <a:latin typeface="Arial" pitchFamily="34" charset="0"/>
                <a:ea typeface="ヒラギノ角ゴ Pro W3" pitchFamily="-84" charset="-128"/>
              </a:defRPr>
            </a:lvl2pPr>
            <a:lvl3pPr marL="1185569" indent="-237113" defTabSz="966568" eaLnBrk="0" hangingPunct="0">
              <a:defRPr sz="2500">
                <a:solidFill>
                  <a:schemeClr val="tx1"/>
                </a:solidFill>
                <a:latin typeface="Arial" pitchFamily="34" charset="0"/>
                <a:ea typeface="ヒラギノ角ゴ Pro W3" pitchFamily="-84" charset="-128"/>
              </a:defRPr>
            </a:lvl3pPr>
            <a:lvl4pPr marL="1659795" indent="-237113" defTabSz="966568" eaLnBrk="0" hangingPunct="0">
              <a:defRPr sz="2500">
                <a:solidFill>
                  <a:schemeClr val="tx1"/>
                </a:solidFill>
                <a:latin typeface="Arial" pitchFamily="34" charset="0"/>
                <a:ea typeface="ヒラギノ角ゴ Pro W3" pitchFamily="-84" charset="-128"/>
              </a:defRPr>
            </a:lvl4pPr>
            <a:lvl5pPr marL="2134024" indent="-237113" defTabSz="966568" eaLnBrk="0" hangingPunct="0">
              <a:defRPr sz="2500">
                <a:solidFill>
                  <a:schemeClr val="tx1"/>
                </a:solidFill>
                <a:latin typeface="Arial" pitchFamily="34" charset="0"/>
                <a:ea typeface="ヒラギノ角ゴ Pro W3" pitchFamily="-84" charset="-128"/>
              </a:defRPr>
            </a:lvl5pPr>
            <a:lvl6pPr marL="2608250" indent="-237113" defTabSz="966568" eaLnBrk="0" fontAlgn="base" hangingPunct="0">
              <a:spcBef>
                <a:spcPct val="0"/>
              </a:spcBef>
              <a:spcAft>
                <a:spcPct val="0"/>
              </a:spcAft>
              <a:defRPr sz="2500">
                <a:solidFill>
                  <a:schemeClr val="tx1"/>
                </a:solidFill>
                <a:latin typeface="Arial" pitchFamily="34" charset="0"/>
                <a:ea typeface="ヒラギノ角ゴ Pro W3" pitchFamily="-84" charset="-128"/>
              </a:defRPr>
            </a:lvl6pPr>
            <a:lvl7pPr marL="3082477" indent="-237113" defTabSz="966568" eaLnBrk="0" fontAlgn="base" hangingPunct="0">
              <a:spcBef>
                <a:spcPct val="0"/>
              </a:spcBef>
              <a:spcAft>
                <a:spcPct val="0"/>
              </a:spcAft>
              <a:defRPr sz="2500">
                <a:solidFill>
                  <a:schemeClr val="tx1"/>
                </a:solidFill>
                <a:latin typeface="Arial" pitchFamily="34" charset="0"/>
                <a:ea typeface="ヒラギノ角ゴ Pro W3" pitchFamily="-84" charset="-128"/>
              </a:defRPr>
            </a:lvl7pPr>
            <a:lvl8pPr marL="3556706" indent="-237113" defTabSz="966568" eaLnBrk="0" fontAlgn="base" hangingPunct="0">
              <a:spcBef>
                <a:spcPct val="0"/>
              </a:spcBef>
              <a:spcAft>
                <a:spcPct val="0"/>
              </a:spcAft>
              <a:defRPr sz="2500">
                <a:solidFill>
                  <a:schemeClr val="tx1"/>
                </a:solidFill>
                <a:latin typeface="Arial" pitchFamily="34" charset="0"/>
                <a:ea typeface="ヒラギノ角ゴ Pro W3" pitchFamily="-84" charset="-128"/>
              </a:defRPr>
            </a:lvl8pPr>
            <a:lvl9pPr marL="4030932" indent="-237113" defTabSz="966568" eaLnBrk="0" fontAlgn="base" hangingPunct="0">
              <a:spcBef>
                <a:spcPct val="0"/>
              </a:spcBef>
              <a:spcAft>
                <a:spcPct val="0"/>
              </a:spcAft>
              <a:defRPr sz="2500">
                <a:solidFill>
                  <a:schemeClr val="tx1"/>
                </a:solidFill>
                <a:latin typeface="Arial" pitchFamily="34" charset="0"/>
                <a:ea typeface="ヒラギノ角ゴ Pro W3" pitchFamily="-84" charset="-128"/>
              </a:defRPr>
            </a:lvl9pPr>
          </a:lstStyle>
          <a:p>
            <a:fld id="{D16BC359-4FB3-4656-A9CF-BC28F41275C1}" type="slidenum">
              <a:rPr lang="en-US" sz="1200">
                <a:solidFill>
                  <a:prstClr val="black"/>
                </a:solidFill>
              </a:rPr>
              <a:pPr/>
              <a:t>17</a:t>
            </a:fld>
            <a:endParaRPr lang="en-US" sz="1200" dirty="0">
              <a:solidFill>
                <a:prstClr val="black"/>
              </a:solidFill>
            </a:endParaRPr>
          </a:p>
        </p:txBody>
      </p:sp>
    </p:spTree>
    <p:extLst>
      <p:ext uri="{BB962C8B-B14F-4D97-AF65-F5344CB8AC3E}">
        <p14:creationId xmlns:p14="http://schemas.microsoft.com/office/powerpoint/2010/main" val="126534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smtClean="0"/>
              <a:t>Contributions of c</a:t>
            </a:r>
            <a:r>
              <a:rPr lang="en-US" dirty="0" smtClean="0"/>
              <a:t>ash and District Designated Funds will</a:t>
            </a:r>
            <a:r>
              <a:rPr lang="en-US" baseline="0" dirty="0" smtClean="0"/>
              <a:t> help meet the goals of our fundraising campaign. </a:t>
            </a:r>
            <a:r>
              <a:rPr lang="en-US" dirty="0" smtClean="0"/>
              <a:t>Contributions to PolioPlus</a:t>
            </a:r>
            <a:r>
              <a:rPr lang="en-US" baseline="0" dirty="0" smtClean="0"/>
              <a:t> </a:t>
            </a:r>
            <a:r>
              <a:rPr lang="en-US" dirty="0" smtClean="0"/>
              <a:t>qualify for Paul Harris Fellow and Major Donor recognition.</a:t>
            </a:r>
          </a:p>
          <a:p>
            <a:pPr defTabSz="948507">
              <a:defRPr/>
            </a:pPr>
            <a:endParaRPr lang="en-US" dirty="0" smtClean="0"/>
          </a:p>
          <a:p>
            <a:pPr defTabSz="948507">
              <a:defRPr/>
            </a:pPr>
            <a:r>
              <a:rPr lang="en-US" dirty="0" smtClean="0"/>
              <a:t>Districts</a:t>
            </a:r>
            <a:r>
              <a:rPr lang="en-US" baseline="0" dirty="0" smtClean="0"/>
              <a:t> that annually give 20% or more of their DDF to PolioPlus will receive certificates of appreciation, and districts that give 20% of their DDF, dating back to 2013-14 until polio eradication is certified will be recognized on a plaque at Rotary world headquarters.</a:t>
            </a:r>
          </a:p>
          <a:p>
            <a:pPr defTabSz="948507">
              <a:defRPr/>
            </a:pPr>
            <a:endParaRPr lang="en-US" baseline="0" dirty="0" smtClean="0"/>
          </a:p>
          <a:p>
            <a:pPr defTabSz="948507">
              <a:defRPr/>
            </a:pPr>
            <a:r>
              <a:rPr lang="en-US" baseline="0" dirty="0" smtClean="0"/>
              <a:t>Clubs that annually contribute US$1500 or more to PolioPlus will also receive certificates of appreciation.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18</a:t>
            </a:fld>
            <a:endParaRPr lang="en-US" dirty="0"/>
          </a:p>
        </p:txBody>
      </p:sp>
    </p:spTree>
    <p:extLst>
      <p:ext uri="{BB962C8B-B14F-4D97-AF65-F5344CB8AC3E}">
        <p14:creationId xmlns:p14="http://schemas.microsoft.com/office/powerpoint/2010/main" val="3264622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photos show some of the ways your PolioPlus contributions are used.  Your funds help raise awareness, provide advances in technology, transport vaccine and health workers, and help maintain the surveillance system.</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19</a:t>
            </a:fld>
            <a:endParaRPr lang="en-US" dirty="0"/>
          </a:p>
        </p:txBody>
      </p:sp>
    </p:spTree>
    <p:extLst>
      <p:ext uri="{BB962C8B-B14F-4D97-AF65-F5344CB8AC3E}">
        <p14:creationId xmlns:p14="http://schemas.microsoft.com/office/powerpoint/2010/main" val="255607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eaLnBrk="1" fontAlgn="auto" hangingPunct="1">
              <a:spcBef>
                <a:spcPts val="0"/>
              </a:spcBef>
              <a:spcAft>
                <a:spcPts val="0"/>
              </a:spcAft>
              <a:defRPr/>
            </a:pPr>
            <a:r>
              <a:rPr lang="en-US" dirty="0" smtClean="0"/>
              <a:t>Rotary</a:t>
            </a:r>
            <a:r>
              <a:rPr lang="en-US" baseline="0" dirty="0" smtClean="0"/>
              <a:t> launched PolioPlus in 1985.  Today the core partners of the Global Polio Eradication Initiative include WHO, UNICEF, the US Centers for Disease Control and Prevention, and the Bill &amp; Melinda Gates Foundation, working with the governments of the world </a:t>
            </a:r>
            <a:r>
              <a:rPr lang="en-US" dirty="0" smtClean="0"/>
              <a:t>to</a:t>
            </a:r>
            <a:r>
              <a:rPr lang="en-US" baseline="0" dirty="0" smtClean="0"/>
              <a:t> ensure we reach our goal of certifying the world polio free.  </a:t>
            </a:r>
            <a:endParaRPr lang="en-US" dirty="0" smtClean="0"/>
          </a:p>
        </p:txBody>
      </p:sp>
      <p:sp>
        <p:nvSpPr>
          <p:cNvPr id="4" name="Slide Number Placeholder 3"/>
          <p:cNvSpPr>
            <a:spLocks noGrp="1"/>
          </p:cNvSpPr>
          <p:nvPr>
            <p:ph type="sldNum" sz="quarter" idx="10"/>
          </p:nvPr>
        </p:nvSpPr>
        <p:spPr/>
        <p:txBody>
          <a:bodyPr/>
          <a:lstStyle/>
          <a:p>
            <a:fld id="{09B78253-763C-E249-B215-D8876B1C46F1}" type="slidenum">
              <a:rPr lang="en-US" smtClean="0"/>
              <a:pPr/>
              <a:t>2</a:t>
            </a:fld>
            <a:endParaRPr lang="en-US" dirty="0"/>
          </a:p>
        </p:txBody>
      </p:sp>
    </p:spTree>
    <p:extLst>
      <p:ext uri="{BB962C8B-B14F-4D97-AF65-F5344CB8AC3E}">
        <p14:creationId xmlns:p14="http://schemas.microsoft.com/office/powerpoint/2010/main" val="947741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416965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At Rotary’s heart are people who want to make a difference. That spirit is</a:t>
            </a:r>
            <a:r>
              <a:rPr lang="en-US" baseline="0" dirty="0" smtClean="0"/>
              <a:t> reflected across the world – health workers, volunteers, staff – as well as in the families and children in the communities they serve. These are important stories that we’re proud to tell, and they bring the reason for polio eradication to life. </a:t>
            </a:r>
            <a:endParaRPr lang="en-US" dirty="0"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itchFamily="34" charset="0"/>
                <a:ea typeface="MS PGothic" pitchFamily="34" charset="-128"/>
              </a:defRPr>
            </a:lvl1pPr>
            <a:lvl2pPr marL="770662" indent="-296408" eaLnBrk="0" hangingPunct="0">
              <a:defRPr>
                <a:solidFill>
                  <a:schemeClr val="tx1"/>
                </a:solidFill>
                <a:latin typeface="Franklin Gothic Book" pitchFamily="34" charset="0"/>
                <a:ea typeface="MS PGothic" pitchFamily="34" charset="-128"/>
              </a:defRPr>
            </a:lvl2pPr>
            <a:lvl3pPr marL="1185634" indent="-237127" eaLnBrk="0" hangingPunct="0">
              <a:defRPr>
                <a:solidFill>
                  <a:schemeClr val="tx1"/>
                </a:solidFill>
                <a:latin typeface="Franklin Gothic Book" pitchFamily="34" charset="0"/>
                <a:ea typeface="MS PGothic" pitchFamily="34" charset="-128"/>
              </a:defRPr>
            </a:lvl3pPr>
            <a:lvl4pPr marL="1659887" indent="-237127" eaLnBrk="0" hangingPunct="0">
              <a:defRPr>
                <a:solidFill>
                  <a:schemeClr val="tx1"/>
                </a:solidFill>
                <a:latin typeface="Franklin Gothic Book" pitchFamily="34" charset="0"/>
                <a:ea typeface="MS PGothic" pitchFamily="34" charset="-128"/>
              </a:defRPr>
            </a:lvl4pPr>
            <a:lvl5pPr marL="2134141" indent="-237127" eaLnBrk="0" hangingPunct="0">
              <a:defRPr>
                <a:solidFill>
                  <a:schemeClr val="tx1"/>
                </a:solidFill>
                <a:latin typeface="Franklin Gothic Book" pitchFamily="34" charset="0"/>
                <a:ea typeface="MS PGothic" pitchFamily="34" charset="-128"/>
              </a:defRPr>
            </a:lvl5pPr>
            <a:lvl6pPr marL="2608395" indent="-237127" defTabSz="474254"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3082648" indent="-237127" defTabSz="474254"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556902" indent="-237127" defTabSz="474254"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4031155" indent="-237127" defTabSz="474254"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fld id="{7CA98F99-6516-4F09-9CB5-9CFDDE1CA536}" type="slidenum">
              <a:rPr lang="en-US" smtClean="0">
                <a:solidFill>
                  <a:prstClr val="black"/>
                </a:solidFill>
              </a:rPr>
              <a:pPr eaLnBrk="1" hangingPunct="1"/>
              <a:t>21</a:t>
            </a:fld>
            <a:endParaRPr lang="en-US" dirty="0" smtClean="0">
              <a:solidFill>
                <a:prstClr val="black"/>
              </a:solidFill>
            </a:endParaRPr>
          </a:p>
        </p:txBody>
      </p:sp>
    </p:spTree>
    <p:extLst>
      <p:ext uri="{BB962C8B-B14F-4D97-AF65-F5344CB8AC3E}">
        <p14:creationId xmlns:p14="http://schemas.microsoft.com/office/powerpoint/2010/main" val="344609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2187" indent="-232187" eaLnBrk="1" hangingPunct="1">
              <a:spcBef>
                <a:spcPct val="0"/>
              </a:spcBef>
            </a:pPr>
            <a:r>
              <a:rPr lang="en-US" dirty="0" smtClean="0"/>
              <a:t>We coordinate</a:t>
            </a:r>
            <a:r>
              <a:rPr lang="en-US" baseline="0" dirty="0" smtClean="0"/>
              <a:t> our messaging across our </a:t>
            </a:r>
            <a:r>
              <a:rPr lang="en-US" dirty="0" smtClean="0"/>
              <a:t>various channels to give our stories the most impact. </a:t>
            </a:r>
          </a:p>
          <a:p>
            <a:pPr marL="232187" indent="-232187" eaLnBrk="1" hangingPunct="1">
              <a:spcBef>
                <a:spcPct val="0"/>
              </a:spcBef>
            </a:pPr>
            <a:endParaRPr lang="en-US" dirty="0" smtClean="0"/>
          </a:p>
          <a:p>
            <a:pPr marL="232187" indent="-232187" eaLnBrk="1" hangingPunct="1">
              <a:spcBef>
                <a:spcPct val="0"/>
              </a:spcBef>
            </a:pPr>
            <a:r>
              <a:rPr lang="en-US" dirty="0" smtClean="0"/>
              <a:t>This includes the news media, digital media (including social media and paid online</a:t>
            </a:r>
            <a:r>
              <a:rPr lang="en-US" baseline="0" dirty="0" smtClean="0"/>
              <a:t> advertising), the engagement of our celebrity ambassadors, and coordination across Rotary-owned media as well. </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itchFamily="34" charset="0"/>
                <a:ea typeface="MS PGothic" pitchFamily="34" charset="-128"/>
              </a:defRPr>
            </a:lvl1pPr>
            <a:lvl2pPr marL="770662" indent="-296408" eaLnBrk="0" hangingPunct="0">
              <a:defRPr>
                <a:solidFill>
                  <a:schemeClr val="tx1"/>
                </a:solidFill>
                <a:latin typeface="Franklin Gothic Book" pitchFamily="34" charset="0"/>
                <a:ea typeface="MS PGothic" pitchFamily="34" charset="-128"/>
              </a:defRPr>
            </a:lvl2pPr>
            <a:lvl3pPr marL="1185634" indent="-237127" eaLnBrk="0" hangingPunct="0">
              <a:defRPr>
                <a:solidFill>
                  <a:schemeClr val="tx1"/>
                </a:solidFill>
                <a:latin typeface="Franklin Gothic Book" pitchFamily="34" charset="0"/>
                <a:ea typeface="MS PGothic" pitchFamily="34" charset="-128"/>
              </a:defRPr>
            </a:lvl3pPr>
            <a:lvl4pPr marL="1659887" indent="-237127" eaLnBrk="0" hangingPunct="0">
              <a:defRPr>
                <a:solidFill>
                  <a:schemeClr val="tx1"/>
                </a:solidFill>
                <a:latin typeface="Franklin Gothic Book" pitchFamily="34" charset="0"/>
                <a:ea typeface="MS PGothic" pitchFamily="34" charset="-128"/>
              </a:defRPr>
            </a:lvl4pPr>
            <a:lvl5pPr marL="2134141" indent="-237127" eaLnBrk="0" hangingPunct="0">
              <a:defRPr>
                <a:solidFill>
                  <a:schemeClr val="tx1"/>
                </a:solidFill>
                <a:latin typeface="Franklin Gothic Book" pitchFamily="34" charset="0"/>
                <a:ea typeface="MS PGothic" pitchFamily="34" charset="-128"/>
              </a:defRPr>
            </a:lvl5pPr>
            <a:lvl6pPr marL="2608395" indent="-237127" defTabSz="474254"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3082648" indent="-237127" defTabSz="474254"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556902" indent="-237127" defTabSz="474254"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4031155" indent="-237127" defTabSz="474254"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fld id="{7CA98F99-6516-4F09-9CB5-9CFDDE1CA536}" type="slidenum">
              <a:rPr lang="en-US" smtClean="0"/>
              <a:pPr eaLnBrk="1" hangingPunct="1"/>
              <a:t>22</a:t>
            </a:fld>
            <a:endParaRPr lang="en-US" dirty="0" smtClean="0"/>
          </a:p>
        </p:txBody>
      </p:sp>
    </p:spTree>
    <p:extLst>
      <p:ext uri="{BB962C8B-B14F-4D97-AF65-F5344CB8AC3E}">
        <p14:creationId xmlns:p14="http://schemas.microsoft.com/office/powerpoint/2010/main" val="2571862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ヒラギノ角ゴ Pro W3" pitchFamily="-84" charset="-128"/>
              </a:rPr>
              <a:t>Here are some ways Rotarians can help.</a:t>
            </a:r>
          </a:p>
          <a:p>
            <a:endParaRPr lang="en-US" dirty="0" smtClean="0">
              <a:latin typeface="Arial" pitchFamily="34" charset="0"/>
              <a:ea typeface="ヒラギノ角ゴ Pro W3" pitchFamily="-84" charset="-128"/>
            </a:endParaRPr>
          </a:p>
          <a:p>
            <a:pPr>
              <a:buFontTx/>
              <a:buChar char="•"/>
            </a:pPr>
            <a:r>
              <a:rPr lang="en-US" dirty="0" smtClean="0">
                <a:solidFill>
                  <a:srgbClr val="000000"/>
                </a:solidFill>
                <a:latin typeface="Arial" pitchFamily="34" charset="0"/>
                <a:ea typeface="ヒラギノ角ゴ Pro W3" pitchFamily="-84" charset="-128"/>
              </a:rPr>
              <a:t>Make a personal gift</a:t>
            </a:r>
            <a:r>
              <a:rPr lang="en-US" baseline="0" dirty="0" smtClean="0">
                <a:solidFill>
                  <a:srgbClr val="000000"/>
                </a:solidFill>
                <a:latin typeface="Arial" pitchFamily="34" charset="0"/>
                <a:ea typeface="ヒラギノ角ゴ Pro W3" pitchFamily="-84" charset="-128"/>
              </a:rPr>
              <a:t> to PolioPlus. </a:t>
            </a:r>
            <a:endParaRPr lang="en-US" dirty="0" smtClean="0">
              <a:solidFill>
                <a:srgbClr val="000000"/>
              </a:solidFill>
              <a:latin typeface="Arial" pitchFamily="34" charset="0"/>
              <a:ea typeface="ヒラギノ角ゴ Pro W3" pitchFamily="-84" charset="-128"/>
            </a:endParaRPr>
          </a:p>
          <a:p>
            <a:pPr>
              <a:buFontTx/>
              <a:buChar char="•"/>
            </a:pPr>
            <a:r>
              <a:rPr lang="en-US" dirty="0" smtClean="0">
                <a:solidFill>
                  <a:srgbClr val="000000"/>
                </a:solidFill>
                <a:latin typeface="Arial" pitchFamily="34" charset="0"/>
                <a:ea typeface="ヒラギノ角ゴ Pro W3" pitchFamily="-84" charset="-128"/>
              </a:rPr>
              <a:t>Hold a community fundraiser to support PolioPlus; take the opportunity to tell everyone how much further their donation goes, when the Gates Foundation match is taken into account.</a:t>
            </a:r>
          </a:p>
          <a:p>
            <a:pPr>
              <a:buFontTx/>
              <a:buChar char="•"/>
            </a:pPr>
            <a:r>
              <a:rPr lang="en-US" dirty="0" smtClean="0">
                <a:solidFill>
                  <a:srgbClr val="000000"/>
                </a:solidFill>
                <a:latin typeface="Arial" pitchFamily="34" charset="0"/>
                <a:ea typeface="ヒラギノ角ゴ Pro W3" pitchFamily="-84" charset="-128"/>
              </a:rPr>
              <a:t>Ask everyone in your club to wear an End Polio Now Pin.</a:t>
            </a:r>
          </a:p>
          <a:p>
            <a:pPr>
              <a:buFontTx/>
              <a:buChar char="•"/>
            </a:pPr>
            <a:r>
              <a:rPr lang="en-US" dirty="0" smtClean="0">
                <a:solidFill>
                  <a:srgbClr val="000000"/>
                </a:solidFill>
                <a:latin typeface="Arial" pitchFamily="34" charset="0"/>
                <a:ea typeface="ヒラギノ角ゴ Pro W3" pitchFamily="-84" charset="-128"/>
              </a:rPr>
              <a:t>Talk to others about polio.</a:t>
            </a:r>
          </a:p>
          <a:p>
            <a:pPr>
              <a:buFontTx/>
              <a:buChar char="•"/>
            </a:pPr>
            <a:r>
              <a:rPr lang="en-US" dirty="0" smtClean="0">
                <a:solidFill>
                  <a:srgbClr val="000000"/>
                </a:solidFill>
                <a:latin typeface="Arial" pitchFamily="34" charset="0"/>
                <a:ea typeface="ヒラギノ角ゴ Pro W3" pitchFamily="-84" charset="-128"/>
              </a:rPr>
              <a:t>Spread the word on social media</a:t>
            </a:r>
          </a:p>
          <a:p>
            <a:pPr>
              <a:buFontTx/>
              <a:buChar char="•"/>
            </a:pPr>
            <a:r>
              <a:rPr lang="en-US" baseline="0" dirty="0" smtClean="0">
                <a:solidFill>
                  <a:srgbClr val="000000"/>
                </a:solidFill>
                <a:latin typeface="Arial" pitchFamily="34" charset="0"/>
                <a:ea typeface="ヒラギノ角ゴ Pro W3" pitchFamily="-84" charset="-128"/>
              </a:rPr>
              <a:t> Be sure your club/district recognizes World Polio Day on 24 October each year. It’s the perfect opportunity to raise awareness in your community. Sponsor a movie at your local theater or library, organize a fun run or print t-shirts to make a visible statement.</a:t>
            </a:r>
            <a:endParaRPr lang="en-US" dirty="0" smtClean="0">
              <a:solidFill>
                <a:srgbClr val="000000"/>
              </a:solidFill>
              <a:latin typeface="Arial" pitchFamily="34" charset="0"/>
              <a:ea typeface="ヒラギノ角ゴ Pro W3" pitchFamily="-84"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sz="2500">
                <a:solidFill>
                  <a:schemeClr val="tx1"/>
                </a:solidFill>
                <a:latin typeface="Arial" pitchFamily="34" charset="0"/>
                <a:ea typeface="ヒラギノ角ゴ Pro W3" pitchFamily="-84" charset="-128"/>
              </a:defRPr>
            </a:lvl1pPr>
            <a:lvl2pPr marL="770662" indent="-296408" defTabSz="966621" eaLnBrk="0" hangingPunct="0">
              <a:defRPr sz="2500">
                <a:solidFill>
                  <a:schemeClr val="tx1"/>
                </a:solidFill>
                <a:latin typeface="Arial" pitchFamily="34" charset="0"/>
                <a:ea typeface="ヒラギノ角ゴ Pro W3" pitchFamily="-84" charset="-128"/>
              </a:defRPr>
            </a:lvl2pPr>
            <a:lvl3pPr marL="1185634" indent="-237127" defTabSz="966621" eaLnBrk="0" hangingPunct="0">
              <a:defRPr sz="2500">
                <a:solidFill>
                  <a:schemeClr val="tx1"/>
                </a:solidFill>
                <a:latin typeface="Arial" pitchFamily="34" charset="0"/>
                <a:ea typeface="ヒラギノ角ゴ Pro W3" pitchFamily="-84" charset="-128"/>
              </a:defRPr>
            </a:lvl3pPr>
            <a:lvl4pPr marL="1659887" indent="-237127" defTabSz="966621" eaLnBrk="0" hangingPunct="0">
              <a:defRPr sz="2500">
                <a:solidFill>
                  <a:schemeClr val="tx1"/>
                </a:solidFill>
                <a:latin typeface="Arial" pitchFamily="34" charset="0"/>
                <a:ea typeface="ヒラギノ角ゴ Pro W3" pitchFamily="-84" charset="-128"/>
              </a:defRPr>
            </a:lvl4pPr>
            <a:lvl5pPr marL="2134141" indent="-237127" defTabSz="966621" eaLnBrk="0" hangingPunct="0">
              <a:defRPr sz="2500">
                <a:solidFill>
                  <a:schemeClr val="tx1"/>
                </a:solidFill>
                <a:latin typeface="Arial" pitchFamily="34" charset="0"/>
                <a:ea typeface="ヒラギノ角ゴ Pro W3" pitchFamily="-84" charset="-128"/>
              </a:defRPr>
            </a:lvl5pPr>
            <a:lvl6pPr marL="2608395" indent="-237127" defTabSz="966621" eaLnBrk="0" fontAlgn="base" hangingPunct="0">
              <a:spcBef>
                <a:spcPct val="0"/>
              </a:spcBef>
              <a:spcAft>
                <a:spcPct val="0"/>
              </a:spcAft>
              <a:defRPr sz="2500">
                <a:solidFill>
                  <a:schemeClr val="tx1"/>
                </a:solidFill>
                <a:latin typeface="Arial" pitchFamily="34" charset="0"/>
                <a:ea typeface="ヒラギノ角ゴ Pro W3" pitchFamily="-84" charset="-128"/>
              </a:defRPr>
            </a:lvl6pPr>
            <a:lvl7pPr marL="3082648" indent="-237127" defTabSz="966621" eaLnBrk="0" fontAlgn="base" hangingPunct="0">
              <a:spcBef>
                <a:spcPct val="0"/>
              </a:spcBef>
              <a:spcAft>
                <a:spcPct val="0"/>
              </a:spcAft>
              <a:defRPr sz="2500">
                <a:solidFill>
                  <a:schemeClr val="tx1"/>
                </a:solidFill>
                <a:latin typeface="Arial" pitchFamily="34" charset="0"/>
                <a:ea typeface="ヒラギノ角ゴ Pro W3" pitchFamily="-84" charset="-128"/>
              </a:defRPr>
            </a:lvl7pPr>
            <a:lvl8pPr marL="3556902" indent="-237127" defTabSz="966621" eaLnBrk="0" fontAlgn="base" hangingPunct="0">
              <a:spcBef>
                <a:spcPct val="0"/>
              </a:spcBef>
              <a:spcAft>
                <a:spcPct val="0"/>
              </a:spcAft>
              <a:defRPr sz="2500">
                <a:solidFill>
                  <a:schemeClr val="tx1"/>
                </a:solidFill>
                <a:latin typeface="Arial" pitchFamily="34" charset="0"/>
                <a:ea typeface="ヒラギノ角ゴ Pro W3" pitchFamily="-84" charset="-128"/>
              </a:defRPr>
            </a:lvl8pPr>
            <a:lvl9pPr marL="4031155" indent="-237127" defTabSz="966621" eaLnBrk="0" fontAlgn="base" hangingPunct="0">
              <a:spcBef>
                <a:spcPct val="0"/>
              </a:spcBef>
              <a:spcAft>
                <a:spcPct val="0"/>
              </a:spcAft>
              <a:defRPr sz="2500">
                <a:solidFill>
                  <a:schemeClr val="tx1"/>
                </a:solidFill>
                <a:latin typeface="Arial" pitchFamily="34" charset="0"/>
                <a:ea typeface="ヒラギノ角ゴ Pro W3" pitchFamily="-84" charset="-128"/>
              </a:defRPr>
            </a:lvl9pPr>
          </a:lstStyle>
          <a:p>
            <a:fld id="{44C3BB21-EE66-43E8-BF18-F1C21BB81E36}" type="slidenum">
              <a:rPr lang="en-US" sz="1200"/>
              <a:pPr/>
              <a:t>23</a:t>
            </a:fld>
            <a:endParaRPr lang="en-US" sz="1200" dirty="0"/>
          </a:p>
        </p:txBody>
      </p:sp>
    </p:spTree>
    <p:extLst>
      <p:ext uri="{BB962C8B-B14F-4D97-AF65-F5344CB8AC3E}">
        <p14:creationId xmlns:p14="http://schemas.microsoft.com/office/powerpoint/2010/main" val="1703350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past three years, Rotary hosted a Livestream event to celebrate World Polio Day. This year’s event it took place on October 23 in New York City (which is a day before World Polio Day on October 24) and included: a global status update from one of our partners, an inspirational speaker, and a celebrity speaker.</a:t>
            </a:r>
          </a:p>
          <a:p>
            <a:r>
              <a:rPr lang="en-US" baseline="0" dirty="0" smtClean="0"/>
              <a:t>For next time an event that </a:t>
            </a:r>
            <a:r>
              <a:rPr lang="en-US" dirty="0" smtClean="0"/>
              <a:t>clubs hold for polio, </a:t>
            </a:r>
            <a:r>
              <a:rPr lang="en-US" baseline="0" dirty="0" smtClean="0"/>
              <a:t>What can Rotary clubs do? [READ SLIDE]</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24</a:t>
            </a:fld>
            <a:endParaRPr lang="en-US"/>
          </a:p>
        </p:txBody>
      </p:sp>
    </p:spTree>
    <p:extLst>
      <p:ext uri="{BB962C8B-B14F-4D97-AF65-F5344CB8AC3E}">
        <p14:creationId xmlns:p14="http://schemas.microsoft.com/office/powerpoint/2010/main" val="842999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ヒラギノ角ゴ Pro W3" pitchFamily="-84" charset="-128"/>
              </a:rPr>
              <a:t>There are plenty of online resources to help your efforts.   </a:t>
            </a:r>
          </a:p>
          <a:p>
            <a:endParaRPr lang="en-US" dirty="0" smtClean="0">
              <a:latin typeface="Arial" pitchFamily="34" charset="0"/>
              <a:ea typeface="ヒラギノ角ゴ Pro W3" pitchFamily="-84" charset="-128"/>
            </a:endParaRPr>
          </a:p>
          <a:p>
            <a:r>
              <a:rPr lang="en-US" dirty="0" smtClean="0">
                <a:latin typeface="Arial" pitchFamily="34" charset="0"/>
                <a:ea typeface="ヒラギノ角ゴ Pro W3" pitchFamily="-84" charset="-128"/>
              </a:rPr>
              <a:t>Visit endpolionow.org for materials, downloads and updates.</a:t>
            </a:r>
            <a:r>
              <a:rPr lang="en-US" baseline="0" dirty="0" smtClean="0">
                <a:latin typeface="Arial" pitchFamily="34" charset="0"/>
                <a:ea typeface="ヒラギノ角ゴ Pro W3" pitchFamily="-84" charset="-128"/>
              </a:rPr>
              <a:t> Endpolionow.org is also the place to make a donation or encourage others to do so.</a:t>
            </a:r>
            <a:endParaRPr lang="en-US" dirty="0" smtClean="0">
              <a:latin typeface="Arial" pitchFamily="34" charset="0"/>
              <a:ea typeface="ヒラギノ角ゴ Pro W3" pitchFamily="-84" charset="-128"/>
            </a:endParaRPr>
          </a:p>
          <a:p>
            <a:endParaRPr lang="en-US" dirty="0" smtClean="0">
              <a:latin typeface="Arial" pitchFamily="34" charset="0"/>
              <a:ea typeface="ヒラギノ角ゴ Pro W3" pitchFamily="-84" charset="-128"/>
            </a:endParaRPr>
          </a:p>
          <a:p>
            <a:r>
              <a:rPr lang="en-US" dirty="0" smtClean="0">
                <a:latin typeface="Arial" pitchFamily="34" charset="0"/>
                <a:ea typeface="ヒラギノ角ゴ Pro W3" pitchFamily="-84" charset="-128"/>
              </a:rPr>
              <a:t>Polioeradication.org is the Global Polio Eradication</a:t>
            </a:r>
            <a:r>
              <a:rPr lang="en-US" baseline="0" dirty="0" smtClean="0">
                <a:latin typeface="Arial" pitchFamily="34" charset="0"/>
                <a:ea typeface="ヒラギノ角ゴ Pro W3" pitchFamily="-84" charset="-128"/>
              </a:rPr>
              <a:t> </a:t>
            </a:r>
            <a:r>
              <a:rPr lang="en-US" dirty="0" smtClean="0">
                <a:latin typeface="Arial" pitchFamily="34" charset="0"/>
                <a:ea typeface="ヒラギノ角ゴ Pro W3" pitchFamily="-84" charset="-128"/>
              </a:rPr>
              <a:t>Initiative’s website which has the most recent program news such as the current polio case count and other details of the global status of polio eradication.</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sz="2500">
                <a:solidFill>
                  <a:schemeClr val="tx1"/>
                </a:solidFill>
                <a:latin typeface="Arial" pitchFamily="34" charset="0"/>
                <a:ea typeface="ヒラギノ角ゴ Pro W3" pitchFamily="-84" charset="-128"/>
              </a:defRPr>
            </a:lvl1pPr>
            <a:lvl2pPr marL="770662" indent="-296408" defTabSz="966621" eaLnBrk="0" hangingPunct="0">
              <a:defRPr sz="2500">
                <a:solidFill>
                  <a:schemeClr val="tx1"/>
                </a:solidFill>
                <a:latin typeface="Arial" pitchFamily="34" charset="0"/>
                <a:ea typeface="ヒラギノ角ゴ Pro W3" pitchFamily="-84" charset="-128"/>
              </a:defRPr>
            </a:lvl2pPr>
            <a:lvl3pPr marL="1185634" indent="-237127" defTabSz="966621" eaLnBrk="0" hangingPunct="0">
              <a:defRPr sz="2500">
                <a:solidFill>
                  <a:schemeClr val="tx1"/>
                </a:solidFill>
                <a:latin typeface="Arial" pitchFamily="34" charset="0"/>
                <a:ea typeface="ヒラギノ角ゴ Pro W3" pitchFamily="-84" charset="-128"/>
              </a:defRPr>
            </a:lvl3pPr>
            <a:lvl4pPr marL="1659887" indent="-237127" defTabSz="966621" eaLnBrk="0" hangingPunct="0">
              <a:defRPr sz="2500">
                <a:solidFill>
                  <a:schemeClr val="tx1"/>
                </a:solidFill>
                <a:latin typeface="Arial" pitchFamily="34" charset="0"/>
                <a:ea typeface="ヒラギノ角ゴ Pro W3" pitchFamily="-84" charset="-128"/>
              </a:defRPr>
            </a:lvl4pPr>
            <a:lvl5pPr marL="2134141" indent="-237127" defTabSz="966621" eaLnBrk="0" hangingPunct="0">
              <a:defRPr sz="2500">
                <a:solidFill>
                  <a:schemeClr val="tx1"/>
                </a:solidFill>
                <a:latin typeface="Arial" pitchFamily="34" charset="0"/>
                <a:ea typeface="ヒラギノ角ゴ Pro W3" pitchFamily="-84" charset="-128"/>
              </a:defRPr>
            </a:lvl5pPr>
            <a:lvl6pPr marL="2608395" indent="-237127" defTabSz="966621" eaLnBrk="0" fontAlgn="base" hangingPunct="0">
              <a:spcBef>
                <a:spcPct val="0"/>
              </a:spcBef>
              <a:spcAft>
                <a:spcPct val="0"/>
              </a:spcAft>
              <a:defRPr sz="2500">
                <a:solidFill>
                  <a:schemeClr val="tx1"/>
                </a:solidFill>
                <a:latin typeface="Arial" pitchFamily="34" charset="0"/>
                <a:ea typeface="ヒラギノ角ゴ Pro W3" pitchFamily="-84" charset="-128"/>
              </a:defRPr>
            </a:lvl6pPr>
            <a:lvl7pPr marL="3082648" indent="-237127" defTabSz="966621" eaLnBrk="0" fontAlgn="base" hangingPunct="0">
              <a:spcBef>
                <a:spcPct val="0"/>
              </a:spcBef>
              <a:spcAft>
                <a:spcPct val="0"/>
              </a:spcAft>
              <a:defRPr sz="2500">
                <a:solidFill>
                  <a:schemeClr val="tx1"/>
                </a:solidFill>
                <a:latin typeface="Arial" pitchFamily="34" charset="0"/>
                <a:ea typeface="ヒラギノ角ゴ Pro W3" pitchFamily="-84" charset="-128"/>
              </a:defRPr>
            </a:lvl7pPr>
            <a:lvl8pPr marL="3556902" indent="-237127" defTabSz="966621" eaLnBrk="0" fontAlgn="base" hangingPunct="0">
              <a:spcBef>
                <a:spcPct val="0"/>
              </a:spcBef>
              <a:spcAft>
                <a:spcPct val="0"/>
              </a:spcAft>
              <a:defRPr sz="2500">
                <a:solidFill>
                  <a:schemeClr val="tx1"/>
                </a:solidFill>
                <a:latin typeface="Arial" pitchFamily="34" charset="0"/>
                <a:ea typeface="ヒラギノ角ゴ Pro W3" pitchFamily="-84" charset="-128"/>
              </a:defRPr>
            </a:lvl8pPr>
            <a:lvl9pPr marL="4031155" indent="-237127" defTabSz="966621" eaLnBrk="0" fontAlgn="base" hangingPunct="0">
              <a:spcBef>
                <a:spcPct val="0"/>
              </a:spcBef>
              <a:spcAft>
                <a:spcPct val="0"/>
              </a:spcAft>
              <a:defRPr sz="2500">
                <a:solidFill>
                  <a:schemeClr val="tx1"/>
                </a:solidFill>
                <a:latin typeface="Arial" pitchFamily="34" charset="0"/>
                <a:ea typeface="ヒラギノ角ゴ Pro W3" pitchFamily="-84" charset="-128"/>
              </a:defRPr>
            </a:lvl9pPr>
          </a:lstStyle>
          <a:p>
            <a:fld id="{7DD578F3-CDD3-4F7E-8F1D-66CB171B9FA7}" type="slidenum">
              <a:rPr lang="en-US" sz="1200"/>
              <a:pPr/>
              <a:t>25</a:t>
            </a:fld>
            <a:endParaRPr lang="en-US" sz="1200" dirty="0"/>
          </a:p>
        </p:txBody>
      </p:sp>
    </p:spTree>
    <p:extLst>
      <p:ext uri="{BB962C8B-B14F-4D97-AF65-F5344CB8AC3E}">
        <p14:creationId xmlns:p14="http://schemas.microsoft.com/office/powerpoint/2010/main" val="4084663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1731">
              <a:defRPr/>
            </a:pPr>
            <a:r>
              <a:rPr lang="en-US" dirty="0">
                <a:latin typeface="Arial" pitchFamily="34" charset="0"/>
                <a:ea typeface="ヒラギノ角ゴ Pro W3" pitchFamily="-84" charset="-128"/>
              </a:rPr>
              <a:t>And finally, the eradication of polio will leave a lasting legacy far beyond the elimination of a dreaded disease, though this is monumental in itself.</a:t>
            </a:r>
          </a:p>
          <a:p>
            <a:pPr defTabSz="981731">
              <a:defRPr/>
            </a:pPr>
            <a:endParaRPr lang="en-US" dirty="0">
              <a:latin typeface="Arial" pitchFamily="34" charset="0"/>
              <a:ea typeface="ヒラギノ角ゴ Pro W3" pitchFamily="-84" charset="-128"/>
            </a:endParaRPr>
          </a:p>
          <a:p>
            <a:pPr defTabSz="981731">
              <a:defRPr/>
            </a:pPr>
            <a:r>
              <a:rPr lang="en-US" dirty="0">
                <a:latin typeface="Arial" pitchFamily="34" charset="0"/>
                <a:ea typeface="ヒラギノ角ゴ Pro W3" pitchFamily="-84" charset="-128"/>
              </a:rPr>
              <a:t>All of the lessons we have learned about how to tackle the most difficult challenges that we have talked about today can and are being applied to benefit many other public health and development initiatives. </a:t>
            </a:r>
          </a:p>
          <a:p>
            <a:pPr defTabSz="981731">
              <a:defRPr/>
            </a:pPr>
            <a:endParaRPr lang="en-US" dirty="0">
              <a:latin typeface="Arial" pitchFamily="34" charset="0"/>
              <a:ea typeface="ヒラギノ角ゴ Pro W3" pitchFamily="-84" charset="-128"/>
            </a:endParaRPr>
          </a:p>
          <a:p>
            <a:pPr defTabSz="981731">
              <a:defRPr/>
            </a:pPr>
            <a:r>
              <a:rPr lang="en-US" dirty="0">
                <a:latin typeface="Arial" pitchFamily="34" charset="0"/>
                <a:ea typeface="ヒラギノ角ゴ Pro W3" pitchFamily="-84" charset="-128"/>
              </a:rPr>
              <a:t>A network of 145 laboratories – many of which were equipped through the support of Rotary’s PolioPlus program – provide surveillance support for other diseases such as measles, yellow fever, and even diseases such as SARS and Bird flu. These labs will continue to support disease surveillance efforts long after polio is eradicated. </a:t>
            </a:r>
          </a:p>
          <a:p>
            <a:pPr defTabSz="981731">
              <a:defRPr/>
            </a:pPr>
            <a:endParaRPr lang="en-US" dirty="0">
              <a:latin typeface="Arial" pitchFamily="34" charset="0"/>
              <a:ea typeface="ヒラギノ角ゴ Pro W3" pitchFamily="-84" charset="-128"/>
            </a:endParaRPr>
          </a:p>
          <a:p>
            <a:pPr defTabSz="981731">
              <a:defRPr/>
            </a:pPr>
            <a:r>
              <a:rPr lang="en-US" dirty="0">
                <a:latin typeface="Arial" pitchFamily="34" charset="0"/>
                <a:ea typeface="ヒラギノ角ゴ Pro W3" pitchFamily="-84" charset="-128"/>
              </a:rPr>
              <a:t>There is nothing more sustainable than the complete eradication of a disease. This is an investment that will yield tremendous return. </a:t>
            </a:r>
          </a:p>
          <a:p>
            <a:pPr defTabSz="981731">
              <a:defRPr/>
            </a:pPr>
            <a:endParaRPr lang="en-US" dirty="0">
              <a:latin typeface="Arial" pitchFamily="34" charset="0"/>
              <a:ea typeface="ヒラギノ角ゴ Pro W3" pitchFamily="-84" charset="-128"/>
            </a:endParaRPr>
          </a:p>
          <a:p>
            <a:pPr defTabSz="981731">
              <a:defRPr/>
            </a:pPr>
            <a:r>
              <a:rPr lang="en-US" dirty="0">
                <a:latin typeface="Arial" pitchFamily="34" charset="0"/>
                <a:ea typeface="ヒラギノ角ゴ Pro W3" pitchFamily="-84" charset="-128"/>
              </a:rPr>
              <a:t>Already, 10 million polio cases and 1.5 million deaths have been averted as a result of the global polio eradication initiative. These figures will grow in perpetuity. And of course – no parents, anywhere, will ever have to fear that their child will be crippled by polio again. </a:t>
            </a:r>
          </a:p>
          <a:p>
            <a:pPr defTabSz="981731">
              <a:defRPr/>
            </a:pPr>
            <a:endParaRPr lang="en-US" dirty="0">
              <a:latin typeface="Arial" pitchFamily="34" charset="0"/>
              <a:ea typeface="ヒラギノ角ゴ Pro W3" pitchFamily="-84" charset="-128"/>
            </a:endParaRPr>
          </a:p>
          <a:p>
            <a:pPr defTabSz="981731">
              <a:defRPr/>
            </a:pPr>
            <a:endParaRPr lang="en-US" dirty="0">
              <a:latin typeface="Arial" pitchFamily="34" charset="0"/>
              <a:ea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26</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81875">
              <a:defRPr/>
            </a:pPr>
            <a:r>
              <a:rPr lang="en-US" dirty="0" smtClean="0"/>
              <a:t>Thank</a:t>
            </a:r>
            <a:r>
              <a:rPr lang="en-US" baseline="0" dirty="0" smtClean="0"/>
              <a:t> you.</a:t>
            </a:r>
            <a:endParaRPr 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sz="2500">
                <a:solidFill>
                  <a:schemeClr val="tx1"/>
                </a:solidFill>
                <a:latin typeface="Arial" pitchFamily="34" charset="0"/>
                <a:ea typeface="ヒラギノ角ゴ Pro W3" pitchFamily="-84" charset="-128"/>
              </a:defRPr>
            </a:lvl1pPr>
            <a:lvl2pPr marL="770662" indent="-296408" defTabSz="966621" eaLnBrk="0" hangingPunct="0">
              <a:defRPr sz="2500">
                <a:solidFill>
                  <a:schemeClr val="tx1"/>
                </a:solidFill>
                <a:latin typeface="Arial" pitchFamily="34" charset="0"/>
                <a:ea typeface="ヒラギノ角ゴ Pro W3" pitchFamily="-84" charset="-128"/>
              </a:defRPr>
            </a:lvl2pPr>
            <a:lvl3pPr marL="1185634" indent="-237127" defTabSz="966621" eaLnBrk="0" hangingPunct="0">
              <a:defRPr sz="2500">
                <a:solidFill>
                  <a:schemeClr val="tx1"/>
                </a:solidFill>
                <a:latin typeface="Arial" pitchFamily="34" charset="0"/>
                <a:ea typeface="ヒラギノ角ゴ Pro W3" pitchFamily="-84" charset="-128"/>
              </a:defRPr>
            </a:lvl3pPr>
            <a:lvl4pPr marL="1659887" indent="-237127" defTabSz="966621" eaLnBrk="0" hangingPunct="0">
              <a:defRPr sz="2500">
                <a:solidFill>
                  <a:schemeClr val="tx1"/>
                </a:solidFill>
                <a:latin typeface="Arial" pitchFamily="34" charset="0"/>
                <a:ea typeface="ヒラギノ角ゴ Pro W3" pitchFamily="-84" charset="-128"/>
              </a:defRPr>
            </a:lvl4pPr>
            <a:lvl5pPr marL="2134141" indent="-237127" defTabSz="966621" eaLnBrk="0" hangingPunct="0">
              <a:defRPr sz="2500">
                <a:solidFill>
                  <a:schemeClr val="tx1"/>
                </a:solidFill>
                <a:latin typeface="Arial" pitchFamily="34" charset="0"/>
                <a:ea typeface="ヒラギノ角ゴ Pro W3" pitchFamily="-84" charset="-128"/>
              </a:defRPr>
            </a:lvl5pPr>
            <a:lvl6pPr marL="2608395" indent="-237127" defTabSz="966621" eaLnBrk="0" fontAlgn="base" hangingPunct="0">
              <a:spcBef>
                <a:spcPct val="0"/>
              </a:spcBef>
              <a:spcAft>
                <a:spcPct val="0"/>
              </a:spcAft>
              <a:defRPr sz="2500">
                <a:solidFill>
                  <a:schemeClr val="tx1"/>
                </a:solidFill>
                <a:latin typeface="Arial" pitchFamily="34" charset="0"/>
                <a:ea typeface="ヒラギノ角ゴ Pro W3" pitchFamily="-84" charset="-128"/>
              </a:defRPr>
            </a:lvl6pPr>
            <a:lvl7pPr marL="3082648" indent="-237127" defTabSz="966621" eaLnBrk="0" fontAlgn="base" hangingPunct="0">
              <a:spcBef>
                <a:spcPct val="0"/>
              </a:spcBef>
              <a:spcAft>
                <a:spcPct val="0"/>
              </a:spcAft>
              <a:defRPr sz="2500">
                <a:solidFill>
                  <a:schemeClr val="tx1"/>
                </a:solidFill>
                <a:latin typeface="Arial" pitchFamily="34" charset="0"/>
                <a:ea typeface="ヒラギノ角ゴ Pro W3" pitchFamily="-84" charset="-128"/>
              </a:defRPr>
            </a:lvl7pPr>
            <a:lvl8pPr marL="3556902" indent="-237127" defTabSz="966621" eaLnBrk="0" fontAlgn="base" hangingPunct="0">
              <a:spcBef>
                <a:spcPct val="0"/>
              </a:spcBef>
              <a:spcAft>
                <a:spcPct val="0"/>
              </a:spcAft>
              <a:defRPr sz="2500">
                <a:solidFill>
                  <a:schemeClr val="tx1"/>
                </a:solidFill>
                <a:latin typeface="Arial" pitchFamily="34" charset="0"/>
                <a:ea typeface="ヒラギノ角ゴ Pro W3" pitchFamily="-84" charset="-128"/>
              </a:defRPr>
            </a:lvl8pPr>
            <a:lvl9pPr marL="4031155" indent="-237127" defTabSz="966621" eaLnBrk="0" fontAlgn="base" hangingPunct="0">
              <a:spcBef>
                <a:spcPct val="0"/>
              </a:spcBef>
              <a:spcAft>
                <a:spcPct val="0"/>
              </a:spcAft>
              <a:defRPr sz="2500">
                <a:solidFill>
                  <a:schemeClr val="tx1"/>
                </a:solidFill>
                <a:latin typeface="Arial" pitchFamily="34" charset="0"/>
                <a:ea typeface="ヒラギノ角ゴ Pro W3" pitchFamily="-84" charset="-128"/>
              </a:defRPr>
            </a:lvl9pPr>
          </a:lstStyle>
          <a:p>
            <a:fld id="{37C87837-8F48-4539-9B6C-242C2774F17E}" type="slidenum">
              <a:rPr lang="en-US" sz="1200">
                <a:solidFill>
                  <a:srgbClr val="000000"/>
                </a:solidFill>
              </a:rPr>
              <a:pPr/>
              <a:t>27</a:t>
            </a:fld>
            <a:endParaRPr lang="en-US" sz="1200" dirty="0">
              <a:solidFill>
                <a:srgbClr val="000000"/>
              </a:solidFill>
            </a:endParaRPr>
          </a:p>
        </p:txBody>
      </p:sp>
    </p:spTree>
    <p:extLst>
      <p:ext uri="{BB962C8B-B14F-4D97-AF65-F5344CB8AC3E}">
        <p14:creationId xmlns:p14="http://schemas.microsoft.com/office/powerpoint/2010/main" val="366214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I’ll talk about the progress we are making, the challenges that still exist, and what you can do to ensure that we deliver on our promise of a polio-free world.</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3</a:t>
            </a:fld>
            <a:endParaRPr lang="en-US" dirty="0"/>
          </a:p>
        </p:txBody>
      </p:sp>
    </p:spTree>
    <p:extLst>
      <p:ext uri="{BB962C8B-B14F-4D97-AF65-F5344CB8AC3E}">
        <p14:creationId xmlns:p14="http://schemas.microsoft.com/office/powerpoint/2010/main" val="318477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4</a:t>
            </a:fld>
            <a:endParaRPr lang="en-US" dirty="0"/>
          </a:p>
        </p:txBody>
      </p:sp>
    </p:spTree>
    <p:extLst>
      <p:ext uri="{BB962C8B-B14F-4D97-AF65-F5344CB8AC3E}">
        <p14:creationId xmlns:p14="http://schemas.microsoft.com/office/powerpoint/2010/main" val="24139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48507">
              <a:defRPr/>
            </a:pPr>
            <a:r>
              <a:rPr lang="en-US" dirty="0" smtClean="0">
                <a:solidFill>
                  <a:srgbClr val="000000"/>
                </a:solidFill>
              </a:rPr>
              <a:t>There is a lot to celebrate in the progress</a:t>
            </a:r>
            <a:r>
              <a:rPr lang="en-US" baseline="0" dirty="0" smtClean="0">
                <a:solidFill>
                  <a:srgbClr val="000000"/>
                </a:solidFill>
              </a:rPr>
              <a:t> of polio eradication. </a:t>
            </a:r>
          </a:p>
          <a:p>
            <a:pPr defTabSz="948507">
              <a:defRPr/>
            </a:pPr>
            <a:endParaRPr lang="en-US" baseline="0" dirty="0" smtClean="0">
              <a:solidFill>
                <a:srgbClr val="000000"/>
              </a:solidFill>
              <a:latin typeface="+mn-lt"/>
              <a:ea typeface="+mn-ea"/>
              <a:cs typeface="+mn-cs"/>
            </a:endParaRPr>
          </a:p>
          <a:p>
            <a:pPr defTabSz="948507">
              <a:defRPr/>
            </a:pPr>
            <a:r>
              <a:rPr lang="en-GB" dirty="0" smtClean="0">
                <a:latin typeface="+mn-lt"/>
                <a:ea typeface="+mn-ea"/>
                <a:cs typeface="+mn-cs"/>
              </a:rPr>
              <a:t>In</a:t>
            </a:r>
            <a:r>
              <a:rPr lang="en-GB" baseline="0" dirty="0" smtClean="0">
                <a:latin typeface="+mn-lt"/>
                <a:ea typeface="+mn-ea"/>
                <a:cs typeface="+mn-cs"/>
              </a:rPr>
              <a:t> 1985 t</a:t>
            </a:r>
            <a:r>
              <a:rPr lang="en-GB" dirty="0" smtClean="0">
                <a:latin typeface="+mn-lt"/>
                <a:ea typeface="+mn-ea"/>
                <a:cs typeface="+mn-cs"/>
              </a:rPr>
              <a:t>hree </a:t>
            </a:r>
            <a:r>
              <a:rPr lang="en-GB" dirty="0">
                <a:latin typeface="+mn-lt"/>
                <a:ea typeface="+mn-ea"/>
                <a:cs typeface="+mn-cs"/>
              </a:rPr>
              <a:t>types of poliovirus paralyzed children in over 125 </a:t>
            </a:r>
            <a:r>
              <a:rPr lang="en-GB" dirty="0" smtClean="0">
                <a:latin typeface="+mn-lt"/>
                <a:ea typeface="+mn-ea"/>
                <a:cs typeface="+mn-cs"/>
              </a:rPr>
              <a:t>countries,</a:t>
            </a:r>
            <a:r>
              <a:rPr lang="en-GB" baseline="0" dirty="0" smtClean="0">
                <a:latin typeface="+mn-lt"/>
                <a:ea typeface="+mn-ea"/>
                <a:cs typeface="+mn-cs"/>
              </a:rPr>
              <a:t> but we’ve greatly reduced those numbers.</a:t>
            </a:r>
            <a:r>
              <a:rPr lang="en-GB" dirty="0" smtClean="0">
                <a:latin typeface="+mn-lt"/>
                <a:ea typeface="+mn-ea"/>
                <a:cs typeface="+mn-cs"/>
              </a:rPr>
              <a:t> The</a:t>
            </a:r>
            <a:r>
              <a:rPr lang="en-GB" baseline="0" dirty="0" smtClean="0">
                <a:latin typeface="+mn-lt"/>
                <a:ea typeface="+mn-ea"/>
                <a:cs typeface="+mn-cs"/>
              </a:rPr>
              <a:t> first piece of good news is that t</a:t>
            </a:r>
            <a:r>
              <a:rPr lang="en-GB" dirty="0" smtClean="0">
                <a:latin typeface="+mn-lt"/>
                <a:ea typeface="+mn-ea"/>
                <a:cs typeface="+mn-cs"/>
              </a:rPr>
              <a:t>he </a:t>
            </a:r>
            <a:r>
              <a:rPr lang="en-GB" dirty="0">
                <a:latin typeface="+mn-lt"/>
                <a:ea typeface="+mn-ea"/>
                <a:cs typeface="+mn-cs"/>
              </a:rPr>
              <a:t>type 2 wild </a:t>
            </a:r>
            <a:r>
              <a:rPr lang="en-GB" dirty="0" smtClean="0">
                <a:latin typeface="+mn-lt"/>
                <a:ea typeface="+mn-ea"/>
                <a:cs typeface="+mn-cs"/>
              </a:rPr>
              <a:t>poliovirus </a:t>
            </a:r>
            <a:r>
              <a:rPr lang="en-GB" i="1" dirty="0" smtClean="0">
                <a:latin typeface="+mn-lt"/>
                <a:ea typeface="+mn-ea"/>
                <a:cs typeface="+mn-cs"/>
              </a:rPr>
              <a:t>[click] </a:t>
            </a:r>
            <a:r>
              <a:rPr lang="en-GB" dirty="0" smtClean="0">
                <a:latin typeface="+mn-lt"/>
                <a:ea typeface="+mn-ea"/>
                <a:cs typeface="+mn-cs"/>
              </a:rPr>
              <a:t>paralyzed </a:t>
            </a:r>
            <a:r>
              <a:rPr lang="en-GB" dirty="0">
                <a:latin typeface="+mn-lt"/>
                <a:ea typeface="+mn-ea"/>
                <a:cs typeface="+mn-cs"/>
              </a:rPr>
              <a:t>its last victim in India in </a:t>
            </a:r>
            <a:r>
              <a:rPr lang="en-GB" dirty="0" smtClean="0">
                <a:latin typeface="+mn-lt"/>
                <a:ea typeface="+mn-ea"/>
                <a:cs typeface="+mn-cs"/>
              </a:rPr>
              <a:t>1999 and has been certified eradicated.  And </a:t>
            </a:r>
            <a:r>
              <a:rPr lang="en-GB" dirty="0">
                <a:latin typeface="+mn-lt"/>
                <a:ea typeface="+mn-ea"/>
                <a:cs typeface="+mn-cs"/>
              </a:rPr>
              <a:t>for the first time in history there has not been type 3 poliovirus </a:t>
            </a:r>
            <a:r>
              <a:rPr lang="en-GB" i="1" dirty="0"/>
              <a:t>[click] </a:t>
            </a:r>
            <a:r>
              <a:rPr lang="en-GB" dirty="0" smtClean="0">
                <a:latin typeface="+mn-lt"/>
                <a:ea typeface="+mn-ea"/>
                <a:cs typeface="+mn-cs"/>
              </a:rPr>
              <a:t>anywhere </a:t>
            </a:r>
            <a:r>
              <a:rPr lang="en-GB" dirty="0">
                <a:latin typeface="+mn-lt"/>
                <a:ea typeface="+mn-ea"/>
                <a:cs typeface="+mn-cs"/>
              </a:rPr>
              <a:t>in the world </a:t>
            </a:r>
            <a:r>
              <a:rPr lang="en-GB" dirty="0" smtClean="0">
                <a:latin typeface="+mn-lt"/>
                <a:ea typeface="+mn-ea"/>
                <a:cs typeface="+mn-cs"/>
              </a:rPr>
              <a:t>for almost three </a:t>
            </a:r>
            <a:r>
              <a:rPr lang="en-GB" baseline="0" dirty="0" smtClean="0">
                <a:latin typeface="+mn-lt"/>
                <a:ea typeface="+mn-ea"/>
                <a:cs typeface="+mn-cs"/>
              </a:rPr>
              <a:t>years.</a:t>
            </a:r>
            <a:r>
              <a:rPr lang="en-GB" dirty="0" smtClean="0">
                <a:latin typeface="+mn-lt"/>
                <a:ea typeface="+mn-ea"/>
                <a:cs typeface="+mn-cs"/>
              </a:rPr>
              <a:t> This focuses our efforts on type 1 poliovirus.</a:t>
            </a:r>
            <a:endParaRPr lang="en-US" dirty="0">
              <a:latin typeface="+mn-lt"/>
              <a:ea typeface="+mn-ea"/>
              <a:cs typeface="+mn-cs"/>
            </a:endParaRPr>
          </a:p>
        </p:txBody>
      </p:sp>
      <p:sp>
        <p:nvSpPr>
          <p:cNvPr id="4" name="Slide Number Placeholder 3"/>
          <p:cNvSpPr>
            <a:spLocks noGrp="1"/>
          </p:cNvSpPr>
          <p:nvPr>
            <p:ph type="sldNum" sz="quarter" idx="10"/>
          </p:nvPr>
        </p:nvSpPr>
        <p:spPr/>
        <p:txBody>
          <a:bodyPr/>
          <a:lstStyle/>
          <a:p>
            <a:fld id="{04D79AFB-E860-41EE-A58C-FB4138CBB87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550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48507">
              <a:defRPr/>
            </a:pPr>
            <a:r>
              <a:rPr lang="en-US" dirty="0"/>
              <a:t>In March of 2014, we celebrated the certification of the entire Southeast Asia Region as polio-free, including India.  This was especially important because India was once considered the country that could never stop the transmission of polio because of its dense population and poor sanitation.  However, government commitment at all levels, supported by the polio eradication partners,  succeeded in stopping polio.  </a:t>
            </a:r>
          </a:p>
          <a:p>
            <a:pPr defTabSz="948507">
              <a:defRPr/>
            </a:pPr>
            <a:endParaRPr lang="en-US" dirty="0"/>
          </a:p>
          <a:p>
            <a:pPr defTabSz="948507">
              <a:defRPr/>
            </a:pPr>
            <a:r>
              <a:rPr lang="en-US" i="0" baseline="0" dirty="0" smtClean="0"/>
              <a:t>With this accomplishment, 4 out of 6 regions are polio-free, which means that 80% of the world is polio-free.</a:t>
            </a:r>
          </a:p>
          <a:p>
            <a:pPr defTabSz="948507">
              <a:defRPr/>
            </a:pPr>
            <a:endParaRPr lang="en-US" i="0" baseline="0" dirty="0" smtClean="0"/>
          </a:p>
          <a:p>
            <a:pPr defTabSz="948507">
              <a:defRPr/>
            </a:pPr>
            <a:r>
              <a:rPr lang="en-GB" baseline="0" dirty="0" smtClean="0"/>
              <a:t>Certification happens when a region has detected no cases of polio for three consecutive years in the presence of high levels of disease surveillance.</a:t>
            </a:r>
            <a:endParaRPr lang="en-US" i="0" baseline="0" dirty="0" smtClean="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In May, 2014, the World Health Organization declared the international spread of polio a “public health emergency of international concern” and issued recommendations to prevent further international spread of the virus. This declaration, which has been renewed several times. puts in place immunization guidelines for travelers leaving those countries that are exporting the polio virus and are polio-affected. This deliberate action is needed to safeguard the remarkable progress the world has made toward ending polio.</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7</a:t>
            </a:fld>
            <a:endParaRPr lang="en-US" dirty="0"/>
          </a:p>
        </p:txBody>
      </p:sp>
    </p:spTree>
    <p:extLst>
      <p:ext uri="{BB962C8B-B14F-4D97-AF65-F5344CB8AC3E}">
        <p14:creationId xmlns:p14="http://schemas.microsoft.com/office/powerpoint/2010/main" val="84299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48507">
              <a:defRPr/>
            </a:pPr>
            <a:r>
              <a:rPr lang="en-US" dirty="0"/>
              <a:t>There is more good news to report.  This year Nigeria reached the milestone on 24 July 2015 of reporting no polio cases for one year, and on 11 August it had been one year since the last case of polio in Somalia meaning that the entire continent had been polio-free for one year.  On 25 September, the World Health Organization removed Nigeria from the list of polio-endemic countries.  </a:t>
            </a:r>
            <a:r>
              <a:rPr lang="en-GB" baseline="0" dirty="0" smtClean="0"/>
              <a:t>Nigeria, and all the countries in the African region, must work to maintain their polio free status by continuing to conduct high quality immunization campaigns, increasing the quality of the surveillance network, and improving routine immunization to ensure that no child is paralyzed by polio.</a:t>
            </a:r>
            <a:endParaRPr lang="en-US" i="0" baseline="0" dirty="0" smtClean="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inactivated polio vaccine-- or IPV -- is critical as we reach zero cases of polio worldwide. One dose of IPV helps boost the immunity of children and increases the efficacy of the oral polio vaccine.  There will be limited use of IPV during national immunization days in key areas.  In addition, all countries using only the oral polio vaccine will introduce at least one dose of IPV into their routine immunization systems by end 2015, early 2016.  </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9</a:t>
            </a:fld>
            <a:endParaRPr lang="en-US" dirty="0"/>
          </a:p>
        </p:txBody>
      </p:sp>
    </p:spTree>
    <p:extLst>
      <p:ext uri="{BB962C8B-B14F-4D97-AF65-F5344CB8AC3E}">
        <p14:creationId xmlns:p14="http://schemas.microsoft.com/office/powerpoint/2010/main" val="35052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799182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43945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78648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8786632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85703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51109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63821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495548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922151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95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3836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3" descr="RC-RPIC Institute Plenary -ppt_conten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645152"/>
            <a:ext cx="9144000" cy="121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457200" y="6356351"/>
            <a:ext cx="2133600" cy="366183"/>
          </a:xfrm>
          <a:prstGeom prst="rect">
            <a:avLst/>
          </a:prstGeom>
        </p:spPr>
        <p:txBody>
          <a:bodyPr/>
          <a:lstStyle>
            <a:lvl1pPr>
              <a:defRPr/>
            </a:lvl1pPr>
          </a:lstStyle>
          <a:p>
            <a:pPr>
              <a:defRPr/>
            </a:pPr>
            <a:fld id="{E7949224-75A1-47F4-8F2E-07E240B098CC}" type="datetimeFigureOut">
              <a:rPr lang="en-US"/>
              <a:pPr>
                <a:defRPr/>
              </a:pPr>
              <a:t>11/14/2015</a:t>
            </a:fld>
            <a:endParaRPr lang="en-US" dirty="0"/>
          </a:p>
        </p:txBody>
      </p:sp>
      <p:sp>
        <p:nvSpPr>
          <p:cNvPr id="4" name="Footer Placeholder 4"/>
          <p:cNvSpPr>
            <a:spLocks noGrp="1"/>
          </p:cNvSpPr>
          <p:nvPr>
            <p:ph type="ftr" sz="quarter" idx="11"/>
          </p:nvPr>
        </p:nvSpPr>
        <p:spPr>
          <a:xfrm>
            <a:off x="3124200" y="6356351"/>
            <a:ext cx="2895600" cy="366183"/>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1"/>
            <a:ext cx="2133600" cy="366183"/>
          </a:xfrm>
          <a:prstGeom prst="rect">
            <a:avLst/>
          </a:prstGeom>
        </p:spPr>
        <p:txBody>
          <a:bodyPr/>
          <a:lstStyle>
            <a:lvl1pPr>
              <a:defRPr/>
            </a:lvl1pPr>
          </a:lstStyle>
          <a:p>
            <a:pPr>
              <a:defRPr/>
            </a:pPr>
            <a:fld id="{06F3867F-F2D9-4480-ADCA-461E9896864C}" type="slidenum">
              <a:rPr lang="en-US"/>
              <a:pPr>
                <a:defRPr/>
              </a:pPr>
              <a:t>‹#›</a:t>
            </a:fld>
            <a:endParaRPr lang="en-US" dirty="0"/>
          </a:p>
        </p:txBody>
      </p:sp>
    </p:spTree>
    <p:extLst>
      <p:ext uri="{BB962C8B-B14F-4D97-AF65-F5344CB8AC3E}">
        <p14:creationId xmlns:p14="http://schemas.microsoft.com/office/powerpoint/2010/main" val="1393956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23035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20144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4999F1-6EA6-4157-B8E7-873DD20C7940}" type="datetimeFigureOut">
              <a:rPr lang="en-GB" smtClean="0">
                <a:solidFill>
                  <a:prstClr val="black">
                    <a:tint val="75000"/>
                  </a:prstClr>
                </a:solidFill>
              </a:rPr>
              <a:pPr/>
              <a:t>14/11/2015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0766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4999F1-6EA6-4157-B8E7-873DD20C7940}" type="datetimeFigureOut">
              <a:rPr lang="en-GB" smtClean="0">
                <a:solidFill>
                  <a:prstClr val="black">
                    <a:tint val="75000"/>
                  </a:prstClr>
                </a:solidFill>
              </a:rPr>
              <a:pPr/>
              <a:t>14/11/2015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43092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4999F1-6EA6-4157-B8E7-873DD20C7940}" type="datetimeFigureOut">
              <a:rPr lang="en-GB" smtClean="0">
                <a:solidFill>
                  <a:prstClr val="black">
                    <a:tint val="75000"/>
                  </a:prstClr>
                </a:solidFill>
              </a:rPr>
              <a:pPr/>
              <a:t>14/11/2015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3764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4999F1-6EA6-4157-B8E7-873DD20C7940}" type="datetimeFigureOut">
              <a:rPr lang="en-GB" smtClean="0">
                <a:solidFill>
                  <a:prstClr val="black">
                    <a:tint val="75000"/>
                  </a:prstClr>
                </a:solidFill>
              </a:rPr>
              <a:pPr/>
              <a:t>14/11/2015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88219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4999F1-6EA6-4157-B8E7-873DD20C7940}" type="datetimeFigureOut">
              <a:rPr lang="en-GB" smtClean="0">
                <a:solidFill>
                  <a:prstClr val="black">
                    <a:tint val="75000"/>
                  </a:prstClr>
                </a:solidFill>
              </a:rPr>
              <a:pPr/>
              <a:t>14/11/2015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26418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4999F1-6EA6-4157-B8E7-873DD20C7940}" type="datetimeFigureOut">
              <a:rPr lang="en-GB" smtClean="0">
                <a:solidFill>
                  <a:prstClr val="black">
                    <a:tint val="75000"/>
                  </a:prstClr>
                </a:solidFill>
              </a:rPr>
              <a:pPr/>
              <a:t>14/11/2015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36626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999F1-6EA6-4157-B8E7-873DD20C7940}" type="datetimeFigureOut">
              <a:rPr lang="en-GB" smtClean="0">
                <a:solidFill>
                  <a:prstClr val="black">
                    <a:tint val="75000"/>
                  </a:prstClr>
                </a:solidFill>
              </a:rPr>
              <a:pPr/>
              <a:t>14/11/2015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38469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999F1-6EA6-4157-B8E7-873DD20C7940}" type="datetimeFigureOut">
              <a:rPr lang="en-GB" smtClean="0">
                <a:solidFill>
                  <a:prstClr val="black">
                    <a:tint val="75000"/>
                  </a:prstClr>
                </a:solidFill>
              </a:rPr>
              <a:pPr/>
              <a:t>14/11/2015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1730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999F1-6EA6-4157-B8E7-873DD20C7940}" type="datetimeFigureOut">
              <a:rPr lang="en-GB" smtClean="0">
                <a:solidFill>
                  <a:prstClr val="black">
                    <a:tint val="75000"/>
                  </a:prstClr>
                </a:solidFill>
              </a:rPr>
              <a:pPr/>
              <a:t>14/11/2015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23652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4999F1-6EA6-4157-B8E7-873DD20C7940}" type="datetimeFigureOut">
              <a:rPr lang="en-GB" smtClean="0">
                <a:solidFill>
                  <a:prstClr val="black">
                    <a:tint val="75000"/>
                  </a:prstClr>
                </a:solidFill>
              </a:rPr>
              <a:pPr/>
              <a:t>14/11/2015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18645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4999F1-6EA6-4157-B8E7-873DD20C7940}" type="datetimeFigureOut">
              <a:rPr lang="en-GB" smtClean="0">
                <a:solidFill>
                  <a:prstClr val="black">
                    <a:tint val="75000"/>
                  </a:prstClr>
                </a:solidFill>
              </a:rPr>
              <a:pPr/>
              <a:t>14/11/2015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49464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797303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231433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319362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174006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603253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2241174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6349281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2637869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917955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318132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087717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46680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511008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2867940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300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86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984596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383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bg>
      <p:bgPr>
        <a:solidFill>
          <a:srgbClr val="D01B2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46898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5" name="Title 4"/>
          <p:cNvSpPr>
            <a:spLocks noGrp="1"/>
          </p:cNvSpPr>
          <p:nvPr>
            <p:ph type="title"/>
          </p:nvPr>
        </p:nvSpPr>
        <p:spPr>
          <a:xfrm>
            <a:off x="352660" y="274639"/>
            <a:ext cx="8375703" cy="50878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320120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18176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5.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5.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7200" y="6165126"/>
            <a:ext cx="1371600" cy="514350"/>
          </a:xfrm>
          <a:prstGeom prst="rect">
            <a:avLst/>
          </a:prstGeom>
        </p:spPr>
      </p:pic>
      <p:pic>
        <p:nvPicPr>
          <p:cNvPr id="5" name="Picture 4" descr="wh-rev.eps"/>
          <p:cNvPicPr>
            <a:picLocks noChangeAspect="1"/>
          </p:cNvPicPr>
          <p:nvPr/>
        </p:nvPicPr>
        <p:blipFill>
          <a:blip r:embed="rId11">
            <a:alphaModFix/>
            <a:extLst>
              <a:ext uri="{28A0092B-C50C-407E-A947-70E740481C1C}">
                <a14:useLocalDpi xmlns:a14="http://schemas.microsoft.com/office/drawing/2010/main"/>
              </a:ext>
            </a:extLst>
          </a:blip>
          <a:stretch>
            <a:fillRect/>
          </a:stretch>
        </p:blipFill>
        <p:spPr>
          <a:xfrm>
            <a:off x="5562600" y="152400"/>
            <a:ext cx="3124200" cy="312420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 id="2147483714" r:id="rId2"/>
    <p:sldLayoutId id="2147483715" r:id="rId3"/>
    <p:sldLayoutId id="2147483716" r:id="rId4"/>
    <p:sldLayoutId id="2147483717" r:id="rId5"/>
    <p:sldLayoutId id="2147483713" r:id="rId6"/>
    <p:sldLayoutId id="2147483720" r:id="rId7"/>
    <p:sldLayoutId id="2147483753"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702" r:id="rId2"/>
    <p:sldLayoutId id="2147483705" r:id="rId3"/>
    <p:sldLayoutId id="2147483703" r:id="rId4"/>
    <p:sldLayoutId id="2147483718"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62" r:id="rId14"/>
    <p:sldLayoutId id="2147483663" r:id="rId15"/>
    <p:sldLayoutId id="2147483721" r:id="rId16"/>
    <p:sldLayoutId id="2147483723" r:id="rId1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08" r:id="rId4"/>
    <p:sldLayoutId id="2147483719" r:id="rId5"/>
    <p:sldLayoutId id="2147483709"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24999F1-6EA6-4157-B8E7-873DD20C7940}" type="datetimeFigureOut">
              <a:rPr lang="en-GB" smtClean="0">
                <a:solidFill>
                  <a:prstClr val="black">
                    <a:tint val="75000"/>
                  </a:prstClr>
                </a:solidFill>
                <a:latin typeface="Calibri"/>
              </a:rPr>
              <a:pPr eaLnBrk="1" fontAlgn="auto" hangingPunct="1">
                <a:spcBef>
                  <a:spcPts val="0"/>
                </a:spcBef>
                <a:spcAft>
                  <a:spcPts val="0"/>
                </a:spcAft>
              </a:pPr>
              <a:t>14/11/2015</a:t>
            </a:fld>
            <a:endParaRPr lang="en-GB"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FE49B2B-1B66-4D7D-8C40-AC34E3CCCEC6}" type="slidenum">
              <a:rPr lang="en-GB" smtClean="0">
                <a:solidFill>
                  <a:prstClr val="black">
                    <a:tint val="75000"/>
                  </a:prstClr>
                </a:solidFill>
                <a:latin typeface="Calibri"/>
              </a:rPr>
              <a:pPr eaLnBrk="1" fontAlgn="auto" hangingPunct="1">
                <a:spcBef>
                  <a:spcPts val="0"/>
                </a:spcBef>
                <a:spcAft>
                  <a:spcPts val="0"/>
                </a:spcAft>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287132483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1"/>
            <a:ext cx="1600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lang="en-US" sz="900" spc="300" smtClean="0">
                <a:solidFill>
                  <a:srgbClr val="BCBDC0"/>
                </a:solidFill>
                <a:latin typeface="Arial Narrow"/>
                <a:cs typeface="Arial Narrow"/>
              </a:rPr>
              <a:pPr algn="r"/>
              <a:t>‹#›</a:t>
            </a:fld>
            <a:r>
              <a:rPr lang="en-US" sz="900" spc="300" dirty="0" smtClean="0">
                <a:solidFill>
                  <a:srgbClr val="BCBDC0"/>
                </a:solidFill>
                <a:latin typeface="Arial Narrow"/>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58558" y="6264610"/>
            <a:ext cx="1082949" cy="407124"/>
          </a:xfrm>
          <a:prstGeom prst="rect">
            <a:avLst/>
          </a:prstGeom>
        </p:spPr>
      </p:pic>
    </p:spTree>
    <p:extLst>
      <p:ext uri="{BB962C8B-B14F-4D97-AF65-F5344CB8AC3E}">
        <p14:creationId xmlns:p14="http://schemas.microsoft.com/office/powerpoint/2010/main" val="100210403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8.tiff"/><Relationship Id="rId7"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jpeg"/><Relationship Id="rId7" Type="http://schemas.microsoft.com/office/2007/relationships/hdphoto" Target="../media/hdphoto6.wdp"/><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45.jpeg"/><Relationship Id="rId11" Type="http://schemas.microsoft.com/office/2007/relationships/hdphoto" Target="../media/hdphoto8.wdp"/><Relationship Id="rId5" Type="http://schemas.openxmlformats.org/officeDocument/2006/relationships/image" Target="../media/image44.jpeg"/><Relationship Id="rId10" Type="http://schemas.openxmlformats.org/officeDocument/2006/relationships/image" Target="../media/image47.jpeg"/><Relationship Id="rId4" Type="http://schemas.microsoft.com/office/2007/relationships/hdphoto" Target="../media/hdphoto5.wdp"/><Relationship Id="rId9"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www.endpolio.org/resources"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54.jpeg"/><Relationship Id="rId4" Type="http://schemas.openxmlformats.org/officeDocument/2006/relationships/hyperlink" Target="http://www.polioeradication.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microsoft.com/office/2007/relationships/hdphoto" Target="../media/hdphoto11.wdp"/><Relationship Id="rId5" Type="http://schemas.openxmlformats.org/officeDocument/2006/relationships/image" Target="../media/image56.png"/><Relationship Id="rId4" Type="http://schemas.microsoft.com/office/2007/relationships/hdphoto" Target="../media/hdphoto10.wdp"/></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2" name="Picture 1" descr="wh-rev.eps"/>
          <p:cNvPicPr preferRelativeResize="0">
            <a:picLocks noChangeAspect="1"/>
          </p:cNvPicPr>
          <p:nvPr/>
        </p:nvPicPr>
        <p:blipFill>
          <a:blip r:embed="rId3">
            <a:alphaModFix/>
            <a:extLst>
              <a:ext uri="{28A0092B-C50C-407E-A947-70E740481C1C}">
                <a14:useLocalDpi xmlns:a14="http://schemas.microsoft.com/office/drawing/2010/main"/>
              </a:ext>
            </a:extLst>
          </a:blip>
          <a:stretch>
            <a:fillRect/>
          </a:stretch>
        </p:blipFill>
        <p:spPr>
          <a:xfrm>
            <a:off x="-6934200" y="463244"/>
            <a:ext cx="4876800" cy="4873752"/>
          </a:xfrm>
          <a:prstGeom prst="rect">
            <a:avLst/>
          </a:prstGeom>
        </p:spPr>
      </p:pic>
      <p:sp>
        <p:nvSpPr>
          <p:cNvPr id="3" name="Rectangle 2"/>
          <p:cNvSpPr/>
          <p:nvPr/>
        </p:nvSpPr>
        <p:spPr>
          <a:xfrm>
            <a:off x="-381000" y="34290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0"/>
          <p:cNvSpPr txBox="1">
            <a:spLocks noChangeArrowheads="1"/>
          </p:cNvSpPr>
          <p:nvPr/>
        </p:nvSpPr>
        <p:spPr>
          <a:xfrm>
            <a:off x="533400" y="4648200"/>
            <a:ext cx="6858000" cy="2209800"/>
          </a:xfrm>
          <a:prstGeom prst="rect">
            <a:avLst/>
          </a:prstGeom>
          <a:noFill/>
          <a:effectLst/>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ts val="0"/>
              </a:spcAft>
              <a:buFontTx/>
              <a:buNone/>
            </a:pPr>
            <a:r>
              <a:rPr lang="en-US" sz="2800" dirty="0" smtClean="0">
                <a:solidFill>
                  <a:schemeClr val="tx2"/>
                </a:solidFill>
                <a:latin typeface="Arial Rounded MT Bold" panose="020F0704030504030204" pitchFamily="34" charset="0"/>
                <a:ea typeface="ヒラギノ角ゴ Pro W3" charset="0"/>
                <a:cs typeface="Arial Narrow Bold"/>
              </a:rPr>
              <a:t>RRFC Usama Barghouthi, PDG</a:t>
            </a:r>
          </a:p>
          <a:p>
            <a:pPr marL="0" indent="0">
              <a:spcBef>
                <a:spcPct val="0"/>
              </a:spcBef>
              <a:spcAft>
                <a:spcPts val="0"/>
              </a:spcAft>
              <a:buFontTx/>
              <a:buNone/>
            </a:pPr>
            <a:r>
              <a:rPr lang="en-US" sz="2800" smtClean="0">
                <a:solidFill>
                  <a:schemeClr val="tx2"/>
                </a:solidFill>
                <a:latin typeface="Arial Rounded MT Bold" panose="020F0704030504030204" pitchFamily="34" charset="0"/>
                <a:ea typeface="ヒラギノ角ゴ Pro W3" charset="0"/>
                <a:cs typeface="Georgia"/>
              </a:rPr>
              <a:t>D2482 Rotary Foundation </a:t>
            </a:r>
            <a:r>
              <a:rPr lang="en-US" sz="2800" dirty="0" smtClean="0">
                <a:solidFill>
                  <a:schemeClr val="tx2"/>
                </a:solidFill>
                <a:latin typeface="Arial Rounded MT Bold" panose="020F0704030504030204" pitchFamily="34" charset="0"/>
                <a:ea typeface="ヒラギノ角ゴ Pro W3" charset="0"/>
                <a:cs typeface="Georgia"/>
              </a:rPr>
              <a:t>Seminar</a:t>
            </a:r>
          </a:p>
          <a:p>
            <a:pPr marL="0" indent="0">
              <a:spcBef>
                <a:spcPct val="0"/>
              </a:spcBef>
              <a:spcAft>
                <a:spcPts val="0"/>
              </a:spcAft>
              <a:buFontTx/>
              <a:buNone/>
            </a:pPr>
            <a:r>
              <a:rPr lang="en-US" sz="2800" dirty="0" smtClean="0">
                <a:solidFill>
                  <a:schemeClr val="tx2"/>
                </a:solidFill>
                <a:latin typeface="Arial Rounded MT Bold" panose="020F0704030504030204" pitchFamily="34" charset="0"/>
                <a:ea typeface="ヒラギノ角ゴ Pro W3" charset="0"/>
                <a:cs typeface="Georgia"/>
              </a:rPr>
              <a:t>14 November 2015</a:t>
            </a:r>
          </a:p>
        </p:txBody>
      </p:sp>
      <p:sp>
        <p:nvSpPr>
          <p:cNvPr id="4" name="Title 3"/>
          <p:cNvSpPr>
            <a:spLocks noGrp="1"/>
          </p:cNvSpPr>
          <p:nvPr>
            <p:ph type="ctrTitle"/>
          </p:nvPr>
        </p:nvSpPr>
        <p:spPr/>
        <p:txBody>
          <a:bodyPr/>
          <a:lstStyle/>
          <a:p>
            <a:r>
              <a:rPr lang="en-US" dirty="0" err="1" smtClean="0"/>
              <a:t>PolioPlus</a:t>
            </a:r>
            <a:r>
              <a:rPr lang="en-US" dirty="0" smtClean="0"/>
              <a:t> </a:t>
            </a:r>
            <a:endParaRPr lang="en-US" dirty="0"/>
          </a:p>
        </p:txBody>
      </p:sp>
    </p:spTree>
    <p:extLst>
      <p:ext uri="{BB962C8B-B14F-4D97-AF65-F5344CB8AC3E}">
        <p14:creationId xmlns:p14="http://schemas.microsoft.com/office/powerpoint/2010/main" val="31686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g-BG" sz="4400" dirty="0" smtClean="0"/>
              <a:t>Предизвикателствата</a:t>
            </a:r>
            <a:endParaRPr lang="en-US" sz="4400" dirty="0"/>
          </a:p>
        </p:txBody>
      </p:sp>
    </p:spTree>
    <p:extLst>
      <p:ext uri="{BB962C8B-B14F-4D97-AF65-F5344CB8AC3E}">
        <p14:creationId xmlns:p14="http://schemas.microsoft.com/office/powerpoint/2010/main" val="196500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txBox="1">
            <a:spLocks noChangeArrowheads="1"/>
          </p:cNvSpPr>
          <p:nvPr/>
        </p:nvSpPr>
        <p:spPr bwMode="auto">
          <a:xfrm>
            <a:off x="823913" y="60326"/>
            <a:ext cx="749300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cs typeface="Arial" pitchFamily="34" charset="0"/>
              </a:defRPr>
            </a:lvl9pPr>
          </a:lstStyle>
          <a:p>
            <a:pPr algn="ctr" eaLnBrk="1" fontAlgn="auto" hangingPunct="1">
              <a:spcBef>
                <a:spcPts val="0"/>
              </a:spcBef>
              <a:spcAft>
                <a:spcPts val="0"/>
              </a:spcAft>
            </a:pPr>
            <a:r>
              <a:rPr lang="en-GB" sz="2000" b="0" dirty="0">
                <a:solidFill>
                  <a:srgbClr val="000000"/>
                </a:solidFill>
              </a:rPr>
              <a:t>Wild Poliovirus Cases</a:t>
            </a:r>
            <a:r>
              <a:rPr lang="en-GB" sz="2000" b="0" baseline="40000" dirty="0">
                <a:solidFill>
                  <a:srgbClr val="000000"/>
                </a:solidFill>
              </a:rPr>
              <a:t>1</a:t>
            </a:r>
            <a:r>
              <a:rPr lang="en-GB" sz="2000" b="0" dirty="0">
                <a:solidFill>
                  <a:srgbClr val="000000"/>
                </a:solidFill>
              </a:rPr>
              <a:t>, Previous 6 Months</a:t>
            </a:r>
            <a:r>
              <a:rPr lang="en-GB" sz="2000" b="0" baseline="30000" dirty="0">
                <a:solidFill>
                  <a:srgbClr val="000000"/>
                </a:solidFill>
              </a:rPr>
              <a:t>2</a:t>
            </a:r>
          </a:p>
        </p:txBody>
      </p:sp>
      <p:sp>
        <p:nvSpPr>
          <p:cNvPr id="5124" name="Text Box 7"/>
          <p:cNvSpPr txBox="1">
            <a:spLocks noChangeArrowheads="1"/>
          </p:cNvSpPr>
          <p:nvPr/>
        </p:nvSpPr>
        <p:spPr bwMode="auto">
          <a:xfrm>
            <a:off x="393701" y="5601047"/>
            <a:ext cx="16541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cs typeface="Arial" pitchFamily="34" charset="0"/>
              </a:defRPr>
            </a:lvl9pPr>
          </a:lstStyle>
          <a:p>
            <a:pPr fontAlgn="auto">
              <a:spcBef>
                <a:spcPct val="50000"/>
              </a:spcBef>
              <a:spcAft>
                <a:spcPts val="0"/>
              </a:spcAft>
            </a:pPr>
            <a:r>
              <a:rPr lang="en-GB" sz="1200" b="0" dirty="0">
                <a:solidFill>
                  <a:srgbClr val="000000"/>
                </a:solidFill>
              </a:rPr>
              <a:t>Endemic country</a:t>
            </a:r>
          </a:p>
        </p:txBody>
      </p:sp>
      <p:sp>
        <p:nvSpPr>
          <p:cNvPr id="5125" name="Rectangle 14"/>
          <p:cNvSpPr>
            <a:spLocks noChangeArrowheads="1"/>
          </p:cNvSpPr>
          <p:nvPr/>
        </p:nvSpPr>
        <p:spPr bwMode="auto">
          <a:xfrm>
            <a:off x="250826" y="5631210"/>
            <a:ext cx="193675" cy="1936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sz="1800" dirty="0">
              <a:solidFill>
                <a:srgbClr val="000000"/>
              </a:solidFill>
              <a:latin typeface="Calibri"/>
            </a:endParaRPr>
          </a:p>
        </p:txBody>
      </p:sp>
      <p:sp>
        <p:nvSpPr>
          <p:cNvPr id="5126" name="Text Box 13"/>
          <p:cNvSpPr txBox="1">
            <a:spLocks noChangeArrowheads="1"/>
          </p:cNvSpPr>
          <p:nvPr/>
        </p:nvSpPr>
        <p:spPr bwMode="auto">
          <a:xfrm>
            <a:off x="346076" y="5304185"/>
            <a:ext cx="16337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cs typeface="Arial" pitchFamily="34" charset="0"/>
              </a:defRPr>
            </a:lvl9pPr>
          </a:lstStyle>
          <a:p>
            <a:pPr fontAlgn="auto">
              <a:spcBef>
                <a:spcPts val="0"/>
              </a:spcBef>
              <a:spcAft>
                <a:spcPts val="0"/>
              </a:spcAft>
            </a:pPr>
            <a:r>
              <a:rPr lang="en-GB" sz="1200" b="0" dirty="0">
                <a:solidFill>
                  <a:srgbClr val="000000"/>
                </a:solidFill>
              </a:rPr>
              <a:t>Wild poliovirus type 1</a:t>
            </a:r>
          </a:p>
        </p:txBody>
      </p:sp>
      <p:sp>
        <p:nvSpPr>
          <p:cNvPr id="5127" name="Oval 5"/>
          <p:cNvSpPr>
            <a:spLocks noChangeAspect="1" noChangeArrowheads="1"/>
          </p:cNvSpPr>
          <p:nvPr/>
        </p:nvSpPr>
        <p:spPr bwMode="auto">
          <a:xfrm>
            <a:off x="323851" y="5413720"/>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dirty="0">
              <a:solidFill>
                <a:prstClr val="black"/>
              </a:solidFill>
              <a:latin typeface="Calibri"/>
            </a:endParaRPr>
          </a:p>
        </p:txBody>
      </p:sp>
      <p:sp>
        <p:nvSpPr>
          <p:cNvPr id="5128" name="Rectangle 25"/>
          <p:cNvSpPr>
            <a:spLocks noChangeArrowheads="1"/>
          </p:cNvSpPr>
          <p:nvPr/>
        </p:nvSpPr>
        <p:spPr bwMode="auto">
          <a:xfrm>
            <a:off x="179389" y="6021092"/>
            <a:ext cx="39331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GB" sz="1200" baseline="30000" dirty="0">
                <a:solidFill>
                  <a:prstClr val="black"/>
                </a:solidFill>
                <a:latin typeface="Calibri"/>
              </a:rPr>
              <a:t>1</a:t>
            </a:r>
            <a:r>
              <a:rPr lang="en-GB" sz="1200" dirty="0">
                <a:solidFill>
                  <a:prstClr val="black"/>
                </a:solidFill>
                <a:latin typeface="Calibri"/>
              </a:rPr>
              <a:t>Excludes viruses detected from environmental surveillance</a:t>
            </a:r>
            <a:r>
              <a:rPr lang="en-GB" sz="1200" dirty="0" smtClean="0">
                <a:solidFill>
                  <a:prstClr val="black"/>
                </a:solidFill>
                <a:latin typeface="Calibri"/>
              </a:rPr>
              <a:t>.</a:t>
            </a:r>
          </a:p>
          <a:p>
            <a:pPr fontAlgn="auto">
              <a:spcBef>
                <a:spcPts val="0"/>
              </a:spcBef>
              <a:spcAft>
                <a:spcPts val="0"/>
              </a:spcAft>
            </a:pPr>
            <a:r>
              <a:rPr lang="en-GB" sz="1200" baseline="30000" dirty="0">
                <a:solidFill>
                  <a:srgbClr val="000000"/>
                </a:solidFill>
                <a:latin typeface="Calibri" panose="020F0502020204030204"/>
              </a:rPr>
              <a:t>2</a:t>
            </a:r>
            <a:r>
              <a:rPr lang="en-GB" sz="1200" dirty="0">
                <a:solidFill>
                  <a:srgbClr val="000000"/>
                </a:solidFill>
                <a:latin typeface="Calibri" panose="020F0502020204030204"/>
              </a:rPr>
              <a:t>Onset of paralysis 07 April – 06 October 2015 </a:t>
            </a:r>
          </a:p>
          <a:p>
            <a:pPr fontAlgn="auto">
              <a:spcBef>
                <a:spcPts val="0"/>
              </a:spcBef>
              <a:spcAft>
                <a:spcPts val="0"/>
              </a:spcAft>
            </a:pPr>
            <a:endParaRPr lang="en-GB" sz="1200" dirty="0">
              <a:solidFill>
                <a:prstClr val="black"/>
              </a:solidFill>
              <a:latin typeface="Calibri"/>
            </a:endParaRPr>
          </a:p>
        </p:txBody>
      </p:sp>
      <p:sp>
        <p:nvSpPr>
          <p:cNvPr id="5129" name="Date Placeholder 3"/>
          <p:cNvSpPr>
            <a:spLocks noGrp="1"/>
          </p:cNvSpPr>
          <p:nvPr>
            <p:ph type="dt" sz="quarter" idx="4294967295"/>
          </p:nvPr>
        </p:nvSpPr>
        <p:spPr>
          <a:xfrm>
            <a:off x="6516689" y="6535738"/>
            <a:ext cx="2592387" cy="277812"/>
          </a:xfrm>
          <a:prstGeom prst="rect">
            <a:avLst/>
          </a:prstGeom>
          <a:noFill/>
        </p:spPr>
        <p:txBody>
          <a:bodyPr/>
          <a:lstStyle>
            <a:lvl1pPr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cs typeface="Arial" pitchFamily="34" charset="0"/>
              </a:defRPr>
            </a:lvl9pPr>
          </a:lstStyle>
          <a:p>
            <a:pPr eaLnBrk="1" hangingPunct="1"/>
            <a:r>
              <a:rPr lang="en-GB" b="0" dirty="0" smtClean="0">
                <a:solidFill>
                  <a:prstClr val="black"/>
                </a:solidFill>
              </a:rPr>
              <a:t>Data in WHO HQ as of 07 July 2015</a:t>
            </a:r>
          </a:p>
        </p:txBody>
      </p:sp>
      <p:pic>
        <p:nvPicPr>
          <p:cNvPr id="10"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935" r="18788"/>
          <a:stretch/>
        </p:blipFill>
        <p:spPr bwMode="auto">
          <a:xfrm>
            <a:off x="5105400" y="3705440"/>
            <a:ext cx="3733800" cy="277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5029200" y="2362200"/>
            <a:ext cx="3886200" cy="1219200"/>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bg-BG" dirty="0" smtClean="0">
                <a:solidFill>
                  <a:schemeClr val="bg1"/>
                </a:solidFill>
                <a:latin typeface="Arial Narrow" pitchFamily="34" charset="0"/>
              </a:rPr>
              <a:t>Само Афганистан и Пакистан са докладвали нови случаи през</a:t>
            </a:r>
            <a:r>
              <a:rPr lang="en-US" dirty="0" smtClean="0">
                <a:solidFill>
                  <a:schemeClr val="bg1"/>
                </a:solidFill>
                <a:latin typeface="Arial Narrow" pitchFamily="34" charset="0"/>
              </a:rPr>
              <a:t> 2015</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838200"/>
            <a:ext cx="4965425" cy="418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655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66" y="1054289"/>
            <a:ext cx="8639034" cy="1333500"/>
          </a:xfrm>
          <a:ln>
            <a:noFill/>
          </a:ln>
        </p:spPr>
        <p:style>
          <a:lnRef idx="2">
            <a:schemeClr val="dk1"/>
          </a:lnRef>
          <a:fillRef idx="1">
            <a:schemeClr val="lt1"/>
          </a:fillRef>
          <a:effectRef idx="0">
            <a:schemeClr val="dk1"/>
          </a:effectRef>
          <a:fontRef idx="minor">
            <a:schemeClr val="dk1"/>
          </a:fontRef>
        </p:style>
        <p:txBody>
          <a:bodyPr>
            <a:noAutofit/>
          </a:bodyPr>
          <a:lstStyle/>
          <a:p>
            <a:pPr algn="ctr"/>
            <a:r>
              <a:rPr lang="en-US" sz="2400" dirty="0">
                <a:solidFill>
                  <a:schemeClr val="tx1"/>
                </a:solidFill>
                <a:latin typeface="Arial" pitchFamily="34" charset="0"/>
                <a:cs typeface="Arial" pitchFamily="34" charset="0"/>
              </a:rPr>
              <a:t>P</a:t>
            </a:r>
            <a:r>
              <a:rPr lang="en-US" sz="2400" dirty="0" smtClean="0">
                <a:solidFill>
                  <a:schemeClr val="tx1"/>
                </a:solidFill>
                <a:latin typeface="Arial" pitchFamily="34" charset="0"/>
                <a:cs typeface="Arial" pitchFamily="34" charset="0"/>
              </a:rPr>
              <a:t>olio vaccination kiosks and Permanent Transit Points </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installed to reach children wherever they are.</a:t>
            </a:r>
            <a:endParaRPr lang="en-US" sz="2400" dirty="0">
              <a:solidFill>
                <a:schemeClr val="tx1"/>
              </a:solidFill>
              <a:latin typeface="Arial" pitchFamily="34" charset="0"/>
              <a:cs typeface="Arial" pitchFamily="34" charset="0"/>
            </a:endParaRPr>
          </a:p>
        </p:txBody>
      </p:sp>
      <p:pic>
        <p:nvPicPr>
          <p:cNvPr id="12" name="Picture 11" descr="C:\Users\Dell\AppData\Local\Microsoft\Windows\Temporary Internet Files\Content.Word\Safari Park (2).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2489580"/>
            <a:ext cx="2514600" cy="2082420"/>
          </a:xfrm>
          <a:prstGeom prst="rect">
            <a:avLst/>
          </a:prstGeom>
          <a:noFill/>
          <a:ln>
            <a:noFill/>
          </a:ln>
        </p:spPr>
      </p:pic>
      <p:pic>
        <p:nvPicPr>
          <p:cNvPr id="7" name="Picture 6" descr="C:\Users\Dell\Desktop\New folder\20140320_130030.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2387789"/>
            <a:ext cx="2743200" cy="2082420"/>
          </a:xfrm>
          <a:prstGeom prst="rect">
            <a:avLst/>
          </a:prstGeom>
          <a:noFill/>
          <a:ln>
            <a:noFill/>
          </a:ln>
        </p:spPr>
      </p:pic>
      <p:pic>
        <p:nvPicPr>
          <p:cNvPr id="8" name="Picture 7" descr="C:\Users\Dell\Desktop\New folder\20140320_134136.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2971800" y="2387789"/>
            <a:ext cx="3276599" cy="2082419"/>
          </a:xfrm>
          <a:prstGeom prst="rect">
            <a:avLst/>
          </a:prstGeom>
          <a:noFill/>
          <a:ln>
            <a:noFill/>
          </a:ln>
        </p:spPr>
      </p:pic>
      <p:pic>
        <p:nvPicPr>
          <p:cNvPr id="9" name="Picture 8" descr="C:\Users\Dell\Desktop\New folder\IMG_20131126_141729.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3124199" y="4576548"/>
            <a:ext cx="3124199" cy="2129051"/>
          </a:xfrm>
          <a:prstGeom prst="rect">
            <a:avLst/>
          </a:prstGeom>
          <a:noFill/>
          <a:ln>
            <a:noFill/>
          </a:ln>
        </p:spPr>
      </p:pic>
      <p:pic>
        <p:nvPicPr>
          <p:cNvPr id="10" name="Picture 9" descr="C:\Users\Dell\Desktop\New folder\20130829_114517(0).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6400800" y="4576550"/>
            <a:ext cx="2590800" cy="2129050"/>
          </a:xfrm>
          <a:prstGeom prst="rect">
            <a:avLst/>
          </a:prstGeom>
          <a:noFill/>
          <a:ln>
            <a:noFill/>
          </a:ln>
        </p:spPr>
      </p:pic>
      <p:sp>
        <p:nvSpPr>
          <p:cNvPr id="5" name="TextBox 4"/>
          <p:cNvSpPr txBox="1"/>
          <p:nvPr/>
        </p:nvSpPr>
        <p:spPr>
          <a:xfrm>
            <a:off x="304800" y="3898709"/>
            <a:ext cx="2590800" cy="584775"/>
          </a:xfrm>
          <a:prstGeom prst="rect">
            <a:avLst/>
          </a:prstGeom>
          <a:noFill/>
          <a:ln>
            <a:noFill/>
          </a:ln>
        </p:spPr>
        <p:txBody>
          <a:bodyPr wrap="square" rtlCol="0">
            <a:spAutoFit/>
          </a:bodyPr>
          <a:lstStyle/>
          <a:p>
            <a:pPr algn="ctr"/>
            <a:r>
              <a:rPr lang="en-US" sz="1600" dirty="0" smtClean="0">
                <a:solidFill>
                  <a:schemeClr val="bg1">
                    <a:lumMod val="95000"/>
                  </a:schemeClr>
                </a:solidFill>
              </a:rPr>
              <a:t>Inside </a:t>
            </a:r>
            <a:r>
              <a:rPr lang="en-US" sz="1600" dirty="0">
                <a:solidFill>
                  <a:schemeClr val="bg1">
                    <a:lumMod val="95000"/>
                  </a:schemeClr>
                </a:solidFill>
              </a:rPr>
              <a:t>h</a:t>
            </a:r>
            <a:r>
              <a:rPr lang="en-US" sz="1600" dirty="0" smtClean="0">
                <a:solidFill>
                  <a:schemeClr val="bg1">
                    <a:lumMod val="95000"/>
                  </a:schemeClr>
                </a:solidFill>
              </a:rPr>
              <a:t>igh rise building in Saddar</a:t>
            </a:r>
            <a:endParaRPr lang="en-US" dirty="0">
              <a:solidFill>
                <a:schemeClr val="bg1">
                  <a:lumMod val="95000"/>
                </a:schemeClr>
              </a:solidFill>
            </a:endParaRPr>
          </a:p>
        </p:txBody>
      </p:sp>
      <p:sp>
        <p:nvSpPr>
          <p:cNvPr id="6" name="TextBox 5"/>
          <p:cNvSpPr txBox="1"/>
          <p:nvPr/>
        </p:nvSpPr>
        <p:spPr>
          <a:xfrm>
            <a:off x="3848099" y="4100876"/>
            <a:ext cx="1524000" cy="338554"/>
          </a:xfrm>
          <a:prstGeom prst="rect">
            <a:avLst/>
          </a:prstGeom>
          <a:noFill/>
        </p:spPr>
        <p:txBody>
          <a:bodyPr wrap="square" rtlCol="0">
            <a:spAutoFit/>
          </a:bodyPr>
          <a:lstStyle/>
          <a:p>
            <a:r>
              <a:rPr lang="en-US" sz="1600" dirty="0" smtClean="0">
                <a:solidFill>
                  <a:schemeClr val="bg1"/>
                </a:solidFill>
              </a:rPr>
              <a:t>Safari Park</a:t>
            </a:r>
            <a:endParaRPr lang="en-US" sz="1600" dirty="0">
              <a:solidFill>
                <a:schemeClr val="bg1"/>
              </a:solidFill>
            </a:endParaRPr>
          </a:p>
        </p:txBody>
      </p:sp>
      <p:sp>
        <p:nvSpPr>
          <p:cNvPr id="13" name="TextBox 12"/>
          <p:cNvSpPr txBox="1"/>
          <p:nvPr/>
        </p:nvSpPr>
        <p:spPr>
          <a:xfrm>
            <a:off x="6477000" y="4162360"/>
            <a:ext cx="2438400" cy="338554"/>
          </a:xfrm>
          <a:prstGeom prst="rect">
            <a:avLst/>
          </a:prstGeom>
          <a:noFill/>
        </p:spPr>
        <p:txBody>
          <a:bodyPr wrap="square" rtlCol="0">
            <a:spAutoFit/>
          </a:bodyPr>
          <a:lstStyle/>
          <a:p>
            <a:r>
              <a:rPr lang="en-US" sz="1600" dirty="0" smtClean="0">
                <a:solidFill>
                  <a:schemeClr val="bg1"/>
                </a:solidFill>
              </a:rPr>
              <a:t>Sinbad Amusement Park</a:t>
            </a:r>
            <a:endParaRPr lang="en-US" sz="1600" dirty="0">
              <a:solidFill>
                <a:schemeClr val="bg1"/>
              </a:solidFill>
            </a:endParaRPr>
          </a:p>
        </p:txBody>
      </p:sp>
      <p:sp>
        <p:nvSpPr>
          <p:cNvPr id="14" name="TextBox 13"/>
          <p:cNvSpPr txBox="1"/>
          <p:nvPr/>
        </p:nvSpPr>
        <p:spPr>
          <a:xfrm>
            <a:off x="533400" y="6429202"/>
            <a:ext cx="1981200" cy="338554"/>
          </a:xfrm>
          <a:prstGeom prst="rect">
            <a:avLst/>
          </a:prstGeom>
          <a:noFill/>
          <a:ln>
            <a:noFill/>
          </a:ln>
        </p:spPr>
        <p:txBody>
          <a:bodyPr wrap="square" rtlCol="0">
            <a:spAutoFit/>
          </a:bodyPr>
          <a:lstStyle/>
          <a:p>
            <a:pPr algn="ctr"/>
            <a:r>
              <a:rPr lang="en-US" sz="1600" dirty="0" smtClean="0">
                <a:solidFill>
                  <a:schemeClr val="bg1"/>
                </a:solidFill>
              </a:rPr>
              <a:t>Alladin Park</a:t>
            </a:r>
            <a:endParaRPr lang="en-US" sz="1600" dirty="0">
              <a:solidFill>
                <a:schemeClr val="bg1"/>
              </a:solidFill>
            </a:endParaRPr>
          </a:p>
        </p:txBody>
      </p:sp>
      <p:sp>
        <p:nvSpPr>
          <p:cNvPr id="15" name="TextBox 14"/>
          <p:cNvSpPr txBox="1"/>
          <p:nvPr/>
        </p:nvSpPr>
        <p:spPr>
          <a:xfrm>
            <a:off x="3297072" y="6090046"/>
            <a:ext cx="2743200" cy="584775"/>
          </a:xfrm>
          <a:prstGeom prst="rect">
            <a:avLst/>
          </a:prstGeom>
          <a:noFill/>
          <a:ln>
            <a:noFill/>
          </a:ln>
        </p:spPr>
        <p:txBody>
          <a:bodyPr wrap="square" rtlCol="0">
            <a:spAutoFit/>
          </a:bodyPr>
          <a:lstStyle/>
          <a:p>
            <a:pPr algn="ctr"/>
            <a:r>
              <a:rPr lang="en-US" sz="1600" dirty="0" smtClean="0">
                <a:solidFill>
                  <a:schemeClr val="bg1"/>
                </a:solidFill>
              </a:rPr>
              <a:t>Karachi Cantt. railway </a:t>
            </a:r>
            <a:r>
              <a:rPr lang="en-US" sz="1600" dirty="0">
                <a:solidFill>
                  <a:schemeClr val="bg1"/>
                </a:solidFill>
              </a:rPr>
              <a:t>s</a:t>
            </a:r>
            <a:r>
              <a:rPr lang="en-US" sz="1600" dirty="0" smtClean="0">
                <a:solidFill>
                  <a:schemeClr val="bg1"/>
                </a:solidFill>
              </a:rPr>
              <a:t>tation</a:t>
            </a:r>
            <a:endParaRPr lang="en-US" sz="1600" dirty="0">
              <a:solidFill>
                <a:schemeClr val="bg1"/>
              </a:solidFill>
            </a:endParaRPr>
          </a:p>
        </p:txBody>
      </p:sp>
      <p:sp>
        <p:nvSpPr>
          <p:cNvPr id="16" name="TextBox 15"/>
          <p:cNvSpPr txBox="1"/>
          <p:nvPr/>
        </p:nvSpPr>
        <p:spPr>
          <a:xfrm>
            <a:off x="6629400" y="6167592"/>
            <a:ext cx="2057400" cy="523220"/>
          </a:xfrm>
          <a:prstGeom prst="rect">
            <a:avLst/>
          </a:prstGeom>
          <a:noFill/>
        </p:spPr>
        <p:txBody>
          <a:bodyPr wrap="square" rtlCol="0">
            <a:spAutoFit/>
          </a:bodyPr>
          <a:lstStyle/>
          <a:p>
            <a:pPr algn="ctr"/>
            <a:r>
              <a:rPr lang="en-US" sz="1400" dirty="0" smtClean="0">
                <a:solidFill>
                  <a:schemeClr val="bg1"/>
                </a:solidFill>
              </a:rPr>
              <a:t>Super </a:t>
            </a:r>
            <a:r>
              <a:rPr lang="en-US" sz="1400" dirty="0">
                <a:solidFill>
                  <a:schemeClr val="bg1"/>
                </a:solidFill>
              </a:rPr>
              <a:t>H</a:t>
            </a:r>
            <a:r>
              <a:rPr lang="en-US" sz="1400" dirty="0" smtClean="0">
                <a:solidFill>
                  <a:schemeClr val="bg1"/>
                </a:solidFill>
              </a:rPr>
              <a:t>ighway toll </a:t>
            </a:r>
            <a:r>
              <a:rPr lang="en-US" sz="1400" dirty="0">
                <a:solidFill>
                  <a:schemeClr val="bg1"/>
                </a:solidFill>
              </a:rPr>
              <a:t>P</a:t>
            </a:r>
            <a:r>
              <a:rPr lang="en-US" sz="1400" dirty="0" smtClean="0">
                <a:solidFill>
                  <a:schemeClr val="bg1"/>
                </a:solidFill>
              </a:rPr>
              <a:t>laza</a:t>
            </a:r>
            <a:endParaRPr lang="en-US" sz="1200" dirty="0">
              <a:solidFill>
                <a:schemeClr val="bg1"/>
              </a:solidFill>
            </a:endParaRPr>
          </a:p>
        </p:txBody>
      </p:sp>
      <p:sp>
        <p:nvSpPr>
          <p:cNvPr id="17" name="TextBox 16"/>
          <p:cNvSpPr txBox="1"/>
          <p:nvPr/>
        </p:nvSpPr>
        <p:spPr>
          <a:xfrm>
            <a:off x="152400" y="533401"/>
            <a:ext cx="9753600" cy="523220"/>
          </a:xfrm>
          <a:prstGeom prst="rect">
            <a:avLst/>
          </a:prstGeom>
          <a:noFill/>
        </p:spPr>
        <p:txBody>
          <a:bodyPr wrap="square" rtlCol="0">
            <a:spAutoFit/>
          </a:bodyPr>
          <a:lstStyle/>
          <a:p>
            <a:r>
              <a:rPr lang="bg-BG" sz="2800" dirty="0" smtClean="0">
                <a:solidFill>
                  <a:schemeClr val="bg1"/>
                </a:solidFill>
                <a:latin typeface="Arial Narrow" pitchFamily="34" charset="0"/>
              </a:rPr>
              <a:t>Пакистан ваксинира повече деца въпреки предизвикателствата</a:t>
            </a:r>
            <a:endParaRPr lang="en-US" sz="2800" dirty="0">
              <a:solidFill>
                <a:schemeClr val="bg1"/>
              </a:solidFill>
              <a:latin typeface="Arial Narrow" pitchFamily="34" charset="0"/>
            </a:endParaRPr>
          </a:p>
        </p:txBody>
      </p:sp>
      <p:pic>
        <p:nvPicPr>
          <p:cNvPr id="2050" name="Picture 2" descr="C:\Users\pandakc\AppData\Local\Microsoft\Windows\Temporary Internet Files\Content.Outlook\9U9RBFBR\16916_10207427742518320_3130841738589589879_n.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2401" y="4876800"/>
            <a:ext cx="2743200" cy="17251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2" y="6090045"/>
            <a:ext cx="2533065" cy="584775"/>
          </a:xfrm>
          <a:prstGeom prst="rect">
            <a:avLst/>
          </a:prstGeom>
          <a:noFill/>
        </p:spPr>
        <p:txBody>
          <a:bodyPr wrap="none" rtlCol="0">
            <a:spAutoFit/>
          </a:bodyPr>
          <a:lstStyle/>
          <a:p>
            <a:pPr algn="ctr"/>
            <a:r>
              <a:rPr lang="en-US" sz="1600" dirty="0">
                <a:solidFill>
                  <a:schemeClr val="bg1"/>
                </a:solidFill>
              </a:rPr>
              <a:t>Badami Bagh Bus </a:t>
            </a:r>
            <a:r>
              <a:rPr lang="en-US" sz="1600" dirty="0" smtClean="0">
                <a:solidFill>
                  <a:schemeClr val="bg1"/>
                </a:solidFill>
              </a:rPr>
              <a:t>Stand, </a:t>
            </a:r>
          </a:p>
          <a:p>
            <a:r>
              <a:rPr lang="en-US" sz="1600" dirty="0" smtClean="0">
                <a:solidFill>
                  <a:schemeClr val="tx2"/>
                </a:solidFill>
              </a:rPr>
              <a:t>Lahore </a:t>
            </a:r>
            <a:endParaRPr lang="en-US" sz="1600" dirty="0">
              <a:solidFill>
                <a:schemeClr val="tx2"/>
              </a:solidFill>
            </a:endParaRPr>
          </a:p>
        </p:txBody>
      </p:sp>
    </p:spTree>
    <p:extLst>
      <p:ext uri="{BB962C8B-B14F-4D97-AF65-F5344CB8AC3E}">
        <p14:creationId xmlns:p14="http://schemas.microsoft.com/office/powerpoint/2010/main" val="260040239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g-BG" sz="4400" dirty="0" smtClean="0"/>
              <a:t>Твоята роля</a:t>
            </a:r>
            <a:r>
              <a:rPr lang="en-US" sz="4400" dirty="0" smtClean="0"/>
              <a:t>: </a:t>
            </a:r>
            <a:r>
              <a:rPr lang="bg-BG" sz="4400" dirty="0" smtClean="0"/>
              <a:t>Какво можеш да направиш</a:t>
            </a:r>
            <a:endParaRPr lang="en-US" sz="4400" dirty="0"/>
          </a:p>
        </p:txBody>
      </p:sp>
    </p:spTree>
    <p:extLst>
      <p:ext uri="{BB962C8B-B14F-4D97-AF65-F5344CB8AC3E}">
        <p14:creationId xmlns:p14="http://schemas.microsoft.com/office/powerpoint/2010/main" val="342449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sz="2800" dirty="0" smtClean="0">
                <a:latin typeface="Arial Narrow" pitchFamily="34" charset="0"/>
                <a:ea typeface="ＭＳ Ｐゴシック" pitchFamily="34" charset="-128"/>
              </a:rPr>
              <a:t>Застъпничество</a:t>
            </a:r>
            <a:endParaRPr lang="en-US" sz="2800" dirty="0" smtClean="0">
              <a:latin typeface="Arial Narrow" pitchFamily="34" charset="0"/>
              <a:ea typeface="ＭＳ Ｐゴシック" pitchFamily="34" charset="-128"/>
            </a:endParaRPr>
          </a:p>
        </p:txBody>
      </p:sp>
      <p:sp>
        <p:nvSpPr>
          <p:cNvPr id="21507" name="Content Placeholder 2"/>
          <p:cNvSpPr txBox="1">
            <a:spLocks/>
          </p:cNvSpPr>
          <p:nvPr/>
        </p:nvSpPr>
        <p:spPr bwMode="auto">
          <a:xfrm>
            <a:off x="76200" y="1371600"/>
            <a:ext cx="5029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5888" lvl="1" indent="0">
              <a:spcBef>
                <a:spcPct val="20000"/>
              </a:spcBef>
              <a:buClr>
                <a:srgbClr val="01B4E7"/>
              </a:buClr>
              <a:buSzPct val="120000"/>
            </a:pPr>
            <a:r>
              <a:rPr lang="en-US" sz="2800" dirty="0" smtClean="0">
                <a:latin typeface="Arial Narrow" panose="020B0606020202030204" pitchFamily="34" charset="0"/>
              </a:rPr>
              <a:t>“</a:t>
            </a:r>
            <a:r>
              <a:rPr lang="bg-BG" sz="2800" dirty="0"/>
              <a:t>Ангажимента на Пакистан за премахването на детския паралич остава </a:t>
            </a:r>
            <a:r>
              <a:rPr lang="bg-BG" sz="2800" dirty="0" smtClean="0"/>
              <a:t>твърдо решителен. На министрите </a:t>
            </a:r>
            <a:r>
              <a:rPr lang="bg-BG" sz="2800" dirty="0"/>
              <a:t>на всички провинции се обръща специално внимание да </a:t>
            </a:r>
            <a:r>
              <a:rPr lang="bg-BG" sz="2800" dirty="0" smtClean="0"/>
              <a:t>гарантират, </a:t>
            </a:r>
            <a:r>
              <a:rPr lang="bg-BG" sz="2800" dirty="0"/>
              <a:t>че всяко </a:t>
            </a:r>
            <a:r>
              <a:rPr lang="bg-BG" sz="2800" dirty="0" smtClean="0"/>
              <a:t>дете има достъп до програмата Полио</a:t>
            </a:r>
            <a:r>
              <a:rPr lang="en-US" sz="2800" dirty="0" smtClean="0">
                <a:latin typeface="Arial Narrow" panose="020B0606020202030204" pitchFamily="34" charset="0"/>
              </a:rPr>
              <a:t>”</a:t>
            </a:r>
          </a:p>
          <a:p>
            <a:pPr marL="115888" lvl="1" indent="0" algn="ctr">
              <a:spcBef>
                <a:spcPct val="20000"/>
              </a:spcBef>
              <a:buClr>
                <a:srgbClr val="01B4E7"/>
              </a:buClr>
              <a:buSzPct val="120000"/>
            </a:pPr>
            <a:r>
              <a:rPr lang="en-US" sz="2800" dirty="0" smtClean="0">
                <a:latin typeface="Arial Narrow" panose="020B0606020202030204" pitchFamily="34" charset="0"/>
              </a:rPr>
              <a:t>H</a:t>
            </a:r>
            <a:r>
              <a:rPr lang="en-US" sz="2800" dirty="0">
                <a:latin typeface="Arial Narrow" panose="020B0606020202030204" pitchFamily="34" charset="0"/>
              </a:rPr>
              <a:t>. E. </a:t>
            </a:r>
            <a:r>
              <a:rPr lang="en-US" sz="2800" dirty="0" err="1">
                <a:latin typeface="Arial Narrow" panose="020B0606020202030204" pitchFamily="34" charset="0"/>
              </a:rPr>
              <a:t>Mamnoon</a:t>
            </a:r>
            <a:r>
              <a:rPr lang="en-US" sz="2800" dirty="0">
                <a:latin typeface="Arial Narrow" panose="020B0606020202030204" pitchFamily="34" charset="0"/>
              </a:rPr>
              <a:t> </a:t>
            </a:r>
            <a:r>
              <a:rPr lang="en-US" sz="2800" dirty="0" err="1" smtClean="0">
                <a:latin typeface="Arial Narrow" panose="020B0606020202030204" pitchFamily="34" charset="0"/>
              </a:rPr>
              <a:t>Hussain</a:t>
            </a:r>
            <a:endParaRPr lang="bg-BG" sz="2800" dirty="0" smtClean="0">
              <a:latin typeface="Arial Narrow" panose="020B0606020202030204" pitchFamily="34" charset="0"/>
            </a:endParaRPr>
          </a:p>
          <a:p>
            <a:pPr marL="115888" lvl="1" indent="0" algn="ctr">
              <a:spcBef>
                <a:spcPct val="20000"/>
              </a:spcBef>
              <a:buClr>
                <a:srgbClr val="01B4E7"/>
              </a:buClr>
              <a:buSzPct val="120000"/>
            </a:pPr>
            <a:r>
              <a:rPr lang="bg-BG" sz="2800" dirty="0" smtClean="0">
                <a:latin typeface="Arial Narrow" panose="020B0606020202030204" pitchFamily="34" charset="0"/>
              </a:rPr>
              <a:t>Президент на Пакистан</a:t>
            </a:r>
            <a:endParaRPr lang="en-US" sz="2800" dirty="0">
              <a:latin typeface="Arial Narrow" panose="020B0606020202030204" pitchFamily="34" charset="0"/>
            </a:endParaRPr>
          </a:p>
          <a:p>
            <a:pPr marL="458788" lvl="1" indent="-342900" algn="ctr">
              <a:spcBef>
                <a:spcPct val="20000"/>
              </a:spcBef>
              <a:buClr>
                <a:srgbClr val="01B4E7"/>
              </a:buClr>
              <a:buSzPct val="120000"/>
              <a:buFontTx/>
              <a:buChar char="-"/>
            </a:pPr>
            <a:endParaRPr lang="en-US" dirty="0">
              <a:solidFill>
                <a:srgbClr val="58585A"/>
              </a:solidFill>
              <a:latin typeface="Georgia" pitchFamily="18" charset="0"/>
            </a:endParaRPr>
          </a:p>
        </p:txBody>
      </p:sp>
      <p:pic>
        <p:nvPicPr>
          <p:cNvPr id="3074" name="Picture 2" descr="C:\Users\pandakc\AppData\Local\Microsoft\Windows\Temporary Internet Files\Content.Outlook\9U9RBFBR\DSC_3444(copy).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514" r="7635" b="9070"/>
          <a:stretch/>
        </p:blipFill>
        <p:spPr bwMode="auto">
          <a:xfrm>
            <a:off x="5118100" y="1371600"/>
            <a:ext cx="4856328" cy="414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32062"/>
      </p:ext>
    </p:extLst>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457200" y="45720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sz="2800" dirty="0" smtClean="0">
                <a:latin typeface="Arial Narrow" pitchFamily="34" charset="0"/>
                <a:ea typeface="ＭＳ Ｐゴシック" pitchFamily="34" charset="-128"/>
              </a:rPr>
              <a:t>Ключови послания</a:t>
            </a:r>
            <a:endParaRPr lang="en-US" sz="2800" dirty="0" smtClean="0">
              <a:latin typeface="Arial Narrow" pitchFamily="34" charset="0"/>
              <a:ea typeface="ＭＳ Ｐゴシック" pitchFamily="34" charset="-128"/>
            </a:endParaRPr>
          </a:p>
        </p:txBody>
      </p:sp>
      <p:sp>
        <p:nvSpPr>
          <p:cNvPr id="3" name="Content Placeholder 2"/>
          <p:cNvSpPr>
            <a:spLocks noGrp="1"/>
          </p:cNvSpPr>
          <p:nvPr>
            <p:ph idx="1"/>
          </p:nvPr>
        </p:nvSpPr>
        <p:spPr>
          <a:xfrm>
            <a:off x="415925" y="1295400"/>
            <a:ext cx="7966075" cy="4419600"/>
          </a:xfrm>
        </p:spPr>
        <p:txBody>
          <a:bodyPr vert="horz" wrap="square" lIns="0" tIns="0" rIns="0" bIns="0" numCol="1" anchor="t" anchorCtr="0" compatLnSpc="1">
            <a:prstTxWarp prst="textNoShape">
              <a:avLst/>
            </a:prstTxWarp>
          </a:bodyPr>
          <a:lstStyle/>
          <a:p>
            <a:pPr marL="0" indent="0" eaLnBrk="1" hangingPunct="1">
              <a:spcAft>
                <a:spcPts val="300"/>
              </a:spcAft>
              <a:buFont typeface="Arial" pitchFamily="34" charset="0"/>
              <a:buNone/>
            </a:pPr>
            <a:endParaRPr lang="en-US" sz="1700" dirty="0" smtClean="0">
              <a:latin typeface="Georgia" pitchFamily="18" charset="0"/>
              <a:ea typeface="ＭＳ Ｐゴシック" pitchFamily="34" charset="-128"/>
            </a:endParaRPr>
          </a:p>
          <a:p>
            <a:pPr marL="0" indent="0" eaLnBrk="1" hangingPunct="1"/>
            <a:endParaRPr lang="en-US" sz="1600" dirty="0" smtClean="0">
              <a:latin typeface="Georgia" pitchFamily="18" charset="0"/>
              <a:ea typeface="ＭＳ Ｐゴシック" pitchFamily="34" charset="-128"/>
            </a:endParaRPr>
          </a:p>
        </p:txBody>
      </p:sp>
      <p:sp>
        <p:nvSpPr>
          <p:cNvPr id="5" name="Content Placeholder 2"/>
          <p:cNvSpPr txBox="1">
            <a:spLocks/>
          </p:cNvSpPr>
          <p:nvPr/>
        </p:nvSpPr>
        <p:spPr bwMode="auto">
          <a:xfrm>
            <a:off x="914400" y="1241450"/>
            <a:ext cx="7315200" cy="251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01638" lvl="1" indent="-285750">
              <a:spcBef>
                <a:spcPct val="20000"/>
              </a:spcBef>
              <a:buClr>
                <a:schemeClr val="accent1"/>
              </a:buClr>
              <a:buSzPct val="120000"/>
              <a:buFont typeface="Arial" pitchFamily="34" charset="0"/>
              <a:buChar char="•"/>
            </a:pPr>
            <a:r>
              <a:rPr lang="bg-BG" dirty="0" smtClean="0">
                <a:solidFill>
                  <a:schemeClr val="bg1">
                    <a:lumMod val="50000"/>
                  </a:schemeClr>
                </a:solidFill>
                <a:latin typeface="Arial Narrow" panose="020B0606020202030204" pitchFamily="34" charset="0"/>
                <a:cs typeface="Arial" pitchFamily="34" charset="0"/>
              </a:rPr>
              <a:t>Говорете какво място заема борбата за изкореняване на Полио сред приоритетите на Ротари</a:t>
            </a:r>
            <a:r>
              <a:rPr lang="bg-BG" dirty="0">
                <a:solidFill>
                  <a:schemeClr val="bg1">
                    <a:lumMod val="50000"/>
                  </a:schemeClr>
                </a:solidFill>
                <a:latin typeface="Arial Narrow" panose="020B0606020202030204" pitchFamily="34" charset="0"/>
                <a:cs typeface="Arial" pitchFamily="34" charset="0"/>
              </a:rPr>
              <a:t>.</a:t>
            </a:r>
            <a:endParaRPr lang="en-US" dirty="0">
              <a:solidFill>
                <a:schemeClr val="bg1">
                  <a:lumMod val="50000"/>
                </a:schemeClr>
              </a:solidFill>
              <a:latin typeface="Arial Narrow" panose="020B0606020202030204" pitchFamily="34" charset="0"/>
              <a:cs typeface="Arial" pitchFamily="34" charset="0"/>
            </a:endParaRPr>
          </a:p>
          <a:p>
            <a:pPr marL="401638" lvl="1" indent="-285750">
              <a:spcBef>
                <a:spcPct val="20000"/>
              </a:spcBef>
              <a:buClr>
                <a:schemeClr val="accent1"/>
              </a:buClr>
              <a:buSzPct val="120000"/>
              <a:buFont typeface="Arial" pitchFamily="34" charset="0"/>
              <a:buChar char="•"/>
            </a:pPr>
            <a:r>
              <a:rPr lang="bg-BG" dirty="0" smtClean="0">
                <a:solidFill>
                  <a:schemeClr val="bg1">
                    <a:lumMod val="50000"/>
                  </a:schemeClr>
                </a:solidFill>
                <a:latin typeface="Arial Narrow" panose="020B0606020202030204" pitchFamily="34" charset="0"/>
                <a:cs typeface="Arial" pitchFamily="34" charset="0"/>
              </a:rPr>
              <a:t>Поискайте официално подкрепа от правителството и другите лидери</a:t>
            </a:r>
            <a:r>
              <a:rPr lang="bg-BG" dirty="0">
                <a:solidFill>
                  <a:schemeClr val="bg1">
                    <a:lumMod val="50000"/>
                  </a:schemeClr>
                </a:solidFill>
                <a:latin typeface="Arial Narrow" panose="020B0606020202030204" pitchFamily="34" charset="0"/>
                <a:cs typeface="Arial" pitchFamily="34" charset="0"/>
              </a:rPr>
              <a:t>.</a:t>
            </a:r>
            <a:endParaRPr lang="en-US" dirty="0">
              <a:solidFill>
                <a:schemeClr val="bg1">
                  <a:lumMod val="50000"/>
                </a:schemeClr>
              </a:solidFill>
              <a:latin typeface="Arial Narrow" panose="020B0606020202030204" pitchFamily="34" charset="0"/>
              <a:cs typeface="Arial" pitchFamily="34" charset="0"/>
            </a:endParaRPr>
          </a:p>
          <a:p>
            <a:pPr marL="401638" lvl="1" indent="-285750">
              <a:spcBef>
                <a:spcPct val="20000"/>
              </a:spcBef>
              <a:buClr>
                <a:schemeClr val="accent1"/>
              </a:buClr>
              <a:buSzPct val="120000"/>
              <a:buFont typeface="Arial" pitchFamily="34" charset="0"/>
              <a:buChar char="•"/>
            </a:pPr>
            <a:r>
              <a:rPr lang="bg-BG" dirty="0" smtClean="0">
                <a:solidFill>
                  <a:schemeClr val="bg1">
                    <a:lumMod val="50000"/>
                  </a:schemeClr>
                </a:solidFill>
                <a:latin typeface="Arial Narrow" panose="020B0606020202030204" pitchFamily="34" charset="0"/>
                <a:cs typeface="Arial" pitchFamily="34" charset="0"/>
              </a:rPr>
              <a:t>Изказвайте официално благодарност.</a:t>
            </a:r>
            <a:endParaRPr lang="en-US" dirty="0" smtClean="0">
              <a:solidFill>
                <a:schemeClr val="bg1">
                  <a:lumMod val="50000"/>
                </a:schemeClr>
              </a:solidFill>
              <a:latin typeface="Arial Narrow" panose="020B0606020202030204" pitchFamily="34" charset="0"/>
              <a:cs typeface="Arial" pitchFamily="34" charset="0"/>
            </a:endParaRPr>
          </a:p>
          <a:p>
            <a:pPr marL="401638" lvl="1" indent="-285750">
              <a:spcBef>
                <a:spcPct val="20000"/>
              </a:spcBef>
              <a:buClr>
                <a:schemeClr val="accent1"/>
              </a:buClr>
              <a:buSzPct val="120000"/>
              <a:buFont typeface="Arial" pitchFamily="34" charset="0"/>
              <a:buChar char="•"/>
            </a:pPr>
            <a:r>
              <a:rPr lang="bg-BG" dirty="0" smtClean="0">
                <a:solidFill>
                  <a:schemeClr val="bg1">
                    <a:lumMod val="50000"/>
                  </a:schemeClr>
                </a:solidFill>
                <a:latin typeface="Arial Narrow" panose="020B0606020202030204" pitchFamily="34" charset="0"/>
                <a:cs typeface="Arial" pitchFamily="34" charset="0"/>
              </a:rPr>
              <a:t>Поканете  тези лидери да посетят вашия</a:t>
            </a:r>
            <a:r>
              <a:rPr lang="en-US" dirty="0" smtClean="0">
                <a:solidFill>
                  <a:schemeClr val="bg1">
                    <a:lumMod val="50000"/>
                  </a:schemeClr>
                </a:solidFill>
                <a:latin typeface="Arial Narrow" panose="020B0606020202030204" pitchFamily="34" charset="0"/>
                <a:cs typeface="Arial" pitchFamily="34" charset="0"/>
              </a:rPr>
              <a:t> Rotary club. </a:t>
            </a:r>
          </a:p>
          <a:p>
            <a:pPr marL="401638" lvl="1" indent="-285750">
              <a:spcBef>
                <a:spcPct val="20000"/>
              </a:spcBef>
              <a:buClr>
                <a:schemeClr val="accent1"/>
              </a:buClr>
              <a:buSzPct val="120000"/>
              <a:buFont typeface="Arial" pitchFamily="34" charset="0"/>
              <a:buChar char="•"/>
            </a:pPr>
            <a:endParaRPr lang="en-US" b="1" dirty="0" smtClean="0">
              <a:solidFill>
                <a:srgbClr val="58585A"/>
              </a:solidFill>
              <a:latin typeface="Georgia" pitchFamily="18" charset="0"/>
            </a:endParaRPr>
          </a:p>
          <a:p>
            <a:pPr marL="401638" lvl="1" indent="-285750">
              <a:spcBef>
                <a:spcPct val="20000"/>
              </a:spcBef>
              <a:buClr>
                <a:schemeClr val="accent1"/>
              </a:buClr>
              <a:buSzPct val="120000"/>
              <a:buFont typeface="Arial" pitchFamily="34" charset="0"/>
              <a:buChar char="•"/>
            </a:pPr>
            <a:endParaRPr lang="en-US" sz="1800" b="1" dirty="0">
              <a:solidFill>
                <a:srgbClr val="58585A"/>
              </a:solidFill>
              <a:latin typeface="Georgia" pitchFamily="18" charset="0"/>
            </a:endParaRPr>
          </a:p>
        </p:txBody>
      </p:sp>
      <p:pic>
        <p:nvPicPr>
          <p:cNvPr id="2051" name="Picture 3" descr="C:\Users\RodriguR\Desktop\STUFF\Zone PP photos\adv.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3723152"/>
            <a:ext cx="3581400" cy="2442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mi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3756049"/>
            <a:ext cx="3623893" cy="2442309"/>
          </a:xfrm>
          <a:prstGeom prst="rect">
            <a:avLst/>
          </a:prstGeom>
        </p:spPr>
      </p:pic>
    </p:spTree>
    <p:extLst>
      <p:ext uri="{BB962C8B-B14F-4D97-AF65-F5344CB8AC3E}">
        <p14:creationId xmlns:p14="http://schemas.microsoft.com/office/powerpoint/2010/main" val="1621939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nodePh="1">
                                  <p:stCondLst>
                                    <p:cond delay="50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g-BG" sz="4400" dirty="0" smtClean="0"/>
              <a:t>Набиране на средства</a:t>
            </a:r>
            <a:endParaRPr lang="en-US" sz="4400" dirty="0"/>
          </a:p>
        </p:txBody>
      </p:sp>
    </p:spTree>
    <p:extLst>
      <p:ext uri="{BB962C8B-B14F-4D97-AF65-F5344CB8AC3E}">
        <p14:creationId xmlns:p14="http://schemas.microsoft.com/office/powerpoint/2010/main" val="25633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smtClean="0">
              <a:solidFill>
                <a:srgbClr val="D9D9D9"/>
              </a:solidFill>
              <a:latin typeface="Arial Narrow" pitchFamily="34" charset="0"/>
            </a:endParaRPr>
          </a:p>
        </p:txBody>
      </p:sp>
      <p:pic>
        <p:nvPicPr>
          <p:cNvPr id="5837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1469" y="814552"/>
            <a:ext cx="724258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806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5100" y="1489770"/>
            <a:ext cx="2171700" cy="3046988"/>
          </a:xfrm>
          <a:prstGeom prst="rect">
            <a:avLst/>
          </a:prstGeom>
          <a:noFill/>
        </p:spPr>
        <p:txBody>
          <a:bodyPr wrap="square" rtlCol="0">
            <a:spAutoFit/>
          </a:bodyPr>
          <a:lstStyle/>
          <a:p>
            <a:pPr algn="ctr"/>
            <a:r>
              <a:rPr lang="bg-BG" sz="3200" b="1" dirty="0" smtClean="0">
                <a:solidFill>
                  <a:schemeClr val="tx1">
                    <a:lumMod val="50000"/>
                  </a:schemeClr>
                </a:solidFill>
              </a:rPr>
              <a:t>Глобалната цел е</a:t>
            </a:r>
            <a:r>
              <a:rPr lang="en-US" sz="3200" b="1" dirty="0" smtClean="0">
                <a:solidFill>
                  <a:schemeClr val="tx1">
                    <a:lumMod val="50000"/>
                  </a:schemeClr>
                </a:solidFill>
              </a:rPr>
              <a:t>  </a:t>
            </a:r>
            <a:r>
              <a:rPr lang="en-US" sz="3200" b="1" dirty="0">
                <a:solidFill>
                  <a:srgbClr val="005DAA"/>
                </a:solidFill>
              </a:rPr>
              <a:t>US$35 </a:t>
            </a:r>
            <a:r>
              <a:rPr lang="bg-BG" sz="3200" b="1" dirty="0" smtClean="0">
                <a:solidFill>
                  <a:srgbClr val="005DAA"/>
                </a:solidFill>
              </a:rPr>
              <a:t>милиона </a:t>
            </a:r>
            <a:r>
              <a:rPr lang="en-US" sz="3200" b="1" dirty="0" smtClean="0">
                <a:solidFill>
                  <a:schemeClr val="tx1">
                    <a:lumMod val="50000"/>
                  </a:schemeClr>
                </a:solidFill>
              </a:rPr>
              <a:t> </a:t>
            </a:r>
            <a:r>
              <a:rPr lang="bg-BG" sz="3200" b="1" dirty="0" smtClean="0">
                <a:solidFill>
                  <a:schemeClr val="tx1">
                    <a:lumMod val="50000"/>
                  </a:schemeClr>
                </a:solidFill>
              </a:rPr>
              <a:t>на година до</a:t>
            </a:r>
            <a:r>
              <a:rPr lang="en-US" sz="3200" b="1" dirty="0" smtClean="0">
                <a:solidFill>
                  <a:schemeClr val="tx1">
                    <a:lumMod val="50000"/>
                  </a:schemeClr>
                </a:solidFill>
              </a:rPr>
              <a:t> 2018</a:t>
            </a:r>
            <a:endParaRPr lang="en-US" sz="3200" b="1" dirty="0">
              <a:solidFill>
                <a:schemeClr val="tx1">
                  <a:lumMod val="50000"/>
                </a:schemeClr>
              </a:solidFill>
            </a:endParaRPr>
          </a:p>
        </p:txBody>
      </p:sp>
      <p:sp>
        <p:nvSpPr>
          <p:cNvPr id="3" name="TextBox 2"/>
          <p:cNvSpPr txBox="1"/>
          <p:nvPr/>
        </p:nvSpPr>
        <p:spPr>
          <a:xfrm>
            <a:off x="357187" y="3570982"/>
            <a:ext cx="3857625" cy="1077218"/>
          </a:xfrm>
          <a:prstGeom prst="rect">
            <a:avLst/>
          </a:prstGeom>
          <a:noFill/>
        </p:spPr>
        <p:txBody>
          <a:bodyPr wrap="square" rtlCol="0">
            <a:spAutoFit/>
          </a:bodyPr>
          <a:lstStyle/>
          <a:p>
            <a:pPr algn="ctr"/>
            <a:r>
              <a:rPr lang="bg-BG" sz="3200" dirty="0" smtClean="0">
                <a:solidFill>
                  <a:srgbClr val="005DAA"/>
                </a:solidFill>
              </a:rPr>
              <a:t>Клубна цел</a:t>
            </a:r>
            <a:r>
              <a:rPr lang="en-US" sz="3200" dirty="0" smtClean="0">
                <a:solidFill>
                  <a:srgbClr val="005DAA"/>
                </a:solidFill>
              </a:rPr>
              <a:t> = US$1500</a:t>
            </a:r>
            <a:r>
              <a:rPr lang="bg-BG" sz="3200" dirty="0" smtClean="0">
                <a:solidFill>
                  <a:srgbClr val="005DAA"/>
                </a:solidFill>
              </a:rPr>
              <a:t>/година</a:t>
            </a:r>
            <a:endParaRPr lang="en-US" sz="3200" dirty="0">
              <a:solidFill>
                <a:srgbClr val="005DAA"/>
              </a:solidFill>
            </a:endParaRPr>
          </a:p>
        </p:txBody>
      </p:sp>
      <p:sp>
        <p:nvSpPr>
          <p:cNvPr id="5" name="TextBox 4"/>
          <p:cNvSpPr txBox="1"/>
          <p:nvPr/>
        </p:nvSpPr>
        <p:spPr>
          <a:xfrm>
            <a:off x="76200" y="1731764"/>
            <a:ext cx="4419600" cy="1077218"/>
          </a:xfrm>
          <a:prstGeom prst="rect">
            <a:avLst/>
          </a:prstGeom>
          <a:noFill/>
        </p:spPr>
        <p:txBody>
          <a:bodyPr wrap="square" rtlCol="0">
            <a:spAutoFit/>
          </a:bodyPr>
          <a:lstStyle/>
          <a:p>
            <a:pPr algn="ctr"/>
            <a:r>
              <a:rPr lang="bg-BG" sz="3200" dirty="0" smtClean="0">
                <a:solidFill>
                  <a:srgbClr val="005DAA"/>
                </a:solidFill>
              </a:rPr>
              <a:t>Дистриктна цел</a:t>
            </a:r>
            <a:r>
              <a:rPr lang="en-US" sz="3200" dirty="0" smtClean="0">
                <a:solidFill>
                  <a:srgbClr val="005DAA"/>
                </a:solidFill>
              </a:rPr>
              <a:t> = </a:t>
            </a:r>
            <a:br>
              <a:rPr lang="en-US" sz="3200" dirty="0" smtClean="0">
                <a:solidFill>
                  <a:srgbClr val="005DAA"/>
                </a:solidFill>
              </a:rPr>
            </a:br>
            <a:r>
              <a:rPr lang="en-US" sz="3200" dirty="0" smtClean="0">
                <a:solidFill>
                  <a:srgbClr val="005DAA"/>
                </a:solidFill>
              </a:rPr>
              <a:t>20% </a:t>
            </a:r>
            <a:r>
              <a:rPr lang="bg-BG" sz="3200" dirty="0" smtClean="0">
                <a:solidFill>
                  <a:srgbClr val="005DAA"/>
                </a:solidFill>
              </a:rPr>
              <a:t>от ДДФ/година</a:t>
            </a:r>
            <a:endParaRPr lang="en-US" sz="3200" dirty="0">
              <a:solidFill>
                <a:srgbClr val="005DAA"/>
              </a:solidFill>
            </a:endParaRPr>
          </a:p>
        </p:txBody>
      </p:sp>
      <p:sp>
        <p:nvSpPr>
          <p:cNvPr id="6" name="Right Triangle 5"/>
          <p:cNvSpPr/>
          <p:nvPr/>
        </p:nvSpPr>
        <p:spPr>
          <a:xfrm rot="13547186">
            <a:off x="2822729" y="1798102"/>
            <a:ext cx="2888832" cy="2837176"/>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14553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g-BG" sz="2800" dirty="0" smtClean="0"/>
              <a:t>За какво се използват дарените от теб пари?</a:t>
            </a:r>
            <a:endParaRPr lang="en-US" sz="2800" dirty="0"/>
          </a:p>
        </p:txBody>
      </p:sp>
      <p:pic>
        <p:nvPicPr>
          <p:cNvPr id="2052" name="Picture 4" descr="C:\Users\RodriguR\Desktop\STUFF\BOB SCOTT PHOTOS\Truck Stuck in Mud-Liberia 2001.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698" y="1219200"/>
            <a:ext cx="371427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RodriguR\Desktop\STUFF\BOB SCOTT PHOTOS\Placed\India Feb 09 Wainw.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23386" y="901010"/>
            <a:ext cx="4151101" cy="27565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RF100\PolioPlus Division\Current PolioPlus Staff\Photo Library\Country photos\India\2012-2013\India 201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23385" y="3657600"/>
            <a:ext cx="4003337" cy="266889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odriguR\Desktop\INSTITUTE POWERPOIN\Shrunk\technology.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4994" y="4067628"/>
            <a:ext cx="2731008" cy="202996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RF100\PolioPlus Division\Current PolioPlus Staff\Photo Library\Country photos\India\Mumbai Lab Photos\Mini Protean II.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33364" y="2514600"/>
            <a:ext cx="3237225" cy="21165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3080266"/>
            <a:ext cx="1731574" cy="369332"/>
          </a:xfrm>
          <a:prstGeom prst="rect">
            <a:avLst/>
          </a:prstGeom>
          <a:noFill/>
        </p:spPr>
        <p:txBody>
          <a:bodyPr wrap="square" rtlCol="0">
            <a:spAutoFit/>
          </a:bodyPr>
          <a:lstStyle/>
          <a:p>
            <a:r>
              <a:rPr lang="en-US" sz="1800" dirty="0" smtClean="0">
                <a:solidFill>
                  <a:srgbClr val="FFFF00"/>
                </a:solidFill>
                <a:effectLst>
                  <a:outerShdw blurRad="38100" dist="38100" dir="2700000" algn="tl">
                    <a:srgbClr val="000000">
                      <a:alpha val="43137"/>
                    </a:srgbClr>
                  </a:outerShdw>
                </a:effectLst>
              </a:rPr>
              <a:t>Transportation</a:t>
            </a:r>
            <a:endParaRPr lang="en-US" sz="1800"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5867400" y="3080266"/>
            <a:ext cx="2689227" cy="369332"/>
          </a:xfrm>
          <a:prstGeom prst="rect">
            <a:avLst/>
          </a:prstGeom>
          <a:noFill/>
        </p:spPr>
        <p:txBody>
          <a:bodyPr wrap="square" rtlCol="0">
            <a:spAutoFit/>
          </a:bodyPr>
          <a:lstStyle/>
          <a:p>
            <a:r>
              <a:rPr lang="en-US" sz="1800" dirty="0" smtClean="0">
                <a:solidFill>
                  <a:srgbClr val="FFFF00"/>
                </a:solidFill>
                <a:effectLst>
                  <a:outerShdw blurRad="38100" dist="38100" dir="2700000" algn="tl">
                    <a:srgbClr val="000000">
                      <a:alpha val="43137"/>
                    </a:srgbClr>
                  </a:outerShdw>
                </a:effectLst>
              </a:rPr>
              <a:t>Social mobilization </a:t>
            </a:r>
            <a:endParaRPr lang="en-US" sz="1800" dirty="0">
              <a:solidFill>
                <a:srgbClr val="FFFF00"/>
              </a:solidFill>
              <a:effectLst>
                <a:outerShdw blurRad="38100" dist="38100" dir="2700000" algn="tl">
                  <a:srgbClr val="000000">
                    <a:alpha val="43137"/>
                  </a:srgbClr>
                </a:outerShdw>
              </a:effectLst>
            </a:endParaRPr>
          </a:p>
        </p:txBody>
      </p:sp>
      <p:sp>
        <p:nvSpPr>
          <p:cNvPr id="13" name="TextBox 12"/>
          <p:cNvSpPr txBox="1"/>
          <p:nvPr/>
        </p:nvSpPr>
        <p:spPr>
          <a:xfrm>
            <a:off x="6091511" y="5647804"/>
            <a:ext cx="2735211" cy="646331"/>
          </a:xfrm>
          <a:prstGeom prst="rect">
            <a:avLst/>
          </a:prstGeom>
          <a:noFill/>
        </p:spPr>
        <p:txBody>
          <a:bodyPr wrap="square" rtlCol="0">
            <a:spAutoFit/>
          </a:bodyPr>
          <a:lstStyle/>
          <a:p>
            <a:r>
              <a:rPr lang="en-US" sz="1800" dirty="0" smtClean="0">
                <a:solidFill>
                  <a:srgbClr val="FFFF00"/>
                </a:solidFill>
                <a:effectLst>
                  <a:outerShdw blurRad="38100" dist="38100" dir="2700000" algn="tl">
                    <a:srgbClr val="000000">
                      <a:alpha val="43137"/>
                    </a:srgbClr>
                  </a:outerShdw>
                </a:effectLst>
              </a:rPr>
              <a:t>Staff and volunteer  uniforms</a:t>
            </a:r>
            <a:endParaRPr lang="en-US" sz="1800" dirty="0">
              <a:solidFill>
                <a:srgbClr val="FFFF00"/>
              </a:solidFill>
              <a:effectLst>
                <a:outerShdw blurRad="38100" dist="38100" dir="2700000" algn="tl">
                  <a:srgbClr val="000000">
                    <a:alpha val="43137"/>
                  </a:srgbClr>
                </a:outerShdw>
              </a:effectLst>
            </a:endParaRPr>
          </a:p>
        </p:txBody>
      </p:sp>
      <p:sp>
        <p:nvSpPr>
          <p:cNvPr id="14" name="TextBox 13"/>
          <p:cNvSpPr txBox="1"/>
          <p:nvPr/>
        </p:nvSpPr>
        <p:spPr>
          <a:xfrm>
            <a:off x="3276600" y="4261809"/>
            <a:ext cx="1731574" cy="369332"/>
          </a:xfrm>
          <a:prstGeom prst="rect">
            <a:avLst/>
          </a:prstGeom>
          <a:noFill/>
        </p:spPr>
        <p:txBody>
          <a:bodyPr wrap="square" rtlCol="0">
            <a:spAutoFit/>
          </a:bodyPr>
          <a:lstStyle/>
          <a:p>
            <a:r>
              <a:rPr lang="en-US" sz="1800" dirty="0" smtClean="0">
                <a:solidFill>
                  <a:srgbClr val="FFFF00"/>
                </a:solidFill>
                <a:effectLst>
                  <a:outerShdw blurRad="38100" dist="38100" dir="2700000" algn="tl">
                    <a:srgbClr val="000000">
                      <a:alpha val="43137"/>
                    </a:srgbClr>
                  </a:outerShdw>
                </a:effectLst>
              </a:rPr>
              <a:t>Surveillance</a:t>
            </a:r>
            <a:endParaRPr lang="en-US" sz="1800" dirty="0">
              <a:solidFill>
                <a:srgbClr val="FFFF00"/>
              </a:solidFill>
              <a:effectLst>
                <a:outerShdw blurRad="38100" dist="38100" dir="2700000" algn="tl">
                  <a:srgbClr val="000000">
                    <a:alpha val="43137"/>
                  </a:srgbClr>
                </a:outerShdw>
              </a:effectLst>
            </a:endParaRPr>
          </a:p>
        </p:txBody>
      </p:sp>
      <p:sp>
        <p:nvSpPr>
          <p:cNvPr id="15" name="TextBox 14"/>
          <p:cNvSpPr txBox="1"/>
          <p:nvPr/>
        </p:nvSpPr>
        <p:spPr>
          <a:xfrm>
            <a:off x="1322987" y="5728264"/>
            <a:ext cx="1731574" cy="369332"/>
          </a:xfrm>
          <a:prstGeom prst="rect">
            <a:avLst/>
          </a:prstGeom>
          <a:noFill/>
        </p:spPr>
        <p:txBody>
          <a:bodyPr wrap="square" rtlCol="0">
            <a:spAutoFit/>
          </a:bodyPr>
          <a:lstStyle/>
          <a:p>
            <a:r>
              <a:rPr lang="en-US" sz="1800" dirty="0" smtClean="0">
                <a:solidFill>
                  <a:srgbClr val="FFFF00"/>
                </a:solidFill>
                <a:effectLst>
                  <a:outerShdw blurRad="38100" dist="38100" dir="2700000" algn="tl">
                    <a:srgbClr val="000000">
                      <a:alpha val="43137"/>
                    </a:srgbClr>
                  </a:outerShdw>
                </a:effectLst>
              </a:rPr>
              <a:t>Technology</a:t>
            </a:r>
            <a:endParaRPr lang="en-US" sz="1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54465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bg-BG" sz="2800" dirty="0" smtClean="0"/>
              <a:t>Глобалната инициатива изкореняване на Полио</a:t>
            </a:r>
            <a:br>
              <a:rPr lang="bg-BG" sz="2800" dirty="0" smtClean="0"/>
            </a:br>
            <a:r>
              <a:rPr lang="bg-BG" sz="2800" dirty="0" smtClean="0"/>
              <a:t>Полиомиел</a:t>
            </a:r>
            <a:endParaRPr lang="en-US" sz="2800" dirty="0"/>
          </a:p>
        </p:txBody>
      </p:sp>
      <p:grpSp>
        <p:nvGrpSpPr>
          <p:cNvPr id="11" name="Group 10"/>
          <p:cNvGrpSpPr/>
          <p:nvPr/>
        </p:nvGrpSpPr>
        <p:grpSpPr>
          <a:xfrm>
            <a:off x="293469" y="2618540"/>
            <a:ext cx="2521936" cy="1695791"/>
            <a:chOff x="628335" y="3304439"/>
            <a:chExt cx="2774130" cy="1582738"/>
          </a:xfrm>
          <a:solidFill>
            <a:schemeClr val="bg1"/>
          </a:solidFill>
          <a:effectLst>
            <a:outerShdw blurRad="101600" dist="50800" dir="2400000" sx="104000" sy="104000" algn="ctr" rotWithShape="0">
              <a:srgbClr val="000000">
                <a:alpha val="43000"/>
              </a:srgbClr>
            </a:outerShdw>
          </a:effectLst>
        </p:grpSpPr>
        <p:sp>
          <p:nvSpPr>
            <p:cNvPr id="21" name="Rectangle 20"/>
            <p:cNvSpPr/>
            <p:nvPr/>
          </p:nvSpPr>
          <p:spPr bwMode="auto">
            <a:xfrm>
              <a:off x="628335"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493" y="3558312"/>
              <a:ext cx="2039130" cy="1001834"/>
            </a:xfrm>
            <a:prstGeom prst="rect">
              <a:avLst/>
            </a:prstGeom>
            <a:grpFill/>
          </p:spPr>
        </p:pic>
      </p:grpSp>
      <p:grpSp>
        <p:nvGrpSpPr>
          <p:cNvPr id="10" name="Group 9"/>
          <p:cNvGrpSpPr/>
          <p:nvPr/>
        </p:nvGrpSpPr>
        <p:grpSpPr>
          <a:xfrm>
            <a:off x="293469" y="4419600"/>
            <a:ext cx="2521936" cy="1695791"/>
            <a:chOff x="3643014" y="3304439"/>
            <a:chExt cx="2774130" cy="1582738"/>
          </a:xfrm>
          <a:solidFill>
            <a:schemeClr val="bg1"/>
          </a:solidFill>
          <a:effectLst>
            <a:outerShdw blurRad="101600" dist="50800" dir="2400000" sx="104000" sy="104000" algn="ctr" rotWithShape="0">
              <a:srgbClr val="000000">
                <a:alpha val="43000"/>
              </a:srgbClr>
            </a:outerShdw>
          </a:effectLst>
        </p:grpSpPr>
        <p:sp>
          <p:nvSpPr>
            <p:cNvPr id="25" name="Rectangle 24"/>
            <p:cNvSpPr/>
            <p:nvPr/>
          </p:nvSpPr>
          <p:spPr bwMode="auto">
            <a:xfrm>
              <a:off x="3643014"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8" name="Picture 7"/>
            <p:cNvPicPr>
              <a:picLocks noChangeAspect="1"/>
            </p:cNvPicPr>
            <p:nvPr/>
          </p:nvPicPr>
          <p:blipFill>
            <a:blip r:embed="rId4"/>
            <a:stretch>
              <a:fillRect/>
            </a:stretch>
          </p:blipFill>
          <p:spPr>
            <a:xfrm>
              <a:off x="4329042" y="3558312"/>
              <a:ext cx="1539412" cy="1094047"/>
            </a:xfrm>
            <a:prstGeom prst="rect">
              <a:avLst/>
            </a:prstGeom>
            <a:grpFill/>
          </p:spPr>
        </p:pic>
      </p:grpSp>
      <p:grpSp>
        <p:nvGrpSpPr>
          <p:cNvPr id="4" name="Group 3"/>
          <p:cNvGrpSpPr/>
          <p:nvPr/>
        </p:nvGrpSpPr>
        <p:grpSpPr>
          <a:xfrm>
            <a:off x="2878564" y="3466436"/>
            <a:ext cx="2521936" cy="1695791"/>
            <a:chOff x="6671062" y="1478944"/>
            <a:chExt cx="2774130" cy="1582738"/>
          </a:xfrm>
          <a:effectLst>
            <a:outerShdw blurRad="101600" dist="203200" dir="2400000" sx="104000" sy="104000" algn="ctr" rotWithShape="0">
              <a:srgbClr val="000000">
                <a:alpha val="43137"/>
              </a:srgbClr>
            </a:outerShdw>
          </a:effectLst>
        </p:grpSpPr>
        <p:sp>
          <p:nvSpPr>
            <p:cNvPr id="26" name="Rectangle 25"/>
            <p:cNvSpPr/>
            <p:nvPr/>
          </p:nvSpPr>
          <p:spPr bwMode="auto">
            <a:xfrm>
              <a:off x="6671062" y="1478944"/>
              <a:ext cx="2774130" cy="1582738"/>
            </a:xfrm>
            <a:prstGeom prst="rect">
              <a:avLst/>
            </a:prstGeom>
            <a:solidFill>
              <a:schemeClr val="bg1"/>
            </a:solid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p:nvPicPr>
          <p:blipFill>
            <a:blip r:embed="rId5"/>
            <a:stretch>
              <a:fillRect/>
            </a:stretch>
          </p:blipFill>
          <p:spPr>
            <a:xfrm>
              <a:off x="7490238" y="1647336"/>
              <a:ext cx="1253692" cy="1142477"/>
            </a:xfrm>
            <a:prstGeom prst="rect">
              <a:avLst/>
            </a:prstGeom>
            <a:solidFill>
              <a:schemeClr val="bg1"/>
            </a:solidFill>
          </p:spPr>
        </p:pic>
      </p:grpSp>
      <p:grpSp>
        <p:nvGrpSpPr>
          <p:cNvPr id="9" name="Group 8"/>
          <p:cNvGrpSpPr/>
          <p:nvPr/>
        </p:nvGrpSpPr>
        <p:grpSpPr>
          <a:xfrm>
            <a:off x="5479064" y="3466435"/>
            <a:ext cx="2521936" cy="1695791"/>
            <a:chOff x="6671062" y="3304439"/>
            <a:chExt cx="2774130" cy="1582738"/>
          </a:xfrm>
          <a:solidFill>
            <a:schemeClr val="bg1"/>
          </a:solidFill>
          <a:effectLst>
            <a:outerShdw blurRad="101600" dist="203200" dir="2400000" sx="104000" sy="104000" algn="ctr" rotWithShape="0">
              <a:srgbClr val="000000">
                <a:alpha val="43137"/>
              </a:srgbClr>
            </a:outerShdw>
          </a:effectLst>
        </p:grpSpPr>
        <p:sp>
          <p:nvSpPr>
            <p:cNvPr id="27" name="Rectangle 26"/>
            <p:cNvSpPr/>
            <p:nvPr/>
          </p:nvSpPr>
          <p:spPr bwMode="auto">
            <a:xfrm>
              <a:off x="6671062"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98662" y="3571117"/>
              <a:ext cx="2083087" cy="989029"/>
            </a:xfrm>
            <a:prstGeom prst="rect">
              <a:avLst/>
            </a:prstGeom>
            <a:grpFill/>
          </p:spPr>
        </p:pic>
      </p:grpSp>
      <p:grpSp>
        <p:nvGrpSpPr>
          <p:cNvPr id="3" name="Group 2"/>
          <p:cNvGrpSpPr/>
          <p:nvPr/>
        </p:nvGrpSpPr>
        <p:grpSpPr>
          <a:xfrm>
            <a:off x="293469" y="796371"/>
            <a:ext cx="2521936" cy="1695791"/>
            <a:chOff x="628335" y="1478944"/>
            <a:chExt cx="2774130" cy="1582738"/>
          </a:xfrm>
          <a:solidFill>
            <a:schemeClr val="bg1"/>
          </a:solidFill>
          <a:effectLst>
            <a:outerShdw blurRad="101600" dist="50800" dir="2400000" sx="104000" sy="104000" algn="ctr" rotWithShape="0">
              <a:srgbClr val="000000">
                <a:alpha val="43000"/>
              </a:srgbClr>
            </a:outerShdw>
          </a:effectLst>
        </p:grpSpPr>
        <p:sp>
          <p:nvSpPr>
            <p:cNvPr id="20" name="Rectangle 19"/>
            <p:cNvSpPr/>
            <p:nvPr/>
          </p:nvSpPr>
          <p:spPr bwMode="auto">
            <a:xfrm>
              <a:off x="628335" y="1478944"/>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TextBox 14"/>
            <p:cNvSpPr txBox="1"/>
            <p:nvPr/>
          </p:nvSpPr>
          <p:spPr>
            <a:xfrm>
              <a:off x="998404" y="1974395"/>
              <a:ext cx="2116106" cy="603242"/>
            </a:xfrm>
            <a:prstGeom prst="rect">
              <a:avLst/>
            </a:prstGeom>
            <a:grpFill/>
          </p:spPr>
          <p:txBody>
            <a:bodyPr wrap="none">
              <a:spAutoFit/>
            </a:bodyPr>
            <a:lstStyle/>
            <a:p>
              <a:pPr algn="ctr" fontAlgn="auto">
                <a:lnSpc>
                  <a:spcPct val="90000"/>
                </a:lnSpc>
                <a:spcBef>
                  <a:spcPts val="0"/>
                </a:spcBef>
                <a:spcAft>
                  <a:spcPts val="0"/>
                </a:spcAft>
                <a:defRPr/>
              </a:pPr>
              <a:r>
                <a:rPr lang="bg-BG" sz="2000" b="1" dirty="0" smtClean="0">
                  <a:solidFill>
                    <a:schemeClr val="tx1">
                      <a:lumMod val="65000"/>
                      <a:lumOff val="35000"/>
                    </a:schemeClr>
                  </a:solidFill>
                  <a:latin typeface="+mj-lt"/>
                  <a:ea typeface="+mn-ea"/>
                  <a:cs typeface="+mn-cs"/>
                </a:rPr>
                <a:t>Правителствата</a:t>
              </a:r>
            </a:p>
            <a:p>
              <a:pPr algn="ctr" fontAlgn="auto">
                <a:lnSpc>
                  <a:spcPct val="90000"/>
                </a:lnSpc>
                <a:spcBef>
                  <a:spcPts val="0"/>
                </a:spcBef>
                <a:spcAft>
                  <a:spcPts val="0"/>
                </a:spcAft>
                <a:defRPr/>
              </a:pPr>
              <a:r>
                <a:rPr lang="bg-BG" sz="2000" b="1" dirty="0" smtClean="0">
                  <a:solidFill>
                    <a:schemeClr val="tx1">
                      <a:lumMod val="65000"/>
                      <a:lumOff val="35000"/>
                    </a:schemeClr>
                  </a:solidFill>
                  <a:latin typeface="+mj-lt"/>
                  <a:ea typeface="+mn-ea"/>
                  <a:cs typeface="+mn-cs"/>
                </a:rPr>
                <a:t>По света</a:t>
              </a:r>
              <a:endParaRPr lang="en-US" sz="2000" b="1" dirty="0">
                <a:solidFill>
                  <a:schemeClr val="tx1">
                    <a:lumMod val="65000"/>
                    <a:lumOff val="35000"/>
                  </a:schemeClr>
                </a:solidFill>
                <a:latin typeface="+mj-lt"/>
                <a:ea typeface="+mn-ea"/>
                <a:cs typeface="+mn-cs"/>
              </a:endParaRPr>
            </a:p>
          </p:txBody>
        </p:sp>
      </p:grpSp>
      <p:grpSp>
        <p:nvGrpSpPr>
          <p:cNvPr id="12" name="Group 11"/>
          <p:cNvGrpSpPr/>
          <p:nvPr/>
        </p:nvGrpSpPr>
        <p:grpSpPr>
          <a:xfrm>
            <a:off x="2932161" y="1644267"/>
            <a:ext cx="2521936" cy="1695791"/>
            <a:chOff x="3643014" y="1478944"/>
            <a:chExt cx="2774130" cy="1582738"/>
          </a:xfrm>
          <a:solidFill>
            <a:schemeClr val="bg1"/>
          </a:solidFill>
          <a:effectLst>
            <a:outerShdw blurRad="101600" dist="50800" dir="2400000" sx="104000" sy="104000" algn="ctr" rotWithShape="0">
              <a:srgbClr val="000000">
                <a:alpha val="43000"/>
              </a:srgbClr>
            </a:outerShdw>
          </a:effectLst>
        </p:grpSpPr>
        <p:sp>
          <p:nvSpPr>
            <p:cNvPr id="22" name="Rectangle 21"/>
            <p:cNvSpPr/>
            <p:nvPr/>
          </p:nvSpPr>
          <p:spPr bwMode="auto">
            <a:xfrm>
              <a:off x="3643014" y="1478944"/>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86857" y="1906661"/>
              <a:ext cx="2169012" cy="815418"/>
            </a:xfrm>
            <a:prstGeom prst="rect">
              <a:avLst/>
            </a:prstGeom>
            <a:grpFill/>
          </p:spPr>
        </p:pic>
      </p:grpSp>
    </p:spTree>
    <p:extLst>
      <p:ext uri="{BB962C8B-B14F-4D97-AF65-F5344CB8AC3E}">
        <p14:creationId xmlns:p14="http://schemas.microsoft.com/office/powerpoint/2010/main" val="218034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6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8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g-BG" sz="4400" dirty="0" smtClean="0"/>
              <a:t>Популяризиране</a:t>
            </a:r>
            <a:endParaRPr lang="en-US" sz="4400" dirty="0"/>
          </a:p>
        </p:txBody>
      </p:sp>
    </p:spTree>
    <p:extLst>
      <p:ext uri="{BB962C8B-B14F-4D97-AF65-F5344CB8AC3E}">
        <p14:creationId xmlns:p14="http://schemas.microsoft.com/office/powerpoint/2010/main" val="382469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sz="3200" b="1" dirty="0" smtClean="0">
                <a:latin typeface="Arial Narrow" pitchFamily="34" charset="0"/>
              </a:rPr>
              <a:t>Популяризиране чрез вълнуващи истории</a:t>
            </a:r>
            <a:endParaRPr lang="en-US" sz="3200" b="1" dirty="0" smtClean="0">
              <a:latin typeface="Arial Narrow" pitchFamily="34" charset="0"/>
            </a:endParaRPr>
          </a:p>
        </p:txBody>
      </p:sp>
      <p:pic>
        <p:nvPicPr>
          <p:cNvPr id="1028" name="Picture 4" descr="http://www.endpolio.org/images/default-source/blog-images/phillipines-race.jpg?sfvrsn=0"/>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419601" y="3535515"/>
            <a:ext cx="44577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endpolio.org/images/default-source/blog-images/stella-drops-zairia-1024x730.jpg?sfvrsn=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6800" y="3962132"/>
            <a:ext cx="2971800" cy="21185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ndpolio.org/images/default-source/blog-images/wgm.jpg?sfvrsn=0"/>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553201" y="1186590"/>
            <a:ext cx="20955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endpolio.org/images/default-source/blog-images/polio-warriors.png?sfvrsn=2"/>
          <p:cNvPicPr>
            <a:picLocks noChangeAspect="1" noChangeArrowheads="1"/>
          </p:cNvPicPr>
          <p:nvPr/>
        </p:nvPicPr>
        <p:blipFill>
          <a:blip r:embed="rId8" cstate="email">
            <a:extLst>
              <a:ext uri="{BEBA8EAE-BF5A-486C-A8C5-ECC9F3942E4B}">
                <a14:imgProps xmlns:a14="http://schemas.microsoft.com/office/drawing/2010/main">
                  <a14:imgLayer r:embed="rId9">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45475" y="1449254"/>
            <a:ext cx="3512125" cy="23281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endpolio.org/images/default-source/blog-images/nima-choden.jpg?sfvrsn=0"/>
          <p:cNvPicPr>
            <a:picLocks noChangeAspect="1" noChangeArrowheads="1"/>
          </p:cNvPicPr>
          <p:nvPr/>
        </p:nvPicPr>
        <p:blipFill>
          <a:blip r:embed="rId10" cstate="email">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3352801" y="1186591"/>
            <a:ext cx="2771615" cy="2078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79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sz="3200" dirty="0" smtClean="0">
                <a:latin typeface="Arial Narrow" pitchFamily="34" charset="0"/>
              </a:rPr>
              <a:t>Комуникационни стратегии</a:t>
            </a:r>
            <a:endParaRPr lang="en-US" sz="3200" dirty="0" smtClean="0">
              <a:latin typeface="Arial Narrow" pitchFamily="34" charset="0"/>
            </a:endParaRPr>
          </a:p>
        </p:txBody>
      </p:sp>
      <p:graphicFrame>
        <p:nvGraphicFramePr>
          <p:cNvPr id="2" name="Diagram 1"/>
          <p:cNvGraphicFramePr/>
          <p:nvPr>
            <p:extLst>
              <p:ext uri="{D42A27DB-BD31-4B8C-83A1-F6EECF244321}">
                <p14:modId xmlns:p14="http://schemas.microsoft.com/office/powerpoint/2010/main" val="923064158"/>
              </p:ext>
            </p:extLst>
          </p:nvPr>
        </p:nvGraphicFramePr>
        <p:xfrm>
          <a:off x="-152400" y="1127760"/>
          <a:ext cx="9784080"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6028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sz="2800" dirty="0" smtClean="0">
                <a:latin typeface="Arial Narrow" pitchFamily="34" charset="0"/>
              </a:rPr>
              <a:t>Какво можеш да направиш</a:t>
            </a:r>
            <a:endParaRPr lang="en-US" sz="2800" dirty="0" smtClean="0">
              <a:latin typeface="Arial Narrow" pitchFamily="34" charset="0"/>
            </a:endParaRPr>
          </a:p>
        </p:txBody>
      </p:sp>
      <p:sp>
        <p:nvSpPr>
          <p:cNvPr id="35843" name="Content Placeholder 2"/>
          <p:cNvSpPr>
            <a:spLocks noGrp="1"/>
          </p:cNvSpPr>
          <p:nvPr>
            <p:ph idx="1"/>
          </p:nvPr>
        </p:nvSpPr>
        <p:spPr bwMode="auto">
          <a:xfrm>
            <a:off x="304800" y="1166813"/>
            <a:ext cx="510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bg-BG" sz="2800" dirty="0" smtClean="0">
                <a:latin typeface="Arial Narrow" pitchFamily="34" charset="0"/>
              </a:rPr>
              <a:t>Направи лично дарение за</a:t>
            </a:r>
            <a:r>
              <a:rPr lang="en-US" sz="2800" dirty="0" smtClean="0">
                <a:latin typeface="Arial Narrow" pitchFamily="34" charset="0"/>
              </a:rPr>
              <a:t> PolioPlus</a:t>
            </a:r>
          </a:p>
          <a:p>
            <a:r>
              <a:rPr lang="bg-BG" sz="2800" dirty="0" smtClean="0">
                <a:latin typeface="Arial Narrow" pitchFamily="34" charset="0"/>
              </a:rPr>
              <a:t>Организирай събиране на средства за подкрепа на </a:t>
            </a:r>
            <a:r>
              <a:rPr lang="en-US" sz="2800" dirty="0" smtClean="0">
                <a:latin typeface="Arial Narrow" pitchFamily="34" charset="0"/>
              </a:rPr>
              <a:t> Polio</a:t>
            </a:r>
            <a:r>
              <a:rPr lang="bg-BG" sz="2800" dirty="0" smtClean="0">
                <a:latin typeface="Arial Narrow" pitchFamily="34" charset="0"/>
              </a:rPr>
              <a:t>+</a:t>
            </a:r>
            <a:endParaRPr lang="en-US" sz="2800" dirty="0" smtClean="0">
              <a:latin typeface="Arial Narrow" pitchFamily="34" charset="0"/>
            </a:endParaRPr>
          </a:p>
          <a:p>
            <a:r>
              <a:rPr lang="bg-BG" sz="2800" dirty="0" smtClean="0">
                <a:latin typeface="Arial Narrow" pitchFamily="34" charset="0"/>
              </a:rPr>
              <a:t>Сложи си значка, тениска или връзка с</a:t>
            </a:r>
            <a:r>
              <a:rPr lang="en-US" sz="2800" dirty="0" smtClean="0">
                <a:latin typeface="Arial Narrow" pitchFamily="34" charset="0"/>
              </a:rPr>
              <a:t> </a:t>
            </a:r>
            <a:r>
              <a:rPr lang="bg-BG" sz="2800" dirty="0" smtClean="0">
                <a:latin typeface="Arial Narrow" pitchFamily="34" charset="0"/>
              </a:rPr>
              <a:t>бранда </a:t>
            </a:r>
            <a:r>
              <a:rPr lang="en-US" sz="2800" dirty="0" smtClean="0">
                <a:latin typeface="Arial Narrow" pitchFamily="34" charset="0"/>
              </a:rPr>
              <a:t>End Polio Now </a:t>
            </a:r>
          </a:p>
          <a:p>
            <a:r>
              <a:rPr lang="bg-BG" sz="2800" dirty="0" smtClean="0">
                <a:latin typeface="Arial Narrow" pitchFamily="34" charset="0"/>
              </a:rPr>
              <a:t>Говорете на другите за Полио</a:t>
            </a:r>
            <a:endParaRPr lang="en-US" sz="2800" dirty="0" smtClean="0">
              <a:latin typeface="Arial Narrow" pitchFamily="34" charset="0"/>
            </a:endParaRPr>
          </a:p>
          <a:p>
            <a:r>
              <a:rPr lang="bg-BG" sz="2800" dirty="0" smtClean="0">
                <a:latin typeface="Arial Narrow" pitchFamily="34" charset="0"/>
              </a:rPr>
              <a:t>Споделяй в социалните медии</a:t>
            </a:r>
            <a:endParaRPr lang="en-US" sz="2800" dirty="0" smtClean="0">
              <a:latin typeface="Arial Narrow" pitchFamily="34" charset="0"/>
            </a:endParaRPr>
          </a:p>
          <a:p>
            <a:r>
              <a:rPr lang="bg-BG" sz="2800" dirty="0" smtClean="0">
                <a:latin typeface="Arial Narrow" pitchFamily="34" charset="0"/>
              </a:rPr>
              <a:t>Организирай специално събитие всяка година за Деня на </a:t>
            </a:r>
            <a:r>
              <a:rPr lang="en-US" sz="2800" dirty="0" smtClean="0">
                <a:latin typeface="Arial Narrow" pitchFamily="34" charset="0"/>
              </a:rPr>
              <a:t> Polio</a:t>
            </a:r>
            <a:endParaRPr lang="en-US" sz="2400" b="1" dirty="0" smtClean="0">
              <a:solidFill>
                <a:srgbClr val="C00000"/>
              </a:solidFill>
              <a:latin typeface="Arial Narrow" pitchFamily="34" charset="0"/>
            </a:endParaRPr>
          </a:p>
          <a:p>
            <a:endParaRPr lang="en-US" dirty="0" smtClean="0">
              <a:latin typeface="Georgia" pitchFamily="18" charset="0"/>
            </a:endParaRPr>
          </a:p>
        </p:txBody>
      </p:sp>
      <p:pic>
        <p:nvPicPr>
          <p:cNvPr id="3584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410200" y="1524000"/>
            <a:ext cx="268128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34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2800" b="1" dirty="0" smtClean="0"/>
              <a:t>Световен ден на </a:t>
            </a:r>
            <a:r>
              <a:rPr lang="en-US" sz="2800" b="1" dirty="0" smtClean="0"/>
              <a:t>Polio  2015</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861127696"/>
              </p:ext>
            </p:extLst>
          </p:nvPr>
        </p:nvGraphicFramePr>
        <p:xfrm>
          <a:off x="4038600" y="1371600"/>
          <a:ext cx="4800600" cy="5571744"/>
        </p:xfrm>
        <a:graphic>
          <a:graphicData uri="http://schemas.openxmlformats.org/drawingml/2006/table">
            <a:tbl>
              <a:tblPr firstRow="1" firstCol="1" bandRow="1">
                <a:tableStyleId>{5C22544A-7EE6-4342-B048-85BDC9FD1C3A}</a:tableStyleId>
              </a:tblPr>
              <a:tblGrid>
                <a:gridCol w="2400300"/>
                <a:gridCol w="2400300"/>
              </a:tblGrid>
              <a:tr h="914400">
                <a:tc rowSpan="5">
                  <a:txBody>
                    <a:bodyPr/>
                    <a:lstStyle/>
                    <a:p>
                      <a:pPr marL="0" marR="0" algn="ctr">
                        <a:lnSpc>
                          <a:spcPct val="115000"/>
                        </a:lnSpc>
                        <a:spcBef>
                          <a:spcPts val="0"/>
                        </a:spcBef>
                        <a:spcAft>
                          <a:spcPts val="0"/>
                        </a:spcAft>
                      </a:pPr>
                      <a:endParaRPr lang="en-US" sz="1000" dirty="0" smtClean="0">
                        <a:effectLst/>
                        <a:latin typeface="+mn-lt"/>
                        <a:ea typeface="+mn-ea"/>
                        <a:cs typeface="+mn-cs"/>
                      </a:endParaRPr>
                    </a:p>
                    <a:p>
                      <a:pPr marL="0" marR="0" algn="ctr">
                        <a:lnSpc>
                          <a:spcPct val="115000"/>
                        </a:lnSpc>
                        <a:spcBef>
                          <a:spcPts val="0"/>
                        </a:spcBef>
                        <a:spcAft>
                          <a:spcPts val="0"/>
                        </a:spcAft>
                      </a:pPr>
                      <a:endParaRPr lang="en-US" sz="1000" dirty="0" smtClean="0">
                        <a:effectLst/>
                        <a:latin typeface="+mn-lt"/>
                        <a:ea typeface="+mn-ea"/>
                        <a:cs typeface="+mn-cs"/>
                      </a:endParaRPr>
                    </a:p>
                    <a:p>
                      <a:pPr marL="0" marR="0" algn="ctr">
                        <a:lnSpc>
                          <a:spcPct val="115000"/>
                        </a:lnSpc>
                        <a:spcBef>
                          <a:spcPts val="0"/>
                        </a:spcBef>
                        <a:spcAft>
                          <a:spcPts val="0"/>
                        </a:spcAft>
                      </a:pPr>
                      <a:endParaRPr lang="en-US" sz="1000" dirty="0" smtClean="0">
                        <a:effectLst/>
                        <a:latin typeface="+mn-lt"/>
                        <a:ea typeface="+mn-ea"/>
                        <a:cs typeface="+mn-cs"/>
                      </a:endParaRPr>
                    </a:p>
                    <a:p>
                      <a:pPr marL="0" marR="0" algn="ctr">
                        <a:lnSpc>
                          <a:spcPct val="115000"/>
                        </a:lnSpc>
                        <a:spcBef>
                          <a:spcPts val="0"/>
                        </a:spcBef>
                        <a:spcAft>
                          <a:spcPts val="0"/>
                        </a:spcAft>
                      </a:pPr>
                      <a:endParaRPr lang="en-US" sz="1000" dirty="0" smtClean="0">
                        <a:effectLst/>
                        <a:latin typeface="+mn-lt"/>
                        <a:ea typeface="+mn-ea"/>
                        <a:cs typeface="+mn-cs"/>
                      </a:endParaRPr>
                    </a:p>
                    <a:p>
                      <a:pPr marL="0" marR="0" algn="ctr">
                        <a:lnSpc>
                          <a:spcPct val="115000"/>
                        </a:lnSpc>
                        <a:spcBef>
                          <a:spcPts val="0"/>
                        </a:spcBef>
                        <a:spcAft>
                          <a:spcPts val="0"/>
                        </a:spcAft>
                      </a:pPr>
                      <a:endParaRPr lang="en-US" sz="1000" dirty="0" smtClean="0">
                        <a:effectLst/>
                        <a:latin typeface="+mn-lt"/>
                        <a:ea typeface="+mn-ea"/>
                        <a:cs typeface="+mn-cs"/>
                      </a:endParaRPr>
                    </a:p>
                    <a:p>
                      <a:pPr marL="0" marR="0" algn="ctr">
                        <a:lnSpc>
                          <a:spcPct val="115000"/>
                        </a:lnSpc>
                        <a:spcBef>
                          <a:spcPts val="0"/>
                        </a:spcBef>
                        <a:spcAft>
                          <a:spcPts val="0"/>
                        </a:spcAft>
                      </a:pPr>
                      <a:endParaRPr lang="en-US" sz="1000" dirty="0" smtClean="0">
                        <a:effectLst/>
                        <a:latin typeface="+mn-lt"/>
                        <a:ea typeface="+mn-ea"/>
                        <a:cs typeface="+mn-cs"/>
                      </a:endParaRPr>
                    </a:p>
                    <a:p>
                      <a:pPr marL="0" marR="0" algn="ctr">
                        <a:lnSpc>
                          <a:spcPct val="115000"/>
                        </a:lnSpc>
                        <a:spcBef>
                          <a:spcPts val="0"/>
                        </a:spcBef>
                        <a:spcAft>
                          <a:spcPts val="0"/>
                        </a:spcAft>
                      </a:pPr>
                      <a:endParaRPr lang="en-US" sz="1000" dirty="0" smtClean="0">
                        <a:effectLst/>
                        <a:latin typeface="+mn-lt"/>
                        <a:ea typeface="+mn-ea"/>
                        <a:cs typeface="+mn-cs"/>
                      </a:endParaRPr>
                    </a:p>
                    <a:p>
                      <a:pPr marL="0" marR="0" algn="ctr">
                        <a:lnSpc>
                          <a:spcPct val="115000"/>
                        </a:lnSpc>
                        <a:spcBef>
                          <a:spcPts val="0"/>
                        </a:spcBef>
                        <a:spcAft>
                          <a:spcPts val="0"/>
                        </a:spcAft>
                      </a:pPr>
                      <a:endParaRPr lang="en-US" sz="1000" dirty="0" smtClean="0">
                        <a:effectLst/>
                        <a:latin typeface="+mn-lt"/>
                        <a:ea typeface="+mn-ea"/>
                        <a:cs typeface="+mn-cs"/>
                      </a:endParaRPr>
                    </a:p>
                    <a:p>
                      <a:pPr marL="0" marR="0" algn="ctr">
                        <a:lnSpc>
                          <a:spcPct val="115000"/>
                        </a:lnSpc>
                        <a:spcBef>
                          <a:spcPts val="0"/>
                        </a:spcBef>
                        <a:spcAft>
                          <a:spcPts val="0"/>
                        </a:spcAft>
                      </a:pPr>
                      <a:endParaRPr lang="en-US" sz="1000" dirty="0" smtClean="0">
                        <a:effectLst/>
                        <a:latin typeface="+mn-lt"/>
                        <a:ea typeface="+mn-ea"/>
                        <a:cs typeface="+mn-cs"/>
                      </a:endParaRPr>
                    </a:p>
                    <a:p>
                      <a:pPr marL="0" marR="0" algn="ctr">
                        <a:lnSpc>
                          <a:spcPct val="115000"/>
                        </a:lnSpc>
                        <a:spcBef>
                          <a:spcPts val="0"/>
                        </a:spcBef>
                        <a:spcAft>
                          <a:spcPts val="0"/>
                        </a:spcAft>
                      </a:pPr>
                      <a:endParaRPr lang="en-US" sz="1000" dirty="0" smtClean="0">
                        <a:effectLst/>
                        <a:latin typeface="+mn-lt"/>
                        <a:ea typeface="+mn-ea"/>
                        <a:cs typeface="+mn-cs"/>
                      </a:endParaRPr>
                    </a:p>
                    <a:p>
                      <a:pPr marL="0" marR="0" algn="ctr">
                        <a:lnSpc>
                          <a:spcPct val="115000"/>
                        </a:lnSpc>
                        <a:spcBef>
                          <a:spcPts val="0"/>
                        </a:spcBef>
                        <a:spcAft>
                          <a:spcPts val="0"/>
                        </a:spcAft>
                      </a:pPr>
                      <a:r>
                        <a:rPr lang="bg-BG" sz="1800" baseline="0" dirty="0" smtClean="0">
                          <a:effectLst/>
                          <a:latin typeface="+mn-lt"/>
                          <a:ea typeface="+mn-ea"/>
                          <a:cs typeface="+mn-cs"/>
                        </a:rPr>
                        <a:t>Какво могат да направят Ротари клубовете за</a:t>
                      </a:r>
                      <a:r>
                        <a:rPr lang="en-US" sz="1800" baseline="0" dirty="0" smtClean="0">
                          <a:effectLst/>
                          <a:latin typeface="+mn-lt"/>
                          <a:ea typeface="+mn-ea"/>
                          <a:cs typeface="+mn-cs"/>
                        </a:rPr>
                        <a:t> World Polio Day?</a:t>
                      </a:r>
                      <a:endParaRPr lang="en-US" sz="1800" dirty="0">
                        <a:effectLst/>
                        <a:latin typeface="Calibri"/>
                        <a:ea typeface="SimSun"/>
                        <a:cs typeface="Times New Roman"/>
                      </a:endParaRPr>
                    </a:p>
                  </a:txBody>
                  <a:tcPr marL="68574" marR="68574" marT="0" marB="0">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bg-BG" sz="1800" b="0" i="0" u="none" strike="noStrike" kern="1200" cap="none" spc="0" normalizeH="0" baseline="0" noProof="0" dirty="0" smtClean="0">
                          <a:ln>
                            <a:noFill/>
                          </a:ln>
                          <a:solidFill>
                            <a:srgbClr val="958D85"/>
                          </a:solidFill>
                          <a:effectLst/>
                          <a:uLnTx/>
                          <a:uFillTx/>
                          <a:latin typeface="+mn-lt"/>
                        </a:rPr>
                        <a:t>Използвайте  Световния ден на Полио за събиране на средства и  популяризиране </a:t>
                      </a:r>
                      <a:endParaRPr kumimoji="0" lang="en-US" sz="1100" b="0" i="0" u="none" strike="noStrike" kern="1200" cap="none" spc="0" normalizeH="0" baseline="0" noProof="0" dirty="0" smtClean="0">
                        <a:ln>
                          <a:noFill/>
                        </a:ln>
                        <a:solidFill>
                          <a:srgbClr val="958D85"/>
                        </a:solidFill>
                        <a:effectLst/>
                        <a:uLnTx/>
                        <a:uFillTx/>
                        <a:latin typeface="+mn-lt"/>
                      </a:endParaRPr>
                    </a:p>
                  </a:txBody>
                  <a:tcPr marL="68574" marR="68574" marT="0" marB="0" anchor="ctr">
                    <a:solidFill>
                      <a:schemeClr val="bg1">
                        <a:lumMod val="95000"/>
                      </a:schemeClr>
                    </a:solidFill>
                  </a:tcPr>
                </a:tc>
              </a:tr>
              <a:tr h="838200">
                <a:tc vMerge="1">
                  <a:txBody>
                    <a:bodyPr/>
                    <a:lstStyle/>
                    <a:p>
                      <a:pPr marL="0" marR="0">
                        <a:lnSpc>
                          <a:spcPct val="115000"/>
                        </a:lnSpc>
                        <a:spcBef>
                          <a:spcPts val="0"/>
                        </a:spcBef>
                        <a:spcAft>
                          <a:spcPts val="0"/>
                        </a:spcAft>
                      </a:pPr>
                      <a:endParaRPr lang="en-US" sz="1100" dirty="0">
                        <a:effectLst/>
                        <a:latin typeface="Calibri"/>
                        <a:ea typeface="SimSun"/>
                        <a:cs typeface="Times New Roman"/>
                      </a:endParaRPr>
                    </a:p>
                  </a:txBody>
                  <a:tcPr marL="68574" marR="68574" marT="0" marB="0"/>
                </a:tc>
                <a:tc>
                  <a:txBody>
                    <a:bodyPr/>
                    <a:lstStyle/>
                    <a:p>
                      <a:pPr marL="0" marR="0">
                        <a:lnSpc>
                          <a:spcPct val="115000"/>
                        </a:lnSpc>
                        <a:spcBef>
                          <a:spcPts val="0"/>
                        </a:spcBef>
                        <a:spcAft>
                          <a:spcPts val="0"/>
                        </a:spcAft>
                      </a:pPr>
                      <a:r>
                        <a:rPr lang="bg-BG" sz="1800" dirty="0" smtClean="0">
                          <a:latin typeface="+mn-lt"/>
                        </a:rPr>
                        <a:t>Домакинствай</a:t>
                      </a:r>
                      <a:r>
                        <a:rPr lang="bg-BG" sz="1800" baseline="0" dirty="0" smtClean="0">
                          <a:latin typeface="+mn-lt"/>
                        </a:rPr>
                        <a:t> парти за</a:t>
                      </a:r>
                      <a:r>
                        <a:rPr lang="en-US" sz="1800" dirty="0" smtClean="0">
                          <a:latin typeface="+mn-lt"/>
                        </a:rPr>
                        <a:t> World Polio Day</a:t>
                      </a:r>
                    </a:p>
                  </a:txBody>
                  <a:tcPr marL="68574" marR="68574" marT="0" marB="0" anchor="ctr"/>
                </a:tc>
              </a:tr>
              <a:tr h="838200">
                <a:tc vMerge="1">
                  <a:txBody>
                    <a:bodyPr/>
                    <a:lstStyle/>
                    <a:p>
                      <a:pPr marL="0" marR="0">
                        <a:lnSpc>
                          <a:spcPct val="115000"/>
                        </a:lnSpc>
                        <a:spcBef>
                          <a:spcPts val="0"/>
                        </a:spcBef>
                        <a:spcAft>
                          <a:spcPts val="0"/>
                        </a:spcAft>
                      </a:pPr>
                      <a:endParaRPr lang="en-US" sz="1100" dirty="0">
                        <a:effectLst/>
                        <a:latin typeface="Calibri"/>
                        <a:ea typeface="SimSun"/>
                        <a:cs typeface="Times New Roman"/>
                      </a:endParaRPr>
                    </a:p>
                  </a:txBody>
                  <a:tcPr marL="68574" marR="68574"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bg-BG" sz="1800" b="1" u="none" dirty="0" smtClean="0">
                          <a:effectLst/>
                          <a:latin typeface="+mn-lt"/>
                          <a:ea typeface="SimSun"/>
                          <a:cs typeface="Times New Roman"/>
                        </a:rPr>
                        <a:t>Свали</a:t>
                      </a:r>
                      <a:r>
                        <a:rPr lang="en-US" sz="1800" b="1" u="none" dirty="0" smtClean="0">
                          <a:effectLst/>
                          <a:latin typeface="+mn-lt"/>
                          <a:ea typeface="SimSun"/>
                          <a:cs typeface="Times New Roman"/>
                        </a:rPr>
                        <a:t> </a:t>
                      </a:r>
                      <a:r>
                        <a:rPr lang="en-US" sz="1800" dirty="0" smtClean="0">
                          <a:effectLst/>
                          <a:latin typeface="+mn-lt"/>
                          <a:ea typeface="SimSun"/>
                          <a:cs typeface="Times New Roman"/>
                        </a:rPr>
                        <a:t>World Polio Day toolkit </a:t>
                      </a:r>
                      <a:r>
                        <a:rPr lang="bg-BG" sz="1800" dirty="0" smtClean="0">
                          <a:effectLst/>
                          <a:latin typeface="+mn-lt"/>
                          <a:ea typeface="SimSun"/>
                          <a:cs typeface="Times New Roman"/>
                        </a:rPr>
                        <a:t>от</a:t>
                      </a:r>
                      <a:r>
                        <a:rPr lang="en-US" sz="1800" dirty="0" smtClean="0">
                          <a:effectLst/>
                          <a:latin typeface="+mn-lt"/>
                          <a:ea typeface="SimSun"/>
                          <a:cs typeface="Times New Roman"/>
                        </a:rPr>
                        <a:t> endpolio.org</a:t>
                      </a:r>
                    </a:p>
                  </a:txBody>
                  <a:tcPr marL="68574" marR="68574" marT="0" marB="0" anchor="ctr">
                    <a:solidFill>
                      <a:schemeClr val="bg1">
                        <a:lumMod val="95000"/>
                      </a:schemeClr>
                    </a:solidFill>
                  </a:tcPr>
                </a:tc>
              </a:tr>
              <a:tr h="830811">
                <a:tc vMerge="1">
                  <a:txBody>
                    <a:bodyPr/>
                    <a:lstStyle/>
                    <a:p>
                      <a:pPr marL="0" marR="0">
                        <a:lnSpc>
                          <a:spcPct val="115000"/>
                        </a:lnSpc>
                        <a:spcBef>
                          <a:spcPts val="0"/>
                        </a:spcBef>
                        <a:spcAft>
                          <a:spcPts val="0"/>
                        </a:spcAft>
                      </a:pPr>
                      <a:endParaRPr lang="en-US" sz="1100" dirty="0">
                        <a:effectLst/>
                        <a:latin typeface="Calibri"/>
                        <a:ea typeface="SimSun"/>
                        <a:cs typeface="Times New Roman"/>
                      </a:endParaRPr>
                    </a:p>
                  </a:txBody>
                  <a:tcPr marL="68574" marR="68574"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latin typeface="+mn-lt"/>
                          <a:ea typeface="+mn-ea"/>
                          <a:cs typeface="+mn-cs"/>
                        </a:rPr>
                        <a:t>Use </a:t>
                      </a:r>
                      <a:r>
                        <a:rPr lang="en-US" sz="1800" b="1" kern="1200" dirty="0" smtClean="0">
                          <a:solidFill>
                            <a:schemeClr val="dk1"/>
                          </a:solidFill>
                          <a:latin typeface="+mn-lt"/>
                          <a:ea typeface="+mn-ea"/>
                          <a:cs typeface="+mn-cs"/>
                        </a:rPr>
                        <a:t>event video </a:t>
                      </a:r>
                      <a:r>
                        <a:rPr lang="en-US" sz="1800" kern="1200" dirty="0" smtClean="0">
                          <a:solidFill>
                            <a:schemeClr val="dk1"/>
                          </a:solidFill>
                          <a:latin typeface="+mn-lt"/>
                          <a:ea typeface="+mn-ea"/>
                          <a:cs typeface="+mn-cs"/>
                        </a:rPr>
                        <a:t>as club program</a:t>
                      </a:r>
                    </a:p>
                    <a:p>
                      <a:pPr marL="0" marR="0" indent="0" algn="l" defTabSz="457200" rtl="0" eaLnBrk="1" fontAlgn="auto" latinLnBrk="0" hangingPunct="1">
                        <a:lnSpc>
                          <a:spcPct val="115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marL="68574" marR="68574" marT="0" marB="0" anchor="ctr"/>
                </a:tc>
              </a:tr>
              <a:tr h="837351">
                <a:tc vMerge="1">
                  <a:txBody>
                    <a:bodyPr/>
                    <a:lstStyle/>
                    <a:p>
                      <a:pPr marL="0" marR="0">
                        <a:lnSpc>
                          <a:spcPct val="115000"/>
                        </a:lnSpc>
                        <a:spcBef>
                          <a:spcPts val="0"/>
                        </a:spcBef>
                        <a:spcAft>
                          <a:spcPts val="0"/>
                        </a:spcAft>
                      </a:pPr>
                      <a:endParaRPr lang="en-US" sz="1100" dirty="0">
                        <a:effectLst/>
                        <a:latin typeface="Calibri"/>
                        <a:ea typeface="SimSun"/>
                        <a:cs typeface="Times New Roman"/>
                      </a:endParaRPr>
                    </a:p>
                  </a:txBody>
                  <a:tcPr marL="68574" marR="68574" marT="0" marB="0"/>
                </a:tc>
                <a:tc>
                  <a:txBody>
                    <a:bodyPr/>
                    <a:lstStyle/>
                    <a:p>
                      <a:pPr marL="0" marR="0">
                        <a:lnSpc>
                          <a:spcPct val="115000"/>
                        </a:lnSpc>
                        <a:spcBef>
                          <a:spcPts val="0"/>
                        </a:spcBef>
                        <a:spcAft>
                          <a:spcPts val="0"/>
                        </a:spcAft>
                      </a:pPr>
                      <a:r>
                        <a:rPr lang="bg-BG" sz="1800" dirty="0" smtClean="0">
                          <a:effectLst/>
                          <a:latin typeface="Calibri"/>
                          <a:ea typeface="SimSun"/>
                          <a:cs typeface="Times New Roman"/>
                        </a:rPr>
                        <a:t>Използвай</a:t>
                      </a:r>
                      <a:r>
                        <a:rPr lang="en-US" sz="1800" dirty="0" smtClean="0">
                          <a:effectLst/>
                          <a:latin typeface="Calibri"/>
                          <a:ea typeface="SimSun"/>
                          <a:cs typeface="Times New Roman"/>
                        </a:rPr>
                        <a:t> </a:t>
                      </a:r>
                      <a:r>
                        <a:rPr lang="en-US" sz="1800" b="1" dirty="0" smtClean="0">
                          <a:effectLst/>
                          <a:latin typeface="Calibri"/>
                          <a:ea typeface="SimSun"/>
                          <a:cs typeface="Times New Roman"/>
                        </a:rPr>
                        <a:t>#</a:t>
                      </a:r>
                      <a:r>
                        <a:rPr lang="en-US" sz="1800" b="1" dirty="0" err="1" smtClean="0">
                          <a:effectLst/>
                          <a:latin typeface="Calibri"/>
                          <a:ea typeface="SimSun"/>
                          <a:cs typeface="Times New Roman"/>
                        </a:rPr>
                        <a:t>worldpolioday</a:t>
                      </a:r>
                      <a:r>
                        <a:rPr lang="en-US" sz="1800" b="1" dirty="0" smtClean="0">
                          <a:effectLst/>
                          <a:latin typeface="Calibri"/>
                          <a:ea typeface="SimSun"/>
                          <a:cs typeface="Times New Roman"/>
                        </a:rPr>
                        <a:t> </a:t>
                      </a:r>
                      <a:r>
                        <a:rPr lang="en-US" sz="1800" b="1" dirty="0" err="1" smtClean="0">
                          <a:effectLst/>
                          <a:latin typeface="Calibri"/>
                          <a:ea typeface="SimSun"/>
                          <a:cs typeface="Times New Roman"/>
                        </a:rPr>
                        <a:t>hashtag</a:t>
                      </a:r>
                      <a:r>
                        <a:rPr lang="en-US" sz="1800" b="1" dirty="0" smtClean="0">
                          <a:effectLst/>
                          <a:latin typeface="Calibri"/>
                          <a:ea typeface="SimSun"/>
                          <a:cs typeface="Times New Roman"/>
                        </a:rPr>
                        <a:t> </a:t>
                      </a:r>
                      <a:r>
                        <a:rPr lang="bg-BG" sz="1800" b="0" dirty="0" smtClean="0">
                          <a:effectLst/>
                          <a:latin typeface="Calibri"/>
                          <a:ea typeface="SimSun"/>
                          <a:cs typeface="Times New Roman"/>
                        </a:rPr>
                        <a:t>да</a:t>
                      </a:r>
                      <a:r>
                        <a:rPr lang="bg-BG" sz="1800" b="0" baseline="0" dirty="0" smtClean="0">
                          <a:effectLst/>
                          <a:latin typeface="Calibri"/>
                          <a:ea typeface="SimSun"/>
                          <a:cs typeface="Times New Roman"/>
                        </a:rPr>
                        <a:t> споделиш</a:t>
                      </a:r>
                      <a:r>
                        <a:rPr lang="en-US" sz="1800" dirty="0" smtClean="0">
                          <a:effectLst/>
                          <a:latin typeface="Calibri"/>
                          <a:ea typeface="SimSun"/>
                          <a:cs typeface="Times New Roman"/>
                        </a:rPr>
                        <a:t> </a:t>
                      </a:r>
                      <a:r>
                        <a:rPr lang="bg-BG" sz="1800" dirty="0" smtClean="0">
                          <a:effectLst/>
                          <a:latin typeface="Calibri"/>
                          <a:ea typeface="SimSun"/>
                          <a:cs typeface="Times New Roman"/>
                        </a:rPr>
                        <a:t>какво</a:t>
                      </a:r>
                      <a:r>
                        <a:rPr lang="bg-BG" sz="1800" baseline="0" dirty="0" smtClean="0">
                          <a:effectLst/>
                          <a:latin typeface="Calibri"/>
                          <a:ea typeface="SimSun"/>
                          <a:cs typeface="Times New Roman"/>
                        </a:rPr>
                        <a:t> е направил клуба</a:t>
                      </a:r>
                      <a:endParaRPr lang="en-US" sz="1800" dirty="0">
                        <a:effectLst/>
                        <a:latin typeface="Calibri"/>
                        <a:ea typeface="SimSun"/>
                        <a:cs typeface="Times New Roman"/>
                      </a:endParaRPr>
                    </a:p>
                  </a:txBody>
                  <a:tcPr marL="68574" marR="68574" marT="0" marB="0" anchor="ctr">
                    <a:solidFill>
                      <a:schemeClr val="bg1">
                        <a:lumMod val="95000"/>
                      </a:schemeClr>
                    </a:solidFill>
                  </a:tcPr>
                </a:tc>
              </a:tr>
            </a:tbl>
          </a:graphicData>
        </a:graphic>
      </p:graphicFrame>
      <p:pic>
        <p:nvPicPr>
          <p:cNvPr id="12" name="Picture 2" descr="http://www.ckdo.ca/files/uploads/Audio/Image/54464127d4385.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816" y="2514600"/>
            <a:ext cx="2270167" cy="16068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447800"/>
            <a:ext cx="3429000" cy="461665"/>
          </a:xfrm>
          <a:prstGeom prst="rect">
            <a:avLst/>
          </a:prstGeom>
          <a:noFill/>
        </p:spPr>
        <p:txBody>
          <a:bodyPr wrap="square" rtlCol="0">
            <a:spAutoFit/>
          </a:bodyPr>
          <a:lstStyle/>
          <a:p>
            <a:pPr algn="ctr"/>
            <a:r>
              <a:rPr lang="en-US" b="1" dirty="0" smtClean="0"/>
              <a:t>23 OCTOBER 2015</a:t>
            </a:r>
            <a:endParaRPr lang="en-US" b="1" dirty="0"/>
          </a:p>
        </p:txBody>
      </p:sp>
    </p:spTree>
    <p:extLst>
      <p:ext uri="{BB962C8B-B14F-4D97-AF65-F5344CB8AC3E}">
        <p14:creationId xmlns:p14="http://schemas.microsoft.com/office/powerpoint/2010/main" val="425133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sz="2800" dirty="0" smtClean="0">
                <a:latin typeface="Arial Narrow" pitchFamily="34" charset="0"/>
              </a:rPr>
              <a:t>За повече информация</a:t>
            </a:r>
            <a:endParaRPr lang="en-US" sz="2800" dirty="0" smtClean="0">
              <a:latin typeface="Arial Narrow" pitchFamily="34" charset="0"/>
            </a:endParaRPr>
          </a:p>
        </p:txBody>
      </p:sp>
      <p:sp>
        <p:nvSpPr>
          <p:cNvPr id="36867" name="Content Placeholder 2"/>
          <p:cNvSpPr>
            <a:spLocks noGrp="1"/>
          </p:cNvSpPr>
          <p:nvPr>
            <p:ph idx="1"/>
          </p:nvPr>
        </p:nvSpPr>
        <p:spPr bwMode="auto">
          <a:xfrm>
            <a:off x="21265" y="1447800"/>
            <a:ext cx="4724400" cy="39623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0" dirty="0" smtClean="0">
              <a:solidFill>
                <a:schemeClr val="tx1"/>
              </a:solidFill>
              <a:latin typeface="Arial Narrow" pitchFamily="34" charset="0"/>
              <a:hlinkClick r:id="rId3"/>
            </a:endParaRPr>
          </a:p>
          <a:p>
            <a:r>
              <a:rPr lang="en-US" sz="3200" dirty="0" smtClean="0">
                <a:solidFill>
                  <a:schemeClr val="tx1"/>
                </a:solidFill>
                <a:latin typeface="Arial Narrow" pitchFamily="34" charset="0"/>
                <a:hlinkClick r:id="rId3"/>
              </a:rPr>
              <a:t>endpolionow.org/resources</a:t>
            </a:r>
            <a:endParaRPr lang="en-US" sz="3200" dirty="0" smtClean="0">
              <a:solidFill>
                <a:schemeClr val="tx1"/>
              </a:solidFill>
              <a:latin typeface="Arial Narrow" pitchFamily="34" charset="0"/>
            </a:endParaRPr>
          </a:p>
          <a:p>
            <a:r>
              <a:rPr lang="en-US" sz="3200" dirty="0">
                <a:latin typeface="Arial Narrow" pitchFamily="34" charset="0"/>
              </a:rPr>
              <a:t>endpolionow.org/donate</a:t>
            </a:r>
          </a:p>
          <a:p>
            <a:r>
              <a:rPr lang="en-US" sz="3200" dirty="0">
                <a:latin typeface="Arial Narrow" pitchFamily="34" charset="0"/>
                <a:hlinkClick r:id="rId4"/>
              </a:rPr>
              <a:t>polioeradication.org</a:t>
            </a:r>
            <a:endParaRPr lang="en-US" sz="3200" dirty="0">
              <a:latin typeface="Arial Narrow" pitchFamily="34" charset="0"/>
            </a:endParaRPr>
          </a:p>
          <a:p>
            <a:endParaRPr lang="en-US" sz="3200" dirty="0" smtClean="0">
              <a:solidFill>
                <a:schemeClr val="tx1"/>
              </a:solidFill>
              <a:latin typeface="Arial Narrow" pitchFamily="34" charset="0"/>
            </a:endParaRPr>
          </a:p>
          <a:p>
            <a:pPr>
              <a:buFont typeface="Arial" pitchFamily="34" charset="0"/>
              <a:buNone/>
            </a:pPr>
            <a:r>
              <a:rPr lang="en-US" sz="3200" dirty="0" smtClean="0">
                <a:solidFill>
                  <a:schemeClr val="tx1"/>
                </a:solidFill>
                <a:latin typeface="Arial Narrow" pitchFamily="34" charset="0"/>
              </a:rPr>
              <a:t> </a:t>
            </a:r>
          </a:p>
          <a:p>
            <a:endParaRPr lang="en-US" dirty="0" smtClean="0">
              <a:latin typeface="Georgia" pitchFamily="18" charset="0"/>
            </a:endParaRPr>
          </a:p>
        </p:txBody>
      </p:sp>
      <p:pic>
        <p:nvPicPr>
          <p:cNvPr id="36868"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5800" y="1243013"/>
            <a:ext cx="4487863"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64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315200" cy="533400"/>
          </a:xfrm>
        </p:spPr>
        <p:txBody>
          <a:bodyPr/>
          <a:lstStyle/>
          <a:p>
            <a:r>
              <a:rPr lang="bg-BG" sz="2800" dirty="0" smtClean="0">
                <a:latin typeface="Arial" pitchFamily="34" charset="0"/>
                <a:cs typeface="Arial" pitchFamily="34" charset="0"/>
              </a:rPr>
              <a:t>Как ще изглежда света без Полио</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pic>
        <p:nvPicPr>
          <p:cNvPr id="6146"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609600" y="3080657"/>
            <a:ext cx="3002996" cy="319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719970" y="3886200"/>
            <a:ext cx="3913187"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1445" y="990600"/>
            <a:ext cx="3841196" cy="3077766"/>
          </a:xfrm>
          <a:prstGeom prst="rect">
            <a:avLst/>
          </a:prstGeom>
          <a:noFill/>
        </p:spPr>
        <p:txBody>
          <a:bodyPr wrap="square" rtlCol="0">
            <a:spAutoFit/>
          </a:bodyPr>
          <a:lstStyle/>
          <a:p>
            <a:pPr marL="285750" indent="-285750">
              <a:lnSpc>
                <a:spcPct val="150000"/>
              </a:lnSpc>
              <a:spcBef>
                <a:spcPts val="0"/>
              </a:spcBef>
              <a:spcAft>
                <a:spcPts val="600"/>
              </a:spcAft>
              <a:buFont typeface="Arial" panose="020B0604020202020204" pitchFamily="34" charset="0"/>
              <a:buChar char="•"/>
            </a:pPr>
            <a:r>
              <a:rPr lang="bg-BG" dirty="0" smtClean="0">
                <a:solidFill>
                  <a:schemeClr val="bg1">
                    <a:lumMod val="50000"/>
                  </a:schemeClr>
                </a:solidFill>
                <a:latin typeface="Arial Narrow" panose="020B0606020202030204" pitchFamily="34" charset="0"/>
                <a:cs typeface="Arial" pitchFamily="34" charset="0"/>
              </a:rPr>
              <a:t>Завинаги деца без </a:t>
            </a:r>
            <a:r>
              <a:rPr lang="en-US" dirty="0" smtClean="0">
                <a:solidFill>
                  <a:schemeClr val="bg1">
                    <a:lumMod val="50000"/>
                  </a:schemeClr>
                </a:solidFill>
                <a:latin typeface="Arial Narrow" panose="020B0606020202030204" pitchFamily="34" charset="0"/>
                <a:cs typeface="Arial" pitchFamily="34" charset="0"/>
              </a:rPr>
              <a:t>Polio</a:t>
            </a:r>
          </a:p>
          <a:p>
            <a:pPr indent="-285750">
              <a:spcBef>
                <a:spcPts val="0"/>
              </a:spcBef>
              <a:spcAft>
                <a:spcPts val="600"/>
              </a:spcAft>
              <a:buFont typeface="Arial" panose="020B0604020202020204" pitchFamily="34" charset="0"/>
              <a:buChar char="•"/>
            </a:pPr>
            <a:r>
              <a:rPr lang="bg-BG" dirty="0" smtClean="0">
                <a:solidFill>
                  <a:schemeClr val="bg1">
                    <a:lumMod val="50000"/>
                  </a:schemeClr>
                </a:solidFill>
                <a:latin typeface="Arial Narrow" panose="020B0606020202030204" pitchFamily="34" charset="0"/>
                <a:cs typeface="Arial" pitchFamily="34" charset="0"/>
              </a:rPr>
              <a:t>Глобална мрежа лаборатории</a:t>
            </a:r>
            <a:endParaRPr lang="en-US" dirty="0" smtClean="0">
              <a:solidFill>
                <a:schemeClr val="bg1">
                  <a:lumMod val="50000"/>
                </a:schemeClr>
              </a:solidFill>
              <a:latin typeface="Arial Narrow" panose="020B0606020202030204" pitchFamily="34" charset="0"/>
              <a:cs typeface="Arial" pitchFamily="34" charset="0"/>
            </a:endParaRPr>
          </a:p>
          <a:p>
            <a:pPr marL="285750" indent="-285750">
              <a:lnSpc>
                <a:spcPct val="150000"/>
              </a:lnSpc>
              <a:spcBef>
                <a:spcPts val="0"/>
              </a:spcBef>
              <a:spcAft>
                <a:spcPts val="600"/>
              </a:spcAft>
              <a:buFont typeface="Arial" panose="020B0604020202020204" pitchFamily="34" charset="0"/>
              <a:buChar char="•"/>
            </a:pPr>
            <a:r>
              <a:rPr lang="bg-BG" dirty="0" smtClean="0">
                <a:solidFill>
                  <a:schemeClr val="bg1">
                    <a:lumMod val="50000"/>
                  </a:schemeClr>
                </a:solidFill>
                <a:latin typeface="Arial Narrow" panose="020B0606020202030204" pitchFamily="34" charset="0"/>
                <a:cs typeface="Arial" pitchFamily="34" charset="0"/>
              </a:rPr>
              <a:t>Здравна инфраструктура</a:t>
            </a:r>
            <a:endParaRPr lang="en-US" sz="2800" dirty="0" smtClean="0">
              <a:solidFill>
                <a:schemeClr val="bg1">
                  <a:lumMod val="50000"/>
                </a:schemeClr>
              </a:solidFill>
              <a:latin typeface="Arial Narrow" panose="020B0606020202030204" pitchFamily="34" charset="0"/>
              <a:cs typeface="Arial" pitchFamily="34" charset="0"/>
            </a:endParaRPr>
          </a:p>
          <a:p>
            <a:pPr>
              <a:lnSpc>
                <a:spcPct val="150000"/>
              </a:lnSpc>
              <a:spcBef>
                <a:spcPts val="0"/>
              </a:spcBef>
              <a:spcAft>
                <a:spcPts val="600"/>
              </a:spcAft>
            </a:pPr>
            <a:endParaRPr lang="en-US" sz="1800" dirty="0">
              <a:solidFill>
                <a:srgbClr val="000000"/>
              </a:solidFill>
              <a:latin typeface="Arial" pitchFamily="34" charset="0"/>
              <a:cs typeface="Arial" pitchFamily="34" charset="0"/>
            </a:endParaRPr>
          </a:p>
          <a:p>
            <a:pPr>
              <a:lnSpc>
                <a:spcPct val="150000"/>
              </a:lnSpc>
              <a:spcBef>
                <a:spcPts val="0"/>
              </a:spcBef>
              <a:spcAft>
                <a:spcPts val="600"/>
              </a:spcAft>
            </a:pPr>
            <a:endParaRPr lang="en-US" sz="1800" b="1" dirty="0">
              <a:solidFill>
                <a:srgbClr val="000000"/>
              </a:solidFill>
              <a:latin typeface="Arial Narrow" pitchFamily="34" charset="0"/>
            </a:endParaRPr>
          </a:p>
        </p:txBody>
      </p:sp>
      <p:sp>
        <p:nvSpPr>
          <p:cNvPr id="5" name="Rectangle 4"/>
          <p:cNvSpPr/>
          <p:nvPr/>
        </p:nvSpPr>
        <p:spPr>
          <a:xfrm>
            <a:off x="4719970" y="914400"/>
            <a:ext cx="4572000" cy="2908489"/>
          </a:xfrm>
          <a:prstGeom prst="rect">
            <a:avLst/>
          </a:prstGeom>
        </p:spPr>
        <p:txBody>
          <a:bodyPr>
            <a:spAutoFit/>
          </a:bodyPr>
          <a:lstStyle/>
          <a:p>
            <a:pPr>
              <a:lnSpc>
                <a:spcPct val="150000"/>
              </a:lnSpc>
              <a:spcBef>
                <a:spcPts val="0"/>
              </a:spcBef>
              <a:spcAft>
                <a:spcPts val="600"/>
              </a:spcAft>
            </a:pPr>
            <a:r>
              <a:rPr lang="bg-BG" sz="2800" u="sng" dirty="0" smtClean="0">
                <a:solidFill>
                  <a:schemeClr val="bg1">
                    <a:lumMod val="50000"/>
                  </a:schemeClr>
                </a:solidFill>
                <a:latin typeface="Arial Narrow" panose="020B0606020202030204" pitchFamily="34" charset="0"/>
                <a:cs typeface="Arial" pitchFamily="34" charset="0"/>
              </a:rPr>
              <a:t>Уроците, които научихме</a:t>
            </a:r>
            <a:r>
              <a:rPr lang="en-US" sz="2800" dirty="0" smtClean="0">
                <a:solidFill>
                  <a:schemeClr val="bg1">
                    <a:lumMod val="50000"/>
                  </a:schemeClr>
                </a:solidFill>
                <a:latin typeface="Arial Narrow" panose="020B0606020202030204" pitchFamily="34" charset="0"/>
                <a:cs typeface="Arial" pitchFamily="34" charset="0"/>
              </a:rPr>
              <a:t>:</a:t>
            </a:r>
            <a:endParaRPr lang="en-US" sz="2800" dirty="0">
              <a:solidFill>
                <a:schemeClr val="bg1">
                  <a:lumMod val="50000"/>
                </a:schemeClr>
              </a:solidFill>
              <a:latin typeface="Arial Narrow" panose="020B0606020202030204" pitchFamily="34" charset="0"/>
              <a:cs typeface="Arial" pitchFamily="34" charset="0"/>
            </a:endParaRPr>
          </a:p>
          <a:p>
            <a:pPr marL="285750" indent="-285750">
              <a:lnSpc>
                <a:spcPct val="150000"/>
              </a:lnSpc>
              <a:spcBef>
                <a:spcPts val="0"/>
              </a:spcBef>
              <a:spcAft>
                <a:spcPts val="600"/>
              </a:spcAft>
              <a:buFont typeface="Arial" panose="020B0604020202020204" pitchFamily="34" charset="0"/>
              <a:buChar char="•"/>
            </a:pPr>
            <a:r>
              <a:rPr lang="bg-BG" sz="2800" dirty="0" smtClean="0">
                <a:solidFill>
                  <a:schemeClr val="bg1">
                    <a:lumMod val="50000"/>
                  </a:schemeClr>
                </a:solidFill>
                <a:latin typeface="Arial Narrow" panose="020B0606020202030204" pitchFamily="34" charset="0"/>
                <a:cs typeface="Arial" pitchFamily="34" charset="0"/>
              </a:rPr>
              <a:t>Как да стигнем до</a:t>
            </a:r>
            <a:r>
              <a:rPr lang="en-US" sz="2800" dirty="0" smtClean="0">
                <a:solidFill>
                  <a:schemeClr val="bg1">
                    <a:lumMod val="50000"/>
                  </a:schemeClr>
                </a:solidFill>
                <a:latin typeface="Arial Narrow" panose="020B0606020202030204" pitchFamily="34" charset="0"/>
                <a:cs typeface="Arial" pitchFamily="34" charset="0"/>
              </a:rPr>
              <a:t> </a:t>
            </a:r>
            <a:r>
              <a:rPr lang="bg-BG" sz="2800" u="sng" dirty="0" smtClean="0">
                <a:solidFill>
                  <a:schemeClr val="bg1">
                    <a:lumMod val="50000"/>
                  </a:schemeClr>
                </a:solidFill>
                <a:latin typeface="Arial Narrow" panose="020B0606020202030204" pitchFamily="34" charset="0"/>
                <a:cs typeface="Arial" pitchFamily="34" charset="0"/>
              </a:rPr>
              <a:t>всяко</a:t>
            </a:r>
            <a:r>
              <a:rPr lang="en-US" sz="2800" dirty="0" smtClean="0">
                <a:solidFill>
                  <a:schemeClr val="bg1">
                    <a:lumMod val="50000"/>
                  </a:schemeClr>
                </a:solidFill>
                <a:latin typeface="Arial Narrow" panose="020B0606020202030204" pitchFamily="34" charset="0"/>
                <a:cs typeface="Arial" pitchFamily="34" charset="0"/>
              </a:rPr>
              <a:t> </a:t>
            </a:r>
            <a:r>
              <a:rPr lang="bg-BG" sz="2800" dirty="0" smtClean="0">
                <a:solidFill>
                  <a:schemeClr val="bg1">
                    <a:lumMod val="50000"/>
                  </a:schemeClr>
                </a:solidFill>
                <a:latin typeface="Arial Narrow" panose="020B0606020202030204" pitchFamily="34" charset="0"/>
                <a:cs typeface="Arial" pitchFamily="34" charset="0"/>
              </a:rPr>
              <a:t>дете</a:t>
            </a:r>
            <a:endParaRPr lang="en-US" sz="2800" dirty="0" smtClean="0">
              <a:solidFill>
                <a:schemeClr val="bg1">
                  <a:lumMod val="50000"/>
                </a:schemeClr>
              </a:solidFill>
              <a:latin typeface="Arial Narrow" panose="020B0606020202030204" pitchFamily="34" charset="0"/>
              <a:cs typeface="Arial" pitchFamily="34" charset="0"/>
            </a:endParaRPr>
          </a:p>
          <a:p>
            <a:pPr marL="285750" indent="-285750">
              <a:lnSpc>
                <a:spcPct val="150000"/>
              </a:lnSpc>
              <a:spcBef>
                <a:spcPts val="0"/>
              </a:spcBef>
              <a:spcAft>
                <a:spcPts val="600"/>
              </a:spcAft>
              <a:buFont typeface="Arial" panose="020B0604020202020204" pitchFamily="34" charset="0"/>
              <a:buChar char="•"/>
            </a:pPr>
            <a:r>
              <a:rPr lang="bg-BG" sz="2800" dirty="0" smtClean="0">
                <a:solidFill>
                  <a:schemeClr val="bg1">
                    <a:lumMod val="50000"/>
                  </a:schemeClr>
                </a:solidFill>
                <a:latin typeface="Arial Narrow" panose="020B0606020202030204" pitchFamily="34" charset="0"/>
                <a:cs typeface="Arial" pitchFamily="34" charset="0"/>
              </a:rPr>
              <a:t>Как да ангажираме общноста</a:t>
            </a:r>
            <a:endParaRPr lang="en-US" sz="2800" dirty="0" smtClean="0">
              <a:solidFill>
                <a:schemeClr val="bg1">
                  <a:lumMod val="50000"/>
                </a:schemeClr>
              </a:solidFill>
              <a:latin typeface="Arial Narrow" panose="020B0606020202030204" pitchFamily="34" charset="0"/>
              <a:cs typeface="Arial" pitchFamily="34" charset="0"/>
            </a:endParaRPr>
          </a:p>
          <a:p>
            <a:pPr marL="285750" indent="-285750">
              <a:lnSpc>
                <a:spcPct val="150000"/>
              </a:lnSpc>
              <a:spcBef>
                <a:spcPts val="0"/>
              </a:spcBef>
              <a:spcAft>
                <a:spcPts val="600"/>
              </a:spcAft>
              <a:buFont typeface="Arial" panose="020B0604020202020204" pitchFamily="34" charset="0"/>
              <a:buChar char="•"/>
            </a:pPr>
            <a:r>
              <a:rPr lang="bg-BG" sz="2800" dirty="0" smtClean="0">
                <a:solidFill>
                  <a:schemeClr val="bg1">
                    <a:lumMod val="50000"/>
                  </a:schemeClr>
                </a:solidFill>
                <a:latin typeface="Arial Narrow" panose="020B0606020202030204" pitchFamily="34" charset="0"/>
                <a:cs typeface="Arial" pitchFamily="34" charset="0"/>
              </a:rPr>
              <a:t>Как да говорим с другите</a:t>
            </a:r>
            <a:endParaRPr lang="en-US" sz="2800" dirty="0">
              <a:solidFill>
                <a:schemeClr val="bg1">
                  <a:lumMod val="50000"/>
                </a:schemeClr>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3186164977"/>
      </p:ext>
    </p:extLst>
  </p:cSld>
  <p:clrMapOvr>
    <a:masterClrMapping/>
  </p:clrMapOvr>
  <p:transition spd="slow" advClick="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1" descr="Make History Banner - Square.jpg - Windows Photo Viewer"/>
          <p:cNvPicPr>
            <a:picLocks noChangeAspect="1"/>
          </p:cNvPicPr>
          <p:nvPr/>
        </p:nvPicPr>
        <p:blipFill>
          <a:blip r:embed="rId3" cstate="email">
            <a:extLst>
              <a:ext uri="{28A0092B-C50C-407E-A947-70E740481C1C}">
                <a14:useLocalDpi xmlns:a14="http://schemas.microsoft.com/office/drawing/2010/main"/>
              </a:ext>
            </a:extLst>
          </a:blip>
          <a:srcRect l="17345" t="7222" r="17451" b="8194"/>
          <a:stretch>
            <a:fillRect/>
          </a:stretch>
        </p:blipFill>
        <p:spPr bwMode="auto">
          <a:xfrm>
            <a:off x="1647825" y="304800"/>
            <a:ext cx="5819775"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379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2800" dirty="0" smtClean="0"/>
              <a:t>Днешното състояние</a:t>
            </a:r>
            <a:endParaRPr lang="en-US" sz="2800" dirty="0"/>
          </a:p>
        </p:txBody>
      </p:sp>
      <p:sp>
        <p:nvSpPr>
          <p:cNvPr id="3" name="Content Placeholder 2"/>
          <p:cNvSpPr>
            <a:spLocks noGrp="1"/>
          </p:cNvSpPr>
          <p:nvPr>
            <p:ph idx="1"/>
          </p:nvPr>
        </p:nvSpPr>
        <p:spPr>
          <a:xfrm>
            <a:off x="76200" y="457200"/>
            <a:ext cx="5181600" cy="4114800"/>
          </a:xfrm>
        </p:spPr>
        <p:txBody>
          <a:bodyPr/>
          <a:lstStyle/>
          <a:p>
            <a:pPr marL="0" indent="0">
              <a:buNone/>
            </a:pPr>
            <a:endParaRPr lang="en-US" sz="3600" dirty="0">
              <a:latin typeface="Arial Narrow" panose="020B0606020202030204" pitchFamily="34" charset="0"/>
            </a:endParaRPr>
          </a:p>
          <a:p>
            <a:r>
              <a:rPr lang="bg-BG" sz="3600" dirty="0" smtClean="0">
                <a:latin typeface="Arial Narrow" panose="020B0606020202030204" pitchFamily="34" charset="0"/>
              </a:rPr>
              <a:t>Развитие</a:t>
            </a:r>
            <a:endParaRPr lang="en-US" sz="3600" dirty="0" smtClean="0">
              <a:latin typeface="Arial Narrow" panose="020B0606020202030204" pitchFamily="34" charset="0"/>
            </a:endParaRPr>
          </a:p>
          <a:p>
            <a:pPr marL="457200" lvl="1" indent="0">
              <a:buNone/>
            </a:pPr>
            <a:r>
              <a:rPr lang="en-US" sz="3600" dirty="0" smtClean="0">
                <a:latin typeface="Arial Narrow" panose="020B0606020202030204" pitchFamily="34" charset="0"/>
              </a:rPr>
              <a:t>- </a:t>
            </a:r>
            <a:r>
              <a:rPr lang="bg-BG" sz="3600" dirty="0" smtClean="0">
                <a:latin typeface="Arial Narrow" panose="020B0606020202030204" pitchFamily="34" charset="0"/>
              </a:rPr>
              <a:t>Постижения</a:t>
            </a:r>
            <a:endParaRPr lang="en-US" sz="3600" dirty="0" smtClean="0">
              <a:latin typeface="Arial Narrow" panose="020B0606020202030204" pitchFamily="34" charset="0"/>
            </a:endParaRPr>
          </a:p>
          <a:p>
            <a:pPr lvl="1">
              <a:buFontTx/>
              <a:buChar char="-"/>
            </a:pPr>
            <a:r>
              <a:rPr lang="bg-BG" sz="3600" dirty="0" smtClean="0">
                <a:latin typeface="Arial Narrow" panose="020B0606020202030204" pitchFamily="34" charset="0"/>
              </a:rPr>
              <a:t>Предизвика-</a:t>
            </a:r>
          </a:p>
          <a:p>
            <a:pPr marL="457200" lvl="1" indent="0">
              <a:buNone/>
            </a:pPr>
            <a:r>
              <a:rPr lang="bg-BG" sz="3600" dirty="0" smtClean="0">
                <a:latin typeface="Arial Narrow" panose="020B0606020202030204" pitchFamily="34" charset="0"/>
              </a:rPr>
              <a:t>телства</a:t>
            </a:r>
            <a:endParaRPr lang="en-US" sz="3600" dirty="0" smtClean="0">
              <a:latin typeface="Arial Narrow" panose="020B0606020202030204" pitchFamily="34" charset="0"/>
            </a:endParaRPr>
          </a:p>
          <a:p>
            <a:r>
              <a:rPr lang="bg-BG" sz="3600" dirty="0" smtClean="0">
                <a:latin typeface="Arial Narrow" panose="020B0606020202030204" pitchFamily="34" charset="0"/>
              </a:rPr>
              <a:t>Твоята роля</a:t>
            </a:r>
            <a:endParaRPr lang="en-US" sz="3600" dirty="0" smtClean="0">
              <a:latin typeface="Arial Narrow" panose="020B0606020202030204" pitchFamily="34" charset="0"/>
            </a:endParaRPr>
          </a:p>
          <a:p>
            <a:endParaRPr lang="en-US" dirty="0"/>
          </a:p>
        </p:txBody>
      </p:sp>
      <p:pic>
        <p:nvPicPr>
          <p:cNvPr id="2051" name="Picture 3" descr="C:\Users\RodriguR\Desktop\INSTITUTE POWERPOIN\Shrunk\green gives drops.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347618" y="1371600"/>
            <a:ext cx="5463178"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03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g-BG" sz="4400" dirty="0" smtClean="0"/>
              <a:t>Постижения</a:t>
            </a:r>
            <a:endParaRPr lang="en-US" sz="4400" dirty="0"/>
          </a:p>
        </p:txBody>
      </p:sp>
    </p:spTree>
    <p:extLst>
      <p:ext uri="{BB962C8B-B14F-4D97-AF65-F5344CB8AC3E}">
        <p14:creationId xmlns:p14="http://schemas.microsoft.com/office/powerpoint/2010/main" val="236913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Valued Customer\Documents\Dropbox\TED Polio 2011\Slide Comps\30-polio_types_02-0223.jpg"/>
          <p:cNvPicPr>
            <a:picLocks noChangeAspect="1" noChangeArrowheads="1"/>
          </p:cNvPicPr>
          <p:nvPr/>
        </p:nvPicPr>
        <p:blipFill>
          <a:blip r:embed="rId3" cstate="email">
            <a:extLst>
              <a:ext uri="{28A0092B-C50C-407E-A947-70E740481C1C}">
                <a14:useLocalDpi xmlns:a14="http://schemas.microsoft.com/office/drawing/2010/main"/>
              </a:ext>
            </a:extLst>
          </a:blip>
          <a:srcRect r="66377"/>
          <a:stretch>
            <a:fillRect/>
          </a:stretch>
        </p:blipFill>
        <p:spPr bwMode="auto">
          <a:xfrm>
            <a:off x="533399" y="579996"/>
            <a:ext cx="2385417" cy="5321006"/>
          </a:xfrm>
          <a:prstGeom prst="rect">
            <a:avLst/>
          </a:prstGeom>
          <a:noFill/>
        </p:spPr>
      </p:pic>
      <p:pic>
        <p:nvPicPr>
          <p:cNvPr id="4" name="Picture 2" descr="C:\Users\Valued Customer\Documents\Dropbox\TED Polio 2011\Slide Comps\30-polio_types_02-0223.jpg"/>
          <p:cNvPicPr>
            <a:picLocks noChangeAspect="1" noChangeArrowheads="1"/>
          </p:cNvPicPr>
          <p:nvPr/>
        </p:nvPicPr>
        <p:blipFill>
          <a:blip r:embed="rId4" cstate="email">
            <a:extLst>
              <a:ext uri="{28A0092B-C50C-407E-A947-70E740481C1C}">
                <a14:useLocalDpi xmlns:a14="http://schemas.microsoft.com/office/drawing/2010/main"/>
              </a:ext>
            </a:extLst>
          </a:blip>
          <a:srcRect l="34811" t="20151" r="35472" b="36377"/>
          <a:stretch>
            <a:fillRect/>
          </a:stretch>
        </p:blipFill>
        <p:spPr bwMode="auto">
          <a:xfrm>
            <a:off x="3432085" y="1536994"/>
            <a:ext cx="2071750" cy="2273006"/>
          </a:xfrm>
          <a:prstGeom prst="rect">
            <a:avLst/>
          </a:prstGeom>
          <a:noFill/>
        </p:spPr>
      </p:pic>
      <p:pic>
        <p:nvPicPr>
          <p:cNvPr id="8" name="Picture 2" descr="C:\Users\Valued Customer\Documents\Dropbox\TED Polio 2011\Slide Comps\30-polio_types_02-0223.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50000"/>
                    </a14:imgEffect>
                    <a14:imgEffect>
                      <a14:brightnessContrast bright="-25000"/>
                    </a14:imgEffect>
                  </a14:imgLayer>
                </a14:imgProps>
              </a:ext>
              <a:ext uri="{28A0092B-C50C-407E-A947-70E740481C1C}">
                <a14:useLocalDpi xmlns:a14="http://schemas.microsoft.com/office/drawing/2010/main"/>
              </a:ext>
            </a:extLst>
          </a:blip>
          <a:srcRect l="34811" t="20151" r="35472" b="36377"/>
          <a:stretch>
            <a:fillRect/>
          </a:stretch>
        </p:blipFill>
        <p:spPr bwMode="auto">
          <a:xfrm>
            <a:off x="6265763" y="1536994"/>
            <a:ext cx="1915483" cy="2101558"/>
          </a:xfrm>
          <a:prstGeom prst="rect">
            <a:avLst/>
          </a:prstGeom>
          <a:noFill/>
        </p:spPr>
      </p:pic>
      <p:pic>
        <p:nvPicPr>
          <p:cNvPr id="7171"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60835" y="2348660"/>
            <a:ext cx="2214250" cy="91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Valued Customer\Documents\Dropbox\TED Polio 2011\Slide Comps\29-polio_types_01-0223.jpg"/>
          <p:cNvPicPr>
            <a:picLocks noChangeAspect="1" noChangeArrowheads="1"/>
          </p:cNvPicPr>
          <p:nvPr/>
        </p:nvPicPr>
        <p:blipFill>
          <a:blip r:embed="rId8" cstate="email">
            <a:extLst>
              <a:ext uri="{28A0092B-C50C-407E-A947-70E740481C1C}">
                <a14:useLocalDpi xmlns:a14="http://schemas.microsoft.com/office/drawing/2010/main"/>
              </a:ext>
            </a:extLst>
          </a:blip>
          <a:srcRect l="34839" r="33516"/>
          <a:stretch>
            <a:fillRect/>
          </a:stretch>
        </p:blipFill>
        <p:spPr bwMode="auto">
          <a:xfrm>
            <a:off x="3273261" y="579996"/>
            <a:ext cx="2245121" cy="5321006"/>
          </a:xfrm>
          <a:prstGeom prst="rect">
            <a:avLst/>
          </a:prstGeom>
          <a:noFill/>
        </p:spPr>
      </p:pic>
      <p:pic>
        <p:nvPicPr>
          <p:cNvPr id="1026"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069257" y="2293194"/>
            <a:ext cx="2308493" cy="76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Valued Customer\Documents\Dropbox\TED Polio 2011\Slide Comps\30-polio_types_02-0223.jpg"/>
          <p:cNvPicPr>
            <a:picLocks noChangeAspect="1" noChangeArrowheads="1"/>
          </p:cNvPicPr>
          <p:nvPr/>
        </p:nvPicPr>
        <p:blipFill>
          <a:blip r:embed="rId3" cstate="email">
            <a:extLst>
              <a:ext uri="{28A0092B-C50C-407E-A947-70E740481C1C}">
                <a14:useLocalDpi xmlns:a14="http://schemas.microsoft.com/office/drawing/2010/main"/>
              </a:ext>
            </a:extLst>
          </a:blip>
          <a:srcRect l="67075"/>
          <a:stretch>
            <a:fillRect/>
          </a:stretch>
        </p:blipFill>
        <p:spPr bwMode="auto">
          <a:xfrm>
            <a:off x="6069257" y="566155"/>
            <a:ext cx="2337953" cy="5325709"/>
          </a:xfrm>
          <a:prstGeom prst="rect">
            <a:avLst/>
          </a:prstGeom>
          <a:noFill/>
        </p:spPr>
      </p:pic>
    </p:spTree>
    <p:extLst>
      <p:ext uri="{BB962C8B-B14F-4D97-AF65-F5344CB8AC3E}">
        <p14:creationId xmlns:p14="http://schemas.microsoft.com/office/powerpoint/2010/main" val="3804551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338"/>
                                        </p:tgtEl>
                                      </p:cBhvr>
                                    </p:animEffect>
                                    <p:set>
                                      <p:cBhvr>
                                        <p:cTn id="7" dur="1" fill="hold">
                                          <p:stCondLst>
                                            <p:cond delay="1999"/>
                                          </p:stCondLst>
                                        </p:cTn>
                                        <p:tgtEl>
                                          <p:spTgt spid="14338"/>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7200"/>
            <a:ext cx="9144000" cy="487362"/>
          </a:xfrm>
        </p:spPr>
        <p:txBody>
          <a:bodyPr/>
          <a:lstStyle/>
          <a:p>
            <a:pPr algn="ctr"/>
            <a:r>
              <a:rPr lang="bg-BG" sz="2800" dirty="0" smtClean="0"/>
              <a:t>Югоизточна Азия</a:t>
            </a:r>
            <a:r>
              <a:rPr lang="en-US" sz="2800" dirty="0" smtClean="0"/>
              <a:t>: </a:t>
            </a:r>
            <a:r>
              <a:rPr lang="bg-BG" sz="2800" dirty="0" smtClean="0"/>
              <a:t>Свободна</a:t>
            </a:r>
            <a:r>
              <a:rPr lang="bg-BG" sz="2800" dirty="0"/>
              <a:t> </a:t>
            </a:r>
            <a:r>
              <a:rPr lang="bg-BG" sz="2800" dirty="0" smtClean="0"/>
              <a:t>от Полиомиелит зона от 27.03.2014</a:t>
            </a:r>
            <a:endParaRPr lang="en-US" sz="2800" dirty="0"/>
          </a:p>
        </p:txBody>
      </p:sp>
      <p:sp>
        <p:nvSpPr>
          <p:cNvPr id="10" name="Rounded Rectangle 9"/>
          <p:cNvSpPr/>
          <p:nvPr/>
        </p:nvSpPr>
        <p:spPr>
          <a:xfrm>
            <a:off x="609600" y="1447800"/>
            <a:ext cx="29718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371600"/>
            <a:ext cx="3200400" cy="1280686"/>
          </a:xfrm>
          <a:prstGeom prst="rect">
            <a:avLst/>
          </a:prstGeom>
        </p:spPr>
        <p:txBody>
          <a:bodyPr lIns="0" tIns="0" rIns="0" bIns="0"/>
          <a:lstStyle/>
          <a:p>
            <a:pPr marL="0" indent="0" algn="ctr">
              <a:buNone/>
            </a:pPr>
            <a:endParaRPr lang="en-US" sz="2400" b="1" dirty="0" smtClean="0">
              <a:solidFill>
                <a:schemeClr val="accent1"/>
              </a:solidFill>
              <a:latin typeface="Arial Narrow" pitchFamily="34" charset="0"/>
              <a:cs typeface="Arial" pitchFamily="34" charset="0"/>
            </a:endParaRPr>
          </a:p>
          <a:p>
            <a:pPr marL="0" indent="0" algn="ctr">
              <a:spcBef>
                <a:spcPts val="500"/>
              </a:spcBef>
              <a:spcAft>
                <a:spcPts val="500"/>
              </a:spcAft>
              <a:buNone/>
              <a:tabLst>
                <a:tab pos="7315200" algn="r"/>
              </a:tabLst>
            </a:pPr>
            <a:r>
              <a:rPr lang="en-US" sz="2400" dirty="0" smtClean="0">
                <a:solidFill>
                  <a:schemeClr val="bg2">
                    <a:lumMod val="10000"/>
                  </a:schemeClr>
                </a:solidFill>
                <a:latin typeface="Arial Narrow" pitchFamily="34" charset="0"/>
                <a:cs typeface="Arial" pitchFamily="34" charset="0"/>
              </a:rPr>
              <a:t>80% </a:t>
            </a:r>
            <a:r>
              <a:rPr lang="bg-BG" sz="2400" dirty="0" smtClean="0">
                <a:solidFill>
                  <a:schemeClr val="bg2">
                    <a:lumMod val="10000"/>
                  </a:schemeClr>
                </a:solidFill>
                <a:latin typeface="Arial Narrow" pitchFamily="34" charset="0"/>
                <a:cs typeface="Arial" pitchFamily="34" charset="0"/>
              </a:rPr>
              <a:t>от света живее без Полиомиелит</a:t>
            </a:r>
            <a:endParaRPr lang="en-US" sz="2400" i="1" dirty="0">
              <a:latin typeface="Arial Narrow" pitchFamily="34" charset="0"/>
              <a:cs typeface="Arial" pitchFamily="34" charset="0"/>
            </a:endParaRPr>
          </a:p>
        </p:txBody>
      </p:sp>
      <p:sp>
        <p:nvSpPr>
          <p:cNvPr id="5" name="Rounded Rectangle 4"/>
          <p:cNvSpPr/>
          <p:nvPr/>
        </p:nvSpPr>
        <p:spPr>
          <a:xfrm>
            <a:off x="5334000" y="4724400"/>
            <a:ext cx="3124200" cy="15180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5105400" y="5112603"/>
            <a:ext cx="3657600" cy="830997"/>
          </a:xfrm>
          <a:prstGeom prst="rect">
            <a:avLst/>
          </a:prstGeom>
          <a:noFill/>
        </p:spPr>
        <p:txBody>
          <a:bodyPr wrap="square" rtlCol="0">
            <a:spAutoFit/>
          </a:bodyPr>
          <a:lstStyle/>
          <a:p>
            <a:pPr algn="ctr"/>
            <a:r>
              <a:rPr lang="en-US" dirty="0" smtClean="0">
                <a:solidFill>
                  <a:srgbClr val="000000"/>
                </a:solidFill>
                <a:latin typeface="Arial Narrow" pitchFamily="34" charset="0"/>
              </a:rPr>
              <a:t>4 </a:t>
            </a:r>
            <a:r>
              <a:rPr lang="bg-BG" dirty="0" smtClean="0">
                <a:solidFill>
                  <a:srgbClr val="000000"/>
                </a:solidFill>
                <a:latin typeface="Arial Narrow" pitchFamily="34" charset="0"/>
              </a:rPr>
              <a:t>от </a:t>
            </a:r>
            <a:r>
              <a:rPr lang="en-US" dirty="0" smtClean="0">
                <a:solidFill>
                  <a:srgbClr val="000000"/>
                </a:solidFill>
                <a:latin typeface="Arial Narrow" pitchFamily="34" charset="0"/>
              </a:rPr>
              <a:t>6</a:t>
            </a:r>
            <a:r>
              <a:rPr lang="bg-BG" dirty="0" smtClean="0">
                <a:solidFill>
                  <a:srgbClr val="000000"/>
                </a:solidFill>
                <a:latin typeface="Arial Narrow" pitchFamily="34" charset="0"/>
              </a:rPr>
              <a:t>-те глобални региона са без Полио</a:t>
            </a:r>
            <a:r>
              <a:rPr lang="en-US" dirty="0" smtClean="0">
                <a:solidFill>
                  <a:srgbClr val="000000"/>
                </a:solidFill>
                <a:latin typeface="Arial Narrow" pitchFamily="34" charset="0"/>
              </a:rPr>
              <a:t> </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6200" y="1447800"/>
            <a:ext cx="4572000" cy="25431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 y="3699301"/>
            <a:ext cx="4572000" cy="2543175"/>
          </a:xfrm>
          <a:prstGeom prst="rect">
            <a:avLst/>
          </a:prstGeom>
        </p:spPr>
      </p:pic>
    </p:spTree>
    <p:extLst>
      <p:ext uri="{BB962C8B-B14F-4D97-AF65-F5344CB8AC3E}">
        <p14:creationId xmlns:p14="http://schemas.microsoft.com/office/powerpoint/2010/main" val="33868470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85800" y="1870075"/>
            <a:ext cx="3810000"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495800" y="1876425"/>
            <a:ext cx="3876675"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bg-BG" sz="2400" dirty="0" smtClean="0"/>
              <a:t>СЗО - Спешна задача за Общественото здраве от международна важност</a:t>
            </a:r>
            <a:endParaRPr lang="bg-BG" dirty="0"/>
          </a:p>
        </p:txBody>
      </p:sp>
    </p:spTree>
    <p:extLst>
      <p:ext uri="{BB962C8B-B14F-4D97-AF65-F5344CB8AC3E}">
        <p14:creationId xmlns:p14="http://schemas.microsoft.com/office/powerpoint/2010/main" val="144606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7200"/>
            <a:ext cx="9144000" cy="487362"/>
          </a:xfrm>
        </p:spPr>
        <p:txBody>
          <a:bodyPr/>
          <a:lstStyle/>
          <a:p>
            <a:r>
              <a:rPr lang="bg-BG" sz="2800" dirty="0" smtClean="0"/>
              <a:t>Африка: Нигерия е свободна от</a:t>
            </a:r>
            <a:r>
              <a:rPr lang="en-US" sz="2800" dirty="0" smtClean="0"/>
              <a:t> </a:t>
            </a:r>
            <a:r>
              <a:rPr lang="bg-BG" sz="2800" dirty="0" smtClean="0"/>
              <a:t>полиомиелит повече от година</a:t>
            </a:r>
            <a:endParaRPr lang="en-US" sz="2800" dirty="0"/>
          </a:p>
        </p:txBody>
      </p:sp>
      <p:sp>
        <p:nvSpPr>
          <p:cNvPr id="3" name="Content Placeholder 2"/>
          <p:cNvSpPr>
            <a:spLocks noGrp="1"/>
          </p:cNvSpPr>
          <p:nvPr>
            <p:ph idx="1"/>
          </p:nvPr>
        </p:nvSpPr>
        <p:spPr>
          <a:xfrm>
            <a:off x="457200" y="1438701"/>
            <a:ext cx="3200400" cy="1752513"/>
          </a:xfrm>
          <a:prstGeom prst="rect">
            <a:avLst/>
          </a:prstGeom>
        </p:spPr>
        <p:txBody>
          <a:bodyPr lIns="0" tIns="0" rIns="0" bIns="0"/>
          <a:lstStyle/>
          <a:p>
            <a:pPr marL="0" indent="0" algn="ctr">
              <a:buNone/>
            </a:pPr>
            <a:endParaRPr lang="en-US" sz="2400" b="1" dirty="0" smtClean="0">
              <a:solidFill>
                <a:schemeClr val="accent1"/>
              </a:solidFill>
              <a:latin typeface="Arial Narrow" pitchFamily="34" charset="0"/>
              <a:cs typeface="Arial" pitchFamily="34" charset="0"/>
            </a:endParaRPr>
          </a:p>
        </p:txBody>
      </p:sp>
      <p:pic>
        <p:nvPicPr>
          <p:cNvPr id="2050" name="Picture 2" descr="C:\Users\pandakc\AppData\Local\Microsoft\Windows\Temporary Internet Files\Content.Outlook\9U9RBFBR\Polio-Free Nigeria Infographic-EN15_F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0600"/>
            <a:ext cx="9144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3044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driguR\Desktop\INSTITUTE POWERPOIN\IPV.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3436747"/>
            <a:ext cx="3524250" cy="16637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457200"/>
            <a:ext cx="6096000" cy="487362"/>
          </a:xfrm>
        </p:spPr>
        <p:txBody>
          <a:bodyPr/>
          <a:lstStyle/>
          <a:p>
            <a:r>
              <a:rPr lang="bg-BG" sz="2800" dirty="0" smtClean="0"/>
              <a:t>Ролята на инактивирания Полио-вирус</a:t>
            </a:r>
            <a:r>
              <a:rPr lang="en-US" sz="2800" dirty="0" smtClean="0"/>
              <a:t> (IPV)</a:t>
            </a:r>
            <a:endParaRPr lang="en-US" sz="2800" dirty="0"/>
          </a:p>
        </p:txBody>
      </p:sp>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3768" y="3436747"/>
            <a:ext cx="3608387"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9116" y="4340225"/>
            <a:ext cx="2603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2133600"/>
            <a:ext cx="6019799" cy="954107"/>
          </a:xfrm>
          <a:prstGeom prst="rect">
            <a:avLst/>
          </a:prstGeom>
          <a:noFill/>
        </p:spPr>
        <p:txBody>
          <a:bodyPr wrap="square" rtlCol="0">
            <a:spAutoFit/>
          </a:bodyPr>
          <a:lstStyle/>
          <a:p>
            <a:pPr algn="ctr"/>
            <a:r>
              <a:rPr lang="en-US" sz="2800" dirty="0" smtClean="0"/>
              <a:t>IPV will supplement </a:t>
            </a:r>
          </a:p>
          <a:p>
            <a:pPr algn="ctr"/>
            <a:r>
              <a:rPr lang="en-US" sz="2800" dirty="0" smtClean="0"/>
              <a:t>oral polio vaccine (OPV) distribution</a:t>
            </a:r>
            <a:endParaRPr lang="en-US" sz="2800" dirty="0"/>
          </a:p>
        </p:txBody>
      </p:sp>
    </p:spTree>
    <p:extLst>
      <p:ext uri="{BB962C8B-B14F-4D97-AF65-F5344CB8AC3E}">
        <p14:creationId xmlns:p14="http://schemas.microsoft.com/office/powerpoint/2010/main" val="8708095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2013 RI PowerPoint template 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rgbClr val="351C5D"/>
    </a:dk1>
    <a:lt1>
      <a:sysClr val="window" lastClr="FFFFFF"/>
    </a:lt1>
    <a:dk2>
      <a:srgbClr val="D01B21"/>
    </a:dk2>
    <a:lt2>
      <a:srgbClr val="FEF9E8"/>
    </a:lt2>
    <a:accent1>
      <a:srgbClr val="005DAB"/>
    </a:accent1>
    <a:accent2>
      <a:srgbClr val="FFC423"/>
    </a:accent2>
    <a:accent3>
      <a:srgbClr val="D01B21"/>
    </a:accent3>
    <a:accent4>
      <a:srgbClr val="84AA33"/>
    </a:accent4>
    <a:accent5>
      <a:srgbClr val="964305"/>
    </a:accent5>
    <a:accent6>
      <a:srgbClr val="351C5D"/>
    </a:accent6>
    <a:hlink>
      <a:srgbClr val="EC2E24"/>
    </a:hlink>
    <a:folHlink>
      <a:srgbClr val="EC2E24"/>
    </a:folHlink>
  </a:clrScheme>
</a:themeOverride>
</file>

<file path=docProps/app.xml><?xml version="1.0" encoding="utf-8"?>
<Properties xmlns="http://schemas.openxmlformats.org/officeDocument/2006/extended-properties" xmlns:vt="http://schemas.openxmlformats.org/officeDocument/2006/docPropsVTypes">
  <Template>2013 RI PowerPoint template white</Template>
  <TotalTime>7103</TotalTime>
  <Words>2505</Words>
  <Application>Microsoft Office PowerPoint</Application>
  <PresentationFormat>On-screen Show (4:3)</PresentationFormat>
  <Paragraphs>210</Paragraphs>
  <Slides>27</Slides>
  <Notes>27</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2013 RI PowerPoint template white</vt:lpstr>
      <vt:lpstr>Custom Design</vt:lpstr>
      <vt:lpstr>2_Custom Design</vt:lpstr>
      <vt:lpstr>Office Theme</vt:lpstr>
      <vt:lpstr>1_Custom Design</vt:lpstr>
      <vt:lpstr>PolioPlus </vt:lpstr>
      <vt:lpstr>Глобалната инициатива изкореняване на Полио Полиомиел</vt:lpstr>
      <vt:lpstr>Днешното състояние</vt:lpstr>
      <vt:lpstr>Постижения</vt:lpstr>
      <vt:lpstr>PowerPoint Presentation</vt:lpstr>
      <vt:lpstr>Югоизточна Азия: Свободна от Полиомиелит зона от 27.03.2014</vt:lpstr>
      <vt:lpstr>СЗО - Спешна задача за Общественото здраве от международна важност</vt:lpstr>
      <vt:lpstr>Африка: Нигерия е свободна от полиомиелит повече от година</vt:lpstr>
      <vt:lpstr>Ролята на инактивирания Полио-вирус (IPV)</vt:lpstr>
      <vt:lpstr>Предизвикателствата</vt:lpstr>
      <vt:lpstr>PowerPoint Presentation</vt:lpstr>
      <vt:lpstr>Polio vaccination kiosks and Permanent Transit Points  installed to reach children wherever they are.</vt:lpstr>
      <vt:lpstr>Твоята роля: Какво можеш да направиш</vt:lpstr>
      <vt:lpstr>Застъпничество</vt:lpstr>
      <vt:lpstr>Ключови послания</vt:lpstr>
      <vt:lpstr>Набиране на средства</vt:lpstr>
      <vt:lpstr>PowerPoint Presentation</vt:lpstr>
      <vt:lpstr>PowerPoint Presentation</vt:lpstr>
      <vt:lpstr>За какво се използват дарените от теб пари?</vt:lpstr>
      <vt:lpstr>Популяризиране</vt:lpstr>
      <vt:lpstr>Популяризиране чрез вълнуващи истории</vt:lpstr>
      <vt:lpstr>Комуникационни стратегии</vt:lpstr>
      <vt:lpstr>Какво можеш да направиш</vt:lpstr>
      <vt:lpstr>Световен ден на Polio  2015</vt:lpstr>
      <vt:lpstr>За повече информация</vt:lpstr>
      <vt:lpstr>Как ще изглежда света без Полио?</vt:lpstr>
      <vt:lpstr>PowerPoint Presentation</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Regina Rodriguez-Martin</dc:creator>
  <cp:lastModifiedBy>Rotary</cp:lastModifiedBy>
  <cp:revision>386</cp:revision>
  <cp:lastPrinted>2015-11-10T04:51:45Z</cp:lastPrinted>
  <dcterms:created xsi:type="dcterms:W3CDTF">2013-08-01T22:01:56Z</dcterms:created>
  <dcterms:modified xsi:type="dcterms:W3CDTF">2015-11-14T08:31:16Z</dcterms:modified>
</cp:coreProperties>
</file>