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76" d="100"/>
          <a:sy n="76"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3317396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p:nvPr/>
        </p:nvSpPr>
        <p:spPr>
          <a:xfrm>
            <a:off x="7351326" y="8687928"/>
            <a:ext cx="5653477" cy="790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r" defTabSz="650240">
              <a:defRPr sz="2200" b="1">
                <a:latin typeface="Arial Narrow"/>
                <a:ea typeface="Arial Narrow"/>
                <a:cs typeface="Arial Narrow"/>
                <a:sym typeface="Arial Narrow"/>
              </a:defRPr>
            </a:lvl1pPr>
          </a:lstStyle>
          <a:p>
            <a:r>
              <a:t>СЕМИНАР ЗА ОБУЧЕНИЕ НА ЕКИПА НА ДИСТРИКТ 2482, ПАНАГЮРИЩЕ‘2016</a:t>
            </a:r>
          </a:p>
        </p:txBody>
      </p:sp>
      <p:sp>
        <p:nvSpPr>
          <p:cNvPr id="118" name="Shape 118"/>
          <p:cNvSpPr>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650240">
              <a:defRPr sz="16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DSC_6150.jpg"/>
          <p:cNvPicPr>
            <a:picLocks noGrp="1" noChangeAspect="1"/>
          </p:cNvPicPr>
          <p:nvPr>
            <p:ph type="pic" idx="13"/>
          </p:nvPr>
        </p:nvPicPr>
        <p:blipFill>
          <a:blip r:embed="rId2">
            <a:extLst/>
          </a:blip>
          <a:srcRect l="5371" r="5371"/>
          <a:stretch>
            <a:fillRect/>
          </a:stretch>
        </p:blipFill>
        <p:spPr>
          <a:xfrm>
            <a:off x="0" y="0"/>
            <a:ext cx="13004736" cy="9753552"/>
          </a:xfrm>
          <a:prstGeom prst="rect">
            <a:avLst/>
          </a:prstGeom>
          <a:ln w="25400"/>
          <a:effectLst>
            <a:outerShdw blurRad="254000" dist="127000" dir="5400000" rotWithShape="0">
              <a:srgbClr val="000000">
                <a:alpha val="7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425449" y="3447008"/>
            <a:ext cx="2017863" cy="2013992"/>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Комитет за Младите Поколения</a:t>
            </a:r>
          </a:p>
        </p:txBody>
      </p:sp>
      <p:sp>
        <p:nvSpPr>
          <p:cNvPr id="190" name="Shape 190"/>
          <p:cNvSpPr/>
          <p:nvPr/>
        </p:nvSpPr>
        <p:spPr>
          <a:xfrm>
            <a:off x="3625850" y="3444875"/>
            <a:ext cx="2020392"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191" name="Shape 191"/>
          <p:cNvSpPr/>
          <p:nvPr/>
        </p:nvSpPr>
        <p:spPr>
          <a:xfrm>
            <a:off x="2426970" y="4560684"/>
            <a:ext cx="1206500" cy="1"/>
          </a:xfrm>
          <a:prstGeom prst="line">
            <a:avLst/>
          </a:prstGeom>
          <a:ln w="50800">
            <a:solidFill>
              <a:srgbClr val="000000"/>
            </a:solidFill>
            <a:miter lim="400000"/>
            <a:headEnd type="triangle"/>
            <a:tailEnd type="triangle"/>
          </a:ln>
        </p:spPr>
        <p:txBody>
          <a:bodyPr lIns="50800" tIns="50800" rIns="50800" bIns="50800" anchor="ctr"/>
          <a:lstStyle/>
          <a:p>
            <a:pPr>
              <a:defRPr sz="2400"/>
            </a:pPr>
            <a:endParaRPr/>
          </a:p>
        </p:txBody>
      </p:sp>
      <p:sp>
        <p:nvSpPr>
          <p:cNvPr id="192" name="Shape 192"/>
          <p:cNvSpPr/>
          <p:nvPr/>
        </p:nvSpPr>
        <p:spPr>
          <a:xfrm>
            <a:off x="2429812" y="4319009"/>
            <a:ext cx="1213516" cy="1"/>
          </a:xfrm>
          <a:prstGeom prst="line">
            <a:avLst/>
          </a:prstGeom>
          <a:ln w="50800">
            <a:solidFill>
              <a:srgbClr val="000000"/>
            </a:solidFill>
            <a:miter lim="400000"/>
            <a:tailEnd type="triangle"/>
          </a:ln>
        </p:spPr>
        <p:txBody>
          <a:bodyPr lIns="50800" tIns="50800" rIns="50800" bIns="50800" anchor="ctr"/>
          <a:lstStyle/>
          <a:p>
            <a:pPr>
              <a:defRPr sz="2400"/>
            </a:pPr>
            <a:endParaRPr/>
          </a:p>
        </p:txBody>
      </p:sp>
      <p:sp>
        <p:nvSpPr>
          <p:cNvPr id="193" name="Shape 193"/>
          <p:cNvSpPr/>
          <p:nvPr/>
        </p:nvSpPr>
        <p:spPr>
          <a:xfrm>
            <a:off x="4222750" y="244241"/>
            <a:ext cx="2019300"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194" name="Shape 194"/>
          <p:cNvSpPr/>
          <p:nvPr/>
        </p:nvSpPr>
        <p:spPr>
          <a:xfrm flipV="1">
            <a:off x="4661877" y="2238621"/>
            <a:ext cx="396263" cy="1214735"/>
          </a:xfrm>
          <a:prstGeom prst="line">
            <a:avLst/>
          </a:prstGeom>
          <a:ln w="50800">
            <a:solidFill>
              <a:srgbClr val="000000"/>
            </a:solidFill>
            <a:miter lim="400000"/>
            <a:headEnd type="triangle"/>
            <a:tailEnd type="triangle"/>
          </a:ln>
        </p:spPr>
        <p:txBody>
          <a:bodyPr lIns="50800" tIns="50800" rIns="50800" bIns="50800" anchor="ctr"/>
          <a:lstStyle/>
          <a:p>
            <a:pPr>
              <a:defRPr sz="2400"/>
            </a:pPr>
            <a:endParaRPr/>
          </a:p>
        </p:txBody>
      </p:sp>
      <p:sp>
        <p:nvSpPr>
          <p:cNvPr id="195" name="Shape 195"/>
          <p:cNvSpPr/>
          <p:nvPr/>
        </p:nvSpPr>
        <p:spPr>
          <a:xfrm>
            <a:off x="7846483" y="244241"/>
            <a:ext cx="2019301"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196" name="Shape 196"/>
          <p:cNvSpPr/>
          <p:nvPr/>
        </p:nvSpPr>
        <p:spPr>
          <a:xfrm>
            <a:off x="7451212" y="2665420"/>
            <a:ext cx="2019301"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197" name="Shape 197"/>
          <p:cNvSpPr/>
          <p:nvPr/>
        </p:nvSpPr>
        <p:spPr>
          <a:xfrm flipV="1">
            <a:off x="5306218" y="1833162"/>
            <a:ext cx="2727541" cy="1865515"/>
          </a:xfrm>
          <a:prstGeom prst="line">
            <a:avLst/>
          </a:prstGeom>
          <a:ln w="50800">
            <a:solidFill>
              <a:srgbClr val="000000"/>
            </a:solidFill>
            <a:miter lim="400000"/>
            <a:headEnd type="triangle"/>
            <a:tailEnd type="triangle" len="sm"/>
          </a:ln>
        </p:spPr>
        <p:txBody>
          <a:bodyPr lIns="50800" tIns="50800" rIns="50800" bIns="50800" anchor="ctr"/>
          <a:lstStyle/>
          <a:p>
            <a:pPr>
              <a:defRPr sz="2400"/>
            </a:pPr>
            <a:endParaRPr/>
          </a:p>
        </p:txBody>
      </p:sp>
      <p:sp>
        <p:nvSpPr>
          <p:cNvPr id="198" name="Shape 198"/>
          <p:cNvSpPr/>
          <p:nvPr/>
        </p:nvSpPr>
        <p:spPr>
          <a:xfrm flipV="1">
            <a:off x="5625678" y="3880130"/>
            <a:ext cx="1855255" cy="425254"/>
          </a:xfrm>
          <a:prstGeom prst="line">
            <a:avLst/>
          </a:prstGeom>
          <a:ln w="50800">
            <a:solidFill>
              <a:srgbClr val="000000"/>
            </a:solidFill>
            <a:miter lim="400000"/>
            <a:headEnd type="triangle" len="sm"/>
            <a:tailEnd type="triangle"/>
          </a:ln>
        </p:spPr>
        <p:txBody>
          <a:bodyPr lIns="50800" tIns="50800" rIns="50800" bIns="50800" anchor="ctr"/>
          <a:lstStyle/>
          <a:p>
            <a:pPr>
              <a:defRPr sz="2400"/>
            </a:pPr>
            <a:endParaRPr/>
          </a:p>
        </p:txBody>
      </p:sp>
      <p:sp>
        <p:nvSpPr>
          <p:cNvPr id="199" name="Shape 199"/>
          <p:cNvSpPr/>
          <p:nvPr/>
        </p:nvSpPr>
        <p:spPr>
          <a:xfrm>
            <a:off x="7203016" y="5086599"/>
            <a:ext cx="2019301"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200" name="Shape 200"/>
          <p:cNvSpPr/>
          <p:nvPr/>
        </p:nvSpPr>
        <p:spPr>
          <a:xfrm>
            <a:off x="10572750" y="5323177"/>
            <a:ext cx="2019300"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201" name="Shape 201"/>
          <p:cNvSpPr/>
          <p:nvPr/>
        </p:nvSpPr>
        <p:spPr>
          <a:xfrm>
            <a:off x="5907923" y="7093346"/>
            <a:ext cx="2019301"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sp>
        <p:nvSpPr>
          <p:cNvPr id="202" name="Shape 202"/>
          <p:cNvSpPr/>
          <p:nvPr/>
        </p:nvSpPr>
        <p:spPr>
          <a:xfrm>
            <a:off x="5566777" y="4814379"/>
            <a:ext cx="1679802" cy="985719"/>
          </a:xfrm>
          <a:prstGeom prst="line">
            <a:avLst/>
          </a:prstGeom>
          <a:ln w="50800">
            <a:solidFill>
              <a:srgbClr val="000000"/>
            </a:solidFill>
            <a:custDash>
              <a:ds d="600000" sp="600000"/>
            </a:custDash>
            <a:miter lim="400000"/>
            <a:headEnd type="triangle"/>
            <a:tailEnd type="triangle"/>
          </a:ln>
        </p:spPr>
        <p:txBody>
          <a:bodyPr lIns="50800" tIns="50800" rIns="50800" bIns="50800" anchor="ctr"/>
          <a:lstStyle/>
          <a:p>
            <a:pPr>
              <a:defRPr sz="2400"/>
            </a:pPr>
            <a:endParaRPr/>
          </a:p>
        </p:txBody>
      </p:sp>
      <p:pic>
        <p:nvPicPr>
          <p:cNvPr id="203" name="Picture 202"/>
          <p:cNvPicPr>
            <a:picLocks/>
          </p:cNvPicPr>
          <p:nvPr/>
        </p:nvPicPr>
        <p:blipFill>
          <a:blip r:embed="rId3">
            <a:extLst/>
          </a:blip>
          <a:stretch>
            <a:fillRect/>
          </a:stretch>
        </p:blipFill>
        <p:spPr>
          <a:xfrm rot="3375959">
            <a:off x="4486385" y="6307427"/>
            <a:ext cx="2365440" cy="50801"/>
          </a:xfrm>
          <a:prstGeom prst="rect">
            <a:avLst/>
          </a:prstGeom>
        </p:spPr>
      </p:pic>
      <p:sp>
        <p:nvSpPr>
          <p:cNvPr id="205" name="Shape 205"/>
          <p:cNvSpPr/>
          <p:nvPr/>
        </p:nvSpPr>
        <p:spPr>
          <a:xfrm>
            <a:off x="10167804" y="1369483"/>
            <a:ext cx="2019301" cy="20193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Ротаракт Интеракт Клуб</a:t>
            </a:r>
          </a:p>
        </p:txBody>
      </p:sp>
      <p:cxnSp>
        <p:nvCxnSpPr>
          <p:cNvPr id="206" name="Connector 206"/>
          <p:cNvCxnSpPr>
            <a:stCxn id="189" idx="0"/>
            <a:endCxn id="205" idx="0"/>
          </p:cNvCxnSpPr>
          <p:nvPr/>
        </p:nvCxnSpPr>
        <p:spPr>
          <a:xfrm flipV="1">
            <a:off x="1434380" y="2379133"/>
            <a:ext cx="9743075" cy="2074872"/>
          </a:xfrm>
          <a:prstGeom prst="straightConnector1">
            <a:avLst/>
          </a:prstGeom>
          <a:ln w="50800">
            <a:solidFill>
              <a:srgbClr val="000000"/>
            </a:solidFill>
            <a:miter lim="400000"/>
            <a:headEnd type="triangle"/>
            <a:tailEnd type="triangle" len="sm"/>
          </a:ln>
        </p:spPr>
      </p:cxnSp>
      <p:sp>
        <p:nvSpPr>
          <p:cNvPr id="207" name="Shape 207"/>
          <p:cNvSpPr/>
          <p:nvPr/>
        </p:nvSpPr>
        <p:spPr>
          <a:xfrm>
            <a:off x="2395220" y="4728438"/>
            <a:ext cx="1295401" cy="1"/>
          </a:xfrm>
          <a:prstGeom prst="line">
            <a:avLst/>
          </a:prstGeom>
          <a:ln w="50800">
            <a:solidFill>
              <a:srgbClr val="000000"/>
            </a:solidFill>
            <a:prstDash val="sysDot"/>
            <a:miter lim="400000"/>
          </a:ln>
        </p:spPr>
        <p:txBody>
          <a:bodyPr lIns="50800" tIns="50800" rIns="50800" bIns="50800" anchor="ctr"/>
          <a:lstStyle/>
          <a:p>
            <a:pPr>
              <a:defRPr sz="2400"/>
            </a:pPr>
            <a:endParaRPr/>
          </a:p>
        </p:txBody>
      </p:sp>
      <p:pic>
        <p:nvPicPr>
          <p:cNvPr id="208" name="Picture 207"/>
          <p:cNvPicPr>
            <a:picLocks/>
          </p:cNvPicPr>
          <p:nvPr/>
        </p:nvPicPr>
        <p:blipFill>
          <a:blip r:embed="rId4">
            <a:extLst/>
          </a:blip>
          <a:stretch>
            <a:fillRect/>
          </a:stretch>
        </p:blipFill>
        <p:spPr>
          <a:xfrm rot="21600000">
            <a:off x="2343150" y="4084841"/>
            <a:ext cx="1374141" cy="63501"/>
          </a:xfrm>
          <a:prstGeom prst="rect">
            <a:avLst/>
          </a:prstGeom>
        </p:spPr>
      </p:pic>
      <p:pic>
        <p:nvPicPr>
          <p:cNvPr id="210" name="image3.png" descr="RotaryDistrictColorBG"/>
          <p:cNvPicPr>
            <a:picLocks noChangeAspect="1"/>
          </p:cNvPicPr>
          <p:nvPr/>
        </p:nvPicPr>
        <p:blipFill>
          <a:blip r:embed="rId5">
            <a:extLst/>
          </a:blip>
          <a:stretch>
            <a:fillRect/>
          </a:stretch>
        </p:blipFill>
        <p:spPr>
          <a:xfrm>
            <a:off x="226293" y="9015941"/>
            <a:ext cx="1323976" cy="499329"/>
          </a:xfrm>
          <a:prstGeom prst="rect">
            <a:avLst/>
          </a:prstGeom>
          <a:ln w="12700">
            <a:miter lim="400000"/>
          </a:ln>
        </p:spPr>
      </p:pic>
      <p:pic>
        <p:nvPicPr>
          <p:cNvPr id="211" name="image5.png"/>
          <p:cNvPicPr>
            <a:picLocks noChangeAspect="1"/>
          </p:cNvPicPr>
          <p:nvPr/>
        </p:nvPicPr>
        <p:blipFill>
          <a:blip r:embed="rId6">
            <a:extLst/>
          </a:blip>
          <a:stretch>
            <a:fillRect/>
          </a:stretch>
        </p:blipFill>
        <p:spPr>
          <a:xfrm>
            <a:off x="237617" y="146282"/>
            <a:ext cx="861061" cy="555753"/>
          </a:xfrm>
          <a:prstGeom prst="rect">
            <a:avLst/>
          </a:prstGeom>
          <a:ln w="12700">
            <a:miter lim="400000"/>
          </a:ln>
        </p:spPr>
      </p:pic>
      <p:pic>
        <p:nvPicPr>
          <p:cNvPr id="212" name="rotary-theme-logo-2016-17.png"/>
          <p:cNvPicPr>
            <a:picLocks noChangeAspect="1"/>
          </p:cNvPicPr>
          <p:nvPr/>
        </p:nvPicPr>
        <p:blipFill>
          <a:blip r:embed="rId7">
            <a:extLst/>
          </a:blip>
          <a:stretch>
            <a:fillRect/>
          </a:stretch>
        </p:blipFill>
        <p:spPr>
          <a:xfrm>
            <a:off x="12034520" y="183719"/>
            <a:ext cx="863601" cy="480879"/>
          </a:xfrm>
          <a:prstGeom prst="rect">
            <a:avLst/>
          </a:prstGeom>
          <a:ln w="12700">
            <a:miter lim="400000"/>
          </a:ln>
        </p:spPr>
      </p:pic>
      <p:sp>
        <p:nvSpPr>
          <p:cNvPr id="213" name="Shape 213"/>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5641">
              <a:srgbClr val="FBFBFB"/>
            </a:gs>
            <a:gs pos="49326">
              <a:srgbClr val="DDDDDD"/>
            </a:gs>
            <a:gs pos="100000">
              <a:srgbClr val="BEBEBE"/>
            </a:gs>
          </a:gsLst>
          <a:path path="circle">
            <a:fillToRect l="50000" t="50000" r="50000" b="50000"/>
          </a:path>
        </a:gradFill>
        <a:effectLst/>
      </p:bgPr>
    </p:bg>
    <p:spTree>
      <p:nvGrpSpPr>
        <p:cNvPr id="1" name=""/>
        <p:cNvGrpSpPr/>
        <p:nvPr/>
      </p:nvGrpSpPr>
      <p:grpSpPr>
        <a:xfrm>
          <a:off x="0" y="0"/>
          <a:ext cx="0" cy="0"/>
          <a:chOff x="0" y="0"/>
          <a:chExt cx="0" cy="0"/>
        </a:xfrm>
      </p:grpSpPr>
      <p:sp>
        <p:nvSpPr>
          <p:cNvPr id="215" name="Shape 215"/>
          <p:cNvSpPr/>
          <p:nvPr/>
        </p:nvSpPr>
        <p:spPr>
          <a:xfrm>
            <a:off x="810683" y="3447008"/>
            <a:ext cx="2538562" cy="2534692"/>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Комитет за Младите Поколения</a:t>
            </a:r>
          </a:p>
        </p:txBody>
      </p:sp>
      <p:sp>
        <p:nvSpPr>
          <p:cNvPr id="216" name="Shape 216"/>
          <p:cNvSpPr/>
          <p:nvPr/>
        </p:nvSpPr>
        <p:spPr>
          <a:xfrm>
            <a:off x="5268383" y="3444875"/>
            <a:ext cx="2540001" cy="2540000"/>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217" name="Shape 217"/>
          <p:cNvSpPr/>
          <p:nvPr/>
        </p:nvSpPr>
        <p:spPr>
          <a:xfrm>
            <a:off x="9727521" y="3444354"/>
            <a:ext cx="2540001" cy="2540001"/>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solidFill>
                  <a:srgbClr val="FFFFFF"/>
                </a:solidFill>
              </a:defRPr>
            </a:pPr>
            <a:r>
              <a:t>Ротаракт Интеракт</a:t>
            </a:r>
          </a:p>
          <a:p>
            <a:pPr>
              <a:defRPr sz="2400">
                <a:solidFill>
                  <a:srgbClr val="FFFFFF"/>
                </a:solidFill>
              </a:defRPr>
            </a:pPr>
            <a:r>
              <a:t>Клуб</a:t>
            </a:r>
          </a:p>
        </p:txBody>
      </p:sp>
      <p:sp>
        <p:nvSpPr>
          <p:cNvPr id="218" name="Shape 218"/>
          <p:cNvSpPr/>
          <p:nvPr/>
        </p:nvSpPr>
        <p:spPr>
          <a:xfrm>
            <a:off x="3335866" y="4707466"/>
            <a:ext cx="1948390" cy="126"/>
          </a:xfrm>
          <a:prstGeom prst="line">
            <a:avLst/>
          </a:prstGeom>
          <a:ln w="127000">
            <a:solidFill>
              <a:srgbClr val="000000"/>
            </a:solidFill>
            <a:miter lim="400000"/>
            <a:headEnd type="triangle"/>
            <a:tailEnd type="triangle"/>
          </a:ln>
        </p:spPr>
        <p:txBody>
          <a:bodyPr lIns="50800" tIns="50800" rIns="50800" bIns="50800" anchor="ctr"/>
          <a:lstStyle/>
          <a:p>
            <a:pPr>
              <a:defRPr sz="2400"/>
            </a:pPr>
            <a:endParaRPr/>
          </a:p>
        </p:txBody>
      </p:sp>
      <p:sp>
        <p:nvSpPr>
          <p:cNvPr id="219" name="Shape 219"/>
          <p:cNvSpPr/>
          <p:nvPr/>
        </p:nvSpPr>
        <p:spPr>
          <a:xfrm>
            <a:off x="7789333" y="4714291"/>
            <a:ext cx="1948389" cy="126"/>
          </a:xfrm>
          <a:prstGeom prst="line">
            <a:avLst/>
          </a:prstGeom>
          <a:ln w="127000">
            <a:solidFill>
              <a:srgbClr val="000000"/>
            </a:solidFill>
            <a:miter lim="400000"/>
            <a:headEnd type="triangle"/>
            <a:tailEnd type="triangle"/>
          </a:ln>
        </p:spPr>
        <p:txBody>
          <a:bodyPr lIns="50800" tIns="50800" rIns="50800" bIns="50800" anchor="ctr"/>
          <a:lstStyle/>
          <a:p>
            <a:pPr>
              <a:defRPr sz="2400"/>
            </a:pPr>
            <a:endParaRPr/>
          </a:p>
        </p:txBody>
      </p:sp>
      <p:pic>
        <p:nvPicPr>
          <p:cNvPr id="220" name="RotaryMBS_RGB.png"/>
          <p:cNvPicPr>
            <a:picLocks noChangeAspect="1"/>
          </p:cNvPicPr>
          <p:nvPr/>
        </p:nvPicPr>
        <p:blipFill>
          <a:blip r:embed="rId3">
            <a:extLst/>
          </a:blip>
          <a:stretch>
            <a:fillRect/>
          </a:stretch>
        </p:blipFill>
        <p:spPr>
          <a:xfrm>
            <a:off x="427566" y="8907478"/>
            <a:ext cx="1223799" cy="459787"/>
          </a:xfrm>
          <a:prstGeom prst="rect">
            <a:avLst/>
          </a:prstGeom>
          <a:ln w="12700">
            <a:miter lim="400000"/>
          </a:ln>
        </p:spPr>
      </p:pic>
      <p:sp>
        <p:nvSpPr>
          <p:cNvPr id="221" name="Shape 221"/>
          <p:cNvSpPr/>
          <p:nvPr/>
        </p:nvSpPr>
        <p:spPr>
          <a:xfrm>
            <a:off x="201698" y="6830483"/>
            <a:ext cx="12601405"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3800"/>
              </a:spcBef>
              <a:defRPr sz="5400" b="1">
                <a:latin typeface="Palatino"/>
                <a:ea typeface="Palatino"/>
                <a:cs typeface="Palatino"/>
                <a:sym typeface="Palatino"/>
              </a:defRPr>
            </a:lvl1pPr>
          </a:lstStyle>
          <a:p>
            <a:r>
              <a:t>Благодаря за вниманието !</a:t>
            </a:r>
          </a:p>
        </p:txBody>
      </p:sp>
      <p:sp>
        <p:nvSpPr>
          <p:cNvPr id="222" name="Shape 222"/>
          <p:cNvSpPr>
            <a:spLocks noGrp="1"/>
          </p:cNvSpPr>
          <p:nvPr>
            <p:ph type="title" idx="4294967295"/>
          </p:nvPr>
        </p:nvSpPr>
        <p:spPr>
          <a:xfrm>
            <a:off x="11267694" y="9590153"/>
            <a:ext cx="1717213" cy="108414"/>
          </a:xfrm>
          <a:prstGeom prst="rect">
            <a:avLst/>
          </a:prstGeom>
        </p:spPr>
        <p:txBody>
          <a:bodyPr/>
          <a:lstStyle>
            <a:lvl1pPr>
              <a:defRPr sz="100" b="1" i="1" spc="299">
                <a:solidFill>
                  <a:srgbClr val="FFFFFF"/>
                </a:solidFill>
                <a:latin typeface="Helvetica"/>
                <a:ea typeface="Helvetica"/>
                <a:cs typeface="Helvetica"/>
                <a:sym typeface="Helvetica"/>
              </a:defRPr>
            </a:lvl1pPr>
          </a:lstStyle>
          <a:p>
            <a:r>
              <a:t>Веселин Димитров </a:t>
            </a:r>
          </a:p>
        </p:txBody>
      </p:sp>
      <p:pic>
        <p:nvPicPr>
          <p:cNvPr id="223" name="image5.png"/>
          <p:cNvPicPr>
            <a:picLocks noChangeAspect="1"/>
          </p:cNvPicPr>
          <p:nvPr/>
        </p:nvPicPr>
        <p:blipFill>
          <a:blip r:embed="rId4">
            <a:extLst/>
          </a:blip>
          <a:stretch>
            <a:fillRect/>
          </a:stretch>
        </p:blipFill>
        <p:spPr>
          <a:xfrm>
            <a:off x="210820" y="53616"/>
            <a:ext cx="861061" cy="555754"/>
          </a:xfrm>
          <a:prstGeom prst="rect">
            <a:avLst/>
          </a:prstGeom>
          <a:ln w="12700">
            <a:miter lim="400000"/>
          </a:ln>
        </p:spPr>
      </p:pic>
      <p:pic>
        <p:nvPicPr>
          <p:cNvPr id="224" name="rotary-theme-logo-2016-17.png"/>
          <p:cNvPicPr>
            <a:picLocks noChangeAspect="1"/>
          </p:cNvPicPr>
          <p:nvPr/>
        </p:nvPicPr>
        <p:blipFill>
          <a:blip r:embed="rId5">
            <a:extLst/>
          </a:blip>
          <a:stretch>
            <a:fillRect/>
          </a:stretch>
        </p:blipFill>
        <p:spPr>
          <a:xfrm>
            <a:off x="11835540" y="91053"/>
            <a:ext cx="863601" cy="480880"/>
          </a:xfrm>
          <a:prstGeom prst="rect">
            <a:avLst/>
          </a:prstGeom>
          <a:ln w="12700">
            <a:miter lim="400000"/>
          </a:ln>
        </p:spPr>
      </p:pic>
      <p:sp>
        <p:nvSpPr>
          <p:cNvPr id="225" name="Shape 225"/>
          <p:cNvSpPr/>
          <p:nvPr/>
        </p:nvSpPr>
        <p:spPr>
          <a:xfrm>
            <a:off x="8810790" y="8856775"/>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l" defTabSz="268731">
              <a:defRPr sz="1334" b="1" spc="146">
                <a:latin typeface="Helvetica"/>
                <a:ea typeface="Helvetica"/>
                <a:cs typeface="Helvetica"/>
                <a:sym typeface="Helvetica"/>
              </a:defRPr>
            </a:pPr>
            <a:r>
              <a:t>СЕМЕНАР ЗА ОБУЧЕНИЕ НА ЕКИПА НА</a:t>
            </a:r>
          </a:p>
          <a:p>
            <a:pPr algn="l" defTabSz="268731">
              <a:defRPr sz="1334" b="1" spc="146">
                <a:latin typeface="Helvetica"/>
                <a:ea typeface="Helvetica"/>
                <a:cs typeface="Helvetica"/>
                <a:sym typeface="Helvetica"/>
              </a:defRPr>
            </a:pPr>
            <a:r>
              <a:t>ДИСТРИКТ 2482, ПАНАГЮРИЩЕ’2016</a:t>
            </a:r>
            <a:r>
              <a:rPr i="1"/>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21">
                                            <p:bg/>
                                          </p:spTgt>
                                        </p:tgtEl>
                                        <p:attrNameLst>
                                          <p:attrName>style.visibility</p:attrName>
                                        </p:attrNameLst>
                                      </p:cBhvr>
                                      <p:to>
                                        <p:strVal val="visible"/>
                                      </p:to>
                                    </p:set>
                                    <p:animEffect transition="in" filter="fade">
                                      <p:cBhvr>
                                        <p:cTn id="7" dur="2000"/>
                                        <p:tgtEl>
                                          <p:spTgt spid="221">
                                            <p:bg/>
                                          </p:spTgt>
                                        </p:tgtEl>
                                      </p:cBhvr>
                                    </p:animEffect>
                                  </p:childTnLst>
                                </p:cTn>
                              </p:par>
                              <p:par>
                                <p:cTn id="8" presetID="10" presetClass="entr" presetSubtype="0" fill="hold" grpId="1" nodeType="withEffect">
                                  <p:stCondLst>
                                    <p:cond delay="0"/>
                                  </p:stCondLst>
                                  <p:iterate type="lt">
                                    <p:tmAbs val="0"/>
                                  </p:iterate>
                                  <p:childTnLst>
                                    <p:set>
                                      <p:cBhvr>
                                        <p:cTn id="9" fill="hold"/>
                                        <p:tgtEl>
                                          <p:spTgt spid="221">
                                            <p:txEl>
                                              <p:pRg st="0" end="0"/>
                                            </p:txEl>
                                          </p:spTgt>
                                        </p:tgtEl>
                                        <p:attrNameLst>
                                          <p:attrName>style.visibility</p:attrName>
                                        </p:attrNameLst>
                                      </p:cBhvr>
                                      <p:to>
                                        <p:strVal val="visible"/>
                                      </p:to>
                                    </p:set>
                                    <p:animEffect transition="in" filter="fade">
                                      <p:cBhvr>
                                        <p:cTn id="10" dur="20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2046122" y="607632"/>
            <a:ext cx="8912556" cy="1852266"/>
          </a:xfrm>
          <a:prstGeom prst="rect">
            <a:avLst/>
          </a:prstGeom>
        </p:spPr>
        <p:txBody>
          <a:bodyPr anchor="ctr"/>
          <a:lstStyle/>
          <a:p>
            <a:pPr algn="l" defTabSz="280415">
              <a:defRPr sz="2880" b="1" spc="921">
                <a:latin typeface="Helvetica"/>
                <a:ea typeface="Helvetica"/>
                <a:cs typeface="Helvetica"/>
                <a:sym typeface="Helvetica"/>
              </a:defRPr>
            </a:pPr>
            <a:r>
              <a:t>Работата с младото покление</a:t>
            </a:r>
          </a:p>
          <a:p>
            <a:pPr algn="l" defTabSz="280415">
              <a:defRPr sz="2880" b="1" spc="921">
                <a:latin typeface="Helvetica"/>
                <a:ea typeface="Helvetica"/>
                <a:cs typeface="Helvetica"/>
                <a:sym typeface="Helvetica"/>
              </a:defRPr>
            </a:pPr>
            <a:r>
              <a:t>минало, настояще и бъдеще</a:t>
            </a:r>
          </a:p>
          <a:p>
            <a:pPr algn="l" defTabSz="280415">
              <a:defRPr sz="2784" spc="890"/>
            </a:pPr>
            <a:endParaRPr/>
          </a:p>
          <a:p>
            <a:pPr algn="l" defTabSz="280415">
              <a:defRPr sz="4800" spc="1536"/>
            </a:pPr>
            <a:r>
              <a:rPr sz="1536" b="1" spc="491">
                <a:latin typeface="Helvetica"/>
                <a:ea typeface="Helvetica"/>
                <a:cs typeface="Helvetica"/>
                <a:sym typeface="Helvetica"/>
              </a:rPr>
              <a:t>ВЕСЕЛИН ДИМИТРОВ</a:t>
            </a:r>
            <a:r>
              <a:rPr sz="1392" b="1" spc="445">
                <a:latin typeface="Helvetica"/>
                <a:ea typeface="Helvetica"/>
                <a:cs typeface="Helvetica"/>
                <a:sym typeface="Helvetica"/>
              </a:rPr>
              <a:t>  </a:t>
            </a:r>
          </a:p>
          <a:p>
            <a:pPr algn="l" defTabSz="280415">
              <a:defRPr sz="1488" spc="476"/>
            </a:pPr>
            <a:r>
              <a:rPr b="1">
                <a:latin typeface="Helvetica"/>
                <a:ea typeface="Helvetica"/>
                <a:cs typeface="Helvetica"/>
                <a:sym typeface="Helvetica"/>
              </a:rPr>
              <a:t>ПРЕДСЕДАТЕЛ КОМИТЕТ ЗА МЛАДИТЕ ПОКОЛЕНИЯ</a:t>
            </a:r>
          </a:p>
        </p:txBody>
      </p:sp>
      <p:pic>
        <p:nvPicPr>
          <p:cNvPr id="130" name="DSC_5898.jpg"/>
          <p:cNvPicPr>
            <a:picLocks noGrp="1" noChangeAspect="1"/>
          </p:cNvPicPr>
          <p:nvPr>
            <p:ph type="pic" idx="13"/>
          </p:nvPr>
        </p:nvPicPr>
        <p:blipFill>
          <a:blip r:embed="rId2">
            <a:extLst/>
          </a:blip>
          <a:srcRect t="4797" b="4797"/>
          <a:stretch>
            <a:fillRect/>
          </a:stretch>
        </p:blipFill>
        <p:spPr>
          <a:xfrm>
            <a:off x="1480145" y="2731359"/>
            <a:ext cx="10044657" cy="6078975"/>
          </a:xfrm>
          <a:prstGeom prst="rect">
            <a:avLst/>
          </a:prstGeom>
        </p:spPr>
      </p:pic>
      <p:sp>
        <p:nvSpPr>
          <p:cNvPr id="131" name="Shape 131"/>
          <p:cNvSpPr>
            <a:spLocks noGrp="1"/>
          </p:cNvSpPr>
          <p:nvPr>
            <p:ph type="body" sz="quarter" idx="1"/>
          </p:nvPr>
        </p:nvSpPr>
        <p:spPr>
          <a:xfrm>
            <a:off x="8844657" y="9081756"/>
            <a:ext cx="4097140" cy="561192"/>
          </a:xfrm>
          <a:prstGeom prst="rect">
            <a:avLst/>
          </a:prstGeom>
        </p:spPr>
        <p:txBody>
          <a:bodyPr anchor="ctr"/>
          <a:lstStyle/>
          <a:p>
            <a:pPr algn="l" defTabSz="268731">
              <a:defRPr sz="1334" b="1" spc="146">
                <a:latin typeface="Helvetica"/>
                <a:ea typeface="Helvetica"/>
                <a:cs typeface="Helvetica"/>
                <a:sym typeface="Helvetica"/>
              </a:defRPr>
            </a:pPr>
            <a:r>
              <a:t>СЕМЕНАР ЗА ОБУЧЕНИЕ НА ЕКИПА НА</a:t>
            </a:r>
          </a:p>
          <a:p>
            <a:pPr algn="l" defTabSz="268731">
              <a:defRPr sz="1334" b="1" spc="146">
                <a:latin typeface="Helvetica"/>
                <a:ea typeface="Helvetica"/>
                <a:cs typeface="Helvetica"/>
                <a:sym typeface="Helvetica"/>
              </a:defRPr>
            </a:pPr>
            <a:r>
              <a:t>ДИСТРИКТ 2482, ПАНАГЮРИЩЕ’2016</a:t>
            </a:r>
            <a:r>
              <a:rPr i="1"/>
              <a:t>.</a:t>
            </a:r>
          </a:p>
        </p:txBody>
      </p:sp>
      <p:pic>
        <p:nvPicPr>
          <p:cNvPr id="132" name="image3.png" descr="RotaryDistrictColorBG"/>
          <p:cNvPicPr>
            <a:picLocks noChangeAspect="1"/>
          </p:cNvPicPr>
          <p:nvPr/>
        </p:nvPicPr>
        <p:blipFill>
          <a:blip r:embed="rId3">
            <a:extLst/>
          </a:blip>
          <a:stretch>
            <a:fillRect/>
          </a:stretch>
        </p:blipFill>
        <p:spPr>
          <a:xfrm>
            <a:off x="351895" y="9112688"/>
            <a:ext cx="1323976" cy="499329"/>
          </a:xfrm>
          <a:prstGeom prst="rect">
            <a:avLst/>
          </a:prstGeom>
          <a:ln w="12700">
            <a:miter lim="400000"/>
          </a:ln>
        </p:spPr>
      </p:pic>
      <p:pic>
        <p:nvPicPr>
          <p:cNvPr id="133" name="image5.png"/>
          <p:cNvPicPr>
            <a:picLocks noChangeAspect="1"/>
          </p:cNvPicPr>
          <p:nvPr/>
        </p:nvPicPr>
        <p:blipFill>
          <a:blip r:embed="rId4">
            <a:extLst/>
          </a:blip>
          <a:stretch>
            <a:fillRect/>
          </a:stretch>
        </p:blipFill>
        <p:spPr>
          <a:xfrm>
            <a:off x="295486" y="50897"/>
            <a:ext cx="869488" cy="561192"/>
          </a:xfrm>
          <a:prstGeom prst="rect">
            <a:avLst/>
          </a:prstGeom>
          <a:ln w="12700">
            <a:miter lim="400000"/>
          </a:ln>
        </p:spPr>
      </p:pic>
      <p:pic>
        <p:nvPicPr>
          <p:cNvPr id="134" name="rotary-theme-logo-2016-17.png"/>
          <p:cNvPicPr>
            <a:picLocks noChangeAspect="1"/>
          </p:cNvPicPr>
          <p:nvPr/>
        </p:nvPicPr>
        <p:blipFill>
          <a:blip r:embed="rId5">
            <a:extLst/>
          </a:blip>
          <a:stretch>
            <a:fillRect/>
          </a:stretch>
        </p:blipFill>
        <p:spPr>
          <a:xfrm>
            <a:off x="11835540" y="91053"/>
            <a:ext cx="863601" cy="48088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90837" y="5092699"/>
            <a:ext cx="12823126"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a:latin typeface="Helvetica"/>
                <a:ea typeface="Helvetica"/>
                <a:cs typeface="Helvetica"/>
                <a:sym typeface="Helvetica"/>
              </a:defRPr>
            </a:pPr>
            <a:r>
              <a:t>1. The Rotaract program was created by and is an activity of Rotary International, and the authority for the establishment and enforcement of constitutional provisions, organizational requirements and standards of procedure, and for the preservation of the Rotaract name and logo is retained by Rotary International. </a:t>
            </a:r>
          </a:p>
          <a:p>
            <a:pPr algn="l" defTabSz="457200">
              <a:defRPr sz="1900">
                <a:latin typeface="Helvetica"/>
                <a:ea typeface="Helvetica"/>
                <a:cs typeface="Helvetica"/>
                <a:sym typeface="Helvetica"/>
              </a:defRPr>
            </a:pPr>
            <a:r>
              <a:t>2. </a:t>
            </a:r>
            <a:r>
              <a:rPr>
                <a:solidFill>
                  <a:srgbClr val="FF2600"/>
                </a:solidFill>
              </a:rPr>
              <a:t>A Rotaract club is a Rotary club-sponsored organization of young adults ages 18 to 30</a:t>
            </a:r>
            <a:r>
              <a:t>, whose purpose is to provide opportunity for them to enhance the knowledge and skills that will assist them in personal development, to address the physical and social needs of their communities, and to promote better relations between all people worldwide through a framework of friendship and service, and whose goals are.</a:t>
            </a:r>
          </a:p>
          <a:p>
            <a:pPr algn="l" defTabSz="457200">
              <a:defRPr sz="1900">
                <a:latin typeface="Helvetica"/>
                <a:ea typeface="Helvetica"/>
                <a:cs typeface="Helvetica"/>
                <a:sym typeface="Helvetica"/>
              </a:defRPr>
            </a:pPr>
            <a:r>
              <a:t>…</a:t>
            </a:r>
          </a:p>
          <a:p>
            <a:pPr algn="l" defTabSz="457200">
              <a:defRPr sz="1900">
                <a:latin typeface="Helvetica"/>
                <a:ea typeface="Helvetica"/>
                <a:cs typeface="Helvetica"/>
                <a:sym typeface="Helvetica"/>
              </a:defRPr>
            </a:pPr>
            <a:r>
              <a:t>15. </a:t>
            </a:r>
            <a:r>
              <a:rPr>
                <a:solidFill>
                  <a:srgbClr val="FF2600"/>
                </a:solidFill>
              </a:rPr>
              <a:t>On 30 June of the Rotaract year in which a member becomes 30 years old, his or her Rotaract membership will end.</a:t>
            </a:r>
          </a:p>
        </p:txBody>
      </p:sp>
      <p:sp>
        <p:nvSpPr>
          <p:cNvPr id="137" name="Shape 137"/>
          <p:cNvSpPr/>
          <p:nvPr/>
        </p:nvSpPr>
        <p:spPr>
          <a:xfrm>
            <a:off x="86782" y="1543050"/>
            <a:ext cx="12831236"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900" spc="0">
                <a:latin typeface="Helvetica"/>
                <a:ea typeface="Helvetica"/>
                <a:cs typeface="Helvetica"/>
                <a:sym typeface="Helvetica"/>
              </a:defRPr>
            </a:pPr>
            <a:r>
              <a:t>1. The Interact program was developed and created by and is an activity of Rotary International, and the authority for the establishment and enforcement of constitutional provisions, organizational requirements and standards of procedure, and for the protection and preservation of the Interact name and logo is retained by Rotary International. </a:t>
            </a:r>
          </a:p>
          <a:p>
            <a:pPr algn="l" defTabSz="457200">
              <a:defRPr sz="1900" spc="0">
                <a:latin typeface="Helvetica"/>
                <a:ea typeface="Helvetica"/>
                <a:cs typeface="Helvetica"/>
                <a:sym typeface="Helvetica"/>
              </a:defRPr>
            </a:pPr>
            <a:r>
              <a:t>2. </a:t>
            </a:r>
            <a:r>
              <a:rPr>
                <a:solidFill>
                  <a:srgbClr val="FF2600"/>
                </a:solidFill>
              </a:rPr>
              <a:t>An Interact club is a Rotary club sponsored organization of young people, ages 12 to 18</a:t>
            </a:r>
            <a:r>
              <a:t>, whose purpose is to provide opportunity for them to work together in a world fellowship dedicated to service and international understanding and leadership development skills.</a:t>
            </a:r>
          </a:p>
          <a:p>
            <a:pPr algn="l" defTabSz="457200">
              <a:defRPr sz="1900" spc="0">
                <a:latin typeface="Helvetica"/>
                <a:ea typeface="Helvetica"/>
                <a:cs typeface="Helvetica"/>
                <a:sym typeface="Helvetica"/>
              </a:defRPr>
            </a:pPr>
            <a:r>
              <a:t>… </a:t>
            </a:r>
          </a:p>
          <a:p>
            <a:pPr algn="l" defTabSz="457200">
              <a:defRPr sz="1900" spc="0">
                <a:latin typeface="Helvetica"/>
                <a:ea typeface="Helvetica"/>
                <a:cs typeface="Helvetica"/>
                <a:sym typeface="Helvetica"/>
              </a:defRPr>
            </a:pPr>
            <a:r>
              <a:t>15. </a:t>
            </a:r>
            <a:r>
              <a:rPr>
                <a:solidFill>
                  <a:srgbClr val="FF2600"/>
                </a:solidFill>
              </a:rPr>
              <a:t>On 30 June of the Rotary year in which a member becomes 18 years old, his or her Interact membership will end. </a:t>
            </a:r>
          </a:p>
        </p:txBody>
      </p:sp>
      <p:pic>
        <p:nvPicPr>
          <p:cNvPr id="138" name="Interact_RGB-EN.png"/>
          <p:cNvPicPr>
            <a:picLocks noChangeAspect="1"/>
          </p:cNvPicPr>
          <p:nvPr/>
        </p:nvPicPr>
        <p:blipFill>
          <a:blip r:embed="rId2">
            <a:extLst/>
          </a:blip>
          <a:srcRect r="1333"/>
          <a:stretch>
            <a:fillRect/>
          </a:stretch>
        </p:blipFill>
        <p:spPr>
          <a:xfrm>
            <a:off x="4818032" y="666401"/>
            <a:ext cx="1877381" cy="568310"/>
          </a:xfrm>
          <a:prstGeom prst="rect">
            <a:avLst/>
          </a:prstGeom>
          <a:ln w="12700">
            <a:miter lim="400000"/>
          </a:ln>
        </p:spPr>
      </p:pic>
      <p:pic>
        <p:nvPicPr>
          <p:cNvPr id="139" name="New Rotaract Logo.png"/>
          <p:cNvPicPr>
            <a:picLocks noChangeAspect="1"/>
          </p:cNvPicPr>
          <p:nvPr/>
        </p:nvPicPr>
        <p:blipFill>
          <a:blip r:embed="rId3">
            <a:extLst/>
          </a:blip>
          <a:stretch>
            <a:fillRect/>
          </a:stretch>
        </p:blipFill>
        <p:spPr>
          <a:xfrm>
            <a:off x="4804171" y="4289773"/>
            <a:ext cx="1905001" cy="640654"/>
          </a:xfrm>
          <a:prstGeom prst="rect">
            <a:avLst/>
          </a:prstGeom>
          <a:ln w="12700">
            <a:miter lim="400000"/>
          </a:ln>
        </p:spPr>
      </p:pic>
      <p:sp>
        <p:nvSpPr>
          <p:cNvPr id="140" name="Shape 140"/>
          <p:cNvSpPr>
            <a:spLocks noGrp="1"/>
          </p:cNvSpPr>
          <p:nvPr>
            <p:ph type="body" sz="quarter" idx="4294967295"/>
          </p:nvPr>
        </p:nvSpPr>
        <p:spPr>
          <a:xfrm>
            <a:off x="8844657" y="9081756"/>
            <a:ext cx="4097140" cy="561192"/>
          </a:xfrm>
          <a:prstGeom prst="rect">
            <a:avLst/>
          </a:prstGeom>
        </p:spPr>
        <p:txBody>
          <a:bodyPr/>
          <a:lstStyle/>
          <a:p>
            <a:pPr marL="0" indent="0" algn="r" defTabSz="268731">
              <a:spcBef>
                <a:spcPts val="0"/>
              </a:spcBef>
              <a:buSzTx/>
              <a:buNone/>
              <a:defRPr sz="1334" b="1" spc="146">
                <a:latin typeface="Helvetica"/>
                <a:ea typeface="Helvetica"/>
                <a:cs typeface="Helvetica"/>
                <a:sym typeface="Helvetica"/>
              </a:defRPr>
            </a:pPr>
            <a:r>
              <a:t>СЕМЕНАР ЗА ОБУЧЕНИЕ НА ЕКИПА НА</a:t>
            </a:r>
          </a:p>
          <a:p>
            <a:pPr marL="0" indent="0" algn="r" defTabSz="268731">
              <a:spcBef>
                <a:spcPts val="0"/>
              </a:spcBef>
              <a:buSzTx/>
              <a:buNone/>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41" name="image3.png" descr="RotaryDistrictColorBG"/>
          <p:cNvPicPr>
            <a:picLocks noChangeAspect="1"/>
          </p:cNvPicPr>
          <p:nvPr/>
        </p:nvPicPr>
        <p:blipFill>
          <a:blip r:embed="rId4">
            <a:extLst/>
          </a:blip>
          <a:stretch>
            <a:fillRect/>
          </a:stretch>
        </p:blipFill>
        <p:spPr>
          <a:xfrm>
            <a:off x="165629" y="9112687"/>
            <a:ext cx="1323976" cy="499329"/>
          </a:xfrm>
          <a:prstGeom prst="rect">
            <a:avLst/>
          </a:prstGeom>
          <a:ln w="12700">
            <a:miter lim="400000"/>
          </a:ln>
        </p:spPr>
      </p:pic>
      <p:pic>
        <p:nvPicPr>
          <p:cNvPr id="142" name="image5.png"/>
          <p:cNvPicPr>
            <a:picLocks noChangeAspect="1"/>
          </p:cNvPicPr>
          <p:nvPr/>
        </p:nvPicPr>
        <p:blipFill>
          <a:blip r:embed="rId5">
            <a:extLst/>
          </a:blip>
          <a:stretch>
            <a:fillRect/>
          </a:stretch>
        </p:blipFill>
        <p:spPr>
          <a:xfrm>
            <a:off x="397086" y="98917"/>
            <a:ext cx="861061" cy="555753"/>
          </a:xfrm>
          <a:prstGeom prst="rect">
            <a:avLst/>
          </a:prstGeom>
          <a:ln w="12700">
            <a:miter lim="400000"/>
          </a:ln>
        </p:spPr>
      </p:pic>
      <p:pic>
        <p:nvPicPr>
          <p:cNvPr id="143" name="rotary-theme-logo-2016-17.png"/>
          <p:cNvPicPr>
            <a:picLocks noChangeAspect="1"/>
          </p:cNvPicPr>
          <p:nvPr/>
        </p:nvPicPr>
        <p:blipFill>
          <a:blip r:embed="rId6">
            <a:extLst/>
          </a:blip>
          <a:stretch>
            <a:fillRect/>
          </a:stretch>
        </p:blipFill>
        <p:spPr>
          <a:xfrm>
            <a:off x="11903273" y="136354"/>
            <a:ext cx="863601" cy="480879"/>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xfrm>
            <a:off x="191558" y="1628840"/>
            <a:ext cx="12621684" cy="7030511"/>
          </a:xfrm>
          <a:prstGeom prst="rect">
            <a:avLst/>
          </a:prstGeom>
        </p:spPr>
        <p:txBody>
          <a:bodyPr/>
          <a:lstStyle/>
          <a:p>
            <a:pPr marL="360679" indent="-360679" defTabSz="414781">
              <a:spcBef>
                <a:spcPts val="2900"/>
              </a:spcBef>
              <a:buClr>
                <a:srgbClr val="5C86B9"/>
              </a:buClr>
              <a:buSzPct val="70000"/>
              <a:buFont typeface="Zapf Dingbats"/>
              <a:buChar char="✤"/>
              <a:defRPr sz="2698" spc="323">
                <a:latin typeface="Palatino"/>
                <a:ea typeface="Palatino"/>
                <a:cs typeface="Palatino"/>
                <a:sym typeface="Palatino"/>
              </a:defRPr>
            </a:pPr>
            <a:r>
              <a:t>Интеракт    -   06 декември 2001 г.                                      Общо 51 ИАК - спонсорирани от 43 клуба:                                           - 5 РК са спонсори на 2 ИАК                                                                 - 1 РК е спонсор на 4 ИАК</a:t>
            </a:r>
          </a:p>
          <a:p>
            <a:pPr marL="360679" indent="-360679" defTabSz="414781">
              <a:spcBef>
                <a:spcPts val="2900"/>
              </a:spcBef>
              <a:buClr>
                <a:srgbClr val="5C86B9"/>
              </a:buClr>
              <a:buSzPct val="70000"/>
              <a:buFont typeface="Zapf Dingbats"/>
              <a:buChar char="✤"/>
              <a:defRPr sz="2698" spc="323">
                <a:latin typeface="Palatino"/>
                <a:ea typeface="Palatino"/>
                <a:cs typeface="Palatino"/>
                <a:sym typeface="Palatino"/>
              </a:defRPr>
            </a:pPr>
            <a:r>
              <a:t>Ротаракт     -   21 септември 1994 г.                                   Общо 40 РАК - спонсорирани от 38 клуба:                                         - 2 РК са спонсори на 2 РАК</a:t>
            </a:r>
          </a:p>
          <a:p>
            <a:pPr marL="360679" indent="-360679" defTabSz="414781">
              <a:spcBef>
                <a:spcPts val="2900"/>
              </a:spcBef>
              <a:buClr>
                <a:srgbClr val="5C86B9"/>
              </a:buClr>
              <a:buSzPct val="70000"/>
              <a:buFont typeface="Zapf Dingbats"/>
              <a:buChar char="✤"/>
              <a:defRPr sz="2698" spc="323">
                <a:latin typeface="Palatino"/>
                <a:ea typeface="Palatino"/>
                <a:cs typeface="Palatino"/>
                <a:sym typeface="Palatino"/>
              </a:defRPr>
            </a:pPr>
            <a:r>
              <a:t>28 Ротари клуба спонсорират едновременно Интеракт и Ротаракт</a:t>
            </a:r>
          </a:p>
          <a:p>
            <a:pPr marL="360679" indent="-360679" defTabSz="414781">
              <a:spcBef>
                <a:spcPts val="2900"/>
              </a:spcBef>
              <a:buClr>
                <a:srgbClr val="5C86B9"/>
              </a:buClr>
              <a:buSzPct val="70000"/>
              <a:buFont typeface="Zapf Dingbats"/>
              <a:buChar char="✤"/>
              <a:defRPr sz="2698" spc="323">
                <a:latin typeface="Palatino"/>
                <a:ea typeface="Palatino"/>
                <a:cs typeface="Palatino"/>
                <a:sym typeface="Palatino"/>
              </a:defRPr>
            </a:pPr>
            <a:r>
              <a:t>Интеракт: 27 на общностна основа и 24 на училищна основа</a:t>
            </a:r>
          </a:p>
          <a:p>
            <a:pPr marL="360679" indent="-360679" defTabSz="414781">
              <a:spcBef>
                <a:spcPts val="2900"/>
              </a:spcBef>
              <a:buClr>
                <a:srgbClr val="5C86B9"/>
              </a:buClr>
              <a:buSzPct val="70000"/>
              <a:buFont typeface="Zapf Dingbats"/>
              <a:buChar char="✤"/>
              <a:defRPr sz="2698" spc="323">
                <a:latin typeface="Palatino"/>
                <a:ea typeface="Palatino"/>
                <a:cs typeface="Palatino"/>
                <a:sym typeface="Palatino"/>
              </a:defRPr>
            </a:pPr>
            <a:r>
              <a:t>Ротаракт: 35 на общностна основа и 5 университетска основа</a:t>
            </a:r>
          </a:p>
        </p:txBody>
      </p:sp>
      <p:sp>
        <p:nvSpPr>
          <p:cNvPr id="146" name="Shape 146"/>
          <p:cNvSpPr>
            <a:spLocks noGrp="1"/>
          </p:cNvSpPr>
          <p:nvPr>
            <p:ph type="title" idx="4294967295"/>
          </p:nvPr>
        </p:nvSpPr>
        <p:spPr>
          <a:xfrm>
            <a:off x="247649" y="424722"/>
            <a:ext cx="12547601" cy="1206038"/>
          </a:xfrm>
          <a:prstGeom prst="rect">
            <a:avLst/>
          </a:prstGeom>
        </p:spPr>
        <p:txBody>
          <a:bodyPr/>
          <a:lstStyle>
            <a:lvl1pPr>
              <a:lnSpc>
                <a:spcPct val="90000"/>
              </a:lnSpc>
              <a:defRPr sz="6400" spc="2368">
                <a:solidFill>
                  <a:srgbClr val="314864"/>
                </a:solidFill>
                <a:latin typeface="Didot"/>
                <a:ea typeface="Didot"/>
                <a:cs typeface="Didot"/>
                <a:sym typeface="Didot"/>
              </a:defRPr>
            </a:lvl1pPr>
          </a:lstStyle>
          <a:p>
            <a:r>
              <a:t>Дистрикт 2482</a:t>
            </a:r>
          </a:p>
        </p:txBody>
      </p:sp>
      <p:pic>
        <p:nvPicPr>
          <p:cNvPr id="147" name="image3.png" descr="RotaryDistrictColorBG"/>
          <p:cNvPicPr>
            <a:picLocks noChangeAspect="1"/>
          </p:cNvPicPr>
          <p:nvPr/>
        </p:nvPicPr>
        <p:blipFill>
          <a:blip r:embed="rId2">
            <a:extLst/>
          </a:blip>
          <a:stretch>
            <a:fillRect/>
          </a:stretch>
        </p:blipFill>
        <p:spPr>
          <a:xfrm>
            <a:off x="216429" y="9049808"/>
            <a:ext cx="1323976" cy="499328"/>
          </a:xfrm>
          <a:prstGeom prst="rect">
            <a:avLst/>
          </a:prstGeom>
          <a:ln w="12700">
            <a:miter lim="400000"/>
          </a:ln>
        </p:spPr>
      </p:pic>
      <p:pic>
        <p:nvPicPr>
          <p:cNvPr id="148" name="image5.png"/>
          <p:cNvPicPr>
            <a:picLocks noChangeAspect="1"/>
          </p:cNvPicPr>
          <p:nvPr/>
        </p:nvPicPr>
        <p:blipFill>
          <a:blip r:embed="rId3">
            <a:extLst/>
          </a:blip>
          <a:stretch>
            <a:fillRect/>
          </a:stretch>
        </p:blipFill>
        <p:spPr>
          <a:xfrm>
            <a:off x="447886" y="131596"/>
            <a:ext cx="861061" cy="555753"/>
          </a:xfrm>
          <a:prstGeom prst="rect">
            <a:avLst/>
          </a:prstGeom>
          <a:ln w="12700">
            <a:miter lim="400000"/>
          </a:ln>
        </p:spPr>
      </p:pic>
      <p:pic>
        <p:nvPicPr>
          <p:cNvPr id="149" name="rotary-theme-logo-2016-17.png"/>
          <p:cNvPicPr>
            <a:picLocks noChangeAspect="1"/>
          </p:cNvPicPr>
          <p:nvPr/>
        </p:nvPicPr>
        <p:blipFill>
          <a:blip r:embed="rId4">
            <a:extLst/>
          </a:blip>
          <a:stretch>
            <a:fillRect/>
          </a:stretch>
        </p:blipFill>
        <p:spPr>
          <a:xfrm>
            <a:off x="11903273" y="169032"/>
            <a:ext cx="863601" cy="480880"/>
          </a:xfrm>
          <a:prstGeom prst="rect">
            <a:avLst/>
          </a:prstGeom>
          <a:ln w="12700">
            <a:miter lim="400000"/>
          </a:ln>
        </p:spPr>
      </p:pic>
      <p:sp>
        <p:nvSpPr>
          <p:cNvPr id="150" name="Shape 150"/>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3.png" descr="RotaryDistrictColorBG"/>
          <p:cNvPicPr>
            <a:picLocks noChangeAspect="1"/>
          </p:cNvPicPr>
          <p:nvPr/>
        </p:nvPicPr>
        <p:blipFill>
          <a:blip r:embed="rId2">
            <a:extLst/>
          </a:blip>
          <a:stretch>
            <a:fillRect/>
          </a:stretch>
        </p:blipFill>
        <p:spPr>
          <a:xfrm>
            <a:off x="216429" y="9049808"/>
            <a:ext cx="1323976" cy="499328"/>
          </a:xfrm>
          <a:prstGeom prst="rect">
            <a:avLst/>
          </a:prstGeom>
          <a:ln w="12700">
            <a:miter lim="400000"/>
          </a:ln>
        </p:spPr>
      </p:pic>
      <p:sp>
        <p:nvSpPr>
          <p:cNvPr id="153" name="Shape 153"/>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54" name="Screen Shot 2016-02-17 at 19.35.23.jpg"/>
          <p:cNvPicPr>
            <a:picLocks noChangeAspect="1"/>
          </p:cNvPicPr>
          <p:nvPr/>
        </p:nvPicPr>
        <p:blipFill>
          <a:blip r:embed="rId3">
            <a:extLst/>
          </a:blip>
          <a:stretch>
            <a:fillRect/>
          </a:stretch>
        </p:blipFill>
        <p:spPr>
          <a:xfrm>
            <a:off x="-113070" y="360960"/>
            <a:ext cx="13230940" cy="7914278"/>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idx="13"/>
          </p:nvPr>
        </p:nvSpPr>
        <p:spPr>
          <a:xfrm>
            <a:off x="1270000" y="5477536"/>
            <a:ext cx="10464800" cy="685801"/>
          </a:xfrm>
          <a:prstGeom prst="rect">
            <a:avLst/>
          </a:prstGeom>
        </p:spPr>
        <p:txBody>
          <a:bodyPr/>
          <a:lstStyle>
            <a:lvl1pPr>
              <a:defRPr sz="3800"/>
            </a:lvl1pPr>
          </a:lstStyle>
          <a:p>
            <a:r>
              <a:t>612 в  27 клуба - към 16.02.2016г.</a:t>
            </a:r>
          </a:p>
        </p:txBody>
      </p:sp>
      <p:sp>
        <p:nvSpPr>
          <p:cNvPr id="157" name="Shape 157"/>
          <p:cNvSpPr>
            <a:spLocks noGrp="1"/>
          </p:cNvSpPr>
          <p:nvPr>
            <p:ph type="body" idx="14"/>
          </p:nvPr>
        </p:nvSpPr>
        <p:spPr>
          <a:xfrm>
            <a:off x="1270000" y="3522133"/>
            <a:ext cx="10464800" cy="685801"/>
          </a:xfrm>
          <a:prstGeom prst="rect">
            <a:avLst/>
          </a:prstGeom>
        </p:spPr>
        <p:txBody>
          <a:bodyPr/>
          <a:lstStyle/>
          <a:p>
            <a:r>
              <a:t>822  в  34 клуба - към 01.02.2015г.</a:t>
            </a:r>
          </a:p>
        </p:txBody>
      </p:sp>
      <p:sp>
        <p:nvSpPr>
          <p:cNvPr id="158" name="Shape 158"/>
          <p:cNvSpPr>
            <a:spLocks noGrp="1"/>
          </p:cNvSpPr>
          <p:nvPr>
            <p:ph type="title" idx="4294967295"/>
          </p:nvPr>
        </p:nvSpPr>
        <p:spPr>
          <a:xfrm>
            <a:off x="952500" y="717087"/>
            <a:ext cx="11099800" cy="1632413"/>
          </a:xfrm>
          <a:prstGeom prst="rect">
            <a:avLst/>
          </a:prstGeom>
        </p:spPr>
        <p:txBody>
          <a:bodyPr/>
          <a:lstStyle>
            <a:lvl1pPr>
              <a:defRPr sz="5100"/>
            </a:lvl1pPr>
          </a:lstStyle>
          <a:p>
            <a:r>
              <a:t>Членове в Интеракт :</a:t>
            </a:r>
          </a:p>
        </p:txBody>
      </p:sp>
      <p:sp>
        <p:nvSpPr>
          <p:cNvPr id="159" name="Shape 159"/>
          <p:cNvSpPr>
            <a:spLocks noGrp="1"/>
          </p:cNvSpPr>
          <p:nvPr>
            <p:ph type="body" sz="quarter" idx="4294967295"/>
          </p:nvPr>
        </p:nvSpPr>
        <p:spPr>
          <a:xfrm>
            <a:off x="1012395" y="6721739"/>
            <a:ext cx="10980010" cy="685801"/>
          </a:xfrm>
          <a:prstGeom prst="rect">
            <a:avLst/>
          </a:prstGeom>
        </p:spPr>
        <p:txBody>
          <a:bodyPr/>
          <a:lstStyle>
            <a:lvl1pPr marL="444500" indent="-444500">
              <a:defRPr sz="2800"/>
            </a:lvl1pPr>
          </a:lstStyle>
          <a:p>
            <a:r>
              <a:t>Интеракт клуб Севлиево спонсориран от РК Севлиево</a:t>
            </a:r>
          </a:p>
        </p:txBody>
      </p:sp>
      <p:sp>
        <p:nvSpPr>
          <p:cNvPr id="160" name="Shape 160"/>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61" name="image3.png" descr="RotaryDistrictColorBG"/>
          <p:cNvPicPr>
            <a:picLocks noChangeAspect="1"/>
          </p:cNvPicPr>
          <p:nvPr/>
        </p:nvPicPr>
        <p:blipFill>
          <a:blip r:embed="rId2">
            <a:extLst/>
          </a:blip>
          <a:stretch>
            <a:fillRect/>
          </a:stretch>
        </p:blipFill>
        <p:spPr>
          <a:xfrm>
            <a:off x="216429" y="9049808"/>
            <a:ext cx="1323976" cy="499328"/>
          </a:xfrm>
          <a:prstGeom prst="rect">
            <a:avLst/>
          </a:prstGeom>
          <a:ln w="12700">
            <a:miter lim="400000"/>
          </a:ln>
        </p:spPr>
      </p:pic>
      <p:pic>
        <p:nvPicPr>
          <p:cNvPr id="162" name="image5.png"/>
          <p:cNvPicPr>
            <a:picLocks noChangeAspect="1"/>
          </p:cNvPicPr>
          <p:nvPr/>
        </p:nvPicPr>
        <p:blipFill>
          <a:blip r:embed="rId3">
            <a:extLst/>
          </a:blip>
          <a:stretch>
            <a:fillRect/>
          </a:stretch>
        </p:blipFill>
        <p:spPr>
          <a:xfrm>
            <a:off x="447886" y="131596"/>
            <a:ext cx="861061" cy="555753"/>
          </a:xfrm>
          <a:prstGeom prst="rect">
            <a:avLst/>
          </a:prstGeom>
          <a:ln w="12700">
            <a:miter lim="400000"/>
          </a:ln>
        </p:spPr>
      </p:pic>
      <p:pic>
        <p:nvPicPr>
          <p:cNvPr id="163" name="rotary-theme-logo-2016-17.png"/>
          <p:cNvPicPr>
            <a:picLocks noChangeAspect="1"/>
          </p:cNvPicPr>
          <p:nvPr/>
        </p:nvPicPr>
        <p:blipFill>
          <a:blip r:embed="rId4">
            <a:extLst/>
          </a:blip>
          <a:stretch>
            <a:fillRect/>
          </a:stretch>
        </p:blipFill>
        <p:spPr>
          <a:xfrm>
            <a:off x="11903273" y="169032"/>
            <a:ext cx="863601" cy="48088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3.png" descr="RotaryDistrictColorBG"/>
          <p:cNvPicPr>
            <a:picLocks noChangeAspect="1"/>
          </p:cNvPicPr>
          <p:nvPr/>
        </p:nvPicPr>
        <p:blipFill>
          <a:blip r:embed="rId2">
            <a:extLst/>
          </a:blip>
          <a:stretch>
            <a:fillRect/>
          </a:stretch>
        </p:blipFill>
        <p:spPr>
          <a:xfrm>
            <a:off x="216429" y="9049808"/>
            <a:ext cx="1323976" cy="499328"/>
          </a:xfrm>
          <a:prstGeom prst="rect">
            <a:avLst/>
          </a:prstGeom>
          <a:ln w="12700">
            <a:miter lim="400000"/>
          </a:ln>
        </p:spPr>
      </p:pic>
      <p:sp>
        <p:nvSpPr>
          <p:cNvPr id="166" name="Shape 166"/>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67" name="Screen Shot 2016-02-17 at 19.45.26.jpg"/>
          <p:cNvPicPr>
            <a:picLocks noChangeAspect="1"/>
          </p:cNvPicPr>
          <p:nvPr/>
        </p:nvPicPr>
        <p:blipFill>
          <a:blip r:embed="rId3">
            <a:extLst/>
          </a:blip>
          <a:stretch>
            <a:fillRect/>
          </a:stretch>
        </p:blipFill>
        <p:spPr>
          <a:xfrm>
            <a:off x="-1" y="633491"/>
            <a:ext cx="13004801" cy="7944752"/>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Screen Shot 2016-02-17 at 19.53.43.jpg"/>
          <p:cNvPicPr>
            <a:picLocks noChangeAspect="1"/>
          </p:cNvPicPr>
          <p:nvPr/>
        </p:nvPicPr>
        <p:blipFill>
          <a:blip r:embed="rId2">
            <a:extLst/>
          </a:blip>
          <a:stretch>
            <a:fillRect/>
          </a:stretch>
        </p:blipFill>
        <p:spPr>
          <a:xfrm>
            <a:off x="304415" y="55727"/>
            <a:ext cx="12395970" cy="9059741"/>
          </a:xfrm>
          <a:prstGeom prst="rect">
            <a:avLst/>
          </a:prstGeom>
          <a:ln w="12700">
            <a:miter lim="400000"/>
          </a:ln>
        </p:spPr>
      </p:pic>
      <p:sp>
        <p:nvSpPr>
          <p:cNvPr id="170" name="Shape 170"/>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71" name="image3.png" descr="RotaryDistrictColorBG"/>
          <p:cNvPicPr>
            <a:picLocks noChangeAspect="1"/>
          </p:cNvPicPr>
          <p:nvPr/>
        </p:nvPicPr>
        <p:blipFill>
          <a:blip r:embed="rId3">
            <a:extLst/>
          </a:blip>
          <a:stretch>
            <a:fillRect/>
          </a:stretch>
        </p:blipFill>
        <p:spPr>
          <a:xfrm>
            <a:off x="216429" y="9049808"/>
            <a:ext cx="1323976" cy="499328"/>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210269" y="3772974"/>
            <a:ext cx="2017862" cy="2013993"/>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Комитет за Младите Поколения</a:t>
            </a:r>
          </a:p>
        </p:txBody>
      </p:sp>
      <p:sp>
        <p:nvSpPr>
          <p:cNvPr id="174" name="Shape 174"/>
          <p:cNvSpPr/>
          <p:nvPr/>
        </p:nvSpPr>
        <p:spPr>
          <a:xfrm>
            <a:off x="5492204" y="7559675"/>
            <a:ext cx="2020392"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175" name="Shape 175"/>
          <p:cNvSpPr/>
          <p:nvPr/>
        </p:nvSpPr>
        <p:spPr>
          <a:xfrm>
            <a:off x="8384116" y="1387475"/>
            <a:ext cx="2020393"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176" name="Shape 176"/>
          <p:cNvSpPr/>
          <p:nvPr/>
        </p:nvSpPr>
        <p:spPr>
          <a:xfrm>
            <a:off x="8384116" y="5620808"/>
            <a:ext cx="2020393"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177" name="Shape 177"/>
          <p:cNvSpPr/>
          <p:nvPr/>
        </p:nvSpPr>
        <p:spPr>
          <a:xfrm>
            <a:off x="10516625" y="3770841"/>
            <a:ext cx="2020392"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sp>
        <p:nvSpPr>
          <p:cNvPr id="178" name="Shape 178"/>
          <p:cNvSpPr/>
          <p:nvPr/>
        </p:nvSpPr>
        <p:spPr>
          <a:xfrm>
            <a:off x="2182459" y="5067168"/>
            <a:ext cx="6199387" cy="1511299"/>
          </a:xfrm>
          <a:prstGeom prst="line">
            <a:avLst/>
          </a:prstGeom>
          <a:ln w="50800">
            <a:solidFill>
              <a:srgbClr val="000000"/>
            </a:solidFill>
            <a:custDash>
              <a:ds d="600000" sp="600000"/>
            </a:custDash>
            <a:miter lim="400000"/>
          </a:ln>
        </p:spPr>
        <p:txBody>
          <a:bodyPr lIns="50800" tIns="50800" rIns="50800" bIns="50800" anchor="ctr"/>
          <a:lstStyle/>
          <a:p>
            <a:pPr>
              <a:defRPr sz="2400"/>
            </a:pPr>
            <a:endParaRPr/>
          </a:p>
        </p:txBody>
      </p:sp>
      <p:sp>
        <p:nvSpPr>
          <p:cNvPr id="179" name="Shape 179"/>
          <p:cNvSpPr/>
          <p:nvPr/>
        </p:nvSpPr>
        <p:spPr>
          <a:xfrm flipH="1" flipV="1">
            <a:off x="2222500" y="4819649"/>
            <a:ext cx="8299756" cy="9543"/>
          </a:xfrm>
          <a:prstGeom prst="line">
            <a:avLst/>
          </a:prstGeom>
          <a:ln w="50800">
            <a:solidFill>
              <a:srgbClr val="000000"/>
            </a:solidFill>
            <a:miter lim="400000"/>
            <a:headEnd type="triangle"/>
            <a:tailEnd type="triangle"/>
          </a:ln>
        </p:spPr>
        <p:txBody>
          <a:bodyPr lIns="50800" tIns="50800" rIns="50800" bIns="50800" anchor="ctr"/>
          <a:lstStyle/>
          <a:p>
            <a:pPr>
              <a:defRPr sz="2400"/>
            </a:pPr>
            <a:endParaRPr/>
          </a:p>
        </p:txBody>
      </p:sp>
      <p:sp>
        <p:nvSpPr>
          <p:cNvPr id="180" name="Shape 180"/>
          <p:cNvSpPr/>
          <p:nvPr/>
        </p:nvSpPr>
        <p:spPr>
          <a:xfrm flipH="1" flipV="1">
            <a:off x="2028358" y="5366626"/>
            <a:ext cx="3544156" cy="2819540"/>
          </a:xfrm>
          <a:prstGeom prst="line">
            <a:avLst/>
          </a:prstGeom>
          <a:ln w="50800">
            <a:solidFill>
              <a:srgbClr val="000000"/>
            </a:solidFill>
            <a:miter lim="400000"/>
            <a:headEnd type="triangle"/>
            <a:tailEnd type="triangle" len="sm"/>
          </a:ln>
        </p:spPr>
        <p:txBody>
          <a:bodyPr lIns="50800" tIns="50800" rIns="50800" bIns="50800" anchor="ctr"/>
          <a:lstStyle/>
          <a:p>
            <a:pPr>
              <a:defRPr sz="2400"/>
            </a:pPr>
            <a:endParaRPr/>
          </a:p>
        </p:txBody>
      </p:sp>
      <p:sp>
        <p:nvSpPr>
          <p:cNvPr id="181" name="Shape 181"/>
          <p:cNvSpPr/>
          <p:nvPr/>
        </p:nvSpPr>
        <p:spPr>
          <a:xfrm>
            <a:off x="5492204" y="227541"/>
            <a:ext cx="2020392" cy="2018259"/>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r>
              <a:t>Ротари Клуб</a:t>
            </a:r>
          </a:p>
        </p:txBody>
      </p:sp>
      <p:pic>
        <p:nvPicPr>
          <p:cNvPr id="182" name="Picture 181"/>
          <p:cNvPicPr>
            <a:picLocks/>
          </p:cNvPicPr>
          <p:nvPr/>
        </p:nvPicPr>
        <p:blipFill>
          <a:blip r:embed="rId3">
            <a:extLst/>
          </a:blip>
          <a:stretch>
            <a:fillRect/>
          </a:stretch>
        </p:blipFill>
        <p:spPr>
          <a:xfrm rot="20567338">
            <a:off x="2015759" y="3581527"/>
            <a:ext cx="6583234" cy="76201"/>
          </a:xfrm>
          <a:prstGeom prst="rect">
            <a:avLst/>
          </a:prstGeom>
        </p:spPr>
      </p:pic>
      <p:pic>
        <p:nvPicPr>
          <p:cNvPr id="184" name="image3.png" descr="RotaryDistrictColorBG"/>
          <p:cNvPicPr>
            <a:picLocks noChangeAspect="1"/>
          </p:cNvPicPr>
          <p:nvPr/>
        </p:nvPicPr>
        <p:blipFill>
          <a:blip r:embed="rId4">
            <a:extLst/>
          </a:blip>
          <a:stretch>
            <a:fillRect/>
          </a:stretch>
        </p:blipFill>
        <p:spPr>
          <a:xfrm>
            <a:off x="250295" y="9112687"/>
            <a:ext cx="1323976" cy="499329"/>
          </a:xfrm>
          <a:prstGeom prst="rect">
            <a:avLst/>
          </a:prstGeom>
          <a:ln w="12700">
            <a:miter lim="400000"/>
          </a:ln>
        </p:spPr>
      </p:pic>
      <p:pic>
        <p:nvPicPr>
          <p:cNvPr id="185" name="image5.png"/>
          <p:cNvPicPr>
            <a:picLocks noChangeAspect="1"/>
          </p:cNvPicPr>
          <p:nvPr/>
        </p:nvPicPr>
        <p:blipFill>
          <a:blip r:embed="rId5">
            <a:extLst/>
          </a:blip>
          <a:stretch>
            <a:fillRect/>
          </a:stretch>
        </p:blipFill>
        <p:spPr>
          <a:xfrm>
            <a:off x="244686" y="148529"/>
            <a:ext cx="861061" cy="555753"/>
          </a:xfrm>
          <a:prstGeom prst="rect">
            <a:avLst/>
          </a:prstGeom>
          <a:ln w="12700">
            <a:miter lim="400000"/>
          </a:ln>
        </p:spPr>
      </p:pic>
      <p:sp>
        <p:nvSpPr>
          <p:cNvPr id="186" name="Shape 186"/>
          <p:cNvSpPr/>
          <p:nvPr/>
        </p:nvSpPr>
        <p:spPr>
          <a:xfrm>
            <a:off x="8844657" y="9081756"/>
            <a:ext cx="4097140" cy="5611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defTabSz="268731">
              <a:defRPr sz="1334" b="1" spc="146">
                <a:latin typeface="Helvetica"/>
                <a:ea typeface="Helvetica"/>
                <a:cs typeface="Helvetica"/>
                <a:sym typeface="Helvetica"/>
              </a:defRPr>
            </a:pPr>
            <a:r>
              <a:t>СЕМЕНАР ЗА ОБУЧЕНИЕ НА ЕКИПА НА</a:t>
            </a:r>
          </a:p>
          <a:p>
            <a:pPr algn="r" defTabSz="268731">
              <a:defRPr sz="1334" b="1" spc="146">
                <a:latin typeface="Helvetica"/>
                <a:ea typeface="Helvetica"/>
                <a:cs typeface="Helvetica"/>
                <a:sym typeface="Helvetica"/>
              </a:defRPr>
            </a:pPr>
            <a:r>
              <a:t>ДИСТРИКТ 2482, ПАНАГЮРИЩЕ’2016</a:t>
            </a:r>
            <a:r>
              <a:rPr i="1"/>
              <a:t>.</a:t>
            </a:r>
            <a:r>
              <a:rPr sz="100" i="1" spc="10"/>
              <a:t>Веселин Димитров</a:t>
            </a:r>
          </a:p>
        </p:txBody>
      </p:sp>
      <p:pic>
        <p:nvPicPr>
          <p:cNvPr id="187" name="rotary-theme-logo-2016-17.png"/>
          <p:cNvPicPr>
            <a:picLocks noChangeAspect="1"/>
          </p:cNvPicPr>
          <p:nvPr/>
        </p:nvPicPr>
        <p:blipFill>
          <a:blip r:embed="rId6">
            <a:extLst/>
          </a:blip>
          <a:stretch>
            <a:fillRect/>
          </a:stretch>
        </p:blipFill>
        <p:spPr>
          <a:xfrm>
            <a:off x="11899053" y="185966"/>
            <a:ext cx="863601" cy="480879"/>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Macintosh PowerPoint</Application>
  <PresentationFormat>Custom</PresentationFormat>
  <Paragraphs>64</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Narrow</vt:lpstr>
      <vt:lpstr>Didot</vt:lpstr>
      <vt:lpstr>Helvetica</vt:lpstr>
      <vt:lpstr>Helvetica Light</vt:lpstr>
      <vt:lpstr>Helvetica Neue</vt:lpstr>
      <vt:lpstr>Palatino</vt:lpstr>
      <vt:lpstr>Times New Roman</vt:lpstr>
      <vt:lpstr>Zapf Dingbats</vt:lpstr>
      <vt:lpstr>White</vt:lpstr>
      <vt:lpstr>PowerPoint Presentation</vt:lpstr>
      <vt:lpstr>Работата с младото покление минало, настояще и бъдеще  ВЕСЕЛИН ДИМИТРОВ   ПРЕДСЕДАТЕЛ КОМИТЕТ ЗА МЛАДИТЕ ПОКОЛЕНИЯ</vt:lpstr>
      <vt:lpstr>PowerPoint Presentation</vt:lpstr>
      <vt:lpstr>Дистрикт 2482</vt:lpstr>
      <vt:lpstr>PowerPoint Presentation</vt:lpstr>
      <vt:lpstr>Членове в Интеракт :</vt:lpstr>
      <vt:lpstr>PowerPoint Presentation</vt:lpstr>
      <vt:lpstr>PowerPoint Presentation</vt:lpstr>
      <vt:lpstr>PowerPoint Presentation</vt:lpstr>
      <vt:lpstr>PowerPoint Presentation</vt:lpstr>
      <vt:lpstr>Веселин Димитров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2016-02-20T14:28:03Z</dcterms:modified>
</cp:coreProperties>
</file>