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  <p:sldMasterId id="2147483936" r:id="rId4"/>
  </p:sldMasterIdLst>
  <p:notesMasterIdLst>
    <p:notesMasterId r:id="rId23"/>
  </p:notesMasterIdLst>
  <p:handoutMasterIdLst>
    <p:handoutMasterId r:id="rId24"/>
  </p:handoutMasterIdLst>
  <p:sldIdLst>
    <p:sldId id="361" r:id="rId5"/>
    <p:sldId id="389" r:id="rId6"/>
    <p:sldId id="390" r:id="rId7"/>
    <p:sldId id="384" r:id="rId8"/>
    <p:sldId id="391" r:id="rId9"/>
    <p:sldId id="392" r:id="rId10"/>
    <p:sldId id="393" r:id="rId11"/>
    <p:sldId id="396" r:id="rId12"/>
    <p:sldId id="388" r:id="rId13"/>
    <p:sldId id="394" r:id="rId14"/>
    <p:sldId id="398" r:id="rId15"/>
    <p:sldId id="395" r:id="rId16"/>
    <p:sldId id="400" r:id="rId17"/>
    <p:sldId id="399" r:id="rId18"/>
    <p:sldId id="401" r:id="rId19"/>
    <p:sldId id="402" r:id="rId20"/>
    <p:sldId id="397" r:id="rId21"/>
    <p:sldId id="381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B5C"/>
    <a:srgbClr val="FF7600"/>
    <a:srgbClr val="005DAA"/>
    <a:srgbClr val="58585A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>
        <p:scale>
          <a:sx n="66" d="100"/>
          <a:sy n="66" d="100"/>
        </p:scale>
        <p:origin x="-1752" y="-16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E7E223F3-1BF4-4800-99DE-16D677EA4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34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1B2554A3-778D-4788-9C9B-13CE3C957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62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57606F0-E8D8-415E-BA5B-20635A5D5395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2753A0D-41EC-4094-8400-43F50D945AA9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2753A0D-41EC-4094-8400-43F50D945AA9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B5DEB511-38CE-4595-8E4F-4E441FD3A5F6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2753A0D-41EC-4094-8400-43F50D945AA9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2753A0D-41EC-4094-8400-43F50D945AA9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2753A0D-41EC-4094-8400-43F50D945AA9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2753A0D-41EC-4094-8400-43F50D945AA9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2753A0D-41EC-4094-8400-43F50D945AA9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A69B408-59FB-4C40-86F0-71149A68527E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4515DCB9-7427-4E69-BB94-9E96B9DD1823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2753A0D-41EC-4094-8400-43F50D945AA9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2753A0D-41EC-4094-8400-43F50D945AA9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2753A0D-41EC-4094-8400-43F50D945AA9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2753A0D-41EC-4094-8400-43F50D945AA9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2753A0D-41EC-4094-8400-43F50D945AA9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2753A0D-41EC-4094-8400-43F50D945AA9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B5DEB511-38CE-4595-8E4F-4E441FD3A5F6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2376488" y="601663"/>
            <a:ext cx="31575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2015-2016</a:t>
            </a:r>
          </a:p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К.Р. Равиндран</a:t>
            </a:r>
          </a:p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ДГ: Нина Митева</a:t>
            </a:r>
          </a:p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60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5" name="Picture 2" descr="G:\1_work\work\rotary\T1516-EN_B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22288"/>
            <a:ext cx="16113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7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2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84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6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34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502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62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66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78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207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81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2376488" y="601663"/>
            <a:ext cx="31575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2015-2016</a:t>
            </a:r>
          </a:p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К.Р. Равиндран</a:t>
            </a:r>
          </a:p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ДГ: Нина Митева</a:t>
            </a:r>
          </a:p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60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5" name="Picture 2" descr="G:\1_work\work\rotary\T1516-EN_B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22288"/>
            <a:ext cx="16113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07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8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058120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89110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18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73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05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28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29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34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1_work\work\rotary\T1516-EN_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586038"/>
            <a:ext cx="2514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82"/>
          <a:stretch>
            <a:fillRect/>
          </a:stretch>
        </p:blipFill>
        <p:spPr bwMode="auto">
          <a:xfrm>
            <a:off x="6858000" y="469900"/>
            <a:ext cx="17081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0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2376488" y="601663"/>
            <a:ext cx="31575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2015-2016</a:t>
            </a:r>
          </a:p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К.Р. Равиндран</a:t>
            </a:r>
          </a:p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ДГ: Нина Митева</a:t>
            </a:r>
          </a:p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60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5" name="Picture 2" descr="G:\1_work\work\rotary\T1516-EN_B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22288"/>
            <a:ext cx="16113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68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1_work\work\rotary\T1516-EN_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990600"/>
            <a:ext cx="2514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21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78163"/>
            <a:ext cx="3405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762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19388"/>
            <a:ext cx="340518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7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1_work\work\rotary\T1516-EN_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586038"/>
            <a:ext cx="2514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770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1_work\work\rotary\T1516-EN_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514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82"/>
          <a:stretch>
            <a:fillRect/>
          </a:stretch>
        </p:blipFill>
        <p:spPr bwMode="auto">
          <a:xfrm>
            <a:off x="6651625" y="469900"/>
            <a:ext cx="17081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104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804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908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58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2376488" y="601663"/>
            <a:ext cx="31575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2015-2016</a:t>
            </a:r>
          </a:p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К.Р. Равиндран</a:t>
            </a:r>
          </a:p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ДГ: Нина Митева</a:t>
            </a:r>
          </a:p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60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5" name="Picture 2" descr="G:\1_work\work\rotary\T1516-EN_B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22288"/>
            <a:ext cx="16113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0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2376488" y="601663"/>
            <a:ext cx="31575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2015-2016</a:t>
            </a:r>
          </a:p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К.Р. Равиндран</a:t>
            </a:r>
          </a:p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ДГ: Нина Митева</a:t>
            </a:r>
          </a:p>
          <a:p>
            <a:pPr eaLnBrk="1" hangingPunct="1">
              <a:defRPr/>
            </a:pPr>
            <a:r>
              <a:rPr lang="ru-RU" altLang="en-US" sz="160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60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5" name="Picture 2" descr="G:\1_work\work\rotary\T1516-EN_B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22288"/>
            <a:ext cx="16113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3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2133600" y="674688"/>
            <a:ext cx="36052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600" b="1" dirty="0" smtClean="0">
                <a:solidFill>
                  <a:srgbClr val="005DA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2015-2016</a:t>
            </a:r>
          </a:p>
          <a:p>
            <a:pPr eaLnBrk="1" hangingPunct="1">
              <a:defRPr/>
            </a:pPr>
            <a:r>
              <a:rPr lang="ru-RU" altLang="en-US" sz="1600" b="1" dirty="0" smtClean="0">
                <a:solidFill>
                  <a:srgbClr val="005DA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К.Р. Равиндран</a:t>
            </a:r>
          </a:p>
          <a:p>
            <a:pPr eaLnBrk="1" hangingPunct="1">
              <a:defRPr/>
            </a:pPr>
            <a:r>
              <a:rPr lang="ru-RU" altLang="en-US" sz="1600" b="1" dirty="0" smtClean="0">
                <a:solidFill>
                  <a:srgbClr val="005DA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ДГ: Нина Митева</a:t>
            </a:r>
          </a:p>
          <a:p>
            <a:pPr eaLnBrk="1" hangingPunct="1">
              <a:defRPr/>
            </a:pPr>
            <a:r>
              <a:rPr lang="ru-RU" altLang="en-US" sz="1600" b="1" dirty="0" smtClean="0">
                <a:solidFill>
                  <a:srgbClr val="005DA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600" b="1" dirty="0" smtClean="0">
              <a:solidFill>
                <a:srgbClr val="005DA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3" name="Picture 5" descr="G:\1_work\work\rotary\T1516-EN_B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522288"/>
            <a:ext cx="1725612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41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4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7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2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sz="900" smtClean="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1D207E52-0ED1-4D6B-9455-85FB2F7FBA76}" type="slidenum">
              <a:rPr lang="en-US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sz="900" smtClean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smtClean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  <p:sldLayoutId id="2147484467" r:id="rId12"/>
    <p:sldLayoutId id="2147484468" r:id="rId13"/>
    <p:sldLayoutId id="2147484484" r:id="rId14"/>
    <p:sldLayoutId id="2147484485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sz="900" smtClean="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08C71DA3-5BE2-4A41-A5BF-61C0BEDAED41}" type="slidenum">
              <a:rPr lang="en-US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sz="900" smtClean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smtClean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69" r:id="rId7"/>
    <p:sldLayoutId id="2147484470" r:id="rId8"/>
    <p:sldLayoutId id="2147484471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q41U87YsK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ShRbi-YDaw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699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2400"/>
              </a:spcAft>
              <a:defRPr/>
            </a:pPr>
            <a:r>
              <a:rPr lang="bg-BG" sz="4400" b="1" dirty="0" smtClean="0">
                <a:solidFill>
                  <a:schemeClr val="bg1"/>
                </a:solidFill>
                <a:latin typeface="+mj-lt"/>
              </a:rPr>
              <a:t>Ротари в Уеб</a:t>
            </a:r>
            <a:endParaRPr lang="en-US" sz="44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defRPr/>
            </a:pPr>
            <a:r>
              <a:rPr lang="bg-BG" sz="1800" b="1" dirty="0" smtClean="0">
                <a:solidFill>
                  <a:srgbClr val="01B4E7"/>
                </a:solidFill>
                <a:latin typeface="Georgia" pitchFamily="18" charset="0"/>
              </a:rPr>
              <a:t>Статистика, функции и възможности, съдържание и контрол</a:t>
            </a:r>
          </a:p>
          <a:p>
            <a:pPr eaLnBrk="1" hangingPunct="1">
              <a:defRPr/>
            </a:pPr>
            <a:r>
              <a:rPr lang="bg-BG" sz="1200" b="1" dirty="0">
                <a:solidFill>
                  <a:srgbClr val="01B4E7"/>
                </a:solidFill>
                <a:latin typeface="Georgia" pitchFamily="18" charset="0"/>
              </a:rPr>
              <a:t>Семинар</a:t>
            </a:r>
            <a:r>
              <a:rPr lang="bg-BG" sz="1200" dirty="0">
                <a:solidFill>
                  <a:srgbClr val="01B4E7"/>
                </a:solidFill>
                <a:latin typeface="Georgia" pitchFamily="18" charset="0"/>
              </a:rPr>
              <a:t>: </a:t>
            </a:r>
            <a:r>
              <a:rPr lang="ru-RU" sz="1200" dirty="0">
                <a:solidFill>
                  <a:srgbClr val="01B4E7"/>
                </a:solidFill>
                <a:latin typeface="Georgia" pitchFamily="18" charset="0"/>
              </a:rPr>
              <a:t>Ефективни връзки с обществеността, положителен публичен имидж и познаване на Ротари</a:t>
            </a:r>
            <a:endParaRPr lang="en-US" sz="1200" dirty="0">
              <a:solidFill>
                <a:srgbClr val="01B4E7"/>
              </a:solidFill>
              <a:latin typeface="Georgia" pitchFamily="18" charset="0"/>
            </a:endParaRPr>
          </a:p>
          <a:p>
            <a:pPr eaLnBrk="1" hangingPunct="1">
              <a:defRPr/>
            </a:pPr>
            <a:r>
              <a:rPr lang="bg-BG" sz="1800" dirty="0" smtClean="0">
                <a:solidFill>
                  <a:srgbClr val="01B4E7"/>
                </a:solidFill>
                <a:latin typeface="Georgia" pitchFamily="18" charset="0"/>
              </a:rPr>
              <a:t>Стоянка Георгиева, Комитет за ротарианска информация</a:t>
            </a:r>
            <a:r>
              <a:rPr lang="en-US" sz="1800" dirty="0" smtClean="0">
                <a:solidFill>
                  <a:srgbClr val="01B4E7"/>
                </a:solidFill>
                <a:latin typeface="Georgia" pitchFamily="18" charset="0"/>
              </a:rPr>
              <a:t/>
            </a:r>
            <a:br>
              <a:rPr lang="en-US" sz="1800" dirty="0" smtClean="0">
                <a:solidFill>
                  <a:srgbClr val="01B4E7"/>
                </a:solidFill>
                <a:latin typeface="Georgia" pitchFamily="18" charset="0"/>
              </a:rPr>
            </a:br>
            <a:r>
              <a:rPr lang="en-US" sz="1800" dirty="0" smtClean="0">
                <a:solidFill>
                  <a:srgbClr val="01B4E7"/>
                </a:solidFill>
                <a:latin typeface="Georgia" pitchFamily="18" charset="0"/>
              </a:rPr>
              <a:t>10</a:t>
            </a:r>
            <a:r>
              <a:rPr lang="bg-BG" sz="1800" dirty="0" smtClean="0">
                <a:solidFill>
                  <a:srgbClr val="01B4E7"/>
                </a:solidFill>
                <a:latin typeface="Georgia" pitchFamily="18" charset="0"/>
              </a:rPr>
              <a:t>.октомври.2015 г, Арбанаси</a:t>
            </a:r>
            <a:endParaRPr lang="en-US" sz="1800" dirty="0" smtClean="0">
              <a:solidFill>
                <a:srgbClr val="01B4E7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b="1" dirty="0" smtClean="0">
                <a:latin typeface="Arial Narrow" pitchFamily="34" charset="0"/>
              </a:rPr>
              <a:t>Как изглеждаме в мрежата ... 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609600" y="5715000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Понеже темата е Ротари в Уеб пространството</a:t>
            </a:r>
            <a:endParaRPr lang="en-US" sz="3200" dirty="0">
              <a:solidFill>
                <a:srgbClr val="D91B5C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3564"/>
            <a:ext cx="8229600" cy="3997234"/>
          </a:xfrm>
        </p:spPr>
      </p:pic>
    </p:spTree>
    <p:extLst>
      <p:ext uri="{BB962C8B-B14F-4D97-AF65-F5344CB8AC3E}">
        <p14:creationId xmlns:p14="http://schemas.microsoft.com/office/powerpoint/2010/main" val="1386381583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477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b="1" dirty="0" smtClean="0">
                <a:latin typeface="Arial Narrow" pitchFamily="34" charset="0"/>
              </a:rPr>
              <a:t>Близостта на думите е от изключителна важност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3657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Близостта на думите и внушението</a:t>
            </a:r>
            <a:endParaRPr lang="bg-BG" sz="1600" b="1" dirty="0" smtClean="0">
              <a:solidFill>
                <a:srgbClr val="D91B5C"/>
              </a:solidFill>
              <a:latin typeface="Georgia" pitchFamily="18" charset="0"/>
              <a:cs typeface="Georgia" pitchFamily="18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16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dirty="0" smtClean="0"/>
              <a:t>А</a:t>
            </a:r>
            <a:r>
              <a:rPr lang="en-US" sz="1600" dirty="0" smtClean="0"/>
              <a:t> </a:t>
            </a:r>
            <a:r>
              <a:rPr lang="bg-BG" sz="1600" dirty="0" smtClean="0"/>
              <a:t>= (Ротари  / ротарианци) + (дари, дариха, подариха, спонсорираха, финансираха)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1600" dirty="0"/>
          </a:p>
          <a:p>
            <a:pPr marL="0" indent="0" eaLnBrk="1" hangingPunct="1">
              <a:buNone/>
              <a:defRPr/>
            </a:pPr>
            <a:r>
              <a:rPr lang="en-US" sz="1600" dirty="0" smtClean="0"/>
              <a:t>B = </a:t>
            </a:r>
            <a:r>
              <a:rPr lang="bg-BG" sz="1600" dirty="0" smtClean="0"/>
              <a:t>(Ротари  / ротарианци</a:t>
            </a:r>
            <a:r>
              <a:rPr lang="bg-BG" sz="1600" dirty="0"/>
              <a:t>) + </a:t>
            </a:r>
            <a:r>
              <a:rPr lang="bg-BG" sz="1600" dirty="0" smtClean="0"/>
              <a:t>(хуманитарна ,  професионалисти)</a:t>
            </a:r>
          </a:p>
          <a:p>
            <a:pPr marL="0" indent="0" eaLnBrk="1" hangingPunct="1">
              <a:buNone/>
              <a:defRPr/>
            </a:pPr>
            <a:endParaRPr lang="bg-BG" sz="1600" dirty="0"/>
          </a:p>
          <a:p>
            <a:pPr marL="0" indent="0" eaLnBrk="1" hangingPunct="1">
              <a:buNone/>
              <a:defRPr/>
            </a:pPr>
            <a:endParaRPr lang="bg-BG" sz="1600" dirty="0" smtClean="0"/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rgbClr val="D91B5C"/>
                </a:solidFill>
                <a:latin typeface="Georgia" pitchFamily="18" charset="0"/>
                <a:cs typeface="Georgia" pitchFamily="18" charset="0"/>
              </a:rPr>
              <a:t>A:B =4 : 1</a:t>
            </a:r>
            <a:r>
              <a:rPr lang="bg-BG" sz="1600" dirty="0" smtClean="0"/>
              <a:t/>
            </a:r>
            <a:br>
              <a:rPr lang="bg-BG" sz="1600" dirty="0" smtClean="0"/>
            </a:br>
            <a:endParaRPr lang="en-US" sz="16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1600" dirty="0" smtClean="0"/>
              <a:t>Note:</a:t>
            </a:r>
            <a:endParaRPr lang="bg-BG" sz="1600" dirty="0" smtClean="0"/>
          </a:p>
          <a:p>
            <a:pPr marL="0" indent="0" eaLnBrk="1" hangingPunct="1">
              <a:buNone/>
              <a:defRPr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www.youtube.com/watch?v=gq41U87YsKw</a:t>
            </a:r>
            <a:r>
              <a:rPr lang="bg-BG" sz="1600" dirty="0" smtClean="0"/>
              <a:t> (РК Стара Загора 2012)</a:t>
            </a:r>
            <a:br>
              <a:rPr lang="bg-BG" sz="1600" dirty="0" smtClean="0"/>
            </a:br>
            <a:endParaRPr lang="bg-BG" sz="1600" dirty="0" smtClean="0"/>
          </a:p>
          <a:p>
            <a:pPr marL="0" indent="0" eaLnBrk="1" hangingPunct="1">
              <a:buNone/>
              <a:defRPr/>
            </a:pP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www.youtube.com/watch?v=ShRbi-YDaw4</a:t>
            </a:r>
            <a:r>
              <a:rPr lang="bg-BG" sz="1600" dirty="0" smtClean="0"/>
              <a:t> </a:t>
            </a:r>
            <a:r>
              <a:rPr lang="en-US" sz="1600" dirty="0" smtClean="0"/>
              <a:t> (</a:t>
            </a:r>
            <a:r>
              <a:rPr lang="bg-BG" sz="1600" dirty="0" smtClean="0"/>
              <a:t>Димитровград)</a:t>
            </a:r>
          </a:p>
          <a:p>
            <a:pPr marL="0" indent="0" eaLnBrk="1" hangingPunct="1"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398103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sz="3200" b="1" dirty="0" smtClean="0">
                <a:latin typeface="Arial Narrow" pitchFamily="34" charset="0"/>
              </a:rPr>
              <a:t>Сайт на РИ и Сайт на Д2482</a:t>
            </a:r>
            <a:endParaRPr lang="en-US" sz="3200" b="1" dirty="0" smtClean="0">
              <a:latin typeface="Arial Narrow" pitchFamily="34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 bwMode="auto">
          <a:xfrm>
            <a:off x="4724400" y="1295400"/>
            <a:ext cx="4068763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Сайт на Дистрикт 2482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Georgia" pitchFamily="18" charset="0"/>
              </a:rPr>
              <a:t>www.RotaryDistrict2482.org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z="16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lvl="1"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bg-BG" sz="1600" dirty="0" smtClean="0">
                <a:latin typeface="Georgia" pitchFamily="18" charset="0"/>
              </a:rPr>
              <a:t>Анонси за събития - календар</a:t>
            </a:r>
            <a:endParaRPr lang="bg-BG" sz="1600" b="1" dirty="0" smtClean="0">
              <a:latin typeface="Georgia" pitchFamily="18" charset="0"/>
            </a:endParaRPr>
          </a:p>
          <a:p>
            <a:pPr lvl="1"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bg-BG" sz="1600" dirty="0" smtClean="0">
                <a:latin typeface="Georgia" pitchFamily="18" charset="0"/>
              </a:rPr>
              <a:t>Информация за проекти на клуба</a:t>
            </a:r>
          </a:p>
          <a:p>
            <a:pPr lvl="1"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bg-BG" sz="1600" i="1" dirty="0" smtClean="0">
                <a:latin typeface="Georgia" pitchFamily="18" charset="0"/>
              </a:rPr>
              <a:t>Новини - Информация след проект и/или събитие, в т.ч ИАК и РАК</a:t>
            </a:r>
          </a:p>
          <a:p>
            <a:pPr lvl="1"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bg-BG" sz="1600" i="1" dirty="0" smtClean="0">
                <a:latin typeface="Georgia" pitchFamily="18" charset="0"/>
              </a:rPr>
              <a:t>Връзка с фокусите на фондацията</a:t>
            </a:r>
          </a:p>
          <a:p>
            <a:pPr lvl="1"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bg-BG" sz="1600" i="1" dirty="0" smtClean="0">
                <a:latin typeface="Georgia" pitchFamily="18" charset="0"/>
              </a:rPr>
              <a:t>Галерии</a:t>
            </a:r>
          </a:p>
          <a:p>
            <a:pPr lvl="1"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bg-BG" sz="1600" i="1" dirty="0" smtClean="0">
                <a:latin typeface="Georgia" pitchFamily="18" charset="0"/>
              </a:rPr>
              <a:t>Отразено в медиите</a:t>
            </a:r>
          </a:p>
          <a:p>
            <a:pPr lvl="1"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bg-BG" sz="1600" i="1" dirty="0" smtClean="0">
                <a:latin typeface="Georgia" pitchFamily="18" charset="0"/>
              </a:rPr>
              <a:t>Автоматично публикуване в профили в социални мрежи (!)</a:t>
            </a:r>
          </a:p>
          <a:p>
            <a:pPr lvl="1"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bg-BG" sz="1600" i="1" dirty="0" smtClean="0">
                <a:latin typeface="Georgia" pitchFamily="18" charset="0"/>
              </a:rPr>
              <a:t>Други</a:t>
            </a:r>
          </a:p>
          <a:p>
            <a:pPr lvl="1"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endParaRPr lang="en-US" sz="1600" dirty="0" smtClean="0">
              <a:latin typeface="Georgia" pitchFamily="18" charset="0"/>
            </a:endParaRPr>
          </a:p>
        </p:txBody>
      </p:sp>
      <p:sp>
        <p:nvSpPr>
          <p:cNvPr id="36868" name="Content Placeholder 2"/>
          <p:cNvSpPr txBox="1">
            <a:spLocks/>
          </p:cNvSpPr>
          <p:nvPr/>
        </p:nvSpPr>
        <p:spPr bwMode="auto">
          <a:xfrm>
            <a:off x="460375" y="1295400"/>
            <a:ext cx="40767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338138" indent="-2222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bg-BG" sz="1600" b="1" dirty="0">
                <a:solidFill>
                  <a:schemeClr val="accent1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Сайт на Ротари Интърнешънъл</a:t>
            </a:r>
            <a:endParaRPr lang="en-US" sz="1600" b="1" dirty="0">
              <a:solidFill>
                <a:schemeClr val="accent1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www.Rotary.Org</a:t>
            </a:r>
          </a:p>
          <a:p>
            <a:pPr>
              <a:spcBef>
                <a:spcPct val="20000"/>
              </a:spcBef>
            </a:pPr>
            <a:endParaRPr lang="en-US" sz="1600" b="1" dirty="0">
              <a:solidFill>
                <a:schemeClr val="accent1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US" sz="1600" dirty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Rotary Club Central – </a:t>
            </a:r>
            <a:r>
              <a:rPr lang="bg-BG" sz="1600" dirty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планиране и изпълнение на проекти.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bg-BG" sz="1600" i="1" dirty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Какво е проект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bg-BG" sz="1600" dirty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При изпълнение на проект – възможност за публикуване на специално обособен дял в сайта – информация, галерия</a:t>
            </a:r>
          </a:p>
        </p:txBody>
      </p:sp>
    </p:spTree>
    <p:extLst>
      <p:ext uri="{BB962C8B-B14F-4D97-AF65-F5344CB8AC3E}">
        <p14:creationId xmlns:p14="http://schemas.microsoft.com/office/powerpoint/2010/main" val="793902540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b="1" dirty="0" smtClean="0">
                <a:latin typeface="Arial Narrow" pitchFamily="34" charset="0"/>
              </a:rPr>
              <a:t>Сайт на дистрикта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4114800" cy="3886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Платформа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1600" dirty="0" smtClean="0"/>
          </a:p>
          <a:p>
            <a:pPr eaLnBrk="1" hangingPunct="1">
              <a:buFontTx/>
              <a:buChar char="-"/>
              <a:defRPr/>
            </a:pPr>
            <a:r>
              <a:rPr lang="bg-BG" sz="1600" dirty="0" smtClean="0"/>
              <a:t>За администриране на клубовете</a:t>
            </a:r>
          </a:p>
          <a:p>
            <a:pPr eaLnBrk="1" hangingPunct="1">
              <a:buFontTx/>
              <a:buChar char="-"/>
              <a:defRPr/>
            </a:pPr>
            <a:endParaRPr lang="bg-BG" sz="1600" dirty="0" smtClean="0"/>
          </a:p>
          <a:p>
            <a:pPr eaLnBrk="1" hangingPunct="1">
              <a:buFontTx/>
              <a:buChar char="-"/>
              <a:defRPr/>
            </a:pPr>
            <a:r>
              <a:rPr lang="bg-BG" sz="1600" dirty="0" smtClean="0"/>
              <a:t>За информиране на ротарианци</a:t>
            </a:r>
          </a:p>
          <a:p>
            <a:pPr eaLnBrk="1" hangingPunct="1">
              <a:buFontTx/>
              <a:buChar char="-"/>
              <a:defRPr/>
            </a:pPr>
            <a:endParaRPr lang="bg-BG" sz="1600" dirty="0" smtClean="0"/>
          </a:p>
          <a:p>
            <a:pPr eaLnBrk="1" hangingPunct="1">
              <a:buFontTx/>
              <a:buChar char="-"/>
              <a:defRPr/>
            </a:pPr>
            <a:r>
              <a:rPr lang="bg-BG" sz="1600" dirty="0" smtClean="0"/>
              <a:t>За информиране на обществото</a:t>
            </a:r>
          </a:p>
          <a:p>
            <a:pPr eaLnBrk="1" hangingPunct="1">
              <a:buFontTx/>
              <a:buChar char="-"/>
              <a:defRPr/>
            </a:pPr>
            <a:endParaRPr lang="bg-BG" sz="16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1600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1600" dirty="0"/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609600" y="5715000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3200" dirty="0">
              <a:solidFill>
                <a:srgbClr val="D91B5C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6601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b="1" dirty="0" smtClean="0">
                <a:latin typeface="Arial Narrow" pitchFamily="34" charset="0"/>
              </a:rPr>
              <a:t>Сайт на дистрикта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3886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Посещаемост</a:t>
            </a:r>
            <a:endParaRPr lang="bg-BG" sz="1600" b="1" dirty="0" smtClean="0">
              <a:solidFill>
                <a:srgbClr val="D91B5C"/>
              </a:solidFill>
              <a:latin typeface="Georgia" pitchFamily="18" charset="0"/>
              <a:cs typeface="Georgia" pitchFamily="18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dirty="0" smtClean="0"/>
              <a:t>200-400 влизания на ден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dirty="0" smtClean="0"/>
              <a:t>400-10000 разгледани страници на ден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16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1600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1600" dirty="0"/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609600" y="5715000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3200" dirty="0">
              <a:solidFill>
                <a:srgbClr val="D91B5C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3371850" cy="29337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18957" y="1295400"/>
            <a:ext cx="40767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338138" indent="-2222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Интересно е</a:t>
            </a:r>
            <a:endParaRPr lang="en-US" sz="2000" b="1" dirty="0">
              <a:solidFill>
                <a:schemeClr val="accent1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>
              <a:spcBef>
                <a:spcPct val="20000"/>
              </a:spcBef>
            </a:pPr>
            <a:endParaRPr lang="en-US" sz="1600" b="1" dirty="0">
              <a:solidFill>
                <a:schemeClr val="accent1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bg-BG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18% от посещенията са директни – предполага се, че това са ротарианците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endParaRPr lang="bg-BG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bg-BG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Основни думи и фрази – Ротари България, ротаринаци, ротарианство, ротари клуб, ... </a:t>
            </a:r>
            <a:r>
              <a:rPr lang="bg-BG" sz="1600" dirty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и</a:t>
            </a:r>
            <a:r>
              <a:rPr lang="bg-BG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имена (топ  влизане Динко Димитров, Калчо Хинов, Пламен Минев ...)</a:t>
            </a:r>
            <a:endParaRPr lang="bg-BG" sz="1600" dirty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endParaRPr lang="bg-BG" sz="1600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bg-BG" sz="16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Предимства на публикуване на информация за събитие и покана, вместо разпращане по електронна поща</a:t>
            </a:r>
            <a:endParaRPr lang="bg-BG" sz="1600" dirty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3011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b="1" dirty="0" smtClean="0">
                <a:latin typeface="Arial Narrow" pitchFamily="34" charset="0"/>
              </a:rPr>
              <a:t>Сайт на дистрикта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609600" y="5715000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3200" dirty="0">
              <a:solidFill>
                <a:srgbClr val="D91B5C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16468" r="24951" b="5520"/>
          <a:stretch/>
        </p:blipFill>
        <p:spPr bwMode="auto">
          <a:xfrm>
            <a:off x="152400" y="1143000"/>
            <a:ext cx="7191829" cy="509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93817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b="1" dirty="0" smtClean="0">
                <a:latin typeface="Arial Narrow" pitchFamily="34" charset="0"/>
              </a:rPr>
              <a:t>Сайт на дистрикта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3886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Какво  да публикуваме</a:t>
            </a:r>
            <a:endParaRPr lang="bg-BG" sz="1600" b="1" dirty="0" smtClean="0">
              <a:solidFill>
                <a:srgbClr val="D91B5C"/>
              </a:solidFill>
              <a:latin typeface="Georgia" pitchFamily="18" charset="0"/>
              <a:cs typeface="Georgia" pitchFamily="18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dirty="0" smtClean="0"/>
              <a:t>Всичко, което създава позитивна нагласа при асоциация с Ротари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1600" dirty="0" smtClean="0"/>
          </a:p>
          <a:p>
            <a:pPr eaLnBrk="1" hangingPunct="1">
              <a:buFontTx/>
              <a:buChar char="-"/>
              <a:defRPr/>
            </a:pPr>
            <a:r>
              <a:rPr lang="bg-BG" sz="1600" dirty="0" smtClean="0"/>
              <a:t>Професионалисти – да се похвалим с делата си от ежедневието – студия, публикции, мнения. Вечният въпрос – </a:t>
            </a:r>
            <a:r>
              <a:rPr lang="bg-BG" sz="1600" b="1" dirty="0" smtClean="0">
                <a:solidFill>
                  <a:srgbClr val="D91B5C"/>
                </a:solidFill>
              </a:rPr>
              <a:t>може ли</a:t>
            </a:r>
            <a:r>
              <a:rPr lang="bg-BG" sz="1600" dirty="0" smtClean="0">
                <a:solidFill>
                  <a:srgbClr val="D91B5C"/>
                </a:solidFill>
              </a:rPr>
              <a:t> ... </a:t>
            </a:r>
            <a:r>
              <a:rPr lang="bg-BG" sz="1600" dirty="0"/>
              <a:t>Естествено, че може. Ние сме професионалисти и всеки ден правим поне по 10 неща, за които някох твърди, че не може</a:t>
            </a:r>
            <a:r>
              <a:rPr lang="bg-BG" sz="1600" dirty="0" smtClean="0"/>
              <a:t>.</a:t>
            </a:r>
          </a:p>
          <a:p>
            <a:pPr eaLnBrk="1" hangingPunct="1">
              <a:buFontTx/>
              <a:buChar char="-"/>
              <a:defRPr/>
            </a:pPr>
            <a:endParaRPr lang="bg-BG" sz="1600" dirty="0"/>
          </a:p>
          <a:p>
            <a:pPr eaLnBrk="1" hangingPunct="1">
              <a:buFontTx/>
              <a:buChar char="-"/>
              <a:defRPr/>
            </a:pPr>
            <a:r>
              <a:rPr lang="bg-BG" sz="1600" dirty="0" smtClean="0"/>
              <a:t>Проекти – резултати, но и </a:t>
            </a:r>
            <a:r>
              <a:rPr lang="bg-BG" sz="1600" b="1" dirty="0" smtClean="0">
                <a:solidFill>
                  <a:srgbClr val="D91B5C"/>
                </a:solidFill>
              </a:rPr>
              <a:t>ЗАЩО</a:t>
            </a:r>
            <a:r>
              <a:rPr lang="bg-BG" sz="1600" dirty="0" smtClean="0">
                <a:solidFill>
                  <a:srgbClr val="D91B5C"/>
                </a:solidFill>
              </a:rPr>
              <a:t> </a:t>
            </a:r>
            <a:r>
              <a:rPr lang="bg-BG" sz="1600" dirty="0" smtClean="0"/>
              <a:t>сме избрали точно този проект. Зад всяка обосновка стои професионализъм, изследване, разпознаване и </a:t>
            </a:r>
          </a:p>
          <a:p>
            <a:pPr eaLnBrk="1" hangingPunct="1">
              <a:buFontTx/>
              <a:buChar char="-"/>
              <a:defRPr/>
            </a:pPr>
            <a:endParaRPr lang="bg-BG" sz="16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dirty="0" smtClean="0"/>
              <a:t>-     Събитие – не просто покана и да се каним един друг по формален начин. Всяко събитие да носи информация и за случайния минувач.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1600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1600" dirty="0"/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609600" y="5715000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3200" dirty="0">
              <a:solidFill>
                <a:srgbClr val="D91B5C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5772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b="1" dirty="0" smtClean="0">
                <a:latin typeface="Arial Narrow" pitchFamily="34" charset="0"/>
              </a:rPr>
              <a:t>За текстовете и за темите, които ни вълнуват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1447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Текстовете </a:t>
            </a:r>
            <a:endParaRPr lang="en-US" sz="16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bg-BG" sz="1600" dirty="0" smtClean="0">
                <a:latin typeface="Georgia" pitchFamily="18" charset="0"/>
              </a:rPr>
              <a:t>Как да пишем за интернет и как да не пишем. Разлика между инфо за соц.мрежи, за професионални мрежи, за общностни групи и за сайта, който ни представя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bg-BG" sz="1600" dirty="0" smtClean="0">
                <a:latin typeface="Georgia" pitchFamily="18" charset="0"/>
              </a:rPr>
              <a:t>Ротари + някои думи ...  Които създават усещането за нас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bg-BG" sz="1600" dirty="0" smtClean="0">
                <a:latin typeface="Georgia" pitchFamily="18" charset="0"/>
              </a:rPr>
              <a:t>Поверително и лично.</a:t>
            </a:r>
            <a:endParaRPr lang="en-US" sz="1600" dirty="0" smtClean="0">
              <a:latin typeface="Georgia" pitchFamily="18" charset="0"/>
            </a:endParaRPr>
          </a:p>
        </p:txBody>
      </p:sp>
      <p:sp>
        <p:nvSpPr>
          <p:cNvPr id="31748" name="Content Placeholder 2"/>
          <p:cNvSpPr txBox="1">
            <a:spLocks/>
          </p:cNvSpPr>
          <p:nvPr/>
        </p:nvSpPr>
        <p:spPr bwMode="auto">
          <a:xfrm>
            <a:off x="457200" y="2209800"/>
            <a:ext cx="8153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338138" indent="-2222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bg-BG" sz="1600" b="1" dirty="0" smtClean="0">
              <a:solidFill>
                <a:schemeClr val="accent1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bg-BG" sz="1600" b="1" dirty="0" smtClean="0">
              <a:solidFill>
                <a:schemeClr val="accent1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За темите – да се представим такива, каквито сме – професионалисти и успешни хора! УСПЕХЪТ е лично усещане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g-BG" sz="1600" i="1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Какво ни е привлякло в Ротари – малко лично и защо не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g-BG" sz="1600" i="1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Защо не споделяме това, което имаме да кажем, дори да очакваме отпор и невъзприемане на идеята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g-BG" sz="1600" i="1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Защо не публикуваме 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g-BG" sz="1600" i="1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Професиите ни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g-BG" sz="1600" i="1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Нашите знания</a:t>
            </a:r>
            <a:endParaRPr lang="en-US" sz="1600" i="1" dirty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457200" y="5029200"/>
            <a:ext cx="8153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Съдържанието на света.  Както казваме ... за 6 дни, новосъздаденото пространство е било запълнено с всичко </a:t>
            </a:r>
            <a:r>
              <a:rPr lang="bg-BG" sz="1600" b="1" dirty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необходимо и се е превърнало в платформа за гафове на </a:t>
            </a: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пълнежа, защото създателят е решил да си отдъхме за 1 ден. „</a:t>
            </a:r>
            <a:r>
              <a:rPr lang="bg-BG" sz="1600" b="1" dirty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Празно“е неустойчиво състояние</a:t>
            </a: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. Ако не намерим все още празните места – някой ще ги заеме.</a:t>
            </a:r>
            <a:endParaRPr lang="en-US" sz="1600" b="1" dirty="0">
              <a:solidFill>
                <a:srgbClr val="D91B5C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999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sz="7200" b="1" dirty="0" smtClean="0">
                <a:latin typeface="Arial Narrow" pitchFamily="34" charset="0"/>
              </a:rPr>
              <a:t>Успех</a:t>
            </a:r>
            <a:r>
              <a:rPr lang="bg-BG" sz="1600" b="1" dirty="0" smtClean="0">
                <a:latin typeface="Arial Narrow" pitchFamily="34" charset="0"/>
              </a:rPr>
              <a:t>  </a:t>
            </a:r>
            <a:br>
              <a:rPr lang="bg-BG" sz="1600" b="1" dirty="0" smtClean="0">
                <a:latin typeface="Arial Narrow" pitchFamily="34" charset="0"/>
              </a:rPr>
            </a:br>
            <a:r>
              <a:rPr lang="bg-BG" sz="1600" b="1" dirty="0" smtClean="0">
                <a:latin typeface="Arial Narrow" pitchFamily="34" charset="0"/>
              </a:rPr>
              <a:t>и благодаря за вниманието</a:t>
            </a:r>
            <a:endParaRPr lang="en-US" sz="16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dirty="0" smtClean="0">
                <a:latin typeface="Arial Narrow" pitchFamily="34" charset="0"/>
              </a:rPr>
              <a:t>Съдържание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286000"/>
            <a:ext cx="81534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bg-BG" sz="2800" b="1" dirty="0" smtClean="0">
                <a:solidFill>
                  <a:schemeClr val="accent1"/>
                </a:solidFill>
                <a:latin typeface="Georgia" pitchFamily="18" charset="0"/>
              </a:rPr>
              <a:t>Предварителни бележки</a:t>
            </a:r>
            <a:endParaRPr lang="en-US" sz="28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bg-BG" sz="2800" b="1" dirty="0" smtClean="0">
                <a:solidFill>
                  <a:schemeClr val="accent1"/>
                </a:solidFill>
                <a:latin typeface="Georgia" pitchFamily="18" charset="0"/>
              </a:rPr>
              <a:t>Статистика</a:t>
            </a:r>
            <a:endParaRPr lang="en-US" sz="28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marL="0" indent="0" eaLnBrk="1" hangingPunct="1">
              <a:buNone/>
            </a:pPr>
            <a:r>
              <a:rPr lang="bg-BG" sz="2800" b="1" dirty="0">
                <a:solidFill>
                  <a:schemeClr val="accent1"/>
                </a:solidFill>
                <a:latin typeface="Georgia" pitchFamily="18" charset="0"/>
              </a:rPr>
              <a:t>Какво </a:t>
            </a:r>
            <a:r>
              <a:rPr lang="bg-BG" sz="2800" b="1" dirty="0" smtClean="0">
                <a:solidFill>
                  <a:schemeClr val="accent1"/>
                </a:solidFill>
                <a:latin typeface="Georgia" pitchFamily="18" charset="0"/>
              </a:rPr>
              <a:t>може</a:t>
            </a:r>
            <a:endParaRPr lang="en-US" sz="28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marL="0" indent="0" eaLnBrk="1" hangingPunct="1">
              <a:buNone/>
            </a:pPr>
            <a:r>
              <a:rPr lang="bg-BG" sz="2800" b="1" dirty="0">
                <a:solidFill>
                  <a:schemeClr val="accent1"/>
                </a:solidFill>
                <a:latin typeface="Georgia" pitchFamily="18" charset="0"/>
                <a:cs typeface="Georgia" pitchFamily="18" charset="0"/>
              </a:rPr>
              <a:t>Какво </a:t>
            </a:r>
            <a:r>
              <a:rPr lang="bg-BG" sz="2800" b="1" dirty="0" smtClean="0">
                <a:solidFill>
                  <a:schemeClr val="accent1"/>
                </a:solidFill>
                <a:latin typeface="Georgia" pitchFamily="18" charset="0"/>
                <a:cs typeface="Georgia" pitchFamily="18" charset="0"/>
              </a:rPr>
              <a:t>трябва</a:t>
            </a:r>
          </a:p>
          <a:p>
            <a:pPr marL="0" indent="0" eaLnBrk="1" hangingPunct="1">
              <a:buNone/>
            </a:pPr>
            <a:r>
              <a:rPr lang="bg-BG" sz="2800" b="1" dirty="0" smtClean="0">
                <a:solidFill>
                  <a:schemeClr val="accent1"/>
                </a:solidFill>
                <a:latin typeface="Georgia" pitchFamily="18" charset="0"/>
                <a:cs typeface="Georgia" pitchFamily="18" charset="0"/>
              </a:rPr>
              <a:t> .... </a:t>
            </a:r>
            <a:r>
              <a:rPr lang="bg-BG" sz="2800" b="1" dirty="0">
                <a:solidFill>
                  <a:schemeClr val="accent1"/>
                </a:solidFill>
                <a:latin typeface="Georgia" pitchFamily="18" charset="0"/>
                <a:cs typeface="Georgia" pitchFamily="18" charset="0"/>
              </a:rPr>
              <a:t>и</a:t>
            </a:r>
            <a:r>
              <a:rPr lang="bg-BG" sz="2800" b="1" dirty="0" smtClean="0">
                <a:solidFill>
                  <a:schemeClr val="accent1"/>
                </a:solidFill>
                <a:latin typeface="Georgia" pitchFamily="18" charset="0"/>
                <a:cs typeface="Georgia" pitchFamily="18" charset="0"/>
              </a:rPr>
              <a:t> ...</a:t>
            </a:r>
            <a:endParaRPr lang="en-US" sz="2800" b="1" dirty="0" smtClean="0">
              <a:solidFill>
                <a:schemeClr val="accent1"/>
              </a:solidFill>
              <a:latin typeface="Georgia" pitchFamily="18" charset="0"/>
              <a:cs typeface="Georgia" pitchFamily="18" charset="0"/>
            </a:endParaRPr>
          </a:p>
          <a:p>
            <a:pPr marL="0" indent="0" eaLnBrk="1" hangingPunct="1">
              <a:buNone/>
            </a:pPr>
            <a:endParaRPr lang="en-US" sz="2800" b="1" dirty="0">
              <a:solidFill>
                <a:schemeClr val="accent1"/>
              </a:solidFill>
              <a:latin typeface="Georgia" pitchFamily="18" charset="0"/>
              <a:cs typeface="Georgia" pitchFamily="18" charset="0"/>
            </a:endParaRPr>
          </a:p>
          <a:p>
            <a:pPr marL="0" indent="0" eaLnBrk="1" hangingPunct="1">
              <a:buNone/>
            </a:pPr>
            <a:endParaRPr lang="bg-BG" sz="2800" b="1" dirty="0">
              <a:solidFill>
                <a:schemeClr val="accent1"/>
              </a:solidFill>
              <a:latin typeface="Georgia" pitchFamily="18" charset="0"/>
              <a:cs typeface="Georgia" pitchFamily="18" charset="0"/>
            </a:endParaRPr>
          </a:p>
          <a:p>
            <a:pPr marL="0" indent="0" eaLnBrk="1" hangingPunct="1">
              <a:buNone/>
            </a:pPr>
            <a:endParaRPr lang="bg-BG" sz="1600" b="1" dirty="0">
              <a:solidFill>
                <a:schemeClr val="accent1"/>
              </a:solidFill>
              <a:latin typeface="Georgia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1600" b="1" dirty="0">
              <a:solidFill>
                <a:schemeClr val="accent1"/>
              </a:solidFill>
              <a:latin typeface="Georgia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16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1400" dirty="0" smtClean="0">
                <a:latin typeface="Georgia" pitchFamily="18" charset="0"/>
              </a:rPr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bg-BG" sz="14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b="1" dirty="0" smtClean="0">
                <a:latin typeface="Arial Narrow" pitchFamily="34" charset="0"/>
              </a:rPr>
              <a:t>Няколко дефиниции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1600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Създаването на уеб сайт не е самоцел. </a:t>
            </a:r>
            <a:b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</a:b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Причината  е </a:t>
            </a: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</a:rPr>
              <a:t>продажба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1600" b="1" dirty="0" smtClean="0">
              <a:solidFill>
                <a:srgbClr val="D91B5C"/>
              </a:solidFill>
              <a:latin typeface="Georgia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bg-BG" sz="1600" dirty="0" smtClean="0">
                <a:latin typeface="Georgia" pitchFamily="18" charset="0"/>
              </a:rPr>
              <a:t>Привличане на нови членове </a:t>
            </a:r>
            <a:r>
              <a:rPr lang="bg-BG" sz="1600" i="1" dirty="0" smtClean="0">
                <a:solidFill>
                  <a:schemeClr val="bg1">
                    <a:lumMod val="85000"/>
                  </a:schemeClr>
                </a:solidFill>
                <a:latin typeface="Georgia" pitchFamily="18" charset="0"/>
              </a:rPr>
              <a:t>– интересна и желана общност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bg-BG" sz="1600" dirty="0" smtClean="0">
                <a:latin typeface="Georgia" pitchFamily="18" charset="0"/>
              </a:rPr>
              <a:t>Привличане на дарения </a:t>
            </a:r>
            <a:r>
              <a:rPr lang="bg-BG" sz="1600" i="1" dirty="0" smtClean="0">
                <a:solidFill>
                  <a:schemeClr val="bg1">
                    <a:lumMod val="85000"/>
                  </a:schemeClr>
                </a:solidFill>
                <a:latin typeface="Georgia" pitchFamily="18" charset="0"/>
              </a:rPr>
              <a:t>– ние сме почтени професионалисти </a:t>
            </a:r>
            <a:endParaRPr lang="en-US" sz="1600" i="1" dirty="0" smtClean="0">
              <a:solidFill>
                <a:schemeClr val="bg1">
                  <a:lumMod val="8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7829" y="3432628"/>
            <a:ext cx="8153400" cy="20537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</a:rPr>
              <a:t>Създаване</a:t>
            </a: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 на Нов и </a:t>
            </a: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</a:rPr>
              <a:t>Ремонт</a:t>
            </a: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 на Стар уеб сайт – процесът започва с Анализ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bg-BG" sz="16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bg-BG" sz="1600" dirty="0" smtClean="0">
                <a:latin typeface="Georgia" pitchFamily="18" charset="0"/>
              </a:rPr>
              <a:t>При </a:t>
            </a:r>
            <a:r>
              <a:rPr lang="bg-BG" sz="1600" b="1" dirty="0" smtClean="0">
                <a:latin typeface="Georgia" pitchFamily="18" charset="0"/>
              </a:rPr>
              <a:t>нов сайт </a:t>
            </a:r>
            <a:r>
              <a:rPr lang="bg-BG" sz="1600" dirty="0" smtClean="0">
                <a:latin typeface="Georgia" pitchFamily="18" charset="0"/>
              </a:rPr>
              <a:t>– изследва се публиката, конкуренцията, наличие на таргет група. Ако тези 3 липсват – </a:t>
            </a:r>
            <a:r>
              <a:rPr lang="bg-BG" sz="1600" b="1" i="1" dirty="0" smtClean="0">
                <a:latin typeface="Georgia" pitchFamily="18" charset="0"/>
              </a:rPr>
              <a:t>трябва да се създадат</a:t>
            </a:r>
            <a:r>
              <a:rPr lang="bg-BG" sz="1600" dirty="0" smtClean="0">
                <a:latin typeface="Georgia" pitchFamily="18" charset="0"/>
              </a:rPr>
              <a:t>,.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bg-BG" sz="1600" dirty="0" smtClean="0">
                <a:latin typeface="Georgia" pitchFamily="18" charset="0"/>
              </a:rPr>
              <a:t>При </a:t>
            </a:r>
            <a:r>
              <a:rPr lang="bg-BG" sz="1600" b="1" dirty="0" smtClean="0">
                <a:latin typeface="Georgia" pitchFamily="18" charset="0"/>
              </a:rPr>
              <a:t>стар сайт </a:t>
            </a:r>
            <a:r>
              <a:rPr lang="bg-BG" sz="1600" dirty="0" smtClean="0">
                <a:latin typeface="Georgia" pitchFamily="18" charset="0"/>
              </a:rPr>
              <a:t>... работил е успешно, и в даден момент тръгва надолу - нещо не е тамън – географията, демографията, културата на търсене се е променила или </a:t>
            </a:r>
            <a:r>
              <a:rPr lang="bg-BG" sz="1600" b="1" i="1" dirty="0" smtClean="0">
                <a:latin typeface="Georgia" pitchFamily="18" charset="0"/>
              </a:rPr>
              <a:t>минаваме на друго ниво</a:t>
            </a:r>
            <a:endParaRPr lang="en-US" sz="1600" b="1" i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3692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 bwMode="auto">
          <a:xfrm>
            <a:off x="457199" y="457200"/>
            <a:ext cx="7391399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b="1" dirty="0" smtClean="0">
                <a:latin typeface="Arial Narrow" pitchFamily="34" charset="0"/>
              </a:rPr>
              <a:t>Какъв е интересът на нашата публика.... </a:t>
            </a:r>
            <a:r>
              <a:rPr lang="bg-BG" b="1" dirty="0">
                <a:latin typeface="Arial Narrow" pitchFamily="34" charset="0"/>
              </a:rPr>
              <a:t>т</a:t>
            </a:r>
            <a:r>
              <a:rPr lang="bg-BG" b="1" dirty="0" smtClean="0">
                <a:latin typeface="Arial Narrow" pitchFamily="34" charset="0"/>
              </a:rPr>
              <a:t>райно намаляващ 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Търсене на думата </a:t>
            </a: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  <a:cs typeface="Georgia" pitchFamily="18" charset="0"/>
              </a:rPr>
              <a:t>РОТАРИ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b="1" i="1" dirty="0" smtClean="0">
                <a:solidFill>
                  <a:schemeClr val="bg1">
                    <a:lumMod val="85000"/>
                  </a:schemeClr>
                </a:solidFill>
                <a:latin typeface="Georgia" pitchFamily="18" charset="0"/>
                <a:cs typeface="Georgia" pitchFamily="18" charset="0"/>
              </a:rPr>
              <a:t>Непрекъснато разказваме как нещо върви надолу – какво е то</a:t>
            </a:r>
            <a:endParaRPr lang="en-US" sz="1600" b="1" i="1" dirty="0">
              <a:solidFill>
                <a:schemeClr val="bg1">
                  <a:lumMod val="85000"/>
                </a:schemeClr>
              </a:solidFill>
              <a:latin typeface="Georgia" pitchFamily="18" charset="0"/>
              <a:cs typeface="Georgia" pitchFamily="18" charset="0"/>
            </a:endParaRPr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609600" y="5715000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Статистиката е базирана на независимо търсене в </a:t>
            </a:r>
            <a:r>
              <a:rPr lang="en-US" sz="1600" b="1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Google. </a:t>
            </a:r>
            <a:endParaRPr lang="en-US" sz="3200" dirty="0">
              <a:solidFill>
                <a:srgbClr val="D91B5C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800225"/>
            <a:ext cx="7943850" cy="3686175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b="1" dirty="0" smtClean="0">
                <a:latin typeface="Arial Narrow" pitchFamily="34" charset="0"/>
              </a:rPr>
              <a:t>Дали не търят по друг начин ...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Търсене на думата </a:t>
            </a: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</a:rPr>
              <a:t>РОТАРИ </a:t>
            </a: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и </a:t>
            </a:r>
            <a:r>
              <a:rPr lang="en-US" sz="1600" b="1" dirty="0" smtClean="0">
                <a:solidFill>
                  <a:srgbClr val="D91B5C"/>
                </a:solidFill>
                <a:latin typeface="Georgia" pitchFamily="18" charset="0"/>
                <a:cs typeface="Georgia" pitchFamily="18" charset="0"/>
              </a:rPr>
              <a:t>ROTARY </a:t>
            </a:r>
            <a:r>
              <a:rPr lang="bg-BG" sz="1600" b="1" dirty="0">
                <a:solidFill>
                  <a:schemeClr val="accent1"/>
                </a:solidFill>
                <a:latin typeface="Georgia" pitchFamily="18" charset="0"/>
              </a:rPr>
              <a:t>в България</a:t>
            </a:r>
            <a:endParaRPr lang="en-US" sz="16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609600" y="5715000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Статистиката е базирана на независимо търсене в </a:t>
            </a:r>
            <a:r>
              <a:rPr lang="en-US" sz="1600" b="1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Google. </a:t>
            </a:r>
            <a:endParaRPr lang="en-US" sz="3200" dirty="0">
              <a:solidFill>
                <a:srgbClr val="D91B5C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114550"/>
            <a:ext cx="71247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3582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 bwMode="auto">
          <a:xfrm>
            <a:off x="457199" y="457200"/>
            <a:ext cx="7391399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b="1" dirty="0" smtClean="0">
                <a:latin typeface="Arial Narrow" pitchFamily="34" charset="0"/>
              </a:rPr>
              <a:t>Да видим конкуренцията .... същото дередже 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199"/>
            <a:ext cx="8153400" cy="84772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Търсене на думата </a:t>
            </a: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  <a:cs typeface="Georgia" pitchFamily="18" charset="0"/>
              </a:rPr>
              <a:t>РОТАРИ, ЛАЙЪНС, ТАМПЛИЕРИ, МАСОНИ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b="1" dirty="0" smtClean="0">
                <a:solidFill>
                  <a:srgbClr val="FF7600"/>
                </a:solidFill>
                <a:latin typeface="Georgia" pitchFamily="18" charset="0"/>
                <a:cs typeface="Georgia" pitchFamily="18" charset="0"/>
              </a:rPr>
              <a:t>Нешо се е променило и това е светът около нас ...</a:t>
            </a:r>
            <a:br>
              <a:rPr lang="bg-BG" sz="1600" b="1" dirty="0" smtClean="0">
                <a:solidFill>
                  <a:srgbClr val="FF7600"/>
                </a:solidFill>
                <a:latin typeface="Georgia" pitchFamily="18" charset="0"/>
                <a:cs typeface="Georgia" pitchFamily="18" charset="0"/>
              </a:rPr>
            </a:br>
            <a:r>
              <a:rPr lang="bg-BG" sz="1600" b="1" dirty="0" smtClean="0">
                <a:solidFill>
                  <a:srgbClr val="FF7600"/>
                </a:solidFill>
                <a:latin typeface="Georgia" pitchFamily="18" charset="0"/>
                <a:cs typeface="Georgia" pitchFamily="18" charset="0"/>
              </a:rPr>
              <a:t>По-сложен – разместен и наместен – </a:t>
            </a: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  <a:cs typeface="Georgia" pitchFamily="18" charset="0"/>
              </a:rPr>
              <a:t>само в България ли е така ...</a:t>
            </a:r>
            <a:endParaRPr lang="en-US" sz="1600" b="1" dirty="0">
              <a:solidFill>
                <a:srgbClr val="D91B5C"/>
              </a:solidFill>
              <a:latin typeface="Georgia" pitchFamily="18" charset="0"/>
              <a:cs typeface="Georgia" pitchFamily="18" charset="0"/>
            </a:endParaRPr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609600" y="5867400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Статистиката е базирана на независимо търсене в </a:t>
            </a:r>
            <a:r>
              <a:rPr lang="en-US" sz="1600" b="1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Google. </a:t>
            </a:r>
            <a:endParaRPr lang="en-US" sz="3200" dirty="0">
              <a:solidFill>
                <a:srgbClr val="D91B5C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066925"/>
            <a:ext cx="79438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336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b="1" dirty="0" smtClean="0">
                <a:latin typeface="Arial Narrow" pitchFamily="34" charset="0"/>
              </a:rPr>
              <a:t>... </a:t>
            </a:r>
            <a:r>
              <a:rPr lang="bg-BG" b="1" dirty="0">
                <a:latin typeface="Arial Narrow" pitchFamily="34" charset="0"/>
              </a:rPr>
              <a:t>о</a:t>
            </a:r>
            <a:r>
              <a:rPr lang="en-US" b="1" dirty="0" err="1" smtClean="0">
                <a:latin typeface="Arial Narrow" pitchFamily="34" charset="0"/>
              </a:rPr>
              <a:t>bviously</a:t>
            </a:r>
            <a:r>
              <a:rPr lang="en-US" b="1" dirty="0" smtClean="0">
                <a:latin typeface="Arial Narrow" pitchFamily="34" charset="0"/>
              </a:rPr>
              <a:t> ….</a:t>
            </a:r>
            <a:r>
              <a:rPr lang="bg-BG" b="1" dirty="0">
                <a:latin typeface="Arial Narrow" pitchFamily="34" charset="0"/>
              </a:rPr>
              <a:t> </a:t>
            </a:r>
            <a:r>
              <a:rPr lang="bg-BG" b="1" dirty="0" smtClean="0">
                <a:latin typeface="Arial Narrow" pitchFamily="34" charset="0"/>
              </a:rPr>
              <a:t>дереджето е такова по цял свят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Търсене на думата </a:t>
            </a:r>
            <a:r>
              <a:rPr lang="en-US" sz="1600" b="1" dirty="0" smtClean="0">
                <a:solidFill>
                  <a:srgbClr val="D91B5C"/>
                </a:solidFill>
                <a:latin typeface="Georgia" pitchFamily="18" charset="0"/>
                <a:cs typeface="Georgia" pitchFamily="18" charset="0"/>
              </a:rPr>
              <a:t>ROTARY</a:t>
            </a:r>
            <a:endParaRPr lang="bg-BG" sz="1600" b="1" dirty="0" smtClean="0">
              <a:solidFill>
                <a:srgbClr val="D91B5C"/>
              </a:solidFill>
              <a:latin typeface="Georgia" pitchFamily="18" charset="0"/>
              <a:cs typeface="Georgia" pitchFamily="18" charset="0"/>
            </a:endParaRPr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609600" y="5715000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Статистиката е базирана на независимо търсене в </a:t>
            </a:r>
            <a:r>
              <a:rPr lang="en-US" sz="1600" b="1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Google. </a:t>
            </a:r>
            <a:endParaRPr lang="en-US" sz="3200" dirty="0">
              <a:solidFill>
                <a:srgbClr val="D91B5C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1762125"/>
            <a:ext cx="79533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596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b="1" dirty="0" smtClean="0">
                <a:latin typeface="Arial Narrow" pitchFamily="34" charset="0"/>
              </a:rPr>
              <a:t>Какво е положението в света. 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600" b="1" dirty="0" smtClean="0">
                <a:solidFill>
                  <a:schemeClr val="accent1"/>
                </a:solidFill>
                <a:latin typeface="Georgia" pitchFamily="18" charset="0"/>
              </a:rPr>
              <a:t>Търсене на думата </a:t>
            </a:r>
            <a:r>
              <a:rPr lang="en-US" sz="1600" b="1" dirty="0" smtClean="0">
                <a:solidFill>
                  <a:srgbClr val="D91B5C"/>
                </a:solidFill>
                <a:latin typeface="Georgia" pitchFamily="18" charset="0"/>
                <a:cs typeface="Georgia" pitchFamily="18" charset="0"/>
              </a:rPr>
              <a:t>ROTARIAN </a:t>
            </a:r>
            <a:r>
              <a:rPr lang="bg-BG" sz="1600" b="1" dirty="0">
                <a:solidFill>
                  <a:schemeClr val="accent1"/>
                </a:solidFill>
                <a:latin typeface="Georgia" pitchFamily="18" charset="0"/>
              </a:rPr>
              <a:t>и </a:t>
            </a:r>
            <a:r>
              <a:rPr lang="en-US" sz="1600" b="1" dirty="0" smtClean="0">
                <a:solidFill>
                  <a:srgbClr val="D91B5C"/>
                </a:solidFill>
                <a:latin typeface="Georgia" pitchFamily="18" charset="0"/>
                <a:cs typeface="Georgia" pitchFamily="18" charset="0"/>
              </a:rPr>
              <a:t>ROTARIANS</a:t>
            </a:r>
            <a:endParaRPr lang="bg-BG" sz="1600" b="1" dirty="0" smtClean="0">
              <a:solidFill>
                <a:srgbClr val="D91B5C"/>
              </a:solidFill>
              <a:latin typeface="Georgia" pitchFamily="18" charset="0"/>
              <a:cs typeface="Georgia" pitchFamily="18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bg-BG" sz="1400" dirty="0" smtClean="0"/>
              <a:t>Най-търсен</a:t>
            </a:r>
            <a:r>
              <a:rPr lang="en-US" sz="1400" dirty="0" smtClean="0"/>
              <a:t>o e</a:t>
            </a:r>
            <a:r>
              <a:rPr lang="bg-BG" sz="1400" dirty="0" smtClean="0"/>
              <a:t> </a:t>
            </a:r>
            <a:r>
              <a:rPr lang="en-US" sz="1400" dirty="0"/>
              <a:t>Famous </a:t>
            </a:r>
            <a:r>
              <a:rPr lang="en-US" sz="1400" dirty="0" smtClean="0"/>
              <a:t>Rotarians</a:t>
            </a:r>
            <a:r>
              <a:rPr lang="bg-BG" sz="1400" dirty="0" smtClean="0"/>
              <a:t>. На отделна графика, защото е несравнимо по-малко от </a:t>
            </a:r>
            <a:r>
              <a:rPr lang="en-US" sz="1400" dirty="0" smtClean="0"/>
              <a:t>Rotary.</a:t>
            </a:r>
            <a:endParaRPr lang="en-US" sz="1400" dirty="0"/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609600" y="5715000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bg-BG" sz="1600" b="1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Статистиката е базирана на независимо търсене в </a:t>
            </a:r>
            <a:r>
              <a:rPr lang="en-US" sz="1600" b="1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Google. </a:t>
            </a:r>
            <a:endParaRPr lang="en-US" sz="3200" dirty="0">
              <a:solidFill>
                <a:srgbClr val="D91B5C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844168"/>
            <a:ext cx="6477001" cy="370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4766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sz="3200" b="1" dirty="0" smtClean="0">
                <a:latin typeface="Arial Narrow" pitchFamily="34" charset="0"/>
              </a:rPr>
              <a:t>С какво се свързва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bg-BG" sz="3200" b="1" dirty="0" smtClean="0">
                <a:latin typeface="Arial Narrow" pitchFamily="34" charset="0"/>
              </a:rPr>
              <a:t>думата </a:t>
            </a:r>
            <a:r>
              <a:rPr lang="en-US" sz="3200" b="1" dirty="0" smtClean="0">
                <a:latin typeface="Arial Narrow" pitchFamily="34" charset="0"/>
              </a:rPr>
              <a:t>ROTARY</a:t>
            </a:r>
            <a:r>
              <a:rPr lang="bg-BG" sz="3200" b="1" dirty="0" smtClean="0">
                <a:latin typeface="Arial Narrow" pitchFamily="34" charset="0"/>
              </a:rPr>
              <a:t> </a:t>
            </a:r>
            <a:endParaRPr lang="en-US" sz="3200" b="1" dirty="0" smtClean="0">
              <a:latin typeface="Arial Narrow" pitchFamily="34" charset="0"/>
            </a:endParaRPr>
          </a:p>
        </p:txBody>
      </p:sp>
      <p:sp>
        <p:nvSpPr>
          <p:cNvPr id="36868" name="Content Placeholder 2"/>
          <p:cNvSpPr txBox="1">
            <a:spLocks/>
          </p:cNvSpPr>
          <p:nvPr/>
        </p:nvSpPr>
        <p:spPr bwMode="auto">
          <a:xfrm>
            <a:off x="460374" y="4495800"/>
            <a:ext cx="83788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338138" indent="-2222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bg-BG" sz="14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Светът е станал </a:t>
            </a:r>
            <a:r>
              <a:rPr lang="bg-BG" sz="1400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прагматичен</a:t>
            </a:r>
            <a:r>
              <a:rPr lang="bg-BG" sz="14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.  Технологиите са навлезли в </a:t>
            </a:r>
            <a:r>
              <a:rPr lang="bg-BG" sz="1400" dirty="0" smtClean="0">
                <a:solidFill>
                  <a:srgbClr val="D91B5C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бита</a:t>
            </a:r>
            <a:r>
              <a:rPr lang="bg-BG" sz="14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bg-BG" sz="14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Трябва да търсим ... да разширим обхвата на информацията за нас. </a:t>
            </a:r>
          </a:p>
          <a:p>
            <a:pPr algn="ctr">
              <a:spcBef>
                <a:spcPct val="20000"/>
              </a:spcBef>
            </a:pPr>
            <a:r>
              <a:rPr lang="bg-BG" sz="14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Виртуалното замества реалното. </a:t>
            </a:r>
            <a:r>
              <a:rPr lang="bg-BG" sz="1400" b="1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Съществуването на виртуален субект/обект е налице, само, ако е налична откриваема информация за него, отговаряща н търсенето на публиката</a:t>
            </a:r>
            <a:r>
              <a:rPr lang="bg-BG" sz="14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. </a:t>
            </a:r>
            <a:r>
              <a:rPr lang="bg-BG" sz="1400" i="1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Ако няма информация – няма виртуален субект</a:t>
            </a:r>
            <a:r>
              <a:rPr lang="bg-BG" sz="14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– ще останем затворена система с няколко казуса, с които сме решили да се заемем. Решаването на тези казуси ще е краят на нуждата от </a:t>
            </a:r>
            <a:r>
              <a:rPr lang="en-US" sz="14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Rotary.</a:t>
            </a:r>
            <a:r>
              <a:rPr lang="bg-BG" sz="1400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 Твърдим,.че се променяме – наистина ли е така и дали го прави навреме.</a:t>
            </a:r>
          </a:p>
          <a:p>
            <a:pPr algn="ctr">
              <a:spcBef>
                <a:spcPct val="20000"/>
              </a:spcBef>
            </a:pPr>
            <a:endParaRPr lang="bg-BG" sz="1600" dirty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0" y="1295400"/>
            <a:ext cx="3972618" cy="311943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1295400"/>
            <a:ext cx="3990975" cy="3152775"/>
          </a:xfr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23086</TotalTime>
  <Words>938</Words>
  <Application>Microsoft Office PowerPoint</Application>
  <PresentationFormat>On-screen Show (4:3)</PresentationFormat>
  <Paragraphs>143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Communications_white</vt:lpstr>
      <vt:lpstr>Custom Design</vt:lpstr>
      <vt:lpstr>2_Custom Design</vt:lpstr>
      <vt:lpstr>3_Custom Design</vt:lpstr>
      <vt:lpstr>PowerPoint Presentation</vt:lpstr>
      <vt:lpstr>Съдържание</vt:lpstr>
      <vt:lpstr>Няколко дефиниции</vt:lpstr>
      <vt:lpstr>Какъв е интересът на нашата публика.... трайно намаляващ </vt:lpstr>
      <vt:lpstr>Дали не търят по друг начин ...</vt:lpstr>
      <vt:lpstr>Да видим конкуренцията .... същото дередже </vt:lpstr>
      <vt:lpstr>... оbviously …. дереджето е такова по цял свят</vt:lpstr>
      <vt:lpstr>Какво е положението в света. </vt:lpstr>
      <vt:lpstr>С какво се свързва думата ROTARY </vt:lpstr>
      <vt:lpstr>Как изглеждаме в мрежата ... </vt:lpstr>
      <vt:lpstr>Близостта на думите е от изключителна важност</vt:lpstr>
      <vt:lpstr>Сайт на РИ и Сайт на Д2482</vt:lpstr>
      <vt:lpstr>Сайт на дистрикта</vt:lpstr>
      <vt:lpstr>Сайт на дистрикта</vt:lpstr>
      <vt:lpstr>Сайт на дистрикта</vt:lpstr>
      <vt:lpstr>Сайт на дистрикта</vt:lpstr>
      <vt:lpstr>За текстовете и за темите, които ни вълнуват</vt:lpstr>
      <vt:lpstr>Успех   и благодаря за вниманието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user</cp:lastModifiedBy>
  <cp:revision>938</cp:revision>
  <cp:lastPrinted>2013-04-11T19:55:04Z</cp:lastPrinted>
  <dcterms:created xsi:type="dcterms:W3CDTF">2010-04-16T20:11:30Z</dcterms:created>
  <dcterms:modified xsi:type="dcterms:W3CDTF">2016-03-16T18:20:39Z</dcterms:modified>
</cp:coreProperties>
</file>