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936" r:id="rId4"/>
  </p:sldMasterIdLst>
  <p:notesMasterIdLst>
    <p:notesMasterId r:id="rId39"/>
  </p:notesMasterIdLst>
  <p:handoutMasterIdLst>
    <p:handoutMasterId r:id="rId40"/>
  </p:handoutMasterIdLst>
  <p:sldIdLst>
    <p:sldId id="361" r:id="rId5"/>
    <p:sldId id="428" r:id="rId6"/>
    <p:sldId id="429" r:id="rId7"/>
    <p:sldId id="431" r:id="rId8"/>
    <p:sldId id="432" r:id="rId9"/>
    <p:sldId id="433" r:id="rId10"/>
    <p:sldId id="434" r:id="rId11"/>
    <p:sldId id="435" r:id="rId12"/>
    <p:sldId id="436" r:id="rId13"/>
    <p:sldId id="438" r:id="rId14"/>
    <p:sldId id="404" r:id="rId15"/>
    <p:sldId id="418" r:id="rId16"/>
    <p:sldId id="382" r:id="rId17"/>
    <p:sldId id="411" r:id="rId18"/>
    <p:sldId id="416" r:id="rId19"/>
    <p:sldId id="386" r:id="rId20"/>
    <p:sldId id="410" r:id="rId21"/>
    <p:sldId id="412" r:id="rId22"/>
    <p:sldId id="413" r:id="rId23"/>
    <p:sldId id="385" r:id="rId24"/>
    <p:sldId id="417" r:id="rId25"/>
    <p:sldId id="419" r:id="rId26"/>
    <p:sldId id="396" r:id="rId27"/>
    <p:sldId id="426" r:id="rId28"/>
    <p:sldId id="420" r:id="rId29"/>
    <p:sldId id="425" r:id="rId30"/>
    <p:sldId id="421" r:id="rId31"/>
    <p:sldId id="372" r:id="rId32"/>
    <p:sldId id="391" r:id="rId33"/>
    <p:sldId id="423" r:id="rId34"/>
    <p:sldId id="424" r:id="rId35"/>
    <p:sldId id="392" r:id="rId36"/>
    <p:sldId id="409" r:id="rId37"/>
    <p:sldId id="363"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264">
          <p15:clr>
            <a:srgbClr val="A4A3A4"/>
          </p15:clr>
        </p15:guide>
        <p15:guide id="4" orient="horz" pos="864">
          <p15:clr>
            <a:srgbClr val="A4A3A4"/>
          </p15:clr>
        </p15:guide>
        <p15:guide id="5"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72175"/>
    <a:srgbClr val="01B4E7"/>
    <a:srgbClr val="58585A"/>
    <a:srgbClr val="D91B5C"/>
    <a:srgbClr val="FF7600"/>
    <a:srgbClr val="CA992B"/>
    <a:srgbClr val="005DA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5"/>
    <p:restoredTop sz="83121"/>
  </p:normalViewPr>
  <p:slideViewPr>
    <p:cSldViewPr showGuides="1">
      <p:cViewPr varScale="1">
        <p:scale>
          <a:sx n="90" d="100"/>
          <a:sy n="90" d="100"/>
        </p:scale>
        <p:origin x="1560" y="78"/>
      </p:cViewPr>
      <p:guideLst>
        <p:guide orient="horz" pos="2160"/>
        <p:guide pos="2880"/>
        <p:guide pos="3264"/>
        <p:guide orient="horz" pos="864"/>
        <p:guide pos="288"/>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E23C302-BCD6-5B45-B5D6-1C9C8169C626}" type="slidenum">
              <a:rPr lang="en-US" altLang="en-US"/>
              <a:pPr>
                <a:defRPr/>
              </a:pPr>
              <a:t>‹#›</a:t>
            </a:fld>
            <a:endParaRPr lang="en-US" altLang="en-US"/>
          </a:p>
        </p:txBody>
      </p:sp>
    </p:spTree>
    <p:extLst>
      <p:ext uri="{BB962C8B-B14F-4D97-AF65-F5344CB8AC3E}">
        <p14:creationId xmlns:p14="http://schemas.microsoft.com/office/powerpoint/2010/main" val="157632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0AC78AB-9840-3F42-BD82-41B05FDF5475}" type="slidenum">
              <a:rPr lang="en-US" altLang="en-US"/>
              <a:pPr>
                <a:defRPr/>
              </a:pPr>
              <a:t>‹#›</a:t>
            </a:fld>
            <a:endParaRPr lang="en-US" altLang="en-US"/>
          </a:p>
        </p:txBody>
      </p:sp>
    </p:spTree>
    <p:extLst>
      <p:ext uri="{BB962C8B-B14F-4D97-AF65-F5344CB8AC3E}">
        <p14:creationId xmlns:p14="http://schemas.microsoft.com/office/powerpoint/2010/main" val="64491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615BF233-6078-DF4D-933E-398D1AAF59D5}" type="slidenum">
              <a:rPr lang="en-US" altLang="en-US"/>
              <a:pPr>
                <a:spcBef>
                  <a:spcPct val="0"/>
                </a:spcBef>
              </a:pPr>
              <a:t>1</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bg-BG" altLang="en-US">
              <a:latin typeface="Arial" charset="0"/>
              <a:ea typeface="ヒラギノ角ゴ Pro W3" charset="-128"/>
            </a:endParaRPr>
          </a:p>
        </p:txBody>
      </p:sp>
    </p:spTree>
    <p:extLst>
      <p:ext uri="{BB962C8B-B14F-4D97-AF65-F5344CB8AC3E}">
        <p14:creationId xmlns:p14="http://schemas.microsoft.com/office/powerpoint/2010/main" val="198274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57200" indent="-457200">
              <a:lnSpc>
                <a:spcPts val="1300"/>
              </a:lnSpc>
              <a:spcBef>
                <a:spcPts val="600"/>
              </a:spcBef>
              <a:spcAft>
                <a:spcPts val="0"/>
              </a:spcAft>
              <a:defRPr/>
            </a:pPr>
            <a:r>
              <a:rPr lang="bg-BG" dirty="0" smtClean="0">
                <a:solidFill>
                  <a:srgbClr val="000000"/>
                </a:solidFill>
                <a:latin typeface="Times New Roman"/>
                <a:ea typeface="Times New Roman"/>
                <a:cs typeface="BerkeleyStd-Book"/>
              </a:rPr>
              <a:t>Дарение от</a:t>
            </a:r>
            <a:r>
              <a:rPr lang="en-US" dirty="0" smtClean="0">
                <a:solidFill>
                  <a:srgbClr val="000000"/>
                </a:solidFill>
                <a:latin typeface="Times New Roman"/>
                <a:ea typeface="Times New Roman"/>
                <a:cs typeface="BerkeleyStd-Book"/>
              </a:rPr>
              <a:t> $100 </a:t>
            </a:r>
            <a:r>
              <a:rPr lang="bg-BG" dirty="0" smtClean="0">
                <a:solidFill>
                  <a:srgbClr val="000000"/>
                </a:solidFill>
                <a:latin typeface="Times New Roman"/>
                <a:ea typeface="Times New Roman"/>
                <a:cs typeface="BerkeleyStd-Book"/>
              </a:rPr>
              <a:t>може да осигури</a:t>
            </a:r>
            <a:r>
              <a:rPr lang="en-US" dirty="0" smtClean="0">
                <a:solidFill>
                  <a:srgbClr val="000000"/>
                </a:solidFill>
                <a:latin typeface="Times New Roman"/>
                <a:ea typeface="Times New Roman"/>
                <a:cs typeface="BerkeleyStd-Book"/>
              </a:rPr>
              <a:t>:</a:t>
            </a:r>
            <a:endParaRPr lang="en-US" dirty="0" smtClean="0">
              <a:solidFill>
                <a:srgbClr val="000000"/>
              </a:solidFill>
              <a:latin typeface="BerkeleyStd-Book"/>
              <a:ea typeface="Times New Roman"/>
              <a:cs typeface="BerkeleyStd-Book"/>
            </a:endParaRP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Две учебни бюра в основно училище в Хондурас</a:t>
            </a:r>
            <a:endParaRPr lang="en-US" dirty="0" smtClean="0">
              <a:solidFill>
                <a:srgbClr val="000000"/>
              </a:solidFill>
              <a:latin typeface="BerkeleyStd-Book"/>
              <a:ea typeface="Times New Roman"/>
              <a:cs typeface="BerkeleyStd-Book"/>
            </a:endParaRP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50 мрежи против комари за жени и деца в Танзания</a:t>
            </a: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Една годишна учебна такса на ученик в средно училище в Китай</a:t>
            </a:r>
            <a:endParaRPr lang="en-US" dirty="0" smtClean="0">
              <a:solidFill>
                <a:srgbClr val="000000"/>
              </a:solidFill>
              <a:latin typeface="BerkeleyStd-Book"/>
              <a:ea typeface="Times New Roman"/>
              <a:cs typeface="BerkeleyStd-Book"/>
            </a:endParaRPr>
          </a:p>
          <a:p>
            <a:pPr>
              <a:defRPr/>
            </a:pPr>
            <a:endParaRPr lang="bg-BG" altLang="en-US" dirty="0">
              <a:latin typeface="Arial" charset="0"/>
              <a:ea typeface="ヒラギノ角ゴ Pro W3"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506A58AB-35D5-B24D-A091-9322477A60D7}" type="slidenum">
              <a:rPr lang="en-US" altLang="en-US"/>
              <a:pPr>
                <a:spcBef>
                  <a:spcPct val="0"/>
                </a:spcBef>
              </a:pPr>
              <a:t>10</a:t>
            </a:fld>
            <a:endParaRPr lang="en-US" altLang="en-US"/>
          </a:p>
        </p:txBody>
      </p:sp>
    </p:spTree>
    <p:extLst>
      <p:ext uri="{BB962C8B-B14F-4D97-AF65-F5344CB8AC3E}">
        <p14:creationId xmlns:p14="http://schemas.microsoft.com/office/powerpoint/2010/main" val="120420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65887" indent="-465887">
              <a:lnSpc>
                <a:spcPts val="1325"/>
              </a:lnSpc>
              <a:spcBef>
                <a:spcPts val="611"/>
              </a:spcBef>
            </a:pPr>
            <a:r>
              <a:rPr lang="en-US" dirty="0" smtClean="0">
                <a:solidFill>
                  <a:srgbClr val="505050"/>
                </a:solidFill>
                <a:latin typeface="Georgia"/>
                <a:ea typeface="Times New Roman"/>
                <a:cs typeface="Times New Roman"/>
              </a:rPr>
              <a:t>Rotarians support our Foundation through:</a:t>
            </a: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 </a:t>
            </a:r>
            <a:r>
              <a:rPr lang="en-US" dirty="0" err="1" smtClean="0">
                <a:solidFill>
                  <a:srgbClr val="505050"/>
                </a:solidFill>
                <a:latin typeface="Georgia"/>
                <a:ea typeface="Times New Roman"/>
                <a:cs typeface="Times New Roman"/>
              </a:rPr>
              <a:t>PolioPlus</a:t>
            </a:r>
            <a:r>
              <a:rPr lang="en-US" dirty="0" smtClean="0">
                <a:solidFill>
                  <a:srgbClr val="505050"/>
                </a:solidFill>
                <a:latin typeface="Georgia"/>
                <a:ea typeface="Times New Roman"/>
                <a:cs typeface="Times New Roman"/>
              </a:rPr>
              <a:t> Fund, dedicated to global polio eradication</a:t>
            </a:r>
            <a:endParaRPr lang="en-US" dirty="0" smtClean="0">
              <a:solidFill>
                <a:srgbClr val="000000"/>
              </a:solidFill>
              <a:latin typeface="BerkeleyStd-Book"/>
              <a:ea typeface="Times New Roman"/>
              <a:cs typeface="Times New Roman"/>
            </a:endParaRP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a:t>
            </a:r>
            <a:r>
              <a:rPr lang="en-US" baseline="0" dirty="0" smtClean="0">
                <a:solidFill>
                  <a:srgbClr val="505050"/>
                </a:solidFill>
                <a:latin typeface="Georgia"/>
                <a:ea typeface="Times New Roman"/>
                <a:cs typeface="Times New Roman"/>
              </a:rPr>
              <a:t> </a:t>
            </a:r>
            <a:r>
              <a:rPr lang="en-US" dirty="0" smtClean="0">
                <a:solidFill>
                  <a:srgbClr val="505050"/>
                </a:solidFill>
                <a:latin typeface="Georgia"/>
                <a:ea typeface="Times New Roman"/>
                <a:cs typeface="Times New Roman"/>
              </a:rPr>
              <a:t>Annual Fund, the primary source of funding for Foundation grants and activities</a:t>
            </a:r>
            <a:endParaRPr lang="en-US" dirty="0" smtClean="0">
              <a:solidFill>
                <a:srgbClr val="000000"/>
              </a:solidFill>
              <a:latin typeface="BerkeleyStd-Book"/>
              <a:ea typeface="Times New Roman"/>
              <a:cs typeface="Times New Roman"/>
            </a:endParaRP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 Endowment Fund, which supports the Foundation in perpetuity</a:t>
            </a:r>
            <a:endParaRPr lang="en-US" dirty="0" smtClean="0">
              <a:solidFill>
                <a:srgbClr val="000000"/>
              </a:solidFill>
              <a:latin typeface="BerkeleyStd-Book"/>
              <a:ea typeface="Times New Roman"/>
              <a:cs typeface="BerkeleyStd-Book"/>
            </a:endParaRPr>
          </a:p>
          <a:p>
            <a:endParaRPr lang="bg-BG" altLang="en-US" dirty="0">
              <a:latin typeface="Arial" charset="0"/>
              <a:ea typeface="ヒラギノ角ゴ Pro W3"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5644483E-7671-254B-8150-A0B64E3712BF}" type="slidenum">
              <a:rPr lang="en-US" altLang="en-US"/>
              <a:pPr>
                <a:spcBef>
                  <a:spcPct val="0"/>
                </a:spcBef>
              </a:pPr>
              <a:t>11</a:t>
            </a:fld>
            <a:endParaRPr lang="en-US" altLang="en-US"/>
          </a:p>
        </p:txBody>
      </p:sp>
    </p:spTree>
    <p:extLst>
      <p:ext uri="{BB962C8B-B14F-4D97-AF65-F5344CB8AC3E}">
        <p14:creationId xmlns:p14="http://schemas.microsoft.com/office/powerpoint/2010/main" val="42294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2C6E5D52-94F5-7E47-8B88-ABAC68797D44}" type="slidenum">
              <a:rPr lang="en-US" altLang="en-US"/>
              <a:pPr>
                <a:spcBef>
                  <a:spcPct val="0"/>
                </a:spcBef>
              </a:pPr>
              <a:t>12</a:t>
            </a:fld>
            <a:endParaRPr lang="en-US" altLang="en-US"/>
          </a:p>
        </p:txBody>
      </p:sp>
    </p:spTree>
    <p:extLst>
      <p:ext uri="{BB962C8B-B14F-4D97-AF65-F5344CB8AC3E}">
        <p14:creationId xmlns:p14="http://schemas.microsoft.com/office/powerpoint/2010/main" val="58463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ヒラギノ角ゴ Pro W3" charset="-128"/>
              </a:rPr>
              <a:t> A Rotary Foundation Sustaining Member personally contributes $100 or more each Rotary year to the Annual Fund. These contributions count toward Paul Harris Fellow, Multiple Paul Harris Fellow, Paul Harris Society, Major Donor, and club recognition banners. Use the Sustaining Member badge stickers to recognize these donors in your club</a:t>
            </a:r>
            <a:r>
              <a:rPr lang="en-US" altLang="en-US" dirty="0" smtClean="0">
                <a:latin typeface="Arial" charset="0"/>
                <a:ea typeface="ヒラギノ角ゴ Pro W3" charset="-128"/>
              </a:rPr>
              <a:t>.</a:t>
            </a:r>
            <a:endParaRPr lang="bg-BG" altLang="en-US" dirty="0" smtClean="0">
              <a:latin typeface="Arial" charset="0"/>
              <a:ea typeface="ヒラギノ角ゴ Pro W3" charset="-128"/>
            </a:endParaRPr>
          </a:p>
          <a:p>
            <a:endParaRPr lang="bg-BG" altLang="en-US" dirty="0" smtClean="0">
              <a:latin typeface="Arial" charset="0"/>
              <a:ea typeface="ヒラギノ角ゴ Pro W3" charset="-128"/>
            </a:endParaRPr>
          </a:p>
          <a:p>
            <a:pPr marL="174708" indent="-17470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By making a gift of $100 or more each year to the Annual Fund, a donor becomes a Rotary Foundation Sustaining Member. </a:t>
            </a:r>
          </a:p>
          <a:p>
            <a:pPr marL="465887" indent="-465887">
              <a:lnSpc>
                <a:spcPts val="1325"/>
              </a:lnSpc>
              <a:spcBef>
                <a:spcPts val="611"/>
              </a:spcBef>
            </a:pPr>
            <a:endParaRPr lang="en-US" dirty="0" smtClean="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Recognition consists of a sticker that Rotarians can affix to their Rotary club name badges.</a:t>
            </a:r>
            <a:endParaRPr lang="en-US" dirty="0" smtClean="0">
              <a:solidFill>
                <a:srgbClr val="000000"/>
              </a:solidFill>
              <a:latin typeface="BerkeleyStd-Book"/>
              <a:ea typeface="Times New Roman"/>
              <a:cs typeface="BerkeleyStd-Book"/>
            </a:endParaRPr>
          </a:p>
          <a:p>
            <a:endParaRPr lang="bg-BG" altLang="en-US" dirty="0">
              <a:latin typeface="Arial" charset="0"/>
              <a:ea typeface="ヒラギノ角ゴ Pro W3"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432C3F6-222D-2E43-94DE-2017BBDC823E}" type="slidenum">
              <a:rPr lang="en-US" altLang="en-US"/>
              <a:pPr>
                <a:spcBef>
                  <a:spcPct val="0"/>
                </a:spcBef>
              </a:pPr>
              <a:t>13</a:t>
            </a:fld>
            <a:endParaRPr lang="en-US" altLang="en-US"/>
          </a:p>
        </p:txBody>
      </p:sp>
    </p:spTree>
    <p:extLst>
      <p:ext uri="{BB962C8B-B14F-4D97-AF65-F5344CB8AC3E}">
        <p14:creationId xmlns:p14="http://schemas.microsoft.com/office/powerpoint/2010/main" val="115613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Certificate of Appreciation recognition is given to honor a business or organization. Since Paul Harris Fellows are only for individuals, a donor may use their Foundation recognition points to award a business or organization a certificate of appreciation.</a:t>
            </a:r>
            <a:endParaRPr lang="bg-BG" altLang="en-US">
              <a:latin typeface="Arial" charset="0"/>
              <a:ea typeface="ヒラギノ角ゴ Pro W3" charset="-128"/>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DE9E04B1-85AD-FB4A-A3AB-75762E6288F6}" type="slidenum">
              <a:rPr lang="en-US" altLang="en-US"/>
              <a:pPr>
                <a:spcBef>
                  <a:spcPct val="0"/>
                </a:spcBef>
              </a:pPr>
              <a:t>14</a:t>
            </a:fld>
            <a:endParaRPr lang="en-US" altLang="en-US"/>
          </a:p>
        </p:txBody>
      </p:sp>
    </p:spTree>
    <p:extLst>
      <p:ext uri="{BB962C8B-B14F-4D97-AF65-F5344CB8AC3E}">
        <p14:creationId xmlns:p14="http://schemas.microsoft.com/office/powerpoint/2010/main" val="169209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Donors who contribute $250,000 or more become</a:t>
            </a:r>
            <a:r>
              <a:rPr lang="bg-BG" altLang="en-US">
                <a:latin typeface="Arial" charset="0"/>
                <a:ea typeface="ヒラギノ角ゴ Pro W3" charset="-128"/>
              </a:rPr>
              <a:t> </a:t>
            </a:r>
            <a:r>
              <a:rPr lang="en-US" altLang="en-US">
                <a:latin typeface="Arial" charset="0"/>
                <a:ea typeface="ヒラギノ角ゴ Pro W3" charset="-128"/>
              </a:rPr>
              <a:t>members of the Arch Klumph Society. Portraits,</a:t>
            </a:r>
            <a:r>
              <a:rPr lang="bg-BG" altLang="en-US">
                <a:latin typeface="Arial" charset="0"/>
                <a:ea typeface="ヒラギノ角ゴ Pro W3" charset="-128"/>
              </a:rPr>
              <a:t> </a:t>
            </a:r>
            <a:r>
              <a:rPr lang="en-US" altLang="en-US">
                <a:latin typeface="Arial" charset="0"/>
                <a:ea typeface="ヒラギノ角ゴ Pro W3" charset="-128"/>
              </a:rPr>
              <a:t>biographies, and, in some cases, video clips are</a:t>
            </a:r>
            <a:r>
              <a:rPr lang="bg-BG" altLang="en-US">
                <a:latin typeface="Arial" charset="0"/>
                <a:ea typeface="ヒラギノ角ゴ Pro W3" charset="-128"/>
              </a:rPr>
              <a:t> </a:t>
            </a:r>
            <a:r>
              <a:rPr lang="en-US" altLang="en-US">
                <a:latin typeface="Arial" charset="0"/>
                <a:ea typeface="ヒラギノ角ゴ Pro W3" charset="-128"/>
              </a:rPr>
              <a:t>housed in the digital Arch Klumph Gallery on</a:t>
            </a:r>
            <a:r>
              <a:rPr lang="bg-BG" altLang="en-US">
                <a:latin typeface="Arial" charset="0"/>
                <a:ea typeface="ヒラギノ角ゴ Pro W3" charset="-128"/>
              </a:rPr>
              <a:t> </a:t>
            </a:r>
            <a:r>
              <a:rPr lang="en-US" altLang="en-US">
                <a:latin typeface="Arial" charset="0"/>
                <a:ea typeface="ヒラギノ角ゴ Pro W3" charset="-128"/>
              </a:rPr>
              <a:t>the 17th floor of Rotary International World</a:t>
            </a:r>
            <a:r>
              <a:rPr lang="bg-BG" altLang="en-US">
                <a:latin typeface="Arial" charset="0"/>
                <a:ea typeface="ヒラギノ角ゴ Pro W3" charset="-128"/>
              </a:rPr>
              <a:t> </a:t>
            </a:r>
            <a:r>
              <a:rPr lang="en-US" altLang="en-US">
                <a:latin typeface="Arial" charset="0"/>
                <a:ea typeface="ヒラギノ角ゴ Pro W3" charset="-128"/>
              </a:rPr>
              <a:t>Headquarters; another digital gallery travels</a:t>
            </a:r>
            <a:r>
              <a:rPr lang="bg-BG" altLang="en-US">
                <a:latin typeface="Arial" charset="0"/>
                <a:ea typeface="ヒラギノ角ゴ Pro W3" charset="-128"/>
              </a:rPr>
              <a:t> </a:t>
            </a:r>
            <a:r>
              <a:rPr lang="en-US" altLang="en-US">
                <a:latin typeface="Arial" charset="0"/>
                <a:ea typeface="ヒラギノ角ゴ Pro W3" charset="-128"/>
              </a:rPr>
              <a:t>to Rotary events around the world. Members</a:t>
            </a:r>
            <a:r>
              <a:rPr lang="bg-BG" altLang="en-US">
                <a:latin typeface="Arial" charset="0"/>
                <a:ea typeface="ヒラギノ角ゴ Pro W3" charset="-128"/>
              </a:rPr>
              <a:t> </a:t>
            </a:r>
            <a:r>
              <a:rPr lang="en-US" altLang="en-US">
                <a:latin typeface="Arial" charset="0"/>
                <a:ea typeface="ヒラギノ角ゴ Pro W3" charset="-128"/>
              </a:rPr>
              <a:t>also receive lapel pins and pendants, signed</a:t>
            </a:r>
            <a:r>
              <a:rPr lang="bg-BG" altLang="en-US">
                <a:latin typeface="Arial" charset="0"/>
                <a:ea typeface="ヒラギノ角ゴ Pro W3" charset="-128"/>
              </a:rPr>
              <a:t> </a:t>
            </a:r>
            <a:r>
              <a:rPr lang="en-US" altLang="en-US">
                <a:latin typeface="Arial" charset="0"/>
                <a:ea typeface="ヒラギノ角ゴ Pro W3" charset="-128"/>
              </a:rPr>
              <a:t>certificates, and invitations to the society’s</a:t>
            </a:r>
            <a:r>
              <a:rPr lang="bg-BG" altLang="en-US">
                <a:latin typeface="Arial" charset="0"/>
                <a:ea typeface="ヒラギノ角ゴ Pro W3" charset="-128"/>
              </a:rPr>
              <a:t> </a:t>
            </a:r>
            <a:r>
              <a:rPr lang="en-US" altLang="en-US">
                <a:latin typeface="Arial" charset="0"/>
                <a:ea typeface="ヒラギノ角ゴ Pro W3" charset="-128"/>
              </a:rPr>
              <a:t>exclusive events, held worldwide. New members</a:t>
            </a:r>
            <a:r>
              <a:rPr lang="bg-BG" altLang="en-US">
                <a:latin typeface="Arial" charset="0"/>
                <a:ea typeface="ヒラギノ角ゴ Pro W3" charset="-128"/>
              </a:rPr>
              <a:t> </a:t>
            </a:r>
            <a:r>
              <a:rPr lang="en-US" altLang="en-US">
                <a:latin typeface="Arial" charset="0"/>
                <a:ea typeface="ヒラギノ角ゴ Pro W3" charset="-128"/>
              </a:rPr>
              <a:t>are invited to a special induction ceremony at</a:t>
            </a:r>
            <a:r>
              <a:rPr lang="bg-BG" altLang="en-US">
                <a:latin typeface="Arial" charset="0"/>
                <a:ea typeface="ヒラギノ角ゴ Pro W3" charset="-128"/>
              </a:rPr>
              <a:t> </a:t>
            </a:r>
            <a:r>
              <a:rPr lang="en-US" altLang="en-US">
                <a:latin typeface="Arial" charset="0"/>
                <a:ea typeface="ヒラギノ角ゴ Pro W3" charset="-128"/>
              </a:rPr>
              <a:t>Rotary headquarters.</a:t>
            </a:r>
          </a:p>
          <a:p>
            <a:r>
              <a:rPr lang="en-US" altLang="en-US">
                <a:latin typeface="Arial" charset="0"/>
                <a:ea typeface="ヒラギノ角ゴ Pro W3" charset="-128"/>
              </a:rPr>
              <a:t>Trustee Circle — $250,000 to $499,999</a:t>
            </a:r>
          </a:p>
          <a:p>
            <a:r>
              <a:rPr lang="en-US" altLang="en-US">
                <a:latin typeface="Arial" charset="0"/>
                <a:ea typeface="ヒラギノ角ゴ Pro W3" charset="-128"/>
              </a:rPr>
              <a:t>Chair Circle — $500,000 to $999,999</a:t>
            </a:r>
          </a:p>
          <a:p>
            <a:r>
              <a:rPr lang="en-US" altLang="en-US">
                <a:latin typeface="Arial" charset="0"/>
                <a:ea typeface="ヒラギノ角ゴ Pro W3" charset="-128"/>
              </a:rPr>
              <a:t>Foundation Circle — $1 million to $2,499,999</a:t>
            </a:r>
          </a:p>
          <a:p>
            <a:r>
              <a:rPr lang="en-US" altLang="en-US">
                <a:latin typeface="Arial" charset="0"/>
                <a:ea typeface="ヒラギノ角ゴ Pro W3" charset="-128"/>
              </a:rPr>
              <a:t>Platinum Trustee Circle — $2.5 million to $4,999,999</a:t>
            </a:r>
          </a:p>
          <a:p>
            <a:r>
              <a:rPr lang="en-US" altLang="en-US">
                <a:latin typeface="Arial" charset="0"/>
                <a:ea typeface="ヒラギノ角ゴ Pro W3" charset="-128"/>
              </a:rPr>
              <a:t>Platinum Chair Circle — $5 million to $9,999,999</a:t>
            </a:r>
          </a:p>
          <a:p>
            <a:r>
              <a:rPr lang="en-US" altLang="en-US">
                <a:latin typeface="Arial" charset="0"/>
                <a:ea typeface="ヒラギノ角ゴ Pro W3" charset="-128"/>
              </a:rPr>
              <a:t>Platinum Foundation Circle — $10 million and above</a:t>
            </a:r>
            <a:endParaRPr lang="bg-BG" altLang="en-US">
              <a:latin typeface="Arial" charset="0"/>
              <a:ea typeface="ヒラギノ角ゴ Pro W3" charset="-128"/>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AAE3AE4E-0B40-5142-9FEE-E5E2E39AD33D}" type="slidenum">
              <a:rPr lang="en-US" altLang="en-US"/>
              <a:pPr>
                <a:spcBef>
                  <a:spcPct val="0"/>
                </a:spcBef>
              </a:pPr>
              <a:t>15</a:t>
            </a:fld>
            <a:endParaRPr lang="en-US" altLang="en-US"/>
          </a:p>
        </p:txBody>
      </p:sp>
    </p:spTree>
    <p:extLst>
      <p:ext uri="{BB962C8B-B14F-4D97-AF65-F5344CB8AC3E}">
        <p14:creationId xmlns:p14="http://schemas.microsoft.com/office/powerpoint/2010/main" val="1063723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Paul Harris Fellow recognition is</a:t>
            </a:r>
            <a:r>
              <a:rPr lang="bg-BG" altLang="en-US">
                <a:latin typeface="Arial" charset="0"/>
                <a:ea typeface="ヒラギノ角ゴ Pro W3" charset="-128"/>
              </a:rPr>
              <a:t> </a:t>
            </a:r>
            <a:r>
              <a:rPr lang="en-US" altLang="en-US">
                <a:latin typeface="Arial" charset="0"/>
                <a:ea typeface="ヒラギノ角ゴ Pro W3" charset="-128"/>
              </a:rPr>
              <a:t>given in appreciation to anyone</a:t>
            </a:r>
            <a:r>
              <a:rPr lang="bg-BG" altLang="en-US">
                <a:latin typeface="Arial" charset="0"/>
                <a:ea typeface="ヒラギノ角ゴ Pro W3" charset="-128"/>
              </a:rPr>
              <a:t> </a:t>
            </a:r>
            <a:r>
              <a:rPr lang="en-US" altLang="en-US">
                <a:latin typeface="Arial" charset="0"/>
                <a:ea typeface="ヒラギノ角ゴ Pro W3" charset="-128"/>
              </a:rPr>
              <a:t>who contributes (or in whose name</a:t>
            </a:r>
            <a:r>
              <a:rPr lang="bg-BG" altLang="en-US">
                <a:latin typeface="Arial" charset="0"/>
                <a:ea typeface="ヒラギノ角ゴ Pro W3" charset="-128"/>
              </a:rPr>
              <a:t> </a:t>
            </a:r>
            <a:r>
              <a:rPr lang="en-US" altLang="en-US">
                <a:latin typeface="Arial" charset="0"/>
                <a:ea typeface="ヒラギノ角ゴ Pro W3" charset="-128"/>
              </a:rPr>
              <a:t>is contributed using Foundation</a:t>
            </a:r>
            <a:r>
              <a:rPr lang="bg-BG" altLang="en-US">
                <a:latin typeface="Arial" charset="0"/>
                <a:ea typeface="ヒラギノ角ゴ Pro W3" charset="-128"/>
              </a:rPr>
              <a:t> </a:t>
            </a:r>
            <a:r>
              <a:rPr lang="en-US" altLang="en-US">
                <a:latin typeface="Arial" charset="0"/>
                <a:ea typeface="ヒラギノ角ゴ Pro W3" charset="-128"/>
              </a:rPr>
              <a:t>recognition points) a gift of $1,000</a:t>
            </a:r>
            <a:r>
              <a:rPr lang="bg-BG" altLang="en-US">
                <a:latin typeface="Arial" charset="0"/>
                <a:ea typeface="ヒラギノ角ゴ Pro W3" charset="-128"/>
              </a:rPr>
              <a:t> </a:t>
            </a:r>
            <a:r>
              <a:rPr lang="en-US" altLang="en-US">
                <a:latin typeface="Arial" charset="0"/>
                <a:ea typeface="ヒラギノ角ゴ Pro W3" charset="-128"/>
              </a:rPr>
              <a:t>or more cumulatively to the Annual</a:t>
            </a:r>
            <a:r>
              <a:rPr lang="bg-BG" altLang="en-US">
                <a:latin typeface="Arial" charset="0"/>
                <a:ea typeface="ヒラギノ角ゴ Pro W3" charset="-128"/>
              </a:rPr>
              <a:t> </a:t>
            </a:r>
            <a:r>
              <a:rPr lang="en-US" altLang="en-US">
                <a:latin typeface="Arial" charset="0"/>
                <a:ea typeface="ヒラギノ角ゴ Pro W3" charset="-128"/>
              </a:rPr>
              <a:t>Fund, PolioPlus Fund, or an approved</a:t>
            </a:r>
            <a:r>
              <a:rPr lang="bg-BG" altLang="en-US">
                <a:latin typeface="Arial" charset="0"/>
                <a:ea typeface="ヒラギノ角ゴ Pro W3" charset="-128"/>
              </a:rPr>
              <a:t> </a:t>
            </a:r>
            <a:r>
              <a:rPr lang="en-US" altLang="en-US">
                <a:latin typeface="Arial" charset="0"/>
                <a:ea typeface="ヒラギノ角ゴ Pro W3" charset="-128"/>
              </a:rPr>
              <a:t>global grant. Recognition consists of a</a:t>
            </a:r>
            <a:r>
              <a:rPr lang="bg-BG" altLang="en-US">
                <a:latin typeface="Arial" charset="0"/>
                <a:ea typeface="ヒラギノ角ゴ Pro W3" charset="-128"/>
              </a:rPr>
              <a:t> </a:t>
            </a:r>
            <a:r>
              <a:rPr lang="en-US" altLang="en-US">
                <a:latin typeface="Arial" charset="0"/>
                <a:ea typeface="ヒラギノ角ゴ Pro W3" charset="-128"/>
              </a:rPr>
              <a:t>certificate and pin. Optional recognition</a:t>
            </a:r>
            <a:r>
              <a:rPr lang="bg-BG" altLang="en-US">
                <a:latin typeface="Arial" charset="0"/>
                <a:ea typeface="ヒラギノ角ゴ Pro W3" charset="-128"/>
              </a:rPr>
              <a:t> </a:t>
            </a:r>
            <a:r>
              <a:rPr lang="en-US" altLang="en-US">
                <a:latin typeface="Arial" charset="0"/>
                <a:ea typeface="ヒラギノ角ゴ Pro W3" charset="-128"/>
              </a:rPr>
              <a:t>items include a medallion for $15 and a</a:t>
            </a:r>
            <a:r>
              <a:rPr lang="bg-BG" altLang="en-US">
                <a:latin typeface="Arial" charset="0"/>
                <a:ea typeface="ヒラギノ角ゴ Pro W3" charset="-128"/>
              </a:rPr>
              <a:t> </a:t>
            </a:r>
            <a:r>
              <a:rPr lang="en-US" altLang="en-US">
                <a:latin typeface="Arial" charset="0"/>
                <a:ea typeface="ヒラギノ角ゴ Pro W3" charset="-128"/>
              </a:rPr>
              <a:t>complimentary certificate cover.</a:t>
            </a:r>
            <a:endParaRPr lang="bg-BG" altLang="en-US">
              <a:latin typeface="Arial" charset="0"/>
              <a:ea typeface="ヒラギノ角ゴ Pro W3"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9D998FA9-AB87-5346-B35C-552971EEEAF4}" type="slidenum">
              <a:rPr lang="en-US" altLang="en-US"/>
              <a:pPr>
                <a:spcBef>
                  <a:spcPct val="0"/>
                </a:spcBef>
              </a:pPr>
              <a:t>16</a:t>
            </a:fld>
            <a:endParaRPr lang="en-US" altLang="en-US"/>
          </a:p>
        </p:txBody>
      </p:sp>
    </p:spTree>
    <p:extLst>
      <p:ext uri="{BB962C8B-B14F-4D97-AF65-F5344CB8AC3E}">
        <p14:creationId xmlns:p14="http://schemas.microsoft.com/office/powerpoint/2010/main" val="76297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 Multiple Paul Harris Fellow recognition</a:t>
            </a:r>
            <a:r>
              <a:rPr lang="bg-BG" altLang="en-US">
                <a:latin typeface="Arial" charset="0"/>
                <a:ea typeface="ヒラギノ角ゴ Pro W3" charset="-128"/>
              </a:rPr>
              <a:t> </a:t>
            </a:r>
            <a:r>
              <a:rPr lang="en-US" altLang="en-US">
                <a:latin typeface="Arial" charset="0"/>
                <a:ea typeface="ヒラギノ角ゴ Pro W3" charset="-128"/>
              </a:rPr>
              <a:t>is given at subsequent $1,000 levels.</a:t>
            </a:r>
            <a:r>
              <a:rPr lang="bg-BG" altLang="en-US">
                <a:latin typeface="Arial" charset="0"/>
                <a:ea typeface="ヒラギノ角ゴ Pro W3" charset="-128"/>
              </a:rPr>
              <a:t> </a:t>
            </a:r>
            <a:r>
              <a:rPr lang="en-US" altLang="en-US">
                <a:latin typeface="Arial" charset="0"/>
                <a:ea typeface="ヒラギノ角ゴ Pro W3" charset="-128"/>
              </a:rPr>
              <a:t>Recognition consists of a pin set with</a:t>
            </a:r>
            <a:r>
              <a:rPr lang="bg-BG" altLang="en-US">
                <a:latin typeface="Arial" charset="0"/>
                <a:ea typeface="ヒラギノ角ゴ Pro W3" charset="-128"/>
              </a:rPr>
              <a:t> </a:t>
            </a:r>
            <a:r>
              <a:rPr lang="en-US" altLang="en-US">
                <a:latin typeface="Arial" charset="0"/>
                <a:ea typeface="ヒラギノ角ゴ Pro W3" charset="-128"/>
              </a:rPr>
              <a:t>additional stones corresponding to the</a:t>
            </a:r>
            <a:r>
              <a:rPr lang="bg-BG" altLang="en-US">
                <a:latin typeface="Arial" charset="0"/>
                <a:ea typeface="ヒラギノ角ゴ Pro W3" charset="-128"/>
              </a:rPr>
              <a:t> </a:t>
            </a:r>
            <a:r>
              <a:rPr lang="en-US" altLang="en-US">
                <a:latin typeface="Arial" charset="0"/>
                <a:ea typeface="ヒラギノ角ゴ Pro W3" charset="-128"/>
              </a:rPr>
              <a:t>recipient’s recognition amount.</a:t>
            </a:r>
            <a:endParaRPr lang="bg-BG" altLang="en-US">
              <a:latin typeface="Arial" charset="0"/>
              <a:ea typeface="ヒラギノ角ゴ Pro W3" charset="-128"/>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B47F0B90-9651-A846-AAD6-8C8B5EC984C3}" type="slidenum">
              <a:rPr lang="en-US" altLang="en-US"/>
              <a:pPr>
                <a:spcBef>
                  <a:spcPct val="0"/>
                </a:spcBef>
              </a:pPr>
              <a:t>17</a:t>
            </a:fld>
            <a:endParaRPr lang="en-US" altLang="en-US"/>
          </a:p>
        </p:txBody>
      </p:sp>
    </p:spTree>
    <p:extLst>
      <p:ext uri="{BB962C8B-B14F-4D97-AF65-F5344CB8AC3E}">
        <p14:creationId xmlns:p14="http://schemas.microsoft.com/office/powerpoint/2010/main" val="205113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The Paul Harris Society recognizes</a:t>
            </a:r>
            <a:r>
              <a:rPr lang="bg-BG" altLang="en-US">
                <a:latin typeface="Arial" charset="0"/>
                <a:ea typeface="ヒラギノ角ゴ Pro W3" charset="-128"/>
              </a:rPr>
              <a:t> </a:t>
            </a:r>
            <a:r>
              <a:rPr lang="en-US" altLang="en-US">
                <a:latin typeface="Arial" charset="0"/>
                <a:ea typeface="ヒラギノ角ゴ Pro W3" charset="-128"/>
              </a:rPr>
              <a:t>individuals who choose to contribute</a:t>
            </a:r>
          </a:p>
          <a:p>
            <a:r>
              <a:rPr lang="en-US" altLang="en-US">
                <a:latin typeface="Arial" charset="0"/>
                <a:ea typeface="ヒラギノ角ゴ Pro W3" charset="-128"/>
              </a:rPr>
              <a:t>$1,000 or more each Rotary year to</a:t>
            </a:r>
            <a:r>
              <a:rPr lang="bg-BG" altLang="en-US">
                <a:latin typeface="Arial" charset="0"/>
                <a:ea typeface="ヒラギノ角ゴ Pro W3" charset="-128"/>
              </a:rPr>
              <a:t> </a:t>
            </a:r>
            <a:r>
              <a:rPr lang="en-US" altLang="en-US">
                <a:latin typeface="Arial" charset="0"/>
                <a:ea typeface="ヒラギノ角ゴ Pro W3" charset="-128"/>
              </a:rPr>
              <a:t>the Annual Fund, End Polio Fund, or</a:t>
            </a:r>
          </a:p>
          <a:p>
            <a:r>
              <a:rPr lang="en-US" altLang="en-US">
                <a:latin typeface="Arial" charset="0"/>
                <a:ea typeface="ヒラギノ角ゴ Pro W3" charset="-128"/>
              </a:rPr>
              <a:t>an approved global grant. Paul Harris</a:t>
            </a:r>
            <a:r>
              <a:rPr lang="bg-BG" altLang="en-US">
                <a:latin typeface="Arial" charset="0"/>
                <a:ea typeface="ヒラギノ角ゴ Pro W3" charset="-128"/>
              </a:rPr>
              <a:t> </a:t>
            </a:r>
            <a:r>
              <a:rPr lang="en-US" altLang="en-US">
                <a:latin typeface="Arial" charset="0"/>
                <a:ea typeface="ヒラギノ角ゴ Pro W3" charset="-128"/>
              </a:rPr>
              <a:t>Society contributions count toward</a:t>
            </a:r>
            <a:r>
              <a:rPr lang="bg-BG" altLang="en-US">
                <a:latin typeface="Arial" charset="0"/>
                <a:ea typeface="ヒラギノ角ゴ Pro W3" charset="-128"/>
              </a:rPr>
              <a:t> </a:t>
            </a:r>
            <a:r>
              <a:rPr lang="en-US" altLang="en-US">
                <a:latin typeface="Arial" charset="0"/>
                <a:ea typeface="ヒラギノ角ゴ Pro W3" charset="-128"/>
              </a:rPr>
              <a:t>these recognition categories: Rotary</a:t>
            </a:r>
          </a:p>
          <a:p>
            <a:r>
              <a:rPr lang="en-US" altLang="en-US">
                <a:latin typeface="Arial" charset="0"/>
                <a:ea typeface="ヒラギノ角ゴ Pro W3" charset="-128"/>
              </a:rPr>
              <a:t>Foundation Sustaining Member</a:t>
            </a:r>
            <a:r>
              <a:rPr lang="bg-BG" altLang="en-US">
                <a:latin typeface="Arial" charset="0"/>
                <a:ea typeface="ヒラギノ角ゴ Pro W3" charset="-128"/>
              </a:rPr>
              <a:t> </a:t>
            </a:r>
            <a:r>
              <a:rPr lang="en-US" altLang="en-US">
                <a:latin typeface="Arial" charset="0"/>
                <a:ea typeface="ヒラギノ角ゴ Pro W3" charset="-128"/>
              </a:rPr>
              <a:t>(Annual Fund contributions only),</a:t>
            </a:r>
            <a:r>
              <a:rPr lang="bg-BG" altLang="en-US">
                <a:latin typeface="Arial" charset="0"/>
                <a:ea typeface="ヒラギノ角ゴ Pro W3" charset="-128"/>
              </a:rPr>
              <a:t> </a:t>
            </a:r>
            <a:r>
              <a:rPr lang="en-US" altLang="en-US">
                <a:latin typeface="Arial" charset="0"/>
                <a:ea typeface="ヒラギノ角ゴ Pro W3" charset="-128"/>
              </a:rPr>
              <a:t>Paul Harris Fellow, Multiple Paul Harris Fellow, Major Donor, and</a:t>
            </a:r>
            <a:r>
              <a:rPr lang="bg-BG" altLang="en-US">
                <a:latin typeface="Arial" charset="0"/>
                <a:ea typeface="ヒラギノ角ゴ Pro W3" charset="-128"/>
              </a:rPr>
              <a:t> </a:t>
            </a:r>
            <a:r>
              <a:rPr lang="en-US" altLang="en-US">
                <a:latin typeface="Arial" charset="0"/>
                <a:ea typeface="ヒラギノ角ゴ Pro W3" charset="-128"/>
              </a:rPr>
              <a:t>club recognition banners. Recognition consists of a chevron-style pin</a:t>
            </a:r>
            <a:r>
              <a:rPr lang="bg-BG" altLang="en-US">
                <a:latin typeface="Arial" charset="0"/>
                <a:ea typeface="ヒラギノ角ゴ Pro W3" charset="-128"/>
              </a:rPr>
              <a:t> </a:t>
            </a:r>
            <a:r>
              <a:rPr lang="en-US" altLang="en-US">
                <a:latin typeface="Arial" charset="0"/>
                <a:ea typeface="ヒラギノ角ゴ Pro W3" charset="-128"/>
              </a:rPr>
              <a:t>provided by your district Paul Harris Society coordinator.</a:t>
            </a:r>
            <a:endParaRPr lang="bg-BG" altLang="en-US">
              <a:latin typeface="Arial" charset="0"/>
              <a:ea typeface="ヒラギノ角ゴ Pro W3"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8AE6B469-59B4-3C4B-980D-3B23AA5E7EB1}" type="slidenum">
              <a:rPr lang="en-US" altLang="en-US"/>
              <a:pPr>
                <a:spcBef>
                  <a:spcPct val="0"/>
                </a:spcBef>
              </a:pPr>
              <a:t>18</a:t>
            </a:fld>
            <a:endParaRPr lang="en-US" altLang="en-US"/>
          </a:p>
        </p:txBody>
      </p:sp>
    </p:spTree>
    <p:extLst>
      <p:ext uri="{BB962C8B-B14F-4D97-AF65-F5344CB8AC3E}">
        <p14:creationId xmlns:p14="http://schemas.microsoft.com/office/powerpoint/2010/main" val="202874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bg-BG" altLang="en-US" dirty="0">
                <a:latin typeface="Georgia" charset="0"/>
                <a:ea typeface="ヒラギノ角ゴ Pro W3" charset="-128"/>
              </a:rPr>
              <a:t>Дарителите получават специално уведомително писмо и гравиран кристал заедно със значка за голям донор, отговаряща на съответното ниво на отличието (от 1 до </a:t>
            </a:r>
            <a:r>
              <a:rPr lang="en-US" altLang="en-US" dirty="0" smtClean="0">
                <a:latin typeface="Georgia" charset="0"/>
                <a:ea typeface="ヒラギノ角ゴ Pro W3" charset="-128"/>
              </a:rPr>
              <a:t>4</a:t>
            </a:r>
            <a:r>
              <a:rPr lang="bg-BG" altLang="en-US" dirty="0" smtClean="0">
                <a:latin typeface="Georgia" charset="0"/>
                <a:ea typeface="ヒラギノ角ゴ Pro W3" charset="-128"/>
              </a:rPr>
              <a:t> кристала)</a:t>
            </a:r>
            <a:endParaRPr lang="bg-BG" altLang="en-US" dirty="0">
              <a:latin typeface="Georgia" charset="0"/>
              <a:ea typeface="ヒラギノ角ゴ Pro W3" charset="-128"/>
            </a:endParaRPr>
          </a:p>
          <a:p>
            <a:endParaRPr lang="bg-BG" altLang="en-US" dirty="0">
              <a:latin typeface="Arial" charset="0"/>
              <a:ea typeface="ヒラギノ角ゴ Pro W3" charset="-128"/>
            </a:endParaRPr>
          </a:p>
          <a:p>
            <a:r>
              <a:rPr lang="en-US" altLang="en-US" dirty="0">
                <a:latin typeface="Arial" charset="0"/>
                <a:ea typeface="ヒラギノ角ゴ Pro W3" charset="-128"/>
              </a:rPr>
              <a:t>The Rotary Foundation recognizes</a:t>
            </a:r>
            <a:r>
              <a:rPr lang="bg-BG" altLang="en-US" dirty="0">
                <a:latin typeface="Arial" charset="0"/>
                <a:ea typeface="ヒラギノ角ゴ Pro W3" charset="-128"/>
              </a:rPr>
              <a:t> </a:t>
            </a:r>
            <a:r>
              <a:rPr lang="en-US" altLang="en-US" dirty="0">
                <a:latin typeface="Arial" charset="0"/>
                <a:ea typeface="ヒラギノ角ゴ Pro W3" charset="-128"/>
              </a:rPr>
              <a:t>individuals or couples whose combined</a:t>
            </a:r>
            <a:r>
              <a:rPr lang="bg-BG" altLang="en-US" dirty="0">
                <a:latin typeface="Arial" charset="0"/>
                <a:ea typeface="ヒラギノ角ゴ Pro W3" charset="-128"/>
              </a:rPr>
              <a:t> </a:t>
            </a:r>
            <a:r>
              <a:rPr lang="en-US" altLang="en-US" dirty="0">
                <a:latin typeface="Arial" charset="0"/>
                <a:ea typeface="ヒラギノ角ゴ Pro W3" charset="-128"/>
              </a:rPr>
              <a:t>giving has reached $10,000, regardless</a:t>
            </a:r>
            <a:r>
              <a:rPr lang="bg-BG" altLang="en-US" dirty="0">
                <a:latin typeface="Arial" charset="0"/>
                <a:ea typeface="ヒラギノ角ゴ Pro W3" charset="-128"/>
              </a:rPr>
              <a:t> </a:t>
            </a:r>
            <a:r>
              <a:rPr lang="en-US" altLang="en-US" dirty="0">
                <a:latin typeface="Arial" charset="0"/>
                <a:ea typeface="ヒラギノ角ゴ Pro W3" charset="-128"/>
              </a:rPr>
              <a:t>of the gift designation. This recognition</a:t>
            </a:r>
            <a:r>
              <a:rPr lang="bg-BG" altLang="en-US" dirty="0">
                <a:latin typeface="Arial" charset="0"/>
                <a:ea typeface="ヒラギノ角ゴ Pro W3" charset="-128"/>
              </a:rPr>
              <a:t> </a:t>
            </a:r>
            <a:r>
              <a:rPr lang="en-US" altLang="en-US" dirty="0">
                <a:latin typeface="Arial" charset="0"/>
                <a:ea typeface="ヒラギノ角ゴ Pro W3" charset="-128"/>
              </a:rPr>
              <a:t>level can be achieved only through</a:t>
            </a:r>
            <a:r>
              <a:rPr lang="bg-BG" altLang="en-US" dirty="0">
                <a:latin typeface="Arial" charset="0"/>
                <a:ea typeface="ヒラギノ角ゴ Pro W3" charset="-128"/>
              </a:rPr>
              <a:t> </a:t>
            </a:r>
            <a:r>
              <a:rPr lang="en-US" altLang="en-US" dirty="0">
                <a:latin typeface="Arial" charset="0"/>
                <a:ea typeface="ヒラギノ角ゴ Pro W3" charset="-128"/>
              </a:rPr>
              <a:t>personal contributions and not through</a:t>
            </a:r>
            <a:r>
              <a:rPr lang="bg-BG" altLang="en-US" dirty="0">
                <a:latin typeface="Arial" charset="0"/>
                <a:ea typeface="ヒラギノ角ゴ Pro W3" charset="-128"/>
              </a:rPr>
              <a:t> </a:t>
            </a:r>
            <a:r>
              <a:rPr lang="en-US" altLang="en-US" dirty="0">
                <a:latin typeface="Arial" charset="0"/>
                <a:ea typeface="ヒラギノ角ゴ Pro W3" charset="-128"/>
              </a:rPr>
              <a:t>recognition points. Major Donors may</a:t>
            </a:r>
            <a:r>
              <a:rPr lang="bg-BG" altLang="en-US" dirty="0">
                <a:latin typeface="Arial" charset="0"/>
                <a:ea typeface="ヒラギノ角ゴ Pro W3" charset="-128"/>
              </a:rPr>
              <a:t> </a:t>
            </a:r>
            <a:r>
              <a:rPr lang="en-US" altLang="en-US" dirty="0">
                <a:latin typeface="Arial" charset="0"/>
                <a:ea typeface="ヒラギノ角ゴ Pro W3" charset="-128"/>
              </a:rPr>
              <a:t>elect to receive a crystal recognition</a:t>
            </a:r>
            <a:r>
              <a:rPr lang="bg-BG" altLang="en-US" dirty="0">
                <a:latin typeface="Arial" charset="0"/>
                <a:ea typeface="ヒラギノ角ゴ Pro W3" charset="-128"/>
              </a:rPr>
              <a:t> </a:t>
            </a:r>
            <a:r>
              <a:rPr lang="en-US" altLang="en-US" dirty="0">
                <a:latin typeface="Arial" charset="0"/>
                <a:ea typeface="ヒラギノ角ゴ Pro W3" charset="-128"/>
              </a:rPr>
              <a:t>piece and pin(s) commemorating the</a:t>
            </a:r>
            <a:r>
              <a:rPr lang="bg-BG" altLang="en-US" dirty="0">
                <a:latin typeface="Arial" charset="0"/>
                <a:ea typeface="ヒラギノ角ゴ Pro W3" charset="-128"/>
              </a:rPr>
              <a:t> </a:t>
            </a:r>
            <a:r>
              <a:rPr lang="en-US" altLang="en-US" dirty="0">
                <a:latin typeface="Arial" charset="0"/>
                <a:ea typeface="ヒラギノ角ゴ Pro W3" charset="-128"/>
              </a:rPr>
              <a:t>gift at each new recognition</a:t>
            </a:r>
            <a:r>
              <a:rPr lang="bg-BG" altLang="en-US" dirty="0">
                <a:latin typeface="Arial" charset="0"/>
                <a:ea typeface="ヒラギノ角ゴ Pro W3" charset="-128"/>
              </a:rPr>
              <a:t> </a:t>
            </a:r>
            <a:r>
              <a:rPr lang="en-US" altLang="en-US" dirty="0">
                <a:latin typeface="Arial" charset="0"/>
                <a:ea typeface="ヒラギノ角ゴ Pro W3" charset="-128"/>
              </a:rPr>
              <a:t>level.</a:t>
            </a:r>
          </a:p>
          <a:p>
            <a:r>
              <a:rPr lang="en-US" altLang="en-US" dirty="0">
                <a:latin typeface="Arial" charset="0"/>
                <a:ea typeface="ヒラギノ角ゴ Pro W3" charset="-128"/>
              </a:rPr>
              <a:t>Level Range</a:t>
            </a:r>
            <a:r>
              <a:rPr lang="bg-BG" altLang="en-US" dirty="0">
                <a:latin typeface="Arial" charset="0"/>
                <a:ea typeface="ヒラギノ角ゴ Pro W3" charset="-128"/>
              </a:rPr>
              <a:t>:</a:t>
            </a:r>
          </a:p>
          <a:p>
            <a:r>
              <a:rPr lang="en-US" altLang="en-US" dirty="0">
                <a:latin typeface="Arial" charset="0"/>
                <a:ea typeface="ヒラギノ角ゴ Pro W3" charset="-128"/>
              </a:rPr>
              <a:t>1 $10,000 to $24,999</a:t>
            </a:r>
          </a:p>
          <a:p>
            <a:r>
              <a:rPr lang="en-US" altLang="en-US" dirty="0">
                <a:latin typeface="Arial" charset="0"/>
                <a:ea typeface="ヒラギノ角ゴ Pro W3" charset="-128"/>
              </a:rPr>
              <a:t>2 $25,000 to $49,999</a:t>
            </a:r>
          </a:p>
          <a:p>
            <a:r>
              <a:rPr lang="en-US" altLang="en-US" dirty="0">
                <a:latin typeface="Arial" charset="0"/>
                <a:ea typeface="ヒラギノ角ゴ Pro W3" charset="-128"/>
              </a:rPr>
              <a:t>3 $50,000 to $99,999</a:t>
            </a:r>
          </a:p>
          <a:p>
            <a:r>
              <a:rPr lang="en-US" altLang="en-US" dirty="0">
                <a:latin typeface="Arial" charset="0"/>
                <a:ea typeface="ヒラギノ角ゴ Pro W3" charset="-128"/>
              </a:rPr>
              <a:t>4 $100,000 to $249,999</a:t>
            </a:r>
            <a:endParaRPr lang="bg-BG" altLang="en-US" dirty="0">
              <a:latin typeface="Arial" charset="0"/>
              <a:ea typeface="ヒラギノ角ゴ Pro W3"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0982C015-06EF-0149-8BAC-D4735787ACE4}" type="slidenum">
              <a:rPr lang="en-US" altLang="en-US"/>
              <a:pPr>
                <a:spcBef>
                  <a:spcPct val="0"/>
                </a:spcBef>
              </a:pPr>
              <a:t>19</a:t>
            </a:fld>
            <a:endParaRPr lang="en-US" altLang="en-US"/>
          </a:p>
        </p:txBody>
      </p:sp>
    </p:spTree>
    <p:extLst>
      <p:ext uri="{BB962C8B-B14F-4D97-AF65-F5344CB8AC3E}">
        <p14:creationId xmlns:p14="http://schemas.microsoft.com/office/powerpoint/2010/main" val="153694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3FB2976-911F-8948-9344-4BB35727833B}" type="slidenum">
              <a:rPr lang="en-US" altLang="en-US"/>
              <a:pPr>
                <a:spcBef>
                  <a:spcPct val="0"/>
                </a:spcBef>
              </a:pPr>
              <a:t>2</a:t>
            </a:fld>
            <a:endParaRPr lang="en-US" altLang="en-US"/>
          </a:p>
        </p:txBody>
      </p:sp>
    </p:spTree>
    <p:extLst>
      <p:ext uri="{BB962C8B-B14F-4D97-AF65-F5344CB8AC3E}">
        <p14:creationId xmlns:p14="http://schemas.microsoft.com/office/powerpoint/2010/main" val="168495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Donors who contribute $250,000 or more become</a:t>
            </a:r>
            <a:r>
              <a:rPr lang="bg-BG" altLang="en-US">
                <a:latin typeface="Arial" charset="0"/>
                <a:ea typeface="ヒラギノ角ゴ Pro W3" charset="-128"/>
              </a:rPr>
              <a:t> </a:t>
            </a:r>
            <a:r>
              <a:rPr lang="en-US" altLang="en-US">
                <a:latin typeface="Arial" charset="0"/>
                <a:ea typeface="ヒラギノ角ゴ Pro W3" charset="-128"/>
              </a:rPr>
              <a:t>members of the Arch Klumph Society. Portraits,</a:t>
            </a:r>
            <a:r>
              <a:rPr lang="bg-BG" altLang="en-US">
                <a:latin typeface="Arial" charset="0"/>
                <a:ea typeface="ヒラギノ角ゴ Pro W3" charset="-128"/>
              </a:rPr>
              <a:t> </a:t>
            </a:r>
            <a:r>
              <a:rPr lang="en-US" altLang="en-US">
                <a:latin typeface="Arial" charset="0"/>
                <a:ea typeface="ヒラギノ角ゴ Pro W3" charset="-128"/>
              </a:rPr>
              <a:t>biographies, and, in some cases, video clips are</a:t>
            </a:r>
            <a:r>
              <a:rPr lang="bg-BG" altLang="en-US">
                <a:latin typeface="Arial" charset="0"/>
                <a:ea typeface="ヒラギノ角ゴ Pro W3" charset="-128"/>
              </a:rPr>
              <a:t> </a:t>
            </a:r>
            <a:r>
              <a:rPr lang="en-US" altLang="en-US">
                <a:latin typeface="Arial" charset="0"/>
                <a:ea typeface="ヒラギノ角ゴ Pro W3" charset="-128"/>
              </a:rPr>
              <a:t>housed in the digital Arch Klumph Gallery on</a:t>
            </a:r>
            <a:r>
              <a:rPr lang="bg-BG" altLang="en-US">
                <a:latin typeface="Arial" charset="0"/>
                <a:ea typeface="ヒラギノ角ゴ Pro W3" charset="-128"/>
              </a:rPr>
              <a:t> </a:t>
            </a:r>
            <a:r>
              <a:rPr lang="en-US" altLang="en-US">
                <a:latin typeface="Arial" charset="0"/>
                <a:ea typeface="ヒラギノ角ゴ Pro W3" charset="-128"/>
              </a:rPr>
              <a:t>the 17th floor of Rotary International World</a:t>
            </a:r>
            <a:r>
              <a:rPr lang="bg-BG" altLang="en-US">
                <a:latin typeface="Arial" charset="0"/>
                <a:ea typeface="ヒラギノ角ゴ Pro W3" charset="-128"/>
              </a:rPr>
              <a:t> </a:t>
            </a:r>
            <a:r>
              <a:rPr lang="en-US" altLang="en-US">
                <a:latin typeface="Arial" charset="0"/>
                <a:ea typeface="ヒラギノ角ゴ Pro W3" charset="-128"/>
              </a:rPr>
              <a:t>Headquarters; another digital gallery travels</a:t>
            </a:r>
            <a:r>
              <a:rPr lang="bg-BG" altLang="en-US">
                <a:latin typeface="Arial" charset="0"/>
                <a:ea typeface="ヒラギノ角ゴ Pro W3" charset="-128"/>
              </a:rPr>
              <a:t> </a:t>
            </a:r>
            <a:r>
              <a:rPr lang="en-US" altLang="en-US">
                <a:latin typeface="Arial" charset="0"/>
                <a:ea typeface="ヒラギノ角ゴ Pro W3" charset="-128"/>
              </a:rPr>
              <a:t>to Rotary events around the world. Members</a:t>
            </a:r>
            <a:r>
              <a:rPr lang="bg-BG" altLang="en-US">
                <a:latin typeface="Arial" charset="0"/>
                <a:ea typeface="ヒラギノ角ゴ Pro W3" charset="-128"/>
              </a:rPr>
              <a:t> </a:t>
            </a:r>
            <a:r>
              <a:rPr lang="en-US" altLang="en-US">
                <a:latin typeface="Arial" charset="0"/>
                <a:ea typeface="ヒラギノ角ゴ Pro W3" charset="-128"/>
              </a:rPr>
              <a:t>also receive lapel pins and pendants, signed</a:t>
            </a:r>
            <a:r>
              <a:rPr lang="bg-BG" altLang="en-US">
                <a:latin typeface="Arial" charset="0"/>
                <a:ea typeface="ヒラギノ角ゴ Pro W3" charset="-128"/>
              </a:rPr>
              <a:t> </a:t>
            </a:r>
            <a:r>
              <a:rPr lang="en-US" altLang="en-US">
                <a:latin typeface="Arial" charset="0"/>
                <a:ea typeface="ヒラギノ角ゴ Pro W3" charset="-128"/>
              </a:rPr>
              <a:t>certificates, and invitations to the society’s</a:t>
            </a:r>
            <a:r>
              <a:rPr lang="bg-BG" altLang="en-US">
                <a:latin typeface="Arial" charset="0"/>
                <a:ea typeface="ヒラギノ角ゴ Pro W3" charset="-128"/>
              </a:rPr>
              <a:t> </a:t>
            </a:r>
            <a:r>
              <a:rPr lang="en-US" altLang="en-US">
                <a:latin typeface="Arial" charset="0"/>
                <a:ea typeface="ヒラギノ角ゴ Pro W3" charset="-128"/>
              </a:rPr>
              <a:t>exclusive events, held worldwide. New members</a:t>
            </a:r>
            <a:r>
              <a:rPr lang="bg-BG" altLang="en-US">
                <a:latin typeface="Arial" charset="0"/>
                <a:ea typeface="ヒラギノ角ゴ Pro W3" charset="-128"/>
              </a:rPr>
              <a:t> </a:t>
            </a:r>
            <a:r>
              <a:rPr lang="en-US" altLang="en-US">
                <a:latin typeface="Arial" charset="0"/>
                <a:ea typeface="ヒラギノ角ゴ Pro W3" charset="-128"/>
              </a:rPr>
              <a:t>are invited to a special induction ceremony at</a:t>
            </a:r>
            <a:r>
              <a:rPr lang="bg-BG" altLang="en-US">
                <a:latin typeface="Arial" charset="0"/>
                <a:ea typeface="ヒラギノ角ゴ Pro W3" charset="-128"/>
              </a:rPr>
              <a:t> </a:t>
            </a:r>
            <a:r>
              <a:rPr lang="en-US" altLang="en-US">
                <a:latin typeface="Arial" charset="0"/>
                <a:ea typeface="ヒラギノ角ゴ Pro W3" charset="-128"/>
              </a:rPr>
              <a:t>Rotary headquarters.</a:t>
            </a:r>
          </a:p>
          <a:p>
            <a:r>
              <a:rPr lang="en-US" altLang="en-US">
                <a:latin typeface="Arial" charset="0"/>
                <a:ea typeface="ヒラギノ角ゴ Pro W3" charset="-128"/>
              </a:rPr>
              <a:t>Trustee Circle — $250,000 to $499,999</a:t>
            </a:r>
          </a:p>
          <a:p>
            <a:r>
              <a:rPr lang="en-US" altLang="en-US">
                <a:latin typeface="Arial" charset="0"/>
                <a:ea typeface="ヒラギノ角ゴ Pro W3" charset="-128"/>
              </a:rPr>
              <a:t>Chair Circle — $500,000 to $999,999</a:t>
            </a:r>
          </a:p>
          <a:p>
            <a:r>
              <a:rPr lang="en-US" altLang="en-US">
                <a:latin typeface="Arial" charset="0"/>
                <a:ea typeface="ヒラギノ角ゴ Pro W3" charset="-128"/>
              </a:rPr>
              <a:t>Foundation Circle — $1 million to $2,499,999</a:t>
            </a:r>
          </a:p>
          <a:p>
            <a:r>
              <a:rPr lang="en-US" altLang="en-US">
                <a:latin typeface="Arial" charset="0"/>
                <a:ea typeface="ヒラギノ角ゴ Pro W3" charset="-128"/>
              </a:rPr>
              <a:t>Platinum Trustee Circle — $2.5 million to $4,999,999</a:t>
            </a:r>
          </a:p>
          <a:p>
            <a:r>
              <a:rPr lang="en-US" altLang="en-US">
                <a:latin typeface="Arial" charset="0"/>
                <a:ea typeface="ヒラギノ角ゴ Pro W3" charset="-128"/>
              </a:rPr>
              <a:t>Platinum Chair Circle — $5 million to $9,999,999</a:t>
            </a:r>
          </a:p>
          <a:p>
            <a:r>
              <a:rPr lang="en-US" altLang="en-US">
                <a:latin typeface="Arial" charset="0"/>
                <a:ea typeface="ヒラギノ角ゴ Pro W3" charset="-128"/>
              </a:rPr>
              <a:t>Platinum Foundation Circle — $10 million and above</a:t>
            </a:r>
            <a:endParaRPr lang="bg-BG" altLang="en-US">
              <a:latin typeface="Arial" charset="0"/>
              <a:ea typeface="ヒラギノ角ゴ Pro W3"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CD5BBD2E-C028-8046-84B3-1AE05778F20F}" type="slidenum">
              <a:rPr lang="en-US" altLang="en-US"/>
              <a:pPr>
                <a:spcBef>
                  <a:spcPct val="0"/>
                </a:spcBef>
              </a:pPr>
              <a:t>20</a:t>
            </a:fld>
            <a:endParaRPr lang="en-US" altLang="en-US"/>
          </a:p>
        </p:txBody>
      </p:sp>
    </p:spTree>
    <p:extLst>
      <p:ext uri="{BB962C8B-B14F-4D97-AF65-F5344CB8AC3E}">
        <p14:creationId xmlns:p14="http://schemas.microsoft.com/office/powerpoint/2010/main" val="156030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dirty="0">
              <a:latin typeface="Arial" charset="0"/>
              <a:ea typeface="ヒラギノ角ゴ Pro W3"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D37F0BB-DD5C-9A41-9E47-F5EB0CD9BD79}" type="slidenum">
              <a:rPr lang="en-US" altLang="en-US"/>
              <a:pPr>
                <a:spcBef>
                  <a:spcPct val="0"/>
                </a:spcBef>
              </a:pPr>
              <a:t>21</a:t>
            </a:fld>
            <a:endParaRPr lang="en-US" altLang="en-US"/>
          </a:p>
        </p:txBody>
      </p:sp>
    </p:spTree>
    <p:extLst>
      <p:ext uri="{BB962C8B-B14F-4D97-AF65-F5344CB8AC3E}">
        <p14:creationId xmlns:p14="http://schemas.microsoft.com/office/powerpoint/2010/main" val="20557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45D4777E-FFA5-7441-AC07-87EA9DFD9665}" type="slidenum">
              <a:rPr lang="en-US" altLang="en-US"/>
              <a:pPr>
                <a:spcBef>
                  <a:spcPct val="0"/>
                </a:spcBef>
              </a:pPr>
              <a:t>22</a:t>
            </a:fld>
            <a:endParaRPr lang="en-US" altLang="en-US"/>
          </a:p>
        </p:txBody>
      </p:sp>
    </p:spTree>
    <p:extLst>
      <p:ext uri="{BB962C8B-B14F-4D97-AF65-F5344CB8AC3E}">
        <p14:creationId xmlns:p14="http://schemas.microsoft.com/office/powerpoint/2010/main" val="187056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23</a:t>
            </a:fld>
            <a:endParaRPr lang="en-US" altLang="en-US"/>
          </a:p>
        </p:txBody>
      </p:sp>
    </p:spTree>
    <p:extLst>
      <p:ext uri="{BB962C8B-B14F-4D97-AF65-F5344CB8AC3E}">
        <p14:creationId xmlns:p14="http://schemas.microsoft.com/office/powerpoint/2010/main" val="154071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24</a:t>
            </a:fld>
            <a:endParaRPr lang="en-US" altLang="en-US"/>
          </a:p>
        </p:txBody>
      </p:sp>
    </p:spTree>
    <p:extLst>
      <p:ext uri="{BB962C8B-B14F-4D97-AF65-F5344CB8AC3E}">
        <p14:creationId xmlns:p14="http://schemas.microsoft.com/office/powerpoint/2010/main" val="130068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A4F475B-792E-BA42-90FF-54B7C0D4EB1D}" type="slidenum">
              <a:rPr lang="en-US" altLang="en-US"/>
              <a:pPr>
                <a:spcBef>
                  <a:spcPct val="0"/>
                </a:spcBef>
              </a:pPr>
              <a:t>25</a:t>
            </a:fld>
            <a:endParaRPr lang="en-US" altLang="en-US"/>
          </a:p>
        </p:txBody>
      </p:sp>
    </p:spTree>
    <p:extLst>
      <p:ext uri="{BB962C8B-B14F-4D97-AF65-F5344CB8AC3E}">
        <p14:creationId xmlns:p14="http://schemas.microsoft.com/office/powerpoint/2010/main" val="38175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bg-BG" altLang="en-US" dirty="0">
              <a:latin typeface="Arial" charset="0"/>
              <a:ea typeface="ヒラギノ角ゴ Pro W3" charset="-128"/>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8BA9E0A6-5BE9-EC46-9AC4-F5FC717EF269}" type="slidenum">
              <a:rPr lang="bg-BG" altLang="en-US" sz="1200">
                <a:latin typeface="Tahoma" charset="0"/>
              </a:rPr>
              <a:pPr/>
              <a:t>26</a:t>
            </a:fld>
            <a:endParaRPr lang="bg-BG" altLang="en-US" sz="1200">
              <a:latin typeface="Tahoma" charset="0"/>
            </a:endParaRPr>
          </a:p>
        </p:txBody>
      </p:sp>
    </p:spTree>
    <p:extLst>
      <p:ext uri="{BB962C8B-B14F-4D97-AF65-F5344CB8AC3E}">
        <p14:creationId xmlns:p14="http://schemas.microsoft.com/office/powerpoint/2010/main" val="1705910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bg-BG" altLang="en-US">
              <a:latin typeface="Arial" charset="0"/>
              <a:ea typeface="ヒラギノ角ゴ Pro W3"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7B84E3E-78D6-0D49-B710-4ED3211276A4}" type="slidenum">
              <a:rPr lang="bg-BG" altLang="en-US" sz="1200">
                <a:latin typeface="Tahoma" charset="0"/>
              </a:rPr>
              <a:pPr/>
              <a:t>27</a:t>
            </a:fld>
            <a:endParaRPr lang="bg-BG" altLang="en-US" sz="1200">
              <a:latin typeface="Tahoma" charset="0"/>
            </a:endParaRPr>
          </a:p>
        </p:txBody>
      </p:sp>
    </p:spTree>
    <p:extLst>
      <p:ext uri="{BB962C8B-B14F-4D97-AF65-F5344CB8AC3E}">
        <p14:creationId xmlns:p14="http://schemas.microsoft.com/office/powerpoint/2010/main" val="17681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bg-BG" altLang="en-US">
              <a:latin typeface="Arial" charset="0"/>
              <a:ea typeface="ヒラギノ角ゴ Pro W3"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29BB6181-090B-014E-BF65-715EB6AD4C29}" type="slidenum">
              <a:rPr lang="bg-BG" altLang="en-US" sz="1200">
                <a:latin typeface="Tahoma" charset="0"/>
              </a:rPr>
              <a:pPr/>
              <a:t>28</a:t>
            </a:fld>
            <a:endParaRPr lang="bg-BG" altLang="en-US" sz="1200">
              <a:latin typeface="Tahoma" charset="0"/>
            </a:endParaRPr>
          </a:p>
        </p:txBody>
      </p:sp>
    </p:spTree>
    <p:extLst>
      <p:ext uri="{BB962C8B-B14F-4D97-AF65-F5344CB8AC3E}">
        <p14:creationId xmlns:p14="http://schemas.microsoft.com/office/powerpoint/2010/main" val="171570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8AD427E0-B970-5144-B283-96DEB4D2A956}" type="slidenum">
              <a:rPr lang="bg-BG" altLang="en-US" sz="1200">
                <a:latin typeface="Tahoma" charset="0"/>
              </a:rPr>
              <a:pPr/>
              <a:t>29</a:t>
            </a:fld>
            <a:endParaRPr lang="bg-BG" altLang="en-US" sz="1200">
              <a:latin typeface="Tahoma" charset="0"/>
            </a:endParaRPr>
          </a:p>
        </p:txBody>
      </p:sp>
    </p:spTree>
    <p:extLst>
      <p:ext uri="{BB962C8B-B14F-4D97-AF65-F5344CB8AC3E}">
        <p14:creationId xmlns:p14="http://schemas.microsoft.com/office/powerpoint/2010/main" val="155443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641743F5-04AB-4740-9261-A7EB17F9ECAA}" type="slidenum">
              <a:rPr lang="en-US" altLang="en-US"/>
              <a:pPr>
                <a:spcBef>
                  <a:spcPct val="0"/>
                </a:spcBef>
              </a:pPr>
              <a:t>3</a:t>
            </a:fld>
            <a:endParaRPr lang="en-US" altLang="en-US"/>
          </a:p>
        </p:txBody>
      </p:sp>
    </p:spTree>
    <p:extLst>
      <p:ext uri="{BB962C8B-B14F-4D97-AF65-F5344CB8AC3E}">
        <p14:creationId xmlns:p14="http://schemas.microsoft.com/office/powerpoint/2010/main" val="20107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96FD7F2-0739-CC42-AC84-9940E88DC83C}" type="slidenum">
              <a:rPr lang="bg-BG" altLang="en-US" sz="1200">
                <a:latin typeface="Tahoma" charset="0"/>
              </a:rPr>
              <a:pPr/>
              <a:t>30</a:t>
            </a:fld>
            <a:endParaRPr lang="bg-BG" altLang="en-US" sz="1200">
              <a:latin typeface="Tahoma" charset="0"/>
            </a:endParaRPr>
          </a:p>
        </p:txBody>
      </p:sp>
    </p:spTree>
    <p:extLst>
      <p:ext uri="{BB962C8B-B14F-4D97-AF65-F5344CB8AC3E}">
        <p14:creationId xmlns:p14="http://schemas.microsoft.com/office/powerpoint/2010/main" val="1245420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CDD62960-1050-CA4A-A610-EEFA8DEED536}" type="slidenum">
              <a:rPr lang="bg-BG" altLang="en-US" sz="1200">
                <a:latin typeface="Tahoma" charset="0"/>
              </a:rPr>
              <a:pPr/>
              <a:t>31</a:t>
            </a:fld>
            <a:endParaRPr lang="bg-BG" altLang="en-US" sz="1200">
              <a:latin typeface="Tahoma" charset="0"/>
            </a:endParaRPr>
          </a:p>
        </p:txBody>
      </p:sp>
    </p:spTree>
    <p:extLst>
      <p:ext uri="{BB962C8B-B14F-4D97-AF65-F5344CB8AC3E}">
        <p14:creationId xmlns:p14="http://schemas.microsoft.com/office/powerpoint/2010/main" val="256513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F19FF346-268C-5A4E-A391-71F32EC3E723}" type="slidenum">
              <a:rPr lang="bg-BG" altLang="en-US" sz="1200">
                <a:latin typeface="Tahoma" charset="0"/>
              </a:rPr>
              <a:pPr/>
              <a:t>32</a:t>
            </a:fld>
            <a:endParaRPr lang="bg-BG" altLang="en-US" sz="1200">
              <a:latin typeface="Tahoma" charset="0"/>
            </a:endParaRPr>
          </a:p>
        </p:txBody>
      </p:sp>
    </p:spTree>
    <p:extLst>
      <p:ext uri="{BB962C8B-B14F-4D97-AF65-F5344CB8AC3E}">
        <p14:creationId xmlns:p14="http://schemas.microsoft.com/office/powerpoint/2010/main" val="1221992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FB5C923B-5C1E-9844-959A-0D2BBAB08029}" type="slidenum">
              <a:rPr lang="bg-BG" altLang="en-US" sz="1200">
                <a:latin typeface="Tahoma" charset="0"/>
              </a:rPr>
              <a:pPr/>
              <a:t>33</a:t>
            </a:fld>
            <a:endParaRPr lang="bg-BG" altLang="en-US" sz="1200">
              <a:latin typeface="Tahoma" charset="0"/>
            </a:endParaRPr>
          </a:p>
        </p:txBody>
      </p:sp>
    </p:spTree>
    <p:extLst>
      <p:ext uri="{BB962C8B-B14F-4D97-AF65-F5344CB8AC3E}">
        <p14:creationId xmlns:p14="http://schemas.microsoft.com/office/powerpoint/2010/main" val="1637965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25E6BDF2-3CA5-AD4C-A1DA-B54E414AB04A}" type="slidenum">
              <a:rPr lang="en-US" altLang="en-US"/>
              <a:pPr>
                <a:spcBef>
                  <a:spcPct val="0"/>
                </a:spcBef>
              </a:pPr>
              <a:t>34</a:t>
            </a:fld>
            <a:endParaRPr lang="en-US" altLang="en-US"/>
          </a:p>
        </p:txBody>
      </p:sp>
    </p:spTree>
    <p:extLst>
      <p:ext uri="{BB962C8B-B14F-4D97-AF65-F5344CB8AC3E}">
        <p14:creationId xmlns:p14="http://schemas.microsoft.com/office/powerpoint/2010/main" val="69545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3384B5BF-F592-8241-A307-11F9DD8F8A38}" type="slidenum">
              <a:rPr lang="en-US" altLang="en-US"/>
              <a:pPr>
                <a:spcBef>
                  <a:spcPct val="0"/>
                </a:spcBef>
              </a:pPr>
              <a:t>4</a:t>
            </a:fld>
            <a:endParaRPr lang="en-US" altLang="en-US"/>
          </a:p>
        </p:txBody>
      </p:sp>
    </p:spTree>
    <p:extLst>
      <p:ext uri="{BB962C8B-B14F-4D97-AF65-F5344CB8AC3E}">
        <p14:creationId xmlns:p14="http://schemas.microsoft.com/office/powerpoint/2010/main" val="22755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0FF83A46-F3FE-BB44-9445-A32C9F556B3B}" type="slidenum">
              <a:rPr lang="en-US" altLang="en-US"/>
              <a:pPr>
                <a:spcBef>
                  <a:spcPct val="0"/>
                </a:spcBef>
              </a:pPr>
              <a:t>5</a:t>
            </a:fld>
            <a:endParaRPr lang="en-US" altLang="en-US"/>
          </a:p>
        </p:txBody>
      </p:sp>
    </p:spTree>
    <p:extLst>
      <p:ext uri="{BB962C8B-B14F-4D97-AF65-F5344CB8AC3E}">
        <p14:creationId xmlns:p14="http://schemas.microsoft.com/office/powerpoint/2010/main" val="199601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504ED3FD-55C2-7A4D-B6A1-2674821A3060}" type="slidenum">
              <a:rPr lang="en-US" altLang="en-US"/>
              <a:pPr>
                <a:spcBef>
                  <a:spcPct val="0"/>
                </a:spcBef>
              </a:pPr>
              <a:t>6</a:t>
            </a:fld>
            <a:endParaRPr lang="en-US" altLang="en-US"/>
          </a:p>
        </p:txBody>
      </p:sp>
    </p:spTree>
    <p:extLst>
      <p:ext uri="{BB962C8B-B14F-4D97-AF65-F5344CB8AC3E}">
        <p14:creationId xmlns:p14="http://schemas.microsoft.com/office/powerpoint/2010/main" val="103224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DDF42DE8-F922-CC43-A59C-E55B8A00FFB4}" type="slidenum">
              <a:rPr lang="en-US" altLang="en-US"/>
              <a:pPr>
                <a:spcBef>
                  <a:spcPct val="0"/>
                </a:spcBef>
              </a:pPr>
              <a:t>7</a:t>
            </a:fld>
            <a:endParaRPr lang="en-US" altLang="en-US"/>
          </a:p>
        </p:txBody>
      </p:sp>
    </p:spTree>
    <p:extLst>
      <p:ext uri="{BB962C8B-B14F-4D97-AF65-F5344CB8AC3E}">
        <p14:creationId xmlns:p14="http://schemas.microsoft.com/office/powerpoint/2010/main" val="71804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003D5914-4EA5-1E4A-BA56-6FBA8106B393}" type="slidenum">
              <a:rPr lang="en-US" altLang="en-US"/>
              <a:pPr>
                <a:spcBef>
                  <a:spcPct val="0"/>
                </a:spcBef>
              </a:pPr>
              <a:t>8</a:t>
            </a:fld>
            <a:endParaRPr lang="en-US" altLang="en-US"/>
          </a:p>
        </p:txBody>
      </p:sp>
    </p:spTree>
    <p:extLst>
      <p:ext uri="{BB962C8B-B14F-4D97-AF65-F5344CB8AC3E}">
        <p14:creationId xmlns:p14="http://schemas.microsoft.com/office/powerpoint/2010/main" val="39745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bg-BG" altLang="en-US">
              <a:latin typeface="Arial" charset="0"/>
              <a:ea typeface="ヒラギノ角ゴ Pro W3"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8B1E011A-FF01-A241-AEF8-21CDF1916799}" type="slidenum">
              <a:rPr lang="en-US" altLang="en-US"/>
              <a:pPr>
                <a:spcBef>
                  <a:spcPct val="0"/>
                </a:spcBef>
              </a:pPr>
              <a:t>9</a:t>
            </a:fld>
            <a:endParaRPr lang="en-US" altLang="en-US"/>
          </a:p>
        </p:txBody>
      </p:sp>
    </p:spTree>
    <p:extLst>
      <p:ext uri="{BB962C8B-B14F-4D97-AF65-F5344CB8AC3E}">
        <p14:creationId xmlns:p14="http://schemas.microsoft.com/office/powerpoint/2010/main" val="1468019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6553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846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37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91811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448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80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4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77141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99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8547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508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491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70304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971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325280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9124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85227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4670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6823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51353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47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858000"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05200" y="2667000"/>
            <a:ext cx="24384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9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5415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1143000"/>
            <a:ext cx="228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50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660650"/>
            <a:ext cx="373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6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0" y="2614613"/>
            <a:ext cx="37242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8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0" y="2514600"/>
            <a:ext cx="2667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9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651625"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6600" y="5410200"/>
            <a:ext cx="1905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135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73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85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6805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243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376488" y="601663"/>
            <a:ext cx="3232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Година 2016-2017</a:t>
            </a: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Президент РИ: </a:t>
            </a:r>
            <a:r>
              <a:rPr lang="bg-BG" altLang="en-US" sz="1600" dirty="0" smtClean="0">
                <a:solidFill>
                  <a:srgbClr val="58585A"/>
                </a:solidFill>
                <a:latin typeface="Georgia" pitchFamily="18" charset="0"/>
                <a:ea typeface="MS PGothic" pitchFamily="34" charset="-128"/>
                <a:cs typeface="Georgia" pitchFamily="18" charset="0"/>
              </a:rPr>
              <a:t>Джон Ф. Джърм</a:t>
            </a:r>
            <a:endParaRPr lang="ru-RU" altLang="en-US" sz="1600" dirty="0" smtClean="0">
              <a:solidFill>
                <a:srgbClr val="58585A"/>
              </a:solidFill>
              <a:latin typeface="Georgia" pitchFamily="18" charset="0"/>
              <a:ea typeface="MS PGothic" pitchFamily="34" charset="-128"/>
              <a:cs typeface="Georgia" pitchFamily="18" charset="0"/>
            </a:endParaRP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ДГ: Димитър Димитров</a:t>
            </a: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533400"/>
            <a:ext cx="20113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87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654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328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374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0">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defRPr/>
            </a:pPr>
            <a:r>
              <a:rPr lang="en-US" altLang="en-US" sz="900" smtClean="0">
                <a:solidFill>
                  <a:srgbClr val="BCBDC0"/>
                </a:solidFill>
                <a:latin typeface="Arial Narrow" charset="0"/>
              </a:rPr>
              <a:t>TITLE  |  </a:t>
            </a:r>
            <a:fld id="{6D789667-03BD-F542-82D5-390C5C8C9717}" type="slidenum">
              <a:rPr lang="en-US" altLang="en-US" sz="900" smtClean="0">
                <a:solidFill>
                  <a:srgbClr val="BCBDC0"/>
                </a:solidFill>
                <a:latin typeface="Arial Narrow" charset="0"/>
              </a:rPr>
              <a:pPr algn="r">
                <a:defRPr/>
              </a:pPr>
              <a:t>‹#›</a:t>
            </a:fld>
            <a:r>
              <a:rPr lang="en-US" altLang="en-US" sz="900" smtClean="0">
                <a:solidFill>
                  <a:srgbClr val="BCBDC0"/>
                </a:solidFill>
                <a:latin typeface="Arial Narrow" charset="0"/>
              </a:rPr>
              <a:t>  </a:t>
            </a:r>
            <a:endParaRPr lang="en-US" altLang="en-US" sz="900" smtClean="0">
              <a:solidFill>
                <a:srgbClr val="958D85"/>
              </a:solidFill>
              <a:latin typeface="Arial Narrow" charset="0"/>
            </a:endParaRPr>
          </a:p>
        </p:txBody>
      </p:sp>
      <p:pic>
        <p:nvPicPr>
          <p:cNvPr id="8195"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userDrawn="1"/>
        </p:nvPicPr>
        <p:blipFill>
          <a:blip r:embed="rId18">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42" r:id="rId14"/>
    <p:sldLayoutId id="2147484543"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defRPr/>
            </a:pPr>
            <a:r>
              <a:rPr lang="en-US" altLang="en-US" sz="900" smtClean="0">
                <a:solidFill>
                  <a:srgbClr val="BCBDC0"/>
                </a:solidFill>
                <a:latin typeface="Arial Narrow" charset="0"/>
              </a:rPr>
              <a:t>TITLE |  </a:t>
            </a:r>
            <a:fld id="{A7EE4497-8AFB-834B-8D1D-3EDA66B38B8D}" type="slidenum">
              <a:rPr lang="en-US" altLang="en-US" sz="900" smtClean="0">
                <a:solidFill>
                  <a:srgbClr val="BCBDC0"/>
                </a:solidFill>
                <a:latin typeface="Arial Narrow" charset="0"/>
              </a:rPr>
              <a:pPr algn="r">
                <a:defRPr/>
              </a:pPr>
              <a:t>‹#›</a:t>
            </a:fld>
            <a:r>
              <a:rPr lang="en-US" altLang="en-US" sz="900" smtClean="0">
                <a:solidFill>
                  <a:srgbClr val="BCBDC0"/>
                </a:solidFill>
                <a:latin typeface="Arial Narrow" charset="0"/>
              </a:rPr>
              <a:t>  </a:t>
            </a:r>
            <a:endParaRPr lang="en-US" altLang="en-US" sz="900" smtClean="0">
              <a:solidFill>
                <a:srgbClr val="958D85"/>
              </a:solidFill>
              <a:latin typeface="Arial Narrow" charset="0"/>
            </a:endParaRPr>
          </a:p>
        </p:txBody>
      </p:sp>
      <p:pic>
        <p:nvPicPr>
          <p:cNvPr id="14339"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userDrawn="1"/>
        </p:nvPicPr>
        <p:blipFill>
          <a:blip r:embed="rId10">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6"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
          <p:cNvPicPr>
            <a:picLocks noChangeAspect="1"/>
          </p:cNvPicPr>
          <p:nvPr userDrawn="1"/>
        </p:nvPicPr>
        <p:blipFill>
          <a:blip r:embed="rId11">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28" r:id="rId7"/>
    <p:sldLayoutId id="2147484529" r:id="rId8"/>
    <p:sldLayoutId id="2147484530"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276600"/>
            <a:ext cx="9753600" cy="990600"/>
          </a:xfrm>
          <a:prstGeom prst="rect">
            <a:avLst/>
          </a:prstGeom>
          <a:solidFill>
            <a:schemeClr val="accent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30723" name="Rectangle 10"/>
          <p:cNvSpPr txBox="1">
            <a:spLocks noChangeArrowheads="1"/>
          </p:cNvSpPr>
          <p:nvPr/>
        </p:nvSpPr>
        <p:spPr bwMode="auto">
          <a:xfrm>
            <a:off x="457200" y="35814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Aft>
                <a:spcPts val="2400"/>
              </a:spcAft>
            </a:pPr>
            <a:r>
              <a:rPr lang="bg-BG" altLang="en-US" sz="3200">
                <a:solidFill>
                  <a:schemeClr val="bg1"/>
                </a:solidFill>
                <a:latin typeface="Arial Narrow Bold" charset="0"/>
              </a:rPr>
              <a:t>					Дарение и признание</a:t>
            </a:r>
            <a:endParaRPr lang="en-US" altLang="en-US" sz="3200">
              <a:solidFill>
                <a:schemeClr val="bg1"/>
              </a:solidFill>
              <a:latin typeface="Arial Narrow Bold" charset="0"/>
            </a:endParaRPr>
          </a:p>
          <a:p>
            <a:pPr eaLnBrk="1" hangingPunct="1"/>
            <a:r>
              <a:rPr lang="bg-BG" altLang="en-US" sz="2000" b="1">
                <a:solidFill>
                  <a:srgbClr val="01B4E7"/>
                </a:solidFill>
                <a:latin typeface="Georgia" charset="0"/>
              </a:rPr>
              <a:t>Алекс Ангелов, </a:t>
            </a:r>
            <a:r>
              <a:rPr lang="en-US" altLang="en-US" sz="2000" b="1">
                <a:solidFill>
                  <a:srgbClr val="01B4E7"/>
                </a:solidFill>
                <a:latin typeface="Georgia" charset="0"/>
              </a:rPr>
              <a:t>PHF</a:t>
            </a:r>
            <a:r>
              <a:rPr lang="bg-BG" altLang="en-US" sz="2000" b="1">
                <a:solidFill>
                  <a:srgbClr val="01B4E7"/>
                </a:solidFill>
                <a:latin typeface="Georgia" charset="0"/>
              </a:rPr>
              <a:t/>
            </a:r>
            <a:br>
              <a:rPr lang="bg-BG" altLang="en-US" sz="2000" b="1">
                <a:solidFill>
                  <a:srgbClr val="01B4E7"/>
                </a:solidFill>
                <a:latin typeface="Georgia" charset="0"/>
              </a:rPr>
            </a:br>
            <a:r>
              <a:rPr lang="bg-BG" altLang="en-US" sz="2000">
                <a:solidFill>
                  <a:srgbClr val="01B4E7"/>
                </a:solidFill>
                <a:latin typeface="Georgia" charset="0"/>
              </a:rPr>
              <a:t>РК София</a:t>
            </a:r>
            <a:endParaRPr lang="en-US" altLang="en-US" sz="2000">
              <a:solidFill>
                <a:srgbClr val="01B4E7"/>
              </a:solidFill>
              <a:latin typeface="Georgia" charset="0"/>
            </a:endParaRPr>
          </a:p>
          <a:p>
            <a:pPr eaLnBrk="1" hangingPunct="1"/>
            <a:r>
              <a:rPr lang="bg-BG" altLang="en-US" sz="2000">
                <a:solidFill>
                  <a:srgbClr val="01B4E7"/>
                </a:solidFill>
                <a:latin typeface="Georgia" charset="0"/>
              </a:rPr>
              <a:t>19 ноември 2016</a:t>
            </a:r>
            <a:endParaRPr lang="en-US" altLang="en-US" sz="2000">
              <a:solidFill>
                <a:srgbClr val="01B4E7"/>
              </a:solidFill>
              <a:latin typeface="Georgia"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Дарения и защо</a:t>
            </a:r>
            <a:r>
              <a:rPr lang="bg-BG" altLang="en-US" dirty="0" smtClean="0">
                <a:latin typeface="Arial Narrow" charset="0"/>
                <a:ea typeface="MS PGothic" charset="-128"/>
                <a:cs typeface="ＭＳ Ｐゴシック" charset="-128"/>
              </a:rPr>
              <a:t>? Какво ще променят някакви си 100$?</a:t>
            </a:r>
            <a:endParaRPr lang="en-US" altLang="en-US" dirty="0">
              <a:latin typeface="Arial Narrow" charset="0"/>
              <a:ea typeface="MS PGothic" charset="-128"/>
              <a:cs typeface="ＭＳ Ｐゴシック" charset="-128"/>
            </a:endParaRPr>
          </a:p>
        </p:txBody>
      </p:sp>
      <p:pic>
        <p:nvPicPr>
          <p:cNvPr id="552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400175"/>
            <a:ext cx="3019425" cy="2265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3835400"/>
            <a:ext cx="3629025" cy="2720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7" descr="R:\BM Images\___AreasOFFocus_Tanaka_Galleries\Disease Prevention and Treatment\20090407_UG_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1400175"/>
            <a:ext cx="3482975" cy="23225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9733" y="4622800"/>
            <a:ext cx="184731" cy="461665"/>
          </a:xfrm>
          <a:prstGeom prst="rect">
            <a:avLst/>
          </a:prstGeom>
          <a:noFill/>
        </p:spPr>
        <p:txBody>
          <a:bodyPr wrap="none" rtlCol="0">
            <a:spAutoFit/>
          </a:bodyPr>
          <a:lstStyle/>
          <a:p>
            <a:endParaRPr lang="bg-BG"/>
          </a:p>
        </p:txBody>
      </p:sp>
    </p:spTree>
    <p:extLst>
      <p:ext uri="{BB962C8B-B14F-4D97-AF65-F5344CB8AC3E}">
        <p14:creationId xmlns:p14="http://schemas.microsoft.com/office/powerpoint/2010/main" val="42172310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smtClean="0">
                <a:latin typeface="Arial Narrow" charset="0"/>
                <a:ea typeface="MS PGothic" charset="-128"/>
                <a:cs typeface="ＭＳ Ｐゴシック" charset="-128"/>
              </a:rPr>
              <a:t>Къде можем да правим добро?</a:t>
            </a:r>
            <a:endParaRPr lang="en-US" altLang="en-US" dirty="0">
              <a:latin typeface="Arial Narrow" charset="0"/>
              <a:ea typeface="MS PGothic" charset="-128"/>
              <a:cs typeface="ＭＳ Ｐゴシック" charset="-128"/>
            </a:endParaRPr>
          </a:p>
        </p:txBody>
      </p:sp>
      <p:sp>
        <p:nvSpPr>
          <p:cNvPr id="8" name="Rectangle 4"/>
          <p:cNvSpPr txBox="1">
            <a:spLocks noChangeArrowheads="1"/>
          </p:cNvSpPr>
          <p:nvPr/>
        </p:nvSpPr>
        <p:spPr bwMode="auto">
          <a:xfrm>
            <a:off x="6216742" y="4114850"/>
            <a:ext cx="2667000" cy="16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bg-BG" sz="2000" b="1" kern="0" dirty="0" smtClean="0">
                <a:solidFill>
                  <a:srgbClr val="872175"/>
                </a:solidFill>
                <a:latin typeface="Georgia" pitchFamily="18" charset="0"/>
                <a:cs typeface="Arial"/>
              </a:rPr>
              <a:t>Попечителски</a:t>
            </a:r>
            <a:r>
              <a:rPr lang="bg-BG" sz="2000" b="1" kern="0" dirty="0" smtClean="0">
                <a:solidFill>
                  <a:srgbClr val="585858"/>
                </a:solidFill>
                <a:latin typeface="Georgia" pitchFamily="18" charset="0"/>
                <a:cs typeface="Arial"/>
              </a:rPr>
              <a:t> </a:t>
            </a:r>
            <a:r>
              <a:rPr kumimoji="0" lang="bg-BG" sz="2000" b="1" i="0" u="none" strike="noStrike" kern="0" cap="none" spc="0" normalizeH="0" baseline="0" noProof="0" dirty="0" smtClean="0">
                <a:ln>
                  <a:noFill/>
                </a:ln>
                <a:solidFill>
                  <a:srgbClr val="585858"/>
                </a:solidFill>
                <a:effectLst/>
                <a:uLnTx/>
                <a:uFillTx/>
                <a:latin typeface="Georgia" pitchFamily="18" charset="0"/>
                <a:cs typeface="Arial"/>
              </a:rPr>
              <a:t>Фонд</a:t>
            </a:r>
            <a:endParaRPr kumimoji="0" lang="en-US" sz="2000" b="1" i="0" u="none" strike="noStrike" kern="0" cap="none" spc="0" normalizeH="0" baseline="0" noProof="0" dirty="0" smtClean="0">
              <a:ln>
                <a:noFill/>
              </a:ln>
              <a:solidFill>
                <a:srgbClr val="585858"/>
              </a:solidFill>
              <a:effectLst/>
              <a:uLnTx/>
              <a:uFillTx/>
              <a:latin typeface="Georgia" pitchFamily="18" charset="0"/>
              <a:cs typeface="Aria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cs typeface="Arial"/>
              </a:rPr>
              <a:t>За да обезпечим бъдещето</a:t>
            </a:r>
            <a:endParaRPr kumimoji="0" lang="en-US" sz="2000" b="0" i="0" u="none" strike="noStrike" kern="0" cap="none" spc="0" normalizeH="0" baseline="0" noProof="0" dirty="0" smtClean="0">
              <a:ln>
                <a:noFill/>
              </a:ln>
              <a:solidFill>
                <a:srgbClr val="585858"/>
              </a:solidFill>
              <a:effectLst/>
              <a:uLnTx/>
              <a:uFillTx/>
              <a:latin typeface="Georgia" pitchFamily="18" charset="0"/>
              <a:cs typeface="Arial"/>
            </a:endParaRPr>
          </a:p>
        </p:txBody>
      </p:sp>
      <p:sp>
        <p:nvSpPr>
          <p:cNvPr id="9" name="Rectangle 3"/>
          <p:cNvSpPr txBox="1">
            <a:spLocks noChangeArrowheads="1"/>
          </p:cNvSpPr>
          <p:nvPr/>
        </p:nvSpPr>
        <p:spPr bwMode="auto">
          <a:xfrm>
            <a:off x="3154015" y="4114800"/>
            <a:ext cx="2865052" cy="99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bg-BG" sz="2000" b="1" kern="0" dirty="0" smtClean="0">
                <a:solidFill>
                  <a:srgbClr val="872175"/>
                </a:solidFill>
                <a:latin typeface="Georgia" pitchFamily="18" charset="0"/>
                <a:cs typeface="Arial"/>
              </a:rPr>
              <a:t>Годишен</a:t>
            </a:r>
            <a:r>
              <a:rPr lang="bg-BG" sz="2000" b="1" kern="0" dirty="0" smtClean="0">
                <a:solidFill>
                  <a:srgbClr val="585858"/>
                </a:solidFill>
                <a:latin typeface="Georgia" pitchFamily="18" charset="0"/>
                <a:cs typeface="Arial"/>
              </a:rPr>
              <a:t> фонд</a:t>
            </a:r>
            <a:endParaRPr kumimoji="0" lang="en-US" sz="2000" b="1" i="0" u="none" strike="noStrike" kern="0" cap="none" spc="0" normalizeH="0" baseline="0" noProof="0" dirty="0" smtClean="0">
              <a:ln>
                <a:noFill/>
              </a:ln>
              <a:solidFill>
                <a:srgbClr val="585858"/>
              </a:solidFill>
              <a:effectLst/>
              <a:uLnTx/>
              <a:uFillTx/>
              <a:latin typeface="Georgia" pitchFamily="18" charset="0"/>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cs typeface="Arial"/>
              </a:rPr>
              <a:t>Основен източник на </a:t>
            </a:r>
            <a:r>
              <a:rPr kumimoji="0" lang="bg-BG" sz="2000" b="0" i="0" u="none" strike="noStrike" kern="0" cap="none" spc="0" normalizeH="0" noProof="0" dirty="0" smtClean="0">
                <a:ln>
                  <a:noFill/>
                </a:ln>
                <a:solidFill>
                  <a:srgbClr val="585858"/>
                </a:solidFill>
                <a:effectLst/>
                <a:uLnTx/>
                <a:uFillTx/>
                <a:latin typeface="Georgia" pitchFamily="18" charset="0"/>
                <a:cs typeface="Arial"/>
              </a:rPr>
              <a:t>подкрепа днес</a:t>
            </a:r>
            <a:endParaRPr kumimoji="0" lang="en-US" sz="2000" b="0" i="0" u="none" strike="noStrike" kern="0" cap="none" spc="0" normalizeH="0" baseline="0" noProof="0" dirty="0" smtClean="0">
              <a:ln>
                <a:noFill/>
              </a:ln>
              <a:solidFill>
                <a:srgbClr val="585858"/>
              </a:solidFill>
              <a:effectLst/>
              <a:uLnTx/>
              <a:uFillTx/>
              <a:latin typeface="Georgia" pitchFamily="18" charset="0"/>
              <a:cs typeface="Arial"/>
            </a:endParaRPr>
          </a:p>
        </p:txBody>
      </p:sp>
      <p:sp>
        <p:nvSpPr>
          <p:cNvPr id="10" name="Text Box 8"/>
          <p:cNvSpPr txBox="1">
            <a:spLocks noChangeArrowheads="1"/>
          </p:cNvSpPr>
          <p:nvPr/>
        </p:nvSpPr>
        <p:spPr bwMode="auto">
          <a:xfrm>
            <a:off x="370219" y="4137464"/>
            <a:ext cx="2667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lang="bg-BG" sz="2000" b="1" kern="0" dirty="0" smtClean="0">
                <a:solidFill>
                  <a:srgbClr val="585858"/>
                </a:solidFill>
                <a:latin typeface="Georgia" pitchFamily="18" charset="0"/>
              </a:rPr>
              <a:t>Фонд Енд </a:t>
            </a:r>
            <a:r>
              <a:rPr lang="bg-BG" sz="2000" b="1" kern="0" dirty="0" err="1" smtClean="0">
                <a:solidFill>
                  <a:srgbClr val="872175"/>
                </a:solidFill>
                <a:latin typeface="Georgia" pitchFamily="18" charset="0"/>
              </a:rPr>
              <a:t>Полио</a:t>
            </a:r>
            <a:endParaRPr kumimoji="0" lang="en-US" sz="2000" b="1" i="0" u="none" strike="noStrike" kern="0" cap="none" spc="0" normalizeH="0" baseline="0" noProof="0" dirty="0" smtClean="0">
              <a:ln>
                <a:noFill/>
              </a:ln>
              <a:solidFill>
                <a:srgbClr val="872175"/>
              </a:solidFill>
              <a:effectLst/>
              <a:uLnTx/>
              <a:uFillTx/>
              <a:latin typeface="Georgia" pitchFamily="18"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rPr>
              <a:t>Изличаване на полиомиелита в света</a:t>
            </a:r>
            <a:endParaRPr kumimoji="0" lang="en-US" sz="2000" b="0" i="0" u="none" strike="noStrike" kern="0" cap="none" spc="0" normalizeH="0" baseline="0" noProof="0" dirty="0" smtClean="0">
              <a:ln>
                <a:noFill/>
              </a:ln>
              <a:solidFill>
                <a:srgbClr val="585858"/>
              </a:solidFill>
              <a:effectLst/>
              <a:uLnTx/>
              <a:uFillTx/>
              <a:latin typeface="Georgia" pitchFamily="18" charset="0"/>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704" y="1949993"/>
            <a:ext cx="3015311" cy="2012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8217" y="1949994"/>
            <a:ext cx="2809204" cy="2012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5183" y="1949994"/>
            <a:ext cx="3021559" cy="2012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Brace 2"/>
          <p:cNvSpPr/>
          <p:nvPr/>
        </p:nvSpPr>
        <p:spPr>
          <a:xfrm rot="16200000">
            <a:off x="4222475" y="4210890"/>
            <a:ext cx="685800" cy="2514602"/>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bg-BG"/>
          </a:p>
        </p:txBody>
      </p:sp>
      <p:sp>
        <p:nvSpPr>
          <p:cNvPr id="16" name="Text Box 8"/>
          <p:cNvSpPr txBox="1">
            <a:spLocks noChangeArrowheads="1"/>
          </p:cNvSpPr>
          <p:nvPr/>
        </p:nvSpPr>
        <p:spPr bwMode="auto">
          <a:xfrm>
            <a:off x="3231875" y="5842003"/>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sz="2000" b="1" kern="0" noProof="0" dirty="0" smtClean="0">
                <a:solidFill>
                  <a:srgbClr val="872175"/>
                </a:solidFill>
                <a:latin typeface="Georgia" pitchFamily="18" charset="0"/>
              </a:rPr>
              <a:t>SHARE</a:t>
            </a:r>
            <a:r>
              <a:rPr lang="en-US" sz="2000" b="1" kern="0" noProof="0" dirty="0" smtClean="0">
                <a:solidFill>
                  <a:srgbClr val="585858"/>
                </a:solidFill>
                <a:latin typeface="Georgia" pitchFamily="18" charset="0"/>
              </a:rPr>
              <a:t> </a:t>
            </a:r>
            <a:r>
              <a:rPr lang="bg-BG" sz="2000" kern="0" noProof="0" dirty="0" smtClean="0">
                <a:solidFill>
                  <a:srgbClr val="585858"/>
                </a:solidFill>
                <a:latin typeface="Georgia" pitchFamily="18" charset="0"/>
              </a:rPr>
              <a:t>Система</a:t>
            </a:r>
            <a:endParaRPr kumimoji="0" lang="en-US" sz="2000" i="0" u="none" strike="noStrike" kern="0" cap="none" spc="0" normalizeH="0" baseline="0" noProof="0" dirty="0" smtClean="0">
              <a:ln>
                <a:noFill/>
              </a:ln>
              <a:solidFill>
                <a:srgbClr val="585858"/>
              </a:solidFill>
              <a:effectLst/>
              <a:uLnTx/>
              <a:uFillTx/>
              <a:latin typeface="Georgia" pitchFamily="18" charset="0"/>
            </a:endParaRPr>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Индивидуални отличия и признания</a:t>
            </a:r>
            <a:endParaRPr lang="en-US" altLang="en-US" sz="3600">
              <a:latin typeface="Arial Narrow" charset="0"/>
              <a:ea typeface="MS PGothic" charset="-128"/>
              <a:cs typeface="ＭＳ Ｐゴシック" charset="-128"/>
            </a:endParaRPr>
          </a:p>
        </p:txBody>
      </p:sp>
      <p:sp>
        <p:nvSpPr>
          <p:cNvPr id="57346" name="Content Placeholder 2"/>
          <p:cNvSpPr txBox="1">
            <a:spLocks/>
          </p:cNvSpPr>
          <p:nvPr/>
        </p:nvSpPr>
        <p:spPr bwMode="auto">
          <a:xfrm>
            <a:off x="1828800" y="4572000"/>
            <a:ext cx="654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 “</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 а </a:t>
            </a:r>
            <a:r>
              <a:rPr lang="bg-BG" altLang="en-US" sz="2200" b="1">
                <a:solidFill>
                  <a:srgbClr val="872175"/>
                </a:solidFill>
                <a:latin typeface="Georgia" charset="0"/>
                <a:ea typeface="MS PGothic" charset="-128"/>
                <a:cs typeface="Georgia" charset="0"/>
              </a:rPr>
              <a:t>споделяне</a:t>
            </a:r>
            <a:r>
              <a:rPr lang="bg-BG" altLang="en-US" sz="2200">
                <a:solidFill>
                  <a:srgbClr val="872175"/>
                </a:solidFill>
                <a:latin typeface="Georgia" charset="0"/>
                <a:ea typeface="MS PGothic" charset="-128"/>
                <a:cs typeface="Georgia" charset="0"/>
              </a:rPr>
              <a:t> на ценности, обща </a:t>
            </a:r>
            <a:r>
              <a:rPr lang="bg-BG" altLang="en-US" sz="2200" b="1">
                <a:solidFill>
                  <a:srgbClr val="872175"/>
                </a:solidFill>
                <a:latin typeface="Georgia" charset="0"/>
                <a:ea typeface="MS PGothic" charset="-128"/>
                <a:cs typeface="Georgia" charset="0"/>
              </a:rPr>
              <a:t>визия</a:t>
            </a:r>
            <a:r>
              <a:rPr lang="bg-BG" altLang="en-US" sz="2200">
                <a:solidFill>
                  <a:srgbClr val="872175"/>
                </a:solidFill>
                <a:latin typeface="Georgia" charset="0"/>
                <a:ea typeface="MS PGothic" charset="-128"/>
                <a:cs typeface="Georgia" charset="0"/>
              </a:rPr>
              <a:t> и решения, и насочване на ресурси за определена </a:t>
            </a:r>
            <a:r>
              <a:rPr lang="bg-BG" altLang="en-US" sz="2200" b="1">
                <a:solidFill>
                  <a:srgbClr val="872175"/>
                </a:solidFill>
                <a:latin typeface="Georgia" charset="0"/>
                <a:ea typeface="MS PGothic" charset="-128"/>
                <a:cs typeface="Georgia" charset="0"/>
              </a:rPr>
              <a:t>кауза</a:t>
            </a:r>
            <a:r>
              <a:rPr lang="bg-BG" altLang="en-US" sz="2200">
                <a:solidFill>
                  <a:srgbClr val="872175"/>
                </a:solidFill>
                <a:latin typeface="Georgia" charset="0"/>
                <a:ea typeface="MS PGothic" charset="-128"/>
                <a:cs typeface="Georgia" charset="0"/>
              </a:rPr>
              <a:t>.”</a:t>
            </a:r>
          </a:p>
        </p:txBody>
      </p:sp>
      <p:sp>
        <p:nvSpPr>
          <p:cNvPr id="57347" name="Content Placeholder 2"/>
          <p:cNvSpPr txBox="1">
            <a:spLocks/>
          </p:cNvSpPr>
          <p:nvPr/>
        </p:nvSpPr>
        <p:spPr bwMode="auto">
          <a:xfrm>
            <a:off x="1752600" y="17145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“Даряването не е само даването на пари</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Поддържащ член</a:t>
            </a:r>
            <a:endParaRPr lang="en-US" altLang="en-US">
              <a:latin typeface="Arial Narrow" charset="0"/>
              <a:ea typeface="MS PGothic" charset="-128"/>
              <a:cs typeface="ＭＳ Ｐゴシック" charset="-128"/>
            </a:endParaRPr>
          </a:p>
        </p:txBody>
      </p:sp>
      <p:sp>
        <p:nvSpPr>
          <p:cNvPr id="59394" name="Content Placeholder 2"/>
          <p:cNvSpPr>
            <a:spLocks noGrp="1"/>
          </p:cNvSpPr>
          <p:nvPr>
            <p:ph idx="1"/>
          </p:nvPr>
        </p:nvSpPr>
        <p:spPr bwMode="auto">
          <a:xfrm>
            <a:off x="381000" y="2559050"/>
            <a:ext cx="441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dirty="0" smtClean="0">
                <a:latin typeface="Georgia" charset="0"/>
                <a:ea typeface="MS PGothic" charset="-128"/>
                <a:cs typeface="ＭＳ Ｐゴシック" charset="-128"/>
              </a:rPr>
              <a:t>Човек, </a:t>
            </a:r>
            <a:r>
              <a:rPr lang="bg-BG" altLang="en-US" sz="2800" dirty="0">
                <a:latin typeface="Georgia" charset="0"/>
                <a:ea typeface="MS PGothic" charset="-128"/>
                <a:cs typeface="ＭＳ Ｐゴシック" charset="-128"/>
              </a:rPr>
              <a:t>който прави всяка година дарение от най-малко 100$ към </a:t>
            </a:r>
            <a:r>
              <a:rPr lang="bg-BG" altLang="en-US" sz="2800" dirty="0" smtClean="0">
                <a:latin typeface="Georgia" charset="0"/>
                <a:ea typeface="MS PGothic" charset="-128"/>
                <a:cs typeface="ＭＳ Ｐゴシック" charset="-128"/>
              </a:rPr>
              <a:t>Годишен фонд</a:t>
            </a:r>
          </a:p>
        </p:txBody>
      </p:sp>
      <p:pic>
        <p:nvPicPr>
          <p:cNvPr id="59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635250"/>
            <a:ext cx="2882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Content Placeholder 2"/>
          <p:cNvSpPr txBox="1">
            <a:spLocks/>
          </p:cNvSpPr>
          <p:nvPr/>
        </p:nvSpPr>
        <p:spPr bwMode="auto">
          <a:xfrm>
            <a:off x="381000" y="1300163"/>
            <a:ext cx="78152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b="1" dirty="0">
                <a:solidFill>
                  <a:srgbClr val="872175"/>
                </a:solidFill>
                <a:latin typeface="Georgia" charset="0"/>
              </a:rPr>
              <a:t>Поддържащ член на Фондация “Ротари” </a:t>
            </a:r>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Благодарствен сертификат</a:t>
            </a:r>
            <a:endParaRPr lang="en-US" altLang="en-US">
              <a:latin typeface="Arial Narrow" charset="0"/>
              <a:ea typeface="MS PGothic" charset="-128"/>
              <a:cs typeface="ＭＳ Ｐゴシック" charset="-128"/>
            </a:endParaRPr>
          </a:p>
        </p:txBody>
      </p:sp>
      <p:sp>
        <p:nvSpPr>
          <p:cNvPr id="65538" name="Content Placeholder 2"/>
          <p:cNvSpPr>
            <a:spLocks noGrp="1"/>
          </p:cNvSpPr>
          <p:nvPr>
            <p:ph idx="1"/>
          </p:nvPr>
        </p:nvSpPr>
        <p:spPr bwMode="auto">
          <a:xfrm>
            <a:off x="374650" y="1323975"/>
            <a:ext cx="555466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a:solidFill>
                  <a:srgbClr val="872175"/>
                </a:solidFill>
                <a:latin typeface="Georgia" charset="0"/>
                <a:ea typeface="MS PGothic" charset="-128"/>
                <a:cs typeface="ＭＳ Ｐゴシック" charset="-128"/>
              </a:rPr>
              <a:t>Благодарствен сертификат</a:t>
            </a:r>
            <a:endParaRPr lang="en-US" altLang="en-US" sz="2800" b="1">
              <a:solidFill>
                <a:srgbClr val="872175"/>
              </a:solidFill>
              <a:latin typeface="Georgia" charset="0"/>
              <a:ea typeface="MS PGothic" charset="-128"/>
              <a:cs typeface="ＭＳ Ｐゴシック" charset="-128"/>
            </a:endParaRPr>
          </a:p>
        </p:txBody>
      </p:sp>
      <p:sp>
        <p:nvSpPr>
          <p:cNvPr id="65539" name="Content Placeholder 2"/>
          <p:cNvSpPr txBox="1">
            <a:spLocks/>
          </p:cNvSpPr>
          <p:nvPr/>
        </p:nvSpPr>
        <p:spPr bwMode="auto">
          <a:xfrm>
            <a:off x="374650" y="2241550"/>
            <a:ext cx="44053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a:solidFill>
                  <a:srgbClr val="58585A"/>
                </a:solidFill>
                <a:latin typeface="Georgia" charset="0"/>
              </a:rPr>
              <a:t>Благодарствен сертификат се дава, за да се почетат фирми или организации чрез лично дарение и насочване на признанието към тях. </a:t>
            </a:r>
          </a:p>
        </p:txBody>
      </p:sp>
      <p:pic>
        <p:nvPicPr>
          <p:cNvPr id="655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92363"/>
            <a:ext cx="2844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 Индивидуални</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81000" y="1906588"/>
            <a:ext cx="54864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Clr>
                <a:schemeClr val="hlink"/>
              </a:buClr>
              <a:buSzPct val="80000"/>
              <a:buFont typeface="Arial" charset="0"/>
              <a:buNone/>
            </a:pPr>
            <a:r>
              <a:rPr lang="bg-BG" altLang="en-US" sz="2800" dirty="0">
                <a:latin typeface="Georgia" charset="0"/>
                <a:ea typeface="MS PGothic" charset="-128"/>
                <a:cs typeface="ＭＳ Ｐゴシック" charset="-128"/>
              </a:rPr>
              <a:t>Получава всеки, който е направил дарение към </a:t>
            </a:r>
            <a:r>
              <a:rPr lang="bg-BG" altLang="en-US" sz="2800" b="1" dirty="0" smtClean="0">
                <a:solidFill>
                  <a:srgbClr val="872175"/>
                </a:solidFill>
                <a:latin typeface="Georgia" charset="0"/>
                <a:ea typeface="MS PGothic" charset="-128"/>
                <a:cs typeface="ＭＳ Ｐゴシック" charset="-128"/>
              </a:rPr>
              <a:t>Попечителски </a:t>
            </a:r>
            <a:r>
              <a:rPr lang="bg-BG" altLang="en-US" sz="2800" b="1" dirty="0">
                <a:solidFill>
                  <a:srgbClr val="872175"/>
                </a:solidFill>
                <a:latin typeface="Georgia" charset="0"/>
                <a:ea typeface="MS PGothic" charset="-128"/>
                <a:cs typeface="ＭＳ Ｐゴシック" charset="-128"/>
              </a:rPr>
              <a:t>фонд </a:t>
            </a:r>
            <a:r>
              <a:rPr lang="bg-BG" altLang="en-US" sz="2800" dirty="0">
                <a:latin typeface="Georgia" charset="0"/>
                <a:ea typeface="MS PGothic" charset="-128"/>
                <a:cs typeface="ＭＳ Ｐゴシック" charset="-128"/>
              </a:rPr>
              <a:t>– 1 000$ или повече,</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планирано дарение или др.</a:t>
            </a:r>
          </a:p>
          <a:p>
            <a:pPr marL="0" indent="0" eaLnBrk="1" hangingPunct="1">
              <a:buClr>
                <a:schemeClr val="hlink"/>
              </a:buClr>
              <a:buSzPct val="80000"/>
            </a:pPr>
            <a:r>
              <a:rPr lang="bg-BG" altLang="en-US" sz="2800" dirty="0">
                <a:latin typeface="Georgia" charset="0"/>
                <a:ea typeface="MS PGothic" charset="-128"/>
                <a:cs typeface="ＭＳ Ｐゴシック" charset="-128"/>
              </a:rPr>
              <a:t>Получава отличителен персонален </a:t>
            </a:r>
            <a:r>
              <a:rPr lang="bg-BG" altLang="en-US" sz="2800" b="1" dirty="0">
                <a:solidFill>
                  <a:srgbClr val="872175"/>
                </a:solidFill>
                <a:latin typeface="Georgia" charset="0"/>
                <a:ea typeface="MS PGothic" charset="-128"/>
                <a:cs typeface="ＭＳ Ｐゴシック" charset="-128"/>
              </a:rPr>
              <a:t>сертификат</a:t>
            </a:r>
            <a:r>
              <a:rPr lang="bg-BG" altLang="en-US" sz="2800" dirty="0">
                <a:latin typeface="Georgia" charset="0"/>
                <a:ea typeface="MS PGothic" charset="-128"/>
                <a:cs typeface="ＭＳ Ｐゴシック" charset="-128"/>
              </a:rPr>
              <a:t> и знак.</a:t>
            </a:r>
          </a:p>
          <a:p>
            <a:pPr marL="0" indent="0" eaLnBrk="1" hangingPunct="1">
              <a:buClr>
                <a:schemeClr val="hlink"/>
              </a:buClr>
              <a:buSzPct val="80000"/>
            </a:pPr>
            <a:r>
              <a:rPr lang="bg-BG" altLang="en-US" sz="2800" b="1" dirty="0">
                <a:solidFill>
                  <a:srgbClr val="872175"/>
                </a:solidFill>
                <a:latin typeface="Georgia" charset="0"/>
                <a:ea typeface="MS PGothic" charset="-128"/>
                <a:cs typeface="ＭＳ Ｐゴシック" charset="-128"/>
              </a:rPr>
              <a:t>Няма</a:t>
            </a:r>
            <a:r>
              <a:rPr lang="bg-BG" altLang="en-US" sz="2800" dirty="0">
                <a:solidFill>
                  <a:srgbClr val="872175"/>
                </a:solidFill>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нива в отличието за “Благодетел”.</a:t>
            </a:r>
          </a:p>
        </p:txBody>
      </p:sp>
      <p:sp>
        <p:nvSpPr>
          <p:cNvPr id="75779" name="Content Placeholder 2"/>
          <p:cNvSpPr txBox="1">
            <a:spLocks/>
          </p:cNvSpPr>
          <p:nvPr/>
        </p:nvSpPr>
        <p:spPr bwMode="auto">
          <a:xfrm>
            <a:off x="381000" y="1330325"/>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Wingdings" charset="2"/>
              <a:buNone/>
            </a:pPr>
            <a:r>
              <a:rPr lang="bg-BG" altLang="en-US" sz="2800" b="1">
                <a:solidFill>
                  <a:srgbClr val="872175"/>
                </a:solidFill>
                <a:latin typeface="Georgia" charset="0"/>
              </a:rPr>
              <a:t>Отличие за благодетел</a:t>
            </a:r>
            <a:endParaRPr lang="en-US" altLang="en-US" sz="2800" b="1">
              <a:solidFill>
                <a:srgbClr val="872175"/>
              </a:solidFill>
              <a:latin typeface="Georgia" charset="0"/>
            </a:endParaRPr>
          </a:p>
        </p:txBody>
      </p:sp>
      <p:pic>
        <p:nvPicPr>
          <p:cNvPr id="757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98100"/>
            <a:ext cx="3073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_A6K5641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5935" y="3750337"/>
            <a:ext cx="3076331" cy="193932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Пол Харис Фелоу</a:t>
            </a:r>
          </a:p>
        </p:txBody>
      </p:sp>
      <p:sp>
        <p:nvSpPr>
          <p:cNvPr id="34818" name="Content Placeholder 2"/>
          <p:cNvSpPr>
            <a:spLocks noGrp="1"/>
          </p:cNvSpPr>
          <p:nvPr>
            <p:ph idx="1"/>
          </p:nvPr>
        </p:nvSpPr>
        <p:spPr bwMode="auto">
          <a:xfrm>
            <a:off x="381000" y="1249363"/>
            <a:ext cx="5638800" cy="46180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spcBef>
                <a:spcPct val="0"/>
              </a:spcBef>
              <a:buFont typeface="Wingdings" charset="2"/>
              <a:buNone/>
            </a:pPr>
            <a:r>
              <a:rPr lang="bg-BG" altLang="en-US" sz="2800" b="1" dirty="0">
                <a:solidFill>
                  <a:srgbClr val="872175"/>
                </a:solidFill>
                <a:latin typeface="Georgia" charset="0"/>
                <a:ea typeface="MS PGothic" charset="-128"/>
                <a:cs typeface="ＭＳ Ｐゴシック" charset="-128"/>
              </a:rPr>
              <a:t>Пол Харис Фелоу</a:t>
            </a:r>
            <a:endParaRPr lang="en-US" altLang="en-US" sz="2800" b="1" dirty="0">
              <a:solidFill>
                <a:srgbClr val="872175"/>
              </a:solidFill>
              <a:latin typeface="Georgia" charset="0"/>
              <a:ea typeface="MS PGothic" charset="-128"/>
              <a:cs typeface="ＭＳ Ｐゴシック" charset="-128"/>
            </a:endParaRPr>
          </a:p>
          <a:p>
            <a:pPr>
              <a:spcBef>
                <a:spcPct val="0"/>
              </a:spcBef>
              <a:buFont typeface="Wingdings" charset="2"/>
              <a:buNone/>
            </a:pPr>
            <a:endParaRPr lang="en-US" altLang="en-US" sz="2800" b="1" dirty="0">
              <a:latin typeface="Georgia" charset="0"/>
              <a:ea typeface="MS PGothic" charset="-128"/>
              <a:cs typeface="ＭＳ Ｐゴシック" charset="-128"/>
            </a:endParaRPr>
          </a:p>
          <a:p>
            <a:pPr>
              <a:spcBef>
                <a:spcPct val="0"/>
              </a:spcBef>
              <a:buFont typeface="Arial" charset="0"/>
              <a:buNone/>
            </a:pPr>
            <a:r>
              <a:rPr lang="bg-BG" altLang="en-US" sz="2800" dirty="0">
                <a:latin typeface="Georgia" charset="0"/>
                <a:ea typeface="MS PGothic" charset="-128"/>
                <a:cs typeface="ＭＳ Ｐゴシック" charset="-128"/>
              </a:rPr>
              <a:t>Всеки,  който е дарил или от чието име са дарени </a:t>
            </a:r>
            <a:br>
              <a:rPr lang="bg-BG" altLang="en-US" sz="2800" dirty="0">
                <a:latin typeface="Georgia" charset="0"/>
                <a:ea typeface="MS PGothic" charset="-128"/>
                <a:cs typeface="ＭＳ Ｐゴシック" charset="-128"/>
              </a:rPr>
            </a:br>
            <a:r>
              <a:rPr lang="bg-BG" altLang="en-US" sz="2800" b="1" dirty="0">
                <a:solidFill>
                  <a:srgbClr val="872175"/>
                </a:solidFill>
                <a:latin typeface="Georgia" charset="0"/>
                <a:ea typeface="MS PGothic" charset="-128"/>
                <a:cs typeface="ＭＳ Ｐゴシック" charset="-128"/>
              </a:rPr>
              <a:t>1 000$ </a:t>
            </a:r>
            <a:r>
              <a:rPr lang="bg-BG" altLang="en-US" sz="2800" dirty="0">
                <a:latin typeface="Georgia" charset="0"/>
                <a:ea typeface="MS PGothic" charset="-128"/>
                <a:cs typeface="ＭＳ Ｐゴシック" charset="-128"/>
              </a:rPr>
              <a:t>в </a:t>
            </a:r>
            <a:r>
              <a:rPr lang="bg-BG" altLang="en-US" sz="2800" dirty="0" smtClean="0">
                <a:latin typeface="Georgia" charset="0"/>
                <a:ea typeface="MS PGothic" charset="-128"/>
                <a:cs typeface="ＭＳ Ｐゴシック" charset="-128"/>
              </a:rPr>
              <a:t>Годишен фонд</a:t>
            </a:r>
            <a:r>
              <a:rPr lang="bg-BG" altLang="en-US" sz="2800" dirty="0">
                <a:latin typeface="Georgia" charset="0"/>
                <a:ea typeface="MS PGothic" charset="-128"/>
                <a:cs typeface="ＭＳ Ｐゴシック" charset="-128"/>
              </a:rPr>
              <a:t>, Фонд “Енд Полио” или о</a:t>
            </a:r>
            <a:r>
              <a:rPr lang="bg-BG" altLang="en-US" sz="2800" dirty="0" smtClean="0">
                <a:latin typeface="Georgia" charset="0"/>
                <a:ea typeface="MS PGothic" charset="-128"/>
                <a:cs typeface="ＭＳ Ｐゴシック" charset="-128"/>
              </a:rPr>
              <a:t>добрен </a:t>
            </a:r>
            <a:r>
              <a:rPr lang="bg-BG" altLang="en-US" sz="2800" dirty="0">
                <a:latin typeface="Georgia" charset="0"/>
                <a:ea typeface="MS PGothic" charset="-128"/>
                <a:cs typeface="ＭＳ Ｐゴシック" charset="-128"/>
              </a:rPr>
              <a:t>глобален грант</a:t>
            </a:r>
            <a:endParaRPr lang="en-US" altLang="en-US" sz="2800" dirty="0">
              <a:latin typeface="Georgia" charset="0"/>
              <a:ea typeface="MS PGothic" charset="-128"/>
              <a:cs typeface="ＭＳ Ｐゴシック" charset="-128"/>
            </a:endParaRPr>
          </a:p>
          <a:p>
            <a:pPr>
              <a:spcBef>
                <a:spcPct val="0"/>
              </a:spcBef>
            </a:pPr>
            <a:endParaRPr lang="bg-BG" altLang="en-US" sz="2800" dirty="0">
              <a:latin typeface="Georgia" charset="0"/>
              <a:ea typeface="MS PGothic" charset="-128"/>
              <a:cs typeface="ＭＳ Ｐゴシック" charset="-128"/>
            </a:endParaRPr>
          </a:p>
          <a:p>
            <a:pPr>
              <a:spcBef>
                <a:spcPct val="0"/>
              </a:spcBef>
              <a:buFont typeface="Arial" charset="0"/>
              <a:buNone/>
            </a:pPr>
            <a:r>
              <a:rPr lang="bg-BG" altLang="en-US" sz="2800" dirty="0">
                <a:latin typeface="Georgia" charset="0"/>
                <a:ea typeface="MS PGothic" charset="-128"/>
                <a:cs typeface="ＭＳ Ｐゴシック" charset="-128"/>
              </a:rPr>
              <a:t>*</a:t>
            </a:r>
            <a:r>
              <a:rPr lang="bg-BG" altLang="en-US" sz="2400" dirty="0">
                <a:latin typeface="Georgia" charset="0"/>
                <a:ea typeface="MS PGothic" charset="-128"/>
                <a:cs typeface="ＭＳ Ｐゴシック" charset="-128"/>
              </a:rPr>
              <a:t>Даренията за </a:t>
            </a:r>
            <a:r>
              <a:rPr lang="bg-BG" altLang="en-US" sz="2400" b="1" dirty="0" smtClean="0">
                <a:solidFill>
                  <a:srgbClr val="872175"/>
                </a:solidFill>
                <a:latin typeface="Georgia" charset="0"/>
                <a:ea typeface="MS PGothic" charset="-128"/>
                <a:cs typeface="ＭＳ Ｐゴシック" charset="-128"/>
              </a:rPr>
              <a:t>Попечителски фонд </a:t>
            </a:r>
            <a:r>
              <a:rPr lang="bg-BG" altLang="en-US" sz="2400" dirty="0">
                <a:latin typeface="Georgia" charset="0"/>
                <a:ea typeface="MS PGothic" charset="-128"/>
                <a:cs typeface="ＭＳ Ｐゴシック" charset="-128"/>
              </a:rPr>
              <a:t>получават </a:t>
            </a:r>
            <a:r>
              <a:rPr lang="bg-BG" altLang="en-US" sz="2400" b="1" dirty="0">
                <a:solidFill>
                  <a:srgbClr val="872175"/>
                </a:solidFill>
                <a:latin typeface="Georgia" charset="0"/>
                <a:ea typeface="MS PGothic" charset="-128"/>
                <a:cs typeface="ＭＳ Ｐゴシック" charset="-128"/>
              </a:rPr>
              <a:t>отличие за благодетел</a:t>
            </a:r>
            <a:r>
              <a:rPr lang="bg-BG" altLang="en-US" sz="2400" dirty="0">
                <a:latin typeface="Georgia" charset="0"/>
                <a:ea typeface="MS PGothic" charset="-128"/>
                <a:cs typeface="ＭＳ Ｐゴシック" charset="-128"/>
              </a:rPr>
              <a:t>, а не отличието Пол Харис </a:t>
            </a:r>
            <a:r>
              <a:rPr lang="bg-BG" altLang="en-US" sz="2400" dirty="0" smtClean="0">
                <a:latin typeface="Georgia" charset="0"/>
                <a:ea typeface="MS PGothic" charset="-128"/>
                <a:cs typeface="ＭＳ Ｐゴシック" charset="-128"/>
              </a:rPr>
              <a:t>Фелоу.</a:t>
            </a:r>
            <a:endParaRPr lang="en-US" altLang="en-US" sz="2400" dirty="0">
              <a:latin typeface="Georgia" charset="0"/>
              <a:ea typeface="MS PGothic" charset="-128"/>
              <a:cs typeface="ＭＳ Ｐゴシック" charset="-128"/>
            </a:endParaRPr>
          </a:p>
        </p:txBody>
      </p:sp>
      <p:pic>
        <p:nvPicPr>
          <p:cNvPr id="61443" name="Picture 17" descr="p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16025"/>
            <a:ext cx="246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Многократен Пол Харис Фелоу</a:t>
            </a:r>
            <a:endParaRPr lang="en-US" altLang="en-US">
              <a:latin typeface="Arial Narrow" charset="0"/>
              <a:ea typeface="MS PGothic" charset="-128"/>
              <a:cs typeface="ＭＳ Ｐゴシック" charset="-128"/>
            </a:endParaRPr>
          </a:p>
        </p:txBody>
      </p:sp>
      <p:sp>
        <p:nvSpPr>
          <p:cNvPr id="67586" name="Content Placeholder 2"/>
          <p:cNvSpPr>
            <a:spLocks noGrp="1"/>
          </p:cNvSpPr>
          <p:nvPr>
            <p:ph idx="1"/>
          </p:nvPr>
        </p:nvSpPr>
        <p:spPr bwMode="auto">
          <a:xfrm>
            <a:off x="373063" y="1314450"/>
            <a:ext cx="6180137"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a:solidFill>
                  <a:srgbClr val="872175"/>
                </a:solidFill>
                <a:latin typeface="Georgia" charset="0"/>
                <a:ea typeface="MS PGothic" charset="-128"/>
                <a:cs typeface="ＭＳ Ｐゴシック" charset="-128"/>
              </a:rPr>
              <a:t>Многократен Пол Харис Фелоу</a:t>
            </a:r>
          </a:p>
        </p:txBody>
      </p:sp>
      <p:graphicFrame>
        <p:nvGraphicFramePr>
          <p:cNvPr id="3" name="Table 2"/>
          <p:cNvGraphicFramePr>
            <a:graphicFrameLocks noGrp="1"/>
          </p:cNvGraphicFramePr>
          <p:nvPr/>
        </p:nvGraphicFramePr>
        <p:xfrm>
          <a:off x="3962400" y="1905000"/>
          <a:ext cx="5027613" cy="3979865"/>
        </p:xfrm>
        <a:graphic>
          <a:graphicData uri="http://schemas.openxmlformats.org/drawingml/2006/table">
            <a:tbl>
              <a:tblPr/>
              <a:tblGrid>
                <a:gridCol w="2479675"/>
                <a:gridCol w="1169988"/>
                <a:gridCol w="1377950"/>
              </a:tblGrid>
              <a:tr h="533400">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Сума за отличие*</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Нив</a:t>
                      </a:r>
                      <a:r>
                        <a:rPr kumimoji="0" lang="en-US" altLang="en-US" sz="1800" b="0" i="0" u="none" strike="noStrike" cap="none" normalizeH="0" baseline="0">
                          <a:ln>
                            <a:noFill/>
                          </a:ln>
                          <a:solidFill>
                            <a:srgbClr val="58585A"/>
                          </a:solidFill>
                          <a:effectLst/>
                          <a:latin typeface="Georgia" charset="0"/>
                          <a:ea typeface="ヒラギノ角ゴ Pro W3" charset="-128"/>
                        </a:rPr>
                        <a:t>o</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Значк</a:t>
                      </a:r>
                      <a:r>
                        <a:rPr kumimoji="0" lang="en-US" altLang="en-US" sz="1800" b="0" i="0" u="none" strike="noStrike" cap="none" normalizeH="0" baseline="0">
                          <a:ln>
                            <a:noFill/>
                          </a:ln>
                          <a:solidFill>
                            <a:srgbClr val="58585A"/>
                          </a:solidFill>
                          <a:effectLst/>
                          <a:latin typeface="Georgia" charset="0"/>
                          <a:ea typeface="ヒラギノ角ゴ Pro W3" charset="-128"/>
                        </a:rPr>
                        <a:t>a</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2 000$ до 2 999$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+ 1</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 </a:t>
                      </a:r>
                      <a:r>
                        <a:rPr kumimoji="0" lang="bg-BG" altLang="en-US" sz="1800" b="0" i="0" u="none" strike="noStrike" cap="none" normalizeH="0" baseline="0">
                          <a:ln>
                            <a:noFill/>
                          </a:ln>
                          <a:solidFill>
                            <a:srgbClr val="58585A"/>
                          </a:solidFill>
                          <a:effectLst/>
                          <a:latin typeface="Georgia" charset="0"/>
                          <a:ea typeface="ヒラギノ角ゴ Pro W3" charset="-128"/>
                        </a:rPr>
                        <a:t>сапфир</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3 000$ до 3 999$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+ 2</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4 000$ до 4 999$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+ 3</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5 000$ до 5 999$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+ 4</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4</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6 000$ до 6 999$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+ 5</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5</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7 000$ до 7 999$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+ 6</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a:t>
                      </a:r>
                      <a:r>
                        <a:rPr kumimoji="0" lang="bg-BG" altLang="en-US" sz="1800" b="0" i="0" u="none" strike="noStrike" cap="none" normalizeH="0" baseline="0">
                          <a:ln>
                            <a:noFill/>
                          </a:ln>
                          <a:solidFill>
                            <a:srgbClr val="58585A"/>
                          </a:solidFill>
                          <a:effectLst/>
                          <a:latin typeface="Georgia" charset="0"/>
                          <a:ea typeface="ヒラギノ角ゴ Pro W3" charset="-128"/>
                        </a:rPr>
                        <a:t> рубин</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8 000$ до 8 999$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+ 7</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r>
                        <a:rPr kumimoji="0" lang="bg-BG" altLang="en-US" sz="1800" b="0" i="0" u="none" strike="noStrike" cap="none" normalizeH="0" baseline="0">
                          <a:ln>
                            <a:noFill/>
                          </a:ln>
                          <a:solidFill>
                            <a:srgbClr val="58585A"/>
                          </a:solidFill>
                          <a:effectLst/>
                          <a:latin typeface="Georgia" charset="0"/>
                          <a:ea typeface="ヒラギノ角ゴ Pro W3" charset="-128"/>
                        </a:rPr>
                        <a:t> рубина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9 000$ до 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+ 8</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r>
                        <a:rPr kumimoji="0" lang="bg-BG" altLang="en-US" sz="1800" b="0" i="0" u="none" strike="noStrike" cap="none" normalizeH="0" baseline="0">
                          <a:ln>
                            <a:noFill/>
                          </a:ln>
                          <a:solidFill>
                            <a:srgbClr val="58585A"/>
                          </a:solidFill>
                          <a:effectLst/>
                          <a:latin typeface="Georgia" charset="0"/>
                          <a:ea typeface="ヒラギノ角ゴ Pro W3" charset="-128"/>
                        </a:rPr>
                        <a:t> рубина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29" name="Content Placeholder 2"/>
          <p:cNvSpPr txBox="1">
            <a:spLocks/>
          </p:cNvSpPr>
          <p:nvPr/>
        </p:nvSpPr>
        <p:spPr bwMode="auto">
          <a:xfrm>
            <a:off x="1755775" y="6059488"/>
            <a:ext cx="57467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1800">
                <a:solidFill>
                  <a:srgbClr val="58585A"/>
                </a:solidFill>
                <a:latin typeface="Georgia" charset="0"/>
              </a:rPr>
              <a:t>*Сумата може да е комбинация от парично дарение и получени точки на признание от Фондацията</a:t>
            </a:r>
          </a:p>
        </p:txBody>
      </p:sp>
      <p:pic>
        <p:nvPicPr>
          <p:cNvPr id="67630" name="Picture 4"/>
          <p:cNvPicPr>
            <a:picLocks noChangeAspect="1"/>
          </p:cNvPicPr>
          <p:nvPr/>
        </p:nvPicPr>
        <p:blipFill>
          <a:blip r:embed="rId3">
            <a:extLst>
              <a:ext uri="{28A0092B-C50C-407E-A947-70E740481C1C}">
                <a14:useLocalDpi xmlns:a14="http://schemas.microsoft.com/office/drawing/2010/main" val="0"/>
              </a:ext>
            </a:extLst>
          </a:blip>
          <a:srcRect l="1039"/>
          <a:stretch>
            <a:fillRect/>
          </a:stretch>
        </p:blipFill>
        <p:spPr bwMode="auto">
          <a:xfrm>
            <a:off x="457200" y="2362200"/>
            <a:ext cx="33480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bwMode="auto">
          <a:xfrm>
            <a:off x="457200" y="457200"/>
            <a:ext cx="7162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Обществото на Пол Харис</a:t>
            </a:r>
            <a:endParaRPr lang="en-US" altLang="en-US">
              <a:latin typeface="Arial Narrow" charset="0"/>
              <a:ea typeface="MS PGothic" charset="-128"/>
              <a:cs typeface="ＭＳ Ｐゴシック" charset="-128"/>
            </a:endParaRPr>
          </a:p>
        </p:txBody>
      </p:sp>
      <p:sp>
        <p:nvSpPr>
          <p:cNvPr id="69634" name="Content Placeholder 2"/>
          <p:cNvSpPr>
            <a:spLocks noGrp="1"/>
          </p:cNvSpPr>
          <p:nvPr>
            <p:ph idx="1"/>
          </p:nvPr>
        </p:nvSpPr>
        <p:spPr bwMode="auto">
          <a:xfrm>
            <a:off x="379413" y="1371600"/>
            <a:ext cx="678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a:solidFill>
                  <a:srgbClr val="872175"/>
                </a:solidFill>
                <a:latin typeface="Georgia" charset="0"/>
                <a:ea typeface="MS PGothic" charset="-128"/>
                <a:cs typeface="ＭＳ Ｐゴシック" charset="-128"/>
              </a:rPr>
              <a:t>Член на обществото на Пол Харис</a:t>
            </a:r>
          </a:p>
        </p:txBody>
      </p:sp>
      <p:sp>
        <p:nvSpPr>
          <p:cNvPr id="69636" name="Content Placeholder 2"/>
          <p:cNvSpPr txBox="1">
            <a:spLocks/>
          </p:cNvSpPr>
          <p:nvPr/>
        </p:nvSpPr>
        <p:spPr bwMode="auto">
          <a:xfrm>
            <a:off x="381000" y="2312988"/>
            <a:ext cx="441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dirty="0">
                <a:solidFill>
                  <a:srgbClr val="58585A"/>
                </a:solidFill>
                <a:latin typeface="Georgia" charset="0"/>
              </a:rPr>
              <a:t>Човек който прави всяка година дарение от най-малко 1 000$ към </a:t>
            </a:r>
            <a:r>
              <a:rPr lang="bg-BG" altLang="en-US" sz="2800" dirty="0" smtClean="0">
                <a:solidFill>
                  <a:srgbClr val="58585A"/>
                </a:solidFill>
                <a:latin typeface="Georgia" charset="0"/>
              </a:rPr>
              <a:t>Годишен </a:t>
            </a:r>
            <a:r>
              <a:rPr lang="bg-BG" altLang="en-US" sz="2800" dirty="0">
                <a:solidFill>
                  <a:srgbClr val="58585A"/>
                </a:solidFill>
                <a:latin typeface="Georgia" charset="0"/>
              </a:rPr>
              <a:t>фонд, Енд </a:t>
            </a:r>
            <a:r>
              <a:rPr lang="bg-BG" altLang="en-US" sz="2800" dirty="0" err="1">
                <a:solidFill>
                  <a:srgbClr val="58585A"/>
                </a:solidFill>
                <a:latin typeface="Georgia" charset="0"/>
              </a:rPr>
              <a:t>Полио</a:t>
            </a:r>
            <a:r>
              <a:rPr lang="en-US" altLang="en-US" sz="2800" dirty="0">
                <a:solidFill>
                  <a:srgbClr val="58585A"/>
                </a:solidFill>
                <a:latin typeface="Georgia" charset="0"/>
              </a:rPr>
              <a:t> </a:t>
            </a:r>
            <a:r>
              <a:rPr lang="bg-BG" altLang="en-US" sz="2800" dirty="0">
                <a:solidFill>
                  <a:srgbClr val="58585A"/>
                </a:solidFill>
                <a:latin typeface="Georgia" charset="0"/>
              </a:rPr>
              <a:t>или одобрен глобален грант</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255837"/>
            <a:ext cx="2120900"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Значим дарител</a:t>
            </a:r>
            <a:endParaRPr lang="en-US" altLang="en-US">
              <a:latin typeface="Arial Narrow" charset="0"/>
              <a:ea typeface="MS PGothic" charset="-128"/>
              <a:cs typeface="ＭＳ Ｐゴシック" charset="-128"/>
            </a:endParaRPr>
          </a:p>
        </p:txBody>
      </p:sp>
      <p:sp>
        <p:nvSpPr>
          <p:cNvPr id="71682" name="Content Placeholder 2"/>
          <p:cNvSpPr>
            <a:spLocks noGrp="1"/>
          </p:cNvSpPr>
          <p:nvPr>
            <p:ph idx="1"/>
          </p:nvPr>
        </p:nvSpPr>
        <p:spPr bwMode="auto">
          <a:xfrm>
            <a:off x="420688" y="1306513"/>
            <a:ext cx="78152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en-US" altLang="en-US" sz="2800" b="1">
                <a:solidFill>
                  <a:srgbClr val="872175"/>
                </a:solidFill>
                <a:latin typeface="Georgia" charset="0"/>
                <a:ea typeface="MS PGothic" charset="-128"/>
                <a:cs typeface="ＭＳ Ｐゴシック" charset="-128"/>
              </a:rPr>
              <a:t>Major Donor </a:t>
            </a:r>
            <a:r>
              <a:rPr lang="mr-IN" altLang="en-US" sz="2800" b="1">
                <a:solidFill>
                  <a:srgbClr val="872175"/>
                </a:solidFill>
                <a:latin typeface="Georgia" charset="0"/>
                <a:ea typeface="MS PGothic" charset="-128"/>
                <a:cs typeface="ＭＳ Ｐゴシック" charset="-128"/>
              </a:rPr>
              <a:t>–</a:t>
            </a:r>
            <a:r>
              <a:rPr lang="en-US" altLang="en-US" sz="2800" b="1">
                <a:solidFill>
                  <a:srgbClr val="872175"/>
                </a:solidFill>
                <a:latin typeface="Georgia" charset="0"/>
                <a:ea typeface="MS PGothic" charset="-128"/>
                <a:cs typeface="ＭＳ Ｐゴシック" charset="-128"/>
              </a:rPr>
              <a:t> </a:t>
            </a:r>
            <a:r>
              <a:rPr lang="bg-BG" altLang="en-US" sz="2800" b="1">
                <a:solidFill>
                  <a:srgbClr val="872175"/>
                </a:solidFill>
                <a:latin typeface="Georgia" charset="0"/>
                <a:ea typeface="MS PGothic" charset="-128"/>
                <a:cs typeface="ＭＳ Ｐゴシック" charset="-128"/>
              </a:rPr>
              <a:t>Значим</a:t>
            </a:r>
            <a:r>
              <a:rPr lang="en-US" altLang="en-US" sz="2800" b="1">
                <a:solidFill>
                  <a:srgbClr val="872175"/>
                </a:solidFill>
                <a:latin typeface="Georgia" charset="0"/>
                <a:ea typeface="MS PGothic" charset="-128"/>
                <a:cs typeface="ＭＳ Ｐゴシック" charset="-128"/>
              </a:rPr>
              <a:t>/</a:t>
            </a:r>
            <a:r>
              <a:rPr lang="bg-BG" altLang="en-US" sz="2800" b="1">
                <a:solidFill>
                  <a:srgbClr val="872175"/>
                </a:solidFill>
                <a:latin typeface="Georgia" charset="0"/>
                <a:ea typeface="MS PGothic" charset="-128"/>
                <a:cs typeface="ＭＳ Ｐゴシック" charset="-128"/>
              </a:rPr>
              <a:t>основен дарител</a:t>
            </a:r>
          </a:p>
        </p:txBody>
      </p:sp>
      <p:sp>
        <p:nvSpPr>
          <p:cNvPr id="71683" name="Content Placeholder 2"/>
          <p:cNvSpPr txBox="1">
            <a:spLocks/>
          </p:cNvSpPr>
          <p:nvPr/>
        </p:nvSpPr>
        <p:spPr bwMode="auto">
          <a:xfrm>
            <a:off x="420688" y="1973263"/>
            <a:ext cx="419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a:solidFill>
                  <a:srgbClr val="58585A"/>
                </a:solidFill>
                <a:latin typeface="Georgia" charset="0"/>
              </a:rPr>
              <a:t>Човек или двойка, които са направили лични дарения за над 10 000$ без значение в кой фонд.</a:t>
            </a:r>
          </a:p>
        </p:txBody>
      </p:sp>
      <p:graphicFrame>
        <p:nvGraphicFramePr>
          <p:cNvPr id="8" name="Table 7"/>
          <p:cNvGraphicFramePr>
            <a:graphicFrameLocks noGrp="1"/>
          </p:cNvGraphicFramePr>
          <p:nvPr/>
        </p:nvGraphicFramePr>
        <p:xfrm>
          <a:off x="228600" y="3886200"/>
          <a:ext cx="5181600" cy="2251076"/>
        </p:xfrm>
        <a:graphic>
          <a:graphicData uri="http://schemas.openxmlformats.org/drawingml/2006/table">
            <a:tbl>
              <a:tblPr/>
              <a:tblGrid>
                <a:gridCol w="2895600"/>
                <a:gridCol w="838200"/>
                <a:gridCol w="1447800"/>
              </a:tblGrid>
              <a:tr h="4984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Сума за отличие*</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Нив</a:t>
                      </a:r>
                      <a:r>
                        <a:rPr kumimoji="0" lang="en-US" altLang="en-US" sz="1800" b="0" i="0" u="none" strike="noStrike" cap="none" normalizeH="0" baseline="0">
                          <a:ln>
                            <a:noFill/>
                          </a:ln>
                          <a:solidFill>
                            <a:srgbClr val="58585A"/>
                          </a:solidFill>
                          <a:effectLst/>
                          <a:latin typeface="Georgia" charset="0"/>
                          <a:ea typeface="ヒラギノ角ゴ Pro W3" charset="-128"/>
                        </a:rPr>
                        <a:t>o</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Значка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10 000$ до 24 999$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1 кристал</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25 000$ до 49 999$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2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50 000$ до 99 999$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3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100 000$ до 249 999$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4</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4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2641" b="8497"/>
          <a:stretch/>
        </p:blipFill>
        <p:spPr bwMode="auto">
          <a:xfrm>
            <a:off x="5572980" y="1825178"/>
            <a:ext cx="3425825" cy="177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980" y="3657600"/>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457200" y="2597150"/>
            <a:ext cx="3200400" cy="207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Какво Ви мотивира да сте тук днес?</a:t>
            </a:r>
          </a:p>
        </p:txBody>
      </p:sp>
      <p:pic>
        <p:nvPicPr>
          <p:cNvPr id="348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247900"/>
            <a:ext cx="41529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2034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bwMode="auto">
          <a:xfrm>
            <a:off x="457200" y="457200"/>
            <a:ext cx="70104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a:latin typeface="Arial Narrow" charset="0"/>
                <a:ea typeface="MS PGothic" charset="-128"/>
                <a:cs typeface="ＭＳ Ｐゴシック" charset="-128"/>
              </a:rPr>
              <a:t>–</a:t>
            </a:r>
            <a:r>
              <a:rPr lang="bg-BG" altLang="en-US" dirty="0">
                <a:latin typeface="Arial Narrow" charset="0"/>
                <a:ea typeface="MS PGothic" charset="-128"/>
                <a:cs typeface="ＭＳ Ｐゴシック" charset="-128"/>
              </a:rPr>
              <a:t> Индивидуални: Обществото на Арч Клъмф</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81000" y="1812925"/>
            <a:ext cx="61722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spcBef>
                <a:spcPct val="0"/>
              </a:spcBef>
              <a:buFont typeface="Arial" charset="0"/>
              <a:buNone/>
            </a:pPr>
            <a:r>
              <a:rPr lang="bg-BG" altLang="en-US" sz="2800" dirty="0">
                <a:latin typeface="Georgia" charset="0"/>
                <a:ea typeface="MS PGothic" charset="-128"/>
                <a:cs typeface="ＭＳ Ｐゴシック" charset="-128"/>
              </a:rPr>
              <a:t>Дарител, с общи дарения </a:t>
            </a:r>
            <a:r>
              <a:rPr lang="bg-BG" altLang="en-US" sz="2800" dirty="0" smtClean="0">
                <a:latin typeface="Georgia" charset="0"/>
                <a:ea typeface="MS PGothic" charset="-128"/>
                <a:cs typeface="ＭＳ Ｐゴシック" charset="-128"/>
              </a:rPr>
              <a:t/>
            </a:r>
            <a:br>
              <a:rPr lang="bg-BG" altLang="en-US" sz="2800" dirty="0" smtClean="0">
                <a:latin typeface="Georgia" charset="0"/>
                <a:ea typeface="MS PGothic" charset="-128"/>
                <a:cs typeface="ＭＳ Ｐゴシック" charset="-128"/>
              </a:rPr>
            </a:br>
            <a:r>
              <a:rPr lang="bg-BG" altLang="en-US" sz="2800" b="1" dirty="0" smtClean="0">
                <a:solidFill>
                  <a:srgbClr val="872175"/>
                </a:solidFill>
                <a:latin typeface="Georgia" charset="0"/>
                <a:ea typeface="MS PGothic" charset="-128"/>
                <a:cs typeface="ＭＳ Ｐゴシック" charset="-128"/>
              </a:rPr>
              <a:t>над </a:t>
            </a:r>
            <a:r>
              <a:rPr lang="en-US" altLang="en-US" sz="2800" b="1" dirty="0" smtClean="0">
                <a:solidFill>
                  <a:srgbClr val="872175"/>
                </a:solidFill>
                <a:latin typeface="Georgia" charset="0"/>
                <a:ea typeface="MS PGothic" charset="-128"/>
                <a:cs typeface="ＭＳ Ｐゴシック" charset="-128"/>
              </a:rPr>
              <a:t>250 </a:t>
            </a:r>
            <a:r>
              <a:rPr lang="en-US" altLang="en-US" sz="2800" b="1" dirty="0">
                <a:solidFill>
                  <a:srgbClr val="872175"/>
                </a:solidFill>
                <a:latin typeface="Georgia" charset="0"/>
                <a:ea typeface="MS PGothic" charset="-128"/>
                <a:cs typeface="ＭＳ Ｐゴシック" charset="-128"/>
              </a:rPr>
              <a:t>000</a:t>
            </a:r>
            <a:r>
              <a:rPr lang="bg-BG" altLang="en-US" sz="2800" b="1" dirty="0" smtClean="0">
                <a:solidFill>
                  <a:srgbClr val="872175"/>
                </a:solidFill>
                <a:latin typeface="Georgia" charset="0"/>
                <a:ea typeface="MS PGothic" charset="-128"/>
                <a:cs typeface="ＭＳ Ｐゴシック" charset="-128"/>
              </a:rPr>
              <a:t>$</a:t>
            </a:r>
            <a:endParaRPr lang="bg-BG" altLang="en-US" sz="2800" dirty="0">
              <a:latin typeface="Georgia" charset="0"/>
              <a:ea typeface="MS PGothic" charset="-128"/>
              <a:cs typeface="ＭＳ Ｐゴシック" charset="-128"/>
            </a:endParaRPr>
          </a:p>
          <a:p>
            <a:pPr marL="0" indent="0" eaLnBrk="1" hangingPunct="1"/>
            <a:r>
              <a:rPr lang="en-US" altLang="en-US" sz="2800" dirty="0" smtClean="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Техните </a:t>
            </a:r>
            <a:r>
              <a:rPr lang="bg-BG" altLang="en-US" sz="2800" b="1" dirty="0">
                <a:solidFill>
                  <a:srgbClr val="872175"/>
                </a:solidFill>
                <a:latin typeface="Georgia" charset="0"/>
                <a:ea typeface="MS PGothic" charset="-128"/>
                <a:cs typeface="ＭＳ Ｐゴシック" charset="-128"/>
              </a:rPr>
              <a:t>снимки</a:t>
            </a:r>
            <a:r>
              <a:rPr lang="bg-BG" altLang="en-US" sz="2800" dirty="0">
                <a:latin typeface="Georgia" charset="0"/>
                <a:ea typeface="MS PGothic" charset="-128"/>
                <a:cs typeface="ＭＳ Ｐゴシック" charset="-128"/>
              </a:rPr>
              <a:t> са изложени постоянно в галерията Арч Клъмф със сертификат в </a:t>
            </a:r>
            <a:r>
              <a:rPr lang="bg-BG" altLang="en-US" sz="2800" b="1" dirty="0">
                <a:solidFill>
                  <a:srgbClr val="872175"/>
                </a:solidFill>
                <a:latin typeface="Georgia" charset="0"/>
                <a:ea typeface="MS PGothic" charset="-128"/>
                <a:cs typeface="ＭＳ Ｐゴシック" charset="-128"/>
              </a:rPr>
              <a:t>централата</a:t>
            </a:r>
            <a:r>
              <a:rPr lang="bg-BG" altLang="en-US" sz="2800" dirty="0">
                <a:latin typeface="Georgia" charset="0"/>
                <a:ea typeface="MS PGothic" charset="-128"/>
                <a:cs typeface="ＭＳ Ｐゴシック" charset="-128"/>
              </a:rPr>
              <a:t> на </a:t>
            </a:r>
            <a:r>
              <a:rPr lang="bg-BG" altLang="en-US" sz="2800" dirty="0" smtClean="0">
                <a:latin typeface="Georgia" charset="0"/>
                <a:ea typeface="MS PGothic" charset="-128"/>
                <a:cs typeface="ＭＳ Ｐゴシック" charset="-128"/>
              </a:rPr>
              <a:t>Ротари Интернешънъл.</a:t>
            </a:r>
            <a:endParaRPr lang="en-US" altLang="en-US" sz="2800" dirty="0">
              <a:latin typeface="Georgia" charset="0"/>
              <a:ea typeface="MS PGothic" charset="-128"/>
              <a:cs typeface="ＭＳ Ｐゴシック" charset="-128"/>
            </a:endParaRPr>
          </a:p>
          <a:p>
            <a:pPr marL="0" indent="0" eaLnBrk="1" hangingPunct="1"/>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Арч Клъмф е шестия президент на </a:t>
            </a:r>
            <a:r>
              <a:rPr lang="en-US" altLang="en-US" sz="2800" dirty="0">
                <a:latin typeface="Georgia" charset="0"/>
                <a:ea typeface="MS PGothic" charset="-128"/>
                <a:cs typeface="ＭＳ Ｐゴシック" charset="-128"/>
              </a:rPr>
              <a:t>Rotary International</a:t>
            </a:r>
            <a:r>
              <a:rPr lang="bg-BG" altLang="en-US" sz="2800" dirty="0">
                <a:latin typeface="Georgia" charset="0"/>
                <a:ea typeface="MS PGothic" charset="-128"/>
                <a:cs typeface="ＭＳ Ｐゴシック" charset="-128"/>
              </a:rPr>
              <a:t>, чиято визия вдъхновява основаването на Фондация “Ротари”.</a:t>
            </a:r>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46225"/>
            <a:ext cx="1524000" cy="203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Content Placeholder 2"/>
          <p:cNvSpPr txBox="1">
            <a:spLocks/>
          </p:cNvSpPr>
          <p:nvPr/>
        </p:nvSpPr>
        <p:spPr bwMode="auto">
          <a:xfrm>
            <a:off x="228600" y="1279525"/>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a:buFont typeface="Wingdings" charset="2"/>
              <a:buNone/>
            </a:pPr>
            <a:r>
              <a:rPr lang="bg-BG" altLang="en-US" sz="2800" b="1" dirty="0">
                <a:solidFill>
                  <a:srgbClr val="872175"/>
                </a:solidFill>
                <a:latin typeface="Georgia" charset="0"/>
              </a:rPr>
              <a:t>Член на обществото на Арч Клъмф</a:t>
            </a:r>
            <a:endParaRPr lang="en-US" altLang="en-US" sz="2800" b="1" dirty="0">
              <a:solidFill>
                <a:srgbClr val="872175"/>
              </a:solidFill>
              <a:latin typeface="Georgia"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849267"/>
            <a:ext cx="2457450" cy="163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 Индивидуални</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57188" y="1804988"/>
            <a:ext cx="6172200" cy="44592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Clr>
                <a:schemeClr val="hlink"/>
              </a:buClr>
              <a:buSzPct val="80000"/>
              <a:buFont typeface="Arial" charset="0"/>
              <a:buNone/>
            </a:pPr>
            <a:r>
              <a:rPr lang="bg-BG" altLang="en-US" sz="2800" dirty="0">
                <a:latin typeface="Georgia" charset="0"/>
                <a:ea typeface="MS PGothic" charset="-128"/>
                <a:cs typeface="ＭＳ Ｐゴシック" charset="-128"/>
              </a:rPr>
              <a:t>Когато даден човек или двойка постави Фондация “Ротари” в </a:t>
            </a:r>
            <a:r>
              <a:rPr lang="bg-BG" altLang="en-US" sz="2800" b="1" dirty="0">
                <a:solidFill>
                  <a:srgbClr val="872175"/>
                </a:solidFill>
                <a:latin typeface="Georgia" charset="0"/>
                <a:ea typeface="MS PGothic" charset="-128"/>
                <a:cs typeface="ＭＳ Ｐゴシック" charset="-128"/>
              </a:rPr>
              <a:t>завещанието си</a:t>
            </a:r>
            <a:r>
              <a:rPr lang="bg-BG" altLang="en-US" sz="2800" dirty="0">
                <a:latin typeface="Georgia" charset="0"/>
                <a:ea typeface="MS PGothic" charset="-128"/>
                <a:cs typeface="ＭＳ Ｐゴシック" charset="-128"/>
              </a:rPr>
              <a:t> или друг план за недвижим имот за минимум 10 000$</a:t>
            </a:r>
            <a:endParaRPr lang="en-US" altLang="en-US" sz="2800" dirty="0">
              <a:latin typeface="Georgia" charset="0"/>
              <a:ea typeface="MS PGothic" charset="-128"/>
              <a:cs typeface="ＭＳ Ｐゴシック" charset="-128"/>
            </a:endParaRPr>
          </a:p>
          <a:p>
            <a:pPr eaLnBrk="1" hangingPunct="1">
              <a:buClr>
                <a:srgbClr val="58585A"/>
              </a:buClr>
              <a:buSzPct val="80000"/>
            </a:pPr>
            <a:r>
              <a:rPr lang="bg-BG" altLang="en-US" sz="2800" dirty="0">
                <a:latin typeface="Georgia" charset="0"/>
                <a:ea typeface="MS PGothic" charset="-128"/>
                <a:cs typeface="ＭＳ Ｐゴシック" charset="-128"/>
              </a:rPr>
              <a:t>Има </a:t>
            </a:r>
            <a:r>
              <a:rPr lang="bg-BG" altLang="en-US" sz="2800" b="1" dirty="0">
                <a:solidFill>
                  <a:srgbClr val="872175"/>
                </a:solidFill>
                <a:latin typeface="Georgia" charset="0"/>
                <a:ea typeface="MS PGothic" charset="-128"/>
                <a:cs typeface="ＭＳ Ｐゴシック" charset="-128"/>
              </a:rPr>
              <a:t>шест </a:t>
            </a:r>
            <a:r>
              <a:rPr lang="bg-BG" altLang="en-US" sz="2800" dirty="0">
                <a:latin typeface="Georgia" charset="0"/>
                <a:ea typeface="MS PGothic" charset="-128"/>
                <a:cs typeface="ＭＳ Ｐゴシック" charset="-128"/>
              </a:rPr>
              <a:t>нива на отличието на Обществото на наследството</a:t>
            </a:r>
            <a:r>
              <a:rPr lang="en-US" altLang="en-US" sz="2800" dirty="0">
                <a:latin typeface="Georgia" charset="0"/>
                <a:ea typeface="MS PGothic" charset="-128"/>
                <a:cs typeface="ＭＳ Ｐゴシック" charset="-128"/>
              </a:rPr>
              <a:t> – </a:t>
            </a:r>
            <a:r>
              <a:rPr lang="bg-BG" altLang="en-US" sz="2800" dirty="0">
                <a:latin typeface="Georgia" charset="0"/>
                <a:ea typeface="MS PGothic" charset="-128"/>
                <a:cs typeface="ＭＳ Ｐゴシック" charset="-128"/>
              </a:rPr>
              <a:t>за суми от 10 000$</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до 1 000 000$</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и нагоре, като получават кристал и значка с един до шест </a:t>
            </a:r>
            <a:r>
              <a:rPr lang="bg-BG" altLang="en-US" sz="2800" b="1" dirty="0">
                <a:solidFill>
                  <a:srgbClr val="872175"/>
                </a:solidFill>
                <a:latin typeface="Georgia" charset="0"/>
                <a:ea typeface="MS PGothic" charset="-128"/>
                <a:cs typeface="ＭＳ Ｐゴシック" charset="-128"/>
              </a:rPr>
              <a:t>диаманта</a:t>
            </a:r>
            <a:r>
              <a:rPr lang="bg-BG" altLang="en-US" sz="2800" dirty="0">
                <a:latin typeface="Georgia" charset="0"/>
                <a:ea typeface="MS PGothic" charset="-128"/>
                <a:cs typeface="ＭＳ Ｐゴシック" charset="-128"/>
              </a:rPr>
              <a:t>.</a:t>
            </a:r>
          </a:p>
        </p:txBody>
      </p:sp>
      <p:sp>
        <p:nvSpPr>
          <p:cNvPr id="77827" name="Content Placeholder 2"/>
          <p:cNvSpPr txBox="1">
            <a:spLocks/>
          </p:cNvSpPr>
          <p:nvPr/>
        </p:nvSpPr>
        <p:spPr bwMode="auto">
          <a:xfrm>
            <a:off x="377825" y="1271588"/>
            <a:ext cx="538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Arial" charset="0"/>
              <a:buNone/>
            </a:pPr>
            <a:r>
              <a:rPr lang="bg-BG" altLang="en-US" sz="2800" b="1">
                <a:solidFill>
                  <a:srgbClr val="872175"/>
                </a:solidFill>
                <a:latin typeface="Georgia" charset="0"/>
              </a:rPr>
              <a:t>Общество на наследство</a:t>
            </a:r>
            <a:endParaRPr lang="en-US" altLang="en-US" sz="2800" b="1">
              <a:solidFill>
                <a:srgbClr val="872175"/>
              </a:solidFill>
              <a:latin typeface="Georgia"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7584" y="1515970"/>
            <a:ext cx="2014923" cy="1913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521" y="3810000"/>
            <a:ext cx="2006986" cy="20008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Клубни отличия и признания</a:t>
            </a:r>
            <a:endParaRPr lang="en-US" altLang="en-US" sz="3600">
              <a:latin typeface="Arial Narrow" charset="0"/>
              <a:ea typeface="MS PGothic" charset="-128"/>
              <a:cs typeface="ＭＳ Ｐゴシック" charset="-128"/>
            </a:endParaRPr>
          </a:p>
        </p:txBody>
      </p:sp>
      <p:sp>
        <p:nvSpPr>
          <p:cNvPr id="79874" name="Content Placeholder 2"/>
          <p:cNvSpPr txBox="1">
            <a:spLocks/>
          </p:cNvSpPr>
          <p:nvPr/>
        </p:nvSpPr>
        <p:spPr bwMode="auto">
          <a:xfrm>
            <a:off x="1758462" y="4876800"/>
            <a:ext cx="654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 “</a:t>
            </a:r>
            <a:r>
              <a:rPr lang="mr-IN" altLang="en-US" sz="2200" dirty="0">
                <a:solidFill>
                  <a:srgbClr val="872175"/>
                </a:solidFill>
                <a:latin typeface="Georgia" charset="0"/>
                <a:ea typeface="MS PGothic" charset="-128"/>
                <a:cs typeface="Georgia" charset="0"/>
              </a:rPr>
              <a:t>…</a:t>
            </a:r>
            <a:r>
              <a:rPr lang="bg-BG" altLang="en-US" sz="2200" dirty="0">
                <a:solidFill>
                  <a:srgbClr val="872175"/>
                </a:solidFill>
                <a:latin typeface="Georgia" charset="0"/>
                <a:ea typeface="MS PGothic" charset="-128"/>
                <a:cs typeface="Georgia" charset="0"/>
              </a:rPr>
              <a:t> а </a:t>
            </a:r>
            <a:r>
              <a:rPr lang="bg-BG" altLang="en-US" sz="2200" b="1" dirty="0">
                <a:solidFill>
                  <a:srgbClr val="872175"/>
                </a:solidFill>
                <a:latin typeface="Georgia" charset="0"/>
                <a:ea typeface="MS PGothic" charset="-128"/>
                <a:cs typeface="Georgia" charset="0"/>
              </a:rPr>
              <a:t>споделяне</a:t>
            </a:r>
            <a:r>
              <a:rPr lang="bg-BG" altLang="en-US" sz="2200" dirty="0">
                <a:solidFill>
                  <a:srgbClr val="872175"/>
                </a:solidFill>
                <a:latin typeface="Georgia" charset="0"/>
                <a:ea typeface="MS PGothic" charset="-128"/>
                <a:cs typeface="Georgia" charset="0"/>
              </a:rPr>
              <a:t> на ценности, обща </a:t>
            </a:r>
            <a:r>
              <a:rPr lang="bg-BG" altLang="en-US" sz="2200" b="1" dirty="0">
                <a:solidFill>
                  <a:srgbClr val="872175"/>
                </a:solidFill>
                <a:latin typeface="Georgia" charset="0"/>
                <a:ea typeface="MS PGothic" charset="-128"/>
                <a:cs typeface="Georgia" charset="0"/>
              </a:rPr>
              <a:t>визия</a:t>
            </a:r>
            <a:r>
              <a:rPr lang="bg-BG" altLang="en-US" sz="2200" dirty="0">
                <a:solidFill>
                  <a:srgbClr val="872175"/>
                </a:solidFill>
                <a:latin typeface="Georgia" charset="0"/>
                <a:ea typeface="MS PGothic" charset="-128"/>
                <a:cs typeface="Georgia" charset="0"/>
              </a:rPr>
              <a:t> и решения, и насочване на ресурси за определена </a:t>
            </a:r>
            <a:r>
              <a:rPr lang="bg-BG" altLang="en-US" sz="2200" b="1" dirty="0">
                <a:solidFill>
                  <a:srgbClr val="872175"/>
                </a:solidFill>
                <a:latin typeface="Georgia" charset="0"/>
                <a:ea typeface="MS PGothic" charset="-128"/>
                <a:cs typeface="Georgia" charset="0"/>
              </a:rPr>
              <a:t>кауза</a:t>
            </a:r>
            <a:r>
              <a:rPr lang="bg-BG" altLang="en-US" sz="2200" dirty="0">
                <a:solidFill>
                  <a:srgbClr val="872175"/>
                </a:solidFill>
                <a:latin typeface="Georgia" charset="0"/>
                <a:ea typeface="MS PGothic" charset="-128"/>
                <a:cs typeface="Georgia" charset="0"/>
              </a:rPr>
              <a:t>.”</a:t>
            </a:r>
          </a:p>
        </p:txBody>
      </p:sp>
      <p:sp>
        <p:nvSpPr>
          <p:cNvPr id="79875" name="Content Placeholder 2"/>
          <p:cNvSpPr txBox="1">
            <a:spLocks/>
          </p:cNvSpPr>
          <p:nvPr/>
        </p:nvSpPr>
        <p:spPr bwMode="auto">
          <a:xfrm>
            <a:off x="1752600" y="17145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“Даряването не е само даването на пари</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 Клубни</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80772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defRPr/>
            </a:pPr>
            <a:r>
              <a:rPr lang="bg-BG" altLang="en-US" sz="2800" dirty="0" smtClean="0">
                <a:latin typeface="Georgia" charset="0"/>
                <a:ea typeface="MS PGothic" charset="-128"/>
                <a:cs typeface="ＭＳ Ｐゴシック" charset="-128"/>
              </a:rPr>
              <a:t>Всяка </a:t>
            </a:r>
            <a:r>
              <a:rPr lang="bg-BG" altLang="en-US" sz="2800" dirty="0">
                <a:latin typeface="Georgia" charset="0"/>
                <a:ea typeface="MS PGothic" charset="-128"/>
                <a:cs typeface="ＭＳ Ｐゴシック" charset="-128"/>
              </a:rPr>
              <a:t>година </a:t>
            </a:r>
            <a:r>
              <a:rPr lang="bg-BG" altLang="en-US" sz="2800" dirty="0" smtClean="0">
                <a:latin typeface="Georgia" charset="0"/>
                <a:ea typeface="MS PGothic" charset="-128"/>
                <a:cs typeface="ＭＳ Ｐゴシック" charset="-128"/>
              </a:rPr>
              <a:t>се отличават </a:t>
            </a:r>
            <a:r>
              <a:rPr lang="bg-BG" altLang="en-US" sz="2800" b="1" dirty="0" smtClean="0">
                <a:solidFill>
                  <a:srgbClr val="872175"/>
                </a:solidFill>
                <a:latin typeface="Georgia" charset="0"/>
                <a:ea typeface="MS PGothic" charset="-128"/>
                <a:cs typeface="ＭＳ Ｐゴシック" charset="-128"/>
              </a:rPr>
              <a:t>първите</a:t>
            </a:r>
            <a:r>
              <a:rPr lang="bg-BG" altLang="en-US" sz="2800" dirty="0" smtClean="0">
                <a:latin typeface="Georgia" charset="0"/>
                <a:ea typeface="MS PGothic" charset="-128"/>
                <a:cs typeface="ＭＳ Ｐゴシック" charset="-128"/>
              </a:rPr>
              <a:t> </a:t>
            </a:r>
            <a:r>
              <a:rPr lang="bg-BG" altLang="en-US" sz="2800" b="1" dirty="0">
                <a:solidFill>
                  <a:srgbClr val="872175"/>
                </a:solidFill>
                <a:latin typeface="Georgia" charset="0"/>
                <a:ea typeface="MS PGothic" charset="-128"/>
                <a:cs typeface="ＭＳ Ｐゴシック" charset="-128"/>
              </a:rPr>
              <a:t>три</a:t>
            </a:r>
            <a:r>
              <a:rPr lang="bg-BG" altLang="en-US" sz="2800" dirty="0">
                <a:latin typeface="Georgia" charset="0"/>
                <a:ea typeface="MS PGothic" charset="-128"/>
                <a:cs typeface="ＭＳ Ｐゴシック" charset="-128"/>
              </a:rPr>
              <a:t> клуба в дистрикта </a:t>
            </a:r>
            <a:r>
              <a:rPr lang="bg-BG" altLang="en-US" sz="2800" dirty="0" smtClean="0">
                <a:latin typeface="Georgia" charset="0"/>
                <a:ea typeface="MS PGothic" charset="-128"/>
                <a:cs typeface="ＭＳ Ｐゴシック" charset="-128"/>
              </a:rPr>
              <a:t>(мин. 50$/член)</a:t>
            </a:r>
            <a:r>
              <a:rPr lang="bg-BG" altLang="en-US" sz="2800" dirty="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за:</a:t>
            </a:r>
            <a:endParaRPr lang="bg-BG" altLang="en-US" sz="2800" dirty="0">
              <a:latin typeface="Georgia" charset="0"/>
              <a:ea typeface="MS PGothic" charset="-128"/>
              <a:cs typeface="ＭＳ Ｐゴシック" charset="-128"/>
            </a:endParaRPr>
          </a:p>
          <a:p>
            <a:pPr eaLnBrk="1" hangingPunct="1">
              <a:defRPr/>
            </a:pPr>
            <a:r>
              <a:rPr lang="bg-BG" altLang="en-US" sz="2800" dirty="0">
                <a:latin typeface="Georgia" charset="0"/>
                <a:ea typeface="MS PGothic" charset="-128"/>
                <a:cs typeface="ＭＳ Ｐゴシック" charset="-128"/>
              </a:rPr>
              <a:t> Най-голямо </a:t>
            </a:r>
            <a:r>
              <a:rPr lang="bg-BG" altLang="en-US" sz="2800" dirty="0" smtClean="0">
                <a:solidFill>
                  <a:srgbClr val="872175"/>
                </a:solidFill>
                <a:latin typeface="Georgia" charset="0"/>
                <a:ea typeface="MS PGothic" charset="-128"/>
                <a:cs typeface="ＭＳ Ｐゴシック" charset="-128"/>
              </a:rPr>
              <a:t>дарение </a:t>
            </a:r>
            <a:r>
              <a:rPr lang="bg-BG" altLang="en-US" sz="2800" dirty="0">
                <a:solidFill>
                  <a:srgbClr val="872175"/>
                </a:solidFill>
                <a:latin typeface="Georgia" charset="0"/>
                <a:ea typeface="MS PGothic" charset="-128"/>
                <a:cs typeface="ＭＳ Ｐゴシック" charset="-128"/>
              </a:rPr>
              <a:t>на член </a:t>
            </a:r>
            <a:r>
              <a:rPr lang="bg-BG" altLang="en-US" sz="2800" dirty="0">
                <a:latin typeface="Georgia" charset="0"/>
                <a:ea typeface="MS PGothic" charset="-128"/>
                <a:cs typeface="ＭＳ Ｐゴシック" charset="-128"/>
              </a:rPr>
              <a:t>от клуба</a:t>
            </a:r>
          </a:p>
          <a:p>
            <a:pPr eaLnBrk="1" hangingPunct="1">
              <a:defRPr/>
            </a:pPr>
            <a:r>
              <a:rPr lang="bg-BG" altLang="en-US" sz="2800" dirty="0">
                <a:latin typeface="Georgia" charset="0"/>
                <a:ea typeface="MS PGothic" charset="-128"/>
                <a:cs typeface="ＭＳ Ｐゴシック" charset="-128"/>
              </a:rPr>
              <a:t> Най-голямо </a:t>
            </a:r>
            <a:r>
              <a:rPr lang="bg-BG" altLang="en-US" sz="2800" dirty="0">
                <a:solidFill>
                  <a:srgbClr val="872175"/>
                </a:solidFill>
                <a:latin typeface="Georgia" charset="0"/>
                <a:ea typeface="MS PGothic" charset="-128"/>
                <a:cs typeface="ＭＳ Ｐゴシック" charset="-128"/>
              </a:rPr>
              <a:t>общо клубно </a:t>
            </a:r>
            <a:r>
              <a:rPr lang="bg-BG" altLang="en-US" sz="2800" dirty="0">
                <a:latin typeface="Georgia" charset="0"/>
                <a:ea typeface="MS PGothic" charset="-128"/>
                <a:cs typeface="ＭＳ Ｐゴシック" charset="-128"/>
              </a:rPr>
              <a:t>дарение</a:t>
            </a:r>
          </a:p>
          <a:p>
            <a:pPr eaLnBrk="1" hangingPunct="1">
              <a:defRPr/>
            </a:pPr>
            <a:r>
              <a:rPr lang="bg-BG" altLang="en-US" sz="2800" dirty="0">
                <a:solidFill>
                  <a:srgbClr val="872175"/>
                </a:solidFill>
                <a:latin typeface="Georgia" charset="0"/>
                <a:ea typeface="MS PGothic" charset="-128"/>
                <a:cs typeface="ＭＳ Ｐゴシック" charset="-128"/>
              </a:rPr>
              <a:t>100% поддържащ член</a:t>
            </a:r>
            <a:r>
              <a:rPr lang="bg-BG" altLang="en-US" sz="2800" dirty="0">
                <a:latin typeface="Georgia" charset="0"/>
                <a:ea typeface="MS PGothic" charset="-128"/>
                <a:cs typeface="ＭＳ Ｐゴシック" charset="-128"/>
              </a:rPr>
              <a:t> на РФ – мин. </a:t>
            </a:r>
            <a:r>
              <a:rPr lang="bg-BG" altLang="en-US" sz="2800" dirty="0" smtClean="0">
                <a:latin typeface="Georgia" charset="0"/>
                <a:ea typeface="MS PGothic" charset="-128"/>
                <a:cs typeface="ＭＳ Ｐゴシック" charset="-128"/>
              </a:rPr>
              <a:t>100 </a:t>
            </a:r>
            <a:r>
              <a:rPr lang="bg-BG" altLang="en-US" sz="2800" dirty="0">
                <a:latin typeface="Georgia" charset="0"/>
                <a:ea typeface="MS PGothic" charset="-128"/>
                <a:cs typeface="ＭＳ Ｐゴシック" charset="-128"/>
              </a:rPr>
              <a:t>$ на </a:t>
            </a:r>
            <a:r>
              <a:rPr lang="bg-BG" altLang="en-US" sz="2800" dirty="0" smtClean="0">
                <a:latin typeface="Georgia" charset="0"/>
                <a:ea typeface="MS PGothic" charset="-128"/>
                <a:cs typeface="ＭＳ Ｐゴシック" charset="-128"/>
              </a:rPr>
              <a:t>член</a:t>
            </a:r>
            <a:endParaRPr lang="bg-BG" altLang="en-US" sz="2800" dirty="0">
              <a:latin typeface="Georgia" charset="0"/>
              <a:ea typeface="MS PGothic" charset="-128"/>
              <a:cs typeface="ＭＳ Ｐゴシック" charset="-128"/>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937527"/>
            <a:ext cx="20970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8586" y="3937527"/>
            <a:ext cx="2104614" cy="255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 Клубни</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7848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bg-BG" altLang="en-US" sz="2800" dirty="0" smtClean="0">
                <a:latin typeface="Georgia" charset="0"/>
                <a:ea typeface="MS PGothic" charset="-128"/>
                <a:cs typeface="ＭＳ Ｐゴシック" charset="-128"/>
              </a:rPr>
              <a:t>Отличие </a:t>
            </a:r>
            <a:r>
              <a:rPr lang="bg-BG" altLang="en-US" sz="2800" dirty="0">
                <a:latin typeface="Georgia" charset="0"/>
                <a:ea typeface="MS PGothic" charset="-128"/>
                <a:cs typeface="ＭＳ Ｐゴシック" charset="-128"/>
              </a:rPr>
              <a:t>за </a:t>
            </a:r>
            <a:r>
              <a:rPr lang="bg-BG" altLang="en-US" sz="2800" dirty="0">
                <a:solidFill>
                  <a:srgbClr val="872175"/>
                </a:solidFill>
                <a:latin typeface="Georgia" charset="0"/>
                <a:ea typeface="MS PGothic" charset="-128"/>
                <a:cs typeface="ＭＳ Ｐゴシック" charset="-128"/>
              </a:rPr>
              <a:t>100% ПХФ</a:t>
            </a:r>
            <a:r>
              <a:rPr lang="en-US" altLang="en-US" sz="2800" dirty="0">
                <a:solidFill>
                  <a:srgbClr val="872175"/>
                </a:solidFill>
                <a:latin typeface="Georgia" charset="0"/>
                <a:ea typeface="MS PGothic" charset="-128"/>
                <a:cs typeface="ＭＳ Ｐゴシック" charset="-128"/>
              </a:rPr>
              <a:t> </a:t>
            </a:r>
            <a:r>
              <a:rPr lang="bg-BG" altLang="en-US" sz="2800" dirty="0">
                <a:solidFill>
                  <a:srgbClr val="872175"/>
                </a:solidFill>
                <a:latin typeface="Georgia" charset="0"/>
                <a:ea typeface="MS PGothic" charset="-128"/>
                <a:cs typeface="ＭＳ Ｐゴシック" charset="-128"/>
              </a:rPr>
              <a:t>Ротари </a:t>
            </a:r>
            <a:r>
              <a:rPr lang="bg-BG" altLang="en-US" sz="2800" dirty="0" smtClean="0">
                <a:solidFill>
                  <a:srgbClr val="872175"/>
                </a:solidFill>
                <a:latin typeface="Georgia" charset="0"/>
                <a:ea typeface="MS PGothic" charset="-128"/>
                <a:cs typeface="ＭＳ Ｐゴシック" charset="-128"/>
              </a:rPr>
              <a:t>клуб </a:t>
            </a:r>
            <a:r>
              <a:rPr lang="bg-BG" altLang="en-US" sz="2800" dirty="0">
                <a:latin typeface="Georgia" charset="0"/>
                <a:ea typeface="MS PGothic" charset="-128"/>
                <a:cs typeface="ＭＳ Ｐゴシック" charset="-128"/>
              </a:rPr>
              <a:t>– името на клуба заедно с годината на даване на отличието поставени на плоча се излагат в галерията Арч </a:t>
            </a:r>
            <a:r>
              <a:rPr lang="bg-BG" altLang="en-US" sz="2800" dirty="0" smtClean="0">
                <a:latin typeface="Georgia" charset="0"/>
                <a:ea typeface="MS PGothic" charset="-128"/>
                <a:cs typeface="ＭＳ Ｐゴシック" charset="-128"/>
              </a:rPr>
              <a:t>Клъмф.</a:t>
            </a:r>
          </a:p>
          <a:p>
            <a:pPr eaLnBrk="1" hangingPunct="1">
              <a:defRPr/>
            </a:pPr>
            <a:endParaRPr lang="en-US" altLang="en-US" sz="2800" dirty="0">
              <a:latin typeface="Georgia" charset="0"/>
              <a:ea typeface="MS PGothic" charset="-128"/>
              <a:cs typeface="ＭＳ Ｐゴシック" charset="-128"/>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217862"/>
            <a:ext cx="3880338" cy="3152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457791"/>
      </p:ext>
    </p:extLst>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4422775"/>
            <a:ext cx="428466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Предприемане на действие. Дарете сега!</a:t>
            </a:r>
            <a:endParaRPr lang="en-US" altLang="en-US" sz="3600">
              <a:latin typeface="Arial Narrow" charset="0"/>
              <a:ea typeface="MS PGothic" charset="-128"/>
              <a:cs typeface="ＭＳ Ｐゴシック" charset="-128"/>
            </a:endParaRPr>
          </a:p>
        </p:txBody>
      </p:sp>
      <p:pic>
        <p:nvPicPr>
          <p:cNvPr id="839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6700"/>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95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Начини за дарение</a:t>
            </a:r>
            <a:endParaRPr lang="en-US" altLang="en-US" sz="3600">
              <a:solidFill>
                <a:schemeClr val="tx2"/>
              </a:solidFill>
              <a:effectLst>
                <a:outerShdw blurRad="38100" dist="38100" dir="2700000" algn="tl">
                  <a:srgbClr val="C0C0C0"/>
                </a:outerShdw>
              </a:effectLst>
              <a:latin typeface="Arial Narrow" charset="0"/>
            </a:endParaRPr>
          </a:p>
        </p:txBody>
      </p:sp>
      <p:sp>
        <p:nvSpPr>
          <p:cNvPr id="86018" name="Rectangle 21"/>
          <p:cNvSpPr>
            <a:spLocks noChangeArrowheads="1"/>
          </p:cNvSpPr>
          <p:nvPr/>
        </p:nvSpPr>
        <p:spPr bwMode="auto">
          <a:xfrm>
            <a:off x="381000" y="1304925"/>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Tx/>
              <a:buAutoNum type="arabicPeriod"/>
            </a:pPr>
            <a:r>
              <a:rPr lang="bg-BG" altLang="en-US" sz="2800">
                <a:solidFill>
                  <a:srgbClr val="58585A"/>
                </a:solidFill>
                <a:latin typeface="Georgia" charset="0"/>
              </a:rPr>
              <a:t>Чрез интернет: </a:t>
            </a:r>
            <a:r>
              <a:rPr lang="en-US" altLang="en-US" sz="2800">
                <a:hlinkClick r:id="rId3"/>
              </a:rPr>
              <a:t>www.rotary.org/give</a:t>
            </a:r>
            <a:endParaRPr lang="bg-BG" altLang="en-US" sz="2800"/>
          </a:p>
          <a:p>
            <a:pPr>
              <a:buFontTx/>
              <a:buAutoNum type="arabicPeriod"/>
            </a:pPr>
            <a:r>
              <a:rPr lang="bg-BG" altLang="en-US" sz="2800">
                <a:solidFill>
                  <a:srgbClr val="58585A"/>
                </a:solidFill>
                <a:latin typeface="Georgia" charset="0"/>
              </a:rPr>
              <a:t>Чрез банков превод (</a:t>
            </a:r>
            <a:r>
              <a:rPr lang="en-US" altLang="en-US" sz="2800">
                <a:solidFill>
                  <a:srgbClr val="58585A"/>
                </a:solidFill>
                <a:latin typeface="Georgia" charset="0"/>
              </a:rPr>
              <a:t>123 EN</a:t>
            </a:r>
            <a:r>
              <a:rPr lang="bg-BG" altLang="en-US" sz="2800">
                <a:solidFill>
                  <a:srgbClr val="58585A"/>
                </a:solidFill>
                <a:latin typeface="Georgia" charset="0"/>
              </a:rPr>
              <a:t> формата)</a:t>
            </a:r>
          </a:p>
          <a:p>
            <a:pPr>
              <a:buFontTx/>
              <a:buAutoNum type="arabicPeriod"/>
            </a:pPr>
            <a:r>
              <a:rPr lang="bg-BG" altLang="en-US" sz="2800">
                <a:solidFill>
                  <a:srgbClr val="58585A"/>
                </a:solidFill>
                <a:latin typeface="Georgia" charset="0"/>
              </a:rPr>
              <a:t>Чрез факс: </a:t>
            </a:r>
            <a:r>
              <a:rPr lang="mr-IN" altLang="en-US" sz="2800">
                <a:solidFill>
                  <a:srgbClr val="58585A"/>
                </a:solidFill>
                <a:latin typeface="Georgia" charset="0"/>
              </a:rPr>
              <a:t>+1</a:t>
            </a:r>
            <a:r>
              <a:rPr lang="bg-BG" altLang="en-US" sz="2800">
                <a:solidFill>
                  <a:srgbClr val="58585A"/>
                </a:solidFill>
                <a:latin typeface="Georgia" charset="0"/>
              </a:rPr>
              <a:t> </a:t>
            </a:r>
            <a:r>
              <a:rPr lang="mr-IN" altLang="en-US" sz="2800">
                <a:solidFill>
                  <a:srgbClr val="58585A"/>
                </a:solidFill>
                <a:latin typeface="Georgia" charset="0"/>
              </a:rPr>
              <a:t>847</a:t>
            </a:r>
            <a:r>
              <a:rPr lang="bg-BG" altLang="en-US" sz="2800">
                <a:solidFill>
                  <a:srgbClr val="58585A"/>
                </a:solidFill>
                <a:latin typeface="Georgia" charset="0"/>
              </a:rPr>
              <a:t> </a:t>
            </a:r>
            <a:r>
              <a:rPr lang="mr-IN" altLang="en-US" sz="2800">
                <a:solidFill>
                  <a:srgbClr val="58585A"/>
                </a:solidFill>
                <a:latin typeface="Georgia" charset="0"/>
              </a:rPr>
              <a:t>328</a:t>
            </a:r>
            <a:r>
              <a:rPr lang="bg-BG" altLang="en-US" sz="2800">
                <a:solidFill>
                  <a:srgbClr val="58585A"/>
                </a:solidFill>
                <a:latin typeface="Georgia" charset="0"/>
              </a:rPr>
              <a:t> </a:t>
            </a:r>
            <a:r>
              <a:rPr lang="mr-IN" altLang="en-US" sz="2800">
                <a:solidFill>
                  <a:srgbClr val="58585A"/>
                </a:solidFill>
                <a:latin typeface="Georgia" charset="0"/>
              </a:rPr>
              <a:t>5260</a:t>
            </a:r>
            <a:endParaRPr lang="en-US" altLang="en-US" sz="2800">
              <a:solidFill>
                <a:srgbClr val="58585A"/>
              </a:solidFill>
              <a:latin typeface="Georgia" charset="0"/>
            </a:endParaRPr>
          </a:p>
          <a:p>
            <a:pPr>
              <a:buFontTx/>
              <a:buAutoNum type="arabicPeriod"/>
            </a:pPr>
            <a:endParaRPr lang="en-US" altLang="en-US" sz="2800">
              <a:solidFill>
                <a:srgbClr val="58585A"/>
              </a:solidFill>
              <a:latin typeface="Georgia" charset="0"/>
            </a:endParaRPr>
          </a:p>
          <a:p>
            <a:pPr>
              <a:buFontTx/>
              <a:buAutoNum type="arabicPeriod"/>
            </a:pPr>
            <a:endParaRPr lang="bg-BG" altLang="en-US" sz="2800">
              <a:solidFill>
                <a:srgbClr val="58585A"/>
              </a:solidFill>
              <a:latin typeface="Georgia" charset="0"/>
            </a:endParaRPr>
          </a:p>
        </p:txBody>
      </p:sp>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3580546"/>
            <a:ext cx="5943600" cy="201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Стъпки: Какво да правим</a:t>
            </a:r>
            <a:endParaRPr lang="en-US" altLang="en-US" sz="3600">
              <a:solidFill>
                <a:schemeClr val="tx2"/>
              </a:solidFill>
              <a:effectLst>
                <a:outerShdw blurRad="38100" dist="38100" dir="2700000" algn="tl">
                  <a:srgbClr val="C0C0C0"/>
                </a:outerShdw>
              </a:effectLst>
              <a:latin typeface="Arial Narrow" charset="0"/>
            </a:endParaRPr>
          </a:p>
        </p:txBody>
      </p:sp>
      <p:sp>
        <p:nvSpPr>
          <p:cNvPr id="88066" name="Rectangle 21"/>
          <p:cNvSpPr>
            <a:spLocks noChangeArrowheads="1"/>
          </p:cNvSpPr>
          <p:nvPr/>
        </p:nvSpPr>
        <p:spPr bwMode="auto">
          <a:xfrm>
            <a:off x="2362200" y="1304925"/>
            <a:ext cx="6477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Tx/>
              <a:buAutoNum type="arabicPeriod"/>
            </a:pPr>
            <a:r>
              <a:rPr lang="bg-BG" altLang="en-US" sz="2800" dirty="0">
                <a:solidFill>
                  <a:srgbClr val="58585A"/>
                </a:solidFill>
                <a:latin typeface="Georgia" charset="0"/>
              </a:rPr>
              <a:t>Проверете дали </a:t>
            </a:r>
            <a:r>
              <a:rPr lang="bg-BG" altLang="en-US" sz="2800" b="1" dirty="0">
                <a:solidFill>
                  <a:srgbClr val="872175"/>
                </a:solidFill>
                <a:latin typeface="Georgia" charset="0"/>
              </a:rPr>
              <a:t>адреса</a:t>
            </a:r>
            <a:r>
              <a:rPr lang="bg-BG" altLang="en-US" sz="2800" dirty="0">
                <a:solidFill>
                  <a:srgbClr val="58585A"/>
                </a:solidFill>
                <a:latin typeface="Georgia" charset="0"/>
              </a:rPr>
              <a:t> на получателя на признанието ПХФ в </a:t>
            </a:r>
            <a:r>
              <a:rPr lang="en-US" altLang="en-US" sz="2800" b="1" dirty="0">
                <a:solidFill>
                  <a:srgbClr val="872175"/>
                </a:solidFill>
                <a:latin typeface="Georgia" charset="0"/>
              </a:rPr>
              <a:t>My</a:t>
            </a:r>
            <a:r>
              <a:rPr lang="bg-BG" altLang="en-US" sz="2800" b="1" dirty="0">
                <a:solidFill>
                  <a:srgbClr val="872175"/>
                </a:solidFill>
                <a:latin typeface="Georgia" charset="0"/>
              </a:rPr>
              <a:t> </a:t>
            </a:r>
            <a:r>
              <a:rPr lang="en-US" altLang="en-US" sz="2800" b="1" dirty="0">
                <a:solidFill>
                  <a:srgbClr val="872175"/>
                </a:solidFill>
                <a:latin typeface="Georgia" charset="0"/>
              </a:rPr>
              <a:t>Rotary </a:t>
            </a:r>
            <a:r>
              <a:rPr lang="bg-BG" altLang="en-US" sz="2800" dirty="0">
                <a:solidFill>
                  <a:srgbClr val="58585A"/>
                </a:solidFill>
                <a:latin typeface="Georgia" charset="0"/>
              </a:rPr>
              <a:t>на </a:t>
            </a:r>
            <a:r>
              <a:rPr lang="en-US" altLang="en-US" sz="2800" dirty="0" err="1">
                <a:solidFill>
                  <a:srgbClr val="58585A"/>
                </a:solidFill>
                <a:latin typeface="Georgia" charset="0"/>
              </a:rPr>
              <a:t>Rotary.org</a:t>
            </a:r>
            <a:r>
              <a:rPr lang="bg-BG" altLang="en-US" sz="2800" dirty="0">
                <a:solidFill>
                  <a:srgbClr val="58585A"/>
                </a:solidFill>
                <a:latin typeface="Georgia" charset="0"/>
              </a:rPr>
              <a:t> е актуален и верен. Често там се изпраща отличието.</a:t>
            </a:r>
            <a:endParaRPr lang="en-US" altLang="en-US" sz="2800" dirty="0">
              <a:solidFill>
                <a:srgbClr val="58585A"/>
              </a:solidFill>
              <a:latin typeface="Georgia" charset="0"/>
            </a:endParaRPr>
          </a:p>
          <a:p>
            <a:pPr>
              <a:buFont typeface="Calibri" charset="0"/>
              <a:buAutoNum type="arabicPeriod"/>
            </a:pPr>
            <a:r>
              <a:rPr lang="bg-BG" altLang="en-US" sz="2800" dirty="0">
                <a:solidFill>
                  <a:srgbClr val="58585A"/>
                </a:solidFill>
                <a:latin typeface="Georgia" charset="0"/>
              </a:rPr>
              <a:t>Осигуряване на </a:t>
            </a:r>
            <a:r>
              <a:rPr lang="bg-BG" altLang="en-US" sz="2800" b="1" dirty="0">
                <a:solidFill>
                  <a:srgbClr val="872175"/>
                </a:solidFill>
                <a:latin typeface="Georgia" charset="0"/>
              </a:rPr>
              <a:t>сумата</a:t>
            </a:r>
          </a:p>
          <a:p>
            <a:pPr>
              <a:buFont typeface="+mj-lt"/>
              <a:buAutoNum type="arabicPeriod"/>
            </a:pPr>
            <a:r>
              <a:rPr lang="bg-BG" altLang="en-US" sz="2800" b="1" dirty="0">
                <a:solidFill>
                  <a:srgbClr val="872175"/>
                </a:solidFill>
                <a:latin typeface="Georgia" charset="0"/>
              </a:rPr>
              <a:t>Уведомяване</a:t>
            </a:r>
            <a:r>
              <a:rPr lang="bg-BG" altLang="en-US" sz="2800" dirty="0">
                <a:solidFill>
                  <a:srgbClr val="58585A"/>
                </a:solidFill>
                <a:latin typeface="Georgia" charset="0"/>
              </a:rPr>
              <a:t> на председателя на </a:t>
            </a:r>
            <a:r>
              <a:rPr lang="bg-BG" altLang="en-US" sz="2800" dirty="0" err="1">
                <a:solidFill>
                  <a:srgbClr val="58585A"/>
                </a:solidFill>
                <a:latin typeface="Georgia" charset="0"/>
              </a:rPr>
              <a:t>подкомитета</a:t>
            </a:r>
            <a:r>
              <a:rPr lang="bg-BG" altLang="en-US" sz="2800" dirty="0">
                <a:solidFill>
                  <a:srgbClr val="58585A"/>
                </a:solidFill>
                <a:latin typeface="Georgia" charset="0"/>
              </a:rPr>
              <a:t> за набиране на средства за ФР (Алекс Ангелов) за готовност за дарение.</a:t>
            </a:r>
          </a:p>
          <a:p>
            <a:pPr>
              <a:buFontTx/>
              <a:buAutoNum type="arabicPeriod"/>
            </a:pPr>
            <a:endParaRPr lang="en-US" altLang="en-US" sz="2800" dirty="0">
              <a:solidFill>
                <a:srgbClr val="58585A"/>
              </a:solidFill>
              <a:latin typeface="Georgia" charset="0"/>
            </a:endParaRPr>
          </a:p>
          <a:p>
            <a:pPr>
              <a:buFontTx/>
              <a:buAutoNum type="arabicPeriod"/>
            </a:pPr>
            <a:endParaRPr lang="bg-BG" altLang="en-US" sz="2800" dirty="0">
              <a:solidFill>
                <a:srgbClr val="58585A"/>
              </a:solidFill>
              <a:latin typeface="Georgia" charset="0"/>
            </a:endParaRPr>
          </a:p>
        </p:txBody>
      </p:sp>
      <p:pic>
        <p:nvPicPr>
          <p:cNvPr id="880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370013"/>
            <a:ext cx="20447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405188"/>
            <a:ext cx="151765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3338" y="4924425"/>
            <a:ext cx="10001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Стъпки: Какво да правим</a:t>
            </a:r>
            <a:endParaRPr lang="en-US" altLang="en-US" sz="3600">
              <a:solidFill>
                <a:schemeClr val="tx2"/>
              </a:solidFill>
              <a:effectLst>
                <a:outerShdw blurRad="38100" dist="38100" dir="2700000" algn="tl">
                  <a:srgbClr val="C0C0C0"/>
                </a:outerShdw>
              </a:effectLst>
              <a:latin typeface="Arial Narrow" charset="0"/>
            </a:endParaRPr>
          </a:p>
        </p:txBody>
      </p:sp>
      <p:sp>
        <p:nvSpPr>
          <p:cNvPr id="90114" name="Rectangle 21"/>
          <p:cNvSpPr>
            <a:spLocks noChangeArrowheads="1"/>
          </p:cNvSpPr>
          <p:nvPr/>
        </p:nvSpPr>
        <p:spPr bwMode="auto">
          <a:xfrm>
            <a:off x="2209800" y="1019175"/>
            <a:ext cx="658018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Calibri" charset="0"/>
              <a:buAutoNum type="arabicPeriod" startAt="4"/>
            </a:pPr>
            <a:r>
              <a:rPr lang="bg-BG" altLang="en-US" sz="2800" dirty="0">
                <a:solidFill>
                  <a:srgbClr val="58585A"/>
                </a:solidFill>
                <a:latin typeface="Georgia" charset="0"/>
              </a:rPr>
              <a:t>Банков превод от мин. 1 000 $ </a:t>
            </a:r>
            <a:r>
              <a:rPr lang="bg-BG" altLang="en-US" sz="2800" b="1" dirty="0">
                <a:solidFill>
                  <a:srgbClr val="872175"/>
                </a:solidFill>
                <a:latin typeface="Georgia" charset="0"/>
              </a:rPr>
              <a:t>и всички банкови такси за ваша сметка.</a:t>
            </a:r>
            <a:r>
              <a:rPr lang="en-US" altLang="en-US" sz="2800" dirty="0">
                <a:solidFill>
                  <a:srgbClr val="58585A"/>
                </a:solidFill>
                <a:latin typeface="Georgia" charset="0"/>
              </a:rPr>
              <a:t> </a:t>
            </a:r>
            <a:r>
              <a:rPr lang="bg-BG" altLang="en-US" sz="2800" dirty="0">
                <a:solidFill>
                  <a:srgbClr val="58585A"/>
                </a:solidFill>
                <a:latin typeface="Georgia" charset="0"/>
              </a:rPr>
              <a:t>(в основание на платежното Име на получател на признанието, Ротари </a:t>
            </a:r>
            <a:r>
              <a:rPr lang="en-US" altLang="en-US" sz="2800" dirty="0">
                <a:solidFill>
                  <a:srgbClr val="58585A"/>
                </a:solidFill>
                <a:latin typeface="Georgia" charset="0"/>
              </a:rPr>
              <a:t>ID</a:t>
            </a:r>
            <a:r>
              <a:rPr lang="bg-BG" altLang="en-US" sz="2800" dirty="0">
                <a:solidFill>
                  <a:srgbClr val="58585A"/>
                </a:solidFill>
                <a:latin typeface="Georgia" charset="0"/>
              </a:rPr>
              <a:t>, Номер на клуб и </a:t>
            </a:r>
            <a:r>
              <a:rPr lang="bg-BG" altLang="en-US" sz="2800" dirty="0" err="1">
                <a:solidFill>
                  <a:srgbClr val="58585A"/>
                </a:solidFill>
                <a:latin typeface="Georgia" charset="0"/>
              </a:rPr>
              <a:t>дистрикт</a:t>
            </a:r>
            <a:r>
              <a:rPr lang="bg-BG" altLang="en-US" sz="2800" dirty="0">
                <a:solidFill>
                  <a:srgbClr val="58585A"/>
                </a:solidFill>
                <a:latin typeface="Georgia" charset="0"/>
              </a:rPr>
              <a:t>)</a:t>
            </a:r>
          </a:p>
          <a:p>
            <a:pPr>
              <a:buFont typeface="Calibri" charset="0"/>
              <a:buAutoNum type="arabicPeriod" startAt="4"/>
            </a:pPr>
            <a:r>
              <a:rPr lang="bg-BG" altLang="en-US" sz="2800" b="1" dirty="0">
                <a:solidFill>
                  <a:srgbClr val="872175"/>
                </a:solidFill>
                <a:latin typeface="Georgia" charset="0"/>
              </a:rPr>
              <a:t>Копие</a:t>
            </a:r>
            <a:r>
              <a:rPr lang="bg-BG" altLang="en-US" sz="2800" dirty="0">
                <a:solidFill>
                  <a:srgbClr val="58585A"/>
                </a:solidFill>
                <a:latin typeface="Georgia" charset="0"/>
              </a:rPr>
              <a:t> от извършения превод и попълнения формуляр 123 Е</a:t>
            </a:r>
            <a:r>
              <a:rPr lang="en-US" altLang="en-US" sz="2800" dirty="0">
                <a:solidFill>
                  <a:srgbClr val="58585A"/>
                </a:solidFill>
                <a:latin typeface="Georgia" charset="0"/>
              </a:rPr>
              <a:t>N</a:t>
            </a:r>
            <a:r>
              <a:rPr lang="bg-BG" altLang="en-US" sz="2800" dirty="0">
                <a:solidFill>
                  <a:srgbClr val="58585A"/>
                </a:solidFill>
                <a:latin typeface="Georgia" charset="0"/>
              </a:rPr>
              <a:t> се изпраща до председателя на </a:t>
            </a:r>
            <a:r>
              <a:rPr lang="bg-BG" altLang="en-US" sz="2800" dirty="0" err="1">
                <a:solidFill>
                  <a:srgbClr val="58585A"/>
                </a:solidFill>
                <a:latin typeface="Georgia" charset="0"/>
              </a:rPr>
              <a:t>подкомитета</a:t>
            </a:r>
            <a:r>
              <a:rPr lang="bg-BG" altLang="en-US" sz="2800" dirty="0">
                <a:solidFill>
                  <a:srgbClr val="58585A"/>
                </a:solidFill>
                <a:latin typeface="Georgia" charset="0"/>
              </a:rPr>
              <a:t> за набиране на средства (АА)</a:t>
            </a:r>
          </a:p>
          <a:p>
            <a:pPr>
              <a:buFont typeface="Calibri" charset="0"/>
              <a:buAutoNum type="arabicPeriod" startAt="4"/>
            </a:pPr>
            <a:r>
              <a:rPr lang="bg-BG" altLang="en-US" sz="2800" dirty="0">
                <a:solidFill>
                  <a:srgbClr val="58585A"/>
                </a:solidFill>
                <a:latin typeface="Georgia" charset="0"/>
              </a:rPr>
              <a:t>Получаване на </a:t>
            </a:r>
            <a:r>
              <a:rPr lang="bg-BG" altLang="en-US" sz="2800" b="1" dirty="0">
                <a:solidFill>
                  <a:srgbClr val="872175"/>
                </a:solidFill>
                <a:latin typeface="Georgia" charset="0"/>
              </a:rPr>
              <a:t>отличието</a:t>
            </a:r>
            <a:r>
              <a:rPr lang="bg-BG" altLang="en-US" sz="2800" dirty="0">
                <a:solidFill>
                  <a:srgbClr val="58585A"/>
                </a:solidFill>
                <a:latin typeface="Georgia" charset="0"/>
              </a:rPr>
              <a:t> в рамките на 30 дни.</a:t>
            </a:r>
          </a:p>
        </p:txBody>
      </p:sp>
      <p:pic>
        <p:nvPicPr>
          <p:cNvPr id="90115" name="Picture 1"/>
          <p:cNvPicPr>
            <a:picLocks noChangeAspect="1"/>
          </p:cNvPicPr>
          <p:nvPr/>
        </p:nvPicPr>
        <p:blipFill>
          <a:blip r:embed="rId3">
            <a:extLst>
              <a:ext uri="{28A0092B-C50C-407E-A947-70E740481C1C}">
                <a14:useLocalDpi xmlns:a14="http://schemas.microsoft.com/office/drawing/2010/main" val="0"/>
              </a:ext>
            </a:extLst>
          </a:blip>
          <a:srcRect l="366" r="14706"/>
          <a:stretch>
            <a:fillRect/>
          </a:stretch>
        </p:blipFill>
        <p:spPr bwMode="auto">
          <a:xfrm>
            <a:off x="11113" y="1851025"/>
            <a:ext cx="272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p:cNvPicPr>
            <a:picLocks noChangeAspect="1"/>
          </p:cNvPicPr>
          <p:nvPr/>
        </p:nvPicPr>
        <p:blipFill>
          <a:blip r:embed="rId4">
            <a:extLst>
              <a:ext uri="{28A0092B-C50C-407E-A947-70E740481C1C}">
                <a14:useLocalDpi xmlns:a14="http://schemas.microsoft.com/office/drawing/2010/main" val="0"/>
              </a:ext>
            </a:extLst>
          </a:blip>
          <a:srcRect b="7692"/>
          <a:stretch>
            <a:fillRect/>
          </a:stretch>
        </p:blipFill>
        <p:spPr bwMode="auto">
          <a:xfrm>
            <a:off x="381000" y="3124200"/>
            <a:ext cx="156686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4843463"/>
            <a:ext cx="22399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60750"/>
            <a:ext cx="1834896" cy="1834896"/>
          </a:xfrm>
          <a:prstGeom prst="rect">
            <a:avLst/>
          </a:prstGeom>
        </p:spPr>
      </p:pic>
      <p:sp>
        <p:nvSpPr>
          <p:cNvPr id="92162" name="Content Placeholder 2"/>
          <p:cNvSpPr>
            <a:spLocks noGrp="1"/>
          </p:cNvSpPr>
          <p:nvPr>
            <p:ph idx="1"/>
          </p:nvPr>
        </p:nvSpPr>
        <p:spPr bwMode="auto">
          <a:xfrm>
            <a:off x="1447800" y="1295400"/>
            <a:ext cx="739457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3200" dirty="0">
                <a:latin typeface="Georgia" charset="0"/>
                <a:ea typeface="MS PGothic" charset="-128"/>
                <a:cs typeface="ＭＳ Ｐゴシック" charset="-128"/>
              </a:rPr>
              <a:t>Във  ФР не пристига чиста сума от  </a:t>
            </a:r>
            <a:br>
              <a:rPr lang="bg-BG" altLang="en-US" sz="3200" dirty="0">
                <a:latin typeface="Georgia" charset="0"/>
                <a:ea typeface="MS PGothic" charset="-128"/>
                <a:cs typeface="ＭＳ Ｐゴシック" charset="-128"/>
              </a:rPr>
            </a:br>
            <a:r>
              <a:rPr lang="bg-BG" altLang="en-US" sz="3200" b="1" dirty="0" smtClean="0">
                <a:solidFill>
                  <a:srgbClr val="872175"/>
                </a:solidFill>
                <a:latin typeface="Georgia" charset="0"/>
                <a:ea typeface="MS PGothic" charset="-128"/>
                <a:cs typeface="ＭＳ Ｐゴシック" charset="-128"/>
              </a:rPr>
              <a:t>1 </a:t>
            </a:r>
            <a:r>
              <a:rPr lang="bg-BG" altLang="en-US" sz="3200" b="1" dirty="0">
                <a:solidFill>
                  <a:srgbClr val="872175"/>
                </a:solidFill>
                <a:latin typeface="Georgia" charset="0"/>
                <a:ea typeface="MS PGothic" charset="-128"/>
                <a:cs typeface="ＭＳ Ｐゴシック" charset="-128"/>
              </a:rPr>
              <a:t>000$</a:t>
            </a:r>
          </a:p>
          <a:p>
            <a:pPr lvl="1" eaLnBrk="1" hangingPunct="1"/>
            <a:r>
              <a:rPr lang="bg-BG" altLang="en-US" sz="2000" dirty="0">
                <a:latin typeface="Georgia" charset="0"/>
                <a:ea typeface="MS PGothic" charset="-128"/>
              </a:rPr>
              <a:t>Резултат: Няма достигнат минимум за да се отличи носител на </a:t>
            </a:r>
            <a:r>
              <a:rPr lang="en-US" altLang="en-US" sz="2000" dirty="0">
                <a:latin typeface="Georgia" charset="0"/>
                <a:ea typeface="MS PGothic" charset="-128"/>
              </a:rPr>
              <a:t>PHF</a:t>
            </a:r>
            <a:r>
              <a:rPr lang="bg-BG" altLang="en-US" sz="2000" dirty="0">
                <a:latin typeface="Georgia" charset="0"/>
                <a:ea typeface="MS PGothic" charset="-128"/>
              </a:rPr>
              <a:t>. Причина: удържани банкови такси за сметка на получател на превода! Как да го предотвратим: Всички такси за Ваша сметка)</a:t>
            </a:r>
            <a:r>
              <a:rPr lang="en-US" altLang="en-US" sz="2000" dirty="0">
                <a:latin typeface="Georgia" charset="0"/>
                <a:ea typeface="MS PGothic" charset="-128"/>
              </a:rPr>
              <a:t>.</a:t>
            </a:r>
            <a:endParaRPr lang="bg-BG" altLang="en-US" sz="2000" dirty="0">
              <a:latin typeface="Georgia" charset="0"/>
              <a:ea typeface="MS PGothic" charset="-128"/>
            </a:endParaRPr>
          </a:p>
          <a:p>
            <a:pPr lvl="1" eaLnBrk="1" hangingPunct="1"/>
            <a:endParaRPr lang="bg-BG" altLang="en-US" sz="2000" dirty="0">
              <a:latin typeface="Georgia" charset="0"/>
              <a:ea typeface="MS PGothic" charset="-128"/>
            </a:endParaRPr>
          </a:p>
          <a:p>
            <a:r>
              <a:rPr lang="bg-BG" altLang="en-US" sz="2800" dirty="0">
                <a:latin typeface="Georgia" charset="0"/>
                <a:ea typeface="MS PGothic" charset="-128"/>
                <a:cs typeface="ＭＳ Ｐゴシック" charset="-128"/>
              </a:rPr>
              <a:t>Правят се преводи без да се подава </a:t>
            </a:r>
            <a:r>
              <a:rPr lang="bg-BG" altLang="en-US" sz="2800" b="1" dirty="0">
                <a:solidFill>
                  <a:srgbClr val="872175"/>
                </a:solidFill>
                <a:latin typeface="Georgia" charset="0"/>
                <a:ea typeface="MS PGothic" charset="-128"/>
                <a:cs typeface="ＭＳ Ｐゴシック" charset="-128"/>
              </a:rPr>
              <a:t>информация в </a:t>
            </a:r>
            <a:r>
              <a:rPr lang="bg-BG" altLang="en-US" sz="2800" b="1" dirty="0" err="1">
                <a:solidFill>
                  <a:srgbClr val="872175"/>
                </a:solidFill>
                <a:latin typeface="Georgia" charset="0"/>
                <a:ea typeface="MS PGothic" charset="-128"/>
                <a:cs typeface="ＭＳ Ｐゴシック" charset="-128"/>
              </a:rPr>
              <a:t>подкомитета</a:t>
            </a:r>
            <a:r>
              <a:rPr lang="bg-BG" altLang="en-US" sz="2800" dirty="0">
                <a:latin typeface="Georgia" charset="0"/>
                <a:ea typeface="MS PGothic" charset="-128"/>
                <a:cs typeface="ＭＳ Ｐゴシック" charset="-128"/>
              </a:rPr>
              <a:t>. </a:t>
            </a:r>
          </a:p>
          <a:p>
            <a:pPr lvl="1" eaLnBrk="1" hangingPunct="1"/>
            <a:r>
              <a:rPr lang="bg-BG" altLang="en-US" sz="2000" dirty="0">
                <a:latin typeface="Georgia" charset="0"/>
                <a:ea typeface="MS PGothic" charset="-128"/>
              </a:rPr>
              <a:t>Резултат: Отличава се носител на </a:t>
            </a:r>
            <a:r>
              <a:rPr lang="en-US" altLang="en-US" sz="2000" dirty="0">
                <a:latin typeface="Georgia" charset="0"/>
                <a:ea typeface="MS PGothic" charset="-128"/>
              </a:rPr>
              <a:t>PHF</a:t>
            </a:r>
            <a:r>
              <a:rPr lang="bg-BG" altLang="en-US" sz="2000" dirty="0">
                <a:latin typeface="Georgia" charset="0"/>
                <a:ea typeface="MS PGothic" charset="-128"/>
              </a:rPr>
              <a:t>,</a:t>
            </a:r>
            <a:r>
              <a:rPr lang="en-US" altLang="en-US" sz="2000" dirty="0">
                <a:latin typeface="Georgia" charset="0"/>
                <a:ea typeface="MS PGothic" charset="-128"/>
              </a:rPr>
              <a:t> </a:t>
            </a:r>
            <a:r>
              <a:rPr lang="bg-BG" altLang="en-US" sz="2000" dirty="0">
                <a:latin typeface="Georgia" charset="0"/>
                <a:ea typeface="MS PGothic" charset="-128"/>
              </a:rPr>
              <a:t>но не се получават отличителните знаци (сертификат и значка).</a:t>
            </a:r>
          </a:p>
        </p:txBody>
      </p:sp>
      <p:sp>
        <p:nvSpPr>
          <p:cNvPr id="4" name="Title 3"/>
          <p:cNvSpPr>
            <a:spLocks noGrp="1"/>
          </p:cNvSpPr>
          <p:nvPr>
            <p:ph type="title"/>
          </p:nvPr>
        </p:nvSpPr>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Стъпки: Какво да НЕ правим / Често допускани грешки:</a:t>
            </a:r>
            <a:endParaRPr lang="bg-BG" altLang="en-US" sz="3600">
              <a:solidFill>
                <a:schemeClr val="tx2"/>
              </a:solidFill>
              <a:effectLst>
                <a:outerShdw blurRad="38100" dist="38100" dir="2700000" algn="tl">
                  <a:srgbClr val="C0C0C0"/>
                </a:outerShdw>
              </a:effectLst>
              <a:latin typeface="Arial Narrow" charset="0"/>
              <a:ea typeface="MS PGothic" charset="-128"/>
              <a:cs typeface="ＭＳ Ｐゴシック" charset="-128"/>
            </a:endParaRPr>
          </a:p>
        </p:txBody>
      </p:sp>
      <p:pic>
        <p:nvPicPr>
          <p:cNvPr id="921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204" y="2022606"/>
            <a:ext cx="12588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84687"/>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sp>
        <p:nvSpPr>
          <p:cNvPr id="36867" name="Content Placeholder 2"/>
          <p:cNvSpPr>
            <a:spLocks noGrp="1"/>
          </p:cNvSpPr>
          <p:nvPr>
            <p:ph idx="1"/>
          </p:nvPr>
        </p:nvSpPr>
        <p:spPr bwMode="auto">
          <a:xfrm>
            <a:off x="457200" y="1905000"/>
            <a:ext cx="3962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За Вас това първият семинар на Фондация Ротари ли е?</a:t>
            </a:r>
          </a:p>
        </p:txBody>
      </p:sp>
      <p:pic>
        <p:nvPicPr>
          <p:cNvPr id="368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348" y="2857501"/>
            <a:ext cx="2741613"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5867" y="11430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533899"/>
            <a:ext cx="28194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00157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4397375"/>
            <a:ext cx="16795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182" y="1371600"/>
            <a:ext cx="19812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bwMode="auto">
          <a:xfrm>
            <a:off x="1905733" y="990600"/>
            <a:ext cx="708977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2800" dirty="0">
                <a:latin typeface="Georgia" charset="0"/>
                <a:ea typeface="MS PGothic" charset="-128"/>
                <a:cs typeface="ＭＳ Ｐゴシック" charset="-128"/>
              </a:rPr>
              <a:t>Внасят се средства в годишния фонд, без да се посочва </a:t>
            </a:r>
            <a:r>
              <a:rPr lang="bg-BG" altLang="en-US" sz="2800" b="1" dirty="0">
                <a:solidFill>
                  <a:srgbClr val="872175"/>
                </a:solidFill>
                <a:latin typeface="Georgia" charset="0"/>
                <a:ea typeface="MS PGothic" charset="-128"/>
                <a:cs typeface="ＭＳ Ｐゴシック" charset="-128"/>
              </a:rPr>
              <a:t>номинирания</a:t>
            </a:r>
            <a:r>
              <a:rPr lang="bg-BG" altLang="en-US" sz="2800" dirty="0">
                <a:latin typeface="Georgia" charset="0"/>
                <a:ea typeface="MS PGothic" charset="-128"/>
                <a:cs typeface="ＭＳ Ｐゴシック" charset="-128"/>
              </a:rPr>
              <a:t> за ПХФ. </a:t>
            </a:r>
          </a:p>
          <a:p>
            <a:pPr lvl="1" eaLnBrk="1" hangingPunct="1"/>
            <a:r>
              <a:rPr lang="bg-BG" altLang="en-US" sz="2000" dirty="0">
                <a:latin typeface="Georgia" charset="0"/>
                <a:ea typeface="MS PGothic" charset="-128"/>
              </a:rPr>
              <a:t>Резултат: Сумата се отбелязва като бонус на клуба - точки на признание </a:t>
            </a:r>
            <a:r>
              <a:rPr lang="en-US" altLang="en-US" sz="2000" dirty="0">
                <a:latin typeface="Georgia" charset="0"/>
                <a:ea typeface="MS PGothic" charset="-128"/>
              </a:rPr>
              <a:t>(Foundation Recognition Points)</a:t>
            </a:r>
            <a:r>
              <a:rPr lang="bg-BG" altLang="en-US" sz="2000" dirty="0">
                <a:latin typeface="Georgia" charset="0"/>
                <a:ea typeface="MS PGothic" charset="-128"/>
              </a:rPr>
              <a:t>. Причина: Не е посочено в основанието на превода кой ще бъде отличен. Как да го предотвратим: Спазвайте инструкциите за необходима информация в основание за превода).</a:t>
            </a:r>
            <a:endParaRPr lang="en-US" altLang="en-US" sz="2000" dirty="0">
              <a:latin typeface="Georgia" charset="0"/>
              <a:ea typeface="MS PGothic" charset="-128"/>
            </a:endParaRPr>
          </a:p>
          <a:p>
            <a:pPr lvl="1" eaLnBrk="1" hangingPunct="1"/>
            <a:endParaRPr lang="bg-BG" altLang="en-US" sz="2000" dirty="0">
              <a:latin typeface="Georgia" charset="0"/>
              <a:ea typeface="MS PGothic" charset="-128"/>
            </a:endParaRPr>
          </a:p>
          <a:p>
            <a:pPr eaLnBrk="1" hangingPunct="1"/>
            <a:r>
              <a:rPr lang="bg-BG" altLang="en-US" sz="2800" dirty="0">
                <a:latin typeface="Georgia" charset="0"/>
                <a:ea typeface="MS PGothic" charset="-128"/>
                <a:cs typeface="ＭＳ Ｐゴシック" charset="-128"/>
              </a:rPr>
              <a:t> Не се попълва необходимата информация за </a:t>
            </a:r>
            <a:r>
              <a:rPr lang="bg-BG" altLang="en-US" sz="2800" b="1" dirty="0" smtClean="0">
                <a:solidFill>
                  <a:srgbClr val="872175"/>
                </a:solidFill>
                <a:latin typeface="Georgia" charset="0"/>
                <a:ea typeface="MS PGothic" charset="-128"/>
                <a:cs typeface="ＭＳ Ｐゴシック" charset="-128"/>
              </a:rPr>
              <a:t>дарителя и </a:t>
            </a:r>
            <a:r>
              <a:rPr lang="bg-BG" altLang="en-US" sz="2800" b="1" dirty="0">
                <a:solidFill>
                  <a:srgbClr val="872175"/>
                </a:solidFill>
                <a:latin typeface="Georgia" charset="0"/>
                <a:ea typeface="MS PGothic" charset="-128"/>
                <a:cs typeface="ＭＳ Ｐゴシック" charset="-128"/>
              </a:rPr>
              <a:t>реципиента</a:t>
            </a:r>
            <a:r>
              <a:rPr lang="bg-BG" altLang="en-US" sz="2800" b="1"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в банковото платежно нареждане / </a:t>
            </a:r>
            <a:r>
              <a:rPr lang="en-US" altLang="en-US" sz="2800" dirty="0">
                <a:latin typeface="Georgia" charset="0"/>
                <a:ea typeface="MS PGothic" charset="-128"/>
                <a:cs typeface="ＭＳ Ｐゴシック" charset="-128"/>
              </a:rPr>
              <a:t>ID</a:t>
            </a:r>
            <a:r>
              <a:rPr lang="bg-BG" altLang="en-US" sz="2800" dirty="0">
                <a:latin typeface="Georgia" charset="0"/>
                <a:ea typeface="MS PGothic" charset="-128"/>
                <a:cs typeface="ＭＳ Ｐゴシック" charset="-128"/>
              </a:rPr>
              <a:t>/.</a:t>
            </a:r>
          </a:p>
        </p:txBody>
      </p:sp>
      <p:sp>
        <p:nvSpPr>
          <p:cNvPr id="9421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Стъпки: Какво да НЕ правим / Често допускани грешки:</a:t>
            </a:r>
            <a:endParaRPr lang="bg-BG" altLang="en-US">
              <a:latin typeface="Georgia" charset="0"/>
              <a:ea typeface="MS PGothic" charset="-128"/>
              <a:cs typeface="ＭＳ Ｐゴシック" charset="-128"/>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p:cNvPicPr>
            <a:picLocks noChangeAspect="1"/>
          </p:cNvPicPr>
          <p:nvPr/>
        </p:nvPicPr>
        <p:blipFill>
          <a:blip r:embed="rId3">
            <a:extLst>
              <a:ext uri="{28A0092B-C50C-407E-A947-70E740481C1C}">
                <a14:useLocalDpi xmlns:a14="http://schemas.microsoft.com/office/drawing/2010/main" val="0"/>
              </a:ext>
            </a:extLst>
          </a:blip>
          <a:srcRect t="10973" b="17357"/>
          <a:stretch>
            <a:fillRect/>
          </a:stretch>
        </p:blipFill>
        <p:spPr bwMode="auto">
          <a:xfrm>
            <a:off x="1349375" y="5213350"/>
            <a:ext cx="3187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Content Placeholder 2"/>
          <p:cNvSpPr>
            <a:spLocks noGrp="1"/>
          </p:cNvSpPr>
          <p:nvPr>
            <p:ph idx="1"/>
          </p:nvPr>
        </p:nvSpPr>
        <p:spPr bwMode="auto">
          <a:xfrm>
            <a:off x="3403600" y="1219200"/>
            <a:ext cx="54387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2800" dirty="0">
                <a:latin typeface="Georgia" charset="0"/>
                <a:ea typeface="MS PGothic" charset="-128"/>
                <a:cs typeface="ＭＳ Ｐゴシック" charset="-128"/>
              </a:rPr>
              <a:t>Не се получава сертификата и значката на посочения </a:t>
            </a:r>
            <a:r>
              <a:rPr lang="bg-BG" altLang="en-US" sz="2800" b="1" dirty="0">
                <a:solidFill>
                  <a:srgbClr val="872175"/>
                </a:solidFill>
                <a:latin typeface="Georgia" charset="0"/>
                <a:ea typeface="MS PGothic" charset="-128"/>
                <a:cs typeface="ＭＳ Ｐゴシック" charset="-128"/>
              </a:rPr>
              <a:t>адрес</a:t>
            </a:r>
            <a:r>
              <a:rPr lang="bg-BG" altLang="en-US" sz="2800" dirty="0">
                <a:latin typeface="Georgia" charset="0"/>
                <a:ea typeface="MS PGothic" charset="-128"/>
                <a:cs typeface="ＭＳ Ｐゴシック" charset="-128"/>
              </a:rPr>
              <a:t> във формата </a:t>
            </a:r>
            <a:r>
              <a:rPr lang="en-US" altLang="en-US" sz="2800" dirty="0">
                <a:latin typeface="Georgia" charset="0"/>
                <a:ea typeface="MS PGothic" charset="-128"/>
                <a:cs typeface="ＭＳ Ｐゴシック" charset="-128"/>
              </a:rPr>
              <a:t>123 EN</a:t>
            </a:r>
            <a:r>
              <a:rPr lang="bg-BG" altLang="en-US" sz="2800" dirty="0">
                <a:latin typeface="Georgia" charset="0"/>
                <a:ea typeface="MS PGothic" charset="-128"/>
                <a:cs typeface="ＭＳ Ｐゴシック" charset="-128"/>
              </a:rPr>
              <a:t>. </a:t>
            </a:r>
          </a:p>
          <a:p>
            <a:pPr lvl="1" eaLnBrk="1" hangingPunct="1"/>
            <a:r>
              <a:rPr lang="bg-BG" altLang="en-US" sz="2000" dirty="0">
                <a:latin typeface="Georgia" charset="0"/>
                <a:ea typeface="MS PGothic" charset="-128"/>
              </a:rPr>
              <a:t>Резултат: Вероятно загубване на отличителните знаци. </a:t>
            </a:r>
            <a:endParaRPr lang="en-US" altLang="en-US" sz="2000" dirty="0">
              <a:latin typeface="Georgia" charset="0"/>
              <a:ea typeface="MS PGothic" charset="-128"/>
            </a:endParaRPr>
          </a:p>
          <a:p>
            <a:pPr lvl="1" eaLnBrk="1" hangingPunct="1"/>
            <a:r>
              <a:rPr lang="bg-BG" altLang="en-US" sz="2000" dirty="0">
                <a:latin typeface="Georgia" charset="0"/>
                <a:ea typeface="MS PGothic" charset="-128"/>
              </a:rPr>
              <a:t>Причина: Не е актуален адреса за на лицето получаващо отличието в </a:t>
            </a:r>
            <a:r>
              <a:rPr lang="en-US" altLang="en-US" sz="2000" dirty="0">
                <a:latin typeface="Georgia" charset="0"/>
                <a:ea typeface="MS PGothic" charset="-128"/>
              </a:rPr>
              <a:t>My Rotary</a:t>
            </a:r>
            <a:r>
              <a:rPr lang="bg-BG" altLang="en-US" sz="2000" dirty="0">
                <a:latin typeface="Georgia" charset="0"/>
                <a:ea typeface="MS PGothic" charset="-128"/>
              </a:rPr>
              <a:t> на </a:t>
            </a:r>
            <a:r>
              <a:rPr lang="en-US" altLang="en-US" sz="2000" dirty="0" err="1">
                <a:latin typeface="Georgia" charset="0"/>
                <a:ea typeface="MS PGothic" charset="-128"/>
              </a:rPr>
              <a:t>Rotary.org</a:t>
            </a:r>
            <a:r>
              <a:rPr lang="bg-BG" altLang="en-US" sz="2000" dirty="0">
                <a:latin typeface="Georgia" charset="0"/>
                <a:ea typeface="MS PGothic" charset="-128"/>
              </a:rPr>
              <a:t>. </a:t>
            </a:r>
            <a:endParaRPr lang="en-US" altLang="en-US" sz="2000" dirty="0">
              <a:latin typeface="Georgia" charset="0"/>
              <a:ea typeface="MS PGothic" charset="-128"/>
            </a:endParaRPr>
          </a:p>
          <a:p>
            <a:pPr lvl="1" eaLnBrk="1" hangingPunct="1"/>
            <a:r>
              <a:rPr lang="bg-BG" altLang="en-US" sz="2000" dirty="0">
                <a:latin typeface="Georgia" charset="0"/>
                <a:ea typeface="MS PGothic" charset="-128"/>
              </a:rPr>
              <a:t>Как да го предотвратим: Поддържайте актуални данните си в </a:t>
            </a:r>
            <a:r>
              <a:rPr lang="en-US" altLang="en-US" sz="2000" dirty="0" err="1">
                <a:latin typeface="Georgia" charset="0"/>
                <a:ea typeface="MS PGothic" charset="-128"/>
              </a:rPr>
              <a:t>Rotary.org</a:t>
            </a:r>
            <a:r>
              <a:rPr lang="bg-BG" altLang="en-US" sz="2000" dirty="0">
                <a:latin typeface="Georgia" charset="0"/>
                <a:ea typeface="MS PGothic" charset="-128"/>
              </a:rPr>
              <a:t>).</a:t>
            </a:r>
            <a:endParaRPr lang="bg-BG" altLang="en-US" sz="2800" dirty="0">
              <a:latin typeface="Georgia" charset="0"/>
              <a:ea typeface="MS PGothic" charset="-128"/>
            </a:endParaRPr>
          </a:p>
        </p:txBody>
      </p:sp>
      <p:sp>
        <p:nvSpPr>
          <p:cNvPr id="4" name="Title 3"/>
          <p:cNvSpPr>
            <a:spLocks noGrp="1"/>
          </p:cNvSpPr>
          <p:nvPr>
            <p:ph type="title"/>
          </p:nvPr>
        </p:nvSpPr>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Стъпки: Какво да НЕ правим / Често допускани грешки:</a:t>
            </a:r>
            <a:endParaRPr lang="en-US" altLang="en-US" sz="3600">
              <a:solidFill>
                <a:schemeClr val="tx2"/>
              </a:solidFill>
              <a:effectLst>
                <a:outerShdw blurRad="38100" dist="38100" dir="2700000" algn="tl">
                  <a:srgbClr val="C0C0C0"/>
                </a:outerShdw>
              </a:effectLst>
              <a:latin typeface="Arial Narrow" charset="0"/>
              <a:ea typeface="MS PGothic" charset="-128"/>
              <a:cs typeface="ＭＳ Ｐゴシック" charset="-128"/>
            </a:endParaRPr>
          </a:p>
        </p:txBody>
      </p:sp>
      <p:pic>
        <p:nvPicPr>
          <p:cNvPr id="962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32025"/>
            <a:ext cx="3251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charset="0"/>
                <a:ea typeface="MS PGothic" charset="-128"/>
                <a:cs typeface="ＭＳ Ｐゴシック" charset="-128"/>
              </a:rPr>
              <a:t>123 </a:t>
            </a:r>
            <a:r>
              <a:rPr lang="mr-IN" altLang="en-US" dirty="0">
                <a:latin typeface="Arial Narrow" charset="0"/>
                <a:ea typeface="MS PGothic" charset="-128"/>
                <a:cs typeface="ＭＳ Ｐゴシック" charset="-128"/>
              </a:rPr>
              <a:t>–</a:t>
            </a:r>
            <a:r>
              <a:rPr lang="en-US" altLang="en-US" dirty="0">
                <a:latin typeface="Arial Narrow" charset="0"/>
                <a:ea typeface="MS PGothic" charset="-128"/>
                <a:cs typeface="ＭＳ Ｐゴシック" charset="-128"/>
              </a:rPr>
              <a:t>EN Form </a:t>
            </a:r>
            <a:r>
              <a:rPr lang="mr-IN" altLang="en-US" dirty="0">
                <a:latin typeface="Arial Narrow" charset="0"/>
                <a:ea typeface="MS PGothic" charset="-128"/>
                <a:cs typeface="ＭＳ Ｐゴシック" charset="-128"/>
              </a:rPr>
              <a:t>–</a:t>
            </a:r>
            <a:r>
              <a:rPr lang="en-US" altLang="en-US" dirty="0">
                <a:latin typeface="Arial Narrow" charset="0"/>
                <a:ea typeface="MS PGothic" charset="-128"/>
                <a:cs typeface="ＭＳ Ｐゴシック" charset="-128"/>
              </a:rPr>
              <a:t> </a:t>
            </a:r>
            <a:r>
              <a:rPr lang="bg-BG" altLang="en-US" dirty="0">
                <a:latin typeface="Arial Narrow" charset="0"/>
                <a:ea typeface="MS PGothic" charset="-128"/>
                <a:cs typeface="ＭＳ Ｐゴシック" charset="-128"/>
              </a:rPr>
              <a:t>Формуляр за дарение към Фондация Ротари</a:t>
            </a:r>
          </a:p>
        </p:txBody>
      </p:sp>
      <p:pic>
        <p:nvPicPr>
          <p:cNvPr id="98306" name="Picture 5"/>
          <p:cNvPicPr>
            <a:picLocks noChangeAspect="1"/>
          </p:cNvPicPr>
          <p:nvPr/>
        </p:nvPicPr>
        <p:blipFill>
          <a:blip r:embed="rId3">
            <a:extLst>
              <a:ext uri="{28A0092B-C50C-407E-A947-70E740481C1C}">
                <a14:useLocalDpi xmlns:a14="http://schemas.microsoft.com/office/drawing/2010/main" val="0"/>
              </a:ext>
            </a:extLst>
          </a:blip>
          <a:srcRect b="2779"/>
          <a:stretch>
            <a:fillRect/>
          </a:stretch>
        </p:blipFill>
        <p:spPr bwMode="auto">
          <a:xfrm>
            <a:off x="712788" y="1077913"/>
            <a:ext cx="4049712"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77913"/>
            <a:ext cx="37004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Въпросите са безплатни</a:t>
            </a:r>
            <a:r>
              <a:rPr lang="mr-IN" altLang="en-US">
                <a:latin typeface="Arial Narrow" charset="0"/>
                <a:ea typeface="MS PGothic" charset="-128"/>
                <a:cs typeface="ＭＳ Ｐゴシック" charset="-128"/>
              </a:rPr>
              <a:t>…</a:t>
            </a:r>
            <a:endParaRPr lang="bg-BG" altLang="en-US">
              <a:latin typeface="Arial Narrow" charset="0"/>
              <a:ea typeface="MS PGothic" charset="-128"/>
              <a:cs typeface="ＭＳ Ｐゴシック" charset="-128"/>
            </a:endParaRPr>
          </a:p>
        </p:txBody>
      </p:sp>
      <p:sp>
        <p:nvSpPr>
          <p:cNvPr id="100354" name="Content Placeholder 2"/>
          <p:cNvSpPr>
            <a:spLocks noGrp="1"/>
          </p:cNvSpPr>
          <p:nvPr>
            <p:ph idx="1"/>
          </p:nvPr>
        </p:nvSpPr>
        <p:spPr bwMode="auto">
          <a:xfrm>
            <a:off x="533400" y="1371600"/>
            <a:ext cx="464820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bg-BG" altLang="en-US" sz="6600" b="1" dirty="0">
                <a:solidFill>
                  <a:srgbClr val="872175"/>
                </a:solidFill>
                <a:latin typeface="Georgia" charset="0"/>
                <a:ea typeface="MS PGothic" charset="-128"/>
                <a:cs typeface="ＭＳ Ｐゴシック" charset="-128"/>
              </a:rPr>
              <a:t>Въпроси?</a:t>
            </a:r>
            <a:endParaRPr lang="en-US" altLang="en-US" sz="6600" b="1" dirty="0">
              <a:solidFill>
                <a:srgbClr val="872175"/>
              </a:solidFill>
              <a:latin typeface="Georgia" charset="0"/>
              <a:ea typeface="MS PGothic" charset="-128"/>
              <a:cs typeface="ＭＳ Ｐゴシック" charset="-128"/>
            </a:endParaRPr>
          </a:p>
          <a:p>
            <a:pPr>
              <a:buFont typeface="Arial" charset="0"/>
              <a:buNone/>
            </a:pPr>
            <a:endParaRPr lang="bg-BG" altLang="en-US" sz="3600" dirty="0">
              <a:latin typeface="Georgia" charset="0"/>
              <a:ea typeface="MS PGothic" charset="-128"/>
              <a:cs typeface="ＭＳ Ｐゴシック" charset="-128"/>
            </a:endParaRPr>
          </a:p>
          <a:p>
            <a:pPr>
              <a:buFont typeface="Arial" charset="0"/>
              <a:buNone/>
            </a:pPr>
            <a:r>
              <a:rPr lang="bg-BG" altLang="en-US" sz="3600" dirty="0">
                <a:latin typeface="Georgia" charset="0"/>
                <a:ea typeface="MS PGothic" charset="-128"/>
                <a:cs typeface="ＭＳ Ｐゴシック" charset="-128"/>
              </a:rPr>
              <a:t>За още въпроси:</a:t>
            </a:r>
            <a:endParaRPr lang="bg-BG" altLang="en-US" sz="2800" dirty="0">
              <a:latin typeface="Georgia" charset="0"/>
              <a:ea typeface="MS PGothic" charset="-128"/>
              <a:cs typeface="ＭＳ Ｐゴシック" charset="-128"/>
            </a:endParaRPr>
          </a:p>
        </p:txBody>
      </p:sp>
      <p:pic>
        <p:nvPicPr>
          <p:cNvPr id="10035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0"/>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Content Placeholder 2"/>
          <p:cNvSpPr txBox="1">
            <a:spLocks/>
          </p:cNvSpPr>
          <p:nvPr/>
        </p:nvSpPr>
        <p:spPr bwMode="auto">
          <a:xfrm>
            <a:off x="533400" y="3841750"/>
            <a:ext cx="487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3200" b="1">
                <a:solidFill>
                  <a:srgbClr val="01B4E7"/>
                </a:solidFill>
                <a:latin typeface="Georgia" charset="0"/>
                <a:ea typeface="MS PGothic" charset="-128"/>
                <a:cs typeface="Georgia" charset="0"/>
              </a:rPr>
              <a:t>Алекс Ангелов, </a:t>
            </a:r>
            <a:r>
              <a:rPr lang="en-US" altLang="en-US" sz="3200" b="1">
                <a:solidFill>
                  <a:srgbClr val="01B4E7"/>
                </a:solidFill>
                <a:latin typeface="Georgia" charset="0"/>
                <a:ea typeface="MS PGothic" charset="-128"/>
                <a:cs typeface="Georgia" charset="0"/>
              </a:rPr>
              <a:t>PHF</a:t>
            </a:r>
            <a:r>
              <a:rPr lang="bg-BG" altLang="en-US" sz="3200" b="1">
                <a:solidFill>
                  <a:srgbClr val="01B4E7"/>
                </a:solidFill>
                <a:latin typeface="Georgia" charset="0"/>
                <a:ea typeface="MS PGothic" charset="-128"/>
                <a:cs typeface="Georgia" charset="0"/>
              </a:rPr>
              <a:t/>
            </a:r>
            <a:br>
              <a:rPr lang="bg-BG" altLang="en-US" sz="3200" b="1">
                <a:solidFill>
                  <a:srgbClr val="01B4E7"/>
                </a:solidFill>
                <a:latin typeface="Georgia" charset="0"/>
                <a:ea typeface="MS PGothic" charset="-128"/>
                <a:cs typeface="Georgia" charset="0"/>
              </a:rPr>
            </a:br>
            <a:r>
              <a:rPr lang="bg-BG" altLang="en-US" sz="3200">
                <a:solidFill>
                  <a:srgbClr val="01B4E7"/>
                </a:solidFill>
                <a:latin typeface="Georgia" charset="0"/>
                <a:ea typeface="MS PGothic" charset="-128"/>
                <a:cs typeface="Georgia" charset="0"/>
              </a:rPr>
              <a:t>РК София</a:t>
            </a:r>
          </a:p>
          <a:p>
            <a:pPr eaLnBrk="1" hangingPunct="1">
              <a:spcBef>
                <a:spcPct val="20000"/>
              </a:spcBef>
              <a:buFont typeface="Arial" charset="0"/>
              <a:buNone/>
            </a:pPr>
            <a:r>
              <a:rPr lang="bg-BG" altLang="en-US" sz="3200">
                <a:solidFill>
                  <a:srgbClr val="01B4E7"/>
                </a:solidFill>
                <a:latin typeface="Georgia" charset="0"/>
                <a:ea typeface="MS PGothic" charset="-128"/>
                <a:cs typeface="Georgia" charset="0"/>
              </a:rPr>
              <a:t>+359 885 534 410</a:t>
            </a:r>
          </a:p>
          <a:p>
            <a:pPr eaLnBrk="1" hangingPunct="1">
              <a:spcBef>
                <a:spcPct val="20000"/>
              </a:spcBef>
              <a:buFont typeface="Arial" charset="0"/>
              <a:buNone/>
            </a:pPr>
            <a:r>
              <a:rPr lang="en-US" altLang="en-US" sz="3200">
                <a:solidFill>
                  <a:srgbClr val="01B4E7"/>
                </a:solidFill>
                <a:latin typeface="Georgia" charset="0"/>
                <a:ea typeface="MS PGothic" charset="-128"/>
                <a:cs typeface="Georgia" charset="0"/>
              </a:rPr>
              <a:t>aj.angelov(at)gmail.com</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compatLnSpc="1">
            <a:prstTxWarp prst="textNoShape">
              <a:avLst/>
            </a:prstTxWarp>
          </a:bodyPr>
          <a:lstStyle/>
          <a:p>
            <a:endParaRPr lang="en-US" altLang="en-US">
              <a:latin typeface="Arial Narrow" charset="0"/>
              <a:ea typeface="MS PGothic" charset="-128"/>
              <a:cs typeface="ＭＳ Ｐゴシック" charset="-128"/>
            </a:endParaRPr>
          </a:p>
        </p:txBody>
      </p:sp>
      <p:sp>
        <p:nvSpPr>
          <p:cNvPr id="102402" name="Content Placeholder 2"/>
          <p:cNvSpPr>
            <a:spLocks noGrp="1"/>
          </p:cNvSpPr>
          <p:nvPr>
            <p:ph idx="1"/>
          </p:nvPr>
        </p:nvSpPr>
        <p:spPr bwMode="auto">
          <a:xfrm>
            <a:off x="487363" y="1589088"/>
            <a:ext cx="4687887" cy="159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4200" b="1" dirty="0">
                <a:solidFill>
                  <a:srgbClr val="01B4E7"/>
                </a:solidFill>
                <a:latin typeface="Georgia" charset="0"/>
                <a:ea typeface="MS PGothic" charset="-128"/>
                <a:cs typeface="ＭＳ Ｐゴシック" charset="-128"/>
              </a:rPr>
              <a:t>Благо</a:t>
            </a:r>
            <a:r>
              <a:rPr lang="bg-BG" altLang="en-US" sz="4200" b="1" dirty="0">
                <a:solidFill>
                  <a:srgbClr val="872175"/>
                </a:solidFill>
                <a:latin typeface="Georgia" charset="0"/>
                <a:ea typeface="MS PGothic" charset="-128"/>
                <a:cs typeface="ＭＳ Ｐゴシック" charset="-128"/>
              </a:rPr>
              <a:t>даря</a:t>
            </a:r>
            <a:r>
              <a:rPr lang="bg-BG" altLang="en-US" sz="4200" b="1" dirty="0">
                <a:solidFill>
                  <a:srgbClr val="01B4E7"/>
                </a:solidFill>
                <a:latin typeface="Georgia" charset="0"/>
                <a:ea typeface="MS PGothic" charset="-128"/>
                <a:cs typeface="ＭＳ Ｐゴシック" charset="-128"/>
              </a:rPr>
              <a:t> Ви за внимани</a:t>
            </a:r>
            <a:r>
              <a:rPr lang="bg-BG" altLang="en-US" sz="4200" b="1" dirty="0">
                <a:solidFill>
                  <a:srgbClr val="872175"/>
                </a:solidFill>
                <a:latin typeface="Georgia" charset="0"/>
                <a:ea typeface="MS PGothic" charset="-128"/>
                <a:cs typeface="ＭＳ Ｐゴシック" charset="-128"/>
              </a:rPr>
              <a:t>ето</a:t>
            </a:r>
            <a:r>
              <a:rPr lang="bg-BG" altLang="en-US" sz="4200" b="1" dirty="0" smtClean="0">
                <a:solidFill>
                  <a:srgbClr val="872175"/>
                </a:solidFill>
                <a:latin typeface="Georgia" charset="0"/>
                <a:ea typeface="MS PGothic" charset="-128"/>
                <a:cs typeface="ＭＳ Ｐゴシック" charset="-128"/>
              </a:rPr>
              <a:t>!</a:t>
            </a:r>
          </a:p>
          <a:p>
            <a:pPr marL="0" indent="0" eaLnBrk="1" hangingPunct="1">
              <a:buFont typeface="Arial" charset="0"/>
              <a:buNone/>
            </a:pPr>
            <a:r>
              <a:rPr lang="bg-BG" altLang="en-US" sz="3200" dirty="0" smtClean="0">
                <a:solidFill>
                  <a:srgbClr val="872175"/>
                </a:solidFill>
                <a:latin typeface="Georgia" charset="0"/>
                <a:ea typeface="MS PGothic" charset="-128"/>
                <a:cs typeface="ＭＳ Ｐゴシック" charset="-128"/>
              </a:rPr>
              <a:t>А</a:t>
            </a:r>
            <a:r>
              <a:rPr lang="bg-BG" altLang="en-US" sz="3200" dirty="0" smtClean="0">
                <a:solidFill>
                  <a:srgbClr val="01B4E7"/>
                </a:solidFill>
                <a:latin typeface="Georgia" charset="0"/>
                <a:ea typeface="MS PGothic" charset="-128"/>
                <a:cs typeface="ＭＳ Ｐゴシック" charset="-128"/>
              </a:rPr>
              <a:t>лекс </a:t>
            </a:r>
            <a:r>
              <a:rPr lang="bg-BG" altLang="en-US" sz="3200" dirty="0" smtClean="0">
                <a:solidFill>
                  <a:srgbClr val="872175"/>
                </a:solidFill>
                <a:latin typeface="Georgia" charset="0"/>
                <a:ea typeface="MS PGothic" charset="-128"/>
                <a:cs typeface="ＭＳ Ｐゴシック" charset="-128"/>
              </a:rPr>
              <a:t>А</a:t>
            </a:r>
            <a:r>
              <a:rPr lang="bg-BG" altLang="en-US" sz="3200" dirty="0" smtClean="0">
                <a:solidFill>
                  <a:srgbClr val="01B4E7"/>
                </a:solidFill>
                <a:latin typeface="Georgia" charset="0"/>
                <a:ea typeface="MS PGothic" charset="-128"/>
                <a:cs typeface="ＭＳ Ｐゴシック" charset="-128"/>
              </a:rPr>
              <a:t>нгелов, </a:t>
            </a:r>
            <a:r>
              <a:rPr lang="en-US" altLang="en-US" sz="3200" dirty="0" smtClean="0">
                <a:solidFill>
                  <a:srgbClr val="01B4E7"/>
                </a:solidFill>
                <a:latin typeface="Georgia" charset="0"/>
                <a:ea typeface="MS PGothic" charset="-128"/>
                <a:cs typeface="ＭＳ Ｐゴシック" charset="-128"/>
              </a:rPr>
              <a:t>PHF</a:t>
            </a:r>
            <a:endParaRPr lang="bg-BG" altLang="en-US" sz="3200" dirty="0">
              <a:solidFill>
                <a:srgbClr val="01B4E7"/>
              </a:solidFill>
              <a:latin typeface="Georgia" charset="0"/>
              <a:ea typeface="MS PGothic" charset="-128"/>
              <a:cs typeface="ＭＳ Ｐゴシック" charset="-128"/>
            </a:endParaRPr>
          </a:p>
        </p:txBody>
      </p:sp>
      <p:sp>
        <p:nvSpPr>
          <p:cNvPr id="5" name="Content Placeholder 2"/>
          <p:cNvSpPr txBox="1">
            <a:spLocks/>
          </p:cNvSpPr>
          <p:nvPr/>
        </p:nvSpPr>
        <p:spPr bwMode="auto">
          <a:xfrm>
            <a:off x="471488" y="1066800"/>
            <a:ext cx="8382000" cy="480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Font typeface="Arial" panose="020B0604020202020204" pitchFamily="34" charset="0"/>
              <a:buNone/>
              <a:defRPr/>
            </a:pPr>
            <a:endParaRPr lang="en-US" sz="2400" b="1" dirty="0" smtClean="0">
              <a:solidFill>
                <a:schemeClr val="accent1"/>
              </a:solidFill>
              <a:latin typeface="Georgia" pitchFamily="18" charset="0"/>
            </a:endParaRPr>
          </a:p>
          <a:p>
            <a:pPr marL="0" indent="0" algn="just" eaLnBrk="1" hangingPunct="1">
              <a:buFont typeface="Arial" panose="020B0604020202020204" pitchFamily="34" charset="0"/>
              <a:buNone/>
              <a:defRPr/>
            </a:pPr>
            <a:endParaRPr lang="en-US" sz="2000" b="1" dirty="0" smtClean="0">
              <a:solidFill>
                <a:schemeClr val="tx2">
                  <a:lumMod val="60000"/>
                  <a:lumOff val="40000"/>
                </a:schemeClr>
              </a:solidFill>
              <a:latin typeface="Georgia" pitchFamily="18" charset="0"/>
            </a:endParaRPr>
          </a:p>
        </p:txBody>
      </p:sp>
      <p:sp>
        <p:nvSpPr>
          <p:cNvPr id="102404" name="Content Placeholder 2"/>
          <p:cNvSpPr txBox="1">
            <a:spLocks/>
          </p:cNvSpPr>
          <p:nvPr/>
        </p:nvSpPr>
        <p:spPr bwMode="auto">
          <a:xfrm>
            <a:off x="457200" y="4067175"/>
            <a:ext cx="54705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“Даряването не е само даването на пари, а споделяне на </a:t>
            </a:r>
            <a:r>
              <a:rPr lang="bg-BG" altLang="en-US" sz="2200" b="1" dirty="0">
                <a:solidFill>
                  <a:srgbClr val="872175"/>
                </a:solidFill>
                <a:latin typeface="Georgia" charset="0"/>
                <a:ea typeface="MS PGothic" charset="-128"/>
                <a:cs typeface="Georgia" charset="0"/>
              </a:rPr>
              <a:t>ценности</a:t>
            </a:r>
            <a:r>
              <a:rPr lang="bg-BG" altLang="en-US" sz="2200" dirty="0">
                <a:solidFill>
                  <a:srgbClr val="872175"/>
                </a:solidFill>
                <a:latin typeface="Georgia" charset="0"/>
                <a:ea typeface="MS PGothic" charset="-128"/>
                <a:cs typeface="Georgia" charset="0"/>
              </a:rPr>
              <a:t>, обща </a:t>
            </a:r>
            <a:r>
              <a:rPr lang="bg-BG" altLang="en-US" sz="2200" b="1" dirty="0">
                <a:solidFill>
                  <a:srgbClr val="872175"/>
                </a:solidFill>
                <a:latin typeface="Georgia" charset="0"/>
                <a:ea typeface="MS PGothic" charset="-128"/>
                <a:cs typeface="Georgia" charset="0"/>
              </a:rPr>
              <a:t>визия</a:t>
            </a:r>
            <a:r>
              <a:rPr lang="bg-BG" altLang="en-US" sz="2200" dirty="0">
                <a:solidFill>
                  <a:srgbClr val="872175"/>
                </a:solidFill>
                <a:latin typeface="Georgia" charset="0"/>
                <a:ea typeface="MS PGothic" charset="-128"/>
                <a:cs typeface="Georgia" charset="0"/>
              </a:rPr>
              <a:t> и решения, и насочване на ресурси за определена </a:t>
            </a:r>
            <a:r>
              <a:rPr lang="bg-BG" altLang="en-US" sz="2200" b="1" dirty="0">
                <a:solidFill>
                  <a:srgbClr val="872175"/>
                </a:solidFill>
                <a:latin typeface="Georgia" charset="0"/>
                <a:ea typeface="MS PGothic" charset="-128"/>
                <a:cs typeface="Georgia" charset="0"/>
              </a:rPr>
              <a:t>кауза</a:t>
            </a:r>
            <a:r>
              <a:rPr lang="bg-BG" altLang="en-US" sz="2200" dirty="0">
                <a:solidFill>
                  <a:srgbClr val="872175"/>
                </a:solidFill>
                <a:latin typeface="Georgia" charset="0"/>
                <a:ea typeface="MS PGothic" charset="-128"/>
                <a:cs typeface="Georgia" charset="0"/>
              </a:rPr>
              <a:t>.”</a:t>
            </a:r>
          </a:p>
          <a:p>
            <a:pPr eaLnBrk="1" hangingPunct="1">
              <a:spcBef>
                <a:spcPct val="20000"/>
              </a:spcBef>
              <a:buFont typeface="Arial" charset="0"/>
              <a:buNone/>
            </a:pPr>
            <a:r>
              <a:rPr lang="bg-BG" altLang="en-US" sz="2200" b="1" dirty="0" smtClean="0">
                <a:solidFill>
                  <a:srgbClr val="872175"/>
                </a:solidFill>
                <a:latin typeface="Georgia" charset="0"/>
                <a:ea typeface="MS PGothic" charset="-128"/>
                <a:cs typeface="Georgia" charset="0"/>
              </a:rPr>
              <a:t>Красимира </a:t>
            </a:r>
            <a:r>
              <a:rPr lang="bg-BG" altLang="en-US" sz="2200" b="1" dirty="0" err="1">
                <a:solidFill>
                  <a:srgbClr val="872175"/>
                </a:solidFill>
                <a:latin typeface="Georgia" charset="0"/>
                <a:ea typeface="MS PGothic" charset="-128"/>
                <a:cs typeface="Georgia" charset="0"/>
              </a:rPr>
              <a:t>Чахова</a:t>
            </a:r>
            <a:endParaRPr lang="bg-BG" altLang="en-US" sz="2200" b="1" dirty="0">
              <a:solidFill>
                <a:srgbClr val="872175"/>
              </a:solidFill>
              <a:latin typeface="Georgia" charset="0"/>
              <a:ea typeface="MS PGothic" charset="-128"/>
              <a:cs typeface="Georgia" charset="0"/>
            </a:endParaRPr>
          </a:p>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Дарител на 2011 година</a:t>
            </a:r>
          </a:p>
        </p:txBody>
      </p:sp>
      <p:pic>
        <p:nvPicPr>
          <p:cNvPr id="102405" name="Picture 2" descr="C:\Users\clarkm\Downloads\20050126_TH_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1479550"/>
            <a:ext cx="2925763" cy="43878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p:cNvPicPr>
          <p:nvPr/>
        </p:nvPicPr>
        <p:blipFill>
          <a:blip r:embed="rId3">
            <a:extLst>
              <a:ext uri="{28A0092B-C50C-407E-A947-70E740481C1C}">
                <a14:useLocalDpi xmlns:a14="http://schemas.microsoft.com/office/drawing/2010/main" val="0"/>
              </a:ext>
            </a:extLst>
          </a:blip>
          <a:srcRect l="9016" r="13705"/>
          <a:stretch>
            <a:fillRect/>
          </a:stretch>
        </p:blipFill>
        <p:spPr bwMode="auto">
          <a:xfrm>
            <a:off x="4267200" y="1506538"/>
            <a:ext cx="45720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sp>
        <p:nvSpPr>
          <p:cNvPr id="40963" name="Content Placeholder 2"/>
          <p:cNvSpPr>
            <a:spLocks noGrp="1"/>
          </p:cNvSpPr>
          <p:nvPr>
            <p:ph idx="1"/>
          </p:nvPr>
        </p:nvSpPr>
        <p:spPr bwMode="auto">
          <a:xfrm>
            <a:off x="364067" y="1981200"/>
            <a:ext cx="41910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Интересува ли Ви каква е статистиката в България за даренията?</a:t>
            </a:r>
          </a:p>
        </p:txBody>
      </p:sp>
    </p:spTree>
    <p:extLst>
      <p:ext uri="{BB962C8B-B14F-4D97-AF65-F5344CB8AC3E}">
        <p14:creationId xmlns:p14="http://schemas.microsoft.com/office/powerpoint/2010/main" val="157239015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pic>
        <p:nvPicPr>
          <p:cNvPr id="430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649" y="1721058"/>
            <a:ext cx="235961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539" y="4038600"/>
            <a:ext cx="1496915" cy="1842773"/>
          </a:xfrm>
          <a:prstGeom prst="rect">
            <a:avLst/>
          </a:prstGeom>
        </p:spPr>
      </p:pic>
      <p:sp>
        <p:nvSpPr>
          <p:cNvPr id="7" name="Content Placeholder 2"/>
          <p:cNvSpPr txBox="1">
            <a:spLocks/>
          </p:cNvSpPr>
          <p:nvPr/>
        </p:nvSpPr>
        <p:spPr bwMode="auto">
          <a:xfrm>
            <a:off x="480240" y="1219200"/>
            <a:ext cx="8501839" cy="700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bg-BG" altLang="en-US" sz="3800" dirty="0" smtClean="0">
                <a:latin typeface="Georgia" charset="0"/>
                <a:ea typeface="MS PGothic" charset="-128"/>
                <a:cs typeface="ＭＳ Ｐゴシック" charset="-128"/>
              </a:rPr>
              <a:t>Можеше и да </a:t>
            </a:r>
            <a:r>
              <a:rPr lang="bg-BG" altLang="en-US" sz="3800" smtClean="0">
                <a:latin typeface="Georgia" charset="0"/>
                <a:ea typeface="MS PGothic" charset="-128"/>
                <a:cs typeface="ＭＳ Ｐゴシック" charset="-128"/>
              </a:rPr>
              <a:t>е по-добре</a:t>
            </a:r>
            <a:r>
              <a:rPr lang="mr-IN" altLang="en-US" sz="3800" dirty="0" smtClean="0">
                <a:latin typeface="Georgia" charset="0"/>
                <a:ea typeface="MS PGothic" charset="-128"/>
                <a:cs typeface="ＭＳ Ｐゴシック" charset="-128"/>
              </a:rPr>
              <a:t>…</a:t>
            </a:r>
            <a:r>
              <a:rPr lang="bg-BG" altLang="en-US" sz="3800" dirty="0" smtClean="0">
                <a:latin typeface="Georgia" charset="0"/>
                <a:ea typeface="MS PGothic" charset="-128"/>
                <a:cs typeface="ＭＳ Ｐゴシック" charset="-128"/>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981200"/>
            <a:ext cx="4953000" cy="4208318"/>
          </a:xfrm>
          <a:prstGeom prst="rect">
            <a:avLst/>
          </a:prstGeom>
        </p:spPr>
      </p:pic>
    </p:spTree>
    <p:extLst>
      <p:ext uri="{BB962C8B-B14F-4D97-AF65-F5344CB8AC3E}">
        <p14:creationId xmlns:p14="http://schemas.microsoft.com/office/powerpoint/2010/main" val="205138921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Дарение, признание и още нещо </a:t>
            </a:r>
            <a:r>
              <a:rPr lang="mr-IN" altLang="en-US" sz="3600">
                <a:latin typeface="Arial Narrow" charset="0"/>
                <a:ea typeface="MS PGothic" charset="-128"/>
                <a:cs typeface="ＭＳ Ｐゴシック" charset="-128"/>
              </a:rPr>
              <a:t>…</a:t>
            </a:r>
            <a:endParaRPr lang="en-US" altLang="en-US" sz="3600">
              <a:latin typeface="Arial Narrow" charset="0"/>
              <a:ea typeface="MS PGothic" charset="-128"/>
              <a:cs typeface="ＭＳ Ｐゴシック" charset="-128"/>
            </a:endParaRPr>
          </a:p>
        </p:txBody>
      </p:sp>
      <p:sp>
        <p:nvSpPr>
          <p:cNvPr id="45058" name="Content Placeholder 2"/>
          <p:cNvSpPr txBox="1">
            <a:spLocks/>
          </p:cNvSpPr>
          <p:nvPr/>
        </p:nvSpPr>
        <p:spPr bwMode="auto">
          <a:xfrm>
            <a:off x="2286000" y="48006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“Даряването не е само даването на пари</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a:t>
            </a:r>
          </a:p>
        </p:txBody>
      </p:sp>
    </p:spTree>
    <p:extLst>
      <p:ext uri="{BB962C8B-B14F-4D97-AF65-F5344CB8AC3E}">
        <p14:creationId xmlns:p14="http://schemas.microsoft.com/office/powerpoint/2010/main" val="121812303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Дарения и защо?</a:t>
            </a:r>
            <a:endParaRPr lang="en-US" altLang="en-US">
              <a:latin typeface="Arial Narrow" charset="0"/>
              <a:ea typeface="MS PGothic" charset="-128"/>
              <a:cs typeface="ＭＳ Ｐゴシック" charset="-128"/>
            </a:endParaRPr>
          </a:p>
        </p:txBody>
      </p:sp>
      <p:sp>
        <p:nvSpPr>
          <p:cNvPr id="47106" name="Content Placeholder 2"/>
          <p:cNvSpPr>
            <a:spLocks noGrp="1"/>
          </p:cNvSpPr>
          <p:nvPr>
            <p:ph idx="1"/>
          </p:nvPr>
        </p:nvSpPr>
        <p:spPr bwMode="auto">
          <a:xfrm>
            <a:off x="465667" y="2209800"/>
            <a:ext cx="4419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Колко от Вас са получили признанието Пол Харис </a:t>
            </a:r>
            <a:r>
              <a:rPr lang="bg-BG" altLang="en-US" sz="3800" dirty="0" err="1">
                <a:latin typeface="Georgia" charset="0"/>
                <a:ea typeface="MS PGothic" charset="-128"/>
                <a:cs typeface="ＭＳ Ｐゴシック" charset="-128"/>
              </a:rPr>
              <a:t>Фелоу</a:t>
            </a:r>
            <a:r>
              <a:rPr lang="bg-BG" altLang="en-US" sz="3800" dirty="0">
                <a:latin typeface="Georgia" charset="0"/>
                <a:ea typeface="MS PGothic" charset="-128"/>
                <a:cs typeface="ＭＳ Ｐゴシック" charset="-128"/>
              </a:rPr>
              <a:t>?</a:t>
            </a:r>
          </a:p>
        </p:txBody>
      </p:sp>
      <p:pic>
        <p:nvPicPr>
          <p:cNvPr id="471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90700"/>
            <a:ext cx="320528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015492"/>
      </p:ext>
    </p:extLst>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3">
            <a:extLst>
              <a:ext uri="{28A0092B-C50C-407E-A947-70E740481C1C}">
                <a14:useLocalDpi xmlns:a14="http://schemas.microsoft.com/office/drawing/2010/main" val="0"/>
              </a:ext>
            </a:extLst>
          </a:blip>
          <a:srcRect b="5264"/>
          <a:stretch>
            <a:fillRect/>
          </a:stretch>
        </p:blipFill>
        <p:spPr bwMode="auto">
          <a:xfrm>
            <a:off x="5988050" y="4089400"/>
            <a:ext cx="2806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Дарения и защо?</a:t>
            </a:r>
            <a:endParaRPr lang="en-US" altLang="en-US">
              <a:latin typeface="Arial Narrow" charset="0"/>
              <a:ea typeface="MS PGothic" charset="-128"/>
              <a:cs typeface="ＭＳ Ｐゴシック" charset="-128"/>
            </a:endParaRPr>
          </a:p>
        </p:txBody>
      </p:sp>
      <p:sp>
        <p:nvSpPr>
          <p:cNvPr id="49155" name="Content Placeholder 2"/>
          <p:cNvSpPr>
            <a:spLocks noGrp="1"/>
          </p:cNvSpPr>
          <p:nvPr>
            <p:ph idx="1"/>
          </p:nvPr>
        </p:nvSpPr>
        <p:spPr bwMode="auto">
          <a:xfrm>
            <a:off x="496358" y="2514600"/>
            <a:ext cx="44196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Как Ви кара да се чувствате това признание?</a:t>
            </a:r>
          </a:p>
        </p:txBody>
      </p:sp>
      <p:pic>
        <p:nvPicPr>
          <p:cNvPr id="49156" name="Picture 1"/>
          <p:cNvPicPr>
            <a:picLocks noChangeAspect="1"/>
          </p:cNvPicPr>
          <p:nvPr/>
        </p:nvPicPr>
        <p:blipFill>
          <a:blip r:embed="rId4">
            <a:extLst>
              <a:ext uri="{28A0092B-C50C-407E-A947-70E740481C1C}">
                <a14:useLocalDpi xmlns:a14="http://schemas.microsoft.com/office/drawing/2010/main" val="0"/>
              </a:ext>
            </a:extLst>
          </a:blip>
          <a:srcRect b="3050"/>
          <a:stretch>
            <a:fillRect/>
          </a:stretch>
        </p:blipFill>
        <p:spPr bwMode="auto">
          <a:xfrm>
            <a:off x="4572000" y="1119188"/>
            <a:ext cx="28194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98040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1981200"/>
            <a:ext cx="51689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Дарения и защо?</a:t>
            </a:r>
            <a:endParaRPr lang="en-US" altLang="en-US">
              <a:latin typeface="Arial Narrow" charset="0"/>
              <a:ea typeface="MS PGothic" charset="-128"/>
              <a:cs typeface="ＭＳ Ｐゴシック" charset="-128"/>
            </a:endParaRPr>
          </a:p>
        </p:txBody>
      </p:sp>
      <p:sp>
        <p:nvSpPr>
          <p:cNvPr id="51203" name="Content Placeholder 2"/>
          <p:cNvSpPr>
            <a:spLocks noGrp="1"/>
          </p:cNvSpPr>
          <p:nvPr>
            <p:ph idx="1"/>
          </p:nvPr>
        </p:nvSpPr>
        <p:spPr bwMode="auto">
          <a:xfrm>
            <a:off x="1758950" y="3394075"/>
            <a:ext cx="441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Защо дарихте?</a:t>
            </a:r>
          </a:p>
        </p:txBody>
      </p:sp>
    </p:spTree>
    <p:extLst>
      <p:ext uri="{BB962C8B-B14F-4D97-AF65-F5344CB8AC3E}">
        <p14:creationId xmlns:p14="http://schemas.microsoft.com/office/powerpoint/2010/main" val="1269386004"/>
      </p:ext>
    </p:extLst>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19529</TotalTime>
  <Words>1999</Words>
  <Application>Microsoft Office PowerPoint</Application>
  <PresentationFormat>On-screen Show (4:3)</PresentationFormat>
  <Paragraphs>236</Paragraphs>
  <Slides>34</Slides>
  <Notes>34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ＭＳ Ｐゴシック</vt:lpstr>
      <vt:lpstr>ＭＳ Ｐゴシック</vt:lpstr>
      <vt:lpstr>Arial</vt:lpstr>
      <vt:lpstr>Arial Narrow</vt:lpstr>
      <vt:lpstr>Arial Narrow Bold</vt:lpstr>
      <vt:lpstr>BerkeleyStd-Book</vt:lpstr>
      <vt:lpstr>Calibri</vt:lpstr>
      <vt:lpstr>Georgia</vt:lpstr>
      <vt:lpstr>Mangal</vt:lpstr>
      <vt:lpstr>Tahoma</vt:lpstr>
      <vt:lpstr>Times New Roman</vt:lpstr>
      <vt:lpstr>Wingdings</vt:lpstr>
      <vt:lpstr>ヒラギノ角ゴ Pro W3</vt:lpstr>
      <vt:lpstr>Communications_white</vt:lpstr>
      <vt:lpstr>Custom Design</vt:lpstr>
      <vt:lpstr>2_Custom Design</vt:lpstr>
      <vt:lpstr>3_Custom Design</vt:lpstr>
      <vt:lpstr>PowerPoint Presentation</vt:lpstr>
      <vt:lpstr>Дарение?</vt:lpstr>
      <vt:lpstr>Дарение?</vt:lpstr>
      <vt:lpstr>Дарение?</vt:lpstr>
      <vt:lpstr>Дарение?</vt:lpstr>
      <vt:lpstr>Дарение, признание и още нещо …</vt:lpstr>
      <vt:lpstr>Дарения и защо?</vt:lpstr>
      <vt:lpstr>Дарения и защо?</vt:lpstr>
      <vt:lpstr>Дарения и защо?</vt:lpstr>
      <vt:lpstr>Дарения и защо? Какво ще променят някакви си 100$?</vt:lpstr>
      <vt:lpstr>Къде можем да правим добро?</vt:lpstr>
      <vt:lpstr>Индивидуални отличия и признания</vt:lpstr>
      <vt:lpstr>Възможности за отличия – Индивидуални: Поддържащ член</vt:lpstr>
      <vt:lpstr>Възможности за отличия – Индивидуални: Благодарствен сертификат</vt:lpstr>
      <vt:lpstr>Възможности за отличия - Индивидуални</vt:lpstr>
      <vt:lpstr>Възможности за отличия – Индивидуални: Пол Харис Фелоу</vt:lpstr>
      <vt:lpstr>Възможности за отличия – Индивидуални: Многократен Пол Харис Фелоу</vt:lpstr>
      <vt:lpstr>Възможности за отличия – Индивидуални: Обществото на Пол Харис</vt:lpstr>
      <vt:lpstr>Възможности за отличия – Индивидуални: Значим дарител</vt:lpstr>
      <vt:lpstr>Възможности за отличия – Индивидуални: Обществото на Арч Клъмф</vt:lpstr>
      <vt:lpstr>Възможности за отличия - Индивидуални</vt:lpstr>
      <vt:lpstr>Клубни отличия и признания</vt:lpstr>
      <vt:lpstr>Възможности за отличия - Клубни</vt:lpstr>
      <vt:lpstr>Възможности за отличия - Клубни</vt:lpstr>
      <vt:lpstr>Предприемане на действие. Дарете сега!</vt:lpstr>
      <vt:lpstr>PowerPoint Presentation</vt:lpstr>
      <vt:lpstr>PowerPoint Presentation</vt:lpstr>
      <vt:lpstr>PowerPoint Presentation</vt:lpstr>
      <vt:lpstr>Стъпки: Какво да НЕ правим / Често допускани грешки:</vt:lpstr>
      <vt:lpstr>Стъпки: Какво да НЕ правим / Често допускани грешки:</vt:lpstr>
      <vt:lpstr>Стъпки: Какво да НЕ правим / Често допускани грешки:</vt:lpstr>
      <vt:lpstr>123 –EN Form – Формуляр за дарение към Фондация Ротари</vt:lpstr>
      <vt:lpstr>Въпросите са безплатни…</vt:lpstr>
      <vt:lpstr>PowerPoint Presentation</vt:lpstr>
    </vt:vector>
  </TitlesOfParts>
  <Manager/>
  <Company>Rotary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Donations and recognitions</dc:title>
  <dc:subject/>
  <dc:creator>Alex Angelov</dc:creator>
  <cp:keywords/>
  <dc:description/>
  <cp:lastModifiedBy>nina.miteva</cp:lastModifiedBy>
  <cp:revision>698</cp:revision>
  <cp:lastPrinted>2013-04-11T19:55:04Z</cp:lastPrinted>
  <dcterms:created xsi:type="dcterms:W3CDTF">2010-04-16T20:11:30Z</dcterms:created>
  <dcterms:modified xsi:type="dcterms:W3CDTF">2016-12-13T12:46:21Z</dcterms:modified>
  <cp:category>Rotary Fondation</cp:category>
</cp:coreProperties>
</file>