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27" r:id="rId1"/>
    <p:sldMasterId id="2147483700" r:id="rId2"/>
  </p:sldMasterIdLst>
  <p:notesMasterIdLst>
    <p:notesMasterId r:id="rId49"/>
  </p:notesMasterIdLst>
  <p:handoutMasterIdLst>
    <p:handoutMasterId r:id="rId50"/>
  </p:handoutMasterIdLst>
  <p:sldIdLst>
    <p:sldId id="361" r:id="rId3"/>
    <p:sldId id="374" r:id="rId4"/>
    <p:sldId id="454" r:id="rId5"/>
    <p:sldId id="432" r:id="rId6"/>
    <p:sldId id="460" r:id="rId7"/>
    <p:sldId id="423" r:id="rId8"/>
    <p:sldId id="422" r:id="rId9"/>
    <p:sldId id="424" r:id="rId10"/>
    <p:sldId id="425" r:id="rId11"/>
    <p:sldId id="390" r:id="rId12"/>
    <p:sldId id="441" r:id="rId13"/>
    <p:sldId id="433" r:id="rId14"/>
    <p:sldId id="435" r:id="rId15"/>
    <p:sldId id="436" r:id="rId16"/>
    <p:sldId id="414" r:id="rId17"/>
    <p:sldId id="372" r:id="rId18"/>
    <p:sldId id="443" r:id="rId19"/>
    <p:sldId id="444" r:id="rId20"/>
    <p:sldId id="445" r:id="rId21"/>
    <p:sldId id="380" r:id="rId22"/>
    <p:sldId id="438" r:id="rId23"/>
    <p:sldId id="439" r:id="rId24"/>
    <p:sldId id="446" r:id="rId25"/>
    <p:sldId id="395" r:id="rId26"/>
    <p:sldId id="375" r:id="rId27"/>
    <p:sldId id="447" r:id="rId28"/>
    <p:sldId id="448" r:id="rId29"/>
    <p:sldId id="450" r:id="rId30"/>
    <p:sldId id="385" r:id="rId31"/>
    <p:sldId id="386" r:id="rId32"/>
    <p:sldId id="451" r:id="rId33"/>
    <p:sldId id="376" r:id="rId34"/>
    <p:sldId id="452" r:id="rId35"/>
    <p:sldId id="389" r:id="rId36"/>
    <p:sldId id="396" r:id="rId37"/>
    <p:sldId id="387" r:id="rId38"/>
    <p:sldId id="377" r:id="rId39"/>
    <p:sldId id="391" r:id="rId40"/>
    <p:sldId id="430" r:id="rId41"/>
    <p:sldId id="427" r:id="rId42"/>
    <p:sldId id="416" r:id="rId43"/>
    <p:sldId id="415" r:id="rId44"/>
    <p:sldId id="455" r:id="rId45"/>
    <p:sldId id="456" r:id="rId46"/>
    <p:sldId id="457" r:id="rId47"/>
    <p:sldId id="458" r:id="rId48"/>
  </p:sldIdLst>
  <p:sldSz cx="9144000" cy="6858000" type="screen4x3"/>
  <p:notesSz cx="6761163" cy="994251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3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46C"/>
    <a:srgbClr val="687D90"/>
    <a:srgbClr val="58585A"/>
    <a:srgbClr val="005DAA"/>
    <a:srgbClr val="FF7600"/>
    <a:srgbClr val="D91B5C"/>
    <a:srgbClr val="8721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07" autoAdjust="0"/>
    <p:restoredTop sz="94660"/>
  </p:normalViewPr>
  <p:slideViewPr>
    <p:cSldViewPr>
      <p:cViewPr varScale="1">
        <p:scale>
          <a:sx n="103" d="100"/>
          <a:sy n="103" d="100"/>
        </p:scale>
        <p:origin x="102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3" d="100"/>
          <a:sy n="53" d="100"/>
        </p:scale>
        <p:origin x="-1614" y="-84"/>
      </p:cViewPr>
      <p:guideLst>
        <p:guide orient="horz" pos="3132"/>
        <p:guide pos="213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30450" cy="497466"/>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ea typeface="ＭＳ Ｐゴシック" pitchFamily="34" charset="-128"/>
                <a:cs typeface="+mn-cs"/>
              </a:defRPr>
            </a:lvl1pPr>
          </a:lstStyle>
          <a:p>
            <a:pPr>
              <a:defRPr/>
            </a:pPr>
            <a:endParaRPr lang="en-US" altLang="en-US"/>
          </a:p>
        </p:txBody>
      </p:sp>
      <p:sp>
        <p:nvSpPr>
          <p:cNvPr id="19459" name="Rectangle 3"/>
          <p:cNvSpPr>
            <a:spLocks noGrp="1" noChangeArrowheads="1"/>
          </p:cNvSpPr>
          <p:nvPr>
            <p:ph type="dt" sz="quarter" idx="1"/>
          </p:nvPr>
        </p:nvSpPr>
        <p:spPr bwMode="auto">
          <a:xfrm>
            <a:off x="3830714" y="0"/>
            <a:ext cx="2930450" cy="497466"/>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ea typeface="ＭＳ Ｐゴシック" pitchFamily="34" charset="-128"/>
                <a:cs typeface="+mn-cs"/>
              </a:defRPr>
            </a:lvl1pPr>
          </a:lstStyle>
          <a:p>
            <a:pPr>
              <a:defRPr/>
            </a:pPr>
            <a:endParaRPr lang="en-US" altLang="en-US"/>
          </a:p>
        </p:txBody>
      </p:sp>
      <p:sp>
        <p:nvSpPr>
          <p:cNvPr id="19460" name="Rectangle 4"/>
          <p:cNvSpPr>
            <a:spLocks noGrp="1" noChangeArrowheads="1"/>
          </p:cNvSpPr>
          <p:nvPr>
            <p:ph type="ftr" sz="quarter" idx="2"/>
          </p:nvPr>
        </p:nvSpPr>
        <p:spPr bwMode="auto">
          <a:xfrm>
            <a:off x="0" y="9445049"/>
            <a:ext cx="2930450" cy="497465"/>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ea typeface="ＭＳ Ｐゴシック" pitchFamily="34" charset="-128"/>
                <a:cs typeface="+mn-cs"/>
              </a:defRPr>
            </a:lvl1pPr>
          </a:lstStyle>
          <a:p>
            <a:pPr>
              <a:defRPr/>
            </a:pPr>
            <a:endParaRPr lang="en-US" altLang="en-US"/>
          </a:p>
        </p:txBody>
      </p:sp>
      <p:sp>
        <p:nvSpPr>
          <p:cNvPr id="19461" name="Rectangle 5"/>
          <p:cNvSpPr>
            <a:spLocks noGrp="1" noChangeArrowheads="1"/>
          </p:cNvSpPr>
          <p:nvPr>
            <p:ph type="sldNum" sz="quarter" idx="3"/>
          </p:nvPr>
        </p:nvSpPr>
        <p:spPr bwMode="auto">
          <a:xfrm>
            <a:off x="3830714" y="9445049"/>
            <a:ext cx="2930450" cy="497465"/>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smtClean="0">
                <a:cs typeface="Arial" panose="020B0604020202020204" pitchFamily="34" charset="0"/>
              </a:defRPr>
            </a:lvl1pPr>
          </a:lstStyle>
          <a:p>
            <a:pPr>
              <a:defRPr/>
            </a:pPr>
            <a:fld id="{8B1910B9-FC2B-4CCA-B02B-087F5D26B0FC}" type="slidenum">
              <a:rPr lang="en-US" altLang="en-US"/>
              <a:pPr>
                <a:defRPr/>
              </a:pPr>
              <a:t>‹#›</a:t>
            </a:fld>
            <a:endParaRPr lang="en-US" altLang="en-US"/>
          </a:p>
        </p:txBody>
      </p:sp>
    </p:spTree>
    <p:extLst>
      <p:ext uri="{BB962C8B-B14F-4D97-AF65-F5344CB8AC3E}">
        <p14:creationId xmlns:p14="http://schemas.microsoft.com/office/powerpoint/2010/main" val="395288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30450" cy="497466"/>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ea typeface="ＭＳ Ｐゴシック" pitchFamily="34" charset="-128"/>
                <a:cs typeface="+mn-cs"/>
              </a:defRPr>
            </a:lvl1pPr>
          </a:lstStyle>
          <a:p>
            <a:pPr>
              <a:defRPr/>
            </a:pPr>
            <a:endParaRPr lang="en-US" altLang="en-US"/>
          </a:p>
        </p:txBody>
      </p:sp>
      <p:sp>
        <p:nvSpPr>
          <p:cNvPr id="3075" name="Rectangle 3"/>
          <p:cNvSpPr>
            <a:spLocks noGrp="1" noChangeArrowheads="1"/>
          </p:cNvSpPr>
          <p:nvPr>
            <p:ph type="dt" idx="1"/>
          </p:nvPr>
        </p:nvSpPr>
        <p:spPr bwMode="auto">
          <a:xfrm>
            <a:off x="3830714" y="0"/>
            <a:ext cx="2930450" cy="497466"/>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ea typeface="ＭＳ Ｐゴシック" pitchFamily="34" charset="-128"/>
                <a:cs typeface="+mn-cs"/>
              </a:defRPr>
            </a:lvl1pPr>
          </a:lstStyle>
          <a:p>
            <a:pPr>
              <a:defRPr/>
            </a:pPr>
            <a:endParaRPr lang="en-US" altLang="en-US"/>
          </a:p>
        </p:txBody>
      </p:sp>
      <p:sp>
        <p:nvSpPr>
          <p:cNvPr id="7172" name="Rectangle 4"/>
          <p:cNvSpPr>
            <a:spLocks noGrp="1" noRot="1" noChangeAspect="1" noChangeArrowheads="1" noTextEdit="1"/>
          </p:cNvSpPr>
          <p:nvPr>
            <p:ph type="sldImg" idx="2"/>
          </p:nvPr>
        </p:nvSpPr>
        <p:spPr bwMode="auto">
          <a:xfrm>
            <a:off x="896938" y="746125"/>
            <a:ext cx="4967287"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01795" y="4723373"/>
            <a:ext cx="4957574" cy="4473792"/>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9445049"/>
            <a:ext cx="2930450" cy="497465"/>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ea typeface="ＭＳ Ｐゴシック" pitchFamily="34" charset="-128"/>
                <a:cs typeface="+mn-cs"/>
              </a:defRPr>
            </a:lvl1pPr>
          </a:lstStyle>
          <a:p>
            <a:pPr>
              <a:defRPr/>
            </a:pPr>
            <a:endParaRPr lang="en-US" altLang="en-US"/>
          </a:p>
        </p:txBody>
      </p:sp>
      <p:sp>
        <p:nvSpPr>
          <p:cNvPr id="3079" name="Rectangle 7"/>
          <p:cNvSpPr>
            <a:spLocks noGrp="1" noChangeArrowheads="1"/>
          </p:cNvSpPr>
          <p:nvPr>
            <p:ph type="sldNum" sz="quarter" idx="5"/>
          </p:nvPr>
        </p:nvSpPr>
        <p:spPr bwMode="auto">
          <a:xfrm>
            <a:off x="3830714" y="9445049"/>
            <a:ext cx="2930450" cy="497465"/>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smtClean="0">
                <a:cs typeface="Arial" panose="020B0604020202020204" pitchFamily="34" charset="0"/>
              </a:defRPr>
            </a:lvl1pPr>
          </a:lstStyle>
          <a:p>
            <a:pPr>
              <a:defRPr/>
            </a:pPr>
            <a:fld id="{8D05E802-55D0-4A9E-9144-33B643F77C6C}" type="slidenum">
              <a:rPr lang="en-US" altLang="en-US"/>
              <a:pPr>
                <a:defRPr/>
              </a:pPr>
              <a:t>‹#›</a:t>
            </a:fld>
            <a:endParaRPr lang="en-US" altLang="en-US"/>
          </a:p>
        </p:txBody>
      </p:sp>
    </p:spTree>
    <p:extLst>
      <p:ext uri="{BB962C8B-B14F-4D97-AF65-F5344CB8AC3E}">
        <p14:creationId xmlns:p14="http://schemas.microsoft.com/office/powerpoint/2010/main" val="973844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itchFamily="34"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MS PGothic" panose="020B0600070205080204" pitchFamily="34" charset="-128"/>
                <a:cs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082B0055-7E45-4DC9-897B-50275D6EA345}" type="slidenum">
              <a:rPr lang="en-US" altLang="en-US"/>
              <a:pPr>
                <a:spcBef>
                  <a:spcPct val="0"/>
                </a:spcBef>
              </a:pPr>
              <a:t>1</a:t>
            </a:fld>
            <a:endParaRPr lang="en-US" alt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cs typeface="ヒラギノ角ゴ Pro W3" pitchFamily="-84" charset="-128"/>
            </a:endParaRPr>
          </a:p>
        </p:txBody>
      </p:sp>
    </p:spTree>
    <p:extLst>
      <p:ext uri="{BB962C8B-B14F-4D97-AF65-F5344CB8AC3E}">
        <p14:creationId xmlns:p14="http://schemas.microsoft.com/office/powerpoint/2010/main" val="740523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Georgia" pitchFamily="18" charset="0"/>
                <a:ea typeface="+mn-ea"/>
                <a:cs typeface="+mn-cs"/>
              </a:rPr>
              <a:t>Speaking point:</a:t>
            </a:r>
          </a:p>
          <a:p>
            <a:pPr marL="171450" indent="-171450">
              <a:buFont typeface="Arial" pitchFamily="34" charset="0"/>
              <a:buChar char="•"/>
            </a:pPr>
            <a:r>
              <a:rPr lang="en-US" sz="1200" b="0" i="0" kern="1200" dirty="0" smtClean="0">
                <a:solidFill>
                  <a:schemeClr val="tx1"/>
                </a:solidFill>
                <a:effectLst/>
                <a:latin typeface="Georgia" pitchFamily="18" charset="0"/>
                <a:ea typeface="+mn-ea"/>
                <a:cs typeface="+mn-cs"/>
              </a:rPr>
              <a:t>Each area of focus has specific goals that should be used to refine projects that are developed to meet real community needs. </a:t>
            </a:r>
          </a:p>
          <a:p>
            <a:endParaRPr lang="en-US" sz="1200" b="0" i="0" kern="1200" dirty="0" smtClean="0">
              <a:solidFill>
                <a:schemeClr val="tx1"/>
              </a:solidFill>
              <a:effectLst/>
              <a:latin typeface="Georgia" pitchFamily="18" charset="0"/>
              <a:ea typeface="+mn-ea"/>
              <a:cs typeface="+mn-cs"/>
            </a:endParaRPr>
          </a:p>
          <a:p>
            <a:endParaRPr lang="en-US" sz="1200" b="0" i="0" kern="1200" dirty="0">
              <a:solidFill>
                <a:schemeClr val="tx1"/>
              </a:solidFill>
              <a:effectLst/>
              <a:latin typeface="Georgia" pitchFamily="18" charset="0"/>
              <a:ea typeface="+mn-ea"/>
              <a:cs typeface="+mn-cs"/>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72468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pitchFamily="-84" charset="-128"/>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MS PGothic" panose="020B0600070205080204" pitchFamily="34" charset="-128"/>
                <a:cs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EF9DEB06-673C-4EC7-8C96-1EBEA522E7D3}" type="slidenum">
              <a:rPr lang="en-US" altLang="en-US"/>
              <a:pPr>
                <a:spcBef>
                  <a:spcPct val="0"/>
                </a:spcBef>
              </a:pPr>
              <a:t>16</a:t>
            </a:fld>
            <a:endParaRPr lang="en-US" altLang="en-US"/>
          </a:p>
        </p:txBody>
      </p:sp>
    </p:spTree>
    <p:extLst>
      <p:ext uri="{BB962C8B-B14F-4D97-AF65-F5344CB8AC3E}">
        <p14:creationId xmlns:p14="http://schemas.microsoft.com/office/powerpoint/2010/main" val="3653232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ヒラギノ角ゴ Pro W3" pitchFamily="-8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MS PGothic" panose="020B0600070205080204" pitchFamily="34" charset="-128"/>
                <a:cs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A6208DC9-91AC-4D95-AC04-63B374CD3CAB}" type="slidenum">
              <a:rPr lang="en-US" altLang="en-US"/>
              <a:pPr>
                <a:spcBef>
                  <a:spcPct val="0"/>
                </a:spcBef>
              </a:pPr>
              <a:t>20</a:t>
            </a:fld>
            <a:endParaRPr lang="en-US" altLang="en-US"/>
          </a:p>
        </p:txBody>
      </p:sp>
    </p:spTree>
    <p:extLst>
      <p:ext uri="{BB962C8B-B14F-4D97-AF65-F5344CB8AC3E}">
        <p14:creationId xmlns:p14="http://schemas.microsoft.com/office/powerpoint/2010/main" val="416029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246C"/>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1645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942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32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mtClean="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00246C"/>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FFFFFF"/>
                </a:solidFill>
                <a:latin typeface="Georgia"/>
                <a:cs typeface="Georgia"/>
              </a:defRPr>
            </a:lvl1pPr>
            <a:lvl2pPr>
              <a:defRPr sz="2600">
                <a:solidFill>
                  <a:srgbClr val="FFFFFF"/>
                </a:solidFill>
                <a:latin typeface="Georgia"/>
                <a:cs typeface="Georgia"/>
              </a:defRPr>
            </a:lvl2pPr>
            <a:lvl3pPr>
              <a:defRPr sz="2200">
                <a:solidFill>
                  <a:srgbClr val="FFFFFF"/>
                </a:solidFill>
                <a:latin typeface="Georgia"/>
                <a:cs typeface="Georgia"/>
              </a:defRPr>
            </a:lvl3pPr>
            <a:lvl4pPr>
              <a:defRPr sz="1800">
                <a:solidFill>
                  <a:srgbClr val="FFFFFF"/>
                </a:solidFill>
                <a:latin typeface="Georgia"/>
                <a:cs typeface="Georgia"/>
              </a:defRPr>
            </a:lvl4pPr>
            <a:lvl5pPr>
              <a:defRPr sz="1600">
                <a:solidFill>
                  <a:srgbClr val="FFFFFF"/>
                </a:solidFill>
                <a:latin typeface="Georgia"/>
                <a:cs typeface="Georgi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2044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mtClean="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246C"/>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712005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mtClean="0">
              <a:solidFill>
                <a:srgbClr val="FFFFFF"/>
              </a:solidFill>
              <a:latin typeface="Calibri" pitchFamily="34" charset="0"/>
            </a:endParaRPr>
          </a:p>
        </p:txBody>
      </p:sp>
      <p:sp>
        <p:nvSpPr>
          <p:cNvPr id="5" name="Rectangle 3"/>
          <p:cNvSpPr>
            <a:spLocks noChangeArrowheads="1"/>
          </p:cNvSpPr>
          <p:nvPr/>
        </p:nvSpPr>
        <p:spPr bwMode="auto">
          <a:xfrm>
            <a:off x="-76200" y="457200"/>
            <a:ext cx="9296400" cy="533400"/>
          </a:xfrm>
          <a:prstGeom prst="rect">
            <a:avLst/>
          </a:prstGeom>
          <a:solidFill>
            <a:srgbClr val="00246C"/>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FFFFFF"/>
                </a:solidFill>
                <a:latin typeface="Georgia"/>
                <a:cs typeface="Georgia"/>
              </a:defRPr>
            </a:lvl1pPr>
            <a:lvl2pPr>
              <a:defRPr sz="2600">
                <a:solidFill>
                  <a:srgbClr val="FFFFFF"/>
                </a:solidFill>
                <a:latin typeface="Georgia"/>
                <a:cs typeface="Georgia"/>
              </a:defRPr>
            </a:lvl2pPr>
            <a:lvl3pPr>
              <a:defRPr sz="2200">
                <a:solidFill>
                  <a:srgbClr val="FFFFFF"/>
                </a:solidFill>
                <a:latin typeface="Georgia"/>
                <a:cs typeface="Georgia"/>
              </a:defRPr>
            </a:lvl3pPr>
            <a:lvl4pPr>
              <a:defRPr sz="1800">
                <a:solidFill>
                  <a:srgbClr val="FFFFFF"/>
                </a:solidFill>
                <a:latin typeface="Georgia"/>
                <a:cs typeface="Georgia"/>
              </a:defRPr>
            </a:lvl4pPr>
            <a:lvl5pPr>
              <a:defRPr sz="1600">
                <a:solidFill>
                  <a:srgbClr val="FFFFFF"/>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9244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eaLnBrk="1" hangingPunct="1">
              <a:defRPr>
                <a:latin typeface="Arial" pitchFamily="34" charset="0"/>
                <a:cs typeface="Arial" pitchFamily="34" charset="0"/>
              </a:defRPr>
            </a:lvl1pPr>
          </a:lstStyle>
          <a:p>
            <a:pPr>
              <a:defRPr/>
            </a:pPr>
            <a:fld id="{863D30D9-327B-4FFA-BF4C-5FCCC9A31842}" type="datetimeFigureOut">
              <a:rPr lang="en-US" altLang="en-US"/>
              <a:pPr>
                <a:defRPr/>
              </a:pPr>
              <a:t>11/17/2016</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eaLnBrk="1" hangingPunct="1">
              <a:defRPr>
                <a:latin typeface="Arial" pitchFamily="34" charset="0"/>
                <a:cs typeface="Arial" pitchFamily="34" charset="0"/>
              </a:defRPr>
            </a:lvl1pPr>
          </a:lstStyle>
          <a:p>
            <a:pPr>
              <a:defRPr/>
            </a:pPr>
            <a:endParaRPr lang="en-US" alt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cs typeface="Arial" panose="020B0604020202020204" pitchFamily="34" charset="0"/>
              </a:defRPr>
            </a:lvl1pPr>
          </a:lstStyle>
          <a:p>
            <a:pPr>
              <a:defRPr/>
            </a:pPr>
            <a:fld id="{4EBED054-7D62-4EBA-B079-F3E1367E5986}" type="slidenum">
              <a:rPr lang="en-US" altLang="en-US"/>
              <a:pPr>
                <a:defRPr/>
              </a:pPr>
              <a:t>‹#›</a:t>
            </a:fld>
            <a:endParaRPr lang="en-US" altLang="en-US"/>
          </a:p>
        </p:txBody>
      </p:sp>
    </p:spTree>
    <p:extLst>
      <p:ext uri="{BB962C8B-B14F-4D97-AF65-F5344CB8AC3E}">
        <p14:creationId xmlns:p14="http://schemas.microsoft.com/office/powerpoint/2010/main" val="2937057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6394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87D90"/>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375" y="6165850"/>
            <a:ext cx="1212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descr="C:\Users\edwardsd\Downloads\TRF_REV-Gold-RGB.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181600" y="355600"/>
            <a:ext cx="3638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3" r:id="rId4"/>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87D90"/>
        </a:solid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375" y="6165850"/>
            <a:ext cx="1212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0" y="3429000"/>
            <a:ext cx="9753600" cy="990600"/>
          </a:xfrm>
          <a:prstGeom prst="rect">
            <a:avLst/>
          </a:prstGeom>
          <a:solidFill>
            <a:srgbClr val="00246C"/>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mtClean="0">
              <a:solidFill>
                <a:srgbClr val="FFFFFF"/>
              </a:solidFill>
              <a:latin typeface="Calibri" pitchFamily="34" charset="0"/>
            </a:endParaRPr>
          </a:p>
        </p:txBody>
      </p:sp>
      <p:sp>
        <p:nvSpPr>
          <p:cNvPr id="10243" name="Rectangle 10"/>
          <p:cNvSpPr txBox="1">
            <a:spLocks noChangeArrowheads="1"/>
          </p:cNvSpPr>
          <p:nvPr/>
        </p:nvSpPr>
        <p:spPr bwMode="auto">
          <a:xfrm>
            <a:off x="457200" y="3581400"/>
            <a:ext cx="6858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ts val="2400"/>
              </a:spcAft>
            </a:pPr>
            <a:r>
              <a:rPr lang="en-US" altLang="en-US" sz="4400">
                <a:solidFill>
                  <a:schemeClr val="bg1"/>
                </a:solidFill>
                <a:latin typeface="Arial Narrow Bold" pitchFamily="-84" charset="0"/>
              </a:rPr>
              <a:t>TITLE</a:t>
            </a:r>
          </a:p>
        </p:txBody>
      </p:sp>
      <p:sp>
        <p:nvSpPr>
          <p:cNvPr id="2" name="Title 1"/>
          <p:cNvSpPr>
            <a:spLocks noGrp="1"/>
          </p:cNvSpPr>
          <p:nvPr>
            <p:ph type="ctrTitle"/>
          </p:nvPr>
        </p:nvSpPr>
        <p:spPr bwMode="auto">
          <a:effectLst>
            <a:outerShdw blurRad="57150" dist="50800" dir="2700000" algn="tl" rotWithShape="0">
              <a:srgbClr val="80808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fontAlgn="auto" hangingPunct="1">
              <a:spcAft>
                <a:spcPts val="0"/>
              </a:spcAft>
              <a:defRPr/>
            </a:pPr>
            <a:r>
              <a:rPr lang="en-US" sz="2800" b="1" dirty="0" smtClean="0">
                <a:latin typeface="Georgia" panose="02040502050405020303" pitchFamily="18" charset="0"/>
                <a:ea typeface="+mj-ea"/>
                <a:cs typeface="Arial" panose="020B0604020202020204" pitchFamily="34" charset="0"/>
              </a:rPr>
              <a:t>STATE OF THE ROTARY FOUNDATION</a:t>
            </a:r>
            <a:endParaRPr lang="en-US" sz="2800" b="1" dirty="0">
              <a:latin typeface="Georgia" panose="02040502050405020303" pitchFamily="18" charset="0"/>
              <a:ea typeface="+mj-ea"/>
              <a:cs typeface="Arial" panose="020B0604020202020204" pitchFamily="34" charset="0"/>
            </a:endParaRPr>
          </a:p>
        </p:txBody>
      </p:sp>
      <p:sp>
        <p:nvSpPr>
          <p:cNvPr id="8196" name="Subtitle 3"/>
          <p:cNvSpPr>
            <a:spLocks noGrp="1"/>
          </p:cNvSpPr>
          <p:nvPr>
            <p:ph type="subTitle" idx="1"/>
          </p:nvPr>
        </p:nvSpPr>
        <p:spPr bwMode="auto">
          <a:xfrm>
            <a:off x="457200" y="4572000"/>
            <a:ext cx="8305800" cy="1219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eaLnBrk="1" hangingPunct="1">
              <a:spcBef>
                <a:spcPct val="0"/>
              </a:spcBef>
              <a:defRPr/>
            </a:pPr>
            <a:endParaRPr lang="tr-TR" altLang="en-US" sz="2800" dirty="0" smtClean="0">
              <a:solidFill>
                <a:schemeClr val="bg1"/>
              </a:solidFill>
              <a:latin typeface="Georgia" panose="02040502050405020303" pitchFamily="18" charset="0"/>
              <a:ea typeface="ヒラギノ角ゴ Pro W3" charset="0"/>
              <a:cs typeface="Arial" panose="020B0604020202020204" pitchFamily="34" charset="0"/>
            </a:endParaRPr>
          </a:p>
          <a:p>
            <a:pPr eaLnBrk="1" hangingPunct="1">
              <a:spcBef>
                <a:spcPct val="0"/>
              </a:spcBef>
              <a:defRPr/>
            </a:pPr>
            <a:r>
              <a:rPr lang="tr-TR" altLang="en-US" sz="2800" dirty="0" smtClean="0">
                <a:solidFill>
                  <a:schemeClr val="bg1"/>
                </a:solidFill>
                <a:latin typeface="Georgia" panose="02040502050405020303" pitchFamily="18" charset="0"/>
                <a:ea typeface="ヒラギノ角ゴ Pro W3" charset="0"/>
                <a:cs typeface="Arial" panose="020B0604020202020204" pitchFamily="34" charset="0"/>
              </a:rPr>
              <a:t>TRF </a:t>
            </a:r>
            <a:r>
              <a:rPr lang="en-US" altLang="en-US" sz="2800" dirty="0" smtClean="0">
                <a:solidFill>
                  <a:schemeClr val="bg1"/>
                </a:solidFill>
                <a:latin typeface="Georgia" panose="02040502050405020303" pitchFamily="18" charset="0"/>
                <a:ea typeface="ヒラギノ角ゴ Pro W3" charset="0"/>
                <a:cs typeface="Arial" panose="020B0604020202020204" pitchFamily="34" charset="0"/>
              </a:rPr>
              <a:t>Trustee Örsçelik Balkan</a:t>
            </a:r>
            <a:endParaRPr lang="tr-TR" altLang="en-US" sz="2800" dirty="0" smtClean="0">
              <a:solidFill>
                <a:schemeClr val="bg1"/>
              </a:solidFill>
              <a:latin typeface="Georgia" panose="02040502050405020303" pitchFamily="18" charset="0"/>
              <a:ea typeface="ヒラギノ角ゴ Pro W3" charset="0"/>
              <a:cs typeface="Arial" panose="020B0604020202020204" pitchFamily="34" charset="0"/>
            </a:endParaRPr>
          </a:p>
          <a:p>
            <a:pPr eaLnBrk="1" hangingPunct="1">
              <a:spcBef>
                <a:spcPct val="0"/>
              </a:spcBef>
              <a:defRPr/>
            </a:pPr>
            <a:r>
              <a:rPr lang="en-US" sz="2800" dirty="0">
                <a:latin typeface="Georgia" panose="02040502050405020303" pitchFamily="18" charset="0"/>
              </a:rPr>
              <a:t>D2482 Bulgaria</a:t>
            </a:r>
            <a:r>
              <a:rPr lang="tr-TR" altLang="en-US" sz="2800" dirty="0" smtClean="0">
                <a:solidFill>
                  <a:schemeClr val="bg1"/>
                </a:solidFill>
                <a:latin typeface="Georgia" panose="02040502050405020303" pitchFamily="18" charset="0"/>
                <a:ea typeface="ヒラギノ角ゴ Pro W3" charset="0"/>
                <a:cs typeface="Arial" panose="020B0604020202020204" pitchFamily="34" charset="0"/>
              </a:rPr>
              <a:t> TRF </a:t>
            </a:r>
            <a:r>
              <a:rPr lang="tr-TR" altLang="en-US" sz="2800" dirty="0" smtClean="0">
                <a:solidFill>
                  <a:schemeClr val="bg1"/>
                </a:solidFill>
                <a:latin typeface="Georgia" panose="02040502050405020303" pitchFamily="18" charset="0"/>
                <a:ea typeface="ヒラギノ角ゴ Pro W3" charset="0"/>
                <a:cs typeface="Arial" panose="020B0604020202020204" pitchFamily="34" charset="0"/>
              </a:rPr>
              <a:t>Semi</a:t>
            </a:r>
            <a:r>
              <a:rPr lang="en-US" altLang="en-US" sz="2800" dirty="0" err="1" smtClean="0">
                <a:solidFill>
                  <a:schemeClr val="bg1"/>
                </a:solidFill>
                <a:latin typeface="Georgia" panose="02040502050405020303" pitchFamily="18" charset="0"/>
                <a:ea typeface="ヒラギノ角ゴ Pro W3" charset="0"/>
                <a:cs typeface="Arial" panose="020B0604020202020204" pitchFamily="34" charset="0"/>
              </a:rPr>
              <a:t>nar</a:t>
            </a:r>
            <a:endParaRPr lang="en-US" altLang="en-US" sz="2800" dirty="0" smtClean="0">
              <a:solidFill>
                <a:schemeClr val="bg1"/>
              </a:solidFill>
              <a:latin typeface="Georgia" panose="02040502050405020303" pitchFamily="18" charset="0"/>
              <a:ea typeface="ヒラギノ角ゴ Pro W3" charset="0"/>
              <a:cs typeface="Arial" panose="020B0604020202020204" pitchFamily="34" charset="0"/>
            </a:endParaRPr>
          </a:p>
          <a:p>
            <a:pPr eaLnBrk="1" hangingPunct="1">
              <a:defRPr/>
            </a:pPr>
            <a:endParaRPr lang="en-US" altLang="en-US" dirty="0" smtClean="0">
              <a:latin typeface="Georgia" pitchFamily="18" charset="0"/>
              <a:ea typeface="ヒラギノ角ゴ Pro W3"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tr-TR" altLang="en-US" sz="2800" b="1" dirty="0" smtClean="0">
                <a:latin typeface="Georgia" panose="02040502050405020303" pitchFamily="18" charset="0"/>
              </a:rPr>
              <a:t>BRAKING NEWS </a:t>
            </a:r>
            <a:endParaRPr lang="en-US" altLang="en-US" sz="2800" b="1" dirty="0" smtClean="0">
              <a:latin typeface="Georgia" panose="02040502050405020303" pitchFamily="18" charset="0"/>
            </a:endParaRPr>
          </a:p>
        </p:txBody>
      </p:sp>
      <p:pic>
        <p:nvPicPr>
          <p:cNvPr id="26626" name="Picture 2" descr="http://www.endpolio.org/images/default-source/blog-images/rotary_nigeria-1408.jpg?sfvrsn=0"/>
          <p:cNvPicPr>
            <a:picLocks noChangeAspect="1" noChangeArrowheads="1"/>
          </p:cNvPicPr>
          <p:nvPr/>
        </p:nvPicPr>
        <p:blipFill>
          <a:blip r:embed="rId2"/>
          <a:srcRect/>
          <a:stretch>
            <a:fillRect/>
          </a:stretch>
        </p:blipFill>
        <p:spPr bwMode="auto">
          <a:xfrm>
            <a:off x="2947988" y="2778125"/>
            <a:ext cx="5662612" cy="37750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940" name="Content Placeholder 2"/>
          <p:cNvSpPr>
            <a:spLocks noGrp="1"/>
          </p:cNvSpPr>
          <p:nvPr>
            <p:ph idx="1"/>
          </p:nvPr>
        </p:nvSpPr>
        <p:spPr bwMode="auto">
          <a:xfrm>
            <a:off x="152400" y="12192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buClr>
                <a:schemeClr val="accent1"/>
              </a:buClr>
              <a:buSzPct val="120000"/>
              <a:buFont typeface="Wingdings" panose="05000000000000000000" pitchFamily="2" charset="2"/>
              <a:buChar char="§"/>
            </a:pPr>
            <a:r>
              <a:rPr lang="tr-TR" altLang="en-US" sz="2800" dirty="0" smtClean="0">
                <a:solidFill>
                  <a:schemeClr val="bg1"/>
                </a:solidFill>
                <a:latin typeface="Georgia" panose="02040502050405020303" pitchFamily="18" charset="0"/>
              </a:rPr>
              <a:t>TWO CHILDREN </a:t>
            </a:r>
            <a:r>
              <a:rPr lang="tr-TR" altLang="en-US" sz="2800" dirty="0" err="1" smtClean="0">
                <a:solidFill>
                  <a:schemeClr val="bg1"/>
                </a:solidFill>
                <a:latin typeface="Georgia" panose="02040502050405020303" pitchFamily="18" charset="0"/>
              </a:rPr>
              <a:t>have</a:t>
            </a:r>
            <a:r>
              <a:rPr lang="tr-TR" altLang="en-US" sz="2800" dirty="0" smtClean="0">
                <a:solidFill>
                  <a:schemeClr val="bg1"/>
                </a:solidFill>
                <a:latin typeface="Georgia" panose="02040502050405020303" pitchFamily="18" charset="0"/>
              </a:rPr>
              <a:t> </a:t>
            </a:r>
            <a:r>
              <a:rPr lang="tr-TR" altLang="en-US" sz="2800" dirty="0" err="1" smtClean="0">
                <a:solidFill>
                  <a:schemeClr val="bg1"/>
                </a:solidFill>
                <a:latin typeface="Georgia" panose="02040502050405020303" pitchFamily="18" charset="0"/>
              </a:rPr>
              <a:t>been</a:t>
            </a:r>
            <a:r>
              <a:rPr lang="tr-TR" altLang="en-US" sz="2800" dirty="0" smtClean="0">
                <a:solidFill>
                  <a:schemeClr val="bg1"/>
                </a:solidFill>
                <a:latin typeface="Georgia" panose="02040502050405020303" pitchFamily="18" charset="0"/>
              </a:rPr>
              <a:t> </a:t>
            </a:r>
            <a:r>
              <a:rPr lang="tr-TR" altLang="en-US" sz="2800" dirty="0" err="1" smtClean="0">
                <a:solidFill>
                  <a:schemeClr val="bg1"/>
                </a:solidFill>
                <a:latin typeface="Georgia" panose="02040502050405020303" pitchFamily="18" charset="0"/>
              </a:rPr>
              <a:t>paralyzed</a:t>
            </a:r>
            <a:r>
              <a:rPr lang="tr-TR" altLang="en-US" sz="2800" dirty="0" smtClean="0">
                <a:solidFill>
                  <a:schemeClr val="bg1"/>
                </a:solidFill>
                <a:latin typeface="Georgia" panose="02040502050405020303" pitchFamily="18" charset="0"/>
              </a:rPr>
              <a:t> </a:t>
            </a:r>
            <a:r>
              <a:rPr lang="tr-TR" altLang="en-US" sz="2800" dirty="0" err="1" smtClean="0">
                <a:solidFill>
                  <a:schemeClr val="bg1"/>
                </a:solidFill>
                <a:latin typeface="Georgia" panose="02040502050405020303" pitchFamily="18" charset="0"/>
              </a:rPr>
              <a:t>by</a:t>
            </a:r>
            <a:r>
              <a:rPr lang="tr-TR" altLang="en-US" sz="2800" dirty="0" smtClean="0">
                <a:solidFill>
                  <a:schemeClr val="bg1"/>
                </a:solidFill>
                <a:latin typeface="Georgia" panose="02040502050405020303" pitchFamily="18" charset="0"/>
              </a:rPr>
              <a:t> </a:t>
            </a:r>
            <a:r>
              <a:rPr lang="tr-TR" altLang="en-US" sz="2800" dirty="0" err="1" smtClean="0">
                <a:solidFill>
                  <a:schemeClr val="bg1"/>
                </a:solidFill>
                <a:latin typeface="Georgia" panose="02040502050405020303" pitchFamily="18" charset="0"/>
              </a:rPr>
              <a:t>wild</a:t>
            </a:r>
            <a:r>
              <a:rPr lang="tr-TR" altLang="en-US" sz="2800" dirty="0" smtClean="0">
                <a:solidFill>
                  <a:schemeClr val="bg1"/>
                </a:solidFill>
                <a:latin typeface="Georgia" panose="02040502050405020303" pitchFamily="18" charset="0"/>
              </a:rPr>
              <a:t> </a:t>
            </a:r>
            <a:r>
              <a:rPr lang="tr-TR" altLang="en-US" sz="2800" dirty="0" err="1" smtClean="0">
                <a:solidFill>
                  <a:schemeClr val="bg1"/>
                </a:solidFill>
                <a:latin typeface="Georgia" panose="02040502050405020303" pitchFamily="18" charset="0"/>
              </a:rPr>
              <a:t>poliovirus</a:t>
            </a:r>
            <a:r>
              <a:rPr lang="tr-TR" altLang="en-US" sz="2800" dirty="0" smtClean="0">
                <a:solidFill>
                  <a:schemeClr val="bg1"/>
                </a:solidFill>
                <a:latin typeface="Georgia" panose="02040502050405020303" pitchFamily="18" charset="0"/>
              </a:rPr>
              <a:t> in BORNO </a:t>
            </a:r>
            <a:r>
              <a:rPr lang="tr-TR" altLang="en-US" sz="2800" dirty="0" err="1" smtClean="0">
                <a:solidFill>
                  <a:schemeClr val="bg1"/>
                </a:solidFill>
                <a:latin typeface="Georgia" panose="02040502050405020303" pitchFamily="18" charset="0"/>
              </a:rPr>
              <a:t>state</a:t>
            </a:r>
            <a:r>
              <a:rPr lang="tr-TR" altLang="en-US" sz="2800" dirty="0" smtClean="0">
                <a:solidFill>
                  <a:schemeClr val="bg1"/>
                </a:solidFill>
                <a:latin typeface="Georgia" panose="02040502050405020303" pitchFamily="18" charset="0"/>
              </a:rPr>
              <a:t>, </a:t>
            </a:r>
            <a:r>
              <a:rPr lang="tr-TR" altLang="en-US" sz="2800" dirty="0" err="1" smtClean="0">
                <a:solidFill>
                  <a:schemeClr val="bg1"/>
                </a:solidFill>
                <a:latin typeface="Georgia" panose="02040502050405020303" pitchFamily="18" charset="0"/>
              </a:rPr>
              <a:t>July</a:t>
            </a:r>
            <a:r>
              <a:rPr lang="tr-TR" altLang="en-US" sz="2800" dirty="0" smtClean="0">
                <a:solidFill>
                  <a:schemeClr val="bg1"/>
                </a:solidFill>
                <a:latin typeface="Georgia" panose="02040502050405020303" pitchFamily="18" charset="0"/>
              </a:rPr>
              <a:t> 2016 </a:t>
            </a:r>
            <a:endParaRPr lang="en-US" altLang="en-US" sz="2800" dirty="0" smtClean="0">
              <a:solidFill>
                <a:schemeClr val="bg1"/>
              </a:solidFill>
              <a:latin typeface="Georgia" panose="02040502050405020303" pitchFamily="18" charset="0"/>
            </a:endParaRPr>
          </a:p>
          <a:p>
            <a:pPr marL="0" indent="0">
              <a:buFont typeface="Arial" panose="020B0604020202020204" pitchFamily="34" charset="0"/>
              <a:buNone/>
            </a:pPr>
            <a:endParaRPr lang="en-US" altLang="en-US" dirty="0" smtClean="0">
              <a:latin typeface="Georgia" panose="02040502050405020303"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774" y="1786662"/>
            <a:ext cx="7622225" cy="4159622"/>
          </a:xfrm>
        </p:spPr>
      </p:pic>
    </p:spTree>
    <p:extLst>
      <p:ext uri="{BB962C8B-B14F-4D97-AF65-F5344CB8AC3E}">
        <p14:creationId xmlns:p14="http://schemas.microsoft.com/office/powerpoint/2010/main" val="2878209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latin typeface="Georgia" panose="02040502050405020303" pitchFamily="18" charset="0"/>
              </a:rPr>
              <a:t>IN 1985 – 350,000 CASES IN 125 COUNTRIES</a:t>
            </a:r>
            <a:endParaRPr lang="en-US" sz="2800"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531872109"/>
              </p:ext>
            </p:extLst>
          </p:nvPr>
        </p:nvGraphicFramePr>
        <p:xfrm>
          <a:off x="228602" y="1219200"/>
          <a:ext cx="8610598" cy="4635803"/>
        </p:xfrm>
        <a:graphic>
          <a:graphicData uri="http://schemas.openxmlformats.org/drawingml/2006/table">
            <a:tbl>
              <a:tblPr firstRow="1" firstCol="1" lastRow="1" lastCol="1" bandRow="1" bandCol="1">
                <a:tableStyleId>{5C22544A-7EE6-4342-B048-85BDC9FD1C3A}</a:tableStyleId>
              </a:tblPr>
              <a:tblGrid>
                <a:gridCol w="1421166"/>
                <a:gridCol w="2257147"/>
                <a:gridCol w="1588363"/>
                <a:gridCol w="1588363"/>
                <a:gridCol w="1755559"/>
              </a:tblGrid>
              <a:tr h="660003">
                <a:tc>
                  <a:txBody>
                    <a:bodyPr/>
                    <a:lstStyle/>
                    <a:p>
                      <a:pPr marL="64770" algn="l">
                        <a:lnSpc>
                          <a:spcPts val="1455"/>
                        </a:lnSpc>
                        <a:spcAft>
                          <a:spcPts val="0"/>
                        </a:spcAft>
                      </a:pPr>
                      <a:endParaRPr lang="tr-TR" sz="1800" b="1" dirty="0" smtClean="0">
                        <a:effectLst/>
                      </a:endParaRPr>
                    </a:p>
                    <a:p>
                      <a:pPr marL="64770" algn="l">
                        <a:lnSpc>
                          <a:spcPts val="1455"/>
                        </a:lnSpc>
                        <a:spcAft>
                          <a:spcPts val="0"/>
                        </a:spcAft>
                      </a:pPr>
                      <a:r>
                        <a:rPr lang="it-IT" sz="1800" b="1" dirty="0" smtClean="0">
                          <a:effectLst/>
                        </a:rPr>
                        <a:t>C</a:t>
                      </a:r>
                      <a:r>
                        <a:rPr lang="it-IT" sz="1800" b="1" spc="5" dirty="0" smtClean="0">
                          <a:effectLst/>
                        </a:rPr>
                        <a:t>oun</a:t>
                      </a:r>
                      <a:r>
                        <a:rPr lang="it-IT" sz="1800" b="1" spc="-5" dirty="0" smtClean="0">
                          <a:effectLst/>
                        </a:rPr>
                        <a:t>t</a:t>
                      </a:r>
                      <a:r>
                        <a:rPr lang="it-IT" sz="1800" b="1" spc="5" dirty="0" smtClean="0">
                          <a:effectLst/>
                        </a:rPr>
                        <a:t>r</a:t>
                      </a:r>
                      <a:r>
                        <a:rPr lang="it-IT" sz="1800" b="1" dirty="0" smtClean="0">
                          <a:effectLst/>
                        </a:rPr>
                        <a:t>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l">
                        <a:lnSpc>
                          <a:spcPts val="1455"/>
                        </a:lnSpc>
                        <a:spcAft>
                          <a:spcPts val="0"/>
                        </a:spcAft>
                      </a:pPr>
                      <a:endParaRPr lang="tr-TR" sz="1800" b="1" spc="5" dirty="0" smtClean="0">
                        <a:effectLst/>
                      </a:endParaRPr>
                    </a:p>
                    <a:p>
                      <a:pPr marL="64770" algn="l">
                        <a:lnSpc>
                          <a:spcPts val="1455"/>
                        </a:lnSpc>
                        <a:spcAft>
                          <a:spcPts val="0"/>
                        </a:spcAft>
                      </a:pPr>
                      <a:r>
                        <a:rPr lang="it-IT" sz="1800" b="1" spc="5" dirty="0" smtClean="0">
                          <a:effectLst/>
                        </a:rPr>
                        <a:t>201</a:t>
                      </a:r>
                      <a:r>
                        <a:rPr lang="it-IT" sz="1800" b="1" dirty="0" smtClean="0">
                          <a:effectLst/>
                        </a:rPr>
                        <a:t>4</a:t>
                      </a:r>
                      <a:r>
                        <a:rPr lang="it-IT" sz="1800" b="1" spc="-55" dirty="0" smtClean="0">
                          <a:effectLst/>
                        </a:rPr>
                        <a:t> </a:t>
                      </a:r>
                      <a:r>
                        <a:rPr lang="it-IT" sz="1800" b="1" dirty="0">
                          <a:effectLst/>
                        </a:rPr>
                        <a:t>(</a:t>
                      </a:r>
                      <a:r>
                        <a:rPr lang="it-IT" sz="1800" b="1" dirty="0" smtClean="0">
                          <a:effectLst/>
                        </a:rPr>
                        <a:t>c</a:t>
                      </a:r>
                      <a:r>
                        <a:rPr lang="it-IT" sz="1800" b="1" spc="-5" dirty="0" smtClean="0">
                          <a:effectLst/>
                        </a:rPr>
                        <a:t>a</a:t>
                      </a:r>
                      <a:r>
                        <a:rPr lang="it-IT" sz="1800" b="1" spc="5" dirty="0" smtClean="0">
                          <a:effectLst/>
                        </a:rPr>
                        <a:t>l</a:t>
                      </a:r>
                      <a:r>
                        <a:rPr lang="it-IT" sz="1800" b="1" spc="-5" dirty="0" smtClean="0">
                          <a:effectLst/>
                        </a:rPr>
                        <a:t>e</a:t>
                      </a:r>
                      <a:r>
                        <a:rPr lang="it-IT" sz="1800" b="1" spc="5" dirty="0" smtClean="0">
                          <a:effectLst/>
                        </a:rPr>
                        <a:t>nd</a:t>
                      </a:r>
                      <a:r>
                        <a:rPr lang="it-IT" sz="1800" b="1" spc="-5" dirty="0" smtClean="0">
                          <a:effectLst/>
                        </a:rPr>
                        <a:t>a</a:t>
                      </a:r>
                      <a:r>
                        <a:rPr lang="it-IT" sz="1800" b="1" dirty="0" smtClean="0">
                          <a:effectLst/>
                        </a:rPr>
                        <a:t>r</a:t>
                      </a:r>
                      <a:r>
                        <a:rPr lang="tr-TR" sz="1800" b="1" dirty="0" smtClean="0">
                          <a:effectLst/>
                        </a:rPr>
                        <a:t> </a:t>
                      </a:r>
                      <a:r>
                        <a:rPr lang="it-IT" sz="1800" b="1" spc="-5" dirty="0" smtClean="0">
                          <a:effectLst/>
                        </a:rPr>
                        <a:t>yea</a:t>
                      </a:r>
                      <a:r>
                        <a:rPr lang="it-IT" sz="1800" b="1" spc="5" dirty="0" smtClean="0">
                          <a:effectLst/>
                        </a:rPr>
                        <a:t>r</a:t>
                      </a:r>
                      <a:r>
                        <a:rPr lang="it-IT" sz="1800" b="1" dirty="0">
                          <a:effectLst/>
                        </a:rPr>
                        <a: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l">
                        <a:lnSpc>
                          <a:spcPts val="1455"/>
                        </a:lnSpc>
                        <a:spcAft>
                          <a:spcPts val="0"/>
                        </a:spcAft>
                      </a:pPr>
                      <a:endParaRPr lang="tr-TR" sz="1800" b="1" spc="5" dirty="0" smtClean="0">
                        <a:effectLst/>
                      </a:endParaRPr>
                    </a:p>
                    <a:p>
                      <a:pPr marL="64770" algn="l">
                        <a:lnSpc>
                          <a:spcPts val="1455"/>
                        </a:lnSpc>
                        <a:spcAft>
                          <a:spcPts val="0"/>
                        </a:spcAft>
                      </a:pPr>
                      <a:r>
                        <a:rPr lang="it-IT" sz="1800" b="1" spc="5" dirty="0" smtClean="0">
                          <a:effectLst/>
                        </a:rPr>
                        <a:t>201</a:t>
                      </a:r>
                      <a:r>
                        <a:rPr lang="it-IT" sz="1800" b="1" dirty="0" smtClean="0">
                          <a:effectLst/>
                        </a:rPr>
                        <a:t>5</a:t>
                      </a:r>
                      <a:r>
                        <a:rPr lang="it-IT" sz="1800" b="1" spc="-55" dirty="0" smtClean="0">
                          <a:effectLst/>
                        </a:rPr>
                        <a:t> </a:t>
                      </a:r>
                      <a:r>
                        <a:rPr lang="it-IT" sz="1800" b="1" dirty="0">
                          <a:effectLst/>
                        </a:rPr>
                        <a:t>(</a:t>
                      </a:r>
                      <a:r>
                        <a:rPr lang="it-IT" sz="1800" b="1" spc="5" dirty="0" smtClean="0">
                          <a:effectLst/>
                        </a:rPr>
                        <a:t>t</a:t>
                      </a:r>
                      <a:r>
                        <a:rPr lang="it-IT" sz="1800" b="1" dirty="0" smtClean="0">
                          <a:effectLst/>
                        </a:rPr>
                        <a:t>o</a:t>
                      </a:r>
                      <a:r>
                        <a:rPr lang="tr-TR" sz="1800" b="1" dirty="0" smtClean="0">
                          <a:effectLst/>
                        </a:rPr>
                        <a:t> </a:t>
                      </a:r>
                      <a:r>
                        <a:rPr lang="it-IT" sz="1800" b="1" spc="5" dirty="0" smtClean="0">
                          <a:effectLst/>
                        </a:rPr>
                        <a:t>d</a:t>
                      </a:r>
                      <a:r>
                        <a:rPr lang="it-IT" sz="1800" b="1" spc="-5" dirty="0" smtClean="0">
                          <a:effectLst/>
                        </a:rPr>
                        <a:t>a</a:t>
                      </a:r>
                      <a:r>
                        <a:rPr lang="it-IT" sz="1800" b="1" spc="5" dirty="0" smtClean="0">
                          <a:effectLst/>
                        </a:rPr>
                        <a:t>t</a:t>
                      </a:r>
                      <a:r>
                        <a:rPr lang="it-IT" sz="1800" b="1" spc="-5" dirty="0" smtClean="0">
                          <a:effectLst/>
                        </a:rPr>
                        <a:t>e</a:t>
                      </a:r>
                      <a:r>
                        <a:rPr lang="it-IT" sz="1800" b="1" dirty="0">
                          <a:effectLst/>
                        </a:rPr>
                        <a: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3500" algn="l">
                        <a:lnSpc>
                          <a:spcPts val="1455"/>
                        </a:lnSpc>
                        <a:spcAft>
                          <a:spcPts val="0"/>
                        </a:spcAft>
                      </a:pPr>
                      <a:endParaRPr lang="tr-TR" sz="1800" b="1" spc="5" dirty="0" smtClean="0">
                        <a:effectLst/>
                      </a:endParaRPr>
                    </a:p>
                    <a:p>
                      <a:pPr marL="63500" algn="l">
                        <a:lnSpc>
                          <a:spcPts val="1455"/>
                        </a:lnSpc>
                        <a:spcAft>
                          <a:spcPts val="0"/>
                        </a:spcAft>
                      </a:pPr>
                      <a:r>
                        <a:rPr lang="it-IT" sz="1800" b="1" spc="5" dirty="0" smtClean="0">
                          <a:effectLst/>
                        </a:rPr>
                        <a:t>201</a:t>
                      </a:r>
                      <a:r>
                        <a:rPr lang="it-IT" sz="1800" b="1" dirty="0" smtClean="0">
                          <a:effectLst/>
                        </a:rPr>
                        <a:t>6</a:t>
                      </a:r>
                      <a:r>
                        <a:rPr lang="it-IT" sz="1800" b="1" spc="-55" dirty="0" smtClean="0">
                          <a:effectLst/>
                        </a:rPr>
                        <a:t> </a:t>
                      </a:r>
                      <a:r>
                        <a:rPr lang="it-IT" sz="1800" b="1" dirty="0">
                          <a:effectLst/>
                        </a:rPr>
                        <a:t>(</a:t>
                      </a:r>
                      <a:r>
                        <a:rPr lang="it-IT" sz="1800" b="1" spc="5" dirty="0">
                          <a:effectLst/>
                        </a:rPr>
                        <a:t>t</a:t>
                      </a:r>
                      <a:r>
                        <a:rPr lang="it-IT" sz="1800" b="1" dirty="0">
                          <a:effectLst/>
                        </a:rPr>
                        <a:t>o</a:t>
                      </a:r>
                      <a:r>
                        <a:rPr lang="it-IT" sz="1800" b="1" spc="-5" dirty="0">
                          <a:effectLst/>
                        </a:rPr>
                        <a:t> </a:t>
                      </a:r>
                      <a:r>
                        <a:rPr lang="it-IT" sz="1800" b="1" spc="5" dirty="0" smtClean="0">
                          <a:effectLst/>
                        </a:rPr>
                        <a:t>d</a:t>
                      </a:r>
                      <a:r>
                        <a:rPr lang="it-IT" sz="1800" b="1" spc="-5" dirty="0" smtClean="0">
                          <a:effectLst/>
                        </a:rPr>
                        <a:t>a</a:t>
                      </a:r>
                      <a:r>
                        <a:rPr lang="it-IT" sz="1800" b="1" spc="5" dirty="0" smtClean="0">
                          <a:effectLst/>
                        </a:rPr>
                        <a:t>t</a:t>
                      </a:r>
                      <a:r>
                        <a:rPr lang="it-IT" sz="1800" b="1" dirty="0" smtClean="0">
                          <a:effectLst/>
                        </a:rPr>
                        <a:t>e</a:t>
                      </a:r>
                      <a:r>
                        <a:rPr lang="tr-TR" sz="1800" b="1" dirty="0" smtClean="0">
                          <a:effectLst/>
                        </a:rPr>
                        <a: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5405" algn="l">
                        <a:lnSpc>
                          <a:spcPts val="1455"/>
                        </a:lnSpc>
                        <a:spcAft>
                          <a:spcPts val="0"/>
                        </a:spcAft>
                      </a:pPr>
                      <a:endParaRPr lang="tr-TR" sz="1800" b="1" dirty="0" smtClean="0">
                        <a:effectLst/>
                      </a:endParaRPr>
                    </a:p>
                    <a:p>
                      <a:pPr marL="65405" algn="l">
                        <a:lnSpc>
                          <a:spcPts val="1455"/>
                        </a:lnSpc>
                        <a:spcAft>
                          <a:spcPts val="0"/>
                        </a:spcAft>
                      </a:pPr>
                      <a:r>
                        <a:rPr lang="it-IT" sz="1800" b="1" dirty="0" smtClean="0">
                          <a:effectLst/>
                        </a:rPr>
                        <a:t>D</a:t>
                      </a:r>
                      <a:r>
                        <a:rPr lang="it-IT" sz="1800" b="1" spc="-5" dirty="0" smtClean="0">
                          <a:effectLst/>
                        </a:rPr>
                        <a:t>a</a:t>
                      </a:r>
                      <a:r>
                        <a:rPr lang="it-IT" sz="1800" b="1" spc="5" dirty="0" smtClean="0">
                          <a:effectLst/>
                        </a:rPr>
                        <a:t>t</a:t>
                      </a:r>
                      <a:r>
                        <a:rPr lang="it-IT" sz="1800" b="1" dirty="0" smtClean="0">
                          <a:effectLst/>
                        </a:rPr>
                        <a:t>e</a:t>
                      </a:r>
                      <a:r>
                        <a:rPr lang="it-IT" sz="1800" b="1" spc="10" dirty="0" smtClean="0">
                          <a:effectLst/>
                        </a:rPr>
                        <a:t> </a:t>
                      </a:r>
                      <a:r>
                        <a:rPr lang="it-IT" sz="1800" b="1" spc="5" dirty="0">
                          <a:effectLst/>
                        </a:rPr>
                        <a:t>o</a:t>
                      </a:r>
                      <a:r>
                        <a:rPr lang="it-IT" sz="1800" b="1" dirty="0">
                          <a:effectLst/>
                        </a:rPr>
                        <a:t>f</a:t>
                      </a:r>
                      <a:r>
                        <a:rPr lang="it-IT" sz="1800" b="1" spc="-5" dirty="0">
                          <a:effectLst/>
                        </a:rPr>
                        <a:t> </a:t>
                      </a:r>
                      <a:r>
                        <a:rPr lang="it-IT" sz="1800" b="1" spc="5" dirty="0" smtClean="0">
                          <a:effectLst/>
                        </a:rPr>
                        <a:t>l</a:t>
                      </a:r>
                      <a:r>
                        <a:rPr lang="it-IT" sz="1800" b="1" spc="-5" dirty="0" smtClean="0">
                          <a:effectLst/>
                        </a:rPr>
                        <a:t>a</a:t>
                      </a:r>
                      <a:r>
                        <a:rPr lang="it-IT" sz="1800" b="1" dirty="0" smtClean="0">
                          <a:effectLst/>
                        </a:rPr>
                        <a:t>st</a:t>
                      </a:r>
                      <a:r>
                        <a:rPr lang="tr-TR" sz="1800" b="1" dirty="0" smtClean="0">
                          <a:effectLst/>
                        </a:rPr>
                        <a:t> </a:t>
                      </a:r>
                      <a:r>
                        <a:rPr lang="it-IT" sz="1800" b="1" dirty="0" smtClean="0">
                          <a:effectLst/>
                        </a:rPr>
                        <a:t>c</a:t>
                      </a:r>
                      <a:r>
                        <a:rPr lang="it-IT" sz="1800" b="1" spc="-5" dirty="0" smtClean="0">
                          <a:effectLst/>
                        </a:rPr>
                        <a:t>a</a:t>
                      </a:r>
                      <a:r>
                        <a:rPr lang="it-IT" sz="1800" b="1" dirty="0" smtClean="0">
                          <a:effectLst/>
                        </a:rPr>
                        <a:t>se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96316">
                <a:tc>
                  <a:txBody>
                    <a:bodyPr/>
                    <a:lstStyle/>
                    <a:p>
                      <a:pPr marL="64770" algn="l">
                        <a:lnSpc>
                          <a:spcPts val="1455"/>
                        </a:lnSpc>
                        <a:spcAft>
                          <a:spcPts val="0"/>
                        </a:spcAft>
                      </a:pPr>
                      <a:endParaRPr lang="tr-TR" sz="1800" b="1" spc="5" dirty="0" smtClean="0">
                        <a:effectLst/>
                      </a:endParaRPr>
                    </a:p>
                    <a:p>
                      <a:pPr marL="64770" algn="l">
                        <a:lnSpc>
                          <a:spcPts val="1455"/>
                        </a:lnSpc>
                        <a:spcAft>
                          <a:spcPts val="0"/>
                        </a:spcAft>
                      </a:pPr>
                      <a:r>
                        <a:rPr lang="it-IT" sz="1800" b="1" spc="5" dirty="0" smtClean="0">
                          <a:effectLst/>
                        </a:rPr>
                        <a:t>P</a:t>
                      </a:r>
                      <a:r>
                        <a:rPr lang="it-IT" sz="1800" b="1" dirty="0" smtClean="0">
                          <a:effectLst/>
                        </a:rPr>
                        <a:t>a</a:t>
                      </a:r>
                      <a:r>
                        <a:rPr lang="it-IT" sz="1800" b="1" spc="-5" dirty="0" smtClean="0">
                          <a:effectLst/>
                        </a:rPr>
                        <a:t>k</a:t>
                      </a:r>
                      <a:r>
                        <a:rPr lang="it-IT" sz="1800" b="1" dirty="0" smtClean="0">
                          <a:effectLst/>
                        </a:rPr>
                        <a:t>is</a:t>
                      </a:r>
                      <a:r>
                        <a:rPr lang="it-IT" sz="1800" b="1" spc="5" dirty="0" smtClean="0">
                          <a:effectLst/>
                        </a:rPr>
                        <a:t>t</a:t>
                      </a:r>
                      <a:r>
                        <a:rPr lang="it-IT" sz="1800" b="1" dirty="0" smtClean="0">
                          <a:effectLst/>
                        </a:rPr>
                        <a:t>an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spc="5" dirty="0" smtClean="0">
                        <a:effectLst/>
                      </a:endParaRPr>
                    </a:p>
                    <a:p>
                      <a:pPr marL="64770" algn="ctr">
                        <a:lnSpc>
                          <a:spcPts val="1455"/>
                        </a:lnSpc>
                        <a:spcAft>
                          <a:spcPts val="0"/>
                        </a:spcAft>
                      </a:pPr>
                      <a:r>
                        <a:rPr lang="it-IT" sz="1800" b="1" spc="5" dirty="0" smtClean="0">
                          <a:effectLst/>
                        </a:rPr>
                        <a:t>30</a:t>
                      </a:r>
                      <a:r>
                        <a:rPr lang="it-IT" sz="1800" b="1" dirty="0" smtClean="0">
                          <a:effectLst/>
                        </a:rPr>
                        <a:t>6</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spc="5" dirty="0" smtClean="0">
                        <a:effectLst/>
                      </a:endParaRPr>
                    </a:p>
                    <a:p>
                      <a:pPr marL="64770" algn="ctr">
                        <a:lnSpc>
                          <a:spcPts val="1455"/>
                        </a:lnSpc>
                        <a:spcAft>
                          <a:spcPts val="0"/>
                        </a:spcAft>
                      </a:pPr>
                      <a:r>
                        <a:rPr lang="it-IT" sz="1800" b="1" spc="5" dirty="0" smtClean="0">
                          <a:effectLst/>
                        </a:rPr>
                        <a:t>5</a:t>
                      </a:r>
                      <a:r>
                        <a:rPr lang="it-IT" sz="1800" b="1" dirty="0" smtClean="0">
                          <a:effectLst/>
                        </a:rPr>
                        <a:t>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3500" algn="ctr">
                        <a:lnSpc>
                          <a:spcPts val="1455"/>
                        </a:lnSpc>
                        <a:spcAft>
                          <a:spcPts val="0"/>
                        </a:spcAft>
                      </a:pPr>
                      <a:endParaRPr lang="tr-TR" sz="1800" b="1" dirty="0" smtClean="0">
                        <a:effectLst/>
                      </a:endParaRPr>
                    </a:p>
                    <a:p>
                      <a:pPr marL="63500" algn="ctr">
                        <a:lnSpc>
                          <a:spcPts val="1455"/>
                        </a:lnSpc>
                        <a:spcAft>
                          <a:spcPts val="0"/>
                        </a:spcAft>
                      </a:pPr>
                      <a:r>
                        <a:rPr lang="it-IT" sz="1800" b="1" dirty="0" smtClean="0">
                          <a:effectLst/>
                        </a:rPr>
                        <a:t>1</a:t>
                      </a:r>
                      <a:r>
                        <a:rPr lang="tr-TR" sz="1800" b="1" dirty="0" smtClean="0">
                          <a:effectLst/>
                        </a:rPr>
                        <a:t>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l">
                        <a:lnSpc>
                          <a:spcPts val="1455"/>
                        </a:lnSpc>
                        <a:spcAft>
                          <a:spcPts val="0"/>
                        </a:spcAft>
                      </a:pPr>
                      <a:endParaRPr lang="tr-TR" sz="1800" b="1" spc="5" dirty="0" smtClean="0">
                        <a:effectLst/>
                      </a:endParaRPr>
                    </a:p>
                    <a:p>
                      <a:pPr marL="64770" algn="l">
                        <a:lnSpc>
                          <a:spcPts val="1455"/>
                        </a:lnSpc>
                        <a:spcAft>
                          <a:spcPts val="0"/>
                        </a:spcAft>
                      </a:pPr>
                      <a:r>
                        <a:rPr lang="it-IT" sz="1800" b="1" spc="5" dirty="0" smtClean="0">
                          <a:effectLst/>
                        </a:rPr>
                        <a:t>1</a:t>
                      </a:r>
                      <a:r>
                        <a:rPr lang="it-IT" sz="1800" b="1" dirty="0" smtClean="0">
                          <a:effectLst/>
                        </a:rPr>
                        <a:t>7</a:t>
                      </a:r>
                      <a:r>
                        <a:rPr lang="it-IT" sz="1800" b="1" spc="-30" dirty="0" smtClean="0">
                          <a:effectLst/>
                        </a:rPr>
                        <a:t> </a:t>
                      </a:r>
                      <a:r>
                        <a:rPr lang="it-IT" sz="1800" b="1" dirty="0">
                          <a:effectLst/>
                        </a:rPr>
                        <a:t>J</a:t>
                      </a:r>
                      <a:r>
                        <a:rPr lang="it-IT" sz="1800" b="1" spc="-10" dirty="0">
                          <a:effectLst/>
                        </a:rPr>
                        <a:t>a</a:t>
                      </a:r>
                      <a:r>
                        <a:rPr lang="it-IT" sz="1800" b="1" dirty="0">
                          <a:effectLst/>
                        </a:rPr>
                        <a:t>n</a:t>
                      </a:r>
                      <a:r>
                        <a:rPr lang="it-IT" sz="1800" b="1" spc="-35" dirty="0">
                          <a:effectLst/>
                        </a:rPr>
                        <a:t> </a:t>
                      </a:r>
                      <a:r>
                        <a:rPr lang="it-IT" sz="1800" b="1" spc="-5" dirty="0">
                          <a:effectLst/>
                        </a:rPr>
                        <a:t>1</a:t>
                      </a:r>
                      <a:r>
                        <a:rPr lang="it-IT" sz="1800" b="1" dirty="0">
                          <a:effectLst/>
                        </a:rPr>
                        <a:t>6</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99258">
                <a:tc>
                  <a:txBody>
                    <a:bodyPr/>
                    <a:lstStyle/>
                    <a:p>
                      <a:pPr marL="64770" algn="l">
                        <a:lnSpc>
                          <a:spcPts val="1460"/>
                        </a:lnSpc>
                        <a:spcBef>
                          <a:spcPts val="5"/>
                        </a:spcBef>
                        <a:spcAft>
                          <a:spcPts val="0"/>
                        </a:spcAft>
                      </a:pPr>
                      <a:endParaRPr lang="tr-TR" sz="1800" b="1" spc="5" dirty="0" smtClean="0">
                        <a:effectLst/>
                      </a:endParaRPr>
                    </a:p>
                    <a:p>
                      <a:pPr marL="64770" algn="l">
                        <a:lnSpc>
                          <a:spcPts val="1460"/>
                        </a:lnSpc>
                        <a:spcBef>
                          <a:spcPts val="5"/>
                        </a:spcBef>
                        <a:spcAft>
                          <a:spcPts val="0"/>
                        </a:spcAft>
                      </a:pPr>
                      <a:r>
                        <a:rPr lang="it-IT" sz="1800" b="1" spc="5" dirty="0" smtClean="0">
                          <a:effectLst/>
                        </a:rPr>
                        <a:t>Af</a:t>
                      </a:r>
                      <a:r>
                        <a:rPr lang="it-IT" sz="1800" b="1" dirty="0" smtClean="0">
                          <a:effectLst/>
                        </a:rPr>
                        <a:t>g</a:t>
                      </a:r>
                      <a:r>
                        <a:rPr lang="it-IT" sz="1800" b="1" spc="5" dirty="0" smtClean="0">
                          <a:effectLst/>
                        </a:rPr>
                        <a:t>h</a:t>
                      </a:r>
                      <a:r>
                        <a:rPr lang="it-IT" sz="1800" b="1" spc="-10" dirty="0" smtClean="0">
                          <a:effectLst/>
                        </a:rPr>
                        <a:t>a</a:t>
                      </a:r>
                      <a:r>
                        <a:rPr lang="it-IT" sz="1800" b="1" spc="5" dirty="0" smtClean="0">
                          <a:effectLst/>
                        </a:rPr>
                        <a:t>n</a:t>
                      </a:r>
                      <a:r>
                        <a:rPr lang="it-IT" sz="1800" b="1" dirty="0" smtClean="0">
                          <a:effectLst/>
                        </a:rPr>
                        <a:t>is</a:t>
                      </a:r>
                      <a:r>
                        <a:rPr lang="it-IT" sz="1800" b="1" spc="5" dirty="0" smtClean="0">
                          <a:effectLst/>
                        </a:rPr>
                        <a:t>t</a:t>
                      </a:r>
                      <a:r>
                        <a:rPr lang="it-IT" sz="1800" b="1" spc="-10" dirty="0" smtClean="0">
                          <a:effectLst/>
                        </a:rPr>
                        <a:t>a</a:t>
                      </a:r>
                      <a:r>
                        <a:rPr lang="it-IT" sz="1800" b="1" dirty="0" smtClean="0">
                          <a:effectLst/>
                        </a:rPr>
                        <a:t>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60"/>
                        </a:lnSpc>
                        <a:spcBef>
                          <a:spcPts val="5"/>
                        </a:spcBef>
                        <a:spcAft>
                          <a:spcPts val="0"/>
                        </a:spcAft>
                      </a:pPr>
                      <a:endParaRPr lang="tr-TR" sz="1800" b="1" spc="5" dirty="0" smtClean="0">
                        <a:effectLst/>
                      </a:endParaRPr>
                    </a:p>
                    <a:p>
                      <a:pPr marL="64770" algn="ctr">
                        <a:lnSpc>
                          <a:spcPts val="1460"/>
                        </a:lnSpc>
                        <a:spcBef>
                          <a:spcPts val="5"/>
                        </a:spcBef>
                        <a:spcAft>
                          <a:spcPts val="0"/>
                        </a:spcAft>
                      </a:pPr>
                      <a:r>
                        <a:rPr lang="it-IT" sz="1800" b="1" spc="5" dirty="0" smtClean="0">
                          <a:effectLst/>
                        </a:rPr>
                        <a:t>2</a:t>
                      </a:r>
                      <a:r>
                        <a:rPr lang="it-IT" sz="1800" b="1" dirty="0" smtClean="0">
                          <a:effectLst/>
                        </a:rPr>
                        <a:t>8</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60"/>
                        </a:lnSpc>
                        <a:spcBef>
                          <a:spcPts val="5"/>
                        </a:spcBef>
                        <a:spcAft>
                          <a:spcPts val="0"/>
                        </a:spcAft>
                      </a:pPr>
                      <a:endParaRPr lang="tr-TR" sz="1800" b="1" spc="5" dirty="0" smtClean="0">
                        <a:effectLst/>
                      </a:endParaRPr>
                    </a:p>
                    <a:p>
                      <a:pPr marL="64770" algn="ctr">
                        <a:lnSpc>
                          <a:spcPts val="1460"/>
                        </a:lnSpc>
                        <a:spcBef>
                          <a:spcPts val="5"/>
                        </a:spcBef>
                        <a:spcAft>
                          <a:spcPts val="0"/>
                        </a:spcAft>
                      </a:pPr>
                      <a:r>
                        <a:rPr lang="it-IT" sz="1800" b="1" spc="5" dirty="0" smtClean="0">
                          <a:effectLst/>
                        </a:rPr>
                        <a:t>2</a:t>
                      </a: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3500" algn="ctr">
                        <a:lnSpc>
                          <a:spcPts val="1460"/>
                        </a:lnSpc>
                        <a:spcBef>
                          <a:spcPts val="5"/>
                        </a:spcBef>
                        <a:spcAft>
                          <a:spcPts val="0"/>
                        </a:spcAft>
                      </a:pPr>
                      <a:endParaRPr lang="tr-TR" sz="1800" b="1" dirty="0" smtClean="0">
                        <a:effectLst/>
                      </a:endParaRPr>
                    </a:p>
                    <a:p>
                      <a:pPr marL="63500" algn="ctr">
                        <a:lnSpc>
                          <a:spcPts val="1460"/>
                        </a:lnSpc>
                        <a:spcBef>
                          <a:spcPts val="5"/>
                        </a:spcBef>
                        <a:spcAft>
                          <a:spcPts val="0"/>
                        </a:spcAft>
                      </a:pPr>
                      <a:r>
                        <a:rPr lang="tr-TR" sz="1800" b="1" dirty="0" smtClean="0">
                          <a:effectLst/>
                          <a:latin typeface="+mn-lt"/>
                          <a:ea typeface="+mn-ea"/>
                          <a:cs typeface="+mn-cs"/>
                        </a:rPr>
                        <a:t>6</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l">
                        <a:lnSpc>
                          <a:spcPts val="1460"/>
                        </a:lnSpc>
                        <a:spcBef>
                          <a:spcPts val="5"/>
                        </a:spcBef>
                        <a:spcAft>
                          <a:spcPts val="0"/>
                        </a:spcAft>
                      </a:pPr>
                      <a:endParaRPr lang="tr-TR" sz="1800" b="1" spc="5" dirty="0" smtClean="0">
                        <a:effectLst/>
                      </a:endParaRPr>
                    </a:p>
                    <a:p>
                      <a:pPr marL="64770" algn="l">
                        <a:lnSpc>
                          <a:spcPts val="1460"/>
                        </a:lnSpc>
                        <a:spcBef>
                          <a:spcPts val="5"/>
                        </a:spcBef>
                        <a:spcAft>
                          <a:spcPts val="0"/>
                        </a:spcAft>
                      </a:pPr>
                      <a:r>
                        <a:rPr lang="it-IT" sz="1800" b="1" spc="5" dirty="0" smtClean="0">
                          <a:effectLst/>
                        </a:rPr>
                        <a:t>2</a:t>
                      </a:r>
                      <a:r>
                        <a:rPr lang="it-IT" sz="1800" b="1" dirty="0" smtClean="0">
                          <a:effectLst/>
                        </a:rPr>
                        <a:t>0</a:t>
                      </a:r>
                      <a:r>
                        <a:rPr lang="it-IT" sz="1800" b="1" spc="-30" dirty="0" smtClean="0">
                          <a:effectLst/>
                        </a:rPr>
                        <a:t> </a:t>
                      </a:r>
                      <a:r>
                        <a:rPr lang="it-IT" sz="1800" b="1" spc="-5" dirty="0">
                          <a:effectLst/>
                        </a:rPr>
                        <a:t>D</a:t>
                      </a:r>
                      <a:r>
                        <a:rPr lang="it-IT" sz="1800" b="1" spc="5" dirty="0">
                          <a:effectLst/>
                        </a:rPr>
                        <a:t>e</a:t>
                      </a:r>
                      <a:r>
                        <a:rPr lang="it-IT" sz="1800" b="1" dirty="0">
                          <a:effectLst/>
                        </a:rPr>
                        <a:t>c</a:t>
                      </a:r>
                      <a:r>
                        <a:rPr lang="it-IT" sz="1800" b="1" spc="-45" dirty="0">
                          <a:effectLst/>
                        </a:rPr>
                        <a:t> </a:t>
                      </a:r>
                      <a:r>
                        <a:rPr lang="it-IT" sz="1800" b="1" spc="5" dirty="0">
                          <a:effectLst/>
                        </a:rPr>
                        <a:t>1</a:t>
                      </a:r>
                      <a:r>
                        <a:rPr lang="it-IT" sz="1800" b="1" dirty="0">
                          <a:effectLst/>
                        </a:rPr>
                        <a:t>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96316">
                <a:tc>
                  <a:txBody>
                    <a:bodyPr/>
                    <a:lstStyle/>
                    <a:p>
                      <a:pPr marL="64770" algn="l">
                        <a:lnSpc>
                          <a:spcPts val="1455"/>
                        </a:lnSpc>
                        <a:spcAft>
                          <a:spcPts val="0"/>
                        </a:spcAft>
                      </a:pPr>
                      <a:endParaRPr lang="tr-TR" sz="1800" b="1" dirty="0" smtClean="0">
                        <a:effectLst/>
                      </a:endParaRPr>
                    </a:p>
                    <a:p>
                      <a:pPr marL="64770" algn="l">
                        <a:lnSpc>
                          <a:spcPts val="1455"/>
                        </a:lnSpc>
                        <a:spcAft>
                          <a:spcPts val="0"/>
                        </a:spcAft>
                      </a:pPr>
                      <a:r>
                        <a:rPr lang="it-IT" sz="1800" b="1" dirty="0" smtClean="0">
                          <a:effectLst/>
                        </a:rPr>
                        <a:t>S</a:t>
                      </a:r>
                      <a:r>
                        <a:rPr lang="it-IT" sz="1800" b="1" spc="5" dirty="0" smtClean="0">
                          <a:effectLst/>
                        </a:rPr>
                        <a:t>om</a:t>
                      </a:r>
                      <a:r>
                        <a:rPr lang="it-IT" sz="1800" b="1" dirty="0" smtClean="0">
                          <a:effectLst/>
                        </a:rPr>
                        <a:t>alia</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2865" algn="ctr">
                        <a:lnSpc>
                          <a:spcPts val="1455"/>
                        </a:lnSpc>
                        <a:spcAft>
                          <a:spcPts val="0"/>
                        </a:spcAft>
                      </a:pPr>
                      <a:endParaRPr lang="tr-TR" sz="1800" b="1" dirty="0" smtClean="0">
                        <a:effectLst/>
                      </a:endParaRPr>
                    </a:p>
                    <a:p>
                      <a:pPr marL="62865" algn="ctr">
                        <a:lnSpc>
                          <a:spcPts val="1455"/>
                        </a:lnSpc>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l">
                        <a:lnSpc>
                          <a:spcPts val="1455"/>
                        </a:lnSpc>
                        <a:spcAft>
                          <a:spcPts val="0"/>
                        </a:spcAft>
                      </a:pPr>
                      <a:endParaRPr lang="tr-TR" sz="1800" b="1" spc="5" dirty="0" smtClean="0">
                        <a:effectLst/>
                      </a:endParaRPr>
                    </a:p>
                    <a:p>
                      <a:pPr marL="64770" algn="l">
                        <a:lnSpc>
                          <a:spcPts val="1455"/>
                        </a:lnSpc>
                        <a:spcAft>
                          <a:spcPts val="0"/>
                        </a:spcAft>
                      </a:pPr>
                      <a:r>
                        <a:rPr lang="it-IT" sz="1800" b="1" spc="5" dirty="0" smtClean="0">
                          <a:effectLst/>
                        </a:rPr>
                        <a:t>1</a:t>
                      </a:r>
                      <a:r>
                        <a:rPr lang="it-IT" sz="1800" b="1" dirty="0" smtClean="0">
                          <a:effectLst/>
                        </a:rPr>
                        <a:t>1</a:t>
                      </a:r>
                      <a:r>
                        <a:rPr lang="it-IT" sz="1800" b="1" spc="-30" dirty="0" smtClean="0">
                          <a:effectLst/>
                        </a:rPr>
                        <a:t> </a:t>
                      </a:r>
                      <a:r>
                        <a:rPr lang="it-IT" sz="1800" b="1" spc="-10" dirty="0">
                          <a:effectLst/>
                        </a:rPr>
                        <a:t>A</a:t>
                      </a:r>
                      <a:r>
                        <a:rPr lang="it-IT" sz="1800" b="1" spc="5" dirty="0">
                          <a:effectLst/>
                        </a:rPr>
                        <a:t>u</a:t>
                      </a:r>
                      <a:r>
                        <a:rPr lang="it-IT" sz="1800" b="1" dirty="0">
                          <a:effectLst/>
                        </a:rPr>
                        <a:t>g</a:t>
                      </a:r>
                      <a:r>
                        <a:rPr lang="it-IT" sz="1800" b="1" spc="-45" dirty="0">
                          <a:effectLst/>
                        </a:rPr>
                        <a:t> </a:t>
                      </a:r>
                      <a:r>
                        <a:rPr lang="it-IT" sz="1800" b="1" spc="-5" dirty="0">
                          <a:effectLst/>
                        </a:rPr>
                        <a:t>1</a:t>
                      </a:r>
                      <a:r>
                        <a:rPr lang="it-IT" sz="1800" b="1" dirty="0">
                          <a:effectLst/>
                        </a:rPr>
                        <a:t>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96316">
                <a:tc>
                  <a:txBody>
                    <a:bodyPr/>
                    <a:lstStyle/>
                    <a:p>
                      <a:pPr marL="64770" algn="l">
                        <a:lnSpc>
                          <a:spcPts val="1455"/>
                        </a:lnSpc>
                        <a:spcAft>
                          <a:spcPts val="0"/>
                        </a:spcAft>
                      </a:pPr>
                      <a:endParaRPr lang="tr-TR" sz="1800" b="1" spc="5" dirty="0" smtClean="0">
                        <a:effectLst/>
                      </a:endParaRPr>
                    </a:p>
                    <a:p>
                      <a:pPr marL="64770" algn="l">
                        <a:lnSpc>
                          <a:spcPts val="1455"/>
                        </a:lnSpc>
                        <a:spcAft>
                          <a:spcPts val="0"/>
                        </a:spcAft>
                      </a:pPr>
                      <a:r>
                        <a:rPr lang="it-IT" sz="1800" b="1" spc="5" dirty="0" smtClean="0">
                          <a:effectLst/>
                        </a:rPr>
                        <a:t>N</a:t>
                      </a:r>
                      <a:r>
                        <a:rPr lang="it-IT" sz="1800" b="1" dirty="0" smtClean="0">
                          <a:effectLst/>
                        </a:rPr>
                        <a:t>ig</a:t>
                      </a:r>
                      <a:r>
                        <a:rPr lang="it-IT" sz="1800" b="1" spc="5" dirty="0" smtClean="0">
                          <a:effectLst/>
                        </a:rPr>
                        <a:t>er</a:t>
                      </a:r>
                      <a:r>
                        <a:rPr lang="it-IT" sz="1800" b="1" dirty="0" smtClean="0">
                          <a:effectLst/>
                        </a:rPr>
                        <a:t>ia</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6</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3500" algn="ctr">
                        <a:lnSpc>
                          <a:spcPts val="1455"/>
                        </a:lnSpc>
                        <a:spcAft>
                          <a:spcPts val="0"/>
                        </a:spcAft>
                      </a:pPr>
                      <a:endParaRPr lang="tr-TR" sz="1800" b="1" dirty="0" smtClean="0">
                        <a:effectLst/>
                      </a:endParaRPr>
                    </a:p>
                    <a:p>
                      <a:pPr marL="63500" algn="ctr">
                        <a:lnSpc>
                          <a:spcPts val="1455"/>
                        </a:lnSpc>
                        <a:spcAft>
                          <a:spcPts val="0"/>
                        </a:spcAft>
                      </a:pPr>
                      <a:r>
                        <a:rPr lang="tr-TR" sz="1800" b="1" dirty="0" smtClean="0">
                          <a:effectLst/>
                          <a:latin typeface="+mn-lt"/>
                          <a:ea typeface="+mn-ea"/>
                          <a:cs typeface="+mn-cs"/>
                        </a:rPr>
                        <a:t>2</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l">
                        <a:lnSpc>
                          <a:spcPts val="1455"/>
                        </a:lnSpc>
                        <a:spcAft>
                          <a:spcPts val="0"/>
                        </a:spcAft>
                      </a:pPr>
                      <a:endParaRPr lang="tr-TR" sz="1800" b="1" spc="5" dirty="0" smtClean="0">
                        <a:effectLst/>
                      </a:endParaRPr>
                    </a:p>
                    <a:p>
                      <a:pPr marL="64770" algn="l">
                        <a:lnSpc>
                          <a:spcPts val="1455"/>
                        </a:lnSpc>
                        <a:spcAft>
                          <a:spcPts val="0"/>
                        </a:spcAft>
                      </a:pPr>
                      <a:r>
                        <a:rPr lang="it-IT" sz="1800" b="1" spc="5" dirty="0" smtClean="0">
                          <a:effectLst/>
                        </a:rPr>
                        <a:t>2</a:t>
                      </a:r>
                      <a:r>
                        <a:rPr lang="it-IT" sz="1800" b="1" dirty="0" smtClean="0">
                          <a:effectLst/>
                        </a:rPr>
                        <a:t>4</a:t>
                      </a:r>
                      <a:r>
                        <a:rPr lang="it-IT" sz="1800" b="1" spc="-30" dirty="0" smtClean="0">
                          <a:effectLst/>
                        </a:rPr>
                        <a:t> </a:t>
                      </a:r>
                      <a:r>
                        <a:rPr lang="it-IT" sz="1800" b="1" spc="-10" dirty="0">
                          <a:effectLst/>
                        </a:rPr>
                        <a:t>J</a:t>
                      </a:r>
                      <a:r>
                        <a:rPr lang="it-IT" sz="1800" b="1" spc="5" dirty="0">
                          <a:effectLst/>
                        </a:rPr>
                        <a:t>u</a:t>
                      </a:r>
                      <a:r>
                        <a:rPr lang="it-IT" sz="1800" b="1" dirty="0">
                          <a:effectLst/>
                        </a:rPr>
                        <a:t>ly</a:t>
                      </a:r>
                      <a:r>
                        <a:rPr lang="it-IT" sz="1800" b="1" spc="-40" dirty="0">
                          <a:effectLst/>
                        </a:rPr>
                        <a:t> </a:t>
                      </a:r>
                      <a:r>
                        <a:rPr lang="it-IT" sz="1800" b="1" spc="5" dirty="0">
                          <a:effectLst/>
                        </a:rPr>
                        <a:t>1</a:t>
                      </a:r>
                      <a:r>
                        <a:rPr lang="it-IT" sz="1800" b="1" dirty="0">
                          <a:effectLst/>
                        </a:rPr>
                        <a:t>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96316">
                <a:tc>
                  <a:txBody>
                    <a:bodyPr/>
                    <a:lstStyle/>
                    <a:p>
                      <a:pPr marL="64770" algn="l">
                        <a:lnSpc>
                          <a:spcPts val="1455"/>
                        </a:lnSpc>
                        <a:spcAft>
                          <a:spcPts val="0"/>
                        </a:spcAft>
                      </a:pPr>
                      <a:endParaRPr lang="tr-TR" sz="1800" b="1" spc="-5" dirty="0" smtClean="0">
                        <a:effectLst/>
                      </a:endParaRPr>
                    </a:p>
                    <a:p>
                      <a:pPr marL="64770" algn="l">
                        <a:lnSpc>
                          <a:spcPts val="1455"/>
                        </a:lnSpc>
                        <a:spcAft>
                          <a:spcPts val="0"/>
                        </a:spcAft>
                      </a:pPr>
                      <a:r>
                        <a:rPr lang="it-IT" sz="1800" b="1" spc="-5" dirty="0" smtClean="0">
                          <a:effectLst/>
                        </a:rPr>
                        <a:t>C</a:t>
                      </a:r>
                      <a:r>
                        <a:rPr lang="it-IT" sz="1800" b="1" dirty="0" smtClean="0">
                          <a:effectLst/>
                        </a:rPr>
                        <a:t>a</a:t>
                      </a:r>
                      <a:r>
                        <a:rPr lang="it-IT" sz="1800" b="1" spc="5" dirty="0" smtClean="0">
                          <a:effectLst/>
                        </a:rPr>
                        <a:t>meroo</a:t>
                      </a:r>
                      <a:r>
                        <a:rPr lang="it-IT" sz="1800" b="1" dirty="0" smtClean="0">
                          <a:effectLst/>
                        </a:rPr>
                        <a:t>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3500" algn="ctr">
                        <a:lnSpc>
                          <a:spcPts val="1455"/>
                        </a:lnSpc>
                        <a:spcAft>
                          <a:spcPts val="0"/>
                        </a:spcAft>
                      </a:pPr>
                      <a:endParaRPr lang="tr-TR" sz="1800" b="1" dirty="0" smtClean="0">
                        <a:effectLst/>
                      </a:endParaRPr>
                    </a:p>
                    <a:p>
                      <a:pPr marL="63500" algn="ctr">
                        <a:lnSpc>
                          <a:spcPts val="1455"/>
                        </a:lnSpc>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l">
                        <a:lnSpc>
                          <a:spcPts val="1455"/>
                        </a:lnSpc>
                        <a:spcAft>
                          <a:spcPts val="0"/>
                        </a:spcAft>
                      </a:pPr>
                      <a:endParaRPr lang="tr-TR" sz="1800" b="1" dirty="0" smtClean="0">
                        <a:effectLst/>
                      </a:endParaRPr>
                    </a:p>
                    <a:p>
                      <a:pPr marL="64770" algn="l">
                        <a:lnSpc>
                          <a:spcPts val="1455"/>
                        </a:lnSpc>
                        <a:spcAft>
                          <a:spcPts val="0"/>
                        </a:spcAft>
                      </a:pPr>
                      <a:r>
                        <a:rPr lang="it-IT" sz="1800" b="1" dirty="0" smtClean="0">
                          <a:effectLst/>
                        </a:rPr>
                        <a:t>9</a:t>
                      </a:r>
                      <a:r>
                        <a:rPr lang="it-IT" sz="1800" b="1" spc="-25" dirty="0" smtClean="0">
                          <a:effectLst/>
                        </a:rPr>
                        <a:t> </a:t>
                      </a:r>
                      <a:r>
                        <a:rPr lang="it-IT" sz="1800" b="1" dirty="0">
                          <a:effectLst/>
                        </a:rPr>
                        <a:t>J</a:t>
                      </a:r>
                      <a:r>
                        <a:rPr lang="it-IT" sz="1800" b="1" spc="5" dirty="0">
                          <a:effectLst/>
                        </a:rPr>
                        <a:t>u</a:t>
                      </a:r>
                      <a:r>
                        <a:rPr lang="it-IT" sz="1800" b="1" dirty="0">
                          <a:effectLst/>
                        </a:rPr>
                        <a:t>ly</a:t>
                      </a:r>
                      <a:r>
                        <a:rPr lang="it-IT" sz="1800" b="1" spc="-55" dirty="0">
                          <a:effectLst/>
                        </a:rPr>
                        <a:t> </a:t>
                      </a:r>
                      <a:r>
                        <a:rPr lang="it-IT" sz="1800" b="1" spc="5" dirty="0">
                          <a:effectLst/>
                        </a:rPr>
                        <a:t>1</a:t>
                      </a:r>
                      <a:r>
                        <a:rPr lang="it-IT" sz="1800" b="1" dirty="0">
                          <a:effectLst/>
                        </a:rPr>
                        <a:t>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607937">
                <a:tc>
                  <a:txBody>
                    <a:bodyPr/>
                    <a:lstStyle/>
                    <a:p>
                      <a:pPr marL="64770" algn="l">
                        <a:lnSpc>
                          <a:spcPct val="115000"/>
                        </a:lnSpc>
                        <a:spcBef>
                          <a:spcPts val="5"/>
                        </a:spcBef>
                        <a:spcAft>
                          <a:spcPts val="0"/>
                        </a:spcAft>
                      </a:pPr>
                      <a:r>
                        <a:rPr lang="it-IT" sz="1800" b="1" spc="5" dirty="0">
                          <a:effectLst/>
                        </a:rPr>
                        <a:t>Equ</a:t>
                      </a:r>
                      <a:r>
                        <a:rPr lang="it-IT" sz="1800" b="1" spc="-10" dirty="0">
                          <a:effectLst/>
                        </a:rPr>
                        <a:t>a</a:t>
                      </a:r>
                      <a:r>
                        <a:rPr lang="it-IT" sz="1800" b="1" spc="5" dirty="0">
                          <a:effectLst/>
                        </a:rPr>
                        <a:t>tor</a:t>
                      </a:r>
                      <a:r>
                        <a:rPr lang="it-IT" sz="1800" b="1" dirty="0">
                          <a:effectLst/>
                        </a:rPr>
                        <a:t>ial</a:t>
                      </a:r>
                      <a:endParaRPr lang="en-US" sz="1800" b="1" dirty="0">
                        <a:effectLst/>
                      </a:endParaRPr>
                    </a:p>
                    <a:p>
                      <a:pPr marL="64770" algn="l">
                        <a:lnSpc>
                          <a:spcPts val="1460"/>
                        </a:lnSpc>
                        <a:spcAft>
                          <a:spcPts val="0"/>
                        </a:spcAft>
                      </a:pPr>
                      <a:r>
                        <a:rPr lang="it-IT" sz="1800" b="1" dirty="0">
                          <a:effectLst/>
                        </a:rPr>
                        <a:t>G</a:t>
                      </a:r>
                      <a:r>
                        <a:rPr lang="it-IT" sz="1800" b="1" spc="5" dirty="0">
                          <a:effectLst/>
                        </a:rPr>
                        <a:t>u</a:t>
                      </a:r>
                      <a:r>
                        <a:rPr lang="it-IT" sz="1800" b="1" dirty="0">
                          <a:effectLst/>
                        </a:rPr>
                        <a:t>i</a:t>
                      </a:r>
                      <a:r>
                        <a:rPr lang="it-IT" sz="1800" b="1" spc="5" dirty="0">
                          <a:effectLst/>
                        </a:rPr>
                        <a:t>ne</a:t>
                      </a:r>
                      <a:r>
                        <a:rPr lang="it-IT" sz="1800" b="1" dirty="0">
                          <a:effectLst/>
                        </a:rPr>
                        <a:t>a</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ct val="115000"/>
                        </a:lnSpc>
                        <a:spcBef>
                          <a:spcPts val="5"/>
                        </a:spcBef>
                        <a:spcAft>
                          <a:spcPts val="0"/>
                        </a:spcAft>
                      </a:pPr>
                      <a:r>
                        <a:rPr lang="it-IT" sz="1800" b="1" dirty="0" smtClean="0">
                          <a:effectLst/>
                        </a:rPr>
                        <a:t>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ct val="115000"/>
                        </a:lnSpc>
                        <a:spcBef>
                          <a:spcPts val="5"/>
                        </a:spcBef>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3500" algn="ctr">
                        <a:lnSpc>
                          <a:spcPct val="115000"/>
                        </a:lnSpc>
                        <a:spcBef>
                          <a:spcPts val="5"/>
                        </a:spcBef>
                        <a:spcAft>
                          <a:spcPts val="0"/>
                        </a:spcAft>
                      </a:pPr>
                      <a:r>
                        <a:rPr lang="it-IT" sz="1800" b="1" dirty="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l">
                        <a:lnSpc>
                          <a:spcPct val="115000"/>
                        </a:lnSpc>
                        <a:spcBef>
                          <a:spcPts val="5"/>
                        </a:spcBef>
                        <a:spcAft>
                          <a:spcPts val="0"/>
                        </a:spcAft>
                      </a:pPr>
                      <a:r>
                        <a:rPr lang="it-IT" sz="1800" b="1" dirty="0">
                          <a:effectLst/>
                        </a:rPr>
                        <a:t>3</a:t>
                      </a:r>
                      <a:r>
                        <a:rPr lang="it-IT" sz="1800" b="1" spc="-25" dirty="0">
                          <a:effectLst/>
                        </a:rPr>
                        <a:t> </a:t>
                      </a:r>
                      <a:r>
                        <a:rPr lang="it-IT" sz="1800" b="1" spc="10" dirty="0">
                          <a:effectLst/>
                        </a:rPr>
                        <a:t>M</a:t>
                      </a:r>
                      <a:r>
                        <a:rPr lang="it-IT" sz="1800" b="1" dirty="0">
                          <a:effectLst/>
                        </a:rPr>
                        <a:t>ay</a:t>
                      </a:r>
                      <a:r>
                        <a:rPr lang="it-IT" sz="1800" b="1" spc="-60" dirty="0">
                          <a:effectLst/>
                        </a:rPr>
                        <a:t> </a:t>
                      </a:r>
                      <a:r>
                        <a:rPr lang="it-IT" sz="1800" b="1" spc="5" dirty="0">
                          <a:effectLst/>
                        </a:rPr>
                        <a:t>1</a:t>
                      </a:r>
                      <a:r>
                        <a:rPr lang="it-IT" sz="1800" b="1" dirty="0">
                          <a:effectLst/>
                        </a:rPr>
                        <a:t>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96316">
                <a:tc>
                  <a:txBody>
                    <a:bodyPr/>
                    <a:lstStyle/>
                    <a:p>
                      <a:pPr marL="64770" algn="l">
                        <a:lnSpc>
                          <a:spcPts val="1455"/>
                        </a:lnSpc>
                        <a:spcAft>
                          <a:spcPts val="0"/>
                        </a:spcAft>
                      </a:pPr>
                      <a:endParaRPr lang="tr-TR" sz="1800" b="1" dirty="0" smtClean="0">
                        <a:effectLst/>
                      </a:endParaRPr>
                    </a:p>
                    <a:p>
                      <a:pPr marL="64770" algn="l">
                        <a:lnSpc>
                          <a:spcPts val="1455"/>
                        </a:lnSpc>
                        <a:spcAft>
                          <a:spcPts val="0"/>
                        </a:spcAft>
                      </a:pPr>
                      <a:r>
                        <a:rPr lang="it-IT" sz="1800" b="1" dirty="0" smtClean="0">
                          <a:effectLst/>
                        </a:rPr>
                        <a:t>I</a:t>
                      </a:r>
                      <a:r>
                        <a:rPr lang="it-IT" sz="1800" b="1" spc="5" dirty="0" smtClean="0">
                          <a:effectLst/>
                        </a:rPr>
                        <a:t>r</a:t>
                      </a:r>
                      <a:r>
                        <a:rPr lang="it-IT" sz="1800" b="1" dirty="0" smtClean="0">
                          <a:effectLst/>
                        </a:rPr>
                        <a:t>aq</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2</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3500" algn="ctr">
                        <a:lnSpc>
                          <a:spcPts val="1455"/>
                        </a:lnSpc>
                        <a:spcAft>
                          <a:spcPts val="0"/>
                        </a:spcAft>
                      </a:pPr>
                      <a:endParaRPr lang="tr-TR" sz="1800" b="1" dirty="0" smtClean="0">
                        <a:effectLst/>
                      </a:endParaRPr>
                    </a:p>
                    <a:p>
                      <a:pPr marL="63500" algn="ctr">
                        <a:lnSpc>
                          <a:spcPts val="1455"/>
                        </a:lnSpc>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l">
                        <a:lnSpc>
                          <a:spcPts val="1455"/>
                        </a:lnSpc>
                        <a:spcAft>
                          <a:spcPts val="0"/>
                        </a:spcAft>
                      </a:pPr>
                      <a:endParaRPr lang="tr-TR" sz="1800" b="1" dirty="0" smtClean="0">
                        <a:effectLst/>
                      </a:endParaRPr>
                    </a:p>
                    <a:p>
                      <a:pPr marL="64770" algn="l">
                        <a:lnSpc>
                          <a:spcPts val="1455"/>
                        </a:lnSpc>
                        <a:spcAft>
                          <a:spcPts val="0"/>
                        </a:spcAft>
                      </a:pPr>
                      <a:r>
                        <a:rPr lang="it-IT" sz="1800" b="1" dirty="0" smtClean="0">
                          <a:effectLst/>
                        </a:rPr>
                        <a:t>7</a:t>
                      </a:r>
                      <a:r>
                        <a:rPr lang="it-IT" sz="1800" b="1" spc="-25" dirty="0" smtClean="0">
                          <a:effectLst/>
                        </a:rPr>
                        <a:t> </a:t>
                      </a:r>
                      <a:r>
                        <a:rPr lang="it-IT" sz="1800" b="1" spc="5" dirty="0">
                          <a:effectLst/>
                        </a:rPr>
                        <a:t>Apr</a:t>
                      </a:r>
                      <a:r>
                        <a:rPr lang="it-IT" sz="1800" b="1" spc="-10" dirty="0">
                          <a:effectLst/>
                        </a:rPr>
                        <a:t>i</a:t>
                      </a:r>
                      <a:r>
                        <a:rPr lang="it-IT" sz="1800" b="1" dirty="0">
                          <a:effectLst/>
                        </a:rPr>
                        <a:t>l</a:t>
                      </a:r>
                      <a:r>
                        <a:rPr lang="it-IT" sz="1800" b="1" spc="-40" dirty="0">
                          <a:effectLst/>
                        </a:rPr>
                        <a:t> </a:t>
                      </a:r>
                      <a:r>
                        <a:rPr lang="it-IT" sz="1800" b="1" spc="-5" dirty="0">
                          <a:effectLst/>
                        </a:rPr>
                        <a:t>1</a:t>
                      </a:r>
                      <a:r>
                        <a:rPr lang="it-IT" sz="1800" b="1" dirty="0">
                          <a:effectLst/>
                        </a:rPr>
                        <a:t>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96316">
                <a:tc>
                  <a:txBody>
                    <a:bodyPr/>
                    <a:lstStyle/>
                    <a:p>
                      <a:pPr marL="64770" algn="l">
                        <a:lnSpc>
                          <a:spcPts val="1455"/>
                        </a:lnSpc>
                        <a:spcAft>
                          <a:spcPts val="0"/>
                        </a:spcAft>
                      </a:pPr>
                      <a:endParaRPr lang="tr-TR" sz="1800" b="1" dirty="0" smtClean="0">
                        <a:effectLst/>
                      </a:endParaRPr>
                    </a:p>
                    <a:p>
                      <a:pPr marL="64770" algn="l">
                        <a:lnSpc>
                          <a:spcPts val="1455"/>
                        </a:lnSpc>
                        <a:spcAft>
                          <a:spcPts val="0"/>
                        </a:spcAft>
                      </a:pPr>
                      <a:r>
                        <a:rPr lang="it-IT" sz="1800" b="1" dirty="0" smtClean="0">
                          <a:effectLst/>
                        </a:rPr>
                        <a:t>Sy</a:t>
                      </a:r>
                      <a:r>
                        <a:rPr lang="it-IT" sz="1800" b="1" spc="5" dirty="0" smtClean="0">
                          <a:effectLst/>
                        </a:rPr>
                        <a:t>r</a:t>
                      </a:r>
                      <a:r>
                        <a:rPr lang="it-IT" sz="1800" b="1" dirty="0" smtClean="0">
                          <a:effectLst/>
                        </a:rPr>
                        <a:t>ia</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3500" algn="ctr">
                        <a:lnSpc>
                          <a:spcPts val="1455"/>
                        </a:lnSpc>
                        <a:spcAft>
                          <a:spcPts val="0"/>
                        </a:spcAft>
                      </a:pPr>
                      <a:endParaRPr lang="tr-TR" sz="1800" b="1" dirty="0" smtClean="0">
                        <a:effectLst/>
                      </a:endParaRPr>
                    </a:p>
                    <a:p>
                      <a:pPr marL="63500" algn="ctr">
                        <a:lnSpc>
                          <a:spcPts val="1455"/>
                        </a:lnSpc>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l">
                        <a:lnSpc>
                          <a:spcPts val="1455"/>
                        </a:lnSpc>
                        <a:spcAft>
                          <a:spcPts val="0"/>
                        </a:spcAft>
                      </a:pPr>
                      <a:endParaRPr lang="tr-TR" sz="1800" b="1" spc="5" dirty="0" smtClean="0">
                        <a:effectLst/>
                      </a:endParaRPr>
                    </a:p>
                    <a:p>
                      <a:pPr marL="64770" algn="l">
                        <a:lnSpc>
                          <a:spcPts val="1455"/>
                        </a:lnSpc>
                        <a:spcAft>
                          <a:spcPts val="0"/>
                        </a:spcAft>
                      </a:pPr>
                      <a:r>
                        <a:rPr lang="it-IT" sz="1800" b="1" spc="5" dirty="0" smtClean="0">
                          <a:effectLst/>
                        </a:rPr>
                        <a:t>2</a:t>
                      </a:r>
                      <a:r>
                        <a:rPr lang="it-IT" sz="1800" b="1" dirty="0" smtClean="0">
                          <a:effectLst/>
                        </a:rPr>
                        <a:t>1</a:t>
                      </a:r>
                      <a:r>
                        <a:rPr lang="it-IT" sz="1800" b="1" spc="-30" dirty="0" smtClean="0">
                          <a:effectLst/>
                        </a:rPr>
                        <a:t> </a:t>
                      </a:r>
                      <a:r>
                        <a:rPr lang="it-IT" sz="1800" b="1" dirty="0">
                          <a:effectLst/>
                        </a:rPr>
                        <a:t>J</a:t>
                      </a:r>
                      <a:r>
                        <a:rPr lang="it-IT" sz="1800" b="1" spc="-10" dirty="0">
                          <a:effectLst/>
                        </a:rPr>
                        <a:t>a</a:t>
                      </a:r>
                      <a:r>
                        <a:rPr lang="it-IT" sz="1800" b="1" dirty="0">
                          <a:effectLst/>
                        </a:rPr>
                        <a:t>n</a:t>
                      </a:r>
                      <a:r>
                        <a:rPr lang="it-IT" sz="1800" b="1" spc="-35" dirty="0">
                          <a:effectLst/>
                        </a:rPr>
                        <a:t> </a:t>
                      </a:r>
                      <a:r>
                        <a:rPr lang="it-IT" sz="1800" b="1" spc="-5" dirty="0">
                          <a:effectLst/>
                        </a:rPr>
                        <a:t>1</a:t>
                      </a:r>
                      <a:r>
                        <a:rPr lang="it-IT" sz="1800" b="1" dirty="0">
                          <a:effectLst/>
                        </a:rPr>
                        <a:t>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96316">
                <a:tc>
                  <a:txBody>
                    <a:bodyPr/>
                    <a:lstStyle/>
                    <a:p>
                      <a:pPr marL="64770" algn="l">
                        <a:lnSpc>
                          <a:spcPts val="1455"/>
                        </a:lnSpc>
                        <a:spcAft>
                          <a:spcPts val="0"/>
                        </a:spcAft>
                      </a:pPr>
                      <a:endParaRPr lang="tr-TR" sz="1800" b="1" spc="5" dirty="0" smtClean="0">
                        <a:effectLst/>
                      </a:endParaRPr>
                    </a:p>
                    <a:p>
                      <a:pPr marL="64770" algn="l">
                        <a:lnSpc>
                          <a:spcPts val="1455"/>
                        </a:lnSpc>
                        <a:spcAft>
                          <a:spcPts val="0"/>
                        </a:spcAft>
                      </a:pPr>
                      <a:r>
                        <a:rPr lang="it-IT" sz="1800" b="1" spc="5" dirty="0" smtClean="0">
                          <a:effectLst/>
                        </a:rPr>
                        <a:t>Eth</a:t>
                      </a:r>
                      <a:r>
                        <a:rPr lang="it-IT" sz="1800" b="1" dirty="0" smtClean="0">
                          <a:effectLst/>
                        </a:rPr>
                        <a:t>i</a:t>
                      </a:r>
                      <a:r>
                        <a:rPr lang="it-IT" sz="1800" b="1" spc="-10" dirty="0" smtClean="0">
                          <a:effectLst/>
                        </a:rPr>
                        <a:t>o</a:t>
                      </a:r>
                      <a:r>
                        <a:rPr lang="it-IT" sz="1800" b="1" spc="5" dirty="0" smtClean="0">
                          <a:effectLst/>
                        </a:rPr>
                        <a:t>p</a:t>
                      </a:r>
                      <a:r>
                        <a:rPr lang="it-IT" sz="1800" b="1" dirty="0" smtClean="0">
                          <a:effectLst/>
                        </a:rPr>
                        <a:t>ia</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ctr">
                        <a:lnSpc>
                          <a:spcPts val="1455"/>
                        </a:lnSpc>
                        <a:spcAft>
                          <a:spcPts val="0"/>
                        </a:spcAft>
                      </a:pPr>
                      <a:endParaRPr lang="tr-TR" sz="1800" b="1" dirty="0" smtClean="0">
                        <a:effectLst/>
                      </a:endParaRPr>
                    </a:p>
                    <a:p>
                      <a:pPr marL="64770" algn="ctr">
                        <a:lnSpc>
                          <a:spcPts val="1455"/>
                        </a:lnSpc>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2865" algn="ctr">
                        <a:lnSpc>
                          <a:spcPts val="1455"/>
                        </a:lnSpc>
                        <a:spcAft>
                          <a:spcPts val="0"/>
                        </a:spcAft>
                      </a:pPr>
                      <a:endParaRPr lang="tr-TR" sz="1800" b="1" dirty="0" smtClean="0">
                        <a:effectLst/>
                      </a:endParaRPr>
                    </a:p>
                    <a:p>
                      <a:pPr marL="62865" algn="ctr">
                        <a:lnSpc>
                          <a:spcPts val="1455"/>
                        </a:lnSpc>
                        <a:spcAft>
                          <a:spcPts val="0"/>
                        </a:spcAft>
                      </a:pPr>
                      <a:r>
                        <a:rPr lang="it-IT" sz="1800" b="1" dirty="0" smtClean="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4770" algn="l">
                        <a:lnSpc>
                          <a:spcPts val="1455"/>
                        </a:lnSpc>
                        <a:spcAft>
                          <a:spcPts val="0"/>
                        </a:spcAft>
                      </a:pPr>
                      <a:endParaRPr lang="tr-TR" sz="1800" b="1" dirty="0" smtClean="0">
                        <a:effectLst/>
                      </a:endParaRPr>
                    </a:p>
                    <a:p>
                      <a:pPr marL="64770" algn="l">
                        <a:lnSpc>
                          <a:spcPts val="1455"/>
                        </a:lnSpc>
                        <a:spcAft>
                          <a:spcPts val="0"/>
                        </a:spcAft>
                      </a:pPr>
                      <a:r>
                        <a:rPr lang="it-IT" sz="1800" b="1" dirty="0" smtClean="0">
                          <a:effectLst/>
                        </a:rPr>
                        <a:t>5</a:t>
                      </a:r>
                      <a:r>
                        <a:rPr lang="it-IT" sz="1800" b="1" spc="-25" dirty="0" smtClean="0">
                          <a:effectLst/>
                        </a:rPr>
                        <a:t> </a:t>
                      </a:r>
                      <a:r>
                        <a:rPr lang="it-IT" sz="1800" b="1" dirty="0">
                          <a:effectLst/>
                        </a:rPr>
                        <a:t>Jan</a:t>
                      </a:r>
                      <a:r>
                        <a:rPr lang="it-IT" sz="1800" b="1" spc="-45" dirty="0">
                          <a:effectLst/>
                        </a:rPr>
                        <a:t> </a:t>
                      </a:r>
                      <a:r>
                        <a:rPr lang="it-IT" sz="1800" b="1" spc="5" dirty="0">
                          <a:effectLst/>
                        </a:rPr>
                        <a:t>1</a:t>
                      </a:r>
                      <a:r>
                        <a:rPr lang="it-IT" sz="1800" b="1" dirty="0">
                          <a:effectLst/>
                        </a:rPr>
                        <a:t>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19863">
                <a:tc>
                  <a:txBody>
                    <a:bodyPr/>
                    <a:lstStyle/>
                    <a:p>
                      <a:pPr marL="64770" algn="l">
                        <a:lnSpc>
                          <a:spcPct val="115000"/>
                        </a:lnSpc>
                        <a:spcBef>
                          <a:spcPts val="5"/>
                        </a:spcBef>
                        <a:spcAft>
                          <a:spcPts val="0"/>
                        </a:spcAft>
                      </a:pPr>
                      <a:r>
                        <a:rPr lang="it-IT" sz="1800" b="1" spc="5">
                          <a:effectLst/>
                        </a:rPr>
                        <a:t>Tot</a:t>
                      </a:r>
                      <a:r>
                        <a:rPr lang="it-IT" sz="1800" b="1" spc="-5">
                          <a:effectLst/>
                        </a:rPr>
                        <a:t>a</a:t>
                      </a:r>
                      <a:r>
                        <a:rPr lang="it-IT" sz="1800" b="1">
                          <a:effectLst/>
                        </a:rPr>
                        <a:t>l</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5405" algn="ctr">
                        <a:lnSpc>
                          <a:spcPct val="115000"/>
                        </a:lnSpc>
                        <a:spcBef>
                          <a:spcPts val="5"/>
                        </a:spcBef>
                        <a:spcAft>
                          <a:spcPts val="0"/>
                        </a:spcAft>
                      </a:pPr>
                      <a:r>
                        <a:rPr lang="it-IT" sz="1800" b="1" spc="5">
                          <a:effectLst/>
                        </a:rPr>
                        <a:t>35</a:t>
                      </a:r>
                      <a:r>
                        <a:rPr lang="it-IT" sz="1800" b="1">
                          <a:effectLst/>
                        </a:rPr>
                        <a:t>9</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5405" algn="ctr">
                        <a:lnSpc>
                          <a:spcPct val="115000"/>
                        </a:lnSpc>
                        <a:spcBef>
                          <a:spcPts val="5"/>
                        </a:spcBef>
                        <a:spcAft>
                          <a:spcPts val="0"/>
                        </a:spcAft>
                      </a:pPr>
                      <a:r>
                        <a:rPr lang="it-IT" sz="1800" b="1" spc="5" dirty="0">
                          <a:effectLst/>
                        </a:rPr>
                        <a:t>7</a:t>
                      </a:r>
                      <a:r>
                        <a:rPr lang="it-IT" sz="1800" b="1" dirty="0">
                          <a:effectLst/>
                        </a:rPr>
                        <a:t>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3500" algn="ctr">
                        <a:lnSpc>
                          <a:spcPct val="115000"/>
                        </a:lnSpc>
                        <a:spcBef>
                          <a:spcPts val="5"/>
                        </a:spcBef>
                        <a:spcAft>
                          <a:spcPts val="0"/>
                        </a:spcAft>
                      </a:pPr>
                      <a:r>
                        <a:rPr lang="tr-TR" sz="1800" b="1" dirty="0" smtClean="0">
                          <a:effectLst/>
                          <a:latin typeface="+mn-lt"/>
                          <a:ea typeface="+mn-ea"/>
                          <a:cs typeface="+mn-cs"/>
                        </a:rPr>
                        <a:t>21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l">
                        <a:lnSpc>
                          <a:spcPct val="115000"/>
                        </a:lnSpc>
                        <a:spcAft>
                          <a:spcPts val="1000"/>
                        </a:spcAft>
                      </a:pPr>
                      <a:r>
                        <a:rPr lang="it-IT" sz="1800" b="1" dirty="0">
                          <a:effectLst/>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Tree>
    <p:extLst>
      <p:ext uri="{BB962C8B-B14F-4D97-AF65-F5344CB8AC3E}">
        <p14:creationId xmlns:p14="http://schemas.microsoft.com/office/powerpoint/2010/main" val="3317999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latin typeface="Georgia" panose="02040502050405020303" pitchFamily="18" charset="0"/>
              </a:rPr>
              <a:t>ROTARIANS WORKED TIRELESSLY ON IMMUNIZATION </a:t>
            </a:r>
            <a:endParaRPr lang="en-US" b="1" dirty="0">
              <a:latin typeface="Georgia" panose="02040502050405020303" pitchFamily="18" charset="0"/>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143000"/>
            <a:ext cx="7026367" cy="4953000"/>
          </a:xfrm>
        </p:spPr>
      </p:pic>
    </p:spTree>
    <p:extLst>
      <p:ext uri="{BB962C8B-B14F-4D97-AF65-F5344CB8AC3E}">
        <p14:creationId xmlns:p14="http://schemas.microsoft.com/office/powerpoint/2010/main" val="2916242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smtClean="0">
                <a:latin typeface="Georgia" panose="02040502050405020303" pitchFamily="18" charset="0"/>
              </a:rPr>
              <a:t>POLIOPLUS FUND RAISING GOALS</a:t>
            </a:r>
            <a:endParaRPr lang="en-US" sz="2800" b="1" dirty="0">
              <a:latin typeface="Georgia" panose="02040502050405020303" pitchFamily="18"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5954225"/>
              </p:ext>
            </p:extLst>
          </p:nvPr>
        </p:nvGraphicFramePr>
        <p:xfrm>
          <a:off x="609600" y="3270113"/>
          <a:ext cx="7848600" cy="2863887"/>
        </p:xfrm>
        <a:graphic>
          <a:graphicData uri="http://schemas.openxmlformats.org/drawingml/2006/table">
            <a:tbl>
              <a:tblPr firstRow="1" firstCol="1" lastRow="1" lastCol="1" bandRow="1" bandCol="1">
                <a:tableStyleId>{5C22544A-7EE6-4342-B048-85BDC9FD1C3A}</a:tableStyleId>
              </a:tblPr>
              <a:tblGrid>
                <a:gridCol w="4352947"/>
                <a:gridCol w="3495653"/>
              </a:tblGrid>
              <a:tr h="625979">
                <a:tc>
                  <a:txBody>
                    <a:bodyPr/>
                    <a:lstStyle/>
                    <a:p>
                      <a:pPr marL="64770">
                        <a:lnSpc>
                          <a:spcPts val="1705"/>
                        </a:lnSpc>
                        <a:spcAft>
                          <a:spcPts val="0"/>
                        </a:spcAft>
                      </a:pPr>
                      <a:endParaRPr lang="tr-TR" sz="1800" spc="5" dirty="0" smtClean="0">
                        <a:effectLst/>
                        <a:latin typeface="Arial" panose="020B0604020202020204" pitchFamily="34" charset="0"/>
                        <a:cs typeface="Arial" panose="020B0604020202020204" pitchFamily="34" charset="0"/>
                      </a:endParaRPr>
                    </a:p>
                    <a:p>
                      <a:pPr marL="64770">
                        <a:lnSpc>
                          <a:spcPts val="1705"/>
                        </a:lnSpc>
                        <a:spcAft>
                          <a:spcPts val="0"/>
                        </a:spcAft>
                      </a:pPr>
                      <a:r>
                        <a:rPr lang="it-IT" sz="1800" spc="5" dirty="0" smtClean="0">
                          <a:effectLst/>
                          <a:latin typeface="Arial" panose="020B0604020202020204" pitchFamily="34" charset="0"/>
                          <a:cs typeface="Arial" panose="020B0604020202020204" pitchFamily="34" charset="0"/>
                        </a:rPr>
                        <a:t>Fu</a:t>
                      </a:r>
                      <a:r>
                        <a:rPr lang="it-IT" sz="1800" spc="-5" dirty="0" smtClean="0">
                          <a:effectLst/>
                          <a:latin typeface="Arial" panose="020B0604020202020204" pitchFamily="34" charset="0"/>
                          <a:cs typeface="Arial" panose="020B0604020202020204" pitchFamily="34" charset="0"/>
                        </a:rPr>
                        <a:t>n</a:t>
                      </a:r>
                      <a:r>
                        <a:rPr lang="it-IT" sz="1800" spc="5" dirty="0" smtClean="0">
                          <a:effectLst/>
                          <a:latin typeface="Arial" panose="020B0604020202020204" pitchFamily="34" charset="0"/>
                          <a:cs typeface="Arial" panose="020B0604020202020204" pitchFamily="34" charset="0"/>
                        </a:rPr>
                        <a:t>d</a:t>
                      </a:r>
                      <a:r>
                        <a:rPr lang="it-IT" sz="1800" spc="-5" dirty="0" smtClean="0">
                          <a:effectLst/>
                          <a:latin typeface="Arial" panose="020B0604020202020204" pitchFamily="34" charset="0"/>
                          <a:cs typeface="Arial" panose="020B0604020202020204" pitchFamily="34" charset="0"/>
                        </a:rPr>
                        <a:t>r</a:t>
                      </a:r>
                      <a:r>
                        <a:rPr lang="it-IT" sz="1800" spc="5" dirty="0" smtClean="0">
                          <a:effectLst/>
                          <a:latin typeface="Arial" panose="020B0604020202020204" pitchFamily="34" charset="0"/>
                          <a:cs typeface="Arial" panose="020B0604020202020204" pitchFamily="34" charset="0"/>
                        </a:rPr>
                        <a:t>ai</a:t>
                      </a:r>
                      <a:r>
                        <a:rPr lang="it-IT" sz="1800" spc="-5" dirty="0" smtClean="0">
                          <a:effectLst/>
                          <a:latin typeface="Arial" panose="020B0604020202020204" pitchFamily="34" charset="0"/>
                          <a:cs typeface="Arial" panose="020B0604020202020204" pitchFamily="34" charset="0"/>
                        </a:rPr>
                        <a:t>s</a:t>
                      </a:r>
                      <a:r>
                        <a:rPr lang="it-IT" sz="1800" spc="5" dirty="0" smtClean="0">
                          <a:effectLst/>
                          <a:latin typeface="Arial" panose="020B0604020202020204" pitchFamily="34" charset="0"/>
                          <a:cs typeface="Arial" panose="020B0604020202020204" pitchFamily="34" charset="0"/>
                        </a:rPr>
                        <a:t>in</a:t>
                      </a:r>
                      <a:r>
                        <a:rPr lang="it-IT" sz="1800" dirty="0" smtClean="0">
                          <a:effectLst/>
                          <a:latin typeface="Arial" panose="020B0604020202020204" pitchFamily="34" charset="0"/>
                          <a:cs typeface="Arial" panose="020B0604020202020204" pitchFamily="34" charset="0"/>
                        </a:rPr>
                        <a:t>g</a:t>
                      </a:r>
                      <a:r>
                        <a:rPr lang="it-IT" sz="1800" spc="95" dirty="0" smtClean="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G</a:t>
                      </a:r>
                      <a:r>
                        <a:rPr lang="it-IT" sz="1800" spc="-10" dirty="0">
                          <a:effectLst/>
                          <a:latin typeface="Arial" panose="020B0604020202020204" pitchFamily="34" charset="0"/>
                          <a:cs typeface="Arial" panose="020B0604020202020204" pitchFamily="34" charset="0"/>
                        </a:rPr>
                        <a:t>o</a:t>
                      </a:r>
                      <a:r>
                        <a:rPr lang="it-IT" sz="1800" spc="5" dirty="0">
                          <a:effectLst/>
                          <a:latin typeface="Arial" panose="020B0604020202020204" pitchFamily="34" charset="0"/>
                          <a:cs typeface="Arial" panose="020B0604020202020204" pitchFamily="34" charset="0"/>
                        </a:rPr>
                        <a:t>a</a:t>
                      </a:r>
                      <a:r>
                        <a:rPr lang="it-IT" sz="1800" spc="-10" dirty="0">
                          <a:effectLst/>
                          <a:latin typeface="Arial" panose="020B0604020202020204" pitchFamily="34" charset="0"/>
                          <a:cs typeface="Arial" panose="020B0604020202020204" pitchFamily="34" charset="0"/>
                        </a:rPr>
                        <a:t>l</a:t>
                      </a:r>
                      <a:r>
                        <a:rPr lang="it-IT" sz="1800" dirty="0">
                          <a:effectLst/>
                          <a:latin typeface="Arial" panose="020B0604020202020204" pitchFamily="34" charset="0"/>
                          <a:cs typeface="Arial" panose="020B0604020202020204" pitchFamily="34" charset="0"/>
                        </a:rPr>
                        <a:t>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63500">
                        <a:lnSpc>
                          <a:spcPts val="1705"/>
                        </a:lnSpc>
                        <a:spcAft>
                          <a:spcPts val="0"/>
                        </a:spcAft>
                      </a:pPr>
                      <a:endParaRPr lang="tr-TR" sz="1800" spc="5" dirty="0" smtClean="0">
                        <a:effectLst/>
                        <a:latin typeface="Arial" panose="020B0604020202020204" pitchFamily="34" charset="0"/>
                        <a:cs typeface="Arial" panose="020B0604020202020204" pitchFamily="34" charset="0"/>
                      </a:endParaRPr>
                    </a:p>
                    <a:p>
                      <a:pPr marL="63500">
                        <a:lnSpc>
                          <a:spcPts val="1705"/>
                        </a:lnSpc>
                        <a:spcAft>
                          <a:spcPts val="0"/>
                        </a:spcAft>
                      </a:pPr>
                      <a:r>
                        <a:rPr lang="it-IT" sz="1800" spc="5" dirty="0" smtClean="0">
                          <a:effectLst/>
                          <a:latin typeface="Arial" panose="020B0604020202020204" pitchFamily="34" charset="0"/>
                          <a:cs typeface="Arial" panose="020B0604020202020204" pitchFamily="34" charset="0"/>
                        </a:rPr>
                        <a:t>Fu</a:t>
                      </a:r>
                      <a:r>
                        <a:rPr lang="it-IT" sz="1800" spc="-5" dirty="0" smtClean="0">
                          <a:effectLst/>
                          <a:latin typeface="Arial" panose="020B0604020202020204" pitchFamily="34" charset="0"/>
                          <a:cs typeface="Arial" panose="020B0604020202020204" pitchFamily="34" charset="0"/>
                        </a:rPr>
                        <a:t>n</a:t>
                      </a:r>
                      <a:r>
                        <a:rPr lang="it-IT" sz="1800" spc="5" dirty="0" smtClean="0">
                          <a:effectLst/>
                          <a:latin typeface="Arial" panose="020B0604020202020204" pitchFamily="34" charset="0"/>
                          <a:cs typeface="Arial" panose="020B0604020202020204" pitchFamily="34" charset="0"/>
                        </a:rPr>
                        <a:t>d</a:t>
                      </a:r>
                      <a:r>
                        <a:rPr lang="it-IT" sz="1800" spc="-5" dirty="0" smtClean="0">
                          <a:effectLst/>
                          <a:latin typeface="Arial" panose="020B0604020202020204" pitchFamily="34" charset="0"/>
                          <a:cs typeface="Arial" panose="020B0604020202020204" pitchFamily="34" charset="0"/>
                        </a:rPr>
                        <a:t>r</a:t>
                      </a:r>
                      <a:r>
                        <a:rPr lang="it-IT" sz="1800" spc="5" dirty="0" smtClean="0">
                          <a:effectLst/>
                          <a:latin typeface="Arial" panose="020B0604020202020204" pitchFamily="34" charset="0"/>
                          <a:cs typeface="Arial" panose="020B0604020202020204" pitchFamily="34" charset="0"/>
                        </a:rPr>
                        <a:t>ai</a:t>
                      </a:r>
                      <a:r>
                        <a:rPr lang="it-IT" sz="1800" spc="-5" dirty="0" smtClean="0">
                          <a:effectLst/>
                          <a:latin typeface="Arial" panose="020B0604020202020204" pitchFamily="34" charset="0"/>
                          <a:cs typeface="Arial" panose="020B0604020202020204" pitchFamily="34" charset="0"/>
                        </a:rPr>
                        <a:t>s</a:t>
                      </a:r>
                      <a:r>
                        <a:rPr lang="it-IT" sz="1800" spc="5" dirty="0" smtClean="0">
                          <a:effectLst/>
                          <a:latin typeface="Arial" panose="020B0604020202020204" pitchFamily="34" charset="0"/>
                          <a:cs typeface="Arial" panose="020B0604020202020204" pitchFamily="34" charset="0"/>
                        </a:rPr>
                        <a:t>in</a:t>
                      </a:r>
                      <a:r>
                        <a:rPr lang="it-IT" sz="1800" dirty="0" smtClean="0">
                          <a:effectLst/>
                          <a:latin typeface="Arial" panose="020B0604020202020204" pitchFamily="34" charset="0"/>
                          <a:cs typeface="Arial" panose="020B0604020202020204" pitchFamily="34" charset="0"/>
                        </a:rPr>
                        <a:t>g</a:t>
                      </a:r>
                      <a:r>
                        <a:rPr lang="it-IT" sz="1800" spc="95" dirty="0" smtClean="0">
                          <a:effectLst/>
                          <a:latin typeface="Arial" panose="020B0604020202020204" pitchFamily="34" charset="0"/>
                          <a:cs typeface="Arial" panose="020B0604020202020204" pitchFamily="34" charset="0"/>
                        </a:rPr>
                        <a:t> </a:t>
                      </a:r>
                      <a:r>
                        <a:rPr lang="it-IT" sz="1800" dirty="0">
                          <a:effectLst/>
                          <a:latin typeface="Arial" panose="020B0604020202020204" pitchFamily="34" charset="0"/>
                          <a:cs typeface="Arial" panose="020B0604020202020204" pitchFamily="34" charset="0"/>
                        </a:rPr>
                        <a:t>P</a:t>
                      </a:r>
                      <a:r>
                        <a:rPr lang="it-IT" sz="1800" spc="5" dirty="0">
                          <a:effectLst/>
                          <a:latin typeface="Arial" panose="020B0604020202020204" pitchFamily="34" charset="0"/>
                          <a:cs typeface="Arial" panose="020B0604020202020204" pitchFamily="34" charset="0"/>
                        </a:rPr>
                        <a:t>ro</a:t>
                      </a:r>
                      <a:r>
                        <a:rPr lang="it-IT" sz="1800" spc="-5" dirty="0">
                          <a:effectLst/>
                          <a:latin typeface="Arial" panose="020B0604020202020204" pitchFamily="34" charset="0"/>
                          <a:cs typeface="Arial" panose="020B0604020202020204" pitchFamily="34" charset="0"/>
                        </a:rPr>
                        <a:t>gr</a:t>
                      </a:r>
                      <a:r>
                        <a:rPr lang="it-IT" sz="1800" dirty="0">
                          <a:effectLst/>
                          <a:latin typeface="Arial" panose="020B0604020202020204" pitchFamily="34" charset="0"/>
                          <a:cs typeface="Arial" panose="020B0604020202020204" pitchFamily="34" charset="0"/>
                        </a:rPr>
                        <a:t>e</a:t>
                      </a:r>
                      <a:r>
                        <a:rPr lang="it-IT" sz="1800" spc="5" dirty="0">
                          <a:effectLst/>
                          <a:latin typeface="Arial" panose="020B0604020202020204" pitchFamily="34" charset="0"/>
                          <a:cs typeface="Arial" panose="020B0604020202020204" pitchFamily="34" charset="0"/>
                        </a:rPr>
                        <a:t>s</a:t>
                      </a:r>
                      <a:r>
                        <a:rPr lang="it-IT" sz="1800" dirty="0">
                          <a:effectLst/>
                          <a:latin typeface="Arial" panose="020B0604020202020204" pitchFamily="34" charset="0"/>
                          <a:cs typeface="Arial" panose="020B0604020202020204" pitchFamily="34" charset="0"/>
                        </a:rPr>
                        <a:t>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904859">
                <a:tc>
                  <a:txBody>
                    <a:bodyPr/>
                    <a:lstStyle/>
                    <a:p>
                      <a:pPr marL="122555">
                        <a:lnSpc>
                          <a:spcPts val="1350"/>
                        </a:lnSpc>
                        <a:spcAft>
                          <a:spcPts val="0"/>
                        </a:spcAft>
                      </a:pPr>
                      <a:endParaRPr lang="tr-TR" sz="1800" spc="5" dirty="0" smtClean="0">
                        <a:effectLst/>
                        <a:latin typeface="Arial" panose="020B0604020202020204" pitchFamily="34" charset="0"/>
                        <a:cs typeface="Arial" panose="020B0604020202020204" pitchFamily="34" charset="0"/>
                      </a:endParaRPr>
                    </a:p>
                    <a:p>
                      <a:pPr marL="122555">
                        <a:lnSpc>
                          <a:spcPts val="1350"/>
                        </a:lnSpc>
                        <a:spcAft>
                          <a:spcPts val="0"/>
                        </a:spcAft>
                      </a:pPr>
                      <a:endParaRPr lang="tr-TR" sz="1800" spc="5" dirty="0" smtClean="0">
                        <a:effectLst/>
                        <a:latin typeface="Arial" panose="020B0604020202020204" pitchFamily="34" charset="0"/>
                        <a:cs typeface="Arial" panose="020B0604020202020204" pitchFamily="34" charset="0"/>
                      </a:endParaRPr>
                    </a:p>
                    <a:p>
                      <a:pPr marL="122555">
                        <a:lnSpc>
                          <a:spcPts val="1350"/>
                        </a:lnSpc>
                        <a:spcAft>
                          <a:spcPts val="0"/>
                        </a:spcAft>
                      </a:pPr>
                      <a:r>
                        <a:rPr lang="it-IT" sz="1800" spc="5" dirty="0" smtClean="0">
                          <a:effectLst/>
                          <a:latin typeface="Arial" panose="020B0604020202020204" pitchFamily="34" charset="0"/>
                          <a:cs typeface="Arial" panose="020B0604020202020204" pitchFamily="34" charset="0"/>
                        </a:rPr>
                        <a:t>U</a:t>
                      </a:r>
                      <a:r>
                        <a:rPr lang="it-IT" sz="1800" dirty="0" smtClean="0">
                          <a:effectLst/>
                          <a:latin typeface="Arial" panose="020B0604020202020204" pitchFamily="34" charset="0"/>
                          <a:cs typeface="Arial" panose="020B0604020202020204" pitchFamily="34" charset="0"/>
                        </a:rPr>
                        <a:t>S$1,</a:t>
                      </a:r>
                      <a:r>
                        <a:rPr lang="it-IT" sz="1800" spc="5" dirty="0" smtClean="0">
                          <a:effectLst/>
                          <a:latin typeface="Arial" panose="020B0604020202020204" pitchFamily="34" charset="0"/>
                          <a:cs typeface="Arial" panose="020B0604020202020204" pitchFamily="34" charset="0"/>
                        </a:rPr>
                        <a:t>5</a:t>
                      </a:r>
                      <a:r>
                        <a:rPr lang="it-IT" sz="1800" spc="-5" dirty="0" smtClean="0">
                          <a:effectLst/>
                          <a:latin typeface="Arial" panose="020B0604020202020204" pitchFamily="34" charset="0"/>
                          <a:cs typeface="Arial" panose="020B0604020202020204" pitchFamily="34" charset="0"/>
                        </a:rPr>
                        <a:t>0</a:t>
                      </a:r>
                      <a:r>
                        <a:rPr lang="it-IT" sz="1800" dirty="0" smtClean="0">
                          <a:effectLst/>
                          <a:latin typeface="Arial" panose="020B0604020202020204" pitchFamily="34" charset="0"/>
                          <a:cs typeface="Arial" panose="020B0604020202020204" pitchFamily="34" charset="0"/>
                        </a:rPr>
                        <a:t>0</a:t>
                      </a:r>
                      <a:r>
                        <a:rPr lang="it-IT" sz="1800" spc="-65" dirty="0" smtClean="0">
                          <a:effectLst/>
                          <a:latin typeface="Arial" panose="020B0604020202020204" pitchFamily="34" charset="0"/>
                          <a:cs typeface="Arial" panose="020B0604020202020204" pitchFamily="34" charset="0"/>
                        </a:rPr>
                        <a:t> </a:t>
                      </a:r>
                      <a:r>
                        <a:rPr lang="it-IT" sz="1800" dirty="0">
                          <a:effectLst/>
                          <a:latin typeface="Arial" panose="020B0604020202020204" pitchFamily="34" charset="0"/>
                          <a:cs typeface="Arial" panose="020B0604020202020204" pitchFamily="34" charset="0"/>
                        </a:rPr>
                        <a:t>p</a:t>
                      </a:r>
                      <a:r>
                        <a:rPr lang="it-IT" sz="1800" spc="-5" dirty="0">
                          <a:effectLst/>
                          <a:latin typeface="Arial" panose="020B0604020202020204" pitchFamily="34" charset="0"/>
                          <a:cs typeface="Arial" panose="020B0604020202020204" pitchFamily="34" charset="0"/>
                        </a:rPr>
                        <a:t>e</a:t>
                      </a:r>
                      <a:r>
                        <a:rPr lang="it-IT" sz="1800" dirty="0">
                          <a:effectLst/>
                          <a:latin typeface="Arial" panose="020B0604020202020204" pitchFamily="34" charset="0"/>
                          <a:cs typeface="Arial" panose="020B0604020202020204" pitchFamily="34" charset="0"/>
                        </a:rPr>
                        <a:t>r</a:t>
                      </a:r>
                      <a:r>
                        <a:rPr lang="it-IT" sz="1800" spc="-25" dirty="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c</a:t>
                      </a:r>
                      <a:r>
                        <a:rPr lang="it-IT" sz="1800" spc="5" dirty="0">
                          <a:effectLst/>
                          <a:latin typeface="Arial" panose="020B0604020202020204" pitchFamily="34" charset="0"/>
                          <a:cs typeface="Arial" panose="020B0604020202020204" pitchFamily="34" charset="0"/>
                        </a:rPr>
                        <a:t>lu</a:t>
                      </a:r>
                      <a:r>
                        <a:rPr lang="it-IT" sz="1800" dirty="0">
                          <a:effectLst/>
                          <a:latin typeface="Arial" panose="020B0604020202020204" pitchFamily="34" charset="0"/>
                          <a:cs typeface="Arial" panose="020B0604020202020204" pitchFamily="34" charset="0"/>
                        </a:rPr>
                        <a:t>b</a:t>
                      </a:r>
                      <a:r>
                        <a:rPr lang="it-IT" sz="1800" spc="5" dirty="0">
                          <a:effectLst/>
                          <a:latin typeface="Arial" panose="020B0604020202020204" pitchFamily="34" charset="0"/>
                          <a:cs typeface="Arial" panose="020B0604020202020204" pitchFamily="34" charset="0"/>
                        </a:rPr>
                        <a:t>/U</a:t>
                      </a:r>
                      <a:r>
                        <a:rPr lang="it-IT" sz="1800" dirty="0">
                          <a:effectLst/>
                          <a:latin typeface="Arial" panose="020B0604020202020204" pitchFamily="34" charset="0"/>
                          <a:cs typeface="Arial" panose="020B0604020202020204" pitchFamily="34" charset="0"/>
                        </a:rPr>
                        <a:t>S$</a:t>
                      </a:r>
                      <a:r>
                        <a:rPr lang="it-IT" sz="2400" dirty="0">
                          <a:effectLst/>
                          <a:latin typeface="Arial" panose="020B0604020202020204" pitchFamily="34" charset="0"/>
                          <a:cs typeface="Arial" panose="020B0604020202020204" pitchFamily="34" charset="0"/>
                        </a:rPr>
                        <a:t>35</a:t>
                      </a:r>
                      <a:r>
                        <a:rPr lang="it-IT" sz="1800" spc="-75" dirty="0">
                          <a:effectLst/>
                          <a:latin typeface="Arial" panose="020B0604020202020204" pitchFamily="34" charset="0"/>
                          <a:cs typeface="Arial" panose="020B0604020202020204" pitchFamily="34" charset="0"/>
                        </a:rPr>
                        <a:t> </a:t>
                      </a:r>
                      <a:r>
                        <a:rPr lang="it-IT" sz="1800" dirty="0">
                          <a:effectLst/>
                          <a:latin typeface="Arial" panose="020B0604020202020204" pitchFamily="34" charset="0"/>
                          <a:cs typeface="Arial" panose="020B0604020202020204" pitchFamily="34" charset="0"/>
                        </a:rPr>
                        <a:t>m</a:t>
                      </a:r>
                      <a:r>
                        <a:rPr lang="it-IT" sz="1800" spc="-5" dirty="0">
                          <a:effectLst/>
                          <a:latin typeface="Arial" panose="020B0604020202020204" pitchFamily="34" charset="0"/>
                          <a:cs typeface="Arial" panose="020B0604020202020204" pitchFamily="34" charset="0"/>
                        </a:rPr>
                        <a:t>i</a:t>
                      </a:r>
                      <a:r>
                        <a:rPr lang="it-IT" sz="1800" spc="5" dirty="0">
                          <a:effectLst/>
                          <a:latin typeface="Arial" panose="020B0604020202020204" pitchFamily="34" charset="0"/>
                          <a:cs typeface="Arial" panose="020B0604020202020204" pitchFamily="34" charset="0"/>
                        </a:rPr>
                        <a:t>ll</a:t>
                      </a:r>
                      <a:r>
                        <a:rPr lang="it-IT" sz="1800" spc="-5" dirty="0">
                          <a:effectLst/>
                          <a:latin typeface="Arial" panose="020B0604020202020204" pitchFamily="34" charset="0"/>
                          <a:cs typeface="Arial" panose="020B0604020202020204" pitchFamily="34" charset="0"/>
                        </a:rPr>
                        <a:t>i</a:t>
                      </a:r>
                      <a:r>
                        <a:rPr lang="it-IT" sz="1800" dirty="0">
                          <a:effectLst/>
                          <a:latin typeface="Arial" panose="020B0604020202020204" pitchFamily="34" charset="0"/>
                          <a:cs typeface="Arial" panose="020B0604020202020204" pitchFamily="34" charset="0"/>
                        </a:rPr>
                        <a:t>on</a:t>
                      </a:r>
                      <a:r>
                        <a:rPr lang="it-IT" sz="1800" spc="-50" dirty="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t</a:t>
                      </a:r>
                      <a:r>
                        <a:rPr lang="it-IT" sz="1800" dirty="0">
                          <a:effectLst/>
                          <a:latin typeface="Arial" panose="020B0604020202020204" pitchFamily="34" charset="0"/>
                          <a:cs typeface="Arial" panose="020B0604020202020204" pitchFamily="34" charset="0"/>
                        </a:rPr>
                        <a:t>o</a:t>
                      </a:r>
                      <a:r>
                        <a:rPr lang="it-IT" sz="1800" spc="5" dirty="0">
                          <a:effectLst/>
                          <a:latin typeface="Arial" panose="020B0604020202020204" pitchFamily="34" charset="0"/>
                          <a:cs typeface="Arial" panose="020B0604020202020204" pitchFamily="34" charset="0"/>
                        </a:rPr>
                        <a:t>t</a:t>
                      </a:r>
                      <a:r>
                        <a:rPr lang="it-IT" sz="1800" spc="-5" dirty="0">
                          <a:effectLst/>
                          <a:latin typeface="Arial" panose="020B0604020202020204" pitchFamily="34" charset="0"/>
                          <a:cs typeface="Arial" panose="020B0604020202020204" pitchFamily="34" charset="0"/>
                        </a:rPr>
                        <a:t>a</a:t>
                      </a:r>
                      <a:r>
                        <a:rPr lang="it-IT" sz="1800" dirty="0">
                          <a:effectLst/>
                          <a:latin typeface="Arial" panose="020B0604020202020204" pitchFamily="34" charset="0"/>
                          <a:cs typeface="Arial" panose="020B0604020202020204" pitchFamily="34" charset="0"/>
                        </a:rPr>
                        <a:t>l</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63500">
                        <a:lnSpc>
                          <a:spcPts val="1350"/>
                        </a:lnSpc>
                        <a:spcAft>
                          <a:spcPts val="0"/>
                        </a:spcAft>
                      </a:pPr>
                      <a:endParaRPr lang="tr-TR" sz="1800" spc="5" dirty="0" smtClean="0">
                        <a:effectLst/>
                        <a:latin typeface="Arial" panose="020B0604020202020204" pitchFamily="34" charset="0"/>
                        <a:cs typeface="Arial" panose="020B0604020202020204" pitchFamily="34" charset="0"/>
                      </a:endParaRPr>
                    </a:p>
                    <a:p>
                      <a:pPr marL="63500">
                        <a:lnSpc>
                          <a:spcPts val="1350"/>
                        </a:lnSpc>
                        <a:spcAft>
                          <a:spcPts val="0"/>
                        </a:spcAft>
                      </a:pPr>
                      <a:r>
                        <a:rPr lang="it-IT" sz="1800" spc="5" dirty="0" smtClean="0">
                          <a:effectLst/>
                          <a:latin typeface="Arial" panose="020B0604020202020204" pitchFamily="34" charset="0"/>
                          <a:cs typeface="Arial" panose="020B0604020202020204" pitchFamily="34" charset="0"/>
                        </a:rPr>
                        <a:t>T</a:t>
                      </a:r>
                      <a:r>
                        <a:rPr lang="it-IT" sz="1800" dirty="0" smtClean="0">
                          <a:effectLst/>
                          <a:latin typeface="Arial" panose="020B0604020202020204" pitchFamily="34" charset="0"/>
                          <a:cs typeface="Arial" panose="020B0604020202020204" pitchFamily="34" charset="0"/>
                        </a:rPr>
                        <a:t>o</a:t>
                      </a:r>
                      <a:r>
                        <a:rPr lang="it-IT" sz="1800" spc="5" dirty="0" smtClean="0">
                          <a:effectLst/>
                          <a:latin typeface="Arial" panose="020B0604020202020204" pitchFamily="34" charset="0"/>
                          <a:cs typeface="Arial" panose="020B0604020202020204" pitchFamily="34" charset="0"/>
                        </a:rPr>
                        <a:t>t</a:t>
                      </a:r>
                      <a:r>
                        <a:rPr lang="it-IT" sz="1800" spc="-5" dirty="0" smtClean="0">
                          <a:effectLst/>
                          <a:latin typeface="Arial" panose="020B0604020202020204" pitchFamily="34" charset="0"/>
                          <a:cs typeface="Arial" panose="020B0604020202020204" pitchFamily="34" charset="0"/>
                        </a:rPr>
                        <a:t>a</a:t>
                      </a:r>
                      <a:r>
                        <a:rPr lang="it-IT" sz="1800" dirty="0" smtClean="0">
                          <a:effectLst/>
                          <a:latin typeface="Arial" panose="020B0604020202020204" pitchFamily="34" charset="0"/>
                          <a:cs typeface="Arial" panose="020B0604020202020204" pitchFamily="34" charset="0"/>
                        </a:rPr>
                        <a:t>l</a:t>
                      </a:r>
                      <a:r>
                        <a:rPr lang="it-IT" sz="1800" spc="-30" dirty="0" smtClean="0">
                          <a:effectLst/>
                          <a:latin typeface="Arial" panose="020B0604020202020204" pitchFamily="34" charset="0"/>
                          <a:cs typeface="Arial" panose="020B0604020202020204" pitchFamily="34" charset="0"/>
                        </a:rPr>
                        <a:t> </a:t>
                      </a:r>
                      <a:r>
                        <a:rPr lang="it-IT" sz="1800" dirty="0">
                          <a:effectLst/>
                          <a:latin typeface="Arial" panose="020B0604020202020204" pitchFamily="34" charset="0"/>
                          <a:cs typeface="Arial" panose="020B0604020202020204" pitchFamily="34" charset="0"/>
                        </a:rPr>
                        <a:t>Con</a:t>
                      </a:r>
                      <a:r>
                        <a:rPr lang="it-IT" sz="1800" spc="5" dirty="0">
                          <a:effectLst/>
                          <a:latin typeface="Arial" panose="020B0604020202020204" pitchFamily="34" charset="0"/>
                          <a:cs typeface="Arial" panose="020B0604020202020204" pitchFamily="34" charset="0"/>
                        </a:rPr>
                        <a:t>t</a:t>
                      </a:r>
                      <a:r>
                        <a:rPr lang="it-IT" sz="1800" dirty="0">
                          <a:effectLst/>
                          <a:latin typeface="Arial" panose="020B0604020202020204" pitchFamily="34" charset="0"/>
                          <a:cs typeface="Arial" panose="020B0604020202020204" pitchFamily="34" charset="0"/>
                        </a:rPr>
                        <a:t>r</a:t>
                      </a:r>
                      <a:r>
                        <a:rPr lang="it-IT" sz="1800" spc="-5" dirty="0">
                          <a:effectLst/>
                          <a:latin typeface="Arial" panose="020B0604020202020204" pitchFamily="34" charset="0"/>
                          <a:cs typeface="Arial" panose="020B0604020202020204" pitchFamily="34" charset="0"/>
                        </a:rPr>
                        <a:t>i</a:t>
                      </a:r>
                      <a:r>
                        <a:rPr lang="it-IT" sz="1800" dirty="0">
                          <a:effectLst/>
                          <a:latin typeface="Arial" panose="020B0604020202020204" pitchFamily="34" charset="0"/>
                          <a:cs typeface="Arial" panose="020B0604020202020204" pitchFamily="34" charset="0"/>
                        </a:rPr>
                        <a:t>b</a:t>
                      </a:r>
                      <a:r>
                        <a:rPr lang="it-IT" sz="1800" spc="5" dirty="0">
                          <a:effectLst/>
                          <a:latin typeface="Arial" panose="020B0604020202020204" pitchFamily="34" charset="0"/>
                          <a:cs typeface="Arial" panose="020B0604020202020204" pitchFamily="34" charset="0"/>
                        </a:rPr>
                        <a:t>ut</a:t>
                      </a:r>
                      <a:r>
                        <a:rPr lang="it-IT" sz="1800" spc="-5" dirty="0">
                          <a:effectLst/>
                          <a:latin typeface="Arial" panose="020B0604020202020204" pitchFamily="34" charset="0"/>
                          <a:cs typeface="Arial" panose="020B0604020202020204" pitchFamily="34" charset="0"/>
                        </a:rPr>
                        <a:t>i</a:t>
                      </a:r>
                      <a:r>
                        <a:rPr lang="it-IT" sz="1800" dirty="0">
                          <a:effectLst/>
                          <a:latin typeface="Arial" panose="020B0604020202020204" pitchFamily="34" charset="0"/>
                          <a:cs typeface="Arial" panose="020B0604020202020204" pitchFamily="34" charset="0"/>
                        </a:rPr>
                        <a:t>ons</a:t>
                      </a:r>
                      <a:r>
                        <a:rPr lang="it-IT" sz="1800" spc="-90" dirty="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a:t>
                      </a:r>
                      <a:r>
                        <a:rPr lang="it-IT" sz="1800" spc="-15" dirty="0">
                          <a:effectLst/>
                          <a:latin typeface="Arial" panose="020B0604020202020204" pitchFamily="34" charset="0"/>
                          <a:cs typeface="Arial" panose="020B0604020202020204" pitchFamily="34" charset="0"/>
                        </a:rPr>
                        <a:t>a</a:t>
                      </a:r>
                      <a:r>
                        <a:rPr lang="it-IT" sz="1800" dirty="0">
                          <a:effectLst/>
                          <a:latin typeface="Arial" panose="020B0604020202020204" pitchFamily="34" charset="0"/>
                          <a:cs typeface="Arial" panose="020B0604020202020204" pitchFamily="34" charset="0"/>
                        </a:rPr>
                        <a:t>s</a:t>
                      </a:r>
                      <a:r>
                        <a:rPr lang="it-IT" sz="1800" spc="-30" dirty="0">
                          <a:effectLst/>
                          <a:latin typeface="Arial" panose="020B0604020202020204" pitchFamily="34" charset="0"/>
                          <a:cs typeface="Arial" panose="020B0604020202020204" pitchFamily="34" charset="0"/>
                        </a:rPr>
                        <a:t> </a:t>
                      </a:r>
                      <a:r>
                        <a:rPr lang="it-IT" sz="1800" dirty="0">
                          <a:effectLst/>
                          <a:latin typeface="Arial" panose="020B0604020202020204" pitchFamily="34" charset="0"/>
                          <a:cs typeface="Arial" panose="020B0604020202020204" pitchFamily="34" charset="0"/>
                        </a:rPr>
                        <a:t>of</a:t>
                      </a:r>
                      <a:r>
                        <a:rPr lang="it-IT" sz="1800" spc="-15" dirty="0">
                          <a:effectLst/>
                          <a:latin typeface="Arial" panose="020B0604020202020204" pitchFamily="34" charset="0"/>
                          <a:cs typeface="Arial" panose="020B0604020202020204" pitchFamily="34" charset="0"/>
                        </a:rPr>
                        <a:t> </a:t>
                      </a:r>
                      <a:r>
                        <a:rPr lang="tr-TR" sz="1800" spc="-15" dirty="0" smtClean="0">
                          <a:effectLst/>
                          <a:latin typeface="Arial" panose="020B0604020202020204" pitchFamily="34" charset="0"/>
                          <a:cs typeface="Arial" panose="020B0604020202020204" pitchFamily="34" charset="0"/>
                        </a:rPr>
                        <a:t>30</a:t>
                      </a:r>
                    </a:p>
                    <a:p>
                      <a:pPr marL="63500">
                        <a:lnSpc>
                          <a:spcPts val="1350"/>
                        </a:lnSpc>
                        <a:spcAft>
                          <a:spcPts val="0"/>
                        </a:spcAft>
                      </a:pPr>
                      <a:endParaRPr lang="tr-TR" sz="1800" spc="-15" dirty="0" smtClean="0">
                        <a:effectLst/>
                        <a:latin typeface="Arial" panose="020B0604020202020204" pitchFamily="34" charset="0"/>
                        <a:cs typeface="Arial" panose="020B0604020202020204" pitchFamily="34" charset="0"/>
                      </a:endParaRPr>
                    </a:p>
                    <a:p>
                      <a:pPr marL="63500">
                        <a:lnSpc>
                          <a:spcPts val="1350"/>
                        </a:lnSpc>
                        <a:spcAft>
                          <a:spcPts val="0"/>
                        </a:spcAft>
                      </a:pPr>
                      <a:r>
                        <a:rPr lang="tr-TR" sz="1800" spc="-15" dirty="0" err="1" smtClean="0">
                          <a:effectLst/>
                          <a:latin typeface="Arial" panose="020B0604020202020204" pitchFamily="34" charset="0"/>
                          <a:cs typeface="Arial" panose="020B0604020202020204" pitchFamily="34" charset="0"/>
                        </a:rPr>
                        <a:t>June</a:t>
                      </a:r>
                      <a:r>
                        <a:rPr lang="it-IT" sz="1800" spc="-65" dirty="0" smtClean="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2</a:t>
                      </a:r>
                      <a:r>
                        <a:rPr lang="it-IT" sz="1800" spc="-5" dirty="0">
                          <a:effectLst/>
                          <a:latin typeface="Arial" panose="020B0604020202020204" pitchFamily="34" charset="0"/>
                          <a:cs typeface="Arial" panose="020B0604020202020204" pitchFamily="34" charset="0"/>
                        </a:rPr>
                        <a:t>0</a:t>
                      </a:r>
                      <a:r>
                        <a:rPr lang="it-IT" sz="1800" dirty="0">
                          <a:effectLst/>
                          <a:latin typeface="Arial" panose="020B0604020202020204" pitchFamily="34" charset="0"/>
                          <a:cs typeface="Arial" panose="020B0604020202020204" pitchFamily="34" charset="0"/>
                        </a:rPr>
                        <a:t>1</a:t>
                      </a:r>
                      <a:r>
                        <a:rPr lang="it-IT" sz="1800" spc="5" dirty="0">
                          <a:effectLst/>
                          <a:latin typeface="Arial" panose="020B0604020202020204" pitchFamily="34" charset="0"/>
                          <a:cs typeface="Arial" panose="020B0604020202020204" pitchFamily="34" charset="0"/>
                        </a:rPr>
                        <a:t>6</a:t>
                      </a:r>
                      <a:r>
                        <a:rPr lang="it-IT" sz="1800" dirty="0">
                          <a:effectLst/>
                          <a:latin typeface="Arial" panose="020B0604020202020204" pitchFamily="34" charset="0"/>
                          <a:cs typeface="Arial" panose="020B0604020202020204" pitchFamily="34" charset="0"/>
                        </a:rPr>
                        <a:t>)</a:t>
                      </a:r>
                      <a:r>
                        <a:rPr lang="it-IT" sz="1800" spc="-35" dirty="0">
                          <a:effectLst/>
                          <a:latin typeface="Arial" panose="020B0604020202020204" pitchFamily="34" charset="0"/>
                          <a:cs typeface="Arial" panose="020B0604020202020204" pitchFamily="34" charset="0"/>
                        </a:rPr>
                        <a:t> </a:t>
                      </a:r>
                      <a:r>
                        <a:rPr lang="it-IT" sz="1800" spc="5" dirty="0" smtClean="0">
                          <a:effectLst/>
                          <a:latin typeface="Arial" panose="020B0604020202020204" pitchFamily="34" charset="0"/>
                          <a:cs typeface="Arial" panose="020B0604020202020204" pitchFamily="34" charset="0"/>
                        </a:rPr>
                        <a:t>U</a:t>
                      </a:r>
                      <a:r>
                        <a:rPr lang="it-IT" sz="1800" dirty="0" smtClean="0">
                          <a:effectLst/>
                          <a:latin typeface="Arial" panose="020B0604020202020204" pitchFamily="34" charset="0"/>
                          <a:cs typeface="Arial" panose="020B0604020202020204" pitchFamily="34" charset="0"/>
                        </a:rPr>
                        <a:t>S$</a:t>
                      </a:r>
                      <a:r>
                        <a:rPr lang="tr-TR" sz="2400" dirty="0" smtClean="0">
                          <a:effectLst/>
                          <a:latin typeface="Arial" panose="020B0604020202020204" pitchFamily="34" charset="0"/>
                          <a:cs typeface="Arial" panose="020B0604020202020204" pitchFamily="34" charset="0"/>
                        </a:rPr>
                        <a:t>3</a:t>
                      </a:r>
                      <a:r>
                        <a:rPr lang="it-IT" sz="2400" spc="-5" dirty="0" smtClean="0">
                          <a:effectLst/>
                          <a:latin typeface="Arial" panose="020B0604020202020204" pitchFamily="34" charset="0"/>
                          <a:cs typeface="Arial" panose="020B0604020202020204" pitchFamily="34" charset="0"/>
                        </a:rPr>
                        <a:t>8</a:t>
                      </a:r>
                      <a:r>
                        <a:rPr lang="it-IT" sz="2400" dirty="0" smtClean="0">
                          <a:effectLst/>
                          <a:latin typeface="Arial" panose="020B0604020202020204" pitchFamily="34" charset="0"/>
                          <a:cs typeface="Arial" panose="020B0604020202020204" pitchFamily="34" charset="0"/>
                        </a:rPr>
                        <a:t>.</a:t>
                      </a:r>
                      <a:r>
                        <a:rPr lang="tr-TR" sz="2400" dirty="0" smtClean="0">
                          <a:effectLst/>
                          <a:latin typeface="Arial" panose="020B0604020202020204" pitchFamily="34" charset="0"/>
                          <a:cs typeface="Arial" panose="020B0604020202020204" pitchFamily="34" charset="0"/>
                        </a:rPr>
                        <a:t>9</a:t>
                      </a:r>
                      <a:r>
                        <a:rPr lang="it-IT" sz="2400" spc="-60" dirty="0" smtClean="0">
                          <a:effectLst/>
                          <a:latin typeface="Arial" panose="020B0604020202020204" pitchFamily="34" charset="0"/>
                          <a:cs typeface="Arial" panose="020B0604020202020204" pitchFamily="34" charset="0"/>
                        </a:rPr>
                        <a:t> </a:t>
                      </a:r>
                      <a:r>
                        <a:rPr lang="it-IT" sz="1800" dirty="0">
                          <a:effectLst/>
                          <a:latin typeface="Arial" panose="020B0604020202020204" pitchFamily="34" charset="0"/>
                          <a:cs typeface="Arial" panose="020B0604020202020204" pitchFamily="34" charset="0"/>
                        </a:rPr>
                        <a:t>m</a:t>
                      </a:r>
                      <a:r>
                        <a:rPr lang="it-IT" sz="1800" spc="-5" dirty="0">
                          <a:effectLst/>
                          <a:latin typeface="Arial" panose="020B0604020202020204" pitchFamily="34" charset="0"/>
                          <a:cs typeface="Arial" panose="020B0604020202020204" pitchFamily="34" charset="0"/>
                        </a:rPr>
                        <a:t>i</a:t>
                      </a:r>
                      <a:r>
                        <a:rPr lang="it-IT" sz="1800" spc="5" dirty="0">
                          <a:effectLst/>
                          <a:latin typeface="Arial" panose="020B0604020202020204" pitchFamily="34" charset="0"/>
                          <a:cs typeface="Arial" panose="020B0604020202020204" pitchFamily="34" charset="0"/>
                        </a:rPr>
                        <a:t>ll</a:t>
                      </a:r>
                      <a:r>
                        <a:rPr lang="it-IT" sz="1800" spc="-5" dirty="0">
                          <a:effectLst/>
                          <a:latin typeface="Arial" panose="020B0604020202020204" pitchFamily="34" charset="0"/>
                          <a:cs typeface="Arial" panose="020B0604020202020204" pitchFamily="34" charset="0"/>
                        </a:rPr>
                        <a:t>i</a:t>
                      </a:r>
                      <a:r>
                        <a:rPr lang="it-IT" sz="1800" dirty="0">
                          <a:effectLst/>
                          <a:latin typeface="Arial" panose="020B0604020202020204" pitchFamily="34" charset="0"/>
                          <a:cs typeface="Arial" panose="020B0604020202020204" pitchFamily="34" charset="0"/>
                        </a:rPr>
                        <a:t>on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763624">
                <a:tc>
                  <a:txBody>
                    <a:bodyPr/>
                    <a:lstStyle/>
                    <a:p>
                      <a:pPr marL="110490">
                        <a:lnSpc>
                          <a:spcPts val="1360"/>
                        </a:lnSpc>
                        <a:spcAft>
                          <a:spcPts val="0"/>
                        </a:spcAft>
                      </a:pPr>
                      <a:endParaRPr lang="tr-TR" sz="1800" spc="5" dirty="0" smtClean="0">
                        <a:effectLst/>
                        <a:latin typeface="Arial" panose="020B0604020202020204" pitchFamily="34" charset="0"/>
                        <a:cs typeface="Arial" panose="020B0604020202020204" pitchFamily="34" charset="0"/>
                      </a:endParaRPr>
                    </a:p>
                    <a:p>
                      <a:pPr marL="110490">
                        <a:lnSpc>
                          <a:spcPts val="1360"/>
                        </a:lnSpc>
                        <a:spcAft>
                          <a:spcPts val="0"/>
                        </a:spcAft>
                      </a:pPr>
                      <a:r>
                        <a:rPr lang="it-IT" sz="1800" spc="5" dirty="0" smtClean="0">
                          <a:effectLst/>
                          <a:latin typeface="Arial" panose="020B0604020202020204" pitchFamily="34" charset="0"/>
                          <a:cs typeface="Arial" panose="020B0604020202020204" pitchFamily="34" charset="0"/>
                        </a:rPr>
                        <a:t>2</a:t>
                      </a:r>
                      <a:r>
                        <a:rPr lang="it-IT" sz="1800" spc="-5" dirty="0" smtClean="0">
                          <a:effectLst/>
                          <a:latin typeface="Arial" panose="020B0604020202020204" pitchFamily="34" charset="0"/>
                          <a:cs typeface="Arial" panose="020B0604020202020204" pitchFamily="34" charset="0"/>
                        </a:rPr>
                        <a:t>0</a:t>
                      </a:r>
                      <a:r>
                        <a:rPr lang="it-IT" sz="1800" dirty="0">
                          <a:effectLst/>
                          <a:latin typeface="Arial" panose="020B0604020202020204" pitchFamily="34" charset="0"/>
                          <a:cs typeface="Arial" panose="020B0604020202020204" pitchFamily="34" charset="0"/>
                        </a:rPr>
                        <a:t>%</a:t>
                      </a:r>
                      <a:r>
                        <a:rPr lang="it-IT" sz="1800" spc="-35" dirty="0">
                          <a:effectLst/>
                          <a:latin typeface="Arial" panose="020B0604020202020204" pitchFamily="34" charset="0"/>
                          <a:cs typeface="Arial" panose="020B0604020202020204" pitchFamily="34" charset="0"/>
                        </a:rPr>
                        <a:t> </a:t>
                      </a:r>
                      <a:r>
                        <a:rPr lang="it-IT" sz="1800" dirty="0">
                          <a:effectLst/>
                          <a:latin typeface="Arial" panose="020B0604020202020204" pitchFamily="34" charset="0"/>
                          <a:cs typeface="Arial" panose="020B0604020202020204" pitchFamily="34" charset="0"/>
                        </a:rPr>
                        <a:t>or</a:t>
                      </a:r>
                      <a:r>
                        <a:rPr lang="it-IT" sz="1800" spc="-20" dirty="0">
                          <a:effectLst/>
                          <a:latin typeface="Arial" panose="020B0604020202020204" pitchFamily="34" charset="0"/>
                          <a:cs typeface="Arial" panose="020B0604020202020204" pitchFamily="34" charset="0"/>
                        </a:rPr>
                        <a:t> </a:t>
                      </a:r>
                      <a:r>
                        <a:rPr lang="it-IT" sz="1800" dirty="0">
                          <a:effectLst/>
                          <a:latin typeface="Arial" panose="020B0604020202020204" pitchFamily="34" charset="0"/>
                          <a:cs typeface="Arial" panose="020B0604020202020204" pitchFamily="34" charset="0"/>
                        </a:rPr>
                        <a:t>more</a:t>
                      </a:r>
                      <a:r>
                        <a:rPr lang="it-IT" sz="1800" spc="-45" dirty="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DD</a:t>
                      </a:r>
                      <a:r>
                        <a:rPr lang="it-IT" sz="1800" dirty="0">
                          <a:effectLst/>
                          <a:latin typeface="Arial" panose="020B0604020202020204" pitchFamily="34" charset="0"/>
                          <a:cs typeface="Arial" panose="020B0604020202020204" pitchFamily="34" charset="0"/>
                        </a:rPr>
                        <a:t>F</a:t>
                      </a:r>
                      <a:r>
                        <a:rPr lang="it-IT" sz="1800" spc="-35" dirty="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f</a:t>
                      </a:r>
                      <a:r>
                        <a:rPr lang="it-IT" sz="1800" dirty="0">
                          <a:effectLst/>
                          <a:latin typeface="Arial" panose="020B0604020202020204" pitchFamily="34" charset="0"/>
                          <a:cs typeface="Arial" panose="020B0604020202020204" pitchFamily="34" charset="0"/>
                        </a:rPr>
                        <a:t>rom</a:t>
                      </a:r>
                      <a:r>
                        <a:rPr lang="it-IT" sz="1800" spc="-35" dirty="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a</a:t>
                      </a:r>
                      <a:r>
                        <a:rPr lang="it-IT" sz="1800" spc="5" dirty="0">
                          <a:effectLst/>
                          <a:latin typeface="Arial" panose="020B0604020202020204" pitchFamily="34" charset="0"/>
                          <a:cs typeface="Arial" panose="020B0604020202020204" pitchFamily="34" charset="0"/>
                        </a:rPr>
                        <a:t>l</a:t>
                      </a:r>
                      <a:r>
                        <a:rPr lang="it-IT" sz="1800" dirty="0">
                          <a:effectLst/>
                          <a:latin typeface="Arial" panose="020B0604020202020204" pitchFamily="34" charset="0"/>
                          <a:cs typeface="Arial" panose="020B0604020202020204" pitchFamily="34" charset="0"/>
                        </a:rPr>
                        <a:t>l</a:t>
                      </a:r>
                      <a:endParaRPr lang="en-US" sz="1800" dirty="0">
                        <a:effectLst/>
                        <a:latin typeface="Arial" panose="020B0604020202020204" pitchFamily="34" charset="0"/>
                        <a:cs typeface="Arial" panose="020B0604020202020204" pitchFamily="34" charset="0"/>
                      </a:endParaRPr>
                    </a:p>
                    <a:p>
                      <a:pPr marL="110490">
                        <a:lnSpc>
                          <a:spcPct val="115000"/>
                        </a:lnSpc>
                        <a:spcBef>
                          <a:spcPts val="195"/>
                        </a:spcBef>
                        <a:spcAft>
                          <a:spcPts val="0"/>
                        </a:spcAft>
                      </a:pPr>
                      <a:r>
                        <a:rPr lang="it-IT" sz="1800" spc="-5" dirty="0">
                          <a:effectLst/>
                          <a:latin typeface="Arial" panose="020B0604020202020204" pitchFamily="34" charset="0"/>
                          <a:cs typeface="Arial" panose="020B0604020202020204" pitchFamily="34" charset="0"/>
                        </a:rPr>
                        <a:t>di</a:t>
                      </a:r>
                      <a:r>
                        <a:rPr lang="it-IT" sz="1800" dirty="0">
                          <a:effectLst/>
                          <a:latin typeface="Arial" panose="020B0604020202020204" pitchFamily="34" charset="0"/>
                          <a:cs typeface="Arial" panose="020B0604020202020204" pitchFamily="34" charset="0"/>
                        </a:rPr>
                        <a:t>s</a:t>
                      </a:r>
                      <a:r>
                        <a:rPr lang="it-IT" sz="1800" spc="5" dirty="0">
                          <a:effectLst/>
                          <a:latin typeface="Arial" panose="020B0604020202020204" pitchFamily="34" charset="0"/>
                          <a:cs typeface="Arial" panose="020B0604020202020204" pitchFamily="34" charset="0"/>
                        </a:rPr>
                        <a:t>t</a:t>
                      </a:r>
                      <a:r>
                        <a:rPr lang="it-IT" sz="1800" dirty="0">
                          <a:effectLst/>
                          <a:latin typeface="Arial" panose="020B0604020202020204" pitchFamily="34" charset="0"/>
                          <a:cs typeface="Arial" panose="020B0604020202020204" pitchFamily="34" charset="0"/>
                        </a:rPr>
                        <a:t>r</a:t>
                      </a:r>
                      <a:r>
                        <a:rPr lang="it-IT" sz="1800" spc="-5" dirty="0">
                          <a:effectLst/>
                          <a:latin typeface="Arial" panose="020B0604020202020204" pitchFamily="34" charset="0"/>
                          <a:cs typeface="Arial" panose="020B0604020202020204" pitchFamily="34" charset="0"/>
                        </a:rPr>
                        <a:t>ic</a:t>
                      </a:r>
                      <a:r>
                        <a:rPr lang="it-IT" sz="1800" spc="5" dirty="0">
                          <a:effectLst/>
                          <a:latin typeface="Arial" panose="020B0604020202020204" pitchFamily="34" charset="0"/>
                          <a:cs typeface="Arial" panose="020B0604020202020204" pitchFamily="34" charset="0"/>
                        </a:rPr>
                        <a:t>t</a:t>
                      </a:r>
                      <a:r>
                        <a:rPr lang="it-IT" sz="1800" dirty="0">
                          <a:effectLst/>
                          <a:latin typeface="Arial" panose="020B0604020202020204" pitchFamily="34" charset="0"/>
                          <a:cs typeface="Arial" panose="020B0604020202020204" pitchFamily="34" charset="0"/>
                        </a:rPr>
                        <a:t>s</a:t>
                      </a:r>
                      <a:r>
                        <a:rPr lang="it-IT" sz="1800" spc="5" dirty="0">
                          <a:effectLst/>
                          <a:latin typeface="Arial" panose="020B0604020202020204" pitchFamily="34" charset="0"/>
                          <a:cs typeface="Arial" panose="020B0604020202020204" pitchFamily="34" charset="0"/>
                        </a:rPr>
                        <a:t>/U</a:t>
                      </a:r>
                      <a:r>
                        <a:rPr lang="it-IT" sz="1800" dirty="0">
                          <a:effectLst/>
                          <a:latin typeface="Arial" panose="020B0604020202020204" pitchFamily="34" charset="0"/>
                          <a:cs typeface="Arial" panose="020B0604020202020204" pitchFamily="34" charset="0"/>
                        </a:rPr>
                        <a:t>S$</a:t>
                      </a:r>
                      <a:r>
                        <a:rPr lang="it-IT" sz="2400" dirty="0">
                          <a:effectLst/>
                          <a:latin typeface="Arial" panose="020B0604020202020204" pitchFamily="34" charset="0"/>
                          <a:cs typeface="Arial" panose="020B0604020202020204" pitchFamily="34" charset="0"/>
                        </a:rPr>
                        <a:t>7</a:t>
                      </a:r>
                      <a:r>
                        <a:rPr lang="it-IT" sz="2400" spc="-95" dirty="0">
                          <a:effectLst/>
                          <a:latin typeface="Arial" panose="020B0604020202020204" pitchFamily="34" charset="0"/>
                          <a:cs typeface="Arial" panose="020B0604020202020204" pitchFamily="34" charset="0"/>
                        </a:rPr>
                        <a:t> </a:t>
                      </a:r>
                      <a:r>
                        <a:rPr lang="it-IT" sz="1800" dirty="0">
                          <a:effectLst/>
                          <a:latin typeface="Arial" panose="020B0604020202020204" pitchFamily="34" charset="0"/>
                          <a:cs typeface="Arial" panose="020B0604020202020204" pitchFamily="34" charset="0"/>
                        </a:rPr>
                        <a:t>m</a:t>
                      </a:r>
                      <a:r>
                        <a:rPr lang="it-IT" sz="1800" spc="-5" dirty="0">
                          <a:effectLst/>
                          <a:latin typeface="Arial" panose="020B0604020202020204" pitchFamily="34" charset="0"/>
                          <a:cs typeface="Arial" panose="020B0604020202020204" pitchFamily="34" charset="0"/>
                        </a:rPr>
                        <a:t>i</a:t>
                      </a:r>
                      <a:r>
                        <a:rPr lang="it-IT" sz="1800" spc="5" dirty="0">
                          <a:effectLst/>
                          <a:latin typeface="Arial" panose="020B0604020202020204" pitchFamily="34" charset="0"/>
                          <a:cs typeface="Arial" panose="020B0604020202020204" pitchFamily="34" charset="0"/>
                        </a:rPr>
                        <a:t>ll</a:t>
                      </a:r>
                      <a:r>
                        <a:rPr lang="it-IT" sz="1800" spc="-5" dirty="0">
                          <a:effectLst/>
                          <a:latin typeface="Arial" panose="020B0604020202020204" pitchFamily="34" charset="0"/>
                          <a:cs typeface="Arial" panose="020B0604020202020204" pitchFamily="34" charset="0"/>
                        </a:rPr>
                        <a:t>i</a:t>
                      </a:r>
                      <a:r>
                        <a:rPr lang="it-IT" sz="1800" dirty="0">
                          <a:effectLst/>
                          <a:latin typeface="Arial" panose="020B0604020202020204" pitchFamily="34" charset="0"/>
                          <a:cs typeface="Arial" panose="020B0604020202020204" pitchFamily="34" charset="0"/>
                        </a:rPr>
                        <a:t>on</a:t>
                      </a:r>
                      <a:r>
                        <a:rPr lang="it-IT" sz="1800" spc="-40" dirty="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t</a:t>
                      </a:r>
                      <a:r>
                        <a:rPr lang="it-IT" sz="1800" dirty="0">
                          <a:effectLst/>
                          <a:latin typeface="Arial" panose="020B0604020202020204" pitchFamily="34" charset="0"/>
                          <a:cs typeface="Arial" panose="020B0604020202020204" pitchFamily="34" charset="0"/>
                        </a:rPr>
                        <a:t>o</a:t>
                      </a:r>
                      <a:r>
                        <a:rPr lang="it-IT" sz="1800" spc="5" dirty="0">
                          <a:effectLst/>
                          <a:latin typeface="Arial" panose="020B0604020202020204" pitchFamily="34" charset="0"/>
                          <a:cs typeface="Arial" panose="020B0604020202020204" pitchFamily="34" charset="0"/>
                        </a:rPr>
                        <a:t>t</a:t>
                      </a:r>
                      <a:r>
                        <a:rPr lang="it-IT" sz="1800" spc="-5" dirty="0">
                          <a:effectLst/>
                          <a:latin typeface="Arial" panose="020B0604020202020204" pitchFamily="34" charset="0"/>
                          <a:cs typeface="Arial" panose="020B0604020202020204" pitchFamily="34" charset="0"/>
                        </a:rPr>
                        <a:t>a</a:t>
                      </a:r>
                      <a:r>
                        <a:rPr lang="it-IT" sz="1800" dirty="0">
                          <a:effectLst/>
                          <a:latin typeface="Arial" panose="020B0604020202020204" pitchFamily="34" charset="0"/>
                          <a:cs typeface="Arial" panose="020B0604020202020204" pitchFamily="34" charset="0"/>
                        </a:rPr>
                        <a:t>l</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63500">
                        <a:lnSpc>
                          <a:spcPts val="1360"/>
                        </a:lnSpc>
                        <a:spcAft>
                          <a:spcPts val="0"/>
                        </a:spcAft>
                      </a:pPr>
                      <a:endParaRPr lang="tr-TR" sz="1800" spc="5" dirty="0" smtClean="0">
                        <a:effectLst/>
                        <a:latin typeface="Arial" panose="020B0604020202020204" pitchFamily="34" charset="0"/>
                        <a:cs typeface="Arial" panose="020B0604020202020204" pitchFamily="34" charset="0"/>
                      </a:endParaRPr>
                    </a:p>
                    <a:p>
                      <a:pPr marL="63500">
                        <a:lnSpc>
                          <a:spcPts val="1360"/>
                        </a:lnSpc>
                        <a:spcAft>
                          <a:spcPts val="0"/>
                        </a:spcAft>
                      </a:pPr>
                      <a:r>
                        <a:rPr lang="it-IT" sz="1800" spc="5" dirty="0" smtClean="0">
                          <a:effectLst/>
                          <a:latin typeface="Arial" panose="020B0604020202020204" pitchFamily="34" charset="0"/>
                          <a:cs typeface="Arial" panose="020B0604020202020204" pitchFamily="34" charset="0"/>
                        </a:rPr>
                        <a:t>DD</a:t>
                      </a:r>
                      <a:r>
                        <a:rPr lang="it-IT" sz="1800" dirty="0" smtClean="0">
                          <a:effectLst/>
                          <a:latin typeface="Arial" panose="020B0604020202020204" pitchFamily="34" charset="0"/>
                          <a:cs typeface="Arial" panose="020B0604020202020204" pitchFamily="34" charset="0"/>
                        </a:rPr>
                        <a:t>F</a:t>
                      </a:r>
                      <a:r>
                        <a:rPr lang="it-IT" sz="1800" spc="-35" dirty="0" smtClean="0">
                          <a:effectLst/>
                          <a:latin typeface="Arial" panose="020B0604020202020204" pitchFamily="34" charset="0"/>
                          <a:cs typeface="Arial" panose="020B0604020202020204" pitchFamily="34" charset="0"/>
                        </a:rPr>
                        <a:t> </a:t>
                      </a:r>
                      <a:r>
                        <a:rPr lang="it-IT" sz="1800" dirty="0">
                          <a:effectLst/>
                          <a:latin typeface="Arial" panose="020B0604020202020204" pitchFamily="34" charset="0"/>
                          <a:cs typeface="Arial" panose="020B0604020202020204" pitchFamily="34" charset="0"/>
                        </a:rPr>
                        <a:t>r</a:t>
                      </a:r>
                      <a:r>
                        <a:rPr lang="it-IT" sz="1800" spc="-5" dirty="0">
                          <a:effectLst/>
                          <a:latin typeface="Arial" panose="020B0604020202020204" pitchFamily="34" charset="0"/>
                          <a:cs typeface="Arial" panose="020B0604020202020204" pitchFamily="34" charset="0"/>
                        </a:rPr>
                        <a:t>ai</a:t>
                      </a:r>
                      <a:r>
                        <a:rPr lang="it-IT" sz="1800" dirty="0">
                          <a:effectLst/>
                          <a:latin typeface="Arial" panose="020B0604020202020204" pitchFamily="34" charset="0"/>
                          <a:cs typeface="Arial" panose="020B0604020202020204" pitchFamily="34" charset="0"/>
                        </a:rPr>
                        <a:t>s</a:t>
                      </a:r>
                      <a:r>
                        <a:rPr lang="it-IT" sz="1800" spc="10" dirty="0">
                          <a:effectLst/>
                          <a:latin typeface="Arial" panose="020B0604020202020204" pitchFamily="34" charset="0"/>
                          <a:cs typeface="Arial" panose="020B0604020202020204" pitchFamily="34" charset="0"/>
                        </a:rPr>
                        <a:t>e</a:t>
                      </a:r>
                      <a:r>
                        <a:rPr lang="it-IT" sz="1800" spc="-5" dirty="0">
                          <a:effectLst/>
                          <a:latin typeface="Arial" panose="020B0604020202020204" pitchFamily="34" charset="0"/>
                          <a:cs typeface="Arial" panose="020B0604020202020204" pitchFamily="34" charset="0"/>
                        </a:rPr>
                        <a:t>d</a:t>
                      </a:r>
                      <a:r>
                        <a:rPr lang="it-IT" sz="1800" dirty="0">
                          <a:effectLst/>
                          <a:latin typeface="Arial" panose="020B0604020202020204" pitchFamily="34" charset="0"/>
                          <a:cs typeface="Arial" panose="020B0604020202020204" pitchFamily="34" charset="0"/>
                        </a:rPr>
                        <a:t>:</a:t>
                      </a:r>
                      <a:r>
                        <a:rPr lang="it-IT" sz="1800" spc="-50" dirty="0">
                          <a:effectLst/>
                          <a:latin typeface="Arial" panose="020B0604020202020204" pitchFamily="34" charset="0"/>
                          <a:cs typeface="Arial" panose="020B0604020202020204" pitchFamily="34" charset="0"/>
                        </a:rPr>
                        <a:t> </a:t>
                      </a:r>
                      <a:r>
                        <a:rPr lang="it-IT" sz="1800" spc="5" dirty="0" smtClean="0">
                          <a:effectLst/>
                          <a:latin typeface="Arial" panose="020B0604020202020204" pitchFamily="34" charset="0"/>
                          <a:cs typeface="Arial" panose="020B0604020202020204" pitchFamily="34" charset="0"/>
                        </a:rPr>
                        <a:t>U</a:t>
                      </a:r>
                      <a:r>
                        <a:rPr lang="it-IT" sz="1800" dirty="0" smtClean="0">
                          <a:effectLst/>
                          <a:latin typeface="Arial" panose="020B0604020202020204" pitchFamily="34" charset="0"/>
                          <a:cs typeface="Arial" panose="020B0604020202020204" pitchFamily="34" charset="0"/>
                        </a:rPr>
                        <a:t>S$</a:t>
                      </a:r>
                      <a:r>
                        <a:rPr lang="tr-TR" sz="2400" dirty="0" smtClean="0">
                          <a:effectLst/>
                          <a:latin typeface="Arial" panose="020B0604020202020204" pitchFamily="34" charset="0"/>
                          <a:cs typeface="Arial" panose="020B0604020202020204" pitchFamily="34" charset="0"/>
                        </a:rPr>
                        <a:t>7</a:t>
                      </a:r>
                      <a:r>
                        <a:rPr lang="it-IT" sz="2400" dirty="0" smtClean="0">
                          <a:effectLst/>
                          <a:latin typeface="Arial" panose="020B0604020202020204" pitchFamily="34" charset="0"/>
                          <a:cs typeface="Arial" panose="020B0604020202020204" pitchFamily="34" charset="0"/>
                        </a:rPr>
                        <a:t>.</a:t>
                      </a:r>
                      <a:r>
                        <a:rPr lang="tr-TR" sz="2400" dirty="0" smtClean="0">
                          <a:effectLst/>
                          <a:latin typeface="Arial" panose="020B0604020202020204" pitchFamily="34" charset="0"/>
                          <a:cs typeface="Arial" panose="020B0604020202020204" pitchFamily="34" charset="0"/>
                        </a:rPr>
                        <a:t>6</a:t>
                      </a:r>
                      <a:r>
                        <a:rPr lang="tr-TR" sz="1800" baseline="0" dirty="0" smtClean="0">
                          <a:effectLst/>
                          <a:latin typeface="Arial" panose="020B0604020202020204" pitchFamily="34" charset="0"/>
                          <a:cs typeface="Arial" panose="020B0604020202020204" pitchFamily="34" charset="0"/>
                        </a:rPr>
                        <a:t> </a:t>
                      </a:r>
                      <a:r>
                        <a:rPr lang="it-IT" sz="1800" spc="15" dirty="0" smtClean="0">
                          <a:effectLst/>
                          <a:latin typeface="Arial" panose="020B0604020202020204" pitchFamily="34" charset="0"/>
                          <a:cs typeface="Arial" panose="020B0604020202020204" pitchFamily="34" charset="0"/>
                        </a:rPr>
                        <a:t>m</a:t>
                      </a:r>
                      <a:r>
                        <a:rPr lang="it-IT" sz="1800" spc="-5" dirty="0" smtClean="0">
                          <a:effectLst/>
                          <a:latin typeface="Arial" panose="020B0604020202020204" pitchFamily="34" charset="0"/>
                          <a:cs typeface="Arial" panose="020B0604020202020204" pitchFamily="34" charset="0"/>
                        </a:rPr>
                        <a:t>i</a:t>
                      </a:r>
                      <a:r>
                        <a:rPr lang="it-IT" sz="1800" spc="5" dirty="0" smtClean="0">
                          <a:effectLst/>
                          <a:latin typeface="Arial" panose="020B0604020202020204" pitchFamily="34" charset="0"/>
                          <a:cs typeface="Arial" panose="020B0604020202020204" pitchFamily="34" charset="0"/>
                        </a:rPr>
                        <a:t>ll</a:t>
                      </a:r>
                      <a:r>
                        <a:rPr lang="it-IT" sz="1800" spc="-5" dirty="0" smtClean="0">
                          <a:effectLst/>
                          <a:latin typeface="Arial" panose="020B0604020202020204" pitchFamily="34" charset="0"/>
                          <a:cs typeface="Arial" panose="020B0604020202020204" pitchFamily="34" charset="0"/>
                        </a:rPr>
                        <a:t>i</a:t>
                      </a:r>
                      <a:r>
                        <a:rPr lang="it-IT" sz="1800" dirty="0" smtClean="0">
                          <a:effectLst/>
                          <a:latin typeface="Arial" panose="020B0604020202020204" pitchFamily="34" charset="0"/>
                          <a:cs typeface="Arial" panose="020B0604020202020204" pitchFamily="34" charset="0"/>
                        </a:rPr>
                        <a:t>on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r h="531425">
                <a:tc>
                  <a:txBody>
                    <a:bodyPr/>
                    <a:lstStyle/>
                    <a:p>
                      <a:pPr marL="64770">
                        <a:lnSpc>
                          <a:spcPts val="1350"/>
                        </a:lnSpc>
                        <a:spcAft>
                          <a:spcPts val="0"/>
                        </a:spcAft>
                      </a:pPr>
                      <a:endParaRPr lang="tr-TR" sz="1800" spc="5" dirty="0" smtClean="0">
                        <a:effectLst/>
                        <a:latin typeface="Arial" panose="020B0604020202020204" pitchFamily="34" charset="0"/>
                        <a:cs typeface="Arial" panose="020B0604020202020204" pitchFamily="34" charset="0"/>
                      </a:endParaRPr>
                    </a:p>
                    <a:p>
                      <a:pPr marL="64770">
                        <a:lnSpc>
                          <a:spcPts val="1350"/>
                        </a:lnSpc>
                        <a:spcAft>
                          <a:spcPts val="0"/>
                        </a:spcAft>
                      </a:pPr>
                      <a:r>
                        <a:rPr lang="it-IT" sz="1800" spc="5" dirty="0" smtClean="0">
                          <a:effectLst/>
                          <a:latin typeface="Arial" panose="020B0604020202020204" pitchFamily="34" charset="0"/>
                          <a:cs typeface="Arial" panose="020B0604020202020204" pitchFamily="34" charset="0"/>
                        </a:rPr>
                        <a:t>U</a:t>
                      </a:r>
                      <a:r>
                        <a:rPr lang="it-IT" sz="1800" dirty="0" smtClean="0">
                          <a:effectLst/>
                          <a:latin typeface="Arial" panose="020B0604020202020204" pitchFamily="34" charset="0"/>
                          <a:cs typeface="Arial" panose="020B0604020202020204" pitchFamily="34" charset="0"/>
                        </a:rPr>
                        <a:t>S$</a:t>
                      </a:r>
                      <a:r>
                        <a:rPr lang="it-IT" sz="2400" dirty="0" smtClean="0">
                          <a:effectLst/>
                          <a:latin typeface="Arial" panose="020B0604020202020204" pitchFamily="34" charset="0"/>
                          <a:cs typeface="Arial" panose="020B0604020202020204" pitchFamily="34" charset="0"/>
                        </a:rPr>
                        <a:t>3.5</a:t>
                      </a:r>
                      <a:r>
                        <a:rPr lang="it-IT" sz="1800" spc="-50" dirty="0" smtClean="0">
                          <a:effectLst/>
                          <a:latin typeface="Arial" panose="020B0604020202020204" pitchFamily="34" charset="0"/>
                          <a:cs typeface="Arial" panose="020B0604020202020204" pitchFamily="34" charset="0"/>
                        </a:rPr>
                        <a:t> </a:t>
                      </a:r>
                      <a:r>
                        <a:rPr lang="it-IT" sz="1800" dirty="0">
                          <a:effectLst/>
                          <a:latin typeface="Arial" panose="020B0604020202020204" pitchFamily="34" charset="0"/>
                          <a:cs typeface="Arial" panose="020B0604020202020204" pitchFamily="34" charset="0"/>
                        </a:rPr>
                        <a:t>m</a:t>
                      </a:r>
                      <a:r>
                        <a:rPr lang="it-IT" sz="1800" spc="-5" dirty="0">
                          <a:effectLst/>
                          <a:latin typeface="Arial" panose="020B0604020202020204" pitchFamily="34" charset="0"/>
                          <a:cs typeface="Arial" panose="020B0604020202020204" pitchFamily="34" charset="0"/>
                        </a:rPr>
                        <a:t>i</a:t>
                      </a:r>
                      <a:r>
                        <a:rPr lang="it-IT" sz="1800" spc="5" dirty="0">
                          <a:effectLst/>
                          <a:latin typeface="Arial" panose="020B0604020202020204" pitchFamily="34" charset="0"/>
                          <a:cs typeface="Arial" panose="020B0604020202020204" pitchFamily="34" charset="0"/>
                        </a:rPr>
                        <a:t>ll</a:t>
                      </a:r>
                      <a:r>
                        <a:rPr lang="it-IT" sz="1800" spc="-5" dirty="0">
                          <a:effectLst/>
                          <a:latin typeface="Arial" panose="020B0604020202020204" pitchFamily="34" charset="0"/>
                          <a:cs typeface="Arial" panose="020B0604020202020204" pitchFamily="34" charset="0"/>
                        </a:rPr>
                        <a:t>i</a:t>
                      </a:r>
                      <a:r>
                        <a:rPr lang="it-IT" sz="1800" dirty="0">
                          <a:effectLst/>
                          <a:latin typeface="Arial" panose="020B0604020202020204" pitchFamily="34" charset="0"/>
                          <a:cs typeface="Arial" panose="020B0604020202020204" pitchFamily="34" charset="0"/>
                        </a:rPr>
                        <a:t>on</a:t>
                      </a:r>
                      <a:r>
                        <a:rPr lang="it-IT" sz="1800" spc="-50" dirty="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i</a:t>
                      </a:r>
                      <a:r>
                        <a:rPr lang="it-IT" sz="1800" dirty="0">
                          <a:effectLst/>
                          <a:latin typeface="Arial" panose="020B0604020202020204" pitchFamily="34" charset="0"/>
                          <a:cs typeface="Arial" panose="020B0604020202020204" pitchFamily="34" charset="0"/>
                        </a:rPr>
                        <a:t>n</a:t>
                      </a:r>
                      <a:r>
                        <a:rPr lang="it-IT" sz="1800" spc="-20" dirty="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M</a:t>
                      </a:r>
                      <a:r>
                        <a:rPr lang="it-IT" sz="1800" spc="-5" dirty="0">
                          <a:effectLst/>
                          <a:latin typeface="Arial" panose="020B0604020202020204" pitchFamily="34" charset="0"/>
                          <a:cs typeface="Arial" panose="020B0604020202020204" pitchFamily="34" charset="0"/>
                        </a:rPr>
                        <a:t>a</a:t>
                      </a:r>
                      <a:r>
                        <a:rPr lang="it-IT" sz="1800" spc="10" dirty="0">
                          <a:effectLst/>
                          <a:latin typeface="Arial" panose="020B0604020202020204" pitchFamily="34" charset="0"/>
                          <a:cs typeface="Arial" panose="020B0604020202020204" pitchFamily="34" charset="0"/>
                        </a:rPr>
                        <a:t>j</a:t>
                      </a:r>
                      <a:r>
                        <a:rPr lang="it-IT" sz="1800" dirty="0">
                          <a:effectLst/>
                          <a:latin typeface="Arial" panose="020B0604020202020204" pitchFamily="34" charset="0"/>
                          <a:cs typeface="Arial" panose="020B0604020202020204" pitchFamily="34" charset="0"/>
                        </a:rPr>
                        <a:t>or</a:t>
                      </a:r>
                      <a:r>
                        <a:rPr lang="it-IT" sz="1800" spc="-40" dirty="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G</a:t>
                      </a:r>
                      <a:r>
                        <a:rPr lang="it-IT" sz="1800" spc="-5" dirty="0">
                          <a:effectLst/>
                          <a:latin typeface="Arial" panose="020B0604020202020204" pitchFamily="34" charset="0"/>
                          <a:cs typeface="Arial" panose="020B0604020202020204" pitchFamily="34" charset="0"/>
                        </a:rPr>
                        <a:t>i</a:t>
                      </a:r>
                      <a:r>
                        <a:rPr lang="it-IT" sz="1800" spc="5" dirty="0">
                          <a:effectLst/>
                          <a:latin typeface="Arial" panose="020B0604020202020204" pitchFamily="34" charset="0"/>
                          <a:cs typeface="Arial" panose="020B0604020202020204" pitchFamily="34" charset="0"/>
                        </a:rPr>
                        <a:t>ft</a:t>
                      </a:r>
                      <a:r>
                        <a:rPr lang="it-IT" sz="1800" dirty="0">
                          <a:effectLst/>
                          <a:latin typeface="Arial" panose="020B0604020202020204" pitchFamily="34" charset="0"/>
                          <a:cs typeface="Arial" panose="020B0604020202020204" pitchFamily="34" charset="0"/>
                        </a:rPr>
                        <a:t>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63500">
                        <a:lnSpc>
                          <a:spcPts val="1350"/>
                        </a:lnSpc>
                        <a:spcAft>
                          <a:spcPts val="0"/>
                        </a:spcAft>
                      </a:pPr>
                      <a:endParaRPr lang="tr-TR" sz="1800" spc="5" dirty="0" smtClean="0">
                        <a:effectLst/>
                        <a:latin typeface="Arial" panose="020B0604020202020204" pitchFamily="34" charset="0"/>
                        <a:cs typeface="Arial" panose="020B0604020202020204" pitchFamily="34" charset="0"/>
                      </a:endParaRPr>
                    </a:p>
                    <a:p>
                      <a:pPr marL="63500">
                        <a:lnSpc>
                          <a:spcPts val="1350"/>
                        </a:lnSpc>
                        <a:spcAft>
                          <a:spcPts val="0"/>
                        </a:spcAft>
                      </a:pPr>
                      <a:r>
                        <a:rPr lang="it-IT" sz="1800" spc="5" dirty="0" smtClean="0">
                          <a:effectLst/>
                          <a:latin typeface="Arial" panose="020B0604020202020204" pitchFamily="34" charset="0"/>
                          <a:cs typeface="Arial" panose="020B0604020202020204" pitchFamily="34" charset="0"/>
                        </a:rPr>
                        <a:t>M</a:t>
                      </a:r>
                      <a:r>
                        <a:rPr lang="it-IT" sz="1800" spc="-5" dirty="0" smtClean="0">
                          <a:effectLst/>
                          <a:latin typeface="Arial" panose="020B0604020202020204" pitchFamily="34" charset="0"/>
                          <a:cs typeface="Arial" panose="020B0604020202020204" pitchFamily="34" charset="0"/>
                        </a:rPr>
                        <a:t>a</a:t>
                      </a:r>
                      <a:r>
                        <a:rPr lang="it-IT" sz="1800" dirty="0" smtClean="0">
                          <a:effectLst/>
                          <a:latin typeface="Arial" panose="020B0604020202020204" pitchFamily="34" charset="0"/>
                          <a:cs typeface="Arial" panose="020B0604020202020204" pitchFamily="34" charset="0"/>
                        </a:rPr>
                        <a:t>jor</a:t>
                      </a:r>
                      <a:r>
                        <a:rPr lang="it-IT" sz="1800" spc="-40" dirty="0" smtClean="0">
                          <a:effectLst/>
                          <a:latin typeface="Arial" panose="020B0604020202020204" pitchFamily="34" charset="0"/>
                          <a:cs typeface="Arial" panose="020B0604020202020204" pitchFamily="34" charset="0"/>
                        </a:rPr>
                        <a:t> </a:t>
                      </a:r>
                      <a:r>
                        <a:rPr lang="it-IT" sz="1800" spc="5" dirty="0">
                          <a:effectLst/>
                          <a:latin typeface="Arial" panose="020B0604020202020204" pitchFamily="34" charset="0"/>
                          <a:cs typeface="Arial" panose="020B0604020202020204" pitchFamily="34" charset="0"/>
                        </a:rPr>
                        <a:t>G</a:t>
                      </a:r>
                      <a:r>
                        <a:rPr lang="it-IT" sz="1800" spc="-5" dirty="0">
                          <a:effectLst/>
                          <a:latin typeface="Arial" panose="020B0604020202020204" pitchFamily="34" charset="0"/>
                          <a:cs typeface="Arial" panose="020B0604020202020204" pitchFamily="34" charset="0"/>
                        </a:rPr>
                        <a:t>i</a:t>
                      </a:r>
                      <a:r>
                        <a:rPr lang="it-IT" sz="1800" spc="5" dirty="0">
                          <a:effectLst/>
                          <a:latin typeface="Arial" panose="020B0604020202020204" pitchFamily="34" charset="0"/>
                          <a:cs typeface="Arial" panose="020B0604020202020204" pitchFamily="34" charset="0"/>
                        </a:rPr>
                        <a:t>ft</a:t>
                      </a:r>
                      <a:r>
                        <a:rPr lang="it-IT" sz="1800" dirty="0">
                          <a:effectLst/>
                          <a:latin typeface="Arial" panose="020B0604020202020204" pitchFamily="34" charset="0"/>
                          <a:cs typeface="Arial" panose="020B0604020202020204" pitchFamily="34" charset="0"/>
                        </a:rPr>
                        <a:t>s:</a:t>
                      </a:r>
                      <a:r>
                        <a:rPr lang="it-IT" sz="1800" spc="-45" dirty="0">
                          <a:effectLst/>
                          <a:latin typeface="Arial" panose="020B0604020202020204" pitchFamily="34" charset="0"/>
                          <a:cs typeface="Arial" panose="020B0604020202020204" pitchFamily="34" charset="0"/>
                        </a:rPr>
                        <a:t> </a:t>
                      </a:r>
                      <a:r>
                        <a:rPr lang="it-IT" sz="1800" spc="5" dirty="0" smtClean="0">
                          <a:effectLst/>
                          <a:latin typeface="Arial" panose="020B0604020202020204" pitchFamily="34" charset="0"/>
                          <a:cs typeface="Arial" panose="020B0604020202020204" pitchFamily="34" charset="0"/>
                        </a:rPr>
                        <a:t>U</a:t>
                      </a:r>
                      <a:r>
                        <a:rPr lang="it-IT" sz="1800" dirty="0" smtClean="0">
                          <a:effectLst/>
                          <a:latin typeface="Arial" panose="020B0604020202020204" pitchFamily="34" charset="0"/>
                          <a:cs typeface="Arial" panose="020B0604020202020204" pitchFamily="34" charset="0"/>
                        </a:rPr>
                        <a:t>S</a:t>
                      </a:r>
                      <a:r>
                        <a:rPr lang="it-IT" sz="1800" spc="5" dirty="0" smtClean="0">
                          <a:effectLst/>
                          <a:latin typeface="Arial" panose="020B0604020202020204" pitchFamily="34" charset="0"/>
                          <a:cs typeface="Arial" panose="020B0604020202020204" pitchFamily="34" charset="0"/>
                        </a:rPr>
                        <a:t>$</a:t>
                      </a:r>
                      <a:r>
                        <a:rPr lang="tr-TR" sz="2400" spc="5" dirty="0" smtClean="0">
                          <a:effectLst/>
                          <a:latin typeface="Arial" panose="020B0604020202020204" pitchFamily="34" charset="0"/>
                          <a:cs typeface="Arial" panose="020B0604020202020204" pitchFamily="34" charset="0"/>
                        </a:rPr>
                        <a:t>4.4</a:t>
                      </a:r>
                      <a:r>
                        <a:rPr lang="tr-TR" sz="1800" spc="5" dirty="0" smtClean="0">
                          <a:effectLst/>
                          <a:latin typeface="Arial" panose="020B0604020202020204" pitchFamily="34" charset="0"/>
                          <a:cs typeface="Arial" panose="020B0604020202020204" pitchFamily="34" charset="0"/>
                        </a:rPr>
                        <a:t> </a:t>
                      </a:r>
                      <a:r>
                        <a:rPr lang="tr-TR" sz="1800" spc="5" dirty="0" err="1" smtClean="0">
                          <a:effectLst/>
                          <a:latin typeface="Arial" panose="020B0604020202020204" pitchFamily="34" charset="0"/>
                          <a:cs typeface="Arial" panose="020B0604020202020204" pitchFamily="34" charset="0"/>
                        </a:rPr>
                        <a:t>million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r>
            </a:tbl>
          </a:graphicData>
        </a:graphic>
      </p:graphicFrame>
      <p:pic>
        <p:nvPicPr>
          <p:cNvPr id="5" name="Picture 4"/>
          <p:cNvPicPr>
            <a:picLocks noChangeAspect="1" noChangeArrowheads="1"/>
          </p:cNvPicPr>
          <p:nvPr/>
        </p:nvPicPr>
        <p:blipFill rotWithShape="1">
          <a:blip r:embed="rId2"/>
          <a:srcRect l="17500" r="8750"/>
          <a:stretch/>
        </p:blipFill>
        <p:spPr bwMode="auto">
          <a:xfrm>
            <a:off x="2133600" y="1109292"/>
            <a:ext cx="4800599" cy="2042129"/>
          </a:xfrm>
          <a:prstGeom prst="rect">
            <a:avLst/>
          </a:prstGeom>
          <a:noFill/>
          <a:ln w="2857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42635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bwMode="auto">
          <a:xfrm>
            <a:off x="381000" y="457200"/>
            <a:ext cx="876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Autofit/>
          </a:bodyPr>
          <a:lstStyle/>
          <a:p>
            <a:pPr algn="ctr"/>
            <a:r>
              <a:rPr lang="tr-TR" altLang="tr-TR" sz="1800" b="1" dirty="0" smtClean="0">
                <a:latin typeface="Arial" panose="020B0604020202020204" pitchFamily="34" charset="0"/>
                <a:cs typeface="Arial" panose="020B0604020202020204" pitchFamily="34" charset="0"/>
              </a:rPr>
              <a:t>2015 FOUNDATION REVENUES</a:t>
            </a:r>
            <a:br>
              <a:rPr lang="tr-TR" altLang="tr-TR" sz="1800" b="1" dirty="0" smtClean="0">
                <a:latin typeface="Arial" panose="020B0604020202020204" pitchFamily="34" charset="0"/>
                <a:cs typeface="Arial" panose="020B0604020202020204" pitchFamily="34" charset="0"/>
              </a:rPr>
            </a:br>
            <a:r>
              <a:rPr lang="tr-TR" altLang="tr-TR" sz="1800" b="1" dirty="0" smtClean="0">
                <a:latin typeface="Arial" panose="020B0604020202020204" pitchFamily="34" charset="0"/>
                <a:cs typeface="Arial" panose="020B0604020202020204" pitchFamily="34" charset="0"/>
              </a:rPr>
              <a:t>(BUDGET VS ACTUAL</a:t>
            </a:r>
            <a:r>
              <a:rPr lang="tr-TR" altLang="tr-TR" sz="1800" b="1" dirty="0">
                <a:latin typeface="Arial" panose="020B0604020202020204" pitchFamily="34" charset="0"/>
                <a:cs typeface="Arial" panose="020B0604020202020204" pitchFamily="34" charset="0"/>
              </a:rPr>
              <a:t>)</a:t>
            </a:r>
            <a:endParaRPr lang="tr-TR" altLang="tr-TR" sz="1800" b="1" dirty="0" smtClean="0">
              <a:latin typeface="Arial" panose="020B0604020202020204" pitchFamily="34" charset="0"/>
              <a:cs typeface="Arial" panose="020B0604020202020204" pitchFamily="34" charset="0"/>
            </a:endParaRPr>
          </a:p>
        </p:txBody>
      </p:sp>
      <p:pic>
        <p:nvPicPr>
          <p:cNvPr id="3" name="İçerik Yer Tutucusu 2"/>
          <p:cNvPicPr>
            <a:picLocks noGrp="1" noChangeAspect="1"/>
          </p:cNvPicPr>
          <p:nvPr>
            <p:ph idx="1"/>
          </p:nvPr>
        </p:nvPicPr>
        <p:blipFill>
          <a:blip r:embed="rId2"/>
          <a:stretch>
            <a:fillRect/>
          </a:stretch>
        </p:blipFill>
        <p:spPr>
          <a:xfrm>
            <a:off x="381000" y="1143000"/>
            <a:ext cx="8534400" cy="50292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457200" y="457200"/>
            <a:ext cx="8915400"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Georgia" panose="02040502050405020303" pitchFamily="18" charset="0"/>
                <a:cs typeface="Arial" panose="020B0604020202020204" pitchFamily="34" charset="0"/>
              </a:rPr>
              <a:t>ANNUAL FUND GOALS AND ACTUALS</a:t>
            </a:r>
          </a:p>
        </p:txBody>
      </p:sp>
      <p:graphicFrame>
        <p:nvGraphicFramePr>
          <p:cNvPr id="16388" name="Chart 1"/>
          <p:cNvGraphicFramePr>
            <a:graphicFrameLocks/>
          </p:cNvGraphicFramePr>
          <p:nvPr/>
        </p:nvGraphicFramePr>
        <p:xfrm>
          <a:off x="406400" y="1320800"/>
          <a:ext cx="8788400" cy="4775200"/>
        </p:xfrm>
        <a:graphic>
          <a:graphicData uri="http://schemas.openxmlformats.org/presentationml/2006/ole">
            <mc:AlternateContent xmlns:mc="http://schemas.openxmlformats.org/markup-compatibility/2006">
              <mc:Choice xmlns:v="urn:schemas-microsoft-com:vml" Requires="v">
                <p:oleObj spid="_x0000_s16478" name="Çizelge" r:id="rId5" imgW="8797290" imgH="4779678" progId="Excel.Chart.8">
                  <p:embed/>
                </p:oleObj>
              </mc:Choice>
              <mc:Fallback>
                <p:oleObj name="Çizelge" r:id="rId5" imgW="8797290" imgH="4779678" progId="Excel.Chart.8">
                  <p:embed/>
                  <p:pic>
                    <p:nvPicPr>
                      <p:cNvPr id="0" name="Chart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1320800"/>
                        <a:ext cx="8788400" cy="477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9" name="TextBox 2"/>
          <p:cNvSpPr txBox="1">
            <a:spLocks noChangeArrowheads="1"/>
          </p:cNvSpPr>
          <p:nvPr/>
        </p:nvSpPr>
        <p:spPr bwMode="auto">
          <a:xfrm rot="10800000">
            <a:off x="-96838" y="1295400"/>
            <a:ext cx="5540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a:solidFill>
                  <a:schemeClr val="bg1"/>
                </a:solidFill>
              </a:rPr>
              <a:t>In US $ millions</a:t>
            </a:r>
          </a:p>
        </p:txBody>
      </p:sp>
    </p:spTree>
  </p:cSld>
  <p:clrMapOvr>
    <a:masterClrMapping/>
  </p:clrMapOvr>
  <p:transition spd="med"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smtClean="0">
                <a:latin typeface="Georgia" panose="02040502050405020303" pitchFamily="18" charset="0"/>
              </a:rPr>
              <a:t>RESULTS OF GIVING AS PER COUNTRIES </a:t>
            </a:r>
            <a:endParaRPr lang="en-US" sz="2800" b="1" dirty="0">
              <a:latin typeface="Georgia" panose="02040502050405020303" pitchFamily="18"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012276848"/>
              </p:ext>
            </p:extLst>
          </p:nvPr>
        </p:nvGraphicFramePr>
        <p:xfrm>
          <a:off x="0" y="1142996"/>
          <a:ext cx="9144001" cy="4876806"/>
        </p:xfrm>
        <a:graphic>
          <a:graphicData uri="http://schemas.openxmlformats.org/drawingml/2006/table">
            <a:tbl>
              <a:tblPr firstRow="1" firstCol="1" bandRow="1">
                <a:tableStyleId>{5C22544A-7EE6-4342-B048-85BDC9FD1C3A}</a:tableStyleId>
              </a:tblPr>
              <a:tblGrid>
                <a:gridCol w="381000"/>
                <a:gridCol w="844478"/>
                <a:gridCol w="794965"/>
                <a:gridCol w="724352"/>
                <a:gridCol w="544403"/>
                <a:gridCol w="501883"/>
                <a:gridCol w="924043"/>
                <a:gridCol w="924043"/>
                <a:gridCol w="848115"/>
                <a:gridCol w="938470"/>
                <a:gridCol w="1059954"/>
                <a:gridCol w="658295"/>
              </a:tblGrid>
              <a:tr h="699577">
                <a:tc>
                  <a:txBody>
                    <a:bodyPr/>
                    <a:lstStyle/>
                    <a:p>
                      <a:pPr algn="ctr">
                        <a:lnSpc>
                          <a:spcPct val="115000"/>
                        </a:lnSpc>
                        <a:spcAft>
                          <a:spcPts val="0"/>
                        </a:spcAft>
                      </a:pPr>
                      <a:r>
                        <a:rPr lang="en-US" sz="900" dirty="0">
                          <a:effectLst/>
                        </a:rPr>
                        <a:t>Rank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effectLst/>
                        </a:rPr>
                        <a:t>Country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effectLst/>
                        </a:rPr>
                        <a:t>Rotarians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800">
                          <a:effectLst/>
                        </a:rPr>
                        <a:t>% of All Rotarians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a:effectLst/>
                        </a:rPr>
                        <a:t>Clubs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800">
                          <a:effectLst/>
                        </a:rPr>
                        <a:t>% of All Clubs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a:effectLst/>
                        </a:rPr>
                        <a:t>Annual Fund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a:effectLst/>
                        </a:rPr>
                        <a:t>PolioPlus Fund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a:effectLst/>
                        </a:rPr>
                        <a:t>Other Funds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a:effectLst/>
                        </a:rPr>
                        <a:t>Endowment Fund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effectLst/>
                        </a:rPr>
                        <a:t>Total Contributions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a:effectLst/>
                        </a:rPr>
                        <a:t>Annual Fund Per Capita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45345">
                <a:tc>
                  <a:txBody>
                    <a:bodyPr/>
                    <a:lstStyle/>
                    <a:p>
                      <a:pPr algn="ctr">
                        <a:lnSpc>
                          <a:spcPct val="115000"/>
                        </a:lnSpc>
                        <a:spcAft>
                          <a:spcPts val="0"/>
                        </a:spcAft>
                      </a:pPr>
                      <a:r>
                        <a:rPr lang="en-US" sz="9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1000" b="1" dirty="0">
                          <a:effectLst/>
                          <a:latin typeface="Arial" panose="020B0604020202020204" pitchFamily="34" charset="0"/>
                          <a:cs typeface="Arial" panose="020B0604020202020204" pitchFamily="34" charset="0"/>
                        </a:rPr>
                        <a:t>United States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328827</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27%</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7721</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22%</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$43,719,018</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$80,333,354</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$4,622,074</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$7,874,460</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$136,548,906</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$132.95</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01272">
                <a:tc>
                  <a:txBody>
                    <a:bodyPr/>
                    <a:lstStyle/>
                    <a:p>
                      <a:pPr algn="ctr">
                        <a:lnSpc>
                          <a:spcPct val="115000"/>
                        </a:lnSpc>
                        <a:spcAft>
                          <a:spcPts val="0"/>
                        </a:spcAft>
                      </a:pPr>
                      <a:r>
                        <a:rPr lang="en-US" sz="9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1000" b="1" dirty="0">
                          <a:effectLst/>
                          <a:latin typeface="Arial" panose="020B0604020202020204" pitchFamily="34" charset="0"/>
                          <a:cs typeface="Arial" panose="020B0604020202020204" pitchFamily="34" charset="0"/>
                        </a:rPr>
                        <a:t>India</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132200</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11%</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3496</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10%</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$8,943,119</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$1,840,139</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$3,659,174</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$943,863</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$15,386,295</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$67.65</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01272">
                <a:tc>
                  <a:txBody>
                    <a:bodyPr/>
                    <a:lstStyle/>
                    <a:p>
                      <a:pPr algn="ctr">
                        <a:lnSpc>
                          <a:spcPct val="115000"/>
                        </a:lnSpc>
                        <a:spcAft>
                          <a:spcPts val="0"/>
                        </a:spcAft>
                      </a:pPr>
                      <a:r>
                        <a:rPr lang="en-US" sz="9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1000" b="1">
                          <a:effectLst/>
                          <a:latin typeface="Arial" panose="020B0604020202020204" pitchFamily="34" charset="0"/>
                          <a:cs typeface="Arial" panose="020B0604020202020204" pitchFamily="34" charset="0"/>
                        </a:rPr>
                        <a:t>Japan</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87287</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7%</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2270</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6%</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$11,900,030</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$1,825,954</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$188,051</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$1,324,402</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$15,238,437</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$136.33</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21708">
                <a:tc>
                  <a:txBody>
                    <a:bodyPr/>
                    <a:lstStyle/>
                    <a:p>
                      <a:pPr algn="ctr">
                        <a:lnSpc>
                          <a:spcPct val="115000"/>
                        </a:lnSpc>
                        <a:spcAft>
                          <a:spcPts val="0"/>
                        </a:spcAft>
                      </a:pPr>
                      <a:r>
                        <a:rPr lang="en-US" sz="9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1000" b="1">
                          <a:effectLst/>
                          <a:latin typeface="Arial" panose="020B0604020202020204" pitchFamily="34" charset="0"/>
                          <a:cs typeface="Arial" panose="020B0604020202020204" pitchFamily="34" charset="0"/>
                        </a:rPr>
                        <a:t>Korea, Republic of</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60599</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5%</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1616</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5%</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$12,512,874</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$106,695</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$343,315</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$1,065,728</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$14,028,612</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$206.49</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01272">
                <a:tc>
                  <a:txBody>
                    <a:bodyPr/>
                    <a:lstStyle/>
                    <a:p>
                      <a:pPr algn="ctr">
                        <a:lnSpc>
                          <a:spcPct val="115000"/>
                        </a:lnSpc>
                        <a:spcAft>
                          <a:spcPts val="0"/>
                        </a:spcAft>
                      </a:pPr>
                      <a:r>
                        <a:rPr lang="en-US" sz="9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1000" b="1">
                          <a:effectLst/>
                          <a:latin typeface="Arial" panose="020B0604020202020204" pitchFamily="34" charset="0"/>
                          <a:cs typeface="Arial" panose="020B0604020202020204" pitchFamily="34" charset="0"/>
                        </a:rPr>
                        <a:t>Taiwan</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32670</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3%</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711</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2%</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$5,132,655</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$372,217</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$908,906</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$2,324,530</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$8,738,308</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$157.11</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01272">
                <a:tc>
                  <a:txBody>
                    <a:bodyPr/>
                    <a:lstStyle/>
                    <a:p>
                      <a:pPr algn="ctr">
                        <a:lnSpc>
                          <a:spcPct val="115000"/>
                        </a:lnSpc>
                        <a:spcAft>
                          <a:spcPts val="0"/>
                        </a:spcAft>
                      </a:pPr>
                      <a:r>
                        <a:rPr lang="en-US" sz="9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1000" b="1">
                          <a:effectLst/>
                          <a:latin typeface="Arial" panose="020B0604020202020204" pitchFamily="34" charset="0"/>
                          <a:cs typeface="Arial" panose="020B0604020202020204" pitchFamily="34" charset="0"/>
                        </a:rPr>
                        <a:t>Canada</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24326</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2%</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729</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2%</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$3,734,680</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$1,838,260</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$1,060,798</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$923,634</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$7,557,372</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$153.53</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01272">
                <a:tc>
                  <a:txBody>
                    <a:bodyPr/>
                    <a:lstStyle/>
                    <a:p>
                      <a:pPr algn="ctr">
                        <a:lnSpc>
                          <a:spcPct val="115000"/>
                        </a:lnSpc>
                        <a:spcAft>
                          <a:spcPts val="0"/>
                        </a:spcAft>
                      </a:pPr>
                      <a:r>
                        <a:rPr lang="en-US" sz="9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1000" b="1">
                          <a:effectLst/>
                          <a:latin typeface="Arial" panose="020B0604020202020204" pitchFamily="34" charset="0"/>
                          <a:cs typeface="Arial" panose="020B0604020202020204" pitchFamily="34" charset="0"/>
                        </a:rPr>
                        <a:t>Germany</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53579</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4%</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1041</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3%</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$4,024,652</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$1,420,264</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$442,341</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$0</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$5,887,257</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$75.12</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01272">
                <a:tc>
                  <a:txBody>
                    <a:bodyPr/>
                    <a:lstStyle/>
                    <a:p>
                      <a:pPr algn="ctr">
                        <a:lnSpc>
                          <a:spcPct val="115000"/>
                        </a:lnSpc>
                        <a:spcAft>
                          <a:spcPts val="0"/>
                        </a:spcAft>
                      </a:pPr>
                      <a:r>
                        <a:rPr lang="en-US" sz="9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1000" b="1">
                          <a:effectLst/>
                          <a:latin typeface="Arial" panose="020B0604020202020204" pitchFamily="34" charset="0"/>
                          <a:cs typeface="Arial" panose="020B0604020202020204" pitchFamily="34" charset="0"/>
                        </a:rPr>
                        <a:t>Australia</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29673</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2%</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1110</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3%</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$3,731,265</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$1,455,192</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$169,566</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$53,913</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$5,409,936</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$125.75</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01272">
                <a:tc>
                  <a:txBody>
                    <a:bodyPr/>
                    <a:lstStyle/>
                    <a:p>
                      <a:pPr algn="ctr">
                        <a:lnSpc>
                          <a:spcPct val="115000"/>
                        </a:lnSpc>
                        <a:spcAft>
                          <a:spcPts val="0"/>
                        </a:spcAft>
                      </a:pPr>
                      <a:r>
                        <a:rPr lang="en-US" sz="9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1000" b="1">
                          <a:effectLst/>
                          <a:latin typeface="Arial" panose="020B0604020202020204" pitchFamily="34" charset="0"/>
                          <a:cs typeface="Arial" panose="020B0604020202020204" pitchFamily="34" charset="0"/>
                        </a:rPr>
                        <a:t>UK</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47615</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4%</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1728</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5%</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$2,965,687</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$1,177,509</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$404,436</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$99,824</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$4,647,456</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$62.28</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01272">
                <a:tc>
                  <a:txBody>
                    <a:bodyPr/>
                    <a:lstStyle/>
                    <a:p>
                      <a:pPr algn="ctr">
                        <a:lnSpc>
                          <a:spcPct val="115000"/>
                        </a:lnSpc>
                        <a:spcAft>
                          <a:spcPts val="0"/>
                        </a:spcAft>
                      </a:pPr>
                      <a:r>
                        <a:rPr lang="en-US" sz="9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US" sz="1000" b="1">
                          <a:effectLst/>
                          <a:latin typeface="Arial" panose="020B0604020202020204" pitchFamily="34" charset="0"/>
                          <a:cs typeface="Arial" panose="020B0604020202020204" pitchFamily="34" charset="0"/>
                        </a:rPr>
                        <a:t>Italy</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39592</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3%</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846</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2%</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$2,767,182</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$1,056,259</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$226,148</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a:effectLst/>
                          <a:latin typeface="Arial" panose="020B0604020202020204" pitchFamily="34" charset="0"/>
                          <a:cs typeface="Arial" panose="020B0604020202020204" pitchFamily="34" charset="0"/>
                        </a:rPr>
                        <a:t>$130,378</a:t>
                      </a: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$4,179,967</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100" b="1" dirty="0">
                          <a:effectLst/>
                          <a:latin typeface="Arial" panose="020B0604020202020204" pitchFamily="34" charset="0"/>
                          <a:cs typeface="Arial" panose="020B0604020202020204" pitchFamily="34" charset="0"/>
                        </a:rPr>
                        <a:t>$69.89</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51119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smtClean="0">
                <a:latin typeface="Georgia" panose="02040502050405020303" pitchFamily="18" charset="0"/>
              </a:rPr>
              <a:t>GIVINGS AS TO FUNDS</a:t>
            </a:r>
            <a:endParaRPr lang="en-US" sz="2800" b="1" dirty="0">
              <a:latin typeface="Georgia" panose="02040502050405020303" pitchFamily="18"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82478834"/>
              </p:ext>
            </p:extLst>
          </p:nvPr>
        </p:nvGraphicFramePr>
        <p:xfrm>
          <a:off x="381001" y="1219198"/>
          <a:ext cx="8305799" cy="4648201"/>
        </p:xfrm>
        <a:graphic>
          <a:graphicData uri="http://schemas.openxmlformats.org/drawingml/2006/table">
            <a:tbl>
              <a:tblPr firstRow="1" firstCol="1" bandRow="1">
                <a:tableStyleId>{5C22544A-7EE6-4342-B048-85BDC9FD1C3A}</a:tableStyleId>
              </a:tblPr>
              <a:tblGrid>
                <a:gridCol w="2768312"/>
                <a:gridCol w="2768312"/>
                <a:gridCol w="2769175"/>
              </a:tblGrid>
              <a:tr h="734732">
                <a:tc>
                  <a:txBody>
                    <a:bodyPr/>
                    <a:lstStyle/>
                    <a:p>
                      <a:pPr algn="just">
                        <a:spcAft>
                          <a:spcPts val="0"/>
                        </a:spcAft>
                      </a:pPr>
                      <a:r>
                        <a:rPr lang="it-IT" sz="1800" b="1" dirty="0">
                          <a:effectLst/>
                          <a:latin typeface="Arial" panose="020B0604020202020204" pitchFamily="34" charset="0"/>
                          <a:cs typeface="Arial" panose="020B0604020202020204" pitchFamily="34" charset="0"/>
                        </a:rPr>
                        <a:t> </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just">
                        <a:spcAft>
                          <a:spcPts val="0"/>
                        </a:spcAft>
                      </a:pPr>
                      <a:r>
                        <a:rPr lang="it-IT" sz="1800" b="1" dirty="0">
                          <a:effectLst/>
                          <a:latin typeface="Arial" panose="020B0604020202020204" pitchFamily="34" charset="0"/>
                          <a:cs typeface="Arial" panose="020B0604020202020204" pitchFamily="34" charset="0"/>
                        </a:rPr>
                        <a:t>DRAFT Totals </a:t>
                      </a:r>
                      <a:endParaRPr lang="en-US" sz="1800" b="1" dirty="0">
                        <a:effectLst/>
                        <a:latin typeface="Arial" panose="020B0604020202020204" pitchFamily="34" charset="0"/>
                        <a:cs typeface="Arial" panose="020B0604020202020204" pitchFamily="34" charset="0"/>
                      </a:endParaRPr>
                    </a:p>
                    <a:p>
                      <a:pPr algn="just">
                        <a:spcAft>
                          <a:spcPts val="0"/>
                        </a:spcAft>
                      </a:pPr>
                      <a:r>
                        <a:rPr lang="it-IT" sz="1800" b="1" dirty="0">
                          <a:effectLst/>
                          <a:latin typeface="Arial" panose="020B0604020202020204" pitchFamily="34" charset="0"/>
                          <a:cs typeface="Arial" panose="020B0604020202020204" pitchFamily="34" charset="0"/>
                        </a:rPr>
                        <a:t>(US$ millions) 2015-16</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just">
                        <a:spcAft>
                          <a:spcPts val="0"/>
                        </a:spcAft>
                      </a:pPr>
                      <a:r>
                        <a:rPr lang="it-IT" sz="1800" b="1" dirty="0">
                          <a:effectLst/>
                          <a:latin typeface="Arial" panose="020B0604020202020204" pitchFamily="34" charset="0"/>
                          <a:cs typeface="Arial" panose="020B0604020202020204" pitchFamily="34" charset="0"/>
                        </a:rPr>
                        <a:t>Totals </a:t>
                      </a:r>
                      <a:endParaRPr lang="tr-TR" sz="1800" b="1" dirty="0" smtClean="0">
                        <a:effectLst/>
                        <a:latin typeface="Arial" panose="020B0604020202020204" pitchFamily="34" charset="0"/>
                        <a:cs typeface="Arial" panose="020B0604020202020204" pitchFamily="34" charset="0"/>
                      </a:endParaRPr>
                    </a:p>
                    <a:p>
                      <a:pPr algn="just">
                        <a:spcAft>
                          <a:spcPts val="0"/>
                        </a:spcAft>
                      </a:pPr>
                      <a:r>
                        <a:rPr lang="it-IT" sz="1800" b="1" dirty="0" smtClean="0">
                          <a:effectLst/>
                          <a:latin typeface="Arial" panose="020B0604020202020204" pitchFamily="34" charset="0"/>
                          <a:cs typeface="Arial" panose="020B0604020202020204" pitchFamily="34" charset="0"/>
                        </a:rPr>
                        <a:t>(</a:t>
                      </a:r>
                      <a:r>
                        <a:rPr lang="it-IT" sz="1800" b="1" dirty="0">
                          <a:effectLst/>
                          <a:latin typeface="Arial" panose="020B0604020202020204" pitchFamily="34" charset="0"/>
                          <a:cs typeface="Arial" panose="020B0604020202020204" pitchFamily="34" charset="0"/>
                        </a:rPr>
                        <a:t>US$ millions) 2014-15</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r>
              <a:tr h="540845">
                <a:tc>
                  <a:txBody>
                    <a:bodyPr/>
                    <a:lstStyle/>
                    <a:p>
                      <a:pPr algn="just">
                        <a:spcAft>
                          <a:spcPts val="0"/>
                        </a:spcAft>
                      </a:pPr>
                      <a:r>
                        <a:rPr lang="it-IT" sz="1800" b="1" dirty="0">
                          <a:effectLst/>
                          <a:latin typeface="Arial" panose="020B0604020202020204" pitchFamily="34" charset="0"/>
                          <a:cs typeface="Arial" panose="020B0604020202020204" pitchFamily="34" charset="0"/>
                        </a:rPr>
                        <a:t>Annual Fund</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ctr">
                        <a:spcAft>
                          <a:spcPts val="0"/>
                        </a:spcAft>
                      </a:pPr>
                      <a:r>
                        <a:rPr lang="it-IT" sz="1800" b="1" dirty="0">
                          <a:effectLst/>
                          <a:latin typeface="Arial" panose="020B0604020202020204" pitchFamily="34" charset="0"/>
                          <a:cs typeface="Arial" panose="020B0604020202020204" pitchFamily="34" charset="0"/>
                        </a:rPr>
                        <a:t>121.2</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just">
                        <a:spcAft>
                          <a:spcPts val="0"/>
                        </a:spcAft>
                      </a:pPr>
                      <a:r>
                        <a:rPr lang="it-IT" sz="1800" b="1">
                          <a:effectLst/>
                          <a:latin typeface="Arial" panose="020B0604020202020204" pitchFamily="34" charset="0"/>
                          <a:cs typeface="Arial" panose="020B0604020202020204" pitchFamily="34" charset="0"/>
                        </a:rPr>
                        <a:t>123.0</a:t>
                      </a:r>
                      <a:endParaRPr lang="en-US" sz="1800" b="1">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r>
              <a:tr h="530640">
                <a:tc>
                  <a:txBody>
                    <a:bodyPr/>
                    <a:lstStyle/>
                    <a:p>
                      <a:pPr algn="just">
                        <a:spcAft>
                          <a:spcPts val="0"/>
                        </a:spcAft>
                      </a:pPr>
                      <a:r>
                        <a:rPr lang="it-IT" sz="1800" b="1" dirty="0">
                          <a:effectLst/>
                          <a:latin typeface="Arial" panose="020B0604020202020204" pitchFamily="34" charset="0"/>
                          <a:cs typeface="Arial" panose="020B0604020202020204" pitchFamily="34" charset="0"/>
                        </a:rPr>
                        <a:t>Endowment Fund</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ctr">
                        <a:spcAft>
                          <a:spcPts val="0"/>
                        </a:spcAft>
                      </a:pPr>
                      <a:r>
                        <a:rPr lang="it-IT" sz="1800" b="1" dirty="0">
                          <a:effectLst/>
                          <a:latin typeface="Arial" panose="020B0604020202020204" pitchFamily="34" charset="0"/>
                          <a:cs typeface="Arial" panose="020B0604020202020204" pitchFamily="34" charset="0"/>
                        </a:rPr>
                        <a:t>16.7</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just">
                        <a:spcAft>
                          <a:spcPts val="0"/>
                        </a:spcAft>
                      </a:pPr>
                      <a:r>
                        <a:rPr lang="it-IT" sz="1800" b="1" dirty="0">
                          <a:effectLst/>
                          <a:latin typeface="Arial" panose="020B0604020202020204" pitchFamily="34" charset="0"/>
                          <a:cs typeface="Arial" panose="020B0604020202020204" pitchFamily="34" charset="0"/>
                        </a:rPr>
                        <a:t>20.0</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r>
              <a:tr h="537017">
                <a:tc>
                  <a:txBody>
                    <a:bodyPr/>
                    <a:lstStyle/>
                    <a:p>
                      <a:pPr algn="just">
                        <a:spcAft>
                          <a:spcPts val="0"/>
                        </a:spcAft>
                      </a:pPr>
                      <a:r>
                        <a:rPr lang="it-IT" sz="1800" b="1">
                          <a:effectLst/>
                          <a:latin typeface="Arial" panose="020B0604020202020204" pitchFamily="34" charset="0"/>
                          <a:cs typeface="Arial" panose="020B0604020202020204" pitchFamily="34" charset="0"/>
                        </a:rPr>
                        <a:t>PolioPlus (non-Gates)</a:t>
                      </a:r>
                      <a:endParaRPr lang="en-US" sz="1800" b="1">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ctr">
                        <a:spcAft>
                          <a:spcPts val="0"/>
                        </a:spcAft>
                      </a:pPr>
                      <a:r>
                        <a:rPr lang="it-IT" sz="1800" b="1" dirty="0">
                          <a:effectLst/>
                          <a:latin typeface="Arial" panose="020B0604020202020204" pitchFamily="34" charset="0"/>
                          <a:cs typeface="Arial" panose="020B0604020202020204" pitchFamily="34" charset="0"/>
                        </a:rPr>
                        <a:t>27.4</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just">
                        <a:spcAft>
                          <a:spcPts val="0"/>
                        </a:spcAft>
                      </a:pPr>
                      <a:r>
                        <a:rPr lang="it-IT" sz="1800" b="1" dirty="0">
                          <a:effectLst/>
                          <a:latin typeface="Arial" panose="020B0604020202020204" pitchFamily="34" charset="0"/>
                          <a:cs typeface="Arial" panose="020B0604020202020204" pitchFamily="34" charset="0"/>
                        </a:rPr>
                        <a:t>28.0</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r>
              <a:tr h="526813">
                <a:tc>
                  <a:txBody>
                    <a:bodyPr/>
                    <a:lstStyle/>
                    <a:p>
                      <a:pPr algn="just">
                        <a:spcAft>
                          <a:spcPts val="0"/>
                        </a:spcAft>
                      </a:pPr>
                      <a:r>
                        <a:rPr lang="it-IT" sz="1800" b="1">
                          <a:effectLst/>
                          <a:latin typeface="Arial" panose="020B0604020202020204" pitchFamily="34" charset="0"/>
                          <a:cs typeface="Arial" panose="020B0604020202020204" pitchFamily="34" charset="0"/>
                        </a:rPr>
                        <a:t>PolioPlus (Gates)</a:t>
                      </a:r>
                      <a:endParaRPr lang="en-US" sz="1800" b="1">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ctr">
                        <a:spcAft>
                          <a:spcPts val="0"/>
                        </a:spcAft>
                      </a:pPr>
                      <a:r>
                        <a:rPr lang="it-IT" sz="1800" b="1">
                          <a:effectLst/>
                          <a:latin typeface="Arial" panose="020B0604020202020204" pitchFamily="34" charset="0"/>
                          <a:cs typeface="Arial" panose="020B0604020202020204" pitchFamily="34" charset="0"/>
                        </a:rPr>
                        <a:t>70.0</a:t>
                      </a:r>
                      <a:endParaRPr lang="en-US" sz="1800" b="1">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just">
                        <a:spcAft>
                          <a:spcPts val="0"/>
                        </a:spcAft>
                      </a:pPr>
                      <a:r>
                        <a:rPr lang="it-IT" sz="1800" b="1" dirty="0">
                          <a:effectLst/>
                          <a:latin typeface="Arial" panose="020B0604020202020204" pitchFamily="34" charset="0"/>
                          <a:cs typeface="Arial" panose="020B0604020202020204" pitchFamily="34" charset="0"/>
                        </a:rPr>
                        <a:t>70.0</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r>
              <a:tr h="734732">
                <a:tc>
                  <a:txBody>
                    <a:bodyPr/>
                    <a:lstStyle/>
                    <a:p>
                      <a:pPr algn="just">
                        <a:spcAft>
                          <a:spcPts val="0"/>
                        </a:spcAft>
                      </a:pPr>
                      <a:r>
                        <a:rPr lang="it-IT" sz="1800" b="1" dirty="0">
                          <a:effectLst/>
                          <a:latin typeface="Arial" panose="020B0604020202020204" pitchFamily="34" charset="0"/>
                          <a:cs typeface="Arial" panose="020B0604020202020204" pitchFamily="34" charset="0"/>
                        </a:rPr>
                        <a:t>Global Grant Cash + Term Gifts</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ctr">
                        <a:spcAft>
                          <a:spcPts val="0"/>
                        </a:spcAft>
                      </a:pPr>
                      <a:r>
                        <a:rPr lang="it-IT" sz="1800" b="1">
                          <a:effectLst/>
                          <a:latin typeface="Arial" panose="020B0604020202020204" pitchFamily="34" charset="0"/>
                          <a:cs typeface="Arial" panose="020B0604020202020204" pitchFamily="34" charset="0"/>
                        </a:rPr>
                        <a:t>15.7</a:t>
                      </a:r>
                      <a:endParaRPr lang="en-US" sz="1800" b="1">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just">
                        <a:spcAft>
                          <a:spcPts val="0"/>
                        </a:spcAft>
                      </a:pPr>
                      <a:r>
                        <a:rPr lang="it-IT" sz="1800" b="1" dirty="0">
                          <a:effectLst/>
                          <a:latin typeface="Arial" panose="020B0604020202020204" pitchFamily="34" charset="0"/>
                          <a:cs typeface="Arial" panose="020B0604020202020204" pitchFamily="34" charset="0"/>
                        </a:rPr>
                        <a:t>18.0</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r>
              <a:tr h="526813">
                <a:tc>
                  <a:txBody>
                    <a:bodyPr/>
                    <a:lstStyle/>
                    <a:p>
                      <a:pPr algn="just">
                        <a:spcAft>
                          <a:spcPts val="0"/>
                        </a:spcAft>
                      </a:pPr>
                      <a:r>
                        <a:rPr lang="it-IT" sz="1800" b="1">
                          <a:effectLst/>
                          <a:latin typeface="Arial" panose="020B0604020202020204" pitchFamily="34" charset="0"/>
                          <a:cs typeface="Arial" panose="020B0604020202020204" pitchFamily="34" charset="0"/>
                        </a:rPr>
                        <a:t>Other</a:t>
                      </a:r>
                      <a:endParaRPr lang="en-US" sz="1800" b="1">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ctr">
                        <a:spcAft>
                          <a:spcPts val="0"/>
                        </a:spcAft>
                      </a:pPr>
                      <a:r>
                        <a:rPr lang="it-IT" sz="1800" b="1" dirty="0">
                          <a:effectLst/>
                          <a:latin typeface="Arial" panose="020B0604020202020204" pitchFamily="34" charset="0"/>
                          <a:cs typeface="Arial" panose="020B0604020202020204" pitchFamily="34" charset="0"/>
                        </a:rPr>
                        <a:t>14.5</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just">
                        <a:spcAft>
                          <a:spcPts val="0"/>
                        </a:spcAft>
                      </a:pPr>
                      <a:r>
                        <a:rPr lang="it-IT" sz="1800" b="1" dirty="0">
                          <a:effectLst/>
                          <a:latin typeface="Arial" panose="020B0604020202020204" pitchFamily="34" charset="0"/>
                          <a:cs typeface="Arial" panose="020B0604020202020204" pitchFamily="34" charset="0"/>
                        </a:rPr>
                        <a:t>10.0</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r>
              <a:tr h="516609">
                <a:tc>
                  <a:txBody>
                    <a:bodyPr/>
                    <a:lstStyle/>
                    <a:p>
                      <a:pPr algn="just">
                        <a:spcAft>
                          <a:spcPts val="0"/>
                        </a:spcAft>
                      </a:pPr>
                      <a:r>
                        <a:rPr lang="it-IT" sz="1800" b="1">
                          <a:effectLst/>
                          <a:latin typeface="Arial" panose="020B0604020202020204" pitchFamily="34" charset="0"/>
                          <a:cs typeface="Arial" panose="020B0604020202020204" pitchFamily="34" charset="0"/>
                        </a:rPr>
                        <a:t>Total</a:t>
                      </a:r>
                      <a:endParaRPr lang="en-US" sz="1800" b="1">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ctr">
                        <a:spcAft>
                          <a:spcPts val="0"/>
                        </a:spcAft>
                      </a:pPr>
                      <a:r>
                        <a:rPr lang="it-IT" sz="1800" b="1">
                          <a:effectLst/>
                          <a:latin typeface="Arial" panose="020B0604020202020204" pitchFamily="34" charset="0"/>
                          <a:cs typeface="Arial" panose="020B0604020202020204" pitchFamily="34" charset="0"/>
                        </a:rPr>
                        <a:t>265.6</a:t>
                      </a:r>
                      <a:endParaRPr lang="en-US" sz="1800" b="1">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c>
                  <a:txBody>
                    <a:bodyPr/>
                    <a:lstStyle/>
                    <a:p>
                      <a:pPr algn="just">
                        <a:spcAft>
                          <a:spcPts val="0"/>
                        </a:spcAft>
                      </a:pPr>
                      <a:r>
                        <a:rPr lang="it-IT" sz="1800" b="1" dirty="0">
                          <a:effectLst/>
                          <a:latin typeface="Arial" panose="020B0604020202020204" pitchFamily="34" charset="0"/>
                          <a:cs typeface="Arial" panose="020B0604020202020204" pitchFamily="34" charset="0"/>
                        </a:rPr>
                        <a:t>269.0</a:t>
                      </a:r>
                      <a:endParaRPr lang="en-US" sz="1800" b="1" dirty="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1728674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sz="2800" b="1" dirty="0" smtClean="0">
                <a:latin typeface="Georgia" panose="02040502050405020303" pitchFamily="18" charset="0"/>
              </a:rPr>
              <a:t>ENDOWMENT FUND NET ASSETS</a:t>
            </a:r>
            <a:endParaRPr lang="en-US" sz="2800" b="1" dirty="0">
              <a:latin typeface="Georgia" panose="02040502050405020303" pitchFamily="18" charset="0"/>
            </a:endParaRPr>
          </a:p>
        </p:txBody>
      </p:sp>
      <p:sp>
        <p:nvSpPr>
          <p:cNvPr id="3" name="İçerik Yer Tutucusu 2"/>
          <p:cNvSpPr>
            <a:spLocks noGrp="1"/>
          </p:cNvSpPr>
          <p:nvPr>
            <p:ph idx="1"/>
          </p:nvPr>
        </p:nvSpPr>
        <p:spPr/>
        <p:txBody>
          <a:bodyPr/>
          <a:lstStyle/>
          <a:p>
            <a:r>
              <a:rPr lang="en-US" b="1" dirty="0" smtClean="0"/>
              <a:t>As of 31 May 2016, Endowment Fund’s net assets were US$359.8 million.</a:t>
            </a:r>
          </a:p>
          <a:p>
            <a:r>
              <a:rPr lang="en-US" b="1" dirty="0" smtClean="0"/>
              <a:t>As of 30 June 2016, the estimated expectancies stood at US$690.6 million.</a:t>
            </a:r>
          </a:p>
          <a:p>
            <a:r>
              <a:rPr lang="en-US" b="1" dirty="0" smtClean="0"/>
              <a:t>THE ENDOWMENT FUND’S NET ASSETS AND EXPECTANC</a:t>
            </a:r>
            <a:r>
              <a:rPr lang="tr-TR" b="1" dirty="0" smtClean="0"/>
              <a:t>I</a:t>
            </a:r>
            <a:r>
              <a:rPr lang="en-US" b="1" dirty="0" smtClean="0"/>
              <a:t>ES ARE OVER </a:t>
            </a:r>
          </a:p>
          <a:p>
            <a:pPr marL="0" indent="0">
              <a:buNone/>
            </a:pPr>
            <a:r>
              <a:rPr lang="tr-TR" b="1" dirty="0"/>
              <a:t> </a:t>
            </a:r>
            <a:r>
              <a:rPr lang="tr-TR" b="1" dirty="0" smtClean="0"/>
              <a:t>  </a:t>
            </a:r>
            <a:r>
              <a:rPr lang="en-US" b="1" dirty="0" smtClean="0"/>
              <a:t>US$1.05 BILLION</a:t>
            </a:r>
          </a:p>
          <a:p>
            <a:endParaRPr lang="en-US" dirty="0"/>
          </a:p>
        </p:txBody>
      </p:sp>
    </p:spTree>
    <p:extLst>
      <p:ext uri="{BB962C8B-B14F-4D97-AF65-F5344CB8AC3E}">
        <p14:creationId xmlns:p14="http://schemas.microsoft.com/office/powerpoint/2010/main" val="3197349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tr-TR" altLang="en-US" sz="3200" b="1" dirty="0" smtClean="0">
                <a:latin typeface="Georgia" panose="02040502050405020303" pitchFamily="18" charset="0"/>
              </a:rPr>
              <a:t>GOOD MORNING</a:t>
            </a:r>
            <a:endParaRPr lang="en-US" altLang="en-US" sz="3200" b="1" dirty="0" smtClean="0">
              <a:latin typeface="Georgia" panose="02040502050405020303" pitchFamily="18" charset="0"/>
            </a:endParaRPr>
          </a:p>
        </p:txBody>
      </p:sp>
      <p:sp>
        <p:nvSpPr>
          <p:cNvPr id="4" name="Content Placeholder 2"/>
          <p:cNvSpPr>
            <a:spLocks noGrp="1"/>
          </p:cNvSpPr>
          <p:nvPr>
            <p:ph idx="1"/>
          </p:nvPr>
        </p:nvSpPr>
        <p:spPr bwMode="auto">
          <a:xfrm>
            <a:off x="457200" y="2133600"/>
            <a:ext cx="8229600" cy="2438400"/>
          </a:xfrm>
          <a:prstGeom prst="round2DiagRect">
            <a:avLst/>
          </a:prstGeom>
          <a:solidFill>
            <a:schemeClr val="tx2"/>
          </a:solidFill>
          <a:extLst/>
        </p:spPr>
        <p:txBody>
          <a:bodyPr vert="horz" wrap="square" lIns="0" tIns="0" rIns="0" bIns="0" numCol="1" anchor="t" anchorCtr="0" compatLnSpc="1">
            <a:prstTxWarp prst="textNoShape">
              <a:avLst/>
            </a:prstTxWarp>
          </a:bodyPr>
          <a:lstStyle/>
          <a:p>
            <a:pPr marL="0" indent="0" algn="ctr" eaLnBrk="1" hangingPunct="1">
              <a:buFont typeface="Arial" panose="020B0604020202020204" pitchFamily="34" charset="0"/>
              <a:buNone/>
              <a:defRPr/>
            </a:pPr>
            <a:endParaRPr lang="tr-TR" altLang="en-US" sz="2000" dirty="0" smtClean="0">
              <a:latin typeface="Georgia" pitchFamily="18" charset="0"/>
              <a:ea typeface="ＭＳ Ｐゴシック" pitchFamily="34" charset="-128"/>
            </a:endParaRPr>
          </a:p>
          <a:p>
            <a:pPr marL="0" indent="0" algn="ctr" eaLnBrk="1" hangingPunct="1">
              <a:buFont typeface="Arial" panose="020B0604020202020204" pitchFamily="34" charset="0"/>
              <a:buNone/>
              <a:defRPr/>
            </a:pPr>
            <a:r>
              <a:rPr lang="tr-TR" altLang="en-US" sz="3600" b="1" dirty="0" smtClean="0">
                <a:latin typeface="Georgia" pitchFamily="18" charset="0"/>
                <a:ea typeface="ＭＳ Ｐゴシック" pitchFamily="34" charset="-128"/>
              </a:rPr>
              <a:t>DEEP APPRECIATION </a:t>
            </a:r>
          </a:p>
          <a:p>
            <a:pPr marL="0" indent="0" algn="ctr" eaLnBrk="1" hangingPunct="1">
              <a:buFont typeface="Arial" panose="020B0604020202020204" pitchFamily="34" charset="0"/>
              <a:buNone/>
              <a:defRPr/>
            </a:pPr>
            <a:r>
              <a:rPr lang="tr-TR" altLang="en-US" sz="3600" b="1" dirty="0" smtClean="0">
                <a:latin typeface="Georgia" pitchFamily="18" charset="0"/>
                <a:ea typeface="ＭＳ Ｐゴシック" pitchFamily="34" charset="-128"/>
              </a:rPr>
              <a:t>AND </a:t>
            </a:r>
          </a:p>
          <a:p>
            <a:pPr marL="0" indent="0" algn="ctr" eaLnBrk="1" hangingPunct="1">
              <a:buFont typeface="Arial" panose="020B0604020202020204" pitchFamily="34" charset="0"/>
              <a:buNone/>
              <a:defRPr/>
            </a:pPr>
            <a:r>
              <a:rPr lang="tr-TR" altLang="en-US" sz="3600" b="1" dirty="0" smtClean="0">
                <a:latin typeface="Georgia" pitchFamily="18" charset="0"/>
                <a:ea typeface="ＭＳ Ｐゴシック" pitchFamily="34" charset="-128"/>
              </a:rPr>
              <a:t>MANY THANKS</a:t>
            </a:r>
            <a:r>
              <a:rPr lang="tr-TR" altLang="en-US" sz="2800" b="1" dirty="0" smtClean="0">
                <a:latin typeface="Georgia" pitchFamily="18" charset="0"/>
                <a:ea typeface="ＭＳ Ｐゴシック" pitchFamily="34" charset="-128"/>
              </a:rPr>
              <a:t> </a:t>
            </a:r>
          </a:p>
          <a:p>
            <a:pPr marL="0" indent="0" algn="ctr" eaLnBrk="1" hangingPunct="1">
              <a:buFont typeface="Arial" panose="020B0604020202020204" pitchFamily="34" charset="0"/>
              <a:buNone/>
              <a:defRPr/>
            </a:pPr>
            <a:endParaRPr lang="en-US" altLang="en-US" sz="1600" dirty="0" smtClean="0">
              <a:latin typeface="Georgia" pitchFamily="18" charset="0"/>
              <a:ea typeface="ＭＳ Ｐゴシック"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bwMode="auto">
          <a:xfrm>
            <a:off x="457200" y="457200"/>
            <a:ext cx="7315200"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b="1" dirty="0" smtClean="0">
                <a:latin typeface="Georgia" panose="02040502050405020303" pitchFamily="18" charset="0"/>
                <a:cs typeface="Arial" panose="020B0604020202020204" pitchFamily="34" charset="0"/>
              </a:rPr>
              <a:t>BILLION </a:t>
            </a:r>
            <a:r>
              <a:rPr lang="tr-TR" altLang="en-US" sz="2800" b="1" dirty="0" smtClean="0">
                <a:latin typeface="Georgia" panose="02040502050405020303" pitchFamily="18" charset="0"/>
                <a:cs typeface="Arial" panose="020B0604020202020204" pitchFamily="34" charset="0"/>
              </a:rPr>
              <a:t>PLUS </a:t>
            </a:r>
            <a:r>
              <a:rPr lang="en-US" altLang="en-US" sz="2800" b="1" dirty="0" smtClean="0">
                <a:latin typeface="Georgia" panose="02040502050405020303" pitchFamily="18" charset="0"/>
                <a:cs typeface="Arial" panose="020B0604020202020204" pitchFamily="34" charset="0"/>
              </a:rPr>
              <a:t>DOLLAR ENDOWMENT</a:t>
            </a:r>
          </a:p>
        </p:txBody>
      </p:sp>
      <p:sp>
        <p:nvSpPr>
          <p:cNvPr id="12291" name="Content Placeholder 2"/>
          <p:cNvSpPr txBox="1">
            <a:spLocks/>
          </p:cNvSpPr>
          <p:nvPr/>
        </p:nvSpPr>
        <p:spPr bwMode="auto">
          <a:xfrm>
            <a:off x="0" y="1282700"/>
            <a:ext cx="91440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338138" indent="-2222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a:spcBef>
                <a:spcPct val="20000"/>
              </a:spcBef>
              <a:buClr>
                <a:schemeClr val="accent1"/>
              </a:buClr>
              <a:buSzPct val="120000"/>
              <a:buFont typeface="Wingdings" pitchFamily="2" charset="2"/>
              <a:buChar char="§"/>
              <a:defRPr/>
            </a:pPr>
            <a:r>
              <a:rPr lang="en-US" altLang="en-US" sz="3200" b="1" dirty="0" smtClean="0">
                <a:solidFill>
                  <a:srgbClr val="FFFFFF"/>
                </a:solidFill>
                <a:latin typeface="Georgia" pitchFamily="18" charset="0"/>
              </a:rPr>
              <a:t>We must keep our endowment strong and growing. Our Foundation will become stronger as we make our endowment stronger</a:t>
            </a:r>
            <a:r>
              <a:rPr lang="tr-TR" altLang="en-US" sz="3200" b="1" dirty="0" smtClean="0">
                <a:solidFill>
                  <a:srgbClr val="FFFFFF"/>
                </a:solidFill>
                <a:latin typeface="Georgia" pitchFamily="18" charset="0"/>
              </a:rPr>
              <a:t>.</a:t>
            </a:r>
            <a:endParaRPr lang="en-US" altLang="en-US" sz="3200" b="1" dirty="0" smtClean="0">
              <a:solidFill>
                <a:srgbClr val="FFFFFF"/>
              </a:solidFill>
              <a:latin typeface="Georgia" pitchFamily="18" charset="0"/>
            </a:endParaRPr>
          </a:p>
        </p:txBody>
      </p:sp>
      <p:pic>
        <p:nvPicPr>
          <p:cNvPr id="10245" name="Picture 5"/>
          <p:cNvPicPr>
            <a:picLocks noChangeAspect="1" noChangeArrowheads="1"/>
          </p:cNvPicPr>
          <p:nvPr/>
        </p:nvPicPr>
        <p:blipFill>
          <a:blip r:embed="rId3"/>
          <a:srcRect/>
          <a:stretch>
            <a:fillRect/>
          </a:stretch>
        </p:blipFill>
        <p:spPr bwMode="auto">
          <a:xfrm>
            <a:off x="4038600" y="3278188"/>
            <a:ext cx="4438650" cy="2959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smtClean="0">
                <a:latin typeface="Georgia" panose="02040502050405020303" pitchFamily="18" charset="0"/>
              </a:rPr>
              <a:t>FOUR FUNDS &amp; THE ENDOWMENT FUND</a:t>
            </a:r>
            <a:endParaRPr lang="en-US" sz="2800" b="1" dirty="0">
              <a:latin typeface="Georgia" panose="02040502050405020303" pitchFamily="18" charset="0"/>
            </a:endParaRPr>
          </a:p>
        </p:txBody>
      </p:sp>
      <p:sp>
        <p:nvSpPr>
          <p:cNvPr id="3" name="İçerik Yer Tutucusu 2"/>
          <p:cNvSpPr>
            <a:spLocks noGrp="1"/>
          </p:cNvSpPr>
          <p:nvPr>
            <p:ph idx="1"/>
          </p:nvPr>
        </p:nvSpPr>
        <p:spPr/>
        <p:txBody>
          <a:bodyPr/>
          <a:lstStyle/>
          <a:p>
            <a:pPr marL="0" indent="0">
              <a:buNone/>
            </a:pPr>
            <a:r>
              <a:rPr lang="tr-TR" b="1" dirty="0"/>
              <a:t>OUT OF THE FOUR FUNDS OF TRF </a:t>
            </a:r>
          </a:p>
          <a:p>
            <a:pPr marL="0" indent="0">
              <a:buNone/>
            </a:pPr>
            <a:r>
              <a:rPr lang="tr-TR" b="1" dirty="0"/>
              <a:t>1. </a:t>
            </a:r>
            <a:r>
              <a:rPr lang="tr-TR" b="1" dirty="0" err="1"/>
              <a:t>Annual</a:t>
            </a:r>
            <a:r>
              <a:rPr lang="tr-TR" b="1" dirty="0"/>
              <a:t> Programs </a:t>
            </a:r>
            <a:r>
              <a:rPr lang="tr-TR" b="1" dirty="0" err="1"/>
              <a:t>Fund</a:t>
            </a:r>
            <a:r>
              <a:rPr lang="tr-TR" b="1" dirty="0"/>
              <a:t> </a:t>
            </a:r>
          </a:p>
          <a:p>
            <a:pPr marL="0" indent="0">
              <a:buNone/>
            </a:pPr>
            <a:r>
              <a:rPr lang="tr-TR" b="1" dirty="0"/>
              <a:t>    (</a:t>
            </a:r>
            <a:r>
              <a:rPr lang="tr-TR" b="1" dirty="0" err="1"/>
              <a:t>Every</a:t>
            </a:r>
            <a:r>
              <a:rPr lang="tr-TR" b="1" dirty="0"/>
              <a:t> </a:t>
            </a:r>
            <a:r>
              <a:rPr lang="tr-TR" b="1" dirty="0" err="1"/>
              <a:t>Rotarian</a:t>
            </a:r>
            <a:r>
              <a:rPr lang="tr-TR" b="1" dirty="0"/>
              <a:t> </a:t>
            </a:r>
            <a:r>
              <a:rPr lang="tr-TR" b="1" dirty="0" err="1"/>
              <a:t>Every</a:t>
            </a:r>
            <a:r>
              <a:rPr lang="tr-TR" b="1" dirty="0"/>
              <a:t> </a:t>
            </a:r>
            <a:r>
              <a:rPr lang="tr-TR" b="1" dirty="0" err="1"/>
              <a:t>Year</a:t>
            </a:r>
            <a:r>
              <a:rPr lang="tr-TR" b="1" dirty="0"/>
              <a:t>)</a:t>
            </a:r>
          </a:p>
          <a:p>
            <a:pPr marL="0" indent="0">
              <a:buNone/>
            </a:pPr>
            <a:r>
              <a:rPr lang="tr-TR" b="1" dirty="0"/>
              <a:t>2. $ 200 </a:t>
            </a:r>
            <a:r>
              <a:rPr lang="tr-TR" b="1" dirty="0" err="1"/>
              <a:t>Million</a:t>
            </a:r>
            <a:r>
              <a:rPr lang="tr-TR" b="1" dirty="0"/>
              <a:t> </a:t>
            </a:r>
            <a:r>
              <a:rPr lang="tr-TR" b="1" dirty="0" err="1"/>
              <a:t>Polio</a:t>
            </a:r>
            <a:r>
              <a:rPr lang="tr-TR" b="1" dirty="0"/>
              <a:t> Challenge </a:t>
            </a:r>
          </a:p>
          <a:p>
            <a:pPr marL="0" indent="0">
              <a:buNone/>
            </a:pPr>
            <a:r>
              <a:rPr lang="tr-TR" b="1" dirty="0"/>
              <a:t>     (</a:t>
            </a:r>
            <a:r>
              <a:rPr lang="tr-TR" b="1" dirty="0" err="1"/>
              <a:t>End</a:t>
            </a:r>
            <a:r>
              <a:rPr lang="tr-TR" b="1" dirty="0"/>
              <a:t> </a:t>
            </a:r>
            <a:r>
              <a:rPr lang="tr-TR" b="1" dirty="0" err="1"/>
              <a:t>Polio</a:t>
            </a:r>
            <a:r>
              <a:rPr lang="tr-TR" b="1" dirty="0"/>
              <a:t> </a:t>
            </a:r>
            <a:r>
              <a:rPr lang="tr-TR" b="1" dirty="0" err="1"/>
              <a:t>Now</a:t>
            </a:r>
            <a:r>
              <a:rPr lang="tr-TR" b="1" dirty="0"/>
              <a:t>)</a:t>
            </a:r>
          </a:p>
          <a:p>
            <a:pPr marL="0" indent="0">
              <a:buNone/>
            </a:pPr>
            <a:r>
              <a:rPr lang="tr-TR" b="1" dirty="0"/>
              <a:t>3. </a:t>
            </a:r>
            <a:r>
              <a:rPr lang="tr-TR" b="1" dirty="0" err="1"/>
              <a:t>The</a:t>
            </a:r>
            <a:r>
              <a:rPr lang="tr-TR" b="1" dirty="0"/>
              <a:t> </a:t>
            </a:r>
            <a:r>
              <a:rPr lang="tr-TR" b="1" dirty="0" err="1"/>
              <a:t>Endowment</a:t>
            </a:r>
            <a:r>
              <a:rPr lang="tr-TR" b="1" dirty="0"/>
              <a:t> </a:t>
            </a:r>
            <a:r>
              <a:rPr lang="tr-TR" b="1" dirty="0" err="1"/>
              <a:t>Fund</a:t>
            </a:r>
            <a:r>
              <a:rPr lang="tr-TR" b="1" dirty="0"/>
              <a:t> </a:t>
            </a:r>
          </a:p>
          <a:p>
            <a:pPr marL="0" indent="0">
              <a:buNone/>
            </a:pPr>
            <a:r>
              <a:rPr lang="tr-TR" b="1" dirty="0"/>
              <a:t>     (</a:t>
            </a:r>
            <a:r>
              <a:rPr lang="tr-TR" b="1" dirty="0" err="1"/>
              <a:t>To</a:t>
            </a:r>
            <a:r>
              <a:rPr lang="tr-TR" b="1" dirty="0"/>
              <a:t> </a:t>
            </a:r>
            <a:r>
              <a:rPr lang="tr-TR" b="1" dirty="0" err="1"/>
              <a:t>Secure</a:t>
            </a:r>
            <a:r>
              <a:rPr lang="tr-TR" b="1" dirty="0"/>
              <a:t> </a:t>
            </a:r>
            <a:r>
              <a:rPr lang="tr-TR" b="1" dirty="0" err="1"/>
              <a:t>Tomorrow</a:t>
            </a:r>
            <a:r>
              <a:rPr lang="tr-TR" b="1" dirty="0"/>
              <a:t>)</a:t>
            </a:r>
          </a:p>
          <a:p>
            <a:pPr marL="0" indent="0">
              <a:buNone/>
            </a:pPr>
            <a:r>
              <a:rPr lang="tr-TR" b="1" dirty="0"/>
              <a:t>4. </a:t>
            </a:r>
            <a:r>
              <a:rPr lang="tr-TR" b="1" dirty="0" err="1"/>
              <a:t>Rotary</a:t>
            </a:r>
            <a:r>
              <a:rPr lang="tr-TR" b="1" dirty="0"/>
              <a:t> </a:t>
            </a:r>
            <a:r>
              <a:rPr lang="tr-TR" b="1" dirty="0" err="1"/>
              <a:t>Peace</a:t>
            </a:r>
            <a:r>
              <a:rPr lang="tr-TR" b="1" dirty="0"/>
              <a:t> </a:t>
            </a:r>
            <a:r>
              <a:rPr lang="tr-TR" b="1" dirty="0" err="1"/>
              <a:t>Centers</a:t>
            </a:r>
            <a:r>
              <a:rPr lang="tr-TR" b="1" dirty="0"/>
              <a:t> </a:t>
            </a:r>
          </a:p>
          <a:p>
            <a:pPr marL="0" indent="0">
              <a:buNone/>
            </a:pPr>
            <a:r>
              <a:rPr lang="tr-TR" b="1" dirty="0"/>
              <a:t>     (</a:t>
            </a:r>
            <a:r>
              <a:rPr lang="tr-TR" b="1" dirty="0" err="1"/>
              <a:t>Peace</a:t>
            </a:r>
            <a:r>
              <a:rPr lang="tr-TR" b="1" dirty="0"/>
              <a:t> is </a:t>
            </a:r>
            <a:r>
              <a:rPr lang="tr-TR" b="1" dirty="0" err="1"/>
              <a:t>Possible</a:t>
            </a:r>
            <a:r>
              <a:rPr lang="tr-TR" b="1" dirty="0"/>
              <a:t>)</a:t>
            </a:r>
            <a:endParaRPr lang="en-US" b="1" dirty="0"/>
          </a:p>
          <a:p>
            <a:endParaRPr lang="en-US" dirty="0"/>
          </a:p>
        </p:txBody>
      </p:sp>
    </p:spTree>
    <p:extLst>
      <p:ext uri="{BB962C8B-B14F-4D97-AF65-F5344CB8AC3E}">
        <p14:creationId xmlns:p14="http://schemas.microsoft.com/office/powerpoint/2010/main" val="2969037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4800" y="457200"/>
            <a:ext cx="8763000" cy="533400"/>
          </a:xfrm>
        </p:spPr>
        <p:txBody>
          <a:bodyPr/>
          <a:lstStyle/>
          <a:p>
            <a:r>
              <a:rPr lang="tr-TR" sz="2800" b="1" dirty="0" smtClean="0">
                <a:latin typeface="Georgia" panose="02040502050405020303" pitchFamily="18" charset="0"/>
              </a:rPr>
              <a:t>2025 </a:t>
            </a:r>
            <a:r>
              <a:rPr lang="tr-TR" sz="2800" b="1" dirty="0" err="1" smtClean="0">
                <a:latin typeface="Georgia" panose="02040502050405020303" pitchFamily="18" charset="0"/>
              </a:rPr>
              <a:t>by</a:t>
            </a:r>
            <a:r>
              <a:rPr lang="tr-TR" sz="2800" b="1" dirty="0" smtClean="0">
                <a:latin typeface="Georgia" panose="02040502050405020303" pitchFamily="18" charset="0"/>
              </a:rPr>
              <a:t> 2025 </a:t>
            </a:r>
            <a:endParaRPr lang="en-US" sz="2800" b="1" dirty="0">
              <a:latin typeface="Georgia" panose="02040502050405020303" pitchFamily="18"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030082366"/>
              </p:ext>
            </p:extLst>
          </p:nvPr>
        </p:nvGraphicFramePr>
        <p:xfrm>
          <a:off x="29820" y="1143001"/>
          <a:ext cx="9114177" cy="4876798"/>
        </p:xfrm>
        <a:graphic>
          <a:graphicData uri="http://schemas.openxmlformats.org/drawingml/2006/table">
            <a:tbl>
              <a:tblPr firstRow="1" firstCol="1" bandRow="1">
                <a:tableStyleId>{5C22544A-7EE6-4342-B048-85BDC9FD1C3A}</a:tableStyleId>
              </a:tblPr>
              <a:tblGrid>
                <a:gridCol w="835466"/>
                <a:gridCol w="683564"/>
                <a:gridCol w="702072"/>
                <a:gridCol w="765897"/>
                <a:gridCol w="765897"/>
                <a:gridCol w="765897"/>
                <a:gridCol w="842488"/>
                <a:gridCol w="765897"/>
                <a:gridCol w="765897"/>
                <a:gridCol w="697105"/>
                <a:gridCol w="764485"/>
                <a:gridCol w="759512"/>
              </a:tblGrid>
              <a:tr h="714552">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Spendable Earnings/transfers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      (11.736)</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      (12.980)</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      (17.800)</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      (19.000)</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      (20.300)</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      (21.800)</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      (23.600)</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      (25.500)</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      (27.600)</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      (29.800)</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      (31.800)</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705333">
                <a:tc>
                  <a:txBody>
                    <a:bodyPr/>
                    <a:lstStyle/>
                    <a:p>
                      <a:pPr algn="l">
                        <a:lnSpc>
                          <a:spcPct val="115000"/>
                        </a:lnSpc>
                        <a:spcAft>
                          <a:spcPts val="0"/>
                        </a:spcAft>
                      </a:pPr>
                      <a:r>
                        <a:rPr lang="en-US" sz="1000" b="1" dirty="0">
                          <a:effectLst/>
                          <a:latin typeface="Arial" panose="020B0604020202020204" pitchFamily="34" charset="0"/>
                          <a:cs typeface="Arial" panose="020B0604020202020204" pitchFamily="34" charset="0"/>
                        </a:rPr>
                        <a:t>Net Assets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361.494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356.820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379.320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405.282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tr-TR" sz="1000" b="1" dirty="0" smtClean="0">
                          <a:effectLst/>
                          <a:latin typeface="Arial" panose="020B0604020202020204" pitchFamily="34" charset="0"/>
                          <a:cs typeface="Arial" panose="020B0604020202020204" pitchFamily="34" charset="0"/>
                        </a:rPr>
                        <a:t>      </a:t>
                      </a:r>
                      <a:r>
                        <a:rPr lang="en-US" sz="1000" b="1" dirty="0" smtClean="0">
                          <a:effectLst/>
                          <a:latin typeface="Arial" panose="020B0604020202020204" pitchFamily="34" charset="0"/>
                          <a:cs typeface="Arial" panose="020B0604020202020204" pitchFamily="34" charset="0"/>
                        </a:rPr>
                        <a:t>436.760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   </a:t>
                      </a:r>
                      <a:r>
                        <a:rPr lang="en-US" sz="1000" b="1" dirty="0">
                          <a:effectLst/>
                          <a:latin typeface="Arial" panose="020B0604020202020204" pitchFamily="34" charset="0"/>
                          <a:cs typeface="Arial" panose="020B0604020202020204" pitchFamily="34" charset="0"/>
                        </a:rPr>
                        <a:t>471.809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510.489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a:effectLst/>
                          <a:latin typeface="Arial" panose="020B0604020202020204" pitchFamily="34" charset="0"/>
                          <a:cs typeface="Arial" panose="020B0604020202020204" pitchFamily="34" charset="0"/>
                        </a:rPr>
                        <a:t>      552.860 </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a:effectLst/>
                          <a:latin typeface="Arial" panose="020B0604020202020204" pitchFamily="34" charset="0"/>
                          <a:cs typeface="Arial" panose="020B0604020202020204" pitchFamily="34" charset="0"/>
                        </a:rPr>
                        <a:t>      596.490 </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a:effectLst/>
                          <a:latin typeface="Arial" panose="020B0604020202020204" pitchFamily="34" charset="0"/>
                          <a:cs typeface="Arial" panose="020B0604020202020204" pitchFamily="34" charset="0"/>
                        </a:rPr>
                        <a:t>      636.447 </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675.304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43015">
                <a:tc>
                  <a:txBody>
                    <a:bodyPr/>
                    <a:lstStyle/>
                    <a:p>
                      <a:pPr algn="l">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r>
              <a:tr h="808078">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Expectancies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661.000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690.900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745.900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805.400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869.100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 </a:t>
                      </a:r>
                      <a:r>
                        <a:rPr lang="en-US" sz="1000" b="1" dirty="0">
                          <a:effectLst/>
                          <a:latin typeface="Arial" panose="020B0604020202020204" pitchFamily="34" charset="0"/>
                          <a:cs typeface="Arial" panose="020B0604020202020204" pitchFamily="34" charset="0"/>
                        </a:rPr>
                        <a:t>938.100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1.012.700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  </a:t>
                      </a:r>
                      <a:r>
                        <a:rPr lang="en-US" sz="1000" b="1" dirty="0">
                          <a:effectLst/>
                          <a:latin typeface="Arial" panose="020B0604020202020204" pitchFamily="34" charset="0"/>
                          <a:cs typeface="Arial" panose="020B0604020202020204" pitchFamily="34" charset="0"/>
                        </a:rPr>
                        <a:t>1.093.400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1.180.700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1.275.200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1.377.500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35111">
                <a:tc>
                  <a:txBody>
                    <a:bodyPr/>
                    <a:lstStyle/>
                    <a:p>
                      <a:pPr algn="l">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r>
              <a:tr h="964072">
                <a:tc>
                  <a:txBody>
                    <a:bodyPr/>
                    <a:lstStyle/>
                    <a:p>
                      <a:pPr algn="l">
                        <a:lnSpc>
                          <a:spcPct val="115000"/>
                        </a:lnSpc>
                        <a:spcAft>
                          <a:spcPts val="0"/>
                        </a:spcAft>
                      </a:pPr>
                      <a:r>
                        <a:rPr lang="en-US" sz="800" b="1" dirty="0">
                          <a:effectLst/>
                          <a:latin typeface="Arial" panose="020B0604020202020204" pitchFamily="34" charset="0"/>
                          <a:cs typeface="Arial" panose="020B0604020202020204" pitchFamily="34" charset="0"/>
                        </a:rPr>
                        <a:t>Total Outright gifts plus expectancies</a:t>
                      </a:r>
                      <a:endParaRPr lang="en-US" sz="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endParaRPr lang="tr-TR" sz="9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900" b="1" dirty="0" smtClean="0">
                          <a:effectLst/>
                          <a:latin typeface="Arial" panose="020B0604020202020204" pitchFamily="34" charset="0"/>
                          <a:cs typeface="Arial" panose="020B0604020202020204" pitchFamily="34" charset="0"/>
                        </a:rPr>
                        <a:t>1.022.494</a:t>
                      </a:r>
                      <a:r>
                        <a:rPr lang="en-US" sz="1000" b="1" dirty="0" smtClean="0">
                          <a:effectLst/>
                          <a:latin typeface="Arial" panose="020B0604020202020204" pitchFamily="34" charset="0"/>
                          <a:cs typeface="Arial" panose="020B0604020202020204" pitchFamily="34" charset="0"/>
                        </a:rPr>
                        <a:t>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1.047.720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1.125.220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 </a:t>
                      </a:r>
                      <a:r>
                        <a:rPr lang="en-US" sz="1000" b="1" dirty="0">
                          <a:effectLst/>
                          <a:latin typeface="Arial" panose="020B0604020202020204" pitchFamily="34" charset="0"/>
                          <a:cs typeface="Arial" panose="020B0604020202020204" pitchFamily="34" charset="0"/>
                        </a:rPr>
                        <a:t>1.210.682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1.305.860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1.409.909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1.523.189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1.646.260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1.777.190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1.911.647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2.052.804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17085">
                <a:tc>
                  <a:txBody>
                    <a:bodyPr/>
                    <a:lstStyle/>
                    <a:p>
                      <a:pPr algn="l">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pPr>
                      <a:endParaRPr lang="en-US" sz="1000" b="1" dirty="0">
                        <a:effectLst/>
                        <a:latin typeface="Arial" panose="020B0604020202020204" pitchFamily="34" charset="0"/>
                        <a:cs typeface="Arial" panose="020B0604020202020204" pitchFamily="34" charset="0"/>
                      </a:endParaRPr>
                    </a:p>
                  </a:txBody>
                  <a:tcPr marL="68580" marR="68580" marT="0" marB="0" anchor="ctr"/>
                </a:tc>
              </a:tr>
              <a:tr h="889552">
                <a:tc>
                  <a:txBody>
                    <a:bodyPr/>
                    <a:lstStyle/>
                    <a:p>
                      <a:pPr algn="l">
                        <a:lnSpc>
                          <a:spcPct val="115000"/>
                        </a:lnSpc>
                        <a:spcAft>
                          <a:spcPts val="0"/>
                        </a:spcAft>
                      </a:pPr>
                      <a:r>
                        <a:rPr lang="en-US" sz="1000" b="1">
                          <a:effectLst/>
                          <a:latin typeface="Arial" panose="020B0604020202020204" pitchFamily="34" charset="0"/>
                          <a:cs typeface="Arial" panose="020B0604020202020204" pitchFamily="34" charset="0"/>
                        </a:rPr>
                        <a:t> Needed towards the goal of $2B </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977.506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a:effectLst/>
                          <a:latin typeface="Arial" panose="020B0604020202020204" pitchFamily="34" charset="0"/>
                          <a:cs typeface="Arial" panose="020B0604020202020204" pitchFamily="34" charset="0"/>
                        </a:rPr>
                        <a:t>      952.280 </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a:effectLst/>
                          <a:latin typeface="Arial" panose="020B0604020202020204" pitchFamily="34" charset="0"/>
                          <a:cs typeface="Arial" panose="020B0604020202020204" pitchFamily="34" charset="0"/>
                        </a:rPr>
                        <a:t>      874.780 </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a:effectLst/>
                          <a:latin typeface="Arial" panose="020B0604020202020204" pitchFamily="34" charset="0"/>
                          <a:cs typeface="Arial" panose="020B0604020202020204" pitchFamily="34" charset="0"/>
                        </a:rPr>
                        <a:t>      789.318 </a:t>
                      </a:r>
                      <a:endParaRPr lang="en-US" sz="1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 </a:t>
                      </a:r>
                      <a:r>
                        <a:rPr lang="en-US" sz="1000" b="1" dirty="0">
                          <a:effectLst/>
                          <a:latin typeface="Arial" panose="020B0604020202020204" pitchFamily="34" charset="0"/>
                          <a:cs typeface="Arial" panose="020B0604020202020204" pitchFamily="34" charset="0"/>
                        </a:rPr>
                        <a:t>694.140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 </a:t>
                      </a:r>
                      <a:r>
                        <a:rPr lang="en-US" sz="1000" b="1" dirty="0">
                          <a:effectLst/>
                          <a:latin typeface="Arial" panose="020B0604020202020204" pitchFamily="34" charset="0"/>
                          <a:cs typeface="Arial" panose="020B0604020202020204" pitchFamily="34" charset="0"/>
                        </a:rPr>
                        <a:t>590.091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476.811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a:t>
                      </a:r>
                      <a:endParaRPr lang="tr-TR" sz="1000" b="1" dirty="0" smtClean="0">
                        <a:effectLst/>
                        <a:latin typeface="Arial" panose="020B0604020202020204" pitchFamily="34" charset="0"/>
                        <a:cs typeface="Arial" panose="020B0604020202020204" pitchFamily="34" charset="0"/>
                      </a:endParaRPr>
                    </a:p>
                    <a:p>
                      <a:pPr algn="ctr">
                        <a:lnSpc>
                          <a:spcPct val="115000"/>
                        </a:lnSpc>
                        <a:spcAft>
                          <a:spcPts val="0"/>
                        </a:spcAft>
                      </a:pPr>
                      <a:r>
                        <a:rPr lang="en-US" sz="1000" b="1" dirty="0" smtClean="0">
                          <a:effectLst/>
                          <a:latin typeface="Arial" panose="020B0604020202020204" pitchFamily="34" charset="0"/>
                          <a:cs typeface="Arial" panose="020B0604020202020204" pitchFamily="34" charset="0"/>
                        </a:rPr>
                        <a:t> </a:t>
                      </a:r>
                      <a:r>
                        <a:rPr lang="en-US" sz="1000" b="1" dirty="0">
                          <a:effectLst/>
                          <a:latin typeface="Arial" panose="020B0604020202020204" pitchFamily="34" charset="0"/>
                          <a:cs typeface="Arial" panose="020B0604020202020204" pitchFamily="34" charset="0"/>
                        </a:rPr>
                        <a:t>353.740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222.810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88.353 </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000" b="1" dirty="0">
                          <a:effectLst/>
                          <a:latin typeface="Arial" panose="020B0604020202020204" pitchFamily="34" charset="0"/>
                          <a:cs typeface="Arial" panose="020B0604020202020204" pitchFamily="34" charset="0"/>
                        </a:rPr>
                        <a:t>      (52.804)</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3112809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2400" y="457200"/>
            <a:ext cx="8991600" cy="914400"/>
          </a:xfrm>
        </p:spPr>
        <p:txBody>
          <a:bodyPr/>
          <a:lstStyle/>
          <a:p>
            <a:r>
              <a:rPr lang="en-US" sz="2800" b="1" dirty="0" smtClean="0">
                <a:latin typeface="Georgia" panose="02040502050405020303" pitchFamily="18" charset="0"/>
              </a:rPr>
              <a:t>ACTION TO ACHIEVE </a:t>
            </a:r>
            <a:r>
              <a:rPr lang="tr-TR" sz="2800" b="1" dirty="0" smtClean="0">
                <a:latin typeface="Georgia" panose="02040502050405020303" pitchFamily="18" charset="0"/>
              </a:rPr>
              <a:t/>
            </a:r>
            <a:br>
              <a:rPr lang="tr-TR" sz="2800" b="1" dirty="0" smtClean="0">
                <a:latin typeface="Georgia" panose="02040502050405020303" pitchFamily="18" charset="0"/>
              </a:rPr>
            </a:br>
            <a:r>
              <a:rPr lang="en-US" sz="2800" b="1" dirty="0" smtClean="0">
                <a:latin typeface="Georgia" panose="02040502050405020303" pitchFamily="18" charset="0"/>
              </a:rPr>
              <a:t>THE 2025 by 2025 PROMOTION PLAN</a:t>
            </a:r>
            <a:endParaRPr lang="en-US" sz="2800" b="1" dirty="0">
              <a:latin typeface="Georgia" panose="02040502050405020303" pitchFamily="18" charset="0"/>
            </a:endParaRPr>
          </a:p>
        </p:txBody>
      </p:sp>
      <p:sp>
        <p:nvSpPr>
          <p:cNvPr id="3" name="İçerik Yer Tutucusu 2"/>
          <p:cNvSpPr>
            <a:spLocks noGrp="1"/>
          </p:cNvSpPr>
          <p:nvPr>
            <p:ph idx="1"/>
          </p:nvPr>
        </p:nvSpPr>
        <p:spPr/>
        <p:txBody>
          <a:bodyPr/>
          <a:lstStyle/>
          <a:p>
            <a:endParaRPr lang="tr-TR" b="1" dirty="0" smtClean="0"/>
          </a:p>
          <a:p>
            <a:pPr marL="0" indent="0">
              <a:buNone/>
            </a:pPr>
            <a:r>
              <a:rPr lang="en-US" sz="3200" b="1" u="sng" dirty="0" smtClean="0"/>
              <a:t>PROMOTE &amp; FACILITATE </a:t>
            </a:r>
            <a:endParaRPr lang="tr-TR" sz="3200" b="1" u="sng" dirty="0" smtClean="0"/>
          </a:p>
          <a:p>
            <a:r>
              <a:rPr lang="en-US" sz="3200" b="1" dirty="0" smtClean="0"/>
              <a:t>Major Gifts Initiatives for the Rotary Peace Centers and Areas of focus</a:t>
            </a:r>
            <a:endParaRPr lang="tr-TR" sz="3200" b="1" dirty="0" smtClean="0"/>
          </a:p>
          <a:p>
            <a:r>
              <a:rPr lang="en-US" sz="3200" b="1" dirty="0" smtClean="0"/>
              <a:t>Activate</a:t>
            </a:r>
            <a:r>
              <a:rPr lang="tr-TR" sz="3200" b="1" dirty="0" smtClean="0"/>
              <a:t> </a:t>
            </a:r>
            <a:r>
              <a:rPr lang="en-US" sz="3200" b="1" dirty="0" smtClean="0"/>
              <a:t>Endowment / Major Gifts Advisers</a:t>
            </a:r>
            <a:endParaRPr lang="tr-TR" sz="3200" b="1" dirty="0" smtClean="0"/>
          </a:p>
          <a:p>
            <a:r>
              <a:rPr lang="en-US" sz="3200" b="1" dirty="0" smtClean="0"/>
              <a:t>Facilitate communication and education</a:t>
            </a:r>
            <a:endParaRPr lang="en-US" sz="3200" b="1" dirty="0"/>
          </a:p>
        </p:txBody>
      </p:sp>
    </p:spTree>
    <p:extLst>
      <p:ext uri="{BB962C8B-B14F-4D97-AF65-F5344CB8AC3E}">
        <p14:creationId xmlns:p14="http://schemas.microsoft.com/office/powerpoint/2010/main" val="3428480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smtClean="0">
                <a:latin typeface="Georgia" panose="02040502050405020303" pitchFamily="18" charset="0"/>
              </a:rPr>
              <a:t>ROTARY FOUNDATION GRANTS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b="1" dirty="0" smtClean="0">
                <a:latin typeface="Georgia" panose="02040502050405020303" pitchFamily="18" charset="0"/>
              </a:rPr>
              <a:t>201</a:t>
            </a:r>
            <a:r>
              <a:rPr lang="tr-TR" altLang="en-US" sz="2800" b="1" dirty="0" smtClean="0">
                <a:latin typeface="Georgia" panose="02040502050405020303" pitchFamily="18" charset="0"/>
              </a:rPr>
              <a:t>5</a:t>
            </a:r>
            <a:r>
              <a:rPr lang="en-US" altLang="en-US" sz="2800" b="1" dirty="0" smtClean="0">
                <a:latin typeface="Georgia" panose="02040502050405020303" pitchFamily="18" charset="0"/>
              </a:rPr>
              <a:t>-1</a:t>
            </a:r>
            <a:r>
              <a:rPr lang="tr-TR" altLang="en-US" sz="2800" b="1" dirty="0" smtClean="0">
                <a:latin typeface="Georgia" panose="02040502050405020303" pitchFamily="18" charset="0"/>
              </a:rPr>
              <a:t>6 EVALUATION OF THE GRANT MODEL</a:t>
            </a:r>
            <a:endParaRPr lang="en-US" altLang="en-US" sz="2800" b="1" dirty="0" smtClean="0">
              <a:latin typeface="Georgia" panose="02040502050405020303" pitchFamily="18" charset="0"/>
            </a:endParaRPr>
          </a:p>
        </p:txBody>
      </p:sp>
      <p:sp>
        <p:nvSpPr>
          <p:cNvPr id="25603" name="Content Placeholder 2"/>
          <p:cNvSpPr>
            <a:spLocks noGrp="1"/>
          </p:cNvSpPr>
          <p:nvPr>
            <p:ph idx="1"/>
          </p:nvPr>
        </p:nvSpPr>
        <p:spPr bwMode="auto">
          <a:xfrm>
            <a:off x="533400" y="12192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tr-TR" altLang="en-US" b="1" dirty="0" smtClean="0">
              <a:latin typeface="Georgia" panose="02040502050405020303" pitchFamily="18" charset="0"/>
            </a:endParaRPr>
          </a:p>
          <a:p>
            <a:pPr marL="0" indent="0">
              <a:buFont typeface="Arial" panose="020B0604020202020204" pitchFamily="34" charset="0"/>
              <a:buNone/>
            </a:pPr>
            <a:r>
              <a:rPr lang="en-US" altLang="en-US" sz="3200" b="1" dirty="0" smtClean="0">
                <a:latin typeface="Georgia" panose="02040502050405020303" pitchFamily="18" charset="0"/>
              </a:rPr>
              <a:t>Global Grants</a:t>
            </a:r>
            <a:endParaRPr lang="tr-TR" altLang="en-US" sz="3200" b="1" dirty="0" smtClean="0">
              <a:latin typeface="Georgia" panose="02040502050405020303" pitchFamily="18" charset="0"/>
            </a:endParaRPr>
          </a:p>
          <a:p>
            <a:pPr marL="0" indent="0">
              <a:buFont typeface="Arial" panose="020B0604020202020204" pitchFamily="34" charset="0"/>
              <a:buNone/>
            </a:pPr>
            <a:endParaRPr lang="en-US" altLang="en-US" sz="3200" b="1" dirty="0" smtClean="0">
              <a:latin typeface="Georgia" panose="02040502050405020303" pitchFamily="18" charset="0"/>
            </a:endParaRPr>
          </a:p>
          <a:p>
            <a:pPr lvl="1">
              <a:buClr>
                <a:schemeClr val="accent1"/>
              </a:buClr>
              <a:buSzPct val="120000"/>
              <a:buFont typeface="Wingdings" panose="05000000000000000000" pitchFamily="2" charset="2"/>
              <a:buChar char="§"/>
            </a:pPr>
            <a:r>
              <a:rPr lang="tr-TR" altLang="en-US" sz="3200" b="1" dirty="0" smtClean="0">
                <a:solidFill>
                  <a:schemeClr val="bg1"/>
                </a:solidFill>
                <a:latin typeface="Georgia" panose="02040502050405020303" pitchFamily="18" charset="0"/>
              </a:rPr>
              <a:t>90% </a:t>
            </a:r>
            <a:r>
              <a:rPr lang="en-US" altLang="en-US" sz="3200" b="1" dirty="0" smtClean="0">
                <a:solidFill>
                  <a:schemeClr val="bg1"/>
                </a:solidFill>
                <a:latin typeface="Georgia" panose="02040502050405020303" pitchFamily="18" charset="0"/>
              </a:rPr>
              <a:t>of respondents support the grant model</a:t>
            </a:r>
          </a:p>
          <a:p>
            <a:pPr lvl="1">
              <a:buClr>
                <a:schemeClr val="accent1"/>
              </a:buClr>
              <a:buSzPct val="120000"/>
              <a:buFont typeface="Wingdings" panose="05000000000000000000" pitchFamily="2" charset="2"/>
              <a:buChar char="§"/>
            </a:pPr>
            <a:r>
              <a:rPr lang="tr-TR" altLang="en-US" sz="3200" b="1" dirty="0" smtClean="0">
                <a:solidFill>
                  <a:schemeClr val="bg1"/>
                </a:solidFill>
                <a:latin typeface="Georgia" panose="02040502050405020303" pitchFamily="18" charset="0"/>
              </a:rPr>
              <a:t>86% </a:t>
            </a:r>
            <a:r>
              <a:rPr lang="en-US" altLang="en-US" sz="3200" b="1" dirty="0" smtClean="0">
                <a:solidFill>
                  <a:schemeClr val="bg1"/>
                </a:solidFill>
                <a:latin typeface="Georgia" panose="02040502050405020303" pitchFamily="18" charset="0"/>
              </a:rPr>
              <a:t>see it as an improvement over the former </a:t>
            </a:r>
            <a:r>
              <a:rPr lang="tr-TR" altLang="en-US" sz="3200" b="1" dirty="0" err="1" smtClean="0">
                <a:solidFill>
                  <a:schemeClr val="bg1"/>
                </a:solidFill>
                <a:latin typeface="Georgia" panose="02040502050405020303" pitchFamily="18" charset="0"/>
              </a:rPr>
              <a:t>grant</a:t>
            </a:r>
            <a:r>
              <a:rPr lang="tr-TR" altLang="en-US" sz="3200" b="1" dirty="0" smtClean="0">
                <a:solidFill>
                  <a:schemeClr val="bg1"/>
                </a:solidFill>
                <a:latin typeface="Georgia" panose="02040502050405020303" pitchFamily="18" charset="0"/>
              </a:rPr>
              <a:t> </a:t>
            </a:r>
            <a:r>
              <a:rPr lang="en-US" altLang="en-US" sz="3200" b="1" dirty="0" smtClean="0">
                <a:solidFill>
                  <a:schemeClr val="bg1"/>
                </a:solidFill>
                <a:latin typeface="Georgia" panose="02040502050405020303" pitchFamily="18" charset="0"/>
              </a:rPr>
              <a:t>model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400" b="1" dirty="0" smtClean="0">
                <a:latin typeface="Georgia" panose="02040502050405020303" pitchFamily="18" charset="0"/>
              </a:rPr>
              <a:t>GRANT APPLICATIONS APPROVED DURING 2015-16</a:t>
            </a:r>
            <a:endParaRPr lang="en-US" sz="2400" b="1" dirty="0">
              <a:latin typeface="Georgia" panose="02040502050405020303" pitchFamily="18"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215549623"/>
              </p:ext>
            </p:extLst>
          </p:nvPr>
        </p:nvGraphicFramePr>
        <p:xfrm>
          <a:off x="1" y="2285997"/>
          <a:ext cx="8991598" cy="3276602"/>
        </p:xfrm>
        <a:graphic>
          <a:graphicData uri="http://schemas.openxmlformats.org/drawingml/2006/table">
            <a:tbl>
              <a:tblPr firstRow="1" firstCol="1" bandRow="1">
                <a:tableStyleId>{5C22544A-7EE6-4342-B048-85BDC9FD1C3A}</a:tableStyleId>
              </a:tblPr>
              <a:tblGrid>
                <a:gridCol w="2913271"/>
                <a:gridCol w="2026109"/>
                <a:gridCol w="2026109"/>
                <a:gridCol w="2026109"/>
              </a:tblGrid>
              <a:tr h="468086">
                <a:tc>
                  <a:txBody>
                    <a:bodyPr/>
                    <a:lstStyle/>
                    <a:p>
                      <a:pPr>
                        <a:lnSpc>
                          <a:spcPct val="115000"/>
                        </a:lnSpc>
                        <a:spcAft>
                          <a:spcPts val="1000"/>
                        </a:spcAft>
                      </a:pPr>
                      <a:r>
                        <a:rPr lang="it-IT" sz="1400" b="1" dirty="0">
                          <a:effectLst/>
                          <a:latin typeface="Arial" panose="020B0604020202020204" pitchFamily="34" charset="0"/>
                          <a:cs typeface="Arial" panose="020B0604020202020204" pitchFamily="34" charset="0"/>
                        </a:rPr>
                        <a:t>Activity type</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it-IT" sz="1400" b="1">
                          <a:effectLst/>
                          <a:latin typeface="Arial" panose="020B0604020202020204" pitchFamily="34" charset="0"/>
                          <a:cs typeface="Arial" panose="020B0604020202020204" pitchFamily="34" charset="0"/>
                        </a:rPr>
                        <a:t>Number of grants</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15000"/>
                        </a:lnSpc>
                        <a:spcAft>
                          <a:spcPts val="1000"/>
                        </a:spcAft>
                      </a:pPr>
                      <a:r>
                        <a:rPr lang="it-IT" sz="1400" b="1">
                          <a:effectLst/>
                          <a:latin typeface="Arial" panose="020B0604020202020204" pitchFamily="34" charset="0"/>
                          <a:cs typeface="Arial" panose="020B0604020202020204" pitchFamily="34" charset="0"/>
                        </a:rPr>
                        <a:t>World Fund</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15000"/>
                        </a:lnSpc>
                        <a:spcAft>
                          <a:spcPts val="1000"/>
                        </a:spcAft>
                      </a:pPr>
                      <a:r>
                        <a:rPr lang="it-IT" sz="1400" b="1">
                          <a:effectLst/>
                          <a:latin typeface="Arial" panose="020B0604020202020204" pitchFamily="34" charset="0"/>
                          <a:cs typeface="Arial" panose="020B0604020202020204" pitchFamily="34" charset="0"/>
                        </a:rPr>
                        <a:t>Total Funding</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468086">
                <a:tc>
                  <a:txBody>
                    <a:bodyPr/>
                    <a:lstStyle/>
                    <a:p>
                      <a:pPr>
                        <a:lnSpc>
                          <a:spcPct val="115000"/>
                        </a:lnSpc>
                        <a:spcAft>
                          <a:spcPts val="1000"/>
                        </a:spcAft>
                      </a:pPr>
                      <a:r>
                        <a:rPr lang="it-IT" sz="1400" b="1" dirty="0">
                          <a:effectLst/>
                          <a:latin typeface="Arial" panose="020B0604020202020204" pitchFamily="34" charset="0"/>
                          <a:cs typeface="Arial" panose="020B0604020202020204" pitchFamily="34" charset="0"/>
                        </a:rPr>
                        <a:t>Humanitarian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it-IT" sz="1400" b="1" dirty="0">
                          <a:effectLst/>
                          <a:latin typeface="Arial" panose="020B0604020202020204" pitchFamily="34" charset="0"/>
                          <a:cs typeface="Arial" panose="020B0604020202020204" pitchFamily="34" charset="0"/>
                        </a:rPr>
                        <a:t>882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a:effectLst/>
                          <a:latin typeface="Arial" panose="020B0604020202020204" pitchFamily="34" charset="0"/>
                          <a:cs typeface="Arial" panose="020B0604020202020204" pitchFamily="34" charset="0"/>
                        </a:rPr>
                        <a:t>$25,322,385</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a:effectLst/>
                          <a:latin typeface="Arial" panose="020B0604020202020204" pitchFamily="34" charset="0"/>
                          <a:cs typeface="Arial" panose="020B0604020202020204" pitchFamily="34" charset="0"/>
                        </a:rPr>
                        <a:t>$61,905,024</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468086">
                <a:tc>
                  <a:txBody>
                    <a:bodyPr/>
                    <a:lstStyle/>
                    <a:p>
                      <a:pPr>
                        <a:lnSpc>
                          <a:spcPct val="115000"/>
                        </a:lnSpc>
                        <a:spcAft>
                          <a:spcPts val="1000"/>
                        </a:spcAft>
                      </a:pPr>
                      <a:r>
                        <a:rPr lang="it-IT" sz="1400" b="1">
                          <a:effectLst/>
                          <a:latin typeface="Arial" panose="020B0604020202020204" pitchFamily="34" charset="0"/>
                          <a:cs typeface="Arial" panose="020B0604020202020204" pitchFamily="34" charset="0"/>
                        </a:rPr>
                        <a:t>Humanitarian/VTT</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it-IT" sz="1400" b="1" dirty="0">
                          <a:effectLst/>
                          <a:latin typeface="Arial" panose="020B0604020202020204" pitchFamily="34" charset="0"/>
                          <a:cs typeface="Arial" panose="020B0604020202020204" pitchFamily="34" charset="0"/>
                        </a:rPr>
                        <a:t>56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dirty="0">
                          <a:effectLst/>
                          <a:latin typeface="Arial" panose="020B0604020202020204" pitchFamily="34" charset="0"/>
                          <a:cs typeface="Arial" panose="020B0604020202020204" pitchFamily="34" charset="0"/>
                        </a:rPr>
                        <a:t>$1,843,341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a:effectLst/>
                          <a:latin typeface="Arial" panose="020B0604020202020204" pitchFamily="34" charset="0"/>
                          <a:cs typeface="Arial" panose="020B0604020202020204" pitchFamily="34" charset="0"/>
                        </a:rPr>
                        <a:t>$4,282,338</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468086">
                <a:tc>
                  <a:txBody>
                    <a:bodyPr/>
                    <a:lstStyle/>
                    <a:p>
                      <a:pPr>
                        <a:lnSpc>
                          <a:spcPct val="115000"/>
                        </a:lnSpc>
                        <a:spcAft>
                          <a:spcPts val="1000"/>
                        </a:spcAft>
                      </a:pPr>
                      <a:r>
                        <a:rPr lang="it-IT" sz="1400" b="1">
                          <a:effectLst/>
                          <a:latin typeface="Arial" panose="020B0604020202020204" pitchFamily="34" charset="0"/>
                          <a:cs typeface="Arial" panose="020B0604020202020204" pitchFamily="34" charset="0"/>
                        </a:rPr>
                        <a:t>Scholar</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it-IT" sz="1400" b="1" dirty="0">
                          <a:effectLst/>
                          <a:latin typeface="Arial" panose="020B0604020202020204" pitchFamily="34" charset="0"/>
                          <a:cs typeface="Arial" panose="020B0604020202020204" pitchFamily="34" charset="0"/>
                        </a:rPr>
                        <a:t>192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dirty="0">
                          <a:effectLst/>
                          <a:latin typeface="Arial" panose="020B0604020202020204" pitchFamily="34" charset="0"/>
                          <a:cs typeface="Arial" panose="020B0604020202020204" pitchFamily="34" charset="0"/>
                        </a:rPr>
                        <a:t>$3,523,885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a:effectLst/>
                          <a:latin typeface="Arial" panose="020B0604020202020204" pitchFamily="34" charset="0"/>
                          <a:cs typeface="Arial" panose="020B0604020202020204" pitchFamily="34" charset="0"/>
                        </a:rPr>
                        <a:t>$7,623,566</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468086">
                <a:tc>
                  <a:txBody>
                    <a:bodyPr/>
                    <a:lstStyle/>
                    <a:p>
                      <a:pPr>
                        <a:lnSpc>
                          <a:spcPct val="115000"/>
                        </a:lnSpc>
                        <a:spcAft>
                          <a:spcPts val="1000"/>
                        </a:spcAft>
                      </a:pPr>
                      <a:r>
                        <a:rPr lang="it-IT" sz="1400" b="1">
                          <a:effectLst/>
                          <a:latin typeface="Arial" panose="020B0604020202020204" pitchFamily="34" charset="0"/>
                          <a:cs typeface="Arial" panose="020B0604020202020204" pitchFamily="34" charset="0"/>
                        </a:rPr>
                        <a:t>Scholar/VTT</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it-IT" sz="1400" b="1" dirty="0">
                          <a:effectLst/>
                          <a:latin typeface="Arial" panose="020B0604020202020204" pitchFamily="34" charset="0"/>
                          <a:cs typeface="Arial" panose="020B0604020202020204" pitchFamily="34" charset="0"/>
                        </a:rPr>
                        <a:t>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dirty="0">
                          <a:effectLst/>
                          <a:latin typeface="Arial" panose="020B0604020202020204" pitchFamily="34" charset="0"/>
                          <a:cs typeface="Arial" panose="020B0604020202020204" pitchFamily="34" charset="0"/>
                        </a:rPr>
                        <a:t>$43,650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dirty="0">
                          <a:effectLst/>
                          <a:latin typeface="Arial" panose="020B0604020202020204" pitchFamily="34" charset="0"/>
                          <a:cs typeface="Arial" panose="020B0604020202020204" pitchFamily="34" charset="0"/>
                        </a:rPr>
                        <a:t>$101,750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468086">
                <a:tc>
                  <a:txBody>
                    <a:bodyPr/>
                    <a:lstStyle/>
                    <a:p>
                      <a:pPr>
                        <a:lnSpc>
                          <a:spcPct val="115000"/>
                        </a:lnSpc>
                        <a:spcAft>
                          <a:spcPts val="1000"/>
                        </a:spcAft>
                      </a:pPr>
                      <a:r>
                        <a:rPr lang="it-IT" sz="1400" b="1">
                          <a:effectLst/>
                          <a:latin typeface="Arial" panose="020B0604020202020204" pitchFamily="34" charset="0"/>
                          <a:cs typeface="Arial" panose="020B0604020202020204" pitchFamily="34" charset="0"/>
                        </a:rPr>
                        <a:t>VTT</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it-IT" sz="1400" b="1" dirty="0">
                          <a:effectLst/>
                          <a:latin typeface="Arial" panose="020B0604020202020204" pitchFamily="34" charset="0"/>
                          <a:cs typeface="Arial" panose="020B0604020202020204" pitchFamily="34" charset="0"/>
                        </a:rPr>
                        <a:t>34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dirty="0">
                          <a:effectLst/>
                          <a:latin typeface="Arial" panose="020B0604020202020204" pitchFamily="34" charset="0"/>
                          <a:cs typeface="Arial" panose="020B0604020202020204" pitchFamily="34" charset="0"/>
                        </a:rPr>
                        <a:t>$967,266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dirty="0">
                          <a:effectLst/>
                          <a:latin typeface="Arial" panose="020B0604020202020204" pitchFamily="34" charset="0"/>
                          <a:cs typeface="Arial" panose="020B0604020202020204" pitchFamily="34" charset="0"/>
                        </a:rPr>
                        <a:t>$2,178,204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468086">
                <a:tc>
                  <a:txBody>
                    <a:bodyPr/>
                    <a:lstStyle/>
                    <a:p>
                      <a:pPr>
                        <a:lnSpc>
                          <a:spcPct val="115000"/>
                        </a:lnSpc>
                        <a:spcAft>
                          <a:spcPts val="1000"/>
                        </a:spcAft>
                      </a:pPr>
                      <a:r>
                        <a:rPr lang="it-IT" sz="1400" b="1">
                          <a:effectLst/>
                          <a:latin typeface="Arial" panose="020B0604020202020204" pitchFamily="34" charset="0"/>
                          <a:cs typeface="Arial" panose="020B0604020202020204" pitchFamily="34" charset="0"/>
                        </a:rPr>
                        <a:t>Grand Total</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it-IT" sz="1400" b="1" dirty="0">
                          <a:effectLst/>
                          <a:latin typeface="Arial" panose="020B0604020202020204" pitchFamily="34" charset="0"/>
                          <a:cs typeface="Arial" panose="020B0604020202020204" pitchFamily="34" charset="0"/>
                        </a:rPr>
                        <a:t>1165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dirty="0">
                          <a:effectLst/>
                          <a:latin typeface="Arial" panose="020B0604020202020204" pitchFamily="34" charset="0"/>
                          <a:cs typeface="Arial" panose="020B0604020202020204" pitchFamily="34" charset="0"/>
                        </a:rPr>
                        <a:t>$31,700,526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it-IT" sz="1400" b="1" dirty="0">
                          <a:effectLst/>
                          <a:latin typeface="Arial" panose="020B0604020202020204" pitchFamily="34" charset="0"/>
                          <a:cs typeface="Arial" panose="020B0604020202020204" pitchFamily="34" charset="0"/>
                        </a:rPr>
                        <a:t>$76,090,882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bl>
          </a:graphicData>
        </a:graphic>
      </p:graphicFrame>
      <p:sp>
        <p:nvSpPr>
          <p:cNvPr id="6" name="Dikdörtgen 5"/>
          <p:cNvSpPr/>
          <p:nvPr/>
        </p:nvSpPr>
        <p:spPr>
          <a:xfrm>
            <a:off x="1" y="1219200"/>
            <a:ext cx="9143999" cy="941796"/>
          </a:xfrm>
          <a:prstGeom prst="rect">
            <a:avLst/>
          </a:prstGeom>
        </p:spPr>
        <p:txBody>
          <a:bodyPr wrap="square">
            <a:spAutoFit/>
          </a:bodyPr>
          <a:lstStyle/>
          <a:p>
            <a:pPr marL="342900" lvl="0" indent="-342900" algn="ctr">
              <a:lnSpc>
                <a:spcPct val="115000"/>
              </a:lnSpc>
              <a:spcAft>
                <a:spcPts val="0"/>
              </a:spcAft>
              <a:buFont typeface="Symbol" panose="05050102010706020507" pitchFamily="18" charset="2"/>
              <a:buChar char=""/>
            </a:pPr>
            <a:r>
              <a:rPr lang="it-IT" dirty="0">
                <a:solidFill>
                  <a:schemeClr val="bg1"/>
                </a:solidFill>
                <a:ea typeface="Calibri" panose="020F0502020204030204" pitchFamily="34" charset="0"/>
                <a:cs typeface="Times New Roman" panose="02020603050405020304" pitchFamily="18" charset="0"/>
              </a:rPr>
              <a:t>District grants approved: 494</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15000"/>
              </a:lnSpc>
              <a:spcAft>
                <a:spcPts val="1000"/>
              </a:spcAft>
              <a:buFont typeface="Symbol" panose="05050102010706020507" pitchFamily="18" charset="2"/>
              <a:buChar char=""/>
            </a:pPr>
            <a:r>
              <a:rPr lang="it-IT" dirty="0">
                <a:solidFill>
                  <a:schemeClr val="bg1"/>
                </a:solidFill>
                <a:ea typeface="Calibri" panose="020F0502020204030204" pitchFamily="34" charset="0"/>
                <a:cs typeface="Times New Roman" panose="02020603050405020304" pitchFamily="18" charset="0"/>
              </a:rPr>
              <a:t>Global grants approved: 1,165 </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0988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sz="2400" b="1" dirty="0" smtClean="0">
                <a:latin typeface="Georgia" panose="02040502050405020303" pitchFamily="18" charset="0"/>
              </a:rPr>
              <a:t>COMPOSITION OF 2015-16 GLOBAL GRANTS BY</a:t>
            </a:r>
            <a:br>
              <a:rPr lang="tr-TR" sz="2400" b="1" dirty="0" smtClean="0">
                <a:latin typeface="Georgia" panose="02040502050405020303" pitchFamily="18" charset="0"/>
              </a:rPr>
            </a:br>
            <a:r>
              <a:rPr lang="tr-TR" sz="2400" b="1" dirty="0" smtClean="0">
                <a:latin typeface="Georgia" panose="02040502050405020303" pitchFamily="18" charset="0"/>
              </a:rPr>
              <a:t> AREAS OF FOCUS</a:t>
            </a:r>
            <a:endParaRPr lang="en-US" sz="2400" b="1" dirty="0">
              <a:latin typeface="Georgia" panose="02040502050405020303" pitchFamily="18"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085110314"/>
              </p:ext>
            </p:extLst>
          </p:nvPr>
        </p:nvGraphicFramePr>
        <p:xfrm>
          <a:off x="152401" y="1371598"/>
          <a:ext cx="8839198" cy="4495800"/>
        </p:xfrm>
        <a:graphic>
          <a:graphicData uri="http://schemas.openxmlformats.org/drawingml/2006/table">
            <a:tbl>
              <a:tblPr firstRow="1" firstCol="1" bandRow="1">
                <a:tableStyleId>{5C22544A-7EE6-4342-B048-85BDC9FD1C3A}</a:tableStyleId>
              </a:tblPr>
              <a:tblGrid>
                <a:gridCol w="3925847"/>
                <a:gridCol w="1797880"/>
                <a:gridCol w="1626653"/>
                <a:gridCol w="1488818"/>
              </a:tblGrid>
              <a:tr h="561975">
                <a:tc>
                  <a:txBody>
                    <a:bodyPr/>
                    <a:lstStyle/>
                    <a:p>
                      <a:pPr>
                        <a:lnSpc>
                          <a:spcPct val="115000"/>
                        </a:lnSpc>
                        <a:spcAft>
                          <a:spcPts val="1000"/>
                        </a:spcAft>
                      </a:pPr>
                      <a:r>
                        <a:rPr lang="en-US" sz="1400" b="1" dirty="0">
                          <a:effectLst/>
                          <a:latin typeface="Arial" panose="020B0604020202020204" pitchFamily="34" charset="0"/>
                          <a:cs typeface="Arial" panose="020B0604020202020204" pitchFamily="34" charset="0"/>
                        </a:rPr>
                        <a:t>Area of focus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400" b="1">
                          <a:effectLst/>
                          <a:latin typeface="Arial" panose="020B0604020202020204" pitchFamily="34" charset="0"/>
                          <a:cs typeface="Arial" panose="020B0604020202020204" pitchFamily="34" charset="0"/>
                        </a:rPr>
                        <a:t>Number of grants</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15000"/>
                        </a:lnSpc>
                        <a:spcAft>
                          <a:spcPts val="1000"/>
                        </a:spcAft>
                      </a:pPr>
                      <a:r>
                        <a:rPr lang="en-US" sz="1400" b="1">
                          <a:effectLst/>
                          <a:latin typeface="Arial" panose="020B0604020202020204" pitchFamily="34" charset="0"/>
                          <a:cs typeface="Arial" panose="020B0604020202020204" pitchFamily="34" charset="0"/>
                        </a:rPr>
                        <a:t>World Fund</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15000"/>
                        </a:lnSpc>
                        <a:spcAft>
                          <a:spcPts val="1000"/>
                        </a:spcAft>
                      </a:pPr>
                      <a:r>
                        <a:rPr lang="en-US" sz="1400" b="1">
                          <a:effectLst/>
                          <a:latin typeface="Arial" panose="020B0604020202020204" pitchFamily="34" charset="0"/>
                          <a:cs typeface="Arial" panose="020B0604020202020204" pitchFamily="34" charset="0"/>
                        </a:rPr>
                        <a:t>Total Funding</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561975">
                <a:tc>
                  <a:txBody>
                    <a:bodyPr/>
                    <a:lstStyle/>
                    <a:p>
                      <a:pPr>
                        <a:lnSpc>
                          <a:spcPct val="115000"/>
                        </a:lnSpc>
                        <a:spcAft>
                          <a:spcPts val="1000"/>
                        </a:spcAft>
                      </a:pPr>
                      <a:r>
                        <a:rPr lang="en-US" sz="1400" b="1" dirty="0">
                          <a:effectLst/>
                          <a:latin typeface="Arial" panose="020B0604020202020204" pitchFamily="34" charset="0"/>
                          <a:cs typeface="Arial" panose="020B0604020202020204" pitchFamily="34" charset="0"/>
                        </a:rPr>
                        <a:t>Basic education and literacy</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400" b="1" dirty="0">
                          <a:effectLst/>
                          <a:latin typeface="Arial" panose="020B0604020202020204" pitchFamily="34" charset="0"/>
                          <a:cs typeface="Arial" panose="020B0604020202020204" pitchFamily="34" charset="0"/>
                        </a:rPr>
                        <a:t>174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a:effectLst/>
                          <a:latin typeface="Arial" panose="020B0604020202020204" pitchFamily="34" charset="0"/>
                          <a:cs typeface="Arial" panose="020B0604020202020204" pitchFamily="34" charset="0"/>
                        </a:rPr>
                        <a:t>$4,264,753</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a:effectLst/>
                          <a:latin typeface="Arial" panose="020B0604020202020204" pitchFamily="34" charset="0"/>
                          <a:cs typeface="Arial" panose="020B0604020202020204" pitchFamily="34" charset="0"/>
                        </a:rPr>
                        <a:t>$10,267,975</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561975">
                <a:tc>
                  <a:txBody>
                    <a:bodyPr/>
                    <a:lstStyle/>
                    <a:p>
                      <a:pPr>
                        <a:lnSpc>
                          <a:spcPct val="115000"/>
                        </a:lnSpc>
                        <a:spcAft>
                          <a:spcPts val="1000"/>
                        </a:spcAft>
                      </a:pPr>
                      <a:r>
                        <a:rPr lang="en-US" sz="1400" b="1">
                          <a:effectLst/>
                          <a:latin typeface="Arial" panose="020B0604020202020204" pitchFamily="34" charset="0"/>
                          <a:cs typeface="Arial" panose="020B0604020202020204" pitchFamily="34" charset="0"/>
                        </a:rPr>
                        <a:t>Disease prevention and treatment</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400" b="1" dirty="0">
                          <a:effectLst/>
                          <a:latin typeface="Arial" panose="020B0604020202020204" pitchFamily="34" charset="0"/>
                          <a:cs typeface="Arial" panose="020B0604020202020204" pitchFamily="34" charset="0"/>
                        </a:rPr>
                        <a:t>378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a:effectLst/>
                          <a:latin typeface="Arial" panose="020B0604020202020204" pitchFamily="34" charset="0"/>
                          <a:cs typeface="Arial" panose="020B0604020202020204" pitchFamily="34" charset="0"/>
                        </a:rPr>
                        <a:t>$11,317,795</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a:effectLst/>
                          <a:latin typeface="Arial" panose="020B0604020202020204" pitchFamily="34" charset="0"/>
                          <a:cs typeface="Arial" panose="020B0604020202020204" pitchFamily="34" charset="0"/>
                        </a:rPr>
                        <a:t>$26,997,395</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561975">
                <a:tc>
                  <a:txBody>
                    <a:bodyPr/>
                    <a:lstStyle/>
                    <a:p>
                      <a:pPr>
                        <a:lnSpc>
                          <a:spcPct val="115000"/>
                        </a:lnSpc>
                        <a:spcAft>
                          <a:spcPts val="1000"/>
                        </a:spcAft>
                      </a:pPr>
                      <a:r>
                        <a:rPr lang="en-US" sz="1400" b="1">
                          <a:effectLst/>
                          <a:latin typeface="Arial" panose="020B0604020202020204" pitchFamily="34" charset="0"/>
                          <a:cs typeface="Arial" panose="020B0604020202020204" pitchFamily="34" charset="0"/>
                        </a:rPr>
                        <a:t>Economic and community development</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400" b="1" dirty="0">
                          <a:effectLst/>
                          <a:latin typeface="Arial" panose="020B0604020202020204" pitchFamily="34" charset="0"/>
                          <a:cs typeface="Arial" panose="020B0604020202020204" pitchFamily="34" charset="0"/>
                        </a:rPr>
                        <a:t>165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dirty="0">
                          <a:effectLst/>
                          <a:latin typeface="Arial" panose="020B0604020202020204" pitchFamily="34" charset="0"/>
                          <a:cs typeface="Arial" panose="020B0604020202020204" pitchFamily="34" charset="0"/>
                        </a:rPr>
                        <a:t>$3,913,233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a:effectLst/>
                          <a:latin typeface="Arial" panose="020B0604020202020204" pitchFamily="34" charset="0"/>
                          <a:cs typeface="Arial" panose="020B0604020202020204" pitchFamily="34" charset="0"/>
                        </a:rPr>
                        <a:t>$9,132,115</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561975">
                <a:tc>
                  <a:txBody>
                    <a:bodyPr/>
                    <a:lstStyle/>
                    <a:p>
                      <a:pPr>
                        <a:lnSpc>
                          <a:spcPct val="115000"/>
                        </a:lnSpc>
                        <a:spcAft>
                          <a:spcPts val="1000"/>
                        </a:spcAft>
                      </a:pPr>
                      <a:r>
                        <a:rPr lang="en-US" sz="1400" b="1">
                          <a:effectLst/>
                          <a:latin typeface="Arial" panose="020B0604020202020204" pitchFamily="34" charset="0"/>
                          <a:cs typeface="Arial" panose="020B0604020202020204" pitchFamily="34" charset="0"/>
                        </a:rPr>
                        <a:t>Maternal and child health</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400" b="1" dirty="0">
                          <a:effectLst/>
                          <a:latin typeface="Arial" panose="020B0604020202020204" pitchFamily="34" charset="0"/>
                          <a:cs typeface="Arial" panose="020B0604020202020204" pitchFamily="34" charset="0"/>
                        </a:rPr>
                        <a:t>93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dirty="0">
                          <a:effectLst/>
                          <a:latin typeface="Arial" panose="020B0604020202020204" pitchFamily="34" charset="0"/>
                          <a:cs typeface="Arial" panose="020B0604020202020204" pitchFamily="34" charset="0"/>
                        </a:rPr>
                        <a:t>$2,769,244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a:effectLst/>
                          <a:latin typeface="Arial" panose="020B0604020202020204" pitchFamily="34" charset="0"/>
                          <a:cs typeface="Arial" panose="020B0604020202020204" pitchFamily="34" charset="0"/>
                        </a:rPr>
                        <a:t>$6,993,416</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561975">
                <a:tc>
                  <a:txBody>
                    <a:bodyPr/>
                    <a:lstStyle/>
                    <a:p>
                      <a:pPr>
                        <a:lnSpc>
                          <a:spcPct val="115000"/>
                        </a:lnSpc>
                        <a:spcAft>
                          <a:spcPts val="1000"/>
                        </a:spcAft>
                      </a:pPr>
                      <a:r>
                        <a:rPr lang="en-US" sz="1400" b="1">
                          <a:effectLst/>
                          <a:latin typeface="Arial" panose="020B0604020202020204" pitchFamily="34" charset="0"/>
                          <a:cs typeface="Arial" panose="020B0604020202020204" pitchFamily="34" charset="0"/>
                        </a:rPr>
                        <a:t>Peace and conflict prevention/resolution</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400" b="1" dirty="0">
                          <a:effectLst/>
                          <a:latin typeface="Arial" panose="020B0604020202020204" pitchFamily="34" charset="0"/>
                          <a:cs typeface="Arial" panose="020B0604020202020204" pitchFamily="34" charset="0"/>
                        </a:rPr>
                        <a:t>83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dirty="0">
                          <a:effectLst/>
                          <a:latin typeface="Arial" panose="020B0604020202020204" pitchFamily="34" charset="0"/>
                          <a:cs typeface="Arial" panose="020B0604020202020204" pitchFamily="34" charset="0"/>
                        </a:rPr>
                        <a:t>$1,631,076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a:effectLst/>
                          <a:latin typeface="Arial" panose="020B0604020202020204" pitchFamily="34" charset="0"/>
                          <a:cs typeface="Arial" panose="020B0604020202020204" pitchFamily="34" charset="0"/>
                        </a:rPr>
                        <a:t>$3,593,374</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561975">
                <a:tc>
                  <a:txBody>
                    <a:bodyPr/>
                    <a:lstStyle/>
                    <a:p>
                      <a:pPr>
                        <a:lnSpc>
                          <a:spcPct val="115000"/>
                        </a:lnSpc>
                        <a:spcAft>
                          <a:spcPts val="1000"/>
                        </a:spcAft>
                      </a:pPr>
                      <a:r>
                        <a:rPr lang="en-US" sz="1400" b="1">
                          <a:effectLst/>
                          <a:latin typeface="Arial" panose="020B0604020202020204" pitchFamily="34" charset="0"/>
                          <a:cs typeface="Arial" panose="020B0604020202020204" pitchFamily="34" charset="0"/>
                        </a:rPr>
                        <a:t>Water and sanitation</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400" b="1" dirty="0">
                          <a:effectLst/>
                          <a:latin typeface="Arial" panose="020B0604020202020204" pitchFamily="34" charset="0"/>
                          <a:cs typeface="Arial" panose="020B0604020202020204" pitchFamily="34" charset="0"/>
                        </a:rPr>
                        <a:t>272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dirty="0">
                          <a:effectLst/>
                          <a:latin typeface="Arial" panose="020B0604020202020204" pitchFamily="34" charset="0"/>
                          <a:cs typeface="Arial" panose="020B0604020202020204" pitchFamily="34" charset="0"/>
                        </a:rPr>
                        <a:t>$7,804,426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a:effectLst/>
                          <a:latin typeface="Arial" panose="020B0604020202020204" pitchFamily="34" charset="0"/>
                          <a:cs typeface="Arial" panose="020B0604020202020204" pitchFamily="34" charset="0"/>
                        </a:rPr>
                        <a:t>$19,106,607</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r h="561975">
                <a:tc>
                  <a:txBody>
                    <a:bodyPr/>
                    <a:lstStyle/>
                    <a:p>
                      <a:pPr>
                        <a:lnSpc>
                          <a:spcPct val="115000"/>
                        </a:lnSpc>
                        <a:spcAft>
                          <a:spcPts val="1000"/>
                        </a:spcAft>
                      </a:pPr>
                      <a:r>
                        <a:rPr lang="en-US" sz="1400" b="1">
                          <a:effectLst/>
                          <a:latin typeface="Arial" panose="020B0604020202020204" pitchFamily="34" charset="0"/>
                          <a:cs typeface="Arial" panose="020B0604020202020204" pitchFamily="34" charset="0"/>
                        </a:rPr>
                        <a:t>Grand Total</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400" b="1" dirty="0">
                          <a:effectLst/>
                          <a:latin typeface="Arial" panose="020B0604020202020204" pitchFamily="34" charset="0"/>
                          <a:cs typeface="Arial" panose="020B0604020202020204" pitchFamily="34" charset="0"/>
                        </a:rPr>
                        <a:t>1165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dirty="0">
                          <a:effectLst/>
                          <a:latin typeface="Arial" panose="020B0604020202020204" pitchFamily="34" charset="0"/>
                          <a:cs typeface="Arial" panose="020B0604020202020204" pitchFamily="34" charset="0"/>
                        </a:rPr>
                        <a:t>$31,700,526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r">
                        <a:lnSpc>
                          <a:spcPct val="115000"/>
                        </a:lnSpc>
                        <a:spcAft>
                          <a:spcPts val="1000"/>
                        </a:spcAft>
                      </a:pPr>
                      <a:r>
                        <a:rPr lang="en-US" sz="1400" b="1" dirty="0">
                          <a:effectLst/>
                          <a:latin typeface="Arial" panose="020B0604020202020204" pitchFamily="34" charset="0"/>
                          <a:cs typeface="Arial" panose="020B0604020202020204" pitchFamily="34" charset="0"/>
                        </a:rPr>
                        <a:t>$76,090,882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r>
            </a:tbl>
          </a:graphicData>
        </a:graphic>
      </p:graphicFrame>
    </p:spTree>
    <p:extLst>
      <p:ext uri="{BB962C8B-B14F-4D97-AF65-F5344CB8AC3E}">
        <p14:creationId xmlns:p14="http://schemas.microsoft.com/office/powerpoint/2010/main" val="441101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altLang="en-US" b="1" dirty="0">
                <a:latin typeface="Georgia" panose="02040502050405020303" pitchFamily="18" charset="0"/>
              </a:rPr>
              <a:t>GLOBAL GRANT APPROVALS— A COMPARISON</a:t>
            </a:r>
            <a:endParaRPr lang="en-US" dirty="0"/>
          </a:p>
        </p:txBody>
      </p:sp>
      <p:pic>
        <p:nvPicPr>
          <p:cNvPr id="4" name="İçerik Yer Tutucusu 3"/>
          <p:cNvPicPr>
            <a:picLocks noGrp="1" noChangeAspect="1"/>
          </p:cNvPicPr>
          <p:nvPr>
            <p:ph idx="1"/>
          </p:nvPr>
        </p:nvPicPr>
        <p:blipFill>
          <a:blip r:embed="rId2"/>
          <a:stretch>
            <a:fillRect/>
          </a:stretch>
        </p:blipFill>
        <p:spPr>
          <a:xfrm>
            <a:off x="367748" y="1371600"/>
            <a:ext cx="8395252" cy="4419600"/>
          </a:xfrm>
          <a:prstGeom prst="rect">
            <a:avLst/>
          </a:prstGeom>
        </p:spPr>
      </p:pic>
    </p:spTree>
    <p:extLst>
      <p:ext uri="{BB962C8B-B14F-4D97-AF65-F5344CB8AC3E}">
        <p14:creationId xmlns:p14="http://schemas.microsoft.com/office/powerpoint/2010/main" val="2752882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b="1" dirty="0" smtClean="0">
                <a:latin typeface="Georgia" panose="02040502050405020303" pitchFamily="18" charset="0"/>
              </a:rPr>
              <a:t>GLOBAL GRANTS BUDGETS VS. SPENT</a:t>
            </a:r>
          </a:p>
        </p:txBody>
      </p:sp>
      <p:sp>
        <p:nvSpPr>
          <p:cNvPr id="29699" name="Content Placeholder 2"/>
          <p:cNvSpPr txBox="1">
            <a:spLocks/>
          </p:cNvSpPr>
          <p:nvPr/>
        </p:nvSpPr>
        <p:spPr bwMode="auto">
          <a:xfrm>
            <a:off x="457200" y="1066800"/>
            <a:ext cx="3352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Font typeface="Arial" panose="020B0604020202020204" pitchFamily="34" charset="0"/>
              <a:buNone/>
            </a:pPr>
            <a:r>
              <a:rPr lang="en-US" altLang="en-US" b="1" dirty="0" smtClean="0">
                <a:solidFill>
                  <a:schemeClr val="tx2"/>
                </a:solidFill>
                <a:latin typeface="Georgia" panose="02040502050405020303" pitchFamily="18" charset="0"/>
              </a:rPr>
              <a:t>201</a:t>
            </a:r>
            <a:r>
              <a:rPr lang="tr-TR" altLang="en-US" b="1" dirty="0" smtClean="0">
                <a:solidFill>
                  <a:schemeClr val="tx2"/>
                </a:solidFill>
                <a:latin typeface="Georgia" panose="02040502050405020303" pitchFamily="18" charset="0"/>
              </a:rPr>
              <a:t>4</a:t>
            </a:r>
            <a:r>
              <a:rPr lang="en-US" altLang="en-US" b="1" dirty="0" smtClean="0">
                <a:solidFill>
                  <a:schemeClr val="tx2"/>
                </a:solidFill>
                <a:latin typeface="Georgia" panose="02040502050405020303" pitchFamily="18" charset="0"/>
              </a:rPr>
              <a:t>-1</a:t>
            </a:r>
            <a:r>
              <a:rPr lang="tr-TR" altLang="en-US" b="1" dirty="0" smtClean="0">
                <a:solidFill>
                  <a:schemeClr val="tx2"/>
                </a:solidFill>
                <a:latin typeface="Georgia" panose="02040502050405020303" pitchFamily="18" charset="0"/>
              </a:rPr>
              <a:t>5</a:t>
            </a:r>
            <a:endParaRPr lang="en-US" altLang="en-US" b="1" dirty="0">
              <a:solidFill>
                <a:schemeClr val="tx2"/>
              </a:solidFill>
              <a:latin typeface="Georgia" panose="02040502050405020303" pitchFamily="18" charset="0"/>
            </a:endParaRPr>
          </a:p>
          <a:p>
            <a:pPr eaLnBrk="1" hangingPunct="1">
              <a:spcBef>
                <a:spcPct val="20000"/>
              </a:spcBef>
              <a:buFont typeface="Arial" panose="020B0604020202020204" pitchFamily="34" charset="0"/>
              <a:buNone/>
            </a:pPr>
            <a:endParaRPr lang="en-US" altLang="en-US" sz="1600" dirty="0">
              <a:solidFill>
                <a:srgbClr val="FFFFFF"/>
              </a:solidFill>
              <a:latin typeface="Georgia" panose="02040502050405020303" pitchFamily="18" charset="0"/>
            </a:endParaRPr>
          </a:p>
        </p:txBody>
      </p:sp>
      <p:sp>
        <p:nvSpPr>
          <p:cNvPr id="6" name="Content Placeholder 2"/>
          <p:cNvSpPr txBox="1">
            <a:spLocks/>
          </p:cNvSpPr>
          <p:nvPr/>
        </p:nvSpPr>
        <p:spPr bwMode="auto">
          <a:xfrm>
            <a:off x="457200" y="1676400"/>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itchFamily="34" charset="0"/>
                <a:ea typeface="ＭＳ Ｐゴシック" pitchFamily="34" charset="-128"/>
              </a:defRPr>
            </a:lvl1pPr>
            <a:lvl2pPr marL="338138" indent="-2222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chemeClr val="accent1"/>
              </a:buClr>
              <a:buSzPct val="120000"/>
              <a:buFont typeface="Wingdings" pitchFamily="2" charset="2"/>
              <a:buChar char="§"/>
              <a:defRPr/>
            </a:pPr>
            <a:r>
              <a:rPr lang="en-US" altLang="en-US" b="1" dirty="0" smtClean="0">
                <a:solidFill>
                  <a:schemeClr val="bg1"/>
                </a:solidFill>
                <a:latin typeface="Georgia" pitchFamily="18" charset="0"/>
                <a:cs typeface="Arial" panose="020B0604020202020204" pitchFamily="34" charset="0"/>
              </a:rPr>
              <a:t>Budget: $</a:t>
            </a:r>
            <a:r>
              <a:rPr lang="tr-TR" altLang="en-US" b="1" dirty="0" smtClean="0">
                <a:solidFill>
                  <a:schemeClr val="bg1"/>
                </a:solidFill>
                <a:latin typeface="Georgia" pitchFamily="18" charset="0"/>
                <a:cs typeface="Arial" panose="020B0604020202020204" pitchFamily="34" charset="0"/>
              </a:rPr>
              <a:t>69,968,</a:t>
            </a:r>
            <a:r>
              <a:rPr lang="en-US" altLang="en-US" b="1" dirty="0" smtClean="0">
                <a:solidFill>
                  <a:schemeClr val="bg1"/>
                </a:solidFill>
                <a:latin typeface="Georgia" pitchFamily="18" charset="0"/>
                <a:cs typeface="Arial" panose="020B0604020202020204" pitchFamily="34" charset="0"/>
              </a:rPr>
              <a:t>3</a:t>
            </a:r>
            <a:r>
              <a:rPr lang="tr-TR" altLang="en-US" b="1" dirty="0" smtClean="0">
                <a:solidFill>
                  <a:schemeClr val="bg1"/>
                </a:solidFill>
                <a:latin typeface="Georgia" pitchFamily="18" charset="0"/>
                <a:cs typeface="Arial" panose="020B0604020202020204" pitchFamily="34" charset="0"/>
              </a:rPr>
              <a:t>76</a:t>
            </a:r>
            <a:r>
              <a:rPr lang="en-US" altLang="en-US" b="1" dirty="0" smtClean="0">
                <a:solidFill>
                  <a:schemeClr val="bg1"/>
                </a:solidFill>
                <a:latin typeface="Georgia" pitchFamily="18" charset="0"/>
                <a:cs typeface="Arial" panose="020B0604020202020204" pitchFamily="34" charset="0"/>
              </a:rPr>
              <a:t> </a:t>
            </a:r>
          </a:p>
          <a:p>
            <a:pPr lvl="1">
              <a:spcBef>
                <a:spcPct val="20000"/>
              </a:spcBef>
              <a:buClr>
                <a:schemeClr val="accent1"/>
              </a:buClr>
              <a:buSzPct val="120000"/>
              <a:buFont typeface="Wingdings" pitchFamily="2" charset="2"/>
              <a:buChar char="§"/>
              <a:defRPr/>
            </a:pPr>
            <a:r>
              <a:rPr lang="en-US" altLang="en-US" b="1" dirty="0" smtClean="0">
                <a:solidFill>
                  <a:schemeClr val="bg1"/>
                </a:solidFill>
                <a:latin typeface="Georgia" pitchFamily="18" charset="0"/>
                <a:cs typeface="Arial" panose="020B0604020202020204" pitchFamily="34" charset="0"/>
              </a:rPr>
              <a:t>Actual: $</a:t>
            </a:r>
            <a:r>
              <a:rPr lang="tr-TR" altLang="en-US" b="1" dirty="0" smtClean="0">
                <a:solidFill>
                  <a:schemeClr val="bg1"/>
                </a:solidFill>
                <a:latin typeface="Georgia" pitchFamily="18" charset="0"/>
                <a:cs typeface="Arial" panose="020B0604020202020204" pitchFamily="34" charset="0"/>
              </a:rPr>
              <a:t>64,925,645</a:t>
            </a:r>
            <a:r>
              <a:rPr lang="en-US" altLang="en-US" b="1" dirty="0" smtClean="0">
                <a:solidFill>
                  <a:schemeClr val="bg1"/>
                </a:solidFill>
                <a:latin typeface="Georgia" pitchFamily="18" charset="0"/>
                <a:cs typeface="Arial" panose="020B0604020202020204" pitchFamily="34" charset="0"/>
              </a:rPr>
              <a:t> </a:t>
            </a:r>
          </a:p>
          <a:p>
            <a:pPr lvl="1">
              <a:spcBef>
                <a:spcPct val="20000"/>
              </a:spcBef>
              <a:buClr>
                <a:schemeClr val="accent1"/>
              </a:buClr>
              <a:buSzPct val="120000"/>
              <a:buFont typeface="Wingdings" pitchFamily="2" charset="2"/>
              <a:buChar char="§"/>
              <a:defRPr/>
            </a:pPr>
            <a:r>
              <a:rPr lang="en-US" altLang="en-US" b="1" dirty="0" smtClean="0">
                <a:solidFill>
                  <a:schemeClr val="bg1"/>
                </a:solidFill>
                <a:latin typeface="Georgia" pitchFamily="18" charset="0"/>
                <a:cs typeface="Arial" panose="020B0604020202020204" pitchFamily="34" charset="0"/>
              </a:rPr>
              <a:t>Amount spent </a:t>
            </a:r>
            <a:r>
              <a:rPr lang="tr-TR" altLang="en-US" b="1" dirty="0" smtClean="0">
                <a:solidFill>
                  <a:schemeClr val="bg1"/>
                </a:solidFill>
                <a:latin typeface="Georgia" pitchFamily="18" charset="0"/>
                <a:cs typeface="Arial" panose="020B0604020202020204" pitchFamily="34" charset="0"/>
              </a:rPr>
              <a:t>93%</a:t>
            </a:r>
            <a:endParaRPr lang="en-US" altLang="en-US" b="1" dirty="0" smtClean="0">
              <a:solidFill>
                <a:schemeClr val="bg1"/>
              </a:solidFill>
              <a:latin typeface="Georgia" pitchFamily="18" charset="0"/>
              <a:cs typeface="Arial" panose="020B0604020202020204" pitchFamily="34" charset="0"/>
            </a:endParaRPr>
          </a:p>
          <a:p>
            <a:pPr marL="115888" lvl="1" indent="0">
              <a:spcBef>
                <a:spcPct val="20000"/>
              </a:spcBef>
              <a:buClr>
                <a:schemeClr val="accent1"/>
              </a:buClr>
              <a:buSzPct val="120000"/>
              <a:defRPr/>
            </a:pPr>
            <a:endParaRPr lang="tr-TR" altLang="en-US" b="1" dirty="0" smtClean="0">
              <a:solidFill>
                <a:schemeClr val="tx2"/>
              </a:solidFill>
              <a:latin typeface="Georgia" pitchFamily="18" charset="0"/>
              <a:cs typeface="Arial" panose="020B0604020202020204" pitchFamily="34" charset="0"/>
            </a:endParaRPr>
          </a:p>
          <a:p>
            <a:pPr marL="115888" lvl="1" indent="0">
              <a:spcBef>
                <a:spcPct val="20000"/>
              </a:spcBef>
              <a:buClr>
                <a:schemeClr val="accent1"/>
              </a:buClr>
              <a:buSzPct val="120000"/>
              <a:defRPr/>
            </a:pPr>
            <a:r>
              <a:rPr lang="en-US" altLang="en-US" b="1" dirty="0" smtClean="0">
                <a:solidFill>
                  <a:schemeClr val="tx2"/>
                </a:solidFill>
                <a:latin typeface="Georgia" pitchFamily="18" charset="0"/>
                <a:cs typeface="Arial" panose="020B0604020202020204" pitchFamily="34" charset="0"/>
              </a:rPr>
              <a:t>201</a:t>
            </a:r>
            <a:r>
              <a:rPr lang="tr-TR" altLang="en-US" b="1" dirty="0" smtClean="0">
                <a:solidFill>
                  <a:schemeClr val="tx2"/>
                </a:solidFill>
                <a:latin typeface="Georgia" pitchFamily="18" charset="0"/>
                <a:cs typeface="Arial" panose="020B0604020202020204" pitchFamily="34" charset="0"/>
              </a:rPr>
              <a:t>5</a:t>
            </a:r>
            <a:r>
              <a:rPr lang="en-US" altLang="en-US" b="1" dirty="0" smtClean="0">
                <a:solidFill>
                  <a:schemeClr val="tx2"/>
                </a:solidFill>
                <a:latin typeface="Georgia" pitchFamily="18" charset="0"/>
                <a:cs typeface="Arial" panose="020B0604020202020204" pitchFamily="34" charset="0"/>
              </a:rPr>
              <a:t>-1</a:t>
            </a:r>
            <a:r>
              <a:rPr lang="tr-TR" altLang="en-US" b="1" dirty="0" smtClean="0">
                <a:solidFill>
                  <a:schemeClr val="tx2"/>
                </a:solidFill>
                <a:latin typeface="Georgia" pitchFamily="18" charset="0"/>
                <a:cs typeface="Arial" panose="020B0604020202020204" pitchFamily="34" charset="0"/>
              </a:rPr>
              <a:t>6</a:t>
            </a:r>
            <a:endParaRPr lang="en-US" altLang="en-US" b="1" dirty="0" smtClean="0">
              <a:solidFill>
                <a:schemeClr val="tx2"/>
              </a:solidFill>
              <a:latin typeface="Georgia" pitchFamily="18" charset="0"/>
              <a:cs typeface="Arial" panose="020B0604020202020204" pitchFamily="34" charset="0"/>
            </a:endParaRPr>
          </a:p>
          <a:p>
            <a:pPr lvl="1">
              <a:spcBef>
                <a:spcPct val="20000"/>
              </a:spcBef>
              <a:buClr>
                <a:schemeClr val="accent1"/>
              </a:buClr>
              <a:buSzPct val="120000"/>
              <a:buFont typeface="Wingdings" pitchFamily="2" charset="2"/>
              <a:buChar char="§"/>
              <a:defRPr/>
            </a:pPr>
            <a:r>
              <a:rPr lang="en-US" altLang="en-US" b="1" dirty="0" smtClean="0">
                <a:solidFill>
                  <a:schemeClr val="bg1"/>
                </a:solidFill>
                <a:latin typeface="Georgia" pitchFamily="18" charset="0"/>
                <a:cs typeface="Arial" panose="020B0604020202020204" pitchFamily="34" charset="0"/>
              </a:rPr>
              <a:t>Budget: $</a:t>
            </a:r>
            <a:r>
              <a:rPr lang="tr-TR" altLang="en-US" b="1" dirty="0" smtClean="0">
                <a:solidFill>
                  <a:schemeClr val="bg1"/>
                </a:solidFill>
                <a:latin typeface="Georgia" pitchFamily="18" charset="0"/>
                <a:cs typeface="Arial" panose="020B0604020202020204" pitchFamily="34" charset="0"/>
              </a:rPr>
              <a:t>74,726,080</a:t>
            </a:r>
            <a:r>
              <a:rPr lang="en-US" altLang="en-US" b="1" dirty="0" smtClean="0">
                <a:solidFill>
                  <a:schemeClr val="bg1"/>
                </a:solidFill>
                <a:latin typeface="Georgia" pitchFamily="18" charset="0"/>
                <a:cs typeface="Arial" panose="020B0604020202020204" pitchFamily="34" charset="0"/>
              </a:rPr>
              <a:t>  </a:t>
            </a:r>
          </a:p>
          <a:p>
            <a:pPr lvl="1">
              <a:spcBef>
                <a:spcPct val="20000"/>
              </a:spcBef>
              <a:buClr>
                <a:schemeClr val="accent1"/>
              </a:buClr>
              <a:buSzPct val="120000"/>
              <a:buFont typeface="Wingdings" pitchFamily="2" charset="2"/>
              <a:buChar char="§"/>
              <a:defRPr/>
            </a:pPr>
            <a:r>
              <a:rPr lang="en-US" altLang="en-US" b="1" dirty="0" smtClean="0">
                <a:solidFill>
                  <a:schemeClr val="bg1"/>
                </a:solidFill>
                <a:latin typeface="Georgia" pitchFamily="18" charset="0"/>
                <a:cs typeface="Arial" panose="020B0604020202020204" pitchFamily="34" charset="0"/>
              </a:rPr>
              <a:t>Actual: $</a:t>
            </a:r>
            <a:r>
              <a:rPr lang="tr-TR" altLang="en-US" b="1" dirty="0" smtClean="0">
                <a:solidFill>
                  <a:schemeClr val="bg1"/>
                </a:solidFill>
                <a:latin typeface="Georgia" pitchFamily="18" charset="0"/>
                <a:cs typeface="Arial" panose="020B0604020202020204" pitchFamily="34" charset="0"/>
              </a:rPr>
              <a:t>69,968,252</a:t>
            </a:r>
            <a:endParaRPr lang="en-US" altLang="en-US" b="1" dirty="0" smtClean="0">
              <a:solidFill>
                <a:schemeClr val="bg1"/>
              </a:solidFill>
              <a:latin typeface="Georgia" pitchFamily="18" charset="0"/>
              <a:cs typeface="Arial" panose="020B0604020202020204" pitchFamily="34" charset="0"/>
            </a:endParaRPr>
          </a:p>
          <a:p>
            <a:pPr lvl="1">
              <a:spcBef>
                <a:spcPct val="20000"/>
              </a:spcBef>
              <a:buClr>
                <a:schemeClr val="accent1"/>
              </a:buClr>
              <a:buSzPct val="120000"/>
              <a:buFont typeface="Wingdings" pitchFamily="2" charset="2"/>
              <a:buChar char="§"/>
              <a:defRPr/>
            </a:pPr>
            <a:r>
              <a:rPr lang="en-US" altLang="en-US" b="1" dirty="0">
                <a:solidFill>
                  <a:schemeClr val="bg1"/>
                </a:solidFill>
                <a:latin typeface="Georgia" pitchFamily="18" charset="0"/>
                <a:cs typeface="Arial" panose="020B0604020202020204" pitchFamily="34" charset="0"/>
              </a:rPr>
              <a:t>Amount spent </a:t>
            </a:r>
            <a:r>
              <a:rPr lang="tr-TR" altLang="en-US" b="1" dirty="0">
                <a:solidFill>
                  <a:schemeClr val="bg1"/>
                </a:solidFill>
                <a:latin typeface="Georgia" pitchFamily="18" charset="0"/>
                <a:cs typeface="Arial" panose="020B0604020202020204" pitchFamily="34" charset="0"/>
              </a:rPr>
              <a:t>94%</a:t>
            </a:r>
            <a:endParaRPr lang="en-US" altLang="en-US" b="1" dirty="0">
              <a:solidFill>
                <a:schemeClr val="bg1"/>
              </a:solidFill>
              <a:latin typeface="Georgia" pitchFamily="18" charset="0"/>
              <a:cs typeface="Arial" panose="020B0604020202020204" pitchFamily="34" charset="0"/>
            </a:endParaRPr>
          </a:p>
          <a:p>
            <a:pPr marL="115888" lvl="1" indent="0">
              <a:spcBef>
                <a:spcPct val="20000"/>
              </a:spcBef>
              <a:buClr>
                <a:schemeClr val="accent1"/>
              </a:buClr>
              <a:buSzPct val="120000"/>
              <a:defRPr/>
            </a:pPr>
            <a:endParaRPr lang="en-US" altLang="en-US" dirty="0" smtClean="0">
              <a:solidFill>
                <a:srgbClr val="58585A"/>
              </a:solidFill>
              <a:latin typeface="Georgia" pitchFamily="18"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smtClean="0">
                <a:latin typeface="Georgia" panose="02040502050405020303" pitchFamily="18" charset="0"/>
              </a:rPr>
              <a:t>DOING GOOD IN THE WORLD</a:t>
            </a:r>
            <a:endParaRPr lang="en-US" sz="2800" b="1" dirty="0">
              <a:latin typeface="Georgia" panose="02040502050405020303" pitchFamily="18" charset="0"/>
            </a:endParaRPr>
          </a:p>
        </p:txBody>
      </p:sp>
      <p:pic>
        <p:nvPicPr>
          <p:cNvPr id="4" name="İçerik Yer Tutucusu 3"/>
          <p:cNvPicPr>
            <a:picLocks noGrp="1" noChangeAspect="1"/>
          </p:cNvPicPr>
          <p:nvPr>
            <p:ph idx="1"/>
          </p:nvPr>
        </p:nvPicPr>
        <p:blipFill>
          <a:blip r:embed="rId2"/>
          <a:stretch>
            <a:fillRect/>
          </a:stretch>
        </p:blipFill>
        <p:spPr>
          <a:xfrm>
            <a:off x="1021170" y="1219200"/>
            <a:ext cx="7101659" cy="4525963"/>
          </a:xfrm>
          <a:prstGeom prst="rect">
            <a:avLst/>
          </a:prstGeom>
        </p:spPr>
      </p:pic>
    </p:spTree>
    <p:extLst>
      <p:ext uri="{BB962C8B-B14F-4D97-AF65-F5344CB8AC3E}">
        <p14:creationId xmlns:p14="http://schemas.microsoft.com/office/powerpoint/2010/main" val="2426365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b="1" dirty="0" smtClean="0">
                <a:latin typeface="Georgia" panose="02040502050405020303" pitchFamily="18" charset="0"/>
              </a:rPr>
              <a:t>DISTRICT GRANTS BUDGETS VS. SPENT</a:t>
            </a:r>
          </a:p>
        </p:txBody>
      </p:sp>
      <p:sp>
        <p:nvSpPr>
          <p:cNvPr id="30723" name="Content Placeholder 2"/>
          <p:cNvSpPr>
            <a:spLocks noGrp="1"/>
          </p:cNvSpPr>
          <p:nvPr>
            <p:ph idx="1"/>
          </p:nvPr>
        </p:nvSpPr>
        <p:spPr bwMode="auto">
          <a:xfrm>
            <a:off x="457200" y="1066800"/>
            <a:ext cx="33528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eaLnBrk="1" hangingPunct="1">
              <a:buFont typeface="Arial" panose="020B0604020202020204" pitchFamily="34" charset="0"/>
              <a:buNone/>
            </a:pPr>
            <a:r>
              <a:rPr lang="en-US" altLang="en-US" sz="2400" b="1" dirty="0" smtClean="0">
                <a:solidFill>
                  <a:schemeClr val="tx2"/>
                </a:solidFill>
                <a:latin typeface="Georgia" panose="02040502050405020303" pitchFamily="18" charset="0"/>
              </a:rPr>
              <a:t>201</a:t>
            </a:r>
            <a:r>
              <a:rPr lang="tr-TR" altLang="en-US" sz="2400" b="1" dirty="0" smtClean="0">
                <a:solidFill>
                  <a:schemeClr val="tx2"/>
                </a:solidFill>
                <a:latin typeface="Georgia" panose="02040502050405020303" pitchFamily="18" charset="0"/>
              </a:rPr>
              <a:t>4</a:t>
            </a:r>
            <a:r>
              <a:rPr lang="en-US" altLang="en-US" sz="2400" b="1" dirty="0" smtClean="0">
                <a:solidFill>
                  <a:schemeClr val="tx2"/>
                </a:solidFill>
                <a:latin typeface="Georgia" panose="02040502050405020303" pitchFamily="18" charset="0"/>
              </a:rPr>
              <a:t>-1</a:t>
            </a:r>
            <a:r>
              <a:rPr lang="tr-TR" altLang="en-US" sz="2400" b="1" dirty="0" smtClean="0">
                <a:solidFill>
                  <a:schemeClr val="tx2"/>
                </a:solidFill>
                <a:latin typeface="Georgia" panose="02040502050405020303" pitchFamily="18" charset="0"/>
              </a:rPr>
              <a:t>5</a:t>
            </a:r>
            <a:endParaRPr lang="en-US" altLang="en-US" sz="2400" b="1" dirty="0" smtClean="0">
              <a:solidFill>
                <a:schemeClr val="tx2"/>
              </a:solidFill>
              <a:latin typeface="Georgia" panose="02040502050405020303" pitchFamily="18" charset="0"/>
            </a:endParaRPr>
          </a:p>
          <a:p>
            <a:pPr marL="0" indent="0" eaLnBrk="1" hangingPunct="1">
              <a:buFont typeface="Arial" panose="020B0604020202020204" pitchFamily="34" charset="0"/>
              <a:buNone/>
            </a:pPr>
            <a:endParaRPr lang="en-US" altLang="en-US" sz="1600" dirty="0" smtClean="0">
              <a:latin typeface="Georgia" panose="02040502050405020303" pitchFamily="18" charset="0"/>
            </a:endParaRPr>
          </a:p>
        </p:txBody>
      </p:sp>
      <p:sp>
        <p:nvSpPr>
          <p:cNvPr id="8" name="Content Placeholder 2"/>
          <p:cNvSpPr txBox="1">
            <a:spLocks/>
          </p:cNvSpPr>
          <p:nvPr/>
        </p:nvSpPr>
        <p:spPr bwMode="auto">
          <a:xfrm>
            <a:off x="457200" y="1752600"/>
            <a:ext cx="388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itchFamily="34" charset="0"/>
                <a:ea typeface="ＭＳ Ｐゴシック" pitchFamily="34" charset="-128"/>
              </a:defRPr>
            </a:lvl1pPr>
            <a:lvl2pPr marL="338138" indent="-2222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a:spcBef>
                <a:spcPct val="20000"/>
              </a:spcBef>
              <a:buClr>
                <a:schemeClr val="accent1"/>
              </a:buClr>
              <a:buSzPct val="120000"/>
              <a:buFont typeface="Wingdings" pitchFamily="2" charset="2"/>
              <a:buChar char="§"/>
              <a:defRPr/>
            </a:pPr>
            <a:r>
              <a:rPr lang="en-US" altLang="en-US" b="1" dirty="0" smtClean="0">
                <a:solidFill>
                  <a:schemeClr val="bg1"/>
                </a:solidFill>
                <a:latin typeface="Georgia" pitchFamily="18" charset="0"/>
                <a:cs typeface="Arial" panose="020B0604020202020204" pitchFamily="34" charset="0"/>
              </a:rPr>
              <a:t>Budget: $2</a:t>
            </a:r>
            <a:r>
              <a:rPr lang="tr-TR" altLang="en-US" b="1" dirty="0" smtClean="0">
                <a:solidFill>
                  <a:schemeClr val="bg1"/>
                </a:solidFill>
                <a:latin typeface="Georgia" pitchFamily="18" charset="0"/>
                <a:cs typeface="Arial" panose="020B0604020202020204" pitchFamily="34" charset="0"/>
              </a:rPr>
              <a:t>7,822,186</a:t>
            </a:r>
            <a:endParaRPr lang="en-US" altLang="en-US" b="1" dirty="0" smtClean="0">
              <a:solidFill>
                <a:schemeClr val="bg1"/>
              </a:solidFill>
              <a:latin typeface="Georgia" pitchFamily="18" charset="0"/>
              <a:cs typeface="Arial" panose="020B0604020202020204" pitchFamily="34" charset="0"/>
            </a:endParaRPr>
          </a:p>
          <a:p>
            <a:pPr lvl="1">
              <a:spcBef>
                <a:spcPct val="20000"/>
              </a:spcBef>
              <a:buClr>
                <a:schemeClr val="accent1"/>
              </a:buClr>
              <a:buSzPct val="120000"/>
              <a:buFont typeface="Wingdings" pitchFamily="2" charset="2"/>
              <a:buChar char="§"/>
              <a:defRPr/>
            </a:pPr>
            <a:r>
              <a:rPr lang="en-US" altLang="en-US" b="1" dirty="0" smtClean="0">
                <a:solidFill>
                  <a:schemeClr val="bg1"/>
                </a:solidFill>
                <a:latin typeface="Georgia" pitchFamily="18" charset="0"/>
                <a:cs typeface="Arial" panose="020B0604020202020204" pitchFamily="34" charset="0"/>
              </a:rPr>
              <a:t>Actual: $23</a:t>
            </a:r>
            <a:r>
              <a:rPr lang="tr-TR" altLang="en-US" b="1" dirty="0" smtClean="0">
                <a:solidFill>
                  <a:schemeClr val="bg1"/>
                </a:solidFill>
                <a:latin typeface="Georgia" pitchFamily="18" charset="0"/>
                <a:cs typeface="Arial" panose="020B0604020202020204" pitchFamily="34" charset="0"/>
              </a:rPr>
              <a:t>,833,351</a:t>
            </a:r>
          </a:p>
          <a:p>
            <a:pPr lvl="1">
              <a:spcBef>
                <a:spcPct val="20000"/>
              </a:spcBef>
              <a:buClr>
                <a:schemeClr val="accent1"/>
              </a:buClr>
              <a:buSzPct val="120000"/>
              <a:buFont typeface="Wingdings" pitchFamily="2" charset="2"/>
              <a:buChar char="§"/>
              <a:defRPr/>
            </a:pPr>
            <a:r>
              <a:rPr lang="en-US" altLang="en-US" b="1" dirty="0" smtClean="0">
                <a:solidFill>
                  <a:schemeClr val="bg1"/>
                </a:solidFill>
                <a:latin typeface="Georgia" pitchFamily="18" charset="0"/>
                <a:cs typeface="Arial" panose="020B0604020202020204" pitchFamily="34" charset="0"/>
              </a:rPr>
              <a:t>Amount </a:t>
            </a:r>
            <a:r>
              <a:rPr lang="en-US" altLang="en-US" b="1" dirty="0">
                <a:solidFill>
                  <a:schemeClr val="bg1"/>
                </a:solidFill>
                <a:latin typeface="Georgia" pitchFamily="18" charset="0"/>
                <a:cs typeface="Arial" panose="020B0604020202020204" pitchFamily="34" charset="0"/>
              </a:rPr>
              <a:t>spent </a:t>
            </a:r>
            <a:r>
              <a:rPr lang="tr-TR" altLang="en-US" b="1" dirty="0" smtClean="0">
                <a:solidFill>
                  <a:schemeClr val="bg1"/>
                </a:solidFill>
                <a:latin typeface="Georgia" pitchFamily="18" charset="0"/>
                <a:cs typeface="Arial" panose="020B0604020202020204" pitchFamily="34" charset="0"/>
              </a:rPr>
              <a:t>86%</a:t>
            </a:r>
            <a:endParaRPr lang="en-US" altLang="en-US" b="1" dirty="0">
              <a:solidFill>
                <a:schemeClr val="bg1"/>
              </a:solidFill>
              <a:latin typeface="Georgia" pitchFamily="18" charset="0"/>
              <a:cs typeface="Arial" panose="020B0604020202020204" pitchFamily="34" charset="0"/>
            </a:endParaRPr>
          </a:p>
          <a:p>
            <a:pPr lvl="1">
              <a:spcBef>
                <a:spcPct val="20000"/>
              </a:spcBef>
              <a:buClr>
                <a:schemeClr val="accent1"/>
              </a:buClr>
              <a:buSzPct val="120000"/>
              <a:buFont typeface="Wingdings" pitchFamily="2" charset="2"/>
              <a:buChar char="§"/>
              <a:defRPr/>
            </a:pPr>
            <a:endParaRPr lang="en-US" altLang="en-US" b="1" dirty="0" smtClean="0">
              <a:solidFill>
                <a:schemeClr val="bg1"/>
              </a:solidFill>
              <a:latin typeface="Georgia" pitchFamily="18" charset="0"/>
              <a:cs typeface="Arial" panose="020B0604020202020204" pitchFamily="34" charset="0"/>
            </a:endParaRPr>
          </a:p>
          <a:p>
            <a:pPr lvl="1">
              <a:spcBef>
                <a:spcPct val="20000"/>
              </a:spcBef>
              <a:buClr>
                <a:schemeClr val="accent1"/>
              </a:buClr>
              <a:buSzPct val="120000"/>
              <a:buFont typeface="Wingdings" pitchFamily="2" charset="2"/>
              <a:buChar char="§"/>
              <a:defRPr/>
            </a:pPr>
            <a:endParaRPr lang="en-US" altLang="en-US" b="1" dirty="0" smtClean="0">
              <a:solidFill>
                <a:srgbClr val="58585A"/>
              </a:solidFill>
              <a:latin typeface="Georgia" pitchFamily="18" charset="0"/>
              <a:cs typeface="Arial" panose="020B0604020202020204" pitchFamily="34" charset="0"/>
            </a:endParaRPr>
          </a:p>
          <a:p>
            <a:pPr marL="115888" lvl="1" indent="0">
              <a:spcBef>
                <a:spcPct val="20000"/>
              </a:spcBef>
              <a:buClr>
                <a:schemeClr val="accent1"/>
              </a:buClr>
              <a:buSzPct val="120000"/>
              <a:defRPr/>
            </a:pPr>
            <a:r>
              <a:rPr lang="en-US" altLang="en-US" b="1" dirty="0" smtClean="0">
                <a:solidFill>
                  <a:schemeClr val="tx2"/>
                </a:solidFill>
                <a:latin typeface="Georgia" pitchFamily="18" charset="0"/>
                <a:cs typeface="Arial" panose="020B0604020202020204" pitchFamily="34" charset="0"/>
              </a:rPr>
              <a:t>201</a:t>
            </a:r>
            <a:r>
              <a:rPr lang="tr-TR" altLang="en-US" b="1" dirty="0" smtClean="0">
                <a:solidFill>
                  <a:schemeClr val="tx2"/>
                </a:solidFill>
                <a:latin typeface="Georgia" pitchFamily="18" charset="0"/>
                <a:cs typeface="Arial" panose="020B0604020202020204" pitchFamily="34" charset="0"/>
              </a:rPr>
              <a:t>5-16</a:t>
            </a:r>
            <a:endParaRPr lang="en-US" altLang="en-US" b="1" dirty="0" smtClean="0">
              <a:solidFill>
                <a:schemeClr val="tx2"/>
              </a:solidFill>
              <a:latin typeface="Georgia" pitchFamily="18" charset="0"/>
              <a:cs typeface="Arial" panose="020B0604020202020204" pitchFamily="34" charset="0"/>
            </a:endParaRPr>
          </a:p>
          <a:p>
            <a:pPr lvl="1">
              <a:spcBef>
                <a:spcPct val="20000"/>
              </a:spcBef>
              <a:buClr>
                <a:schemeClr val="accent1"/>
              </a:buClr>
              <a:buSzPct val="120000"/>
              <a:buFont typeface="Wingdings" pitchFamily="2" charset="2"/>
              <a:buChar char="§"/>
              <a:defRPr/>
            </a:pPr>
            <a:r>
              <a:rPr lang="en-US" altLang="en-US" b="1" dirty="0" smtClean="0">
                <a:solidFill>
                  <a:schemeClr val="bg1"/>
                </a:solidFill>
                <a:latin typeface="Georgia" pitchFamily="18" charset="0"/>
                <a:cs typeface="Arial" panose="020B0604020202020204" pitchFamily="34" charset="0"/>
              </a:rPr>
              <a:t>Budget: $</a:t>
            </a:r>
            <a:r>
              <a:rPr lang="tr-TR" altLang="en-US" b="1" dirty="0" smtClean="0">
                <a:solidFill>
                  <a:schemeClr val="bg1"/>
                </a:solidFill>
                <a:latin typeface="Georgia" pitchFamily="18" charset="0"/>
                <a:cs typeface="Arial" panose="020B0604020202020204" pitchFamily="34" charset="0"/>
              </a:rPr>
              <a:t>30,364,633</a:t>
            </a:r>
            <a:endParaRPr lang="en-US" altLang="en-US" b="1" dirty="0" smtClean="0">
              <a:solidFill>
                <a:schemeClr val="bg1"/>
              </a:solidFill>
              <a:latin typeface="Georgia" pitchFamily="18" charset="0"/>
              <a:cs typeface="Arial" panose="020B0604020202020204" pitchFamily="34" charset="0"/>
            </a:endParaRPr>
          </a:p>
          <a:p>
            <a:pPr lvl="1">
              <a:spcBef>
                <a:spcPct val="20000"/>
              </a:spcBef>
              <a:buClr>
                <a:schemeClr val="accent1"/>
              </a:buClr>
              <a:buSzPct val="120000"/>
              <a:buFont typeface="Wingdings" pitchFamily="2" charset="2"/>
              <a:buChar char="§"/>
              <a:defRPr/>
            </a:pPr>
            <a:r>
              <a:rPr lang="en-US" altLang="en-US" b="1" dirty="0" smtClean="0">
                <a:solidFill>
                  <a:schemeClr val="bg1"/>
                </a:solidFill>
                <a:latin typeface="Georgia" pitchFamily="18" charset="0"/>
                <a:cs typeface="Arial" panose="020B0604020202020204" pitchFamily="34" charset="0"/>
              </a:rPr>
              <a:t>Actual: $2</a:t>
            </a:r>
            <a:r>
              <a:rPr lang="tr-TR" altLang="en-US" b="1" dirty="0" smtClean="0">
                <a:solidFill>
                  <a:schemeClr val="bg1"/>
                </a:solidFill>
                <a:latin typeface="Georgia" pitchFamily="18" charset="0"/>
                <a:cs typeface="Arial" panose="020B0604020202020204" pitchFamily="34" charset="0"/>
              </a:rPr>
              <a:t>5,543,155</a:t>
            </a:r>
            <a:endParaRPr lang="en-US" altLang="en-US" b="1" dirty="0" smtClean="0">
              <a:solidFill>
                <a:schemeClr val="bg1"/>
              </a:solidFill>
              <a:latin typeface="Georgia" pitchFamily="18" charset="0"/>
              <a:cs typeface="Arial" panose="020B0604020202020204" pitchFamily="34" charset="0"/>
            </a:endParaRPr>
          </a:p>
          <a:p>
            <a:pPr lvl="1">
              <a:spcBef>
                <a:spcPct val="20000"/>
              </a:spcBef>
              <a:buClr>
                <a:schemeClr val="accent1"/>
              </a:buClr>
              <a:buSzPct val="120000"/>
              <a:buFont typeface="Wingdings" pitchFamily="2" charset="2"/>
              <a:buChar char="§"/>
              <a:defRPr/>
            </a:pPr>
            <a:r>
              <a:rPr lang="en-US" altLang="en-US" b="1" dirty="0">
                <a:solidFill>
                  <a:schemeClr val="bg1"/>
                </a:solidFill>
                <a:latin typeface="Georgia" pitchFamily="18" charset="0"/>
                <a:cs typeface="Arial" panose="020B0604020202020204" pitchFamily="34" charset="0"/>
              </a:rPr>
              <a:t>Amount spent </a:t>
            </a:r>
            <a:r>
              <a:rPr lang="tr-TR" altLang="en-US" b="1" dirty="0" smtClean="0">
                <a:solidFill>
                  <a:schemeClr val="bg1"/>
                </a:solidFill>
                <a:latin typeface="Georgia" pitchFamily="18" charset="0"/>
                <a:cs typeface="Arial" panose="020B0604020202020204" pitchFamily="34" charset="0"/>
              </a:rPr>
              <a:t>84%</a:t>
            </a:r>
            <a:endParaRPr lang="en-US" altLang="en-US" b="1" dirty="0">
              <a:solidFill>
                <a:schemeClr val="bg1"/>
              </a:solidFill>
              <a:latin typeface="Georgia" pitchFamily="18" charset="0"/>
              <a:cs typeface="Arial" panose="020B0604020202020204" pitchFamily="34" charset="0"/>
            </a:endParaRPr>
          </a:p>
          <a:p>
            <a:pPr marL="115888" lvl="1" indent="0">
              <a:spcBef>
                <a:spcPct val="20000"/>
              </a:spcBef>
              <a:buClr>
                <a:schemeClr val="accent1"/>
              </a:buClr>
              <a:buSzPct val="120000"/>
              <a:defRPr/>
            </a:pPr>
            <a:endParaRPr lang="en-US" altLang="en-US" dirty="0" smtClean="0">
              <a:solidFill>
                <a:srgbClr val="58585A"/>
              </a:solidFill>
              <a:latin typeface="Georgia" pitchFamily="18"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altLang="en-US" sz="2800" b="1" dirty="0">
                <a:latin typeface="Georgia" panose="02040502050405020303" pitchFamily="18" charset="0"/>
              </a:rPr>
              <a:t>GLOBAL GRANTS </a:t>
            </a:r>
            <a:r>
              <a:rPr lang="tr-TR" altLang="en-US" sz="2800" b="1" dirty="0" smtClean="0">
                <a:latin typeface="Georgia" panose="02040502050405020303" pitchFamily="18" charset="0"/>
              </a:rPr>
              <a:t>FIGURES</a:t>
            </a:r>
            <a:endParaRPr lang="en-US" sz="2800" dirty="0"/>
          </a:p>
        </p:txBody>
      </p:sp>
      <p:sp>
        <p:nvSpPr>
          <p:cNvPr id="3" name="İçerik Yer Tutucusu 2"/>
          <p:cNvSpPr>
            <a:spLocks noGrp="1"/>
          </p:cNvSpPr>
          <p:nvPr>
            <p:ph idx="1"/>
          </p:nvPr>
        </p:nvSpPr>
        <p:spPr/>
        <p:txBody>
          <a:bodyPr/>
          <a:lstStyle/>
          <a:p>
            <a:pPr marL="0" indent="0">
              <a:buNone/>
            </a:pPr>
            <a:r>
              <a:rPr lang="tr-TR" b="1" dirty="0" smtClean="0"/>
              <a:t>. </a:t>
            </a:r>
            <a:r>
              <a:rPr lang="tr-TR" b="1" dirty="0" err="1" smtClean="0"/>
              <a:t>In</a:t>
            </a:r>
            <a:r>
              <a:rPr lang="tr-TR" b="1" dirty="0" smtClean="0"/>
              <a:t> 2015-16</a:t>
            </a:r>
          </a:p>
          <a:p>
            <a:pPr marL="0" indent="0">
              <a:buNone/>
            </a:pPr>
            <a:r>
              <a:rPr lang="tr-TR" b="1" u="sng" dirty="0" smtClean="0"/>
              <a:t>ONLY 13% </a:t>
            </a:r>
            <a:r>
              <a:rPr lang="tr-TR" b="1" dirty="0" smtClean="0"/>
              <a:t>of </a:t>
            </a:r>
            <a:r>
              <a:rPr lang="en-US" b="1" dirty="0" smtClean="0"/>
              <a:t>clubs participated </a:t>
            </a:r>
            <a:r>
              <a:rPr lang="tr-TR" b="1" dirty="0" smtClean="0"/>
              <a:t>in GG </a:t>
            </a:r>
          </a:p>
          <a:p>
            <a:pPr marL="0" indent="0">
              <a:buNone/>
            </a:pPr>
            <a:endParaRPr lang="tr-TR" b="1" dirty="0" smtClean="0"/>
          </a:p>
          <a:p>
            <a:pPr marL="0" indent="0">
              <a:buNone/>
            </a:pPr>
            <a:r>
              <a:rPr lang="tr-TR" b="1" dirty="0" smtClean="0"/>
              <a:t>. WE NEED TO EXCITE OUR CLUBS ABOUT THE IMPORTANCE AND VALUE OF GG IN JUSTIFYING THE INTERNATIONAL CONCEPT OF ROTARY</a:t>
            </a:r>
            <a:endParaRPr lang="en-US" b="1" dirty="0"/>
          </a:p>
        </p:txBody>
      </p:sp>
    </p:spTree>
    <p:extLst>
      <p:ext uri="{BB962C8B-B14F-4D97-AF65-F5344CB8AC3E}">
        <p14:creationId xmlns:p14="http://schemas.microsoft.com/office/powerpoint/2010/main" val="287729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b="1" dirty="0" smtClean="0">
                <a:latin typeface="Georgia" panose="02040502050405020303" pitchFamily="18" charset="0"/>
              </a:rPr>
              <a:t>GLOBAL GRANT DENIAL RATES</a:t>
            </a:r>
          </a:p>
        </p:txBody>
      </p:sp>
      <p:sp>
        <p:nvSpPr>
          <p:cNvPr id="31747"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buClr>
                <a:schemeClr val="accent1"/>
              </a:buClr>
              <a:buSzPct val="120000"/>
              <a:buFont typeface="Wingdings" panose="05000000000000000000" pitchFamily="2" charset="2"/>
              <a:buChar char="§"/>
            </a:pPr>
            <a:r>
              <a:rPr lang="en-US" altLang="en-US" sz="2800" b="1" dirty="0" smtClean="0">
                <a:solidFill>
                  <a:schemeClr val="bg1"/>
                </a:solidFill>
                <a:latin typeface="Georgia" panose="02040502050405020303" pitchFamily="18" charset="0"/>
              </a:rPr>
              <a:t>2013-14 rate was 12%</a:t>
            </a:r>
          </a:p>
          <a:p>
            <a:pPr lvl="1">
              <a:buClr>
                <a:schemeClr val="accent1"/>
              </a:buClr>
              <a:buSzPct val="120000"/>
              <a:buFont typeface="Wingdings" panose="05000000000000000000" pitchFamily="2" charset="2"/>
              <a:buChar char="§"/>
            </a:pPr>
            <a:r>
              <a:rPr lang="en-US" altLang="en-US" sz="2800" b="1" dirty="0" smtClean="0">
                <a:solidFill>
                  <a:schemeClr val="bg1"/>
                </a:solidFill>
                <a:latin typeface="Georgia" panose="02040502050405020303" pitchFamily="18" charset="0"/>
              </a:rPr>
              <a:t>2014-15 rate was 9%</a:t>
            </a:r>
          </a:p>
          <a:p>
            <a:pPr lvl="1">
              <a:buClr>
                <a:schemeClr val="accent1"/>
              </a:buClr>
              <a:buSzPct val="120000"/>
              <a:buFont typeface="Wingdings" panose="05000000000000000000" pitchFamily="2" charset="2"/>
              <a:buChar char="§"/>
            </a:pPr>
            <a:r>
              <a:rPr lang="en-US" altLang="en-US" sz="2800" b="1" dirty="0" smtClean="0">
                <a:solidFill>
                  <a:schemeClr val="bg1"/>
                </a:solidFill>
                <a:latin typeface="Georgia" panose="02040502050405020303" pitchFamily="18" charset="0"/>
              </a:rPr>
              <a:t>2015-16 rate currently 6% (as of 9/17/15)</a:t>
            </a:r>
          </a:p>
          <a:p>
            <a:pPr lvl="1">
              <a:buClr>
                <a:schemeClr val="accent1"/>
              </a:buClr>
              <a:buSzPct val="120000"/>
              <a:buFont typeface="Wingdings" panose="05000000000000000000" pitchFamily="2" charset="2"/>
              <a:buChar char="§"/>
            </a:pPr>
            <a:r>
              <a:rPr lang="en-US" altLang="en-US" sz="2800" b="1" dirty="0" smtClean="0">
                <a:solidFill>
                  <a:schemeClr val="bg1"/>
                </a:solidFill>
                <a:latin typeface="Georgia" panose="02040502050405020303" pitchFamily="18" charset="0"/>
              </a:rPr>
              <a:t>Top reason for denials is </a:t>
            </a:r>
            <a:endParaRPr lang="tr-TR" altLang="en-US" sz="2800" b="1" dirty="0" smtClean="0">
              <a:solidFill>
                <a:schemeClr val="bg1"/>
              </a:solidFill>
              <a:latin typeface="Georgia" panose="02040502050405020303" pitchFamily="18" charset="0"/>
            </a:endParaRPr>
          </a:p>
          <a:p>
            <a:pPr marL="457200" lvl="1" indent="0">
              <a:buClr>
                <a:schemeClr val="accent1"/>
              </a:buClr>
              <a:buSzPct val="120000"/>
              <a:buNone/>
            </a:pPr>
            <a:r>
              <a:rPr lang="tr-TR" altLang="en-US" sz="2800" b="1" dirty="0">
                <a:solidFill>
                  <a:schemeClr val="bg1"/>
                </a:solidFill>
                <a:latin typeface="Georgia" panose="02040502050405020303" pitchFamily="18" charset="0"/>
              </a:rPr>
              <a:t> </a:t>
            </a:r>
            <a:r>
              <a:rPr lang="tr-TR" altLang="en-US" sz="2800" b="1" dirty="0" smtClean="0">
                <a:solidFill>
                  <a:schemeClr val="bg1"/>
                </a:solidFill>
                <a:latin typeface="Georgia" panose="02040502050405020303" pitchFamily="18" charset="0"/>
              </a:rPr>
              <a:t>  </a:t>
            </a:r>
            <a:r>
              <a:rPr lang="tr-TR" altLang="en-US" sz="2800" b="1" u="sng" dirty="0" smtClean="0">
                <a:solidFill>
                  <a:schemeClr val="bg1"/>
                </a:solidFill>
                <a:latin typeface="Georgia" panose="02040502050405020303" pitchFamily="18" charset="0"/>
              </a:rPr>
              <a:t>LACK OF FIT </a:t>
            </a:r>
            <a:r>
              <a:rPr lang="en-US" altLang="en-US" sz="2800" b="1" dirty="0" smtClean="0">
                <a:solidFill>
                  <a:schemeClr val="bg1"/>
                </a:solidFill>
                <a:latin typeface="Georgia" panose="02040502050405020303" pitchFamily="18" charset="0"/>
              </a:rPr>
              <a:t>to the areas of focus</a:t>
            </a:r>
          </a:p>
          <a:p>
            <a:pPr lvl="1">
              <a:buClr>
                <a:schemeClr val="accent1"/>
              </a:buClr>
              <a:buSzPct val="120000"/>
              <a:buFont typeface="Wingdings" panose="05000000000000000000" pitchFamily="2" charset="2"/>
              <a:buChar char="§"/>
            </a:pPr>
            <a:r>
              <a:rPr lang="en-US" altLang="en-US" sz="2800" b="1" dirty="0" smtClean="0">
                <a:solidFill>
                  <a:schemeClr val="bg1"/>
                </a:solidFill>
                <a:latin typeface="Georgia" panose="02040502050405020303" pitchFamily="18" charset="0"/>
              </a:rPr>
              <a:t>Other common reasons are vehicle or straight equipment purchases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altLang="en-US" sz="2800" b="1" dirty="0">
                <a:latin typeface="Georgia" panose="02040502050405020303" pitchFamily="18" charset="0"/>
              </a:rPr>
              <a:t>SUSTAINABILITY</a:t>
            </a:r>
            <a:endParaRPr lang="en-US" sz="2800" dirty="0"/>
          </a:p>
        </p:txBody>
      </p:sp>
      <p:sp>
        <p:nvSpPr>
          <p:cNvPr id="3" name="İçerik Yer Tutucusu 2"/>
          <p:cNvSpPr>
            <a:spLocks noGrp="1"/>
          </p:cNvSpPr>
          <p:nvPr>
            <p:ph idx="1"/>
          </p:nvPr>
        </p:nvSpPr>
        <p:spPr/>
        <p:txBody>
          <a:bodyPr/>
          <a:lstStyle/>
          <a:p>
            <a:pPr marL="115888" lvl="1" indent="0" algn="ctr">
              <a:buClr>
                <a:schemeClr val="accent1"/>
              </a:buClr>
              <a:buSzPct val="120000"/>
              <a:buNone/>
              <a:defRPr/>
            </a:pPr>
            <a:r>
              <a:rPr lang="tr-TR" altLang="en-US" sz="4400" b="1" dirty="0">
                <a:solidFill>
                  <a:schemeClr val="bg1"/>
                </a:solidFill>
                <a:latin typeface="Georgia" pitchFamily="18" charset="0"/>
                <a:cs typeface="Arial" panose="020B0604020202020204" pitchFamily="34" charset="0"/>
              </a:rPr>
              <a:t>TRF s</a:t>
            </a:r>
            <a:r>
              <a:rPr lang="en-US" altLang="en-US" sz="4400" b="1" dirty="0" err="1">
                <a:solidFill>
                  <a:schemeClr val="bg1"/>
                </a:solidFill>
                <a:latin typeface="Georgia" pitchFamily="18" charset="0"/>
                <a:cs typeface="Arial" panose="020B0604020202020204" pitchFamily="34" charset="0"/>
              </a:rPr>
              <a:t>hifts</a:t>
            </a:r>
            <a:r>
              <a:rPr lang="en-US" altLang="en-US" sz="4400" b="1" dirty="0">
                <a:solidFill>
                  <a:schemeClr val="bg1"/>
                </a:solidFill>
                <a:latin typeface="Georgia" pitchFamily="18" charset="0"/>
                <a:cs typeface="Arial" panose="020B0604020202020204" pitchFamily="34" charset="0"/>
              </a:rPr>
              <a:t> project goal from </a:t>
            </a:r>
            <a:r>
              <a:rPr lang="en-US" altLang="en-US" sz="4400" b="1" u="sng" dirty="0">
                <a:solidFill>
                  <a:schemeClr val="bg1"/>
                </a:solidFill>
                <a:latin typeface="Georgia" pitchFamily="18" charset="0"/>
                <a:cs typeface="Arial" panose="020B0604020202020204" pitchFamily="34" charset="0"/>
              </a:rPr>
              <a:t>MERE</a:t>
            </a:r>
            <a:r>
              <a:rPr lang="en-US" altLang="en-US" sz="4400" b="1" dirty="0">
                <a:solidFill>
                  <a:schemeClr val="bg1"/>
                </a:solidFill>
                <a:latin typeface="Georgia" pitchFamily="18" charset="0"/>
                <a:cs typeface="Arial" panose="020B0604020202020204" pitchFamily="34" charset="0"/>
              </a:rPr>
              <a:t> supply of good</a:t>
            </a:r>
            <a:r>
              <a:rPr lang="tr-TR" altLang="en-US" sz="4400" b="1" dirty="0">
                <a:solidFill>
                  <a:schemeClr val="bg1"/>
                </a:solidFill>
                <a:latin typeface="Georgia" pitchFamily="18" charset="0"/>
                <a:cs typeface="Arial" panose="020B0604020202020204" pitchFamily="34" charset="0"/>
              </a:rPr>
              <a:t>s</a:t>
            </a:r>
          </a:p>
          <a:p>
            <a:pPr marL="115888" lvl="1" indent="0" algn="ctr">
              <a:buClr>
                <a:schemeClr val="accent1"/>
              </a:buClr>
              <a:buSzPct val="120000"/>
              <a:buNone/>
              <a:defRPr/>
            </a:pPr>
            <a:r>
              <a:rPr lang="en-US" altLang="en-US" sz="4400" b="1" dirty="0">
                <a:solidFill>
                  <a:schemeClr val="bg1"/>
                </a:solidFill>
                <a:latin typeface="Georgia" pitchFamily="18" charset="0"/>
                <a:cs typeface="Arial" panose="020B0604020202020204" pitchFamily="34" charset="0"/>
              </a:rPr>
              <a:t>to </a:t>
            </a:r>
            <a:r>
              <a:rPr lang="en-US" altLang="en-US" sz="4400" b="1" u="sng" dirty="0">
                <a:solidFill>
                  <a:schemeClr val="bg1"/>
                </a:solidFill>
                <a:latin typeface="Georgia" pitchFamily="18" charset="0"/>
                <a:cs typeface="Arial" panose="020B0604020202020204" pitchFamily="34" charset="0"/>
              </a:rPr>
              <a:t>MAKING POSITIVE CHANGE in people’s lives</a:t>
            </a:r>
            <a:r>
              <a:rPr lang="en-US" altLang="en-US" sz="4400" b="1" dirty="0">
                <a:solidFill>
                  <a:schemeClr val="bg1"/>
                </a:solidFill>
                <a:latin typeface="Georgia" pitchFamily="18" charset="0"/>
                <a:cs typeface="Arial" panose="020B0604020202020204" pitchFamily="34" charset="0"/>
              </a:rPr>
              <a:t>.</a:t>
            </a:r>
          </a:p>
          <a:p>
            <a:endParaRPr lang="en-US" dirty="0"/>
          </a:p>
        </p:txBody>
      </p:sp>
    </p:spTree>
    <p:extLst>
      <p:ext uri="{BB962C8B-B14F-4D97-AF65-F5344CB8AC3E}">
        <p14:creationId xmlns:p14="http://schemas.microsoft.com/office/powerpoint/2010/main" val="287557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b="1" dirty="0" smtClean="0">
                <a:latin typeface="Georgia" panose="02040502050405020303" pitchFamily="18" charset="0"/>
              </a:rPr>
              <a:t>AREA OF FOCUS MANAGER REVIEWS</a:t>
            </a:r>
          </a:p>
        </p:txBody>
      </p:sp>
      <p:sp>
        <p:nvSpPr>
          <p:cNvPr id="33795" name="Content Placeholder 2"/>
          <p:cNvSpPr>
            <a:spLocks noGrp="1"/>
          </p:cNvSpPr>
          <p:nvPr>
            <p:ph idx="1"/>
          </p:nvPr>
        </p:nvSpPr>
        <p:spPr bwMode="auto">
          <a:xfrm>
            <a:off x="457200" y="1219200"/>
            <a:ext cx="82296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latin typeface="Georgia" panose="02040502050405020303" pitchFamily="18" charset="0"/>
              </a:rPr>
              <a:t>AOF managers look at:</a:t>
            </a:r>
          </a:p>
          <a:p>
            <a:pPr lvl="1"/>
            <a:r>
              <a:rPr lang="en-US" altLang="en-US" sz="2400" dirty="0" smtClean="0">
                <a:latin typeface="Georgia" panose="02040502050405020303" pitchFamily="18" charset="0"/>
              </a:rPr>
              <a:t>FIT for Areas of Focus</a:t>
            </a:r>
          </a:p>
          <a:p>
            <a:pPr lvl="1"/>
            <a:r>
              <a:rPr lang="en-US" altLang="en-US" sz="2400" dirty="0" smtClean="0">
                <a:latin typeface="Georgia" panose="02040502050405020303" pitchFamily="18" charset="0"/>
              </a:rPr>
              <a:t>Quality of project</a:t>
            </a:r>
          </a:p>
          <a:p>
            <a:r>
              <a:rPr lang="en-US" altLang="en-US" dirty="0" smtClean="0">
                <a:latin typeface="Georgia" panose="02040502050405020303" pitchFamily="18" charset="0"/>
              </a:rPr>
              <a:t>What determines “fit?”</a:t>
            </a:r>
          </a:p>
          <a:p>
            <a:pPr lvl="1"/>
            <a:r>
              <a:rPr lang="en-US" altLang="en-US" sz="2400" dirty="0" smtClean="0">
                <a:latin typeface="Georgia" panose="02040502050405020303" pitchFamily="18" charset="0"/>
              </a:rPr>
              <a:t>Does this project align with the policy statements and eligibility criteria?</a:t>
            </a:r>
          </a:p>
          <a:p>
            <a:r>
              <a:rPr lang="en-US" altLang="en-US" dirty="0" smtClean="0">
                <a:latin typeface="Georgia" panose="02040502050405020303" pitchFamily="18" charset="0"/>
              </a:rPr>
              <a:t>What determines quality?</a:t>
            </a:r>
          </a:p>
          <a:p>
            <a:pPr lvl="1"/>
            <a:r>
              <a:rPr lang="en-US" altLang="en-US" sz="2400" dirty="0" smtClean="0">
                <a:latin typeface="Georgia" panose="02040502050405020303" pitchFamily="18" charset="0"/>
              </a:rPr>
              <a:t>Was the community involved in planning the project?</a:t>
            </a:r>
          </a:p>
          <a:p>
            <a:pPr lvl="1"/>
            <a:r>
              <a:rPr lang="en-US" altLang="en-US" sz="2400" dirty="0" smtClean="0">
                <a:latin typeface="Georgia" panose="02040502050405020303" pitchFamily="18" charset="0"/>
              </a:rPr>
              <a:t>Is this project helping to increase the capacity of the community or build the skills within the community?</a:t>
            </a:r>
          </a:p>
          <a:p>
            <a:pPr lvl="1"/>
            <a:r>
              <a:rPr lang="en-US" altLang="en-US" sz="2400" dirty="0" smtClean="0">
                <a:latin typeface="Georgia" panose="02040502050405020303" pitchFamily="18" charset="0"/>
              </a:rPr>
              <a:t>Does this project have a sustainability plan?</a:t>
            </a:r>
          </a:p>
          <a:p>
            <a:pPr lvl="1"/>
            <a:endParaRPr lang="en-US" altLang="en-US" dirty="0" smtClean="0">
              <a:latin typeface="Georgia" panose="02040502050405020303"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smtClean="0">
                <a:latin typeface="Georgia" panose="02040502050405020303" pitchFamily="18" charset="0"/>
              </a:rPr>
              <a:t>ROTARY FOUNDATION GLOBALLY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904" r="9129"/>
          <a:stretch>
            <a:fillRect/>
          </a:stretch>
        </p:blipFill>
        <p:spPr bwMode="auto">
          <a:xfrm>
            <a:off x="2381250" y="1398588"/>
            <a:ext cx="4622800" cy="475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b="1" dirty="0" smtClean="0">
                <a:latin typeface="Georgia" panose="02040502050405020303" pitchFamily="18" charset="0"/>
              </a:rPr>
              <a:t>GLOBAL ROTARY PRESENCE</a:t>
            </a:r>
          </a:p>
        </p:txBody>
      </p:sp>
      <p:grpSp>
        <p:nvGrpSpPr>
          <p:cNvPr id="35844" name="Group 4"/>
          <p:cNvGrpSpPr>
            <a:grpSpLocks/>
          </p:cNvGrpSpPr>
          <p:nvPr/>
        </p:nvGrpSpPr>
        <p:grpSpPr bwMode="auto">
          <a:xfrm>
            <a:off x="3429000" y="946150"/>
            <a:ext cx="2370138" cy="1116013"/>
            <a:chOff x="3894083" y="849"/>
            <a:chExt cx="1717295" cy="1116241"/>
          </a:xfrm>
        </p:grpSpPr>
        <p:sp>
          <p:nvSpPr>
            <p:cNvPr id="18" name="Rounded Rectangle 17"/>
            <p:cNvSpPr/>
            <p:nvPr/>
          </p:nvSpPr>
          <p:spPr>
            <a:xfrm>
              <a:off x="3894083" y="849"/>
              <a:ext cx="1717295" cy="111624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p:nvPr/>
          </p:nvSpPr>
          <p:spPr>
            <a:xfrm>
              <a:off x="3948144" y="54835"/>
              <a:ext cx="1609173" cy="1008269"/>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algn="ctr" defTabSz="844550" eaLnBrk="1" hangingPunct="1">
                <a:lnSpc>
                  <a:spcPct val="90000"/>
                </a:lnSpc>
                <a:spcAft>
                  <a:spcPct val="35000"/>
                </a:spcAft>
                <a:defRPr/>
              </a:pPr>
              <a:r>
                <a:rPr lang="en-US" sz="1900" dirty="0"/>
                <a:t>Europe/ Africa Office</a:t>
              </a:r>
            </a:p>
            <a:p>
              <a:pPr algn="ctr" defTabSz="844550" eaLnBrk="1" hangingPunct="1">
                <a:lnSpc>
                  <a:spcPct val="90000"/>
                </a:lnSpc>
                <a:spcAft>
                  <a:spcPct val="35000"/>
                </a:spcAft>
                <a:defRPr/>
              </a:pPr>
              <a:r>
                <a:rPr lang="en-US" sz="1900" dirty="0"/>
                <a:t>(Zurich, Switzerland)</a:t>
              </a:r>
            </a:p>
          </p:txBody>
        </p:sp>
      </p:grpSp>
      <p:grpSp>
        <p:nvGrpSpPr>
          <p:cNvPr id="35845" name="Group 5"/>
          <p:cNvGrpSpPr>
            <a:grpSpLocks/>
          </p:cNvGrpSpPr>
          <p:nvPr/>
        </p:nvGrpSpPr>
        <p:grpSpPr bwMode="auto">
          <a:xfrm>
            <a:off x="6727825" y="3200400"/>
            <a:ext cx="2305050" cy="1490663"/>
            <a:chOff x="5951483" y="1542343"/>
            <a:chExt cx="1727088" cy="1116241"/>
          </a:xfrm>
        </p:grpSpPr>
        <p:sp>
          <p:nvSpPr>
            <p:cNvPr id="16" name="Rounded Rectangle 15"/>
            <p:cNvSpPr/>
            <p:nvPr/>
          </p:nvSpPr>
          <p:spPr>
            <a:xfrm>
              <a:off x="5951483" y="1542343"/>
              <a:ext cx="1717572" cy="111624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6"/>
            <p:cNvSpPr/>
            <p:nvPr/>
          </p:nvSpPr>
          <p:spPr>
            <a:xfrm>
              <a:off x="6070428" y="1597026"/>
              <a:ext cx="1608143" cy="1006876"/>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algn="ctr" defTabSz="844550" eaLnBrk="1" hangingPunct="1">
                <a:lnSpc>
                  <a:spcPct val="90000"/>
                </a:lnSpc>
                <a:spcAft>
                  <a:spcPct val="35000"/>
                </a:spcAft>
                <a:defRPr/>
              </a:pPr>
              <a:r>
                <a:rPr lang="en-US" sz="1900" dirty="0"/>
                <a:t>South Pacific &amp; Philippines Office</a:t>
              </a:r>
            </a:p>
            <a:p>
              <a:pPr algn="ctr" defTabSz="844550" eaLnBrk="1" hangingPunct="1">
                <a:lnSpc>
                  <a:spcPct val="90000"/>
                </a:lnSpc>
                <a:spcAft>
                  <a:spcPct val="35000"/>
                </a:spcAft>
                <a:defRPr/>
              </a:pPr>
              <a:r>
                <a:rPr lang="en-US" sz="1900" dirty="0"/>
                <a:t>(</a:t>
              </a:r>
              <a:r>
                <a:rPr lang="en-US" sz="1900" dirty="0" err="1"/>
                <a:t>Paramatta</a:t>
              </a:r>
              <a:r>
                <a:rPr lang="en-US" sz="1900" dirty="0"/>
                <a:t>, Australia</a:t>
              </a:r>
            </a:p>
          </p:txBody>
        </p:sp>
      </p:grpSp>
      <p:grpSp>
        <p:nvGrpSpPr>
          <p:cNvPr id="35846" name="Group 6"/>
          <p:cNvGrpSpPr>
            <a:grpSpLocks/>
          </p:cNvGrpSpPr>
          <p:nvPr/>
        </p:nvGrpSpPr>
        <p:grpSpPr bwMode="auto">
          <a:xfrm>
            <a:off x="6727825" y="1449388"/>
            <a:ext cx="1717675" cy="1116012"/>
            <a:chOff x="5205355" y="4036531"/>
            <a:chExt cx="1717295" cy="1116241"/>
          </a:xfrm>
        </p:grpSpPr>
        <p:sp>
          <p:nvSpPr>
            <p:cNvPr id="14" name="Rounded Rectangle 13"/>
            <p:cNvSpPr/>
            <p:nvPr/>
          </p:nvSpPr>
          <p:spPr>
            <a:xfrm>
              <a:off x="5205355" y="4036531"/>
              <a:ext cx="1717295" cy="111624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8"/>
            <p:cNvSpPr/>
            <p:nvPr/>
          </p:nvSpPr>
          <p:spPr>
            <a:xfrm>
              <a:off x="5259318" y="4090517"/>
              <a:ext cx="1609369" cy="1008269"/>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algn="ctr" defTabSz="844550" eaLnBrk="1" hangingPunct="1">
                <a:lnSpc>
                  <a:spcPct val="90000"/>
                </a:lnSpc>
                <a:spcAft>
                  <a:spcPct val="35000"/>
                </a:spcAft>
                <a:defRPr/>
              </a:pPr>
              <a:r>
                <a:rPr lang="en-US" sz="1900" dirty="0"/>
                <a:t>Japan Office</a:t>
              </a:r>
            </a:p>
            <a:p>
              <a:pPr algn="ctr" defTabSz="844550" eaLnBrk="1" hangingPunct="1">
                <a:lnSpc>
                  <a:spcPct val="90000"/>
                </a:lnSpc>
                <a:spcAft>
                  <a:spcPct val="35000"/>
                </a:spcAft>
                <a:defRPr/>
              </a:pPr>
              <a:r>
                <a:rPr lang="en-US" sz="1900" dirty="0"/>
                <a:t>(Tokyo, Japan)</a:t>
              </a:r>
            </a:p>
          </p:txBody>
        </p:sp>
      </p:grpSp>
      <p:grpSp>
        <p:nvGrpSpPr>
          <p:cNvPr id="35847" name="Group 7"/>
          <p:cNvGrpSpPr>
            <a:grpSpLocks/>
          </p:cNvGrpSpPr>
          <p:nvPr/>
        </p:nvGrpSpPr>
        <p:grpSpPr bwMode="auto">
          <a:xfrm>
            <a:off x="1595438" y="5006975"/>
            <a:ext cx="2154237" cy="1281113"/>
            <a:chOff x="2582810" y="4036531"/>
            <a:chExt cx="1717295" cy="1116241"/>
          </a:xfrm>
        </p:grpSpPr>
        <p:sp>
          <p:nvSpPr>
            <p:cNvPr id="12" name="Rounded Rectangle 11"/>
            <p:cNvSpPr/>
            <p:nvPr/>
          </p:nvSpPr>
          <p:spPr>
            <a:xfrm>
              <a:off x="2582810" y="4036531"/>
              <a:ext cx="1717295" cy="111624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10"/>
            <p:cNvSpPr/>
            <p:nvPr/>
          </p:nvSpPr>
          <p:spPr>
            <a:xfrm>
              <a:off x="2637226" y="4090476"/>
              <a:ext cx="1608462" cy="1008351"/>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algn="ctr" defTabSz="844550" eaLnBrk="1" hangingPunct="1">
                <a:lnSpc>
                  <a:spcPct val="90000"/>
                </a:lnSpc>
                <a:spcAft>
                  <a:spcPct val="35000"/>
                </a:spcAft>
                <a:defRPr/>
              </a:pPr>
              <a:r>
                <a:rPr lang="en-US" sz="1900" dirty="0"/>
                <a:t>Brazil Office</a:t>
              </a:r>
            </a:p>
            <a:p>
              <a:pPr algn="ctr" defTabSz="844550" eaLnBrk="1" hangingPunct="1">
                <a:lnSpc>
                  <a:spcPct val="90000"/>
                </a:lnSpc>
                <a:spcAft>
                  <a:spcPct val="35000"/>
                </a:spcAft>
                <a:defRPr/>
              </a:pPr>
              <a:r>
                <a:rPr lang="en-US" sz="1900" dirty="0"/>
                <a:t>(São Paulo, Brazil)</a:t>
              </a:r>
            </a:p>
          </p:txBody>
        </p:sp>
      </p:grpSp>
      <p:grpSp>
        <p:nvGrpSpPr>
          <p:cNvPr id="35848" name="Group 8"/>
          <p:cNvGrpSpPr>
            <a:grpSpLocks/>
          </p:cNvGrpSpPr>
          <p:nvPr/>
        </p:nvGrpSpPr>
        <p:grpSpPr bwMode="auto">
          <a:xfrm>
            <a:off x="609600" y="1449388"/>
            <a:ext cx="1946275" cy="1116012"/>
            <a:chOff x="1772400" y="1542343"/>
            <a:chExt cx="1717295" cy="1116241"/>
          </a:xfrm>
        </p:grpSpPr>
        <p:sp>
          <p:nvSpPr>
            <p:cNvPr id="10" name="Rounded Rectangle 9"/>
            <p:cNvSpPr/>
            <p:nvPr/>
          </p:nvSpPr>
          <p:spPr>
            <a:xfrm>
              <a:off x="1772400" y="1542343"/>
              <a:ext cx="1717295" cy="111624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12"/>
            <p:cNvSpPr/>
            <p:nvPr/>
          </p:nvSpPr>
          <p:spPr>
            <a:xfrm>
              <a:off x="1827029" y="1596329"/>
              <a:ext cx="1608038" cy="1008269"/>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algn="ctr" defTabSz="844550" eaLnBrk="1" hangingPunct="1">
                <a:lnSpc>
                  <a:spcPct val="90000"/>
                </a:lnSpc>
                <a:spcAft>
                  <a:spcPct val="35000"/>
                </a:spcAft>
                <a:defRPr/>
              </a:pPr>
              <a:r>
                <a:rPr lang="en-US" sz="1900" dirty="0"/>
                <a:t>Rotary World Headquarters</a:t>
              </a:r>
            </a:p>
            <a:p>
              <a:pPr algn="ctr" defTabSz="844550" eaLnBrk="1" hangingPunct="1">
                <a:lnSpc>
                  <a:spcPct val="90000"/>
                </a:lnSpc>
                <a:spcAft>
                  <a:spcPct val="35000"/>
                </a:spcAft>
                <a:defRPr/>
              </a:pPr>
              <a:r>
                <a:rPr lang="en-US" sz="1900" dirty="0"/>
                <a:t>(Evanston, USA)</a:t>
              </a:r>
            </a:p>
          </p:txBody>
        </p:sp>
      </p:grpSp>
      <p:grpSp>
        <p:nvGrpSpPr>
          <p:cNvPr id="35849" name="Group 20"/>
          <p:cNvGrpSpPr>
            <a:grpSpLocks/>
          </p:cNvGrpSpPr>
          <p:nvPr/>
        </p:nvGrpSpPr>
        <p:grpSpPr bwMode="auto">
          <a:xfrm>
            <a:off x="6629400" y="5089525"/>
            <a:ext cx="2206625" cy="1116013"/>
            <a:chOff x="5205355" y="4036531"/>
            <a:chExt cx="1717295" cy="1116241"/>
          </a:xfrm>
        </p:grpSpPr>
        <p:sp>
          <p:nvSpPr>
            <p:cNvPr id="22" name="Rounded Rectangle 21"/>
            <p:cNvSpPr/>
            <p:nvPr/>
          </p:nvSpPr>
          <p:spPr>
            <a:xfrm>
              <a:off x="5205355" y="4036531"/>
              <a:ext cx="1717295" cy="111624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8"/>
            <p:cNvSpPr/>
            <p:nvPr/>
          </p:nvSpPr>
          <p:spPr>
            <a:xfrm>
              <a:off x="5259715" y="4090517"/>
              <a:ext cx="1608574" cy="1008269"/>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algn="ctr" defTabSz="844550" eaLnBrk="1" hangingPunct="1">
                <a:lnSpc>
                  <a:spcPct val="90000"/>
                </a:lnSpc>
                <a:spcAft>
                  <a:spcPct val="35000"/>
                </a:spcAft>
                <a:defRPr/>
              </a:pPr>
              <a:r>
                <a:rPr lang="en-US" sz="1900" dirty="0"/>
                <a:t>South Asia Office</a:t>
              </a:r>
            </a:p>
            <a:p>
              <a:pPr algn="ctr" defTabSz="844550" eaLnBrk="1" hangingPunct="1">
                <a:lnSpc>
                  <a:spcPct val="90000"/>
                </a:lnSpc>
                <a:spcAft>
                  <a:spcPts val="0"/>
                </a:spcAft>
                <a:defRPr/>
              </a:pPr>
              <a:r>
                <a:rPr lang="en-US" sz="1900" dirty="0"/>
                <a:t>(New Delhi, India)</a:t>
              </a:r>
            </a:p>
          </p:txBody>
        </p:sp>
      </p:grpSp>
      <p:grpSp>
        <p:nvGrpSpPr>
          <p:cNvPr id="35850" name="Group 23"/>
          <p:cNvGrpSpPr>
            <a:grpSpLocks/>
          </p:cNvGrpSpPr>
          <p:nvPr/>
        </p:nvGrpSpPr>
        <p:grpSpPr bwMode="auto">
          <a:xfrm>
            <a:off x="176213" y="3200400"/>
            <a:ext cx="2125662" cy="1381125"/>
            <a:chOff x="5205355" y="4036531"/>
            <a:chExt cx="1717295" cy="1116241"/>
          </a:xfrm>
        </p:grpSpPr>
        <p:sp>
          <p:nvSpPr>
            <p:cNvPr id="25" name="Rounded Rectangle 24"/>
            <p:cNvSpPr/>
            <p:nvPr/>
          </p:nvSpPr>
          <p:spPr>
            <a:xfrm>
              <a:off x="5205355" y="4036531"/>
              <a:ext cx="1717295" cy="111624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8"/>
            <p:cNvSpPr/>
            <p:nvPr/>
          </p:nvSpPr>
          <p:spPr>
            <a:xfrm>
              <a:off x="5259221" y="4090418"/>
              <a:ext cx="1609563" cy="1008466"/>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algn="ctr" defTabSz="844550" eaLnBrk="1" hangingPunct="1">
                <a:lnSpc>
                  <a:spcPct val="90000"/>
                </a:lnSpc>
                <a:spcAft>
                  <a:spcPct val="35000"/>
                </a:spcAft>
                <a:defRPr/>
              </a:pPr>
              <a:r>
                <a:rPr lang="en-US" sz="1900" dirty="0"/>
                <a:t>Southern South American Office</a:t>
              </a:r>
            </a:p>
            <a:p>
              <a:pPr algn="ctr" defTabSz="844550" eaLnBrk="1" hangingPunct="1">
                <a:lnSpc>
                  <a:spcPct val="90000"/>
                </a:lnSpc>
                <a:spcAft>
                  <a:spcPct val="35000"/>
                </a:spcAft>
                <a:defRPr/>
              </a:pPr>
              <a:r>
                <a:rPr lang="en-US" sz="1900" dirty="0"/>
                <a:t>(Buenos Aires, Argentina)</a:t>
              </a:r>
            </a:p>
          </p:txBody>
        </p:sp>
      </p:grpSp>
      <p:grpSp>
        <p:nvGrpSpPr>
          <p:cNvPr id="35851" name="Group 26"/>
          <p:cNvGrpSpPr>
            <a:grpSpLocks/>
          </p:cNvGrpSpPr>
          <p:nvPr/>
        </p:nvGrpSpPr>
        <p:grpSpPr bwMode="auto">
          <a:xfrm>
            <a:off x="4600575" y="5334000"/>
            <a:ext cx="1717675" cy="1279525"/>
            <a:chOff x="2582810" y="4036531"/>
            <a:chExt cx="1717295" cy="1116241"/>
          </a:xfrm>
        </p:grpSpPr>
        <p:sp>
          <p:nvSpPr>
            <p:cNvPr id="28" name="Rounded Rectangle 27"/>
            <p:cNvSpPr/>
            <p:nvPr/>
          </p:nvSpPr>
          <p:spPr>
            <a:xfrm>
              <a:off x="2582810" y="4036531"/>
              <a:ext cx="1717295" cy="111624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10"/>
            <p:cNvSpPr/>
            <p:nvPr/>
          </p:nvSpPr>
          <p:spPr>
            <a:xfrm>
              <a:off x="2636773" y="4090543"/>
              <a:ext cx="1609369" cy="1008218"/>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algn="ctr" defTabSz="844550" eaLnBrk="1" hangingPunct="1">
                <a:lnSpc>
                  <a:spcPct val="90000"/>
                </a:lnSpc>
                <a:spcAft>
                  <a:spcPct val="35000"/>
                </a:spcAft>
                <a:defRPr/>
              </a:pPr>
              <a:r>
                <a:rPr lang="en-US" sz="1900" dirty="0"/>
                <a:t>Korea Office</a:t>
              </a:r>
            </a:p>
            <a:p>
              <a:pPr algn="ctr" defTabSz="844550" eaLnBrk="1" hangingPunct="1">
                <a:lnSpc>
                  <a:spcPct val="90000"/>
                </a:lnSpc>
                <a:spcAft>
                  <a:spcPct val="35000"/>
                </a:spcAft>
                <a:defRPr/>
              </a:pPr>
              <a:r>
                <a:rPr lang="en-US" sz="1900" dirty="0"/>
                <a:t>(Seoul, Korea)</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b="1" dirty="0" smtClean="0">
                <a:latin typeface="Georgia" panose="02040502050405020303" pitchFamily="18" charset="0"/>
              </a:rPr>
              <a:t>ASSOCIATE FOUNDATIONS OF </a:t>
            </a:r>
            <a:r>
              <a:rPr lang="tr-TR" altLang="en-US" sz="2800" b="1" dirty="0" smtClean="0">
                <a:latin typeface="Georgia" panose="02040502050405020303" pitchFamily="18" charset="0"/>
              </a:rPr>
              <a:t>T</a:t>
            </a:r>
            <a:r>
              <a:rPr lang="en-US" altLang="en-US" sz="2800" b="1" dirty="0" smtClean="0">
                <a:latin typeface="Georgia" panose="02040502050405020303" pitchFamily="18" charset="0"/>
              </a:rPr>
              <a:t>R</a:t>
            </a:r>
            <a:r>
              <a:rPr lang="tr-TR" altLang="en-US" sz="2800" b="1" dirty="0" smtClean="0">
                <a:latin typeface="Georgia" panose="02040502050405020303" pitchFamily="18" charset="0"/>
              </a:rPr>
              <a:t>F</a:t>
            </a:r>
            <a:endParaRPr lang="en-US" altLang="en-US" sz="2800" b="1" dirty="0" smtClean="0">
              <a:latin typeface="Georgia" panose="02040502050405020303"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42296773"/>
              </p:ext>
            </p:extLst>
          </p:nvPr>
        </p:nvGraphicFramePr>
        <p:xfrm>
          <a:off x="457200" y="1143000"/>
          <a:ext cx="8305800" cy="4894264"/>
        </p:xfrm>
        <a:graphic>
          <a:graphicData uri="http://schemas.openxmlformats.org/drawingml/2006/table">
            <a:tbl>
              <a:tblPr/>
              <a:tblGrid>
                <a:gridCol w="2438400"/>
                <a:gridCol w="2057400"/>
                <a:gridCol w="2087563"/>
                <a:gridCol w="1722437"/>
              </a:tblGrid>
              <a:tr h="496928">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bg1"/>
                          </a:solidFill>
                          <a:effectLst/>
                          <a:latin typeface="Calibri" pitchFamily="34" charset="0"/>
                          <a:ea typeface="MS PGothic" pitchFamily="34" charset="-128"/>
                        </a:rPr>
                        <a:t>Name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chemeClr val="bg1"/>
                          </a:solidFill>
                          <a:effectLst/>
                          <a:latin typeface="Calibri" pitchFamily="34" charset="0"/>
                          <a:ea typeface="MS PGothic" pitchFamily="34" charset="-128"/>
                        </a:rPr>
                        <a:t>Trustee Approved</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chemeClr val="bg1"/>
                          </a:solidFill>
                          <a:effectLst/>
                          <a:latin typeface="Calibri" pitchFamily="34" charset="0"/>
                          <a:ea typeface="MS PGothic" pitchFamily="34" charset="-128"/>
                        </a:rPr>
                        <a:t>Trustee  Liaison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chemeClr val="bg1"/>
                          </a:solidFill>
                          <a:effectLst/>
                          <a:latin typeface="Calibri" pitchFamily="34" charset="0"/>
                          <a:ea typeface="MS PGothic" pitchFamily="34" charset="-128"/>
                        </a:rPr>
                        <a:t>Trustee Terms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40112">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rPr>
                        <a:t>TRFC (Canada)</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rPr>
                        <a:t>1968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Bryn Styles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6/30/17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005DAA"/>
                        </a:solidFill>
                        <a:effectLst/>
                        <a:latin typeface="Calibri" pitchFamily="34" charset="0"/>
                        <a:ea typeface="MS PGothic" pitchFamily="34" charset="-128"/>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640112">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RDG (Germany)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005DAA"/>
                        </a:solidFill>
                        <a:effectLst/>
                        <a:latin typeface="Calibri" pitchFamily="34" charset="0"/>
                        <a:ea typeface="MS PGothic" pitchFamily="34" charset="-128"/>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1987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rPr>
                        <a:t>Orscelik Balkan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rPr>
                        <a:t>6/30/19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66743">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RFI (India) </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1988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Kalyan Banerjee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rPr>
                        <a:t>6/30/16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506454">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RFUK (United Kingdom)</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1990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John Kenny </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rPr>
                        <a:t>6/30/18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66743">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TARFT (Australia)</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rPr>
                        <a:t>1994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Sushil Gupta</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rPr>
                        <a:t>6/30/18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596948">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ABTRF (Brazil) </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2003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Mario de Camargo</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rPr>
                        <a:t>6/30/19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640112">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DRS (Germany)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005DAA"/>
                        </a:solidFill>
                        <a:effectLst/>
                        <a:latin typeface="Calibri" pitchFamily="34" charset="0"/>
                        <a:ea typeface="MS PGothic" pitchFamily="34" charset="-128"/>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2009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Orscelik Balkan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rPr>
                        <a:t>6/30/19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640112">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PIIF (Japan)</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005DAA"/>
                        </a:solidFill>
                        <a:effectLst/>
                        <a:latin typeface="Calibri" pitchFamily="34" charset="0"/>
                        <a:ea typeface="MS PGothic" pitchFamily="34" charset="-128"/>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2010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5DAA"/>
                          </a:solidFill>
                          <a:effectLst/>
                          <a:latin typeface="Calibri" pitchFamily="34" charset="0"/>
                          <a:ea typeface="MS PGothic" pitchFamily="34" charset="-128"/>
                        </a:rPr>
                        <a:t>Sakuji Tanaka</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lvl1pPr defTabSz="4572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4572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5DAA"/>
                          </a:solidFill>
                          <a:effectLst/>
                          <a:latin typeface="Calibri" pitchFamily="34" charset="0"/>
                          <a:ea typeface="MS PGothic" pitchFamily="34" charset="-128"/>
                        </a:rPr>
                        <a:t>6/30/18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9863" y="3170238"/>
            <a:ext cx="115252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2647950"/>
            <a:ext cx="1150937"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5724525"/>
            <a:ext cx="68294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Text Box 5"/>
          <p:cNvSpPr txBox="1">
            <a:spLocks noChangeArrowheads="1"/>
          </p:cNvSpPr>
          <p:nvPr/>
        </p:nvSpPr>
        <p:spPr bwMode="auto">
          <a:xfrm>
            <a:off x="447675" y="5764213"/>
            <a:ext cx="840105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50000"/>
              </a:lnSpc>
              <a:spcBef>
                <a:spcPct val="50000"/>
              </a:spcBef>
            </a:pPr>
            <a:r>
              <a:rPr lang="en-US" altLang="en-US" sz="900" b="1" i="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Notes</a:t>
            </a:r>
            <a:r>
              <a:rPr lang="en-US" altLang="en-US" sz="9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eaLnBrk="1" hangingPunct="1">
              <a:lnSpc>
                <a:spcPct val="50000"/>
              </a:lnSpc>
              <a:spcBef>
                <a:spcPct val="50000"/>
              </a:spcBef>
              <a:buFontTx/>
              <a:buChar char="-"/>
            </a:pPr>
            <a:r>
              <a:rPr lang="en-US" altLang="en-US" sz="900" i="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All figures include flow through contributions and represent totals received from associate foundations</a:t>
            </a:r>
          </a:p>
          <a:p>
            <a:pPr eaLnBrk="1" hangingPunct="1">
              <a:lnSpc>
                <a:spcPct val="50000"/>
              </a:lnSpc>
              <a:spcBef>
                <a:spcPct val="50000"/>
              </a:spcBef>
            </a:pPr>
            <a:r>
              <a:rPr lang="en-US" altLang="en-US" sz="900" i="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and not total contributions from their respective countries</a:t>
            </a:r>
          </a:p>
          <a:p>
            <a:pPr eaLnBrk="1" hangingPunct="1">
              <a:lnSpc>
                <a:spcPct val="50000"/>
              </a:lnSpc>
              <a:spcBef>
                <a:spcPct val="50000"/>
              </a:spcBef>
              <a:buFontTx/>
              <a:buChar char="-"/>
            </a:pPr>
            <a:r>
              <a:rPr lang="en-US" altLang="en-US" sz="900" i="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TRF contributions exclude $69 million (BMGF polio eradication grant and Donor Advised Funds, as limited to the U.S.)</a:t>
            </a:r>
          </a:p>
        </p:txBody>
      </p:sp>
      <p:pic>
        <p:nvPicPr>
          <p:cNvPr id="3789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3170238"/>
            <a:ext cx="7413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5" name="Text Box 16"/>
          <p:cNvSpPr txBox="1">
            <a:spLocks noChangeArrowheads="1"/>
          </p:cNvSpPr>
          <p:nvPr/>
        </p:nvSpPr>
        <p:spPr bwMode="auto">
          <a:xfrm>
            <a:off x="8156575" y="2641600"/>
            <a:ext cx="209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a:solidFill>
                  <a:srgbClr val="000000"/>
                </a:solidFill>
                <a:latin typeface="Calibri" panose="020F0502020204030204" pitchFamily="34" charset="0"/>
              </a:rPr>
              <a:t>-</a:t>
            </a:r>
          </a:p>
        </p:txBody>
      </p:sp>
      <p:sp>
        <p:nvSpPr>
          <p:cNvPr id="37896" name="Text Box 17"/>
          <p:cNvSpPr txBox="1">
            <a:spLocks noChangeArrowheads="1"/>
          </p:cNvSpPr>
          <p:nvPr/>
        </p:nvSpPr>
        <p:spPr bwMode="auto">
          <a:xfrm>
            <a:off x="6370638" y="60325"/>
            <a:ext cx="2651125"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r>
              <a:rPr lang="en-US" altLang="en-US" sz="9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Revised and updated on 16 September 2015</a:t>
            </a:r>
          </a:p>
        </p:txBody>
      </p:sp>
      <p:sp>
        <p:nvSpPr>
          <p:cNvPr id="37897" name="Text Box 10"/>
          <p:cNvSpPr txBox="1">
            <a:spLocks noChangeArrowheads="1"/>
          </p:cNvSpPr>
          <p:nvPr/>
        </p:nvSpPr>
        <p:spPr bwMode="auto">
          <a:xfrm>
            <a:off x="449263" y="2644775"/>
            <a:ext cx="13366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1400" b="1">
                <a:solidFill>
                  <a:srgbClr val="0070C0"/>
                </a:solidFill>
                <a:latin typeface="Arial Unicode MS" panose="020B0604020202020204" pitchFamily="34" charset="-128"/>
              </a:rPr>
              <a:t>$9,528  </a:t>
            </a:r>
            <a:r>
              <a:rPr lang="en-US" altLang="en-US" sz="1400" b="1">
                <a:solidFill>
                  <a:srgbClr val="7030A0"/>
                </a:solidFill>
                <a:latin typeface="Arial Unicode MS" panose="020B0604020202020204" pitchFamily="34" charset="-128"/>
              </a:rPr>
              <a:t>4.77%</a:t>
            </a:r>
            <a:r>
              <a:rPr lang="en-US" altLang="en-US" sz="1400" b="1">
                <a:solidFill>
                  <a:srgbClr val="0070C0"/>
                </a:solidFill>
                <a:latin typeface="Arial Unicode MS" panose="020B0604020202020204" pitchFamily="34" charset="-128"/>
              </a:rPr>
              <a:t> </a:t>
            </a:r>
            <a:endParaRPr lang="en-US" altLang="en-US" sz="1400" b="1">
              <a:solidFill>
                <a:srgbClr val="8064A2"/>
              </a:solidFill>
              <a:latin typeface="Arial Unicode MS" panose="020B0604020202020204" pitchFamily="34" charset="-128"/>
            </a:endParaRPr>
          </a:p>
        </p:txBody>
      </p:sp>
      <p:pic>
        <p:nvPicPr>
          <p:cNvPr id="3789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638" y="2378075"/>
            <a:ext cx="1150937"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488" y="2289175"/>
            <a:ext cx="1150937"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0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3994150"/>
            <a:ext cx="115093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01"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4264025"/>
            <a:ext cx="115093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02"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850" y="4845050"/>
            <a:ext cx="115093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03" name="Text Box 10"/>
          <p:cNvSpPr txBox="1">
            <a:spLocks noChangeArrowheads="1"/>
          </p:cNvSpPr>
          <p:nvPr/>
        </p:nvSpPr>
        <p:spPr bwMode="auto">
          <a:xfrm>
            <a:off x="6038850" y="4926013"/>
            <a:ext cx="13906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1400" b="1">
                <a:solidFill>
                  <a:srgbClr val="0070C0"/>
                </a:solidFill>
                <a:latin typeface="Arial Unicode MS" panose="020B0604020202020204" pitchFamily="34" charset="-128"/>
              </a:rPr>
              <a:t>$2,158  </a:t>
            </a:r>
            <a:r>
              <a:rPr lang="en-US" altLang="en-US" sz="1400" b="1">
                <a:solidFill>
                  <a:srgbClr val="7030A0"/>
                </a:solidFill>
                <a:latin typeface="Arial Unicode MS" panose="020B0604020202020204" pitchFamily="34" charset="-128"/>
              </a:rPr>
              <a:t>1.08%</a:t>
            </a:r>
            <a:r>
              <a:rPr lang="en-US" altLang="en-US" sz="1400" b="1">
                <a:solidFill>
                  <a:srgbClr val="0070C0"/>
                </a:solidFill>
                <a:latin typeface="Arial Unicode MS" panose="020B0604020202020204" pitchFamily="34" charset="-128"/>
              </a:rPr>
              <a:t>  </a:t>
            </a:r>
            <a:endParaRPr lang="en-US" altLang="en-US" sz="1400" b="1">
              <a:solidFill>
                <a:srgbClr val="8064A2"/>
              </a:solidFill>
              <a:latin typeface="Arial Unicode MS" panose="020B0604020202020204" pitchFamily="34" charset="-128"/>
            </a:endParaRPr>
          </a:p>
        </p:txBody>
      </p:sp>
      <p:sp>
        <p:nvSpPr>
          <p:cNvPr id="37904" name="Text Box 10"/>
          <p:cNvSpPr txBox="1">
            <a:spLocks noChangeArrowheads="1"/>
          </p:cNvSpPr>
          <p:nvPr/>
        </p:nvSpPr>
        <p:spPr bwMode="auto">
          <a:xfrm>
            <a:off x="1785938" y="2406650"/>
            <a:ext cx="13716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1400" b="1">
                <a:solidFill>
                  <a:srgbClr val="0070C0"/>
                </a:solidFill>
                <a:latin typeface="Arial Unicode MS" panose="020B0604020202020204" pitchFamily="34" charset="-128"/>
              </a:rPr>
              <a:t>$5,051  </a:t>
            </a:r>
            <a:r>
              <a:rPr lang="en-US" altLang="en-US" sz="1400" b="1">
                <a:solidFill>
                  <a:srgbClr val="7030A0"/>
                </a:solidFill>
                <a:latin typeface="Arial Unicode MS" panose="020B0604020202020204" pitchFamily="34" charset="-128"/>
              </a:rPr>
              <a:t>2.53%</a:t>
            </a:r>
            <a:r>
              <a:rPr lang="en-US" altLang="en-US" sz="1400" b="1">
                <a:solidFill>
                  <a:srgbClr val="0070C0"/>
                </a:solidFill>
                <a:latin typeface="Arial Unicode MS" panose="020B0604020202020204" pitchFamily="34" charset="-128"/>
              </a:rPr>
              <a:t> </a:t>
            </a:r>
            <a:endParaRPr lang="en-US" altLang="en-US" sz="1400" b="1">
              <a:solidFill>
                <a:srgbClr val="8064A2"/>
              </a:solidFill>
              <a:latin typeface="Arial Unicode MS" panose="020B0604020202020204" pitchFamily="34" charset="-128"/>
            </a:endParaRPr>
          </a:p>
        </p:txBody>
      </p:sp>
      <p:sp>
        <p:nvSpPr>
          <p:cNvPr id="37905" name="Text Box 10"/>
          <p:cNvSpPr txBox="1">
            <a:spLocks noChangeArrowheads="1"/>
          </p:cNvSpPr>
          <p:nvPr/>
        </p:nvSpPr>
        <p:spPr bwMode="auto">
          <a:xfrm>
            <a:off x="3978275" y="2289175"/>
            <a:ext cx="1327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1400" b="1">
                <a:solidFill>
                  <a:srgbClr val="0070C0"/>
                </a:solidFill>
                <a:latin typeface="Arial Unicode MS" panose="020B0604020202020204" pitchFamily="34" charset="-128"/>
              </a:rPr>
              <a:t>$4,788  </a:t>
            </a:r>
            <a:r>
              <a:rPr lang="en-US" altLang="en-US" sz="1400" b="1">
                <a:solidFill>
                  <a:srgbClr val="7030A0"/>
                </a:solidFill>
                <a:latin typeface="Arial Unicode MS" panose="020B0604020202020204" pitchFamily="34" charset="-128"/>
              </a:rPr>
              <a:t>2.40%</a:t>
            </a:r>
            <a:r>
              <a:rPr lang="en-US" altLang="en-US" sz="1400" b="1">
                <a:solidFill>
                  <a:srgbClr val="0070C0"/>
                </a:solidFill>
                <a:latin typeface="Arial Unicode MS" panose="020B0604020202020204" pitchFamily="34" charset="-128"/>
              </a:rPr>
              <a:t>  </a:t>
            </a:r>
            <a:endParaRPr lang="en-US" altLang="en-US" sz="1400" b="1">
              <a:solidFill>
                <a:srgbClr val="8064A2"/>
              </a:solidFill>
              <a:latin typeface="Arial Unicode MS" panose="020B0604020202020204" pitchFamily="34" charset="-128"/>
            </a:endParaRPr>
          </a:p>
        </p:txBody>
      </p:sp>
      <p:sp>
        <p:nvSpPr>
          <p:cNvPr id="37906" name="Text Box 10"/>
          <p:cNvSpPr txBox="1">
            <a:spLocks noChangeArrowheads="1"/>
          </p:cNvSpPr>
          <p:nvPr/>
        </p:nvSpPr>
        <p:spPr bwMode="auto">
          <a:xfrm>
            <a:off x="2309813" y="4356100"/>
            <a:ext cx="142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1400" b="1">
                <a:solidFill>
                  <a:srgbClr val="0070C0"/>
                </a:solidFill>
                <a:latin typeface="Arial Unicode MS" panose="020B0604020202020204" pitchFamily="34" charset="-128"/>
              </a:rPr>
              <a:t>$1,133  </a:t>
            </a:r>
            <a:r>
              <a:rPr lang="en-US" altLang="en-US" sz="1400" b="1">
                <a:solidFill>
                  <a:srgbClr val="7030A0"/>
                </a:solidFill>
                <a:latin typeface="Arial Unicode MS" panose="020B0604020202020204" pitchFamily="34" charset="-128"/>
              </a:rPr>
              <a:t>0.57%</a:t>
            </a:r>
            <a:r>
              <a:rPr lang="en-US" altLang="en-US" sz="1400" b="1">
                <a:solidFill>
                  <a:srgbClr val="0070C0"/>
                </a:solidFill>
                <a:latin typeface="Arial Unicode MS" panose="020B0604020202020204" pitchFamily="34" charset="-128"/>
              </a:rPr>
              <a:t> </a:t>
            </a:r>
            <a:endParaRPr lang="en-US" altLang="en-US" sz="1400" b="1">
              <a:solidFill>
                <a:srgbClr val="8064A2"/>
              </a:solidFill>
              <a:latin typeface="Arial Unicode MS" panose="020B0604020202020204" pitchFamily="34" charset="-128"/>
            </a:endParaRPr>
          </a:p>
        </p:txBody>
      </p:sp>
      <p:sp>
        <p:nvSpPr>
          <p:cNvPr id="37907" name="Text Box 10"/>
          <p:cNvSpPr txBox="1">
            <a:spLocks noChangeArrowheads="1"/>
          </p:cNvSpPr>
          <p:nvPr/>
        </p:nvSpPr>
        <p:spPr bwMode="auto">
          <a:xfrm>
            <a:off x="5100638" y="3994150"/>
            <a:ext cx="15144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1400" b="1">
                <a:solidFill>
                  <a:srgbClr val="0070C0"/>
                </a:solidFill>
                <a:latin typeface="Arial Unicode MS" panose="020B0604020202020204" pitchFamily="34" charset="-128"/>
              </a:rPr>
              <a:t>$12,419  </a:t>
            </a:r>
            <a:r>
              <a:rPr lang="en-US" altLang="en-US" sz="1400" b="1">
                <a:solidFill>
                  <a:srgbClr val="7030A0"/>
                </a:solidFill>
                <a:latin typeface="Arial Unicode MS" panose="020B0604020202020204" pitchFamily="34" charset="-128"/>
              </a:rPr>
              <a:t>6.21%</a:t>
            </a:r>
          </a:p>
        </p:txBody>
      </p:sp>
      <p:pic>
        <p:nvPicPr>
          <p:cNvPr id="3790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495300"/>
            <a:ext cx="73406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09" name="Text Box 10"/>
          <p:cNvSpPr txBox="1">
            <a:spLocks noChangeArrowheads="1"/>
          </p:cNvSpPr>
          <p:nvPr/>
        </p:nvSpPr>
        <p:spPr bwMode="auto">
          <a:xfrm>
            <a:off x="7608888" y="3230563"/>
            <a:ext cx="15144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1400" b="1">
                <a:solidFill>
                  <a:srgbClr val="0070C0"/>
                </a:solidFill>
                <a:latin typeface="Arial Unicode MS" panose="020B0604020202020204" pitchFamily="34" charset="-128"/>
              </a:rPr>
              <a:t>$14,676  </a:t>
            </a:r>
            <a:r>
              <a:rPr lang="en-US" altLang="en-US" sz="1400" b="1">
                <a:solidFill>
                  <a:srgbClr val="7030A0"/>
                </a:solidFill>
                <a:latin typeface="Arial Unicode MS" panose="020B0604020202020204" pitchFamily="34" charset="-128"/>
              </a:rPr>
              <a:t>7.34%</a:t>
            </a:r>
            <a:r>
              <a:rPr lang="en-US" altLang="en-US" sz="1400" b="1">
                <a:solidFill>
                  <a:srgbClr val="0070C0"/>
                </a:solidFill>
                <a:latin typeface="Arial Unicode MS" panose="020B0604020202020204" pitchFamily="34" charset="-128"/>
              </a:rPr>
              <a:t>  </a:t>
            </a:r>
            <a:endParaRPr lang="en-US" altLang="en-US" sz="1400" b="1">
              <a:solidFill>
                <a:srgbClr val="8064A2"/>
              </a:solidFill>
              <a:latin typeface="Arial Unicode MS" panose="020B0604020202020204" pitchFamily="34" charset="-128"/>
            </a:endParaRPr>
          </a:p>
        </p:txBody>
      </p:sp>
      <p:sp>
        <p:nvSpPr>
          <p:cNvPr id="37910" name="Text Box 10"/>
          <p:cNvSpPr txBox="1">
            <a:spLocks noChangeArrowheads="1"/>
          </p:cNvSpPr>
          <p:nvPr/>
        </p:nvSpPr>
        <p:spPr bwMode="auto">
          <a:xfrm>
            <a:off x="1038225" y="531813"/>
            <a:ext cx="72596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sz="1800" b="1">
                <a:solidFill>
                  <a:srgbClr val="000000"/>
                </a:solidFill>
                <a:latin typeface="Tahoma" panose="020B0604030504040204" pitchFamily="34" charset="0"/>
                <a:cs typeface="Tahoma" panose="020B0604030504040204" pitchFamily="34" charset="0"/>
              </a:rPr>
              <a:t>Total Contributions by Associate Foundations in FY15</a:t>
            </a:r>
          </a:p>
        </p:txBody>
      </p:sp>
      <p:pic>
        <p:nvPicPr>
          <p:cNvPr id="379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smtClean="0">
                <a:latin typeface="Georgia" panose="02040502050405020303" pitchFamily="18" charset="0"/>
              </a:rPr>
              <a:t>PEACE IS POSSIBLE</a:t>
            </a:r>
            <a:endParaRPr lang="en-US" sz="2800" b="1" dirty="0">
              <a:latin typeface="Georgia" panose="02040502050405020303" pitchFamily="18" charset="0"/>
            </a:endParaRPr>
          </a:p>
        </p:txBody>
      </p:sp>
      <p:pic>
        <p:nvPicPr>
          <p:cNvPr id="4" name="İçerik Yer Tutucusu 3"/>
          <p:cNvPicPr>
            <a:picLocks noGrp="1" noChangeAspect="1"/>
          </p:cNvPicPr>
          <p:nvPr>
            <p:ph idx="1"/>
          </p:nvPr>
        </p:nvPicPr>
        <p:blipFill>
          <a:blip r:embed="rId2"/>
          <a:stretch>
            <a:fillRect/>
          </a:stretch>
        </p:blipFill>
        <p:spPr>
          <a:xfrm>
            <a:off x="2286000" y="1143000"/>
            <a:ext cx="4267200" cy="4953000"/>
          </a:xfrm>
          <a:prstGeom prst="rect">
            <a:avLst/>
          </a:prstGeom>
        </p:spPr>
      </p:pic>
    </p:spTree>
    <p:extLst>
      <p:ext uri="{BB962C8B-B14F-4D97-AF65-F5344CB8AC3E}">
        <p14:creationId xmlns:p14="http://schemas.microsoft.com/office/powerpoint/2010/main" val="6745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304800" y="381000"/>
            <a:ext cx="88392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b="1" dirty="0" smtClean="0">
                <a:latin typeface="Georgia" panose="02040502050405020303" pitchFamily="18" charset="0"/>
              </a:rPr>
              <a:t>THE MISSION OF THE ROTARY FOUNDATION</a:t>
            </a:r>
          </a:p>
        </p:txBody>
      </p:sp>
      <p:sp>
        <p:nvSpPr>
          <p:cNvPr id="4" name="Content Placeholder 2"/>
          <p:cNvSpPr>
            <a:spLocks noGrp="1"/>
          </p:cNvSpPr>
          <p:nvPr>
            <p:ph idx="1"/>
          </p:nvPr>
        </p:nvSpPr>
        <p:spPr bwMode="auto">
          <a:xfrm>
            <a:off x="457200" y="2209800"/>
            <a:ext cx="8229600" cy="3124200"/>
          </a:xfrm>
          <a:prstGeom prst="round2DiagRect">
            <a:avLst/>
          </a:prstGeom>
          <a:solidFill>
            <a:schemeClr val="tx2"/>
          </a:solidFill>
          <a:extLst/>
        </p:spPr>
        <p:txBody>
          <a:bodyPr vert="horz" wrap="square" lIns="0" tIns="0" rIns="0" bIns="0" numCol="1" anchor="t" anchorCtr="0" compatLnSpc="1">
            <a:prstTxWarp prst="textNoShape">
              <a:avLst/>
            </a:prstTxWarp>
          </a:bodyPr>
          <a:lstStyle/>
          <a:p>
            <a:pPr marL="0" indent="0" eaLnBrk="1" hangingPunct="1">
              <a:buFont typeface="Arial" panose="020B0604020202020204" pitchFamily="34" charset="0"/>
              <a:buNone/>
              <a:defRPr/>
            </a:pPr>
            <a:r>
              <a:rPr lang="en-US" altLang="en-US" sz="2800" dirty="0" smtClean="0">
                <a:latin typeface="Georgia" pitchFamily="18" charset="0"/>
                <a:ea typeface="ＭＳ Ｐゴシック" pitchFamily="34" charset="-128"/>
              </a:rPr>
              <a:t>The mission of The Rotary Foundation is to enable Rotarians to advance world understanding, goodwill, and peace through the improvement of health, the support of education, and the alleviation of poverty.</a:t>
            </a:r>
          </a:p>
          <a:p>
            <a:pPr marL="0" indent="0" algn="r" eaLnBrk="1" hangingPunct="1">
              <a:buFont typeface="Arial" panose="020B0604020202020204" pitchFamily="34" charset="0"/>
              <a:buNone/>
              <a:defRPr/>
            </a:pPr>
            <a:r>
              <a:rPr lang="en-US" altLang="en-US" sz="2800" i="1" dirty="0" smtClean="0">
                <a:latin typeface="Georgia" pitchFamily="18" charset="0"/>
                <a:ea typeface="ＭＳ Ｐゴシック" pitchFamily="34" charset="-128"/>
              </a:rPr>
              <a:t>2007 Council on Legislation</a:t>
            </a:r>
          </a:p>
          <a:p>
            <a:pPr marL="0" indent="0" eaLnBrk="1" hangingPunct="1">
              <a:buFont typeface="Arial" panose="020B0604020202020204" pitchFamily="34" charset="0"/>
              <a:buNone/>
              <a:defRPr/>
            </a:pPr>
            <a:endParaRPr lang="en-US" altLang="en-US" sz="2800" dirty="0" smtClean="0">
              <a:latin typeface="Georgia" pitchFamily="18" charset="0"/>
              <a:ea typeface="ＭＳ Ｐゴシック" pitchFamily="34" charset="-128"/>
            </a:endParaRPr>
          </a:p>
          <a:p>
            <a:pPr marL="0" indent="0" eaLnBrk="1" hangingPunct="1">
              <a:buFont typeface="Arial" panose="020B0604020202020204" pitchFamily="34" charset="0"/>
              <a:buNone/>
              <a:defRPr/>
            </a:pPr>
            <a:endParaRPr lang="en-US" altLang="en-US" sz="2800" i="1" dirty="0" smtClean="0">
              <a:latin typeface="Georgia" pitchFamily="18" charset="0"/>
              <a:ea typeface="ＭＳ Ｐゴシック" pitchFamily="34" charset="-128"/>
            </a:endParaRPr>
          </a:p>
          <a:p>
            <a:pPr marL="0" indent="0" eaLnBrk="1" hangingPunct="1">
              <a:buFont typeface="Arial" panose="020B0604020202020204" pitchFamily="34" charset="0"/>
              <a:buNone/>
              <a:defRPr/>
            </a:pPr>
            <a:endParaRPr lang="en-US" altLang="en-US" sz="1600" dirty="0" smtClean="0">
              <a:latin typeface="Georgia" pitchFamily="18" charset="0"/>
              <a:ea typeface="ＭＳ Ｐゴシック" pitchFamily="34" charset="-128"/>
            </a:endParaRPr>
          </a:p>
        </p:txBody>
      </p:sp>
    </p:spTree>
    <p:extLst>
      <p:ext uri="{BB962C8B-B14F-4D97-AF65-F5344CB8AC3E}">
        <p14:creationId xmlns:p14="http://schemas.microsoft.com/office/powerpoint/2010/main" val="11621928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smtClean="0">
                <a:latin typeface="Georgia" panose="02040502050405020303" pitchFamily="18" charset="0"/>
              </a:rPr>
              <a:t>PARTNER UNIVERSITIES &amp; SCOPE</a:t>
            </a:r>
            <a:endParaRPr lang="en-US" sz="2800" b="1" dirty="0">
              <a:latin typeface="Georgia" panose="02040502050405020303" pitchFamily="18" charset="0"/>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143000"/>
            <a:ext cx="8534400" cy="4800600"/>
          </a:xfrm>
        </p:spPr>
      </p:pic>
    </p:spTree>
    <p:extLst>
      <p:ext uri="{BB962C8B-B14F-4D97-AF65-F5344CB8AC3E}">
        <p14:creationId xmlns:p14="http://schemas.microsoft.com/office/powerpoint/2010/main" val="17781408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Unvan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tr-TR" altLang="tr-TR" sz="2800" b="1" dirty="0" smtClean="0">
                <a:latin typeface="Georgia" panose="02040502050405020303" pitchFamily="18" charset="0"/>
                <a:cs typeface="Arial" panose="020B0604020202020204" pitchFamily="34" charset="0"/>
              </a:rPr>
              <a:t>PEACE FELLOWS OVER THE WORLD</a:t>
            </a:r>
          </a:p>
        </p:txBody>
      </p:sp>
      <p:pic>
        <p:nvPicPr>
          <p:cNvPr id="3" name="İçerik Yer Tutucusu 2"/>
          <p:cNvPicPr>
            <a:picLocks noGrp="1" noChangeAspect="1"/>
          </p:cNvPicPr>
          <p:nvPr>
            <p:ph idx="1"/>
          </p:nvPr>
        </p:nvPicPr>
        <p:blipFill>
          <a:blip r:embed="rId2"/>
          <a:stretch>
            <a:fillRect/>
          </a:stretch>
        </p:blipFill>
        <p:spPr>
          <a:xfrm>
            <a:off x="0" y="1066800"/>
            <a:ext cx="9144000" cy="51054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tr-TR" altLang="tr-TR" sz="2800" b="1" dirty="0" smtClean="0">
                <a:latin typeface="Georgia" panose="02040502050405020303" pitchFamily="18" charset="0"/>
              </a:rPr>
              <a:t>GOAL</a:t>
            </a:r>
          </a:p>
        </p:txBody>
      </p:sp>
      <p:pic>
        <p:nvPicPr>
          <p:cNvPr id="5" name="İçerik Yer Tutucusu 4"/>
          <p:cNvPicPr>
            <a:picLocks noGrp="1" noChangeAspect="1"/>
          </p:cNvPicPr>
          <p:nvPr>
            <p:ph idx="1"/>
          </p:nvPr>
        </p:nvPicPr>
        <p:blipFill>
          <a:blip r:embed="rId2"/>
          <a:stretch>
            <a:fillRect/>
          </a:stretch>
        </p:blipFill>
        <p:spPr>
          <a:xfrm>
            <a:off x="381000" y="1143000"/>
            <a:ext cx="8458200" cy="4953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0500" y="457200"/>
            <a:ext cx="8763000" cy="609600"/>
          </a:xfrm>
        </p:spPr>
        <p:txBody>
          <a:bodyPr/>
          <a:lstStyle/>
          <a:p>
            <a:r>
              <a:rPr lang="tr-TR" sz="2800" b="1" dirty="0" smtClean="0">
                <a:latin typeface="Georgia" panose="02040502050405020303" pitchFamily="18" charset="0"/>
              </a:rPr>
              <a:t>MAKE ROTARY EFFECTIVE IN BULGARIA</a:t>
            </a:r>
            <a:endParaRPr lang="en-US" sz="2800" b="1" dirty="0">
              <a:latin typeface="Georgia" panose="02040502050405020303" pitchFamily="18" charset="0"/>
            </a:endParaRPr>
          </a:p>
        </p:txBody>
      </p:sp>
      <p:sp>
        <p:nvSpPr>
          <p:cNvPr id="3" name="İçerik Yer Tutucusu 2"/>
          <p:cNvSpPr>
            <a:spLocks noGrp="1"/>
          </p:cNvSpPr>
          <p:nvPr>
            <p:ph idx="1"/>
          </p:nvPr>
        </p:nvSpPr>
        <p:spPr/>
        <p:txBody>
          <a:bodyPr/>
          <a:lstStyle/>
          <a:p>
            <a:pPr marL="0" indent="0">
              <a:buNone/>
            </a:pPr>
            <a:endParaRPr lang="tr-TR" b="1" dirty="0" smtClean="0"/>
          </a:p>
          <a:p>
            <a:pPr marL="0" indent="0" algn="ctr">
              <a:buNone/>
            </a:pPr>
            <a:r>
              <a:rPr lang="tr-TR" b="1" dirty="0" smtClean="0"/>
              <a:t>I URGE YOU TO DEVELOP AND</a:t>
            </a:r>
          </a:p>
          <a:p>
            <a:pPr marL="0" indent="0" algn="ctr">
              <a:buNone/>
            </a:pPr>
            <a:r>
              <a:rPr lang="tr-TR" b="1" dirty="0" smtClean="0"/>
              <a:t> LAUNCH EFFECTIVE </a:t>
            </a:r>
          </a:p>
          <a:p>
            <a:pPr marL="0" indent="0" algn="ctr">
              <a:buNone/>
            </a:pPr>
            <a:r>
              <a:rPr lang="tr-TR" b="1" dirty="0" smtClean="0"/>
              <a:t>HUMMANITARIAN </a:t>
            </a:r>
          </a:p>
          <a:p>
            <a:pPr marL="0" indent="0" algn="ctr">
              <a:buNone/>
            </a:pPr>
            <a:r>
              <a:rPr lang="tr-TR" b="1" dirty="0" smtClean="0"/>
              <a:t>PROJECTS THROUGH THE </a:t>
            </a:r>
          </a:p>
          <a:p>
            <a:pPr marL="0" indent="0" algn="ctr">
              <a:buNone/>
            </a:pPr>
            <a:r>
              <a:rPr lang="tr-TR" b="1" dirty="0" smtClean="0"/>
              <a:t>RESOURCES </a:t>
            </a:r>
            <a:r>
              <a:rPr lang="tr-TR" b="1" dirty="0"/>
              <a:t>OF </a:t>
            </a:r>
            <a:r>
              <a:rPr lang="tr-TR" b="1" dirty="0" smtClean="0"/>
              <a:t>  </a:t>
            </a:r>
          </a:p>
          <a:p>
            <a:pPr marL="0" indent="0" algn="ctr">
              <a:buNone/>
            </a:pPr>
            <a:r>
              <a:rPr lang="tr-TR" b="1" dirty="0" smtClean="0"/>
              <a:t>THE ROTARY FOUNDATION</a:t>
            </a:r>
            <a:endParaRPr lang="en-US" b="1" dirty="0"/>
          </a:p>
        </p:txBody>
      </p:sp>
    </p:spTree>
    <p:extLst>
      <p:ext uri="{BB962C8B-B14F-4D97-AF65-F5344CB8AC3E}">
        <p14:creationId xmlns:p14="http://schemas.microsoft.com/office/powerpoint/2010/main" val="3934619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smtClean="0">
                <a:latin typeface="Georgia" panose="02040502050405020303" pitchFamily="18" charset="0"/>
              </a:rPr>
              <a:t>FOR STRONG ROTARY IN </a:t>
            </a:r>
            <a:r>
              <a:rPr lang="tr-TR" sz="2800" b="1" dirty="0">
                <a:latin typeface="Georgia" panose="02040502050405020303" pitchFamily="18" charset="0"/>
              </a:rPr>
              <a:t>BULGARIA</a:t>
            </a:r>
            <a:endParaRPr lang="en-US" sz="2800" b="1" dirty="0">
              <a:latin typeface="Georgia" panose="02040502050405020303" pitchFamily="18" charset="0"/>
            </a:endParaRPr>
          </a:p>
        </p:txBody>
      </p:sp>
      <p:sp>
        <p:nvSpPr>
          <p:cNvPr id="3" name="İçerik Yer Tutucusu 2"/>
          <p:cNvSpPr>
            <a:spLocks noGrp="1"/>
          </p:cNvSpPr>
          <p:nvPr>
            <p:ph idx="1"/>
          </p:nvPr>
        </p:nvSpPr>
        <p:spPr/>
        <p:txBody>
          <a:bodyPr/>
          <a:lstStyle/>
          <a:p>
            <a:pPr marL="0" indent="0">
              <a:buNone/>
            </a:pPr>
            <a:endParaRPr lang="tr-TR" dirty="0" smtClean="0"/>
          </a:p>
          <a:p>
            <a:pPr marL="0" indent="0" algn="ctr">
              <a:buNone/>
            </a:pPr>
            <a:endParaRPr lang="tr-TR" b="1" dirty="0" smtClean="0"/>
          </a:p>
          <a:p>
            <a:pPr marL="0" indent="0" algn="ctr">
              <a:buNone/>
            </a:pPr>
            <a:r>
              <a:rPr lang="tr-TR" b="1" dirty="0" smtClean="0"/>
              <a:t>DEVELOP STRONG MEMBERSHIP</a:t>
            </a:r>
          </a:p>
          <a:p>
            <a:pPr marL="0" indent="0" algn="ctr">
              <a:buNone/>
            </a:pPr>
            <a:r>
              <a:rPr lang="tr-TR" b="1" dirty="0" smtClean="0"/>
              <a:t>AND </a:t>
            </a:r>
          </a:p>
          <a:p>
            <a:pPr marL="0" indent="0" algn="ctr">
              <a:buNone/>
            </a:pPr>
            <a:r>
              <a:rPr lang="tr-TR" b="1" dirty="0" smtClean="0"/>
              <a:t>REALIZE EFFECTIVE SERVICES </a:t>
            </a:r>
          </a:p>
          <a:p>
            <a:pPr algn="ctr"/>
            <a:endParaRPr lang="en-US" b="1" dirty="0"/>
          </a:p>
        </p:txBody>
      </p:sp>
    </p:spTree>
    <p:extLst>
      <p:ext uri="{BB962C8B-B14F-4D97-AF65-F5344CB8AC3E}">
        <p14:creationId xmlns:p14="http://schemas.microsoft.com/office/powerpoint/2010/main" val="2827457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smtClean="0">
                <a:latin typeface="Georgia" panose="02040502050405020303" pitchFamily="18" charset="0"/>
              </a:rPr>
              <a:t>HAND IN HAND</a:t>
            </a:r>
            <a:endParaRPr lang="en-US" sz="2800" b="1" dirty="0">
              <a:latin typeface="Georgia" panose="02040502050405020303" pitchFamily="18" charset="0"/>
            </a:endParaRPr>
          </a:p>
        </p:txBody>
      </p:sp>
      <p:sp>
        <p:nvSpPr>
          <p:cNvPr id="3" name="İçerik Yer Tutucusu 2"/>
          <p:cNvSpPr>
            <a:spLocks noGrp="1"/>
          </p:cNvSpPr>
          <p:nvPr>
            <p:ph idx="1"/>
          </p:nvPr>
        </p:nvSpPr>
        <p:spPr/>
        <p:txBody>
          <a:bodyPr/>
          <a:lstStyle/>
          <a:p>
            <a:pPr marL="0" indent="0" algn="ctr">
              <a:buNone/>
            </a:pPr>
            <a:r>
              <a:rPr lang="tr-TR" b="1" dirty="0" smtClean="0"/>
              <a:t>WE CAN FACILITATE THE GROWTH AND EFFECTIVENESS BY OUR EXAMPLARY SERVICES </a:t>
            </a:r>
          </a:p>
          <a:p>
            <a:pPr marL="0" indent="0" algn="ctr">
              <a:buNone/>
            </a:pPr>
            <a:endParaRPr lang="tr-TR" b="1" dirty="0" smtClean="0"/>
          </a:p>
          <a:p>
            <a:pPr marL="0" indent="0" algn="ctr">
              <a:buNone/>
            </a:pPr>
            <a:r>
              <a:rPr lang="tr-TR" b="1" dirty="0" smtClean="0"/>
              <a:t>AND</a:t>
            </a:r>
          </a:p>
          <a:p>
            <a:pPr marL="0" indent="0" algn="ctr">
              <a:buNone/>
            </a:pPr>
            <a:endParaRPr lang="tr-TR" b="1" dirty="0" smtClean="0"/>
          </a:p>
          <a:p>
            <a:pPr marL="0" indent="0" algn="ctr">
              <a:buNone/>
            </a:pPr>
            <a:r>
              <a:rPr lang="tr-TR" b="1" dirty="0" smtClean="0"/>
              <a:t>WE CAN MAKE </a:t>
            </a:r>
            <a:r>
              <a:rPr lang="en-US" b="1" dirty="0"/>
              <a:t>D2482 </a:t>
            </a:r>
            <a:r>
              <a:rPr lang="tr-TR" b="1" dirty="0" smtClean="0"/>
              <a:t>A LEADING EXAMPLARY DISTRICT IN OUR ZONE AND WORLDWIDE</a:t>
            </a:r>
            <a:endParaRPr lang="tr-TR" b="1" dirty="0"/>
          </a:p>
          <a:p>
            <a:endParaRPr lang="en-US" dirty="0"/>
          </a:p>
        </p:txBody>
      </p:sp>
    </p:spTree>
    <p:extLst>
      <p:ext uri="{BB962C8B-B14F-4D97-AF65-F5344CB8AC3E}">
        <p14:creationId xmlns:p14="http://schemas.microsoft.com/office/powerpoint/2010/main" val="872783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tr-TR" b="1" dirty="0" smtClean="0"/>
          </a:p>
          <a:p>
            <a:endParaRPr lang="tr-TR" b="1" dirty="0"/>
          </a:p>
          <a:p>
            <a:endParaRPr lang="tr-TR" b="1" dirty="0" smtClean="0"/>
          </a:p>
          <a:p>
            <a:pPr marL="0" indent="0" algn="ctr">
              <a:buNone/>
            </a:pPr>
            <a:r>
              <a:rPr lang="tr-TR" sz="4800" b="1" dirty="0" smtClean="0"/>
              <a:t>THANK YOU</a:t>
            </a:r>
            <a:endParaRPr lang="en-US" sz="4800" b="1" dirty="0"/>
          </a:p>
        </p:txBody>
      </p:sp>
    </p:spTree>
    <p:extLst>
      <p:ext uri="{BB962C8B-B14F-4D97-AF65-F5344CB8AC3E}">
        <p14:creationId xmlns:p14="http://schemas.microsoft.com/office/powerpoint/2010/main" val="3989294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66800" y="1371600"/>
            <a:ext cx="7886225" cy="480059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6550" indent="-336550" defTabSz="914400" eaLnBrk="0" fontAlgn="base" hangingPunct="0">
              <a:lnSpc>
                <a:spcPct val="130000"/>
              </a:lnSpc>
              <a:spcAft>
                <a:spcPct val="0"/>
              </a:spcAft>
              <a:buFont typeface="Arial"/>
              <a:buNone/>
            </a:pPr>
            <a:r>
              <a:rPr lang="en-US" sz="2800" b="1" dirty="0">
                <a:solidFill>
                  <a:schemeClr val="bg1"/>
                </a:solidFill>
                <a:latin typeface="Georgia" pitchFamily="18" charset="0"/>
                <a:cs typeface="Arial" charset="0"/>
              </a:rPr>
              <a:t>Peace and conflict prevention/resolution</a:t>
            </a:r>
          </a:p>
          <a:p>
            <a:pPr marL="336550" indent="-336550" defTabSz="914400" eaLnBrk="0" fontAlgn="base" hangingPunct="0">
              <a:lnSpc>
                <a:spcPct val="130000"/>
              </a:lnSpc>
              <a:spcAft>
                <a:spcPct val="0"/>
              </a:spcAft>
              <a:buFont typeface="Arial"/>
              <a:buNone/>
            </a:pPr>
            <a:r>
              <a:rPr lang="en-US" sz="2800" b="1" dirty="0">
                <a:solidFill>
                  <a:schemeClr val="bg1"/>
                </a:solidFill>
                <a:latin typeface="Georgia" pitchFamily="18" charset="0"/>
                <a:cs typeface="Arial" charset="0"/>
              </a:rPr>
              <a:t>Disease prevention and treatment</a:t>
            </a:r>
          </a:p>
          <a:p>
            <a:pPr marL="336550" indent="-336550" defTabSz="914400" eaLnBrk="0" fontAlgn="base" hangingPunct="0">
              <a:lnSpc>
                <a:spcPct val="130000"/>
              </a:lnSpc>
              <a:spcAft>
                <a:spcPct val="0"/>
              </a:spcAft>
              <a:buFont typeface="Arial"/>
              <a:buNone/>
            </a:pPr>
            <a:r>
              <a:rPr lang="en-US" sz="2800" b="1" dirty="0">
                <a:solidFill>
                  <a:schemeClr val="bg1"/>
                </a:solidFill>
                <a:latin typeface="Georgia" pitchFamily="18" charset="0"/>
                <a:cs typeface="Arial" charset="0"/>
              </a:rPr>
              <a:t>Water and sanitation</a:t>
            </a:r>
          </a:p>
          <a:p>
            <a:pPr marL="336550" indent="-336550" defTabSz="914400" eaLnBrk="0" fontAlgn="base" hangingPunct="0">
              <a:lnSpc>
                <a:spcPct val="130000"/>
              </a:lnSpc>
              <a:spcAft>
                <a:spcPct val="0"/>
              </a:spcAft>
              <a:buFont typeface="Arial"/>
              <a:buNone/>
            </a:pPr>
            <a:r>
              <a:rPr lang="en-US" sz="2800" b="1" dirty="0">
                <a:solidFill>
                  <a:schemeClr val="bg1"/>
                </a:solidFill>
                <a:latin typeface="Georgia" pitchFamily="18" charset="0"/>
                <a:cs typeface="Arial" charset="0"/>
              </a:rPr>
              <a:t>Maternal and child health</a:t>
            </a:r>
          </a:p>
          <a:p>
            <a:pPr marL="336550" indent="-336550" defTabSz="914400" eaLnBrk="0" fontAlgn="base" hangingPunct="0">
              <a:lnSpc>
                <a:spcPct val="130000"/>
              </a:lnSpc>
              <a:spcAft>
                <a:spcPct val="0"/>
              </a:spcAft>
              <a:buFont typeface="Arial"/>
              <a:buNone/>
            </a:pPr>
            <a:r>
              <a:rPr lang="en-US" sz="2800" b="1" dirty="0">
                <a:solidFill>
                  <a:schemeClr val="bg1"/>
                </a:solidFill>
                <a:latin typeface="Georgia" pitchFamily="18" charset="0"/>
                <a:cs typeface="Arial" charset="0"/>
              </a:rPr>
              <a:t>Basic education and literacy</a:t>
            </a:r>
          </a:p>
          <a:p>
            <a:pPr marL="336550" indent="-336550" defTabSz="914400" eaLnBrk="0" fontAlgn="base" hangingPunct="0">
              <a:lnSpc>
                <a:spcPct val="130000"/>
              </a:lnSpc>
              <a:spcAft>
                <a:spcPct val="0"/>
              </a:spcAft>
              <a:buFont typeface="Arial"/>
              <a:buNone/>
            </a:pPr>
            <a:r>
              <a:rPr lang="en-US" sz="2800" b="1" dirty="0">
                <a:solidFill>
                  <a:schemeClr val="bg1"/>
                </a:solidFill>
                <a:latin typeface="Georgia" pitchFamily="18" charset="0"/>
                <a:cs typeface="Arial" charset="0"/>
              </a:rPr>
              <a:t>Economic and community development</a:t>
            </a: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AREAS OF FOCUS</a:t>
            </a:r>
            <a:endParaRPr lang="en-US" sz="3600" spc="0" dirty="0">
              <a:solidFill>
                <a:prstClr val="white"/>
              </a:solidFill>
            </a:endParaRPr>
          </a:p>
        </p:txBody>
      </p:sp>
      <p:pic>
        <p:nvPicPr>
          <p:cNvPr id="1026" name="Picture 2" descr="S:\LE\Captivate\icons and backgrounds\AOF logos 2013\AoF-V_Smoke-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08" y="1371600"/>
            <a:ext cx="646683" cy="3886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87938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Unvan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tr-TR" altLang="tr-TR" sz="3200" b="1" dirty="0" smtClean="0">
                <a:latin typeface="Georgia" panose="02040502050405020303" pitchFamily="18" charset="0"/>
              </a:rPr>
              <a:t>CENTENNIAL</a:t>
            </a:r>
          </a:p>
        </p:txBody>
      </p:sp>
      <p:pic>
        <p:nvPicPr>
          <p:cNvPr id="3" name="İçerik Yer Tutucusu 2"/>
          <p:cNvPicPr>
            <a:picLocks noGrp="1" noChangeAspect="1"/>
          </p:cNvPicPr>
          <p:nvPr>
            <p:ph idx="1"/>
          </p:nvPr>
        </p:nvPicPr>
        <p:blipFill>
          <a:blip r:embed="rId2"/>
          <a:stretch>
            <a:fillRect/>
          </a:stretch>
        </p:blipFill>
        <p:spPr>
          <a:xfrm>
            <a:off x="381000" y="1066800"/>
            <a:ext cx="8534400" cy="5029200"/>
          </a:xfrm>
          <a:prstGeom prst="rect">
            <a:avLst/>
          </a:prstGeom>
        </p:spPr>
      </p:pic>
    </p:spTree>
    <p:extLst>
      <p:ext uri="{BB962C8B-B14F-4D97-AF65-F5344CB8AC3E}">
        <p14:creationId xmlns:p14="http://schemas.microsoft.com/office/powerpoint/2010/main" val="106739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81000" y="457200"/>
            <a:ext cx="8763000" cy="550862"/>
          </a:xfrm>
        </p:spPr>
        <p:txBody>
          <a:bodyPr>
            <a:normAutofit/>
          </a:bodyPr>
          <a:lstStyle/>
          <a:p>
            <a:r>
              <a:rPr lang="tr-TR" sz="2800" b="1" dirty="0" smtClean="0">
                <a:latin typeface="Georgia" panose="02040502050405020303" pitchFamily="18" charset="0"/>
              </a:rPr>
              <a:t>TRF INSPIRED BY PRIP ARCH KLUMPH</a:t>
            </a:r>
            <a:endParaRPr lang="en-US" sz="2800" b="1" dirty="0">
              <a:latin typeface="Georgia" panose="02040502050405020303" pitchFamily="18" charset="0"/>
            </a:endParaRPr>
          </a:p>
        </p:txBody>
      </p:sp>
      <p:sp>
        <p:nvSpPr>
          <p:cNvPr id="3" name="İçerik Yer Tutucusu 2"/>
          <p:cNvSpPr>
            <a:spLocks noGrp="1"/>
          </p:cNvSpPr>
          <p:nvPr>
            <p:ph idx="1"/>
          </p:nvPr>
        </p:nvSpPr>
        <p:spPr>
          <a:xfrm>
            <a:off x="381000" y="1904999"/>
            <a:ext cx="8077200" cy="3840163"/>
          </a:xfrm>
        </p:spPr>
        <p:txBody>
          <a:bodyPr anchor="ctr"/>
          <a:lstStyle/>
          <a:p>
            <a:r>
              <a:rPr lang="tr-TR" sz="2800" b="1" dirty="0" smtClean="0">
                <a:latin typeface="Georgia" panose="02040502050405020303" pitchFamily="18" charset="0"/>
                <a:cs typeface="Arial" panose="020B0604020202020204" pitchFamily="34" charset="0"/>
              </a:rPr>
              <a:t>INSPIRED BY RI PRESIDENT </a:t>
            </a:r>
          </a:p>
          <a:p>
            <a:pPr marL="0" indent="0">
              <a:buNone/>
            </a:pPr>
            <a:r>
              <a:rPr lang="tr-TR" sz="2800" b="1" dirty="0" smtClean="0">
                <a:latin typeface="Georgia" panose="02040502050405020303" pitchFamily="18" charset="0"/>
                <a:cs typeface="Arial" panose="020B0604020202020204" pitchFamily="34" charset="0"/>
              </a:rPr>
              <a:t>    ARCH KLUMPH </a:t>
            </a:r>
          </a:p>
          <a:p>
            <a:r>
              <a:rPr lang="tr-TR" sz="2800" b="1" dirty="0" smtClean="0">
                <a:latin typeface="Georgia" panose="02040502050405020303" pitchFamily="18" charset="0"/>
                <a:cs typeface="Arial" panose="020B0604020202020204" pitchFamily="34" charset="0"/>
              </a:rPr>
              <a:t>ON 1917 CONVENTION IN </a:t>
            </a:r>
          </a:p>
          <a:p>
            <a:pPr marL="0" indent="0">
              <a:buNone/>
            </a:pPr>
            <a:r>
              <a:rPr lang="tr-TR" sz="2800" b="1" dirty="0" smtClean="0">
                <a:latin typeface="Georgia" panose="02040502050405020303" pitchFamily="18" charset="0"/>
                <a:cs typeface="Arial" panose="020B0604020202020204" pitchFamily="34" charset="0"/>
              </a:rPr>
              <a:t>    ATLANTA</a:t>
            </a:r>
          </a:p>
          <a:p>
            <a:r>
              <a:rPr lang="tr-TR" sz="2800" b="1" dirty="0" smtClean="0">
                <a:latin typeface="Georgia" panose="02040502050405020303" pitchFamily="18" charset="0"/>
                <a:cs typeface="Arial" panose="020B0604020202020204" pitchFamily="34" charset="0"/>
              </a:rPr>
              <a:t>FROM $ 26,50 </a:t>
            </a:r>
          </a:p>
          <a:p>
            <a:r>
              <a:rPr lang="tr-TR" sz="2800" b="1" dirty="0" smtClean="0">
                <a:latin typeface="Georgia" panose="02040502050405020303" pitchFamily="18" charset="0"/>
                <a:cs typeface="Arial" panose="020B0604020202020204" pitchFamily="34" charset="0"/>
              </a:rPr>
              <a:t>TO $ ONE BILLION + IN ASSETS </a:t>
            </a:r>
          </a:p>
          <a:p>
            <a:endParaRPr lang="en-US" sz="2800" dirty="0">
              <a:latin typeface="Georgia" panose="02040502050405020303" pitchFamily="18" charset="0"/>
            </a:endParaRPr>
          </a:p>
        </p:txBody>
      </p:sp>
      <p:pic>
        <p:nvPicPr>
          <p:cNvPr id="6" name="Resim 5"/>
          <p:cNvPicPr>
            <a:picLocks noChangeAspect="1"/>
          </p:cNvPicPr>
          <p:nvPr/>
        </p:nvPicPr>
        <p:blipFill>
          <a:blip r:embed="rId2"/>
          <a:stretch>
            <a:fillRect/>
          </a:stretch>
        </p:blipFill>
        <p:spPr>
          <a:xfrm>
            <a:off x="6781800" y="2286000"/>
            <a:ext cx="1790700" cy="2562225"/>
          </a:xfrm>
          <a:prstGeom prst="rect">
            <a:avLst/>
          </a:prstGeom>
        </p:spPr>
      </p:pic>
    </p:spTree>
    <p:extLst>
      <p:ext uri="{BB962C8B-B14F-4D97-AF65-F5344CB8AC3E}">
        <p14:creationId xmlns:p14="http://schemas.microsoft.com/office/powerpoint/2010/main" val="445069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smtClean="0">
                <a:latin typeface="Georgia" panose="02040502050405020303" pitchFamily="18" charset="0"/>
              </a:rPr>
              <a:t>US$ 3 BILLION SPENT SINCE THEN </a:t>
            </a:r>
            <a:endParaRPr lang="en-US" sz="2800" b="1" dirty="0">
              <a:latin typeface="Georgia" panose="02040502050405020303" pitchFamily="18" charset="0"/>
            </a:endParaRPr>
          </a:p>
        </p:txBody>
      </p:sp>
      <p:sp>
        <p:nvSpPr>
          <p:cNvPr id="3" name="İçerik Yer Tutucusu 2"/>
          <p:cNvSpPr>
            <a:spLocks noGrp="1"/>
          </p:cNvSpPr>
          <p:nvPr>
            <p:ph idx="1"/>
          </p:nvPr>
        </p:nvSpPr>
        <p:spPr/>
        <p:txBody>
          <a:bodyPr anchor="ctr"/>
          <a:lstStyle/>
          <a:p>
            <a:pPr marL="0" indent="0" algn="ctr">
              <a:buNone/>
            </a:pPr>
            <a:r>
              <a:rPr lang="tr-TR" sz="4400" b="1" dirty="0" smtClean="0">
                <a:latin typeface="Georgia" panose="02040502050405020303" pitchFamily="18" charset="0"/>
                <a:cs typeface="Arial" panose="020B0604020202020204" pitchFamily="34" charset="0"/>
              </a:rPr>
              <a:t>$ 3 BILLION USD SPENT</a:t>
            </a:r>
          </a:p>
          <a:p>
            <a:pPr marL="0" indent="0" algn="ctr">
              <a:buNone/>
            </a:pPr>
            <a:r>
              <a:rPr lang="tr-TR" sz="4400" b="1" dirty="0" smtClean="0">
                <a:latin typeface="Georgia" panose="02040502050405020303" pitchFamily="18" charset="0"/>
                <a:cs typeface="Arial" panose="020B0604020202020204" pitchFamily="34" charset="0"/>
              </a:rPr>
              <a:t>ON PROGRAMS AND PROJECTS TO IMPROVE </a:t>
            </a:r>
          </a:p>
          <a:p>
            <a:pPr marL="0" indent="0" algn="ctr">
              <a:buNone/>
            </a:pPr>
            <a:r>
              <a:rPr lang="tr-TR" sz="4400" b="1" dirty="0" smtClean="0">
                <a:latin typeface="Georgia" panose="02040502050405020303" pitchFamily="18" charset="0"/>
                <a:cs typeface="Arial" panose="020B0604020202020204" pitchFamily="34" charset="0"/>
              </a:rPr>
              <a:t>QUALITIES &amp; LIVING STANDARTS OF COUNTLESS PEOPLE</a:t>
            </a:r>
          </a:p>
          <a:p>
            <a:pPr marL="0" indent="0" algn="ctr">
              <a:buNone/>
            </a:pPr>
            <a:endParaRPr lang="en-US" sz="4400" b="1" dirty="0">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1482623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200" b="1" dirty="0" smtClean="0">
                <a:latin typeface="Georgia" panose="02040502050405020303" pitchFamily="18" charset="0"/>
              </a:rPr>
              <a:t>POLIOPLUS</a:t>
            </a:r>
            <a:endParaRPr lang="en-US" sz="3200" b="1" dirty="0">
              <a:latin typeface="Georgia" panose="02040502050405020303" pitchFamily="18" charset="0"/>
            </a:endParaRPr>
          </a:p>
        </p:txBody>
      </p:sp>
      <p:sp>
        <p:nvSpPr>
          <p:cNvPr id="3" name="İçerik Yer Tutucusu 2"/>
          <p:cNvSpPr>
            <a:spLocks noGrp="1"/>
          </p:cNvSpPr>
          <p:nvPr>
            <p:ph idx="1"/>
          </p:nvPr>
        </p:nvSpPr>
        <p:spPr/>
        <p:txBody>
          <a:bodyPr anchor="ctr"/>
          <a:lstStyle/>
          <a:p>
            <a:pPr marL="0" indent="0" algn="ctr">
              <a:buNone/>
            </a:pPr>
            <a:r>
              <a:rPr lang="tr-TR" altLang="en-US" sz="4400" b="1" dirty="0">
                <a:solidFill>
                  <a:schemeClr val="bg1"/>
                </a:solidFill>
                <a:latin typeface="Georgia" panose="02040502050405020303" pitchFamily="18" charset="0"/>
                <a:cs typeface="Arial" panose="020B0604020202020204" pitchFamily="34" charset="0"/>
              </a:rPr>
              <a:t>EVERY YEAR, WE MOVE CLOSER TO  ERADICATING </a:t>
            </a:r>
            <a:r>
              <a:rPr lang="en-US" altLang="en-US" sz="4400" b="1" dirty="0">
                <a:solidFill>
                  <a:schemeClr val="bg1"/>
                </a:solidFill>
                <a:latin typeface="Georgia" panose="02040502050405020303" pitchFamily="18" charset="0"/>
                <a:cs typeface="Arial" panose="020B0604020202020204" pitchFamily="34" charset="0"/>
              </a:rPr>
              <a:t>POLIO</a:t>
            </a:r>
            <a:endParaRPr lang="en-US" sz="4400" dirty="0">
              <a:latin typeface="Georgia" panose="02040502050405020303" pitchFamily="18" charset="0"/>
            </a:endParaRPr>
          </a:p>
        </p:txBody>
      </p:sp>
    </p:spTree>
    <p:extLst>
      <p:ext uri="{BB962C8B-B14F-4D97-AF65-F5344CB8AC3E}">
        <p14:creationId xmlns:p14="http://schemas.microsoft.com/office/powerpoint/2010/main" val="2137943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RF-PowerpointDesignEN_Dark">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ate_NoMo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TRF-PowerpointDesignEN_Dark.pot</Template>
  <TotalTime>24676</TotalTime>
  <Words>1740</Words>
  <Application>Microsoft Office PowerPoint</Application>
  <PresentationFormat>On-screen Show (4:3)</PresentationFormat>
  <Paragraphs>651</Paragraphs>
  <Slides>46</Slides>
  <Notes>4</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62" baseType="lpstr">
      <vt:lpstr>Arial Unicode MS</vt:lpstr>
      <vt:lpstr>MS PGothic</vt:lpstr>
      <vt:lpstr>MS PGothic</vt:lpstr>
      <vt:lpstr>Arial</vt:lpstr>
      <vt:lpstr>Arial Narrow</vt:lpstr>
      <vt:lpstr>Arial Narrow Bold</vt:lpstr>
      <vt:lpstr>Calibri</vt:lpstr>
      <vt:lpstr>Georgia</vt:lpstr>
      <vt:lpstr>Symbol</vt:lpstr>
      <vt:lpstr>Tahoma</vt:lpstr>
      <vt:lpstr>Times New Roman</vt:lpstr>
      <vt:lpstr>Wingdings</vt:lpstr>
      <vt:lpstr>ヒラギノ角ゴ Pro W3</vt:lpstr>
      <vt:lpstr>TRF-PowerpointDesignEN_Dark</vt:lpstr>
      <vt:lpstr>Slate_NoMoE</vt:lpstr>
      <vt:lpstr>Çizelge</vt:lpstr>
      <vt:lpstr>STATE OF THE ROTARY FOUNDATION</vt:lpstr>
      <vt:lpstr>GOOD MORNING</vt:lpstr>
      <vt:lpstr>DOING GOOD IN THE WORLD</vt:lpstr>
      <vt:lpstr>THE MISSION OF THE ROTARY FOUNDATION</vt:lpstr>
      <vt:lpstr>PowerPoint Presentation</vt:lpstr>
      <vt:lpstr>CENTENNIAL</vt:lpstr>
      <vt:lpstr>TRF INSPIRED BY PRIP ARCH KLUMPH</vt:lpstr>
      <vt:lpstr>US$ 3 BILLION SPENT SINCE THEN </vt:lpstr>
      <vt:lpstr>POLIOPLUS</vt:lpstr>
      <vt:lpstr>BRAKING NEWS </vt:lpstr>
      <vt:lpstr>PowerPoint Presentation</vt:lpstr>
      <vt:lpstr>IN 1985 – 350,000 CASES IN 125 COUNTRIES</vt:lpstr>
      <vt:lpstr>ROTARIANS WORKED TIRELESSLY ON IMMUNIZATION </vt:lpstr>
      <vt:lpstr>POLIOPLUS FUND RAISING GOALS</vt:lpstr>
      <vt:lpstr>2015 FOUNDATION REVENUES (BUDGET VS ACTUAL)</vt:lpstr>
      <vt:lpstr>ANNUAL FUND GOALS AND ACTUALS</vt:lpstr>
      <vt:lpstr>RESULTS OF GIVING AS PER COUNTRIES </vt:lpstr>
      <vt:lpstr>GIVINGS AS TO FUNDS</vt:lpstr>
      <vt:lpstr>ENDOWMENT FUND NET ASSETS</vt:lpstr>
      <vt:lpstr>BILLION PLUS DOLLAR ENDOWMENT</vt:lpstr>
      <vt:lpstr>FOUR FUNDS &amp; THE ENDOWMENT FUND</vt:lpstr>
      <vt:lpstr>2025 by 2025 </vt:lpstr>
      <vt:lpstr>ACTION TO ACHIEVE  THE 2025 by 2025 PROMOTION PLAN</vt:lpstr>
      <vt:lpstr>ROTARY FOUNDATION GRANTS</vt:lpstr>
      <vt:lpstr>2015-16 EVALUATION OF THE GRANT MODEL</vt:lpstr>
      <vt:lpstr>GRANT APPLICATIONS APPROVED DURING 2015-16</vt:lpstr>
      <vt:lpstr>COMPOSITION OF 2015-16 GLOBAL GRANTS BY  AREAS OF FOCUS</vt:lpstr>
      <vt:lpstr>GLOBAL GRANT APPROVALS— A COMPARISON</vt:lpstr>
      <vt:lpstr>GLOBAL GRANTS BUDGETS VS. SPENT</vt:lpstr>
      <vt:lpstr>DISTRICT GRANTS BUDGETS VS. SPENT</vt:lpstr>
      <vt:lpstr>GLOBAL GRANTS FIGURES</vt:lpstr>
      <vt:lpstr>GLOBAL GRANT DENIAL RATES</vt:lpstr>
      <vt:lpstr>SUSTAINABILITY</vt:lpstr>
      <vt:lpstr>AREA OF FOCUS MANAGER REVIEWS</vt:lpstr>
      <vt:lpstr>ROTARY FOUNDATION GLOBALLY</vt:lpstr>
      <vt:lpstr>GLOBAL ROTARY PRESENCE</vt:lpstr>
      <vt:lpstr>ASSOCIATE FOUNDATIONS OF TRF</vt:lpstr>
      <vt:lpstr>PowerPoint Presentation</vt:lpstr>
      <vt:lpstr>PEACE IS POSSIBLE</vt:lpstr>
      <vt:lpstr>PARTNER UNIVERSITIES &amp; SCOPE</vt:lpstr>
      <vt:lpstr>PEACE FELLOWS OVER THE WORLD</vt:lpstr>
      <vt:lpstr>GOAL</vt:lpstr>
      <vt:lpstr>MAKE ROTARY EFFECTIVE IN BULGARIA</vt:lpstr>
      <vt:lpstr>FOR STRONG ROTARY IN BULGARIA</vt:lpstr>
      <vt:lpstr>HAND IN HAND</vt:lpstr>
      <vt:lpstr>PowerPoint Presentation</vt:lpstr>
    </vt:vector>
  </TitlesOfParts>
  <Company>Rotary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nina.miteva</cp:lastModifiedBy>
  <cp:revision>755</cp:revision>
  <cp:lastPrinted>2015-10-16T09:17:39Z</cp:lastPrinted>
  <dcterms:created xsi:type="dcterms:W3CDTF">2010-04-16T20:11:30Z</dcterms:created>
  <dcterms:modified xsi:type="dcterms:W3CDTF">2016-11-17T15:40:47Z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Bob Kiolbassa</vt:lpwstr>
  </property>
  <property fmtid="{D5CDD505-2E9C-101B-9397-08002B2CF9AE}" pid="3" name="Description0">
    <vt:lpwstr>Powerpoint template using the new brand guidelines. This presentation has a blue gray background on the cover and throughout the other slides.</vt:lpwstr>
  </property>
  <property fmtid="{D5CDD505-2E9C-101B-9397-08002B2CF9AE}" pid="4" name="Status">
    <vt:lpwstr>In Review</vt:lpwstr>
  </property>
  <property fmtid="{D5CDD505-2E9C-101B-9397-08002B2CF9AE}" pid="5" name="WhenToUse">
    <vt:lpwstr/>
  </property>
</Properties>
</file>