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4" r:id="rId3"/>
    <p:sldMasterId id="2147483691" r:id="rId4"/>
  </p:sldMasterIdLst>
  <p:notesMasterIdLst>
    <p:notesMasterId r:id="rId17"/>
  </p:notesMasterIdLst>
  <p:handoutMasterIdLst>
    <p:handoutMasterId r:id="rId18"/>
  </p:handoutMasterIdLst>
  <p:sldIdLst>
    <p:sldId id="424" r:id="rId5"/>
    <p:sldId id="460" r:id="rId6"/>
    <p:sldId id="354" r:id="rId7"/>
    <p:sldId id="429" r:id="rId8"/>
    <p:sldId id="438" r:id="rId9"/>
    <p:sldId id="439" r:id="rId10"/>
    <p:sldId id="440" r:id="rId11"/>
    <p:sldId id="441" r:id="rId12"/>
    <p:sldId id="443" r:id="rId13"/>
    <p:sldId id="442" r:id="rId14"/>
    <p:sldId id="445" r:id="rId15"/>
    <p:sldId id="423" r:id="rId16"/>
  </p:sldIdLst>
  <p:sldSz cx="9144000" cy="6858000" type="screen4x3"/>
  <p:notesSz cx="6797675" cy="987425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Miteva" initials="NM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712" autoAdjust="0"/>
  </p:normalViewPr>
  <p:slideViewPr>
    <p:cSldViewPr>
      <p:cViewPr varScale="1">
        <p:scale>
          <a:sx n="86" d="100"/>
          <a:sy n="86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13T20:01:08.67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602A1-4739-4E60-90B9-8D8041668778}" type="datetimeFigureOut">
              <a:rPr lang="en-US" smtClean="0"/>
              <a:pPr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ED526-7549-4ECD-A723-3F1E61DE3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494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46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/>
              <a:t>Click to edit Master text styles</a:t>
            </a:r>
          </a:p>
          <a:p>
            <a:pPr lvl="1"/>
            <a:r>
              <a:rPr lang="bg-BG" noProof="0"/>
              <a:t>Second level</a:t>
            </a:r>
          </a:p>
          <a:p>
            <a:pPr lvl="2"/>
            <a:r>
              <a:rPr lang="bg-BG" noProof="0"/>
              <a:t>Third level</a:t>
            </a:r>
          </a:p>
          <a:p>
            <a:pPr lvl="3"/>
            <a:r>
              <a:rPr lang="bg-BG" noProof="0"/>
              <a:t>Fourth level</a:t>
            </a:r>
          </a:p>
          <a:p>
            <a:pPr lvl="4"/>
            <a:r>
              <a:rPr lang="bg-BG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929FBC-DC2E-4090-9D68-96DC05C65C59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350189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550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10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943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2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5507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2298BE63-8DFF-4F2A-90F9-95C5926646F0}" type="slidenum">
              <a:rPr lang="en-US" altLang="en-US" smtClean="0">
                <a:ea typeface="ヒラギノ角ゴ Pro W3" pitchFamily="-84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 dirty="0">
              <a:ea typeface="ヒラギノ角ゴ Pro W3" pitchFamily="-84" charset="-128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g-BG" altLang="en-US" dirty="0"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25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4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7446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3587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6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211354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7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2233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8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3707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29FBC-DC2E-4090-9D68-96DC05C65C59}" type="slidenum">
              <a:rPr lang="bg-BG" smtClean="0"/>
              <a:pPr>
                <a:defRPr/>
              </a:pPr>
              <a:t>9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3802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6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9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5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0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08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7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6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9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52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8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6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92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616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1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623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958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18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37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05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64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58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7070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701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24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23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858000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3168650" y="2520328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5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3168650" y="795934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14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381000" y="2867472"/>
            <a:ext cx="2606824" cy="777552"/>
            <a:chOff x="381000" y="2867472"/>
            <a:chExt cx="2606824" cy="777552"/>
          </a:xfrm>
        </p:grpSpPr>
        <p:pic>
          <p:nvPicPr>
            <p:cNvPr id="24578" name="Picture 2" descr="D:\rotary\0000 Vesko\grafics\T1819EN_Lockup_PMS-C-TRANSPERENT.png"/>
            <p:cNvPicPr>
              <a:picLocks noChangeAspect="1" noChangeArrowheads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381000" y="2867472"/>
              <a:ext cx="1699456" cy="777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04" t="9051" r="13147" b="20926"/>
            <a:stretch/>
          </p:blipFill>
          <p:spPr>
            <a:xfrm>
              <a:off x="2168722" y="2911079"/>
              <a:ext cx="819102" cy="7339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4619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rotary\0000 Vesko\grafics\T1819EN_Lockup_PMS-C-TRANSPERENT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143053" y="2687116"/>
            <a:ext cx="1699456" cy="77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6930775" y="2730723"/>
            <a:ext cx="819102" cy="7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2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3748250" y="2735063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724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82"/>
          <a:stretch>
            <a:fillRect/>
          </a:stretch>
        </p:blipFill>
        <p:spPr bwMode="auto">
          <a:xfrm>
            <a:off x="6651625" y="469900"/>
            <a:ext cx="170815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6839212" y="4298204"/>
            <a:ext cx="1332975" cy="11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7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7615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0073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21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7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31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477000"/>
            <a:ext cx="350838" cy="3444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7A516-A3C7-4CAD-B1F5-944C7681502D}" type="slidenum">
              <a:rPr lang="bg-BG" altLang="bg-BG"/>
              <a:pPr>
                <a:defRPr/>
              </a:pPr>
              <a:t>‹#›</a:t>
            </a:fld>
            <a:endParaRPr lang="bg-BG" altLang="bg-BG" dirty="0"/>
          </a:p>
        </p:txBody>
      </p:sp>
    </p:spTree>
    <p:extLst>
      <p:ext uri="{BB962C8B-B14F-4D97-AF65-F5344CB8AC3E}">
        <p14:creationId xmlns:p14="http://schemas.microsoft.com/office/powerpoint/2010/main" val="348969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EADEB15F-0A20-456F-AF4A-1F4E00ED877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F35E6EC-4409-45EB-94D9-D97C450C5A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8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>
              <a:defRPr/>
            </a:pPr>
            <a:endParaRPr lang="en-US" dirty="0">
              <a:solidFill>
                <a:schemeClr val="lt1"/>
              </a:solidFill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5490" r="8333" b="24712"/>
          <a:stretch/>
        </p:blipFill>
        <p:spPr>
          <a:xfrm>
            <a:off x="7630616" y="409811"/>
            <a:ext cx="1117848" cy="6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3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595254" y="620688"/>
            <a:ext cx="284084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Година 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8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-201</a:t>
            </a:r>
            <a:r>
              <a:rPr lang="en-US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9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Президент РИ: </a:t>
            </a:r>
            <a:r>
              <a:rPr lang="bg-BG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Бари</a:t>
            </a:r>
            <a:r>
              <a:rPr lang="bg-BG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Расин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2018-19</a:t>
            </a: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:  Веселин Димитров</a:t>
            </a: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ДГЕ 2019-20:</a:t>
            </a:r>
            <a:r>
              <a:rPr lang="ru-RU" altLang="en-US" sz="1400" baseline="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 Митко Минев</a:t>
            </a:r>
            <a:endParaRPr lang="ru-RU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  <a:p>
            <a:pPr eaLnBrk="1" hangingPunct="1">
              <a:defRPr/>
            </a:pPr>
            <a:r>
              <a:rPr lang="ru-RU" altLang="en-US" sz="1400" dirty="0">
                <a:solidFill>
                  <a:schemeClr val="tx1">
                    <a:lumMod val="50000"/>
                  </a:schemeClr>
                </a:solidFill>
                <a:latin typeface="Georgia" pitchFamily="18" charset="0"/>
                <a:ea typeface="MS PGothic" pitchFamily="34" charset="-128"/>
                <a:cs typeface="Georgia" pitchFamily="18" charset="0"/>
              </a:rPr>
              <a:t>Дистрикт 2482</a:t>
            </a:r>
            <a:endParaRPr lang="en-US" altLang="en-US" sz="1400" dirty="0">
              <a:solidFill>
                <a:schemeClr val="tx1">
                  <a:lumMod val="50000"/>
                </a:schemeClr>
              </a:solidFill>
              <a:latin typeface="Georgia" pitchFamily="18" charset="0"/>
              <a:ea typeface="MS PGothic" pitchFamily="34" charset="-128"/>
              <a:cs typeface="Georgi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t="9051" r="13147" b="20926"/>
          <a:stretch/>
        </p:blipFill>
        <p:spPr>
          <a:xfrm>
            <a:off x="435882" y="19782"/>
            <a:ext cx="1975878" cy="17704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59" r:id="rId6"/>
    <p:sldLayoutId id="2147484262" r:id="rId7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TITLE  |  </a:t>
            </a:r>
            <a:fld id="{A1B04FAA-E9C8-4338-8FC9-2EF4234472A3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/>
          <p:nvPr userDrawn="1"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22" r:id="rId4"/>
    <p:sldLayoutId id="2147484223" r:id="rId5"/>
    <p:sldLayoutId id="2147484224" r:id="rId6"/>
    <p:sldLayoutId id="2147484225" r:id="rId7"/>
    <p:sldLayoutId id="2147484226" r:id="rId8"/>
    <p:sldLayoutId id="2147484227" r:id="rId9"/>
    <p:sldLayoutId id="2147484183" r:id="rId10"/>
    <p:sldLayoutId id="2147484228" r:id="rId11"/>
    <p:sldLayoutId id="2147484184" r:id="rId12"/>
    <p:sldLayoutId id="2147484229" r:id="rId13"/>
    <p:sldLayoutId id="2147484230" r:id="rId14"/>
    <p:sldLayoutId id="2147484231" r:id="rId15"/>
    <p:sldLayoutId id="2147484232" r:id="rId16"/>
    <p:sldLayoutId id="2147484186" r:id="rId17"/>
    <p:sldLayoutId id="2147484233" r:id="rId18"/>
    <p:sldLayoutId id="2147484263" r:id="rId1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>
              <a:defRPr/>
            </a:pPr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TITLE |  </a:t>
            </a:r>
            <a:fld id="{2A4D1648-BB23-4CA2-BD19-DD6D6A712B07}" type="slidenum">
              <a:rPr lang="en-US" sz="900" smtClean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pPr algn="r">
                <a:defRPr/>
              </a:pPr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  <a:cs typeface="Arial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3075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/>
          <p:nvPr userDrawn="1"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148064" y="6165850"/>
            <a:ext cx="39513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kern="1200" cap="all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СЕМИНАР ЗА ОБУЧЕНИЕ НА ДИСТРИКТНИЯ ЕКИП</a:t>
            </a:r>
          </a:p>
          <a:p>
            <a:r>
              <a:rPr lang="ru-RU" sz="1200" b="1" kern="1200" cap="none" baseline="0" dirty="0">
                <a:solidFill>
                  <a:srgbClr val="002060"/>
                </a:solidFill>
                <a:effectLst/>
                <a:latin typeface="+mn-lt"/>
                <a:ea typeface="+mn-ea"/>
                <a:cs typeface="+mn-cs"/>
              </a:rPr>
              <a:t>Арбанаси, х-л Севастократор, 15-16 февруари 2019 </a:t>
            </a:r>
            <a:endParaRPr lang="en-US" sz="1400" cap="none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  <p:sldLayoutId id="2147484249" r:id="rId5"/>
    <p:sldLayoutId id="2147484250" r:id="rId6"/>
    <p:sldLayoutId id="2147484209" r:id="rId7"/>
    <p:sldLayoutId id="2147484252" r:id="rId8"/>
    <p:sldLayoutId id="2147484253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orldpopulationreview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hyperlink" Target="http://www.rotary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22.jpeg"/><Relationship Id="rId7" Type="http://schemas.microsoft.com/office/2007/relationships/hdphoto" Target="../media/hdphoto5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comments" Target="../comments/commen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62ED7E-775C-4088-A15F-91DFB6415E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bg-BG" sz="2800" dirty="0">
                <a:solidFill>
                  <a:srgbClr val="002060"/>
                </a:solidFill>
              </a:rPr>
              <a:t>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00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Нашата цел като екип – с фокус хората в организацията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Какво може да даде дистриктния екип на клубовете и на нашите приятели в тях?</a:t>
            </a:r>
            <a:endParaRPr lang="bg-BG" sz="18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Стойностни, привлекателни и стилни дистриктни събития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         -  Оптимизирано време, наличие на онлайн ресурси за обучение;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         -  Отказ от програмите </a:t>
            </a:r>
            <a:r>
              <a:rPr lang="en-US" sz="1800" dirty="0">
                <a:solidFill>
                  <a:schemeClr val="tx2"/>
                </a:solidFill>
              </a:rPr>
              <a:t>copy-paste</a:t>
            </a:r>
            <a:r>
              <a:rPr lang="bg-BG" sz="1800" dirty="0">
                <a:solidFill>
                  <a:schemeClr val="tx2"/>
                </a:solidFill>
              </a:rPr>
              <a:t>;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         -  Обратна връзка – удовлетворени ли са участниците, какво да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         направим по-добре?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Оттласкване от чалга културата тип „Бяла роза“, подходящи места, дрескод;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Оптимизирани разходи, привличане на спонсори;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Включване на семействата – програма за деца и партньори; Ротари да допълва, а не да конкурира нашите семейства!</a:t>
            </a:r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020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10DE71-8AEC-46D7-A6C0-718411CEE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Нашата цел като екип – с фокус хората в организацията</a:t>
            </a:r>
            <a:endParaRPr lang="bg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F1302F-20DD-461E-98B6-785359DF8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bg-BG" sz="1600" b="1" dirty="0">
                <a:solidFill>
                  <a:schemeClr val="tx2"/>
                </a:solidFill>
              </a:rPr>
              <a:t>Екипът – що е то?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chemeClr val="tx2"/>
                </a:solidFill>
              </a:rPr>
              <a:t>Екип за ръководство на дистрикта и помощ на клубовете?/ Екип на гуверньора?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600" dirty="0">
                <a:solidFill>
                  <a:schemeClr val="tx2"/>
                </a:solidFill>
              </a:rPr>
              <a:t>Култура на екипност: </a:t>
            </a:r>
          </a:p>
          <a:p>
            <a:pPr marL="0" lvl="0" indent="0">
              <a:buNone/>
            </a:pPr>
            <a:r>
              <a:rPr lang="bg-BG" sz="1600" dirty="0">
                <a:solidFill>
                  <a:schemeClr val="tx2"/>
                </a:solidFill>
              </a:rPr>
              <a:t>             - Хора с идеи, готови да се учат един от друг и да работят в синергия? </a:t>
            </a:r>
          </a:p>
          <a:p>
            <a:pPr marL="0" lvl="0" indent="0">
              <a:buNone/>
            </a:pPr>
            <a:r>
              <a:rPr lang="bg-BG" sz="1600" dirty="0">
                <a:solidFill>
                  <a:schemeClr val="tx2"/>
                </a:solidFill>
              </a:rPr>
              <a:t>              - Или притежатели на  хиперего, хора, убедени че клуба им и/или</a:t>
            </a:r>
          </a:p>
          <a:p>
            <a:pPr marL="0" lvl="0" indent="0">
              <a:buNone/>
            </a:pPr>
            <a:r>
              <a:rPr lang="bg-BG" sz="1600" dirty="0">
                <a:solidFill>
                  <a:schemeClr val="tx2"/>
                </a:solidFill>
              </a:rPr>
              <a:t>              комитетът /дистриктът не може да съществува без тях?</a:t>
            </a:r>
          </a:p>
          <a:p>
            <a:pPr marL="0" lvl="0" indent="0">
              <a:buNone/>
            </a:pPr>
            <a:r>
              <a:rPr lang="bg-BG" sz="1600" dirty="0">
                <a:solidFill>
                  <a:schemeClr val="tx2"/>
                </a:solidFill>
              </a:rPr>
              <a:t>               - Или горди притежатели на бадж днес, но твърде заети през останалото</a:t>
            </a:r>
          </a:p>
          <a:p>
            <a:pPr marL="0" lvl="0" indent="0">
              <a:buNone/>
            </a:pPr>
            <a:r>
              <a:rPr lang="bg-BG" sz="1600" dirty="0">
                <a:solidFill>
                  <a:schemeClr val="tx2"/>
                </a:solidFill>
              </a:rPr>
              <a:t>               време?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600" b="1" dirty="0">
                <a:solidFill>
                  <a:schemeClr val="tx2"/>
                </a:solidFill>
              </a:rPr>
              <a:t>Новият стратегически план </a:t>
            </a:r>
          </a:p>
          <a:p>
            <a:pPr marL="0" lvl="0" indent="0">
              <a:buNone/>
            </a:pPr>
            <a:r>
              <a:rPr lang="bg-BG" sz="1600" dirty="0">
                <a:solidFill>
                  <a:schemeClr val="tx2"/>
                </a:solidFill>
              </a:rPr>
              <a:t>на Ротари Интернешънъл: </a:t>
            </a:r>
          </a:p>
          <a:p>
            <a:pPr marL="0" lvl="0" indent="0">
              <a:buNone/>
            </a:pPr>
            <a:r>
              <a:rPr lang="bg-BG" sz="1600" dirty="0">
                <a:solidFill>
                  <a:schemeClr val="tx2"/>
                </a:solidFill>
              </a:rPr>
              <a:t>Комуникация, въздействие, взаимодействие</a:t>
            </a:r>
            <a:r>
              <a:rPr lang="bg-BG" sz="1600" b="1" dirty="0">
                <a:solidFill>
                  <a:schemeClr val="tx2"/>
                </a:solidFill>
              </a:rPr>
              <a:t>!</a:t>
            </a:r>
          </a:p>
          <a:p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B876E53-A9A3-48AD-A534-D96851CC2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b="5525"/>
          <a:stretch/>
        </p:blipFill>
        <p:spPr bwMode="auto">
          <a:xfrm>
            <a:off x="4977287" y="3284984"/>
            <a:ext cx="3709513" cy="284432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0269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3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4000" b="1" dirty="0">
                <a:latin typeface="Arial Narrow" pitchFamily="34" charset="0"/>
              </a:rPr>
              <a:t>На добър час на нашия екип!</a:t>
            </a:r>
            <a:endParaRPr lang="en-US" altLang="en-US" sz="4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0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62ED7E-775C-4088-A15F-91DFB6415E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bg-BG" sz="2800" dirty="0">
                <a:solidFill>
                  <a:srgbClr val="002060"/>
                </a:solidFill>
              </a:rPr>
              <a:t>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" y="0"/>
            <a:ext cx="9137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8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pPr eaLnBrk="1" hangingPunct="1"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Ротари: Хората на действието. Как работим с тях? Какво правим за тях?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bg-BG" altLang="en-US" sz="2400" b="1" dirty="0">
                <a:latin typeface="Georgia" panose="02040502050405020303" pitchFamily="18" charset="0"/>
                <a:cs typeface="Times New Roman" pitchFamily="18" charset="0"/>
              </a:rPr>
              <a:t>Нина Митева, ПДГ</a:t>
            </a:r>
            <a:endParaRPr lang="bg-BG" altLang="en-US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bg-BG" b="1" dirty="0"/>
              <a:t>Нашето членство в Ротари – факти и тенденции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  <a:p>
            <a:pPr eaLnBrk="1" hangingPunct="1">
              <a:buNone/>
            </a:pPr>
            <a:r>
              <a:rPr lang="en-US" altLang="en-US" sz="1600" b="1" dirty="0">
                <a:solidFill>
                  <a:srgbClr val="872175"/>
                </a:solidFill>
                <a:latin typeface="Georgia" panose="02040502050405020303" pitchFamily="18" charset="0"/>
              </a:rPr>
              <a:t>Population/Membership:</a:t>
            </a:r>
          </a:p>
          <a:p>
            <a:pPr eaLnBrk="1" hangingPunct="1">
              <a:buNone/>
            </a:pPr>
            <a:r>
              <a:rPr lang="en-US" altLang="bg-BG" sz="1400" dirty="0">
                <a:latin typeface="Georgia" panose="02040502050405020303" pitchFamily="18" charset="0"/>
                <a:hlinkClick r:id="rId3"/>
              </a:rPr>
              <a:t>http://worldpopulationreview.com/</a:t>
            </a:r>
            <a:endParaRPr lang="en-US" altLang="bg-BG" sz="1400" dirty="0">
              <a:latin typeface="Georgia" panose="02040502050405020303" pitchFamily="18" charset="0"/>
            </a:endParaRPr>
          </a:p>
          <a:p>
            <a:pPr eaLnBrk="1" hangingPunct="1">
              <a:buNone/>
            </a:pPr>
            <a:r>
              <a:rPr lang="en-US" altLang="bg-BG" sz="1400" dirty="0">
                <a:latin typeface="Georgia" panose="02040502050405020303" pitchFamily="18" charset="0"/>
                <a:hlinkClick r:id="rId4"/>
              </a:rPr>
              <a:t>www.rotary.org</a:t>
            </a:r>
            <a:endParaRPr lang="en-US" altLang="bg-BG" sz="1400" dirty="0">
              <a:latin typeface="Georgia" panose="020405020504050203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14BABF7D-6279-4438-95BC-F28A471E20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5104762" cy="4000000"/>
          </a:xfrm>
          <a:prstGeom prst="rect">
            <a:avLst/>
          </a:prstGeom>
          <a:noFill/>
          <a:ln w="9525">
            <a:solidFill>
              <a:srgbClr val="17458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3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Нашето членство в Ротари – факти и тенденции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23289-F126-4BAC-9E89-C24FF2C48655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3" y="1052738"/>
            <a:ext cx="5834720" cy="51125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bg-BG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g-BG" sz="1400" b="1" dirty="0">
                <a:solidFill>
                  <a:srgbClr val="002060"/>
                </a:solidFill>
              </a:rPr>
              <a:t>Със структурата всичко ни е наред: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1400" dirty="0">
                <a:solidFill>
                  <a:srgbClr val="002060"/>
                </a:solidFill>
              </a:rPr>
              <a:t>Брой клубове: 88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1400" dirty="0">
                <a:solidFill>
                  <a:srgbClr val="002060"/>
                </a:solidFill>
              </a:rPr>
              <a:t>Членове: </a:t>
            </a:r>
            <a:r>
              <a:rPr lang="en-US" sz="1400" dirty="0">
                <a:solidFill>
                  <a:srgbClr val="002060"/>
                </a:solidFill>
              </a:rPr>
              <a:t>1989</a:t>
            </a:r>
            <a:endParaRPr lang="bg-BG" sz="14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bg-BG" sz="1400" dirty="0">
                <a:solidFill>
                  <a:srgbClr val="002060"/>
                </a:solidFill>
              </a:rPr>
              <a:t>Брой – устойчиво около 2000, </a:t>
            </a:r>
          </a:p>
          <a:p>
            <a:pPr marL="0" indent="0">
              <a:buNone/>
            </a:pPr>
            <a:r>
              <a:rPr lang="bg-BG" sz="1400" b="1" dirty="0">
                <a:solidFill>
                  <a:srgbClr val="FF0000"/>
                </a:solidFill>
              </a:rPr>
              <a:t>Но:</a:t>
            </a:r>
          </a:p>
          <a:p>
            <a:pPr>
              <a:buFontTx/>
              <a:buChar char="-"/>
            </a:pPr>
            <a:r>
              <a:rPr lang="bg-BG" sz="1400" dirty="0">
                <a:solidFill>
                  <a:srgbClr val="002060"/>
                </a:solidFill>
              </a:rPr>
              <a:t>Постигаме го с нови клубове във всяка </a:t>
            </a:r>
          </a:p>
          <a:p>
            <a:pPr marL="0" indent="0">
              <a:buNone/>
            </a:pPr>
            <a:r>
              <a:rPr lang="bg-BG" sz="1400" dirty="0">
                <a:solidFill>
                  <a:srgbClr val="002060"/>
                </a:solidFill>
              </a:rPr>
              <a:t>от предходните пет години</a:t>
            </a:r>
          </a:p>
          <a:p>
            <a:pPr>
              <a:buFontTx/>
              <a:buChar char="-"/>
            </a:pPr>
            <a:r>
              <a:rPr lang="en-US" sz="1400" b="1" dirty="0">
                <a:solidFill>
                  <a:srgbClr val="FF0000"/>
                </a:solidFill>
              </a:rPr>
              <a:t>38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bg-BG" sz="1400" dirty="0">
                <a:solidFill>
                  <a:srgbClr val="002060"/>
                </a:solidFill>
              </a:rPr>
              <a:t>клуба с под 20 члена</a:t>
            </a:r>
            <a:r>
              <a:rPr lang="en-US" sz="1400" dirty="0">
                <a:solidFill>
                  <a:srgbClr val="002060"/>
                </a:solidFill>
              </a:rPr>
              <a:t>;</a:t>
            </a:r>
            <a:r>
              <a:rPr lang="bg-BG" sz="1400" dirty="0">
                <a:solidFill>
                  <a:srgbClr val="002060"/>
                </a:solidFill>
              </a:rPr>
              <a:t> 2015 - 28</a:t>
            </a:r>
          </a:p>
          <a:p>
            <a:pPr>
              <a:buFontTx/>
              <a:buChar char="-"/>
            </a:pPr>
            <a:r>
              <a:rPr lang="bg-BG" sz="1400" dirty="0">
                <a:solidFill>
                  <a:srgbClr val="002060"/>
                </a:solidFill>
              </a:rPr>
              <a:t>Паритет нови – напуснали</a:t>
            </a:r>
          </a:p>
          <a:p>
            <a:pPr>
              <a:buFontTx/>
              <a:buChar char="-"/>
            </a:pPr>
            <a:r>
              <a:rPr lang="bg-BG" sz="1400" dirty="0">
                <a:solidFill>
                  <a:srgbClr val="002060"/>
                </a:solidFill>
              </a:rPr>
              <a:t>Белези за застой: трудно намиране на </a:t>
            </a:r>
          </a:p>
          <a:p>
            <a:pPr marL="0" lvl="0" indent="0">
              <a:buNone/>
            </a:pPr>
            <a:r>
              <a:rPr lang="bg-BG" sz="1400" dirty="0">
                <a:solidFill>
                  <a:srgbClr val="002060"/>
                </a:solidFill>
              </a:rPr>
              <a:t>клубен президент, липса на приемственост, </a:t>
            </a:r>
          </a:p>
          <a:p>
            <a:pPr marL="0" lvl="0" indent="0">
              <a:buNone/>
            </a:pPr>
            <a:r>
              <a:rPr lang="bg-BG" sz="1400" dirty="0">
                <a:solidFill>
                  <a:srgbClr val="002060"/>
                </a:solidFill>
              </a:rPr>
              <a:t>липса на значими проекти, съществуване </a:t>
            </a:r>
          </a:p>
          <a:p>
            <a:pPr marL="0" lvl="0" indent="0">
              <a:buNone/>
            </a:pPr>
            <a:r>
              <a:rPr lang="bg-BG" sz="1400" dirty="0">
                <a:solidFill>
                  <a:srgbClr val="002060"/>
                </a:solidFill>
              </a:rPr>
              <a:t>във формата социален клуб;</a:t>
            </a:r>
          </a:p>
          <a:p>
            <a:pPr marL="0" lvl="0" indent="0">
              <a:buNone/>
            </a:pPr>
            <a:endParaRPr lang="bg-BG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bg-BG" sz="1400" dirty="0">
                <a:solidFill>
                  <a:srgbClr val="002060"/>
                </a:solidFill>
              </a:rPr>
              <a:t> </a:t>
            </a:r>
            <a:r>
              <a:rPr lang="bg-BG" sz="1400" b="1" dirty="0">
                <a:solidFill>
                  <a:srgbClr val="002060"/>
                </a:solidFill>
              </a:rPr>
              <a:t>Необходима е промяна в културата !</a:t>
            </a:r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CDBEF4C-DF3E-41B8-8B60-89A2AE09F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181" y="1916832"/>
            <a:ext cx="4199619" cy="3634285"/>
          </a:xfrm>
          <a:prstGeom prst="rect">
            <a:avLst/>
          </a:prstGeom>
          <a:ln w="12700">
            <a:solidFill>
              <a:srgbClr val="FFC000"/>
            </a:solidFill>
          </a:ln>
        </p:spPr>
      </p:pic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FC4C4F1D-4FAC-4EC7-AE36-4C10B6B89600}"/>
              </a:ext>
            </a:extLst>
          </p:cNvPr>
          <p:cNvSpPr>
            <a:spLocks noChangeAspect="1"/>
          </p:cNvSpPr>
          <p:nvPr/>
        </p:nvSpPr>
        <p:spPr>
          <a:xfrm rot="5400000">
            <a:off x="1979953" y="5179306"/>
            <a:ext cx="658368" cy="3261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D7678119-6FB4-4C93-9051-D018059079E7}"/>
              </a:ext>
            </a:extLst>
          </p:cNvPr>
          <p:cNvCxnSpPr>
            <a:cxnSpLocks/>
          </p:cNvCxnSpPr>
          <p:nvPr/>
        </p:nvCxnSpPr>
        <p:spPr>
          <a:xfrm flipV="1">
            <a:off x="3851920" y="3308311"/>
            <a:ext cx="0" cy="3240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785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493B52-E25E-4AA2-9C0E-FF06A9DDE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2708920"/>
            <a:ext cx="2987040" cy="2987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Култура: ценности, комуникация, отношения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68760"/>
            <a:ext cx="8305800" cy="496855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q"/>
            </a:pPr>
            <a:r>
              <a:rPr lang="bg-BG" sz="1400" dirty="0">
                <a:solidFill>
                  <a:schemeClr val="tx2"/>
                </a:solidFill>
              </a:rPr>
              <a:t>Защо хората стават членове на Ротари? Или: какви хора привличаме?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1400" dirty="0">
                <a:solidFill>
                  <a:schemeClr val="tx2"/>
                </a:solidFill>
              </a:rPr>
              <a:t>Членство, базирано на ценности: Ще останат ли хора?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1400" dirty="0">
                <a:solidFill>
                  <a:schemeClr val="tx2"/>
                </a:solidFill>
              </a:rPr>
              <a:t>Какво знаем за хората в организацията?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bg-BG" sz="1400" b="1" dirty="0">
                <a:solidFill>
                  <a:schemeClr val="tx2"/>
                </a:solidFill>
              </a:rPr>
              <a:t>Какво им предлагаме? – </a:t>
            </a:r>
            <a:r>
              <a:rPr lang="en-US" sz="1400" b="1" dirty="0">
                <a:solidFill>
                  <a:schemeClr val="tx2"/>
                </a:solidFill>
              </a:rPr>
              <a:t>Value proposition</a:t>
            </a:r>
            <a:endParaRPr lang="bg-BG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8883D60-F24A-4F80-BF43-6481C4F83A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542" y="2299486"/>
            <a:ext cx="2616899" cy="2598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1E7838E-5741-4574-B0C4-D52C47B8C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3000"/>
                    </a14:imgEffect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59263"/>
            <a:ext cx="2678049" cy="2678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44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Култура: ценности, комуникация, отношения 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bg-BG" sz="1400" b="1" dirty="0">
                <a:solidFill>
                  <a:schemeClr val="tx2"/>
                </a:solidFill>
              </a:rPr>
              <a:t>Комуникация</a:t>
            </a:r>
            <a:r>
              <a:rPr lang="bg-BG" sz="1400" dirty="0">
                <a:solidFill>
                  <a:schemeClr val="tx2"/>
                </a:solidFill>
              </a:rPr>
              <a:t>: За да изградим </a:t>
            </a:r>
            <a:r>
              <a:rPr lang="bg-BG" sz="1400" b="1" dirty="0">
                <a:solidFill>
                  <a:schemeClr val="tx2"/>
                </a:solidFill>
              </a:rPr>
              <a:t>отношения и ангажираност. </a:t>
            </a:r>
          </a:p>
          <a:p>
            <a:pPr marL="0" indent="0">
              <a:buNone/>
            </a:pPr>
            <a:r>
              <a:rPr lang="bg-BG" sz="1400" dirty="0">
                <a:solidFill>
                  <a:schemeClr val="tx2"/>
                </a:solidFill>
              </a:rPr>
              <a:t>За да е ефективна комуникацията: </a:t>
            </a:r>
            <a:r>
              <a:rPr lang="bg-BG" sz="1400" b="1" dirty="0">
                <a:solidFill>
                  <a:schemeClr val="tx2"/>
                </a:solidFill>
              </a:rPr>
              <a:t>Познаваме ли хората в дистрикта/клуба?</a:t>
            </a:r>
          </a:p>
          <a:p>
            <a:pPr>
              <a:buFontTx/>
              <a:buChar char="-"/>
            </a:pPr>
            <a:r>
              <a:rPr lang="bg-BG" sz="1400" dirty="0">
                <a:solidFill>
                  <a:schemeClr val="tx2"/>
                </a:solidFill>
              </a:rPr>
              <a:t>Демографски и професионален профил?</a:t>
            </a:r>
          </a:p>
          <a:p>
            <a:pPr>
              <a:buFontTx/>
              <a:buChar char="-"/>
            </a:pPr>
            <a:r>
              <a:rPr lang="bg-BG" sz="1400" dirty="0">
                <a:solidFill>
                  <a:schemeClr val="tx2"/>
                </a:solidFill>
              </a:rPr>
              <a:t>Интереси и нужди?</a:t>
            </a:r>
          </a:p>
          <a:p>
            <a:pPr>
              <a:buFontTx/>
              <a:buChar char="-"/>
            </a:pPr>
            <a:r>
              <a:rPr lang="bg-BG" sz="1400" dirty="0">
                <a:solidFill>
                  <a:schemeClr val="tx2"/>
                </a:solidFill>
              </a:rPr>
              <a:t>Потенциал, експертиза?</a:t>
            </a:r>
          </a:p>
          <a:p>
            <a:pPr marL="0" indent="0">
              <a:buNone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737C020-0835-48EA-BE01-CC46EBB3A6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6951"/>
            <a:ext cx="3052064" cy="2084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888F72-97D8-4D3A-8798-7F9A37C813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620" y="3189018"/>
            <a:ext cx="3413760" cy="19202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05A193-7B3C-4A89-A0A8-A1384A62E8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9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26506"/>
            <a:ext cx="2226980" cy="26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9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Нашата цел като екип – с фокус хората в организацията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bg-BG" sz="1600" b="1" dirty="0">
                <a:solidFill>
                  <a:schemeClr val="tx2"/>
                </a:solidFill>
              </a:rPr>
              <a:t>Цел: Култура на общност, приятелство, споделени ценности  </a:t>
            </a:r>
          </a:p>
          <a:p>
            <a:pPr marL="0" indent="0">
              <a:buNone/>
            </a:pPr>
            <a:r>
              <a:rPr lang="bg-BG" sz="1600" b="1" dirty="0">
                <a:solidFill>
                  <a:schemeClr val="tx2"/>
                </a:solidFill>
              </a:rPr>
              <a:t>Укрепване на клубовете:</a:t>
            </a:r>
          </a:p>
          <a:p>
            <a:pPr>
              <a:buFontTx/>
              <a:buChar char="-"/>
            </a:pPr>
            <a:r>
              <a:rPr lang="bg-BG" sz="1600" dirty="0">
                <a:solidFill>
                  <a:schemeClr val="tx2"/>
                </a:solidFill>
              </a:rPr>
              <a:t>Среда на активни и почтени хора, които споделят ценностите на Ротари </a:t>
            </a:r>
          </a:p>
          <a:p>
            <a:pPr>
              <a:buFontTx/>
              <a:buChar char="-"/>
            </a:pPr>
            <a:r>
              <a:rPr lang="bg-BG" sz="1600" dirty="0">
                <a:solidFill>
                  <a:schemeClr val="tx2"/>
                </a:solidFill>
              </a:rPr>
              <a:t>Лидери на влияние в своята общност и в своята професия</a:t>
            </a:r>
          </a:p>
          <a:p>
            <a:pPr>
              <a:buFontTx/>
              <a:buChar char="-"/>
            </a:pPr>
            <a:r>
              <a:rPr lang="bg-BG" sz="1600" dirty="0">
                <a:solidFill>
                  <a:schemeClr val="tx2"/>
                </a:solidFill>
              </a:rPr>
              <a:t>Хора с нагласа за идентифициране на нужди и проблеми на общността</a:t>
            </a:r>
          </a:p>
          <a:p>
            <a:pPr>
              <a:buFontTx/>
              <a:buChar char="-"/>
            </a:pPr>
            <a:r>
              <a:rPr lang="bg-BG" sz="1600" dirty="0">
                <a:solidFill>
                  <a:schemeClr val="tx2"/>
                </a:solidFill>
              </a:rPr>
              <a:t>Способност за стойностни проекти, които мобилизират професионалния и личностния потенциал на членовете</a:t>
            </a:r>
          </a:p>
          <a:p>
            <a:pPr>
              <a:buFontTx/>
              <a:buChar char="-"/>
            </a:pPr>
            <a:r>
              <a:rPr lang="bg-BG" sz="1600" dirty="0">
                <a:solidFill>
                  <a:schemeClr val="tx2"/>
                </a:solidFill>
              </a:rPr>
              <a:t>Среда за приятелство, лично и професионално израстване. </a:t>
            </a:r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472967B-C9DE-4063-AFB0-977E16756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202" y="3645024"/>
            <a:ext cx="2499360" cy="249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56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EEA6E-DB2C-4C7E-B2E0-037809616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Нашата цел като екип – с фокус хората в организацията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B23289-F126-4BAC-9E89-C24FF2C4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marL="0" lvl="0" indent="0">
              <a:buNone/>
            </a:pPr>
            <a:endParaRPr lang="bg-BG" sz="1800" b="1" dirty="0">
              <a:solidFill>
                <a:schemeClr val="tx2"/>
              </a:solidFill>
            </a:endParaRPr>
          </a:p>
          <a:p>
            <a:pPr marL="0" lvl="0" indent="0">
              <a:buNone/>
            </a:pPr>
            <a:r>
              <a:rPr lang="bg-BG" sz="1800" b="1" dirty="0">
                <a:solidFill>
                  <a:schemeClr val="tx2"/>
                </a:solidFill>
              </a:rPr>
              <a:t>Какво може да даде дистриктния екип на клубовете и на нашите приятели в тях?</a:t>
            </a:r>
            <a:endParaRPr lang="bg-BG" sz="1800" dirty="0">
              <a:solidFill>
                <a:schemeClr val="tx2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Съзнание за принадлежност към Ротари: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            - подготвени презентации, ресурси за клубни срещи и проекти, споделени добри практики;</a:t>
            </a:r>
          </a:p>
          <a:p>
            <a:pPr marL="0" lvl="0" indent="0">
              <a:buNone/>
            </a:pPr>
            <a:r>
              <a:rPr lang="bg-BG" sz="1800" dirty="0">
                <a:solidFill>
                  <a:schemeClr val="tx2"/>
                </a:solidFill>
              </a:rPr>
              <a:t>             -  част от световна общност – възможности за срещи и пътувания, за професионален обмен, привилегии;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Умения за планиране и осъществяване на събития;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Умения за работа с местната общност, инструменти за проучване на нужди и проблеми;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Помощ за проекти;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bg-BG" sz="1800" dirty="0">
                <a:solidFill>
                  <a:schemeClr val="tx2"/>
                </a:solidFill>
              </a:rPr>
              <a:t>Знания и умения за положителен публичен имидж, за адекватно дигитално присъствие, темплейти – за презентации, за прес съобщения;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bg-BG" sz="1800" dirty="0"/>
          </a:p>
          <a:p>
            <a:pPr marL="0" indent="0">
              <a:buNone/>
            </a:pPr>
            <a:endParaRPr lang="bg-BG" sz="1400" dirty="0">
              <a:solidFill>
                <a:srgbClr val="00206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C76FE90-2ECB-41EE-8D8C-F0C57E441024}"/>
              </a:ext>
            </a:extLst>
          </p:cNvPr>
          <p:cNvSpPr/>
          <p:nvPr/>
        </p:nvSpPr>
        <p:spPr>
          <a:xfrm>
            <a:off x="2123728" y="-99390"/>
            <a:ext cx="4520309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bg-B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75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DTeamPresentationsSlive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DTeamPresentationsSliven</Template>
  <TotalTime>668</TotalTime>
  <Words>641</Words>
  <Application>Microsoft Office PowerPoint</Application>
  <PresentationFormat>On-screen Show (4:3)</PresentationFormat>
  <Paragraphs>100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MS PGothic</vt:lpstr>
      <vt:lpstr>MS PGothic</vt:lpstr>
      <vt:lpstr>Arial</vt:lpstr>
      <vt:lpstr>Arial Narrow</vt:lpstr>
      <vt:lpstr>Calibri</vt:lpstr>
      <vt:lpstr>Georgia</vt:lpstr>
      <vt:lpstr>Times New Roman</vt:lpstr>
      <vt:lpstr>Wingdings</vt:lpstr>
      <vt:lpstr>ヒラギノ角ゴ Pro W3</vt:lpstr>
      <vt:lpstr>Template DTeamPresentationsSliven</vt:lpstr>
      <vt:lpstr>Custom Design</vt:lpstr>
      <vt:lpstr>2_Custom Design</vt:lpstr>
      <vt:lpstr>3_Custom Design</vt:lpstr>
      <vt:lpstr>PowerPoint Presentation</vt:lpstr>
      <vt:lpstr>PowerPoint Presentation</vt:lpstr>
      <vt:lpstr> Ротари: Хората на действието. Как работим с тях? Какво правим за тях?</vt:lpstr>
      <vt:lpstr>Нашето членство в Ротари – факти и тенденции</vt:lpstr>
      <vt:lpstr>Нашето членство в Ротари – факти и тенденции</vt:lpstr>
      <vt:lpstr>Култура: ценности, комуникация, отношения ….</vt:lpstr>
      <vt:lpstr>Култура: ценности, комуникация, отношения ….</vt:lpstr>
      <vt:lpstr>Нашата цел като екип – с фокус хората в организацията</vt:lpstr>
      <vt:lpstr>Нашата цел като екип – с фокус хората в организацията</vt:lpstr>
      <vt:lpstr>Нашата цел като екип – с фокус хората в организацията</vt:lpstr>
      <vt:lpstr>Нашата цел като екип – с фокус хората в организацията</vt:lpstr>
      <vt:lpstr>На добър час на нашия екип!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Предстоящи събития в Д2482</dc:title>
  <dc:creator>XXX</dc:creator>
  <cp:lastModifiedBy>User</cp:lastModifiedBy>
  <cp:revision>91</cp:revision>
  <cp:lastPrinted>2018-02-13T16:30:21Z</cp:lastPrinted>
  <dcterms:created xsi:type="dcterms:W3CDTF">2018-02-05T13:47:10Z</dcterms:created>
  <dcterms:modified xsi:type="dcterms:W3CDTF">2019-02-22T06:27:07Z</dcterms:modified>
</cp:coreProperties>
</file>