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4" r:id="rId3"/>
    <p:sldMasterId id="2147483691" r:id="rId4"/>
  </p:sldMasterIdLst>
  <p:notesMasterIdLst>
    <p:notesMasterId r:id="rId20"/>
  </p:notesMasterIdLst>
  <p:handoutMasterIdLst>
    <p:handoutMasterId r:id="rId21"/>
  </p:handoutMasterIdLst>
  <p:sldIdLst>
    <p:sldId id="424" r:id="rId5"/>
    <p:sldId id="460" r:id="rId6"/>
    <p:sldId id="447" r:id="rId7"/>
    <p:sldId id="448" r:id="rId8"/>
    <p:sldId id="449" r:id="rId9"/>
    <p:sldId id="450" r:id="rId10"/>
    <p:sldId id="451" r:id="rId11"/>
    <p:sldId id="452" r:id="rId12"/>
    <p:sldId id="453" r:id="rId13"/>
    <p:sldId id="454" r:id="rId14"/>
    <p:sldId id="455" r:id="rId15"/>
    <p:sldId id="456" r:id="rId16"/>
    <p:sldId id="457" r:id="rId17"/>
    <p:sldId id="458" r:id="rId18"/>
    <p:sldId id="459" r:id="rId19"/>
  </p:sldIdLst>
  <p:sldSz cx="9144000" cy="6858000" type="screen4x3"/>
  <p:notesSz cx="6797675" cy="9874250"/>
  <p:defaultTextStyle>
    <a:defPPr>
      <a:defRPr lang="bg-B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na Miteva" initials="NM"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3712" autoAdjust="0"/>
  </p:normalViewPr>
  <p:slideViewPr>
    <p:cSldViewPr>
      <p:cViewPr varScale="1">
        <p:scale>
          <a:sx n="86" d="100"/>
          <a:sy n="86" d="100"/>
        </p:scale>
        <p:origin x="1674" y="96"/>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56" d="100"/>
          <a:sy n="56" d="100"/>
        </p:scale>
        <p:origin x="-2886"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84A602A1-4739-4E60-90B9-8D8041668778}" type="datetimeFigureOut">
              <a:rPr lang="en-US" smtClean="0"/>
              <a:pPr/>
              <a:t>2/22/2019</a:t>
            </a:fld>
            <a:endParaRPr lang="en-US" dirty="0"/>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4D5ED526-7549-4ECD-A723-3F1E61DE3FE2}" type="slidenum">
              <a:rPr lang="en-US" smtClean="0"/>
              <a:pPr/>
              <a:t>‹#›</a:t>
            </a:fld>
            <a:endParaRPr lang="en-US" dirty="0"/>
          </a:p>
        </p:txBody>
      </p:sp>
    </p:spTree>
    <p:extLst>
      <p:ext uri="{BB962C8B-B14F-4D97-AF65-F5344CB8AC3E}">
        <p14:creationId xmlns:p14="http://schemas.microsoft.com/office/powerpoint/2010/main" val="1749494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bg-BG" dirty="0"/>
          </a:p>
        </p:txBody>
      </p:sp>
      <p:sp>
        <p:nvSpPr>
          <p:cNvPr id="7171" name="Rectangle 3"/>
          <p:cNvSpPr>
            <a:spLocks noGrp="1" noChangeArrowheads="1"/>
          </p:cNvSpPr>
          <p:nvPr>
            <p:ph type="dt" idx="1"/>
          </p:nvPr>
        </p:nvSpPr>
        <p:spPr bwMode="auto">
          <a:xfrm>
            <a:off x="3850443" y="0"/>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bg-BG" dirty="0"/>
          </a:p>
        </p:txBody>
      </p:sp>
      <p:sp>
        <p:nvSpPr>
          <p:cNvPr id="146436"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79768" y="4690269"/>
            <a:ext cx="5438140"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bg-BG" noProof="0"/>
              <a:t>Click to edit Master text styles</a:t>
            </a:r>
          </a:p>
          <a:p>
            <a:pPr lvl="1"/>
            <a:r>
              <a:rPr lang="bg-BG" noProof="0"/>
              <a:t>Second level</a:t>
            </a:r>
          </a:p>
          <a:p>
            <a:pPr lvl="2"/>
            <a:r>
              <a:rPr lang="bg-BG" noProof="0"/>
              <a:t>Third level</a:t>
            </a:r>
          </a:p>
          <a:p>
            <a:pPr lvl="3"/>
            <a:r>
              <a:rPr lang="bg-BG" noProof="0"/>
              <a:t>Fourth level</a:t>
            </a:r>
          </a:p>
          <a:p>
            <a:pPr lvl="4"/>
            <a:r>
              <a:rPr lang="bg-BG" noProof="0"/>
              <a:t>Fifth level</a:t>
            </a:r>
          </a:p>
        </p:txBody>
      </p:sp>
      <p:sp>
        <p:nvSpPr>
          <p:cNvPr id="7174" name="Rectangle 6"/>
          <p:cNvSpPr>
            <a:spLocks noGrp="1" noChangeArrowheads="1"/>
          </p:cNvSpPr>
          <p:nvPr>
            <p:ph type="ftr" sz="quarter" idx="4"/>
          </p:nvPr>
        </p:nvSpPr>
        <p:spPr bwMode="auto">
          <a:xfrm>
            <a:off x="0"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bg-BG" dirty="0"/>
          </a:p>
        </p:txBody>
      </p:sp>
      <p:sp>
        <p:nvSpPr>
          <p:cNvPr id="7175" name="Rectangle 7"/>
          <p:cNvSpPr>
            <a:spLocks noGrp="1" noChangeArrowheads="1"/>
          </p:cNvSpPr>
          <p:nvPr>
            <p:ph type="sldNum" sz="quarter" idx="5"/>
          </p:nvPr>
        </p:nvSpPr>
        <p:spPr bwMode="auto">
          <a:xfrm>
            <a:off x="3850443" y="9378824"/>
            <a:ext cx="2945659"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16929FBC-DC2E-4090-9D68-96DC05C65C59}" type="slidenum">
              <a:rPr lang="bg-BG"/>
              <a:pPr>
                <a:defRPr/>
              </a:pPr>
              <a:t>‹#›</a:t>
            </a:fld>
            <a:endParaRPr lang="bg-BG" dirty="0"/>
          </a:p>
        </p:txBody>
      </p:sp>
    </p:spTree>
    <p:extLst>
      <p:ext uri="{BB962C8B-B14F-4D97-AF65-F5344CB8AC3E}">
        <p14:creationId xmlns:p14="http://schemas.microsoft.com/office/powerpoint/2010/main" val="1350189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1</a:t>
            </a:fld>
            <a:endParaRPr lang="bg-BG" dirty="0"/>
          </a:p>
        </p:txBody>
      </p:sp>
    </p:spTree>
    <p:extLst>
      <p:ext uri="{BB962C8B-B14F-4D97-AF65-F5344CB8AC3E}">
        <p14:creationId xmlns:p14="http://schemas.microsoft.com/office/powerpoint/2010/main" val="329550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2</a:t>
            </a:fld>
            <a:endParaRPr lang="bg-BG" dirty="0"/>
          </a:p>
        </p:txBody>
      </p:sp>
    </p:spTree>
    <p:extLst>
      <p:ext uri="{BB962C8B-B14F-4D97-AF65-F5344CB8AC3E}">
        <p14:creationId xmlns:p14="http://schemas.microsoft.com/office/powerpoint/2010/main" val="329550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spcBef>
                <a:spcPct val="30000"/>
              </a:spcBef>
              <a:defRPr sz="1200">
                <a:solidFill>
                  <a:schemeClr val="tx1"/>
                </a:solidFill>
                <a:latin typeface="Arial" pitchFamily="34" charset="0"/>
                <a:cs typeface="Arial" pitchFamily="34" charset="0"/>
              </a:defRPr>
            </a:lvl1pPr>
            <a:lvl2pPr marL="742950" indent="-285750" defTabSz="931863" eaLnBrk="0" hangingPunct="0">
              <a:spcBef>
                <a:spcPct val="30000"/>
              </a:spcBef>
              <a:defRPr sz="1200">
                <a:solidFill>
                  <a:schemeClr val="tx1"/>
                </a:solidFill>
                <a:latin typeface="Arial" pitchFamily="34" charset="0"/>
                <a:cs typeface="Arial" pitchFamily="34" charset="0"/>
              </a:defRPr>
            </a:lvl2pPr>
            <a:lvl3pPr marL="1143000" indent="-228600" defTabSz="931863" eaLnBrk="0" hangingPunct="0">
              <a:spcBef>
                <a:spcPct val="30000"/>
              </a:spcBef>
              <a:defRPr sz="1200">
                <a:solidFill>
                  <a:schemeClr val="tx1"/>
                </a:solidFill>
                <a:latin typeface="Arial" pitchFamily="34" charset="0"/>
                <a:cs typeface="Arial" pitchFamily="34" charset="0"/>
              </a:defRPr>
            </a:lvl3pPr>
            <a:lvl4pPr marL="1600200" indent="-228600" defTabSz="931863" eaLnBrk="0" hangingPunct="0">
              <a:spcBef>
                <a:spcPct val="30000"/>
              </a:spcBef>
              <a:defRPr sz="1200">
                <a:solidFill>
                  <a:schemeClr val="tx1"/>
                </a:solidFill>
                <a:latin typeface="Arial" pitchFamily="34" charset="0"/>
                <a:cs typeface="Arial" pitchFamily="34" charset="0"/>
              </a:defRPr>
            </a:lvl4pPr>
            <a:lvl5pPr marL="2057400" indent="-228600" defTabSz="931863" eaLnBrk="0" hangingPunct="0">
              <a:spcBef>
                <a:spcPct val="30000"/>
              </a:spcBef>
              <a:defRPr sz="1200">
                <a:solidFill>
                  <a:schemeClr val="tx1"/>
                </a:solidFill>
                <a:latin typeface="Arial" pitchFamily="34" charset="0"/>
                <a:cs typeface="Arial" pitchFamily="34" charset="0"/>
              </a:defRPr>
            </a:lvl5pPr>
            <a:lvl6pPr marL="25146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31863" eaLnBrk="0" fontAlgn="base" hangingPunct="0">
              <a:spcBef>
                <a:spcPct val="30000"/>
              </a:spcBef>
              <a:spcAft>
                <a:spcPct val="0"/>
              </a:spcAft>
              <a:defRPr sz="1200">
                <a:solidFill>
                  <a:schemeClr val="tx1"/>
                </a:solidFill>
                <a:latin typeface="Arial" pitchFamily="34" charset="0"/>
                <a:cs typeface="Arial" pitchFamily="34" charset="0"/>
              </a:defRPr>
            </a:lvl9pPr>
          </a:lstStyle>
          <a:p>
            <a:pPr>
              <a:spcBef>
                <a:spcPct val="0"/>
              </a:spcBef>
            </a:pPr>
            <a:fld id="{2298BE63-8DFF-4F2A-90F9-95C5926646F0}" type="slidenum">
              <a:rPr lang="en-US" altLang="en-US" smtClean="0">
                <a:ea typeface="ヒラギノ角ゴ Pro W3" pitchFamily="-84" charset="-128"/>
              </a:rPr>
              <a:pPr>
                <a:spcBef>
                  <a:spcPct val="0"/>
                </a:spcBef>
              </a:pPr>
              <a:t>3</a:t>
            </a:fld>
            <a:endParaRPr lang="en-US" altLang="en-US">
              <a:ea typeface="ヒラギノ角ゴ Pro W3" pitchFamily="-84"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en-US" dirty="0">
                <a:latin typeface="Arial" pitchFamily="34" charset="0"/>
                <a:ea typeface="ヒラギノ角ゴ Pro W3" pitchFamily="-84" charset="-128"/>
                <a:cs typeface="Arial" pitchFamily="34" charset="0"/>
              </a:rPr>
              <a:t>За да говорим за членство в една организация, т.е. за принадлежност, има нещо, с което трябва да сме наясно: това е нейната идентичност. Къде всъщност членуваме? Коя е нашата организация? Един прост пример, да речем с един хор. Това е мястото, което обединява хора които могат да пеят, обичат да пеят и се събират с подобни на тях, за да реализират това което носят като дарба. Тук всичко е ясно. Интересно за нас е ако попитаме сто ротарианци какво е Ротари, какво ще научим от техните отговори. </a:t>
            </a:r>
          </a:p>
        </p:txBody>
      </p:sp>
    </p:spTree>
    <p:extLst>
      <p:ext uri="{BB962C8B-B14F-4D97-AF65-F5344CB8AC3E}">
        <p14:creationId xmlns:p14="http://schemas.microsoft.com/office/powerpoint/2010/main" val="212097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Началото – </a:t>
            </a:r>
            <a:r>
              <a:rPr lang="bg-BG" dirty="0" err="1"/>
              <a:t>Сакичи</a:t>
            </a:r>
            <a:r>
              <a:rPr lang="bg-BG" dirty="0"/>
              <a:t> </a:t>
            </a:r>
            <a:r>
              <a:rPr lang="bg-BG" dirty="0" err="1"/>
              <a:t>Тойода</a:t>
            </a:r>
            <a:r>
              <a:rPr lang="bg-BG" dirty="0"/>
              <a:t>, вместо да стане каменоделец като баща си, иска да помогне на жените в бедното си село и така стига до създаването на първия автоматичен стан през 1894. Заедно със сина си </a:t>
            </a:r>
            <a:r>
              <a:rPr lang="bg-BG" dirty="0" err="1"/>
              <a:t>Киичиро</a:t>
            </a:r>
            <a:r>
              <a:rPr lang="bg-BG" dirty="0"/>
              <a:t> през 1924 патентоват жакардовия стан, в употреба и до днес. Но този млад мъж </a:t>
            </a:r>
            <a:r>
              <a:rPr lang="bg-BG" dirty="0" err="1"/>
              <a:t>Киичиро</a:t>
            </a:r>
            <a:r>
              <a:rPr lang="bg-BG" dirty="0"/>
              <a:t> </a:t>
            </a:r>
            <a:r>
              <a:rPr lang="bg-BG" dirty="0" err="1"/>
              <a:t>Тойода</a:t>
            </a:r>
            <a:r>
              <a:rPr lang="bg-BG" dirty="0"/>
              <a:t>, в един момент казва: „Да отворим прозореца. Светът е голям!“ В 1935 компанията пуска първия седан, а в момента произвежда и продава на всички континенти. </a:t>
            </a:r>
            <a:r>
              <a:rPr lang="bg-BG" b="1" dirty="0"/>
              <a:t>Ценностите – труд, благодарност и служба остават непроменени, но днешната визия е: да свържем хората, автомобилите и общностите в мобилно общество,  което да пази природата и ни създава много повече радост от живота. Защо си позволих тази аналогия? </a:t>
            </a:r>
            <a:r>
              <a:rPr lang="en-US" b="1" dirty="0"/>
              <a:t> </a:t>
            </a:r>
            <a:endParaRPr lang="bg-BG" b="1" dirty="0"/>
          </a:p>
          <a:p>
            <a:r>
              <a:rPr lang="bg-BG" b="1" dirty="0"/>
              <a:t>„Нашето членство се върти около все същите 1,2 милиона в последните 20 години. Ние не растем, нашите членове остаряват. Имаме твърде много клубове, на които им липсват знанията или мотивацията да постигнат въздействие: клубове, които дори не знаят какво правим на глобално ниво, клубове, които не знаят за нашите програми или за нашата фондация, клубове, които дори не знаят как да са част от всичко това.</a:t>
            </a:r>
          </a:p>
          <a:p>
            <a:r>
              <a:rPr lang="bg-BG" sz="1200" b="1" kern="1200" dirty="0">
                <a:solidFill>
                  <a:schemeClr val="tx1"/>
                </a:solidFill>
                <a:effectLst/>
                <a:latin typeface="Arial" charset="0"/>
                <a:ea typeface="+mn-ea"/>
                <a:cs typeface="Arial" charset="0"/>
              </a:rPr>
              <a:t>Ние сме организация на членовете си и за членовете си. И ако искаме да сме в състояние да служим и да постигаме целите си, ние трябва да се грижим за нашите членове.“</a:t>
            </a:r>
            <a:endParaRPr lang="bg-BG" sz="1200" kern="1200" dirty="0">
              <a:solidFill>
                <a:schemeClr val="tx1"/>
              </a:solidFill>
              <a:effectLst/>
              <a:latin typeface="Arial" charset="0"/>
              <a:ea typeface="+mn-ea"/>
              <a:cs typeface="Arial" charset="0"/>
            </a:endParaRPr>
          </a:p>
          <a:p>
            <a:r>
              <a:rPr lang="en-US" sz="1200" i="1" kern="1200" dirty="0">
                <a:solidFill>
                  <a:schemeClr val="tx1"/>
                </a:solidFill>
                <a:effectLst/>
                <a:latin typeface="Arial" charset="0"/>
                <a:ea typeface="+mn-ea"/>
                <a:cs typeface="Arial" charset="0"/>
              </a:rPr>
              <a:t>BARRY RASSIN, RI PRESIDENT-ELECT’S THEME ADDRESS TO THE 2018 INTERNATIONAL ASSEMBLY </a:t>
            </a:r>
            <a:endParaRPr lang="bg-BG" sz="1200" kern="1200" dirty="0">
              <a:solidFill>
                <a:schemeClr val="tx1"/>
              </a:solidFill>
              <a:effectLst/>
              <a:latin typeface="Arial" charset="0"/>
              <a:ea typeface="+mn-ea"/>
              <a:cs typeface="Arial" charset="0"/>
            </a:endParaRPr>
          </a:p>
          <a:p>
            <a:endParaRPr lang="bg-BG" sz="1200" kern="1200" dirty="0">
              <a:solidFill>
                <a:schemeClr val="tx1"/>
              </a:solidFill>
              <a:effectLst/>
              <a:latin typeface="Arial" charset="0"/>
              <a:ea typeface="+mn-ea"/>
              <a:cs typeface="Arial" charset="0"/>
            </a:endParaRPr>
          </a:p>
          <a:p>
            <a:r>
              <a:rPr lang="bg-BG" sz="1200" kern="1200" dirty="0">
                <a:solidFill>
                  <a:schemeClr val="tx1"/>
                </a:solidFill>
                <a:effectLst/>
                <a:latin typeface="Arial" charset="0"/>
                <a:ea typeface="+mn-ea"/>
                <a:cs typeface="Arial" charset="0"/>
              </a:rPr>
              <a:t> </a:t>
            </a:r>
          </a:p>
          <a:p>
            <a:r>
              <a:rPr lang="bg-BG" sz="1200" kern="1200" dirty="0">
                <a:solidFill>
                  <a:schemeClr val="tx1"/>
                </a:solidFill>
                <a:effectLst/>
                <a:latin typeface="Arial" charset="0"/>
                <a:ea typeface="+mn-ea"/>
                <a:cs typeface="Arial" charset="0"/>
              </a:rPr>
              <a:t> </a:t>
            </a:r>
          </a:p>
          <a:p>
            <a:endParaRPr lang="bg-BG" b="1" dirty="0"/>
          </a:p>
          <a:p>
            <a:endParaRPr lang="bg-BG" b="1" dirty="0"/>
          </a:p>
        </p:txBody>
      </p:sp>
      <p:sp>
        <p:nvSpPr>
          <p:cNvPr id="4" name="Slide Number Placeholder 3"/>
          <p:cNvSpPr>
            <a:spLocks noGrp="1"/>
          </p:cNvSpPr>
          <p:nvPr>
            <p:ph type="sldNum" sz="quarter" idx="10"/>
          </p:nvPr>
        </p:nvSpPr>
        <p:spPr/>
        <p:txBody>
          <a:bodyPr/>
          <a:lstStyle/>
          <a:p>
            <a:pPr>
              <a:defRPr/>
            </a:pPr>
            <a:fld id="{16929FBC-DC2E-4090-9D68-96DC05C65C59}" type="slidenum">
              <a:rPr lang="bg-BG" smtClean="0"/>
              <a:pPr>
                <a:defRPr/>
              </a:pPr>
              <a:t>4</a:t>
            </a:fld>
            <a:endParaRPr lang="bg-BG"/>
          </a:p>
        </p:txBody>
      </p:sp>
    </p:spTree>
    <p:extLst>
      <p:ext uri="{BB962C8B-B14F-4D97-AF65-F5344CB8AC3E}">
        <p14:creationId xmlns:p14="http://schemas.microsoft.com/office/powerpoint/2010/main" val="274468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4" name="TextBox 13"/>
          <p:cNvSpPr txBox="1">
            <a:spLocks noChangeArrowheads="1"/>
          </p:cNvSpPr>
          <p:nvPr userDrawn="1"/>
        </p:nvSpPr>
        <p:spPr bwMode="auto">
          <a:xfrm>
            <a:off x="2595254" y="620688"/>
            <a:ext cx="28408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Година 201</a:t>
            </a:r>
            <a:r>
              <a:rPr lang="en-US" altLang="en-US" sz="1400" dirty="0">
                <a:solidFill>
                  <a:schemeClr val="tx1">
                    <a:lumMod val="50000"/>
                  </a:schemeClr>
                </a:solidFill>
                <a:latin typeface="Georgia" pitchFamily="18" charset="0"/>
                <a:ea typeface="MS PGothic" pitchFamily="34" charset="-128"/>
                <a:cs typeface="Georgia" pitchFamily="18" charset="0"/>
              </a:rPr>
              <a:t>8</a:t>
            </a:r>
            <a:r>
              <a:rPr lang="ru-RU" altLang="en-US" sz="1400" dirty="0">
                <a:solidFill>
                  <a:schemeClr val="tx1">
                    <a:lumMod val="50000"/>
                  </a:schemeClr>
                </a:solidFill>
                <a:latin typeface="Georgia" pitchFamily="18" charset="0"/>
                <a:ea typeface="MS PGothic" pitchFamily="34" charset="-128"/>
                <a:cs typeface="Georgia" pitchFamily="18" charset="0"/>
              </a:rPr>
              <a:t>-201</a:t>
            </a:r>
            <a:r>
              <a:rPr lang="en-US" altLang="en-US" sz="1400" dirty="0">
                <a:solidFill>
                  <a:schemeClr val="tx1">
                    <a:lumMod val="50000"/>
                  </a:schemeClr>
                </a:solidFill>
                <a:latin typeface="Georgia" pitchFamily="18" charset="0"/>
                <a:ea typeface="MS PGothic" pitchFamily="34" charset="-128"/>
                <a:cs typeface="Georgia" pitchFamily="18" charset="0"/>
              </a:rPr>
              <a:t>9</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Президент РИ: </a:t>
            </a:r>
            <a:r>
              <a:rPr lang="bg-BG" altLang="en-US" sz="1400" dirty="0">
                <a:solidFill>
                  <a:schemeClr val="tx1">
                    <a:lumMod val="50000"/>
                  </a:schemeClr>
                </a:solidFill>
                <a:latin typeface="Georgia" pitchFamily="18" charset="0"/>
                <a:ea typeface="MS PGothic" pitchFamily="34" charset="-128"/>
                <a:cs typeface="Georgia" pitchFamily="18" charset="0"/>
              </a:rPr>
              <a:t>Бари</a:t>
            </a:r>
            <a:r>
              <a:rPr lang="bg-BG" altLang="en-US" sz="1400" baseline="0" dirty="0">
                <a:solidFill>
                  <a:schemeClr val="tx1">
                    <a:lumMod val="50000"/>
                  </a:schemeClr>
                </a:solidFill>
                <a:latin typeface="Georgia" pitchFamily="18" charset="0"/>
                <a:ea typeface="MS PGothic" pitchFamily="34" charset="-128"/>
                <a:cs typeface="Georgia" pitchFamily="18" charset="0"/>
              </a:rPr>
              <a:t> Расин</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a:t>
            </a:r>
            <a:r>
              <a:rPr lang="ru-RU" altLang="en-US" sz="1400" baseline="0" dirty="0">
                <a:solidFill>
                  <a:schemeClr val="tx1">
                    <a:lumMod val="50000"/>
                  </a:schemeClr>
                </a:solidFill>
                <a:latin typeface="Georgia" pitchFamily="18" charset="0"/>
                <a:ea typeface="MS PGothic" pitchFamily="34" charset="-128"/>
                <a:cs typeface="Georgia" pitchFamily="18" charset="0"/>
              </a:rPr>
              <a:t> 2018-19</a:t>
            </a:r>
            <a:r>
              <a:rPr lang="ru-RU" altLang="en-US" sz="1400" dirty="0">
                <a:solidFill>
                  <a:schemeClr val="tx1">
                    <a:lumMod val="50000"/>
                  </a:schemeClr>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ДГЕ 2019-20:</a:t>
            </a:r>
            <a:r>
              <a:rPr lang="ru-RU" altLang="en-US" sz="1400" baseline="0" dirty="0">
                <a:solidFill>
                  <a:schemeClr val="tx1">
                    <a:lumMod val="50000"/>
                  </a:schemeClr>
                </a:solidFill>
                <a:latin typeface="Georgia" pitchFamily="18" charset="0"/>
                <a:ea typeface="MS PGothic" pitchFamily="34" charset="-128"/>
                <a:cs typeface="Georgia" pitchFamily="18" charset="0"/>
              </a:rPr>
              <a:t> Митко Минев</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Дистрикт 2482</a:t>
            </a:r>
            <a:endParaRPr lang="en-US" altLang="en-US" sz="1400" dirty="0">
              <a:solidFill>
                <a:schemeClr val="tx1">
                  <a:lumMod val="50000"/>
                </a:schemeClr>
              </a:solidFill>
              <a:latin typeface="Georgia" pitchFamily="18" charset="0"/>
              <a:ea typeface="MS PGothic" pitchFamily="34" charset="-128"/>
              <a:cs typeface="Georgia" pitchFamily="18" charset="0"/>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8704" t="9051" r="13147" b="20926"/>
          <a:stretch/>
        </p:blipFill>
        <p:spPr>
          <a:xfrm>
            <a:off x="435882" y="19782"/>
            <a:ext cx="1975878" cy="1770457"/>
          </a:xfrm>
          <a:prstGeom prst="rect">
            <a:avLst/>
          </a:prstGeom>
        </p:spPr>
      </p:pic>
    </p:spTree>
    <p:extLst>
      <p:ext uri="{BB962C8B-B14F-4D97-AF65-F5344CB8AC3E}">
        <p14:creationId xmlns:p14="http://schemas.microsoft.com/office/powerpoint/2010/main" val="44167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304619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1353551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276860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407410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2703176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3956969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1249596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61125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1450985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5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10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270269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3757616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3714911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27062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958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2595254" y="620688"/>
            <a:ext cx="28408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Година 201</a:t>
            </a:r>
            <a:r>
              <a:rPr lang="en-US" altLang="en-US" sz="1400" dirty="0">
                <a:solidFill>
                  <a:schemeClr val="tx1">
                    <a:lumMod val="50000"/>
                  </a:schemeClr>
                </a:solidFill>
                <a:latin typeface="Georgia" pitchFamily="18" charset="0"/>
                <a:ea typeface="MS PGothic" pitchFamily="34" charset="-128"/>
                <a:cs typeface="Georgia" pitchFamily="18" charset="0"/>
              </a:rPr>
              <a:t>8</a:t>
            </a:r>
            <a:r>
              <a:rPr lang="ru-RU" altLang="en-US" sz="1400" dirty="0">
                <a:solidFill>
                  <a:schemeClr val="tx1">
                    <a:lumMod val="50000"/>
                  </a:schemeClr>
                </a:solidFill>
                <a:latin typeface="Georgia" pitchFamily="18" charset="0"/>
                <a:ea typeface="MS PGothic" pitchFamily="34" charset="-128"/>
                <a:cs typeface="Georgia" pitchFamily="18" charset="0"/>
              </a:rPr>
              <a:t>-201</a:t>
            </a:r>
            <a:r>
              <a:rPr lang="en-US" altLang="en-US" sz="1400" dirty="0">
                <a:solidFill>
                  <a:schemeClr val="tx1">
                    <a:lumMod val="50000"/>
                  </a:schemeClr>
                </a:solidFill>
                <a:latin typeface="Georgia" pitchFamily="18" charset="0"/>
                <a:ea typeface="MS PGothic" pitchFamily="34" charset="-128"/>
                <a:cs typeface="Georgia" pitchFamily="18" charset="0"/>
              </a:rPr>
              <a:t>9</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Президент РИ: </a:t>
            </a:r>
            <a:r>
              <a:rPr lang="bg-BG" altLang="en-US" sz="1400" dirty="0">
                <a:solidFill>
                  <a:schemeClr val="tx1">
                    <a:lumMod val="50000"/>
                  </a:schemeClr>
                </a:solidFill>
                <a:latin typeface="Georgia" pitchFamily="18" charset="0"/>
                <a:ea typeface="MS PGothic" pitchFamily="34" charset="-128"/>
                <a:cs typeface="Georgia" pitchFamily="18" charset="0"/>
              </a:rPr>
              <a:t>Бари</a:t>
            </a:r>
            <a:r>
              <a:rPr lang="bg-BG" altLang="en-US" sz="1400" baseline="0" dirty="0">
                <a:solidFill>
                  <a:schemeClr val="tx1">
                    <a:lumMod val="50000"/>
                  </a:schemeClr>
                </a:solidFill>
                <a:latin typeface="Georgia" pitchFamily="18" charset="0"/>
                <a:ea typeface="MS PGothic" pitchFamily="34" charset="-128"/>
                <a:cs typeface="Georgia" pitchFamily="18" charset="0"/>
              </a:rPr>
              <a:t> Расин</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a:t>
            </a:r>
            <a:r>
              <a:rPr lang="ru-RU" altLang="en-US" sz="1400" baseline="0" dirty="0">
                <a:solidFill>
                  <a:schemeClr val="tx1">
                    <a:lumMod val="50000"/>
                  </a:schemeClr>
                </a:solidFill>
                <a:latin typeface="Georgia" pitchFamily="18" charset="0"/>
                <a:ea typeface="MS PGothic" pitchFamily="34" charset="-128"/>
                <a:cs typeface="Georgia" pitchFamily="18" charset="0"/>
              </a:rPr>
              <a:t> 2018-19</a:t>
            </a:r>
            <a:r>
              <a:rPr lang="ru-RU" altLang="en-US" sz="1400" dirty="0">
                <a:solidFill>
                  <a:schemeClr val="tx1">
                    <a:lumMod val="50000"/>
                  </a:schemeClr>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ДГЕ 2019-20:</a:t>
            </a:r>
            <a:r>
              <a:rPr lang="ru-RU" altLang="en-US" sz="1400" baseline="0" dirty="0">
                <a:solidFill>
                  <a:schemeClr val="tx1">
                    <a:lumMod val="50000"/>
                  </a:schemeClr>
                </a:solidFill>
                <a:latin typeface="Georgia" pitchFamily="18" charset="0"/>
                <a:ea typeface="MS PGothic" pitchFamily="34" charset="-128"/>
                <a:cs typeface="Georgia" pitchFamily="18" charset="0"/>
              </a:rPr>
              <a:t> Митко Минев</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Дистрикт 2482</a:t>
            </a:r>
            <a:endParaRPr lang="en-US" altLang="en-US" sz="1400" dirty="0">
              <a:solidFill>
                <a:schemeClr val="tx1">
                  <a:lumMod val="50000"/>
                </a:schemeClr>
              </a:solidFill>
              <a:latin typeface="Georgia" pitchFamily="18" charset="0"/>
              <a:ea typeface="MS PGothic" pitchFamily="34" charset="-128"/>
              <a:cs typeface="Georgia" pitchFamily="18" charset="0"/>
            </a:endParaRP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8704" t="9051" r="13147" b="20926"/>
          <a:stretch/>
        </p:blipFill>
        <p:spPr>
          <a:xfrm>
            <a:off x="435882" y="19782"/>
            <a:ext cx="1975878" cy="1770457"/>
          </a:xfrm>
          <a:prstGeom prst="rect">
            <a:avLst/>
          </a:prstGeom>
        </p:spPr>
      </p:pic>
    </p:spTree>
    <p:extLst>
      <p:ext uri="{BB962C8B-B14F-4D97-AF65-F5344CB8AC3E}">
        <p14:creationId xmlns:p14="http://schemas.microsoft.com/office/powerpoint/2010/main" val="3184918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168737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76160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415564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58374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28558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833707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4" name="Rectangle 3"/>
          <p:cNvSpPr>
            <a:spLocks noChangeArrowheads="1"/>
          </p:cNvSpPr>
          <p:nvPr userDrawn="1"/>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770701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041424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6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p:cNvSpPr txBox="1">
            <a:spLocks noChangeArrowheads="1"/>
          </p:cNvSpPr>
          <p:nvPr userDrawn="1"/>
        </p:nvSpPr>
        <p:spPr bwMode="auto">
          <a:xfrm>
            <a:off x="2595254" y="620688"/>
            <a:ext cx="28408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Година 201</a:t>
            </a:r>
            <a:r>
              <a:rPr lang="en-US" altLang="en-US" sz="1400" dirty="0">
                <a:solidFill>
                  <a:schemeClr val="tx1">
                    <a:lumMod val="50000"/>
                  </a:schemeClr>
                </a:solidFill>
                <a:latin typeface="Georgia" pitchFamily="18" charset="0"/>
                <a:ea typeface="MS PGothic" pitchFamily="34" charset="-128"/>
                <a:cs typeface="Georgia" pitchFamily="18" charset="0"/>
              </a:rPr>
              <a:t>8</a:t>
            </a:r>
            <a:r>
              <a:rPr lang="ru-RU" altLang="en-US" sz="1400" dirty="0">
                <a:solidFill>
                  <a:schemeClr val="tx1">
                    <a:lumMod val="50000"/>
                  </a:schemeClr>
                </a:solidFill>
                <a:latin typeface="Georgia" pitchFamily="18" charset="0"/>
                <a:ea typeface="MS PGothic" pitchFamily="34" charset="-128"/>
                <a:cs typeface="Georgia" pitchFamily="18" charset="0"/>
              </a:rPr>
              <a:t>-201</a:t>
            </a:r>
            <a:r>
              <a:rPr lang="en-US" altLang="en-US" sz="1400" dirty="0">
                <a:solidFill>
                  <a:schemeClr val="tx1">
                    <a:lumMod val="50000"/>
                  </a:schemeClr>
                </a:solidFill>
                <a:latin typeface="Georgia" pitchFamily="18" charset="0"/>
                <a:ea typeface="MS PGothic" pitchFamily="34" charset="-128"/>
                <a:cs typeface="Georgia" pitchFamily="18" charset="0"/>
              </a:rPr>
              <a:t>9</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Президент РИ: </a:t>
            </a:r>
            <a:r>
              <a:rPr lang="bg-BG" altLang="en-US" sz="1400" dirty="0">
                <a:solidFill>
                  <a:schemeClr val="tx1">
                    <a:lumMod val="50000"/>
                  </a:schemeClr>
                </a:solidFill>
                <a:latin typeface="Georgia" pitchFamily="18" charset="0"/>
                <a:ea typeface="MS PGothic" pitchFamily="34" charset="-128"/>
                <a:cs typeface="Georgia" pitchFamily="18" charset="0"/>
              </a:rPr>
              <a:t>Бари</a:t>
            </a:r>
            <a:r>
              <a:rPr lang="bg-BG" altLang="en-US" sz="1400" baseline="0" dirty="0">
                <a:solidFill>
                  <a:schemeClr val="tx1">
                    <a:lumMod val="50000"/>
                  </a:schemeClr>
                </a:solidFill>
                <a:latin typeface="Georgia" pitchFamily="18" charset="0"/>
                <a:ea typeface="MS PGothic" pitchFamily="34" charset="-128"/>
                <a:cs typeface="Georgia" pitchFamily="18" charset="0"/>
              </a:rPr>
              <a:t> Расин</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a:t>
            </a:r>
            <a:r>
              <a:rPr lang="ru-RU" altLang="en-US" sz="1400" baseline="0" dirty="0">
                <a:solidFill>
                  <a:schemeClr val="tx1">
                    <a:lumMod val="50000"/>
                  </a:schemeClr>
                </a:solidFill>
                <a:latin typeface="Georgia" pitchFamily="18" charset="0"/>
                <a:ea typeface="MS PGothic" pitchFamily="34" charset="-128"/>
                <a:cs typeface="Georgia" pitchFamily="18" charset="0"/>
              </a:rPr>
              <a:t> 2018-19</a:t>
            </a:r>
            <a:r>
              <a:rPr lang="ru-RU" altLang="en-US" sz="1400" dirty="0">
                <a:solidFill>
                  <a:schemeClr val="tx1">
                    <a:lumMod val="50000"/>
                  </a:schemeClr>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ДГЕ 2019-20:</a:t>
            </a:r>
            <a:r>
              <a:rPr lang="ru-RU" altLang="en-US" sz="1400" baseline="0" dirty="0">
                <a:solidFill>
                  <a:schemeClr val="tx1">
                    <a:lumMod val="50000"/>
                  </a:schemeClr>
                </a:solidFill>
                <a:latin typeface="Georgia" pitchFamily="18" charset="0"/>
                <a:ea typeface="MS PGothic" pitchFamily="34" charset="-128"/>
                <a:cs typeface="Georgia" pitchFamily="18" charset="0"/>
              </a:rPr>
              <a:t> Митко Минев</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Дистрикт 2482</a:t>
            </a:r>
            <a:endParaRPr lang="en-US" altLang="en-US" sz="1400" dirty="0">
              <a:solidFill>
                <a:schemeClr val="tx1">
                  <a:lumMod val="50000"/>
                </a:schemeClr>
              </a:solidFill>
              <a:latin typeface="Georgia" pitchFamily="18" charset="0"/>
              <a:ea typeface="MS PGothic" pitchFamily="34" charset="-128"/>
              <a:cs typeface="Georgia" pitchFamily="18" charset="0"/>
            </a:endParaRP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8704" t="9051" r="13147" b="20926"/>
          <a:stretch/>
        </p:blipFill>
        <p:spPr>
          <a:xfrm>
            <a:off x="435882" y="19782"/>
            <a:ext cx="1975878" cy="1770457"/>
          </a:xfrm>
          <a:prstGeom prst="rect">
            <a:avLst/>
          </a:prstGeom>
        </p:spPr>
      </p:pic>
    </p:spTree>
    <p:extLst>
      <p:ext uri="{BB962C8B-B14F-4D97-AF65-F5344CB8AC3E}">
        <p14:creationId xmlns:p14="http://schemas.microsoft.com/office/powerpoint/2010/main" val="3557123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3" cstate="print">
            <a:extLst>
              <a:ext uri="{28A0092B-C50C-407E-A947-70E740481C1C}">
                <a14:useLocalDpi xmlns:a14="http://schemas.microsoft.com/office/drawing/2010/main" val="0"/>
              </a:ext>
            </a:extLst>
          </a:blip>
          <a:srcRect r="60782"/>
          <a:stretch>
            <a:fillRect/>
          </a:stretch>
        </p:blipFill>
        <p:spPr bwMode="auto">
          <a:xfrm>
            <a:off x="6858000" y="469900"/>
            <a:ext cx="17081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8704" t="9051" r="13147" b="20926"/>
          <a:stretch/>
        </p:blipFill>
        <p:spPr>
          <a:xfrm>
            <a:off x="3168650" y="2520328"/>
            <a:ext cx="1975878" cy="1770457"/>
          </a:xfrm>
          <a:prstGeom prst="rect">
            <a:avLst/>
          </a:prstGeom>
        </p:spPr>
      </p:pic>
    </p:spTree>
    <p:extLst>
      <p:ext uri="{BB962C8B-B14F-4D97-AF65-F5344CB8AC3E}">
        <p14:creationId xmlns:p14="http://schemas.microsoft.com/office/powerpoint/2010/main" val="688157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8704" t="9051" r="13147" b="20926"/>
          <a:stretch/>
        </p:blipFill>
        <p:spPr>
          <a:xfrm>
            <a:off x="3168650" y="795934"/>
            <a:ext cx="1975878" cy="1770457"/>
          </a:xfrm>
          <a:prstGeom prst="rect">
            <a:avLst/>
          </a:prstGeom>
        </p:spPr>
      </p:pic>
    </p:spTree>
    <p:extLst>
      <p:ext uri="{BB962C8B-B14F-4D97-AF65-F5344CB8AC3E}">
        <p14:creationId xmlns:p14="http://schemas.microsoft.com/office/powerpoint/2010/main" val="164001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2" name="Group 1"/>
          <p:cNvGrpSpPr/>
          <p:nvPr userDrawn="1"/>
        </p:nvGrpSpPr>
        <p:grpSpPr>
          <a:xfrm>
            <a:off x="381000" y="2867472"/>
            <a:ext cx="2606824" cy="777552"/>
            <a:chOff x="381000" y="2867472"/>
            <a:chExt cx="2606824" cy="777552"/>
          </a:xfrm>
        </p:grpSpPr>
        <p:pic>
          <p:nvPicPr>
            <p:cNvPr id="24578" name="Picture 2" descr="D:\rotary\0000 Vesko\grafics\T1819EN_Lockup_PMS-C-TRANSPERENT.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50000"/>
            <a:stretch/>
          </p:blipFill>
          <p:spPr bwMode="auto">
            <a:xfrm>
              <a:off x="381000" y="2867472"/>
              <a:ext cx="1699456" cy="777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l="8704" t="9051" r="13147" b="20926"/>
            <a:stretch/>
          </p:blipFill>
          <p:spPr>
            <a:xfrm>
              <a:off x="2168722" y="2911079"/>
              <a:ext cx="819102" cy="733945"/>
            </a:xfrm>
            <a:prstGeom prst="rect">
              <a:avLst/>
            </a:prstGeom>
          </p:spPr>
        </p:pic>
      </p:grpSp>
    </p:spTree>
    <p:extLst>
      <p:ext uri="{BB962C8B-B14F-4D97-AF65-F5344CB8AC3E}">
        <p14:creationId xmlns:p14="http://schemas.microsoft.com/office/powerpoint/2010/main" val="1624619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 descr="D:\rotary\0000 Vesko\grafics\T1819EN_Lockup_PMS-C-TRANSPERENT.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r="50000"/>
          <a:stretch/>
        </p:blipFill>
        <p:spPr bwMode="auto">
          <a:xfrm>
            <a:off x="5143053" y="2687116"/>
            <a:ext cx="1699456" cy="777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8704" t="9051" r="13147" b="20926"/>
          <a:stretch/>
        </p:blipFill>
        <p:spPr>
          <a:xfrm>
            <a:off x="6930775" y="2730723"/>
            <a:ext cx="819102" cy="733945"/>
          </a:xfrm>
          <a:prstGeom prst="rect">
            <a:avLst/>
          </a:prstGeom>
        </p:spPr>
      </p:pic>
    </p:spTree>
    <p:extLst>
      <p:ext uri="{BB962C8B-B14F-4D97-AF65-F5344CB8AC3E}">
        <p14:creationId xmlns:p14="http://schemas.microsoft.com/office/powerpoint/2010/main" val="3193382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8704" t="9051" r="13147" b="20926"/>
          <a:stretch/>
        </p:blipFill>
        <p:spPr>
          <a:xfrm>
            <a:off x="3748250" y="2735063"/>
            <a:ext cx="1975878" cy="1770457"/>
          </a:xfrm>
          <a:prstGeom prst="rect">
            <a:avLst/>
          </a:prstGeom>
        </p:spPr>
      </p:pic>
    </p:spTree>
    <p:extLst>
      <p:ext uri="{BB962C8B-B14F-4D97-AF65-F5344CB8AC3E}">
        <p14:creationId xmlns:p14="http://schemas.microsoft.com/office/powerpoint/2010/main" val="2153572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3" cstate="print">
            <a:extLst>
              <a:ext uri="{28A0092B-C50C-407E-A947-70E740481C1C}">
                <a14:useLocalDpi xmlns:a14="http://schemas.microsoft.com/office/drawing/2010/main" val="0"/>
              </a:ext>
            </a:extLst>
          </a:blip>
          <a:srcRect r="60782"/>
          <a:stretch>
            <a:fillRect/>
          </a:stretch>
        </p:blipFill>
        <p:spPr bwMode="auto">
          <a:xfrm>
            <a:off x="6651625" y="469900"/>
            <a:ext cx="17081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l="8704" t="9051" r="13147" b="20926"/>
          <a:stretch/>
        </p:blipFill>
        <p:spPr>
          <a:xfrm>
            <a:off x="6839212" y="4298204"/>
            <a:ext cx="1332975" cy="1194393"/>
          </a:xfrm>
          <a:prstGeom prst="rect">
            <a:avLst/>
          </a:prstGeom>
        </p:spPr>
      </p:pic>
    </p:spTree>
    <p:extLst>
      <p:ext uri="{BB962C8B-B14F-4D97-AF65-F5344CB8AC3E}">
        <p14:creationId xmlns:p14="http://schemas.microsoft.com/office/powerpoint/2010/main" val="9270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4761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73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3339521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8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extBox 11"/>
          <p:cNvSpPr txBox="1">
            <a:spLocks noChangeArrowheads="1"/>
          </p:cNvSpPr>
          <p:nvPr userDrawn="1"/>
        </p:nvSpPr>
        <p:spPr bwMode="auto">
          <a:xfrm>
            <a:off x="2595254" y="620688"/>
            <a:ext cx="28408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Година 201</a:t>
            </a:r>
            <a:r>
              <a:rPr lang="en-US" altLang="en-US" sz="1400" dirty="0">
                <a:solidFill>
                  <a:schemeClr val="tx1">
                    <a:lumMod val="50000"/>
                  </a:schemeClr>
                </a:solidFill>
                <a:latin typeface="Georgia" pitchFamily="18" charset="0"/>
                <a:ea typeface="MS PGothic" pitchFamily="34" charset="-128"/>
                <a:cs typeface="Georgia" pitchFamily="18" charset="0"/>
              </a:rPr>
              <a:t>8</a:t>
            </a:r>
            <a:r>
              <a:rPr lang="ru-RU" altLang="en-US" sz="1400" dirty="0">
                <a:solidFill>
                  <a:schemeClr val="tx1">
                    <a:lumMod val="50000"/>
                  </a:schemeClr>
                </a:solidFill>
                <a:latin typeface="Georgia" pitchFamily="18" charset="0"/>
                <a:ea typeface="MS PGothic" pitchFamily="34" charset="-128"/>
                <a:cs typeface="Georgia" pitchFamily="18" charset="0"/>
              </a:rPr>
              <a:t>-201</a:t>
            </a:r>
            <a:r>
              <a:rPr lang="en-US" altLang="en-US" sz="1400" dirty="0">
                <a:solidFill>
                  <a:schemeClr val="tx1">
                    <a:lumMod val="50000"/>
                  </a:schemeClr>
                </a:solidFill>
                <a:latin typeface="Georgia" pitchFamily="18" charset="0"/>
                <a:ea typeface="MS PGothic" pitchFamily="34" charset="-128"/>
                <a:cs typeface="Georgia" pitchFamily="18" charset="0"/>
              </a:rPr>
              <a:t>9</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Президент РИ: </a:t>
            </a:r>
            <a:r>
              <a:rPr lang="bg-BG" altLang="en-US" sz="1400" dirty="0">
                <a:solidFill>
                  <a:schemeClr val="tx1">
                    <a:lumMod val="50000"/>
                  </a:schemeClr>
                </a:solidFill>
                <a:latin typeface="Georgia" pitchFamily="18" charset="0"/>
                <a:ea typeface="MS PGothic" pitchFamily="34" charset="-128"/>
                <a:cs typeface="Georgia" pitchFamily="18" charset="0"/>
              </a:rPr>
              <a:t>Бари</a:t>
            </a:r>
            <a:r>
              <a:rPr lang="bg-BG" altLang="en-US" sz="1400" baseline="0" dirty="0">
                <a:solidFill>
                  <a:schemeClr val="tx1">
                    <a:lumMod val="50000"/>
                  </a:schemeClr>
                </a:solidFill>
                <a:latin typeface="Georgia" pitchFamily="18" charset="0"/>
                <a:ea typeface="MS PGothic" pitchFamily="34" charset="-128"/>
                <a:cs typeface="Georgia" pitchFamily="18" charset="0"/>
              </a:rPr>
              <a:t> Расин</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a:t>
            </a:r>
            <a:r>
              <a:rPr lang="ru-RU" altLang="en-US" sz="1400" baseline="0" dirty="0">
                <a:solidFill>
                  <a:schemeClr val="tx1">
                    <a:lumMod val="50000"/>
                  </a:schemeClr>
                </a:solidFill>
                <a:latin typeface="Georgia" pitchFamily="18" charset="0"/>
                <a:ea typeface="MS PGothic" pitchFamily="34" charset="-128"/>
                <a:cs typeface="Georgia" pitchFamily="18" charset="0"/>
              </a:rPr>
              <a:t> 2018-19</a:t>
            </a:r>
            <a:r>
              <a:rPr lang="ru-RU" altLang="en-US" sz="1400" dirty="0">
                <a:solidFill>
                  <a:schemeClr val="tx1">
                    <a:lumMod val="50000"/>
                  </a:schemeClr>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ДГЕ 2019-20:</a:t>
            </a:r>
            <a:r>
              <a:rPr lang="ru-RU" altLang="en-US" sz="1400" baseline="0" dirty="0">
                <a:solidFill>
                  <a:schemeClr val="tx1">
                    <a:lumMod val="50000"/>
                  </a:schemeClr>
                </a:solidFill>
                <a:latin typeface="Georgia" pitchFamily="18" charset="0"/>
                <a:ea typeface="MS PGothic" pitchFamily="34" charset="-128"/>
                <a:cs typeface="Georgia" pitchFamily="18" charset="0"/>
              </a:rPr>
              <a:t> Митко Минев</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Дистрикт 2482</a:t>
            </a:r>
            <a:endParaRPr lang="en-US" altLang="en-US" sz="1400" dirty="0">
              <a:solidFill>
                <a:schemeClr val="tx1">
                  <a:lumMod val="50000"/>
                </a:schemeClr>
              </a:solidFill>
              <a:latin typeface="Georgia" pitchFamily="18" charset="0"/>
              <a:ea typeface="MS PGothic" pitchFamily="34" charset="-128"/>
              <a:cs typeface="Georgia" pitchFamily="18" charset="0"/>
            </a:endParaRP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8704" t="9051" r="13147" b="20926"/>
          <a:stretch/>
        </p:blipFill>
        <p:spPr>
          <a:xfrm>
            <a:off x="435882" y="19782"/>
            <a:ext cx="1975878" cy="1770457"/>
          </a:xfrm>
          <a:prstGeom prst="rect">
            <a:avLst/>
          </a:prstGeom>
        </p:spPr>
      </p:pic>
    </p:spTree>
    <p:extLst>
      <p:ext uri="{BB962C8B-B14F-4D97-AF65-F5344CB8AC3E}">
        <p14:creationId xmlns:p14="http://schemas.microsoft.com/office/powerpoint/2010/main" val="368307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931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7086600" y="6477000"/>
            <a:ext cx="350838" cy="344488"/>
          </a:xfrm>
          <a:prstGeom prst="rect">
            <a:avLst/>
          </a:prstGeom>
          <a:ln/>
        </p:spPr>
        <p:txBody>
          <a:bodyPr/>
          <a:lstStyle>
            <a:lvl1pPr>
              <a:defRPr/>
            </a:lvl1pPr>
          </a:lstStyle>
          <a:p>
            <a:pPr>
              <a:defRPr/>
            </a:pPr>
            <a:fld id="{5667A516-A3C7-4CAD-B1F5-944C7681502D}" type="slidenum">
              <a:rPr lang="bg-BG" altLang="bg-BG"/>
              <a:pPr>
                <a:defRPr/>
              </a:pPr>
              <a:t>‹#›</a:t>
            </a:fld>
            <a:endParaRPr lang="bg-BG" altLang="bg-BG" dirty="0"/>
          </a:p>
        </p:txBody>
      </p:sp>
    </p:spTree>
    <p:extLst>
      <p:ext uri="{BB962C8B-B14F-4D97-AF65-F5344CB8AC3E}">
        <p14:creationId xmlns:p14="http://schemas.microsoft.com/office/powerpoint/2010/main" val="348969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4">
            <a:extLst>
              <a:ext uri="{FF2B5EF4-FFF2-40B4-BE49-F238E27FC236}">
                <a16:creationId xmlns="" xmlns:a16="http://schemas.microsoft.com/office/drawing/2014/main" id="{EADEB15F-0A20-456F-AF4A-1F4E00ED8773}"/>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Rectangle 5">
            <a:extLst>
              <a:ext uri="{FF2B5EF4-FFF2-40B4-BE49-F238E27FC236}">
                <a16:creationId xmlns="" xmlns:a16="http://schemas.microsoft.com/office/drawing/2014/main" id="{4F35E6EC-4409-45EB-94D9-D97C450C5AE6}"/>
              </a:ext>
            </a:extLst>
          </p:cNvPr>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9"/>
              </a:srgbClr>
            </a:outerShdw>
          </a:effectLst>
          <a:extLst/>
        </p:spPr>
        <p:txBody>
          <a:bodyPr anchor="ctr"/>
          <a:lstStyle/>
          <a:p>
            <a:pPr algn="ctr">
              <a:defRPr/>
            </a:pPr>
            <a:endParaRPr lang="en-US" dirty="0">
              <a:solidFill>
                <a:schemeClr val="lt1"/>
              </a:solidFill>
              <a:latin typeface="+mn-lt"/>
              <a:ea typeface="+mn-ea"/>
              <a:cs typeface="+mn-cs"/>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6558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12369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defRPr/>
            </a:pPr>
            <a:endParaRPr lang="en-US" dirty="0">
              <a:solidFill>
                <a:schemeClr val="lt1"/>
              </a:solidFill>
              <a:latin typeface="+mn-lt"/>
              <a:cs typeface="Arial" charset="0"/>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58889" t="25490" r="8333" b="24712"/>
          <a:stretch/>
        </p:blipFill>
        <p:spPr>
          <a:xfrm>
            <a:off x="7630616" y="409811"/>
            <a:ext cx="1117848" cy="606292"/>
          </a:xfrm>
          <a:prstGeom prst="rect">
            <a:avLst/>
          </a:prstGeom>
        </p:spPr>
      </p:pic>
    </p:spTree>
    <p:extLst>
      <p:ext uri="{BB962C8B-B14F-4D97-AF65-F5344CB8AC3E}">
        <p14:creationId xmlns:p14="http://schemas.microsoft.com/office/powerpoint/2010/main" val="114983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image" Target="../media/image4.png"/><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pic>
        <p:nvPicPr>
          <p:cNvPr id="1027" name="Pictur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788" y="6165850"/>
            <a:ext cx="121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p:nvSpPr>
        <p:spPr>
          <a:xfrm>
            <a:off x="5148064" y="6165850"/>
            <a:ext cx="3951312"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1200" b="1" kern="1200" cap="all" dirty="0">
                <a:solidFill>
                  <a:srgbClr val="002060"/>
                </a:solidFill>
                <a:effectLst/>
                <a:latin typeface="+mn-lt"/>
                <a:ea typeface="+mn-ea"/>
                <a:cs typeface="+mn-cs"/>
              </a:rPr>
              <a:t>СЕМИНАР ЗА ОБУЧЕНИЕ НА ДИСТРИКТНИЯ ЕКИП</a:t>
            </a:r>
          </a:p>
          <a:p>
            <a:r>
              <a:rPr lang="ru-RU" sz="1200" b="1" kern="1200" cap="none" baseline="0" dirty="0">
                <a:solidFill>
                  <a:srgbClr val="002060"/>
                </a:solidFill>
                <a:effectLst/>
                <a:latin typeface="+mn-lt"/>
                <a:ea typeface="+mn-ea"/>
                <a:cs typeface="+mn-cs"/>
              </a:rPr>
              <a:t>Арбанаси, х-л Севастократор, 15-16 февруари 2019 </a:t>
            </a:r>
            <a:endParaRPr lang="en-US" sz="1400" cap="none" baseline="0" dirty="0"/>
          </a:p>
        </p:txBody>
      </p:sp>
      <p:sp>
        <p:nvSpPr>
          <p:cNvPr id="6" name="TextBox 5"/>
          <p:cNvSpPr txBox="1">
            <a:spLocks noChangeArrowheads="1"/>
          </p:cNvSpPr>
          <p:nvPr userDrawn="1"/>
        </p:nvSpPr>
        <p:spPr bwMode="auto">
          <a:xfrm>
            <a:off x="2595254" y="620688"/>
            <a:ext cx="284084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Година 201</a:t>
            </a:r>
            <a:r>
              <a:rPr lang="en-US" altLang="en-US" sz="1400" dirty="0">
                <a:solidFill>
                  <a:schemeClr val="tx1">
                    <a:lumMod val="50000"/>
                  </a:schemeClr>
                </a:solidFill>
                <a:latin typeface="Georgia" pitchFamily="18" charset="0"/>
                <a:ea typeface="MS PGothic" pitchFamily="34" charset="-128"/>
                <a:cs typeface="Georgia" pitchFamily="18" charset="0"/>
              </a:rPr>
              <a:t>8</a:t>
            </a:r>
            <a:r>
              <a:rPr lang="ru-RU" altLang="en-US" sz="1400" dirty="0">
                <a:solidFill>
                  <a:schemeClr val="tx1">
                    <a:lumMod val="50000"/>
                  </a:schemeClr>
                </a:solidFill>
                <a:latin typeface="Georgia" pitchFamily="18" charset="0"/>
                <a:ea typeface="MS PGothic" pitchFamily="34" charset="-128"/>
                <a:cs typeface="Georgia" pitchFamily="18" charset="0"/>
              </a:rPr>
              <a:t>-201</a:t>
            </a:r>
            <a:r>
              <a:rPr lang="en-US" altLang="en-US" sz="1400" dirty="0">
                <a:solidFill>
                  <a:schemeClr val="tx1">
                    <a:lumMod val="50000"/>
                  </a:schemeClr>
                </a:solidFill>
                <a:latin typeface="Georgia" pitchFamily="18" charset="0"/>
                <a:ea typeface="MS PGothic" pitchFamily="34" charset="-128"/>
                <a:cs typeface="Georgia" pitchFamily="18" charset="0"/>
              </a:rPr>
              <a:t>9</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Президент РИ: </a:t>
            </a:r>
            <a:r>
              <a:rPr lang="bg-BG" altLang="en-US" sz="1400" dirty="0">
                <a:solidFill>
                  <a:schemeClr val="tx1">
                    <a:lumMod val="50000"/>
                  </a:schemeClr>
                </a:solidFill>
                <a:latin typeface="Georgia" pitchFamily="18" charset="0"/>
                <a:ea typeface="MS PGothic" pitchFamily="34" charset="-128"/>
                <a:cs typeface="Georgia" pitchFamily="18" charset="0"/>
              </a:rPr>
              <a:t>Бари</a:t>
            </a:r>
            <a:r>
              <a:rPr lang="bg-BG" altLang="en-US" sz="1400" baseline="0" dirty="0">
                <a:solidFill>
                  <a:schemeClr val="tx1">
                    <a:lumMod val="50000"/>
                  </a:schemeClr>
                </a:solidFill>
                <a:latin typeface="Georgia" pitchFamily="18" charset="0"/>
                <a:ea typeface="MS PGothic" pitchFamily="34" charset="-128"/>
                <a:cs typeface="Georgia" pitchFamily="18" charset="0"/>
              </a:rPr>
              <a:t> Расин</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a:t>
            </a:r>
            <a:r>
              <a:rPr lang="ru-RU" altLang="en-US" sz="1400" baseline="0" dirty="0">
                <a:solidFill>
                  <a:schemeClr val="tx1">
                    <a:lumMod val="50000"/>
                  </a:schemeClr>
                </a:solidFill>
                <a:latin typeface="Georgia" pitchFamily="18" charset="0"/>
                <a:ea typeface="MS PGothic" pitchFamily="34" charset="-128"/>
                <a:cs typeface="Georgia" pitchFamily="18" charset="0"/>
              </a:rPr>
              <a:t> 2018-19</a:t>
            </a:r>
            <a:r>
              <a:rPr lang="ru-RU" altLang="en-US" sz="1400" dirty="0">
                <a:solidFill>
                  <a:schemeClr val="tx1">
                    <a:lumMod val="50000"/>
                  </a:schemeClr>
                </a:solidFill>
                <a:latin typeface="Georgia" pitchFamily="18" charset="0"/>
                <a:ea typeface="MS PGothic" pitchFamily="34" charset="-128"/>
                <a:cs typeface="Georgia" pitchFamily="18" charset="0"/>
              </a:rPr>
              <a:t>:  Веселин Димитров</a:t>
            </a: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ДГЕ 2019-20:</a:t>
            </a:r>
            <a:r>
              <a:rPr lang="ru-RU" altLang="en-US" sz="1400" baseline="0" dirty="0">
                <a:solidFill>
                  <a:schemeClr val="tx1">
                    <a:lumMod val="50000"/>
                  </a:schemeClr>
                </a:solidFill>
                <a:latin typeface="Georgia" pitchFamily="18" charset="0"/>
                <a:ea typeface="MS PGothic" pitchFamily="34" charset="-128"/>
                <a:cs typeface="Georgia" pitchFamily="18" charset="0"/>
              </a:rPr>
              <a:t> Митко Минев</a:t>
            </a:r>
            <a:endParaRPr lang="ru-RU" altLang="en-US" sz="1400" dirty="0">
              <a:solidFill>
                <a:schemeClr val="tx1">
                  <a:lumMod val="50000"/>
                </a:schemeClr>
              </a:solidFill>
              <a:latin typeface="Georgia" pitchFamily="18" charset="0"/>
              <a:ea typeface="MS PGothic" pitchFamily="34" charset="-128"/>
              <a:cs typeface="Georgia" pitchFamily="18" charset="0"/>
            </a:endParaRPr>
          </a:p>
          <a:p>
            <a:pPr eaLnBrk="1" hangingPunct="1">
              <a:defRPr/>
            </a:pPr>
            <a:r>
              <a:rPr lang="ru-RU" altLang="en-US" sz="1400" dirty="0">
                <a:solidFill>
                  <a:schemeClr val="tx1">
                    <a:lumMod val="50000"/>
                  </a:schemeClr>
                </a:solidFill>
                <a:latin typeface="Georgia" pitchFamily="18" charset="0"/>
                <a:ea typeface="MS PGothic" pitchFamily="34" charset="-128"/>
                <a:cs typeface="Georgia" pitchFamily="18" charset="0"/>
              </a:rPr>
              <a:t>Дистрикт 2482</a:t>
            </a:r>
            <a:endParaRPr lang="en-US" altLang="en-US" sz="1400" dirty="0">
              <a:solidFill>
                <a:schemeClr val="tx1">
                  <a:lumMod val="50000"/>
                </a:schemeClr>
              </a:solidFill>
              <a:latin typeface="Georgia" pitchFamily="18" charset="0"/>
              <a:ea typeface="MS PGothic" pitchFamily="34" charset="-128"/>
              <a:cs typeface="Georgia" pitchFamily="18" charset="0"/>
            </a:endParaRPr>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8704" t="9051" r="13147" b="20926"/>
          <a:stretch/>
        </p:blipFill>
        <p:spPr>
          <a:xfrm>
            <a:off x="435882" y="19782"/>
            <a:ext cx="1975878" cy="1770457"/>
          </a:xfrm>
          <a:prstGeom prst="rect">
            <a:avLst/>
          </a:prstGeom>
        </p:spPr>
      </p:pic>
    </p:spTree>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59" r:id="rId6"/>
    <p:sldLayoutId id="2147484262" r:id="rId7"/>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sz="900" dirty="0">
                <a:solidFill>
                  <a:srgbClr val="BCBDC0"/>
                </a:solidFill>
                <a:latin typeface="Arial Narrow" pitchFamily="34" charset="0"/>
                <a:cs typeface="Arial" charset="0"/>
              </a:rPr>
              <a:t>TITLE  |  </a:t>
            </a:r>
            <a:fld id="{A1B04FAA-E9C8-4338-8FC9-2EF4234472A3}" type="slidenum">
              <a:rPr lang="en-US" sz="900" smtClean="0">
                <a:solidFill>
                  <a:srgbClr val="BCBDC0"/>
                </a:solidFill>
                <a:latin typeface="Arial Narrow" pitchFamily="34" charset="0"/>
                <a:cs typeface="Arial" charset="0"/>
              </a:rPr>
              <a:pPr algn="r">
                <a:defRPr/>
              </a:pPr>
              <a:t>‹#›</a:t>
            </a:fld>
            <a:r>
              <a:rPr lang="en-US" sz="900" dirty="0">
                <a:solidFill>
                  <a:srgbClr val="BCBDC0"/>
                </a:solidFill>
                <a:latin typeface="Arial Narrow" pitchFamily="34" charset="0"/>
                <a:cs typeface="Arial" charset="0"/>
              </a:rPr>
              <a:t>  </a:t>
            </a:r>
            <a:endParaRPr lang="en-US" sz="900" dirty="0">
              <a:solidFill>
                <a:srgbClr val="958D85"/>
              </a:solidFill>
              <a:latin typeface="Arial Narrow" pitchFamily="34" charset="0"/>
              <a:cs typeface="Arial" charset="0"/>
            </a:endParaRPr>
          </a:p>
        </p:txBody>
      </p:sp>
      <p:pic>
        <p:nvPicPr>
          <p:cNvPr id="2051" name="Picture 5"/>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p:nvPr userDrawn="1"/>
        </p:nvSpPr>
        <p:spPr>
          <a:xfrm>
            <a:off x="5148064" y="6165850"/>
            <a:ext cx="3951312"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1200" b="1" kern="1200" cap="all" dirty="0">
                <a:solidFill>
                  <a:srgbClr val="002060"/>
                </a:solidFill>
                <a:effectLst/>
                <a:latin typeface="+mn-lt"/>
                <a:ea typeface="+mn-ea"/>
                <a:cs typeface="+mn-cs"/>
              </a:rPr>
              <a:t>СЕМИНАР ЗА ОБУЧЕНИЕ НА ДИСТРИКТНИЯ ЕКИП</a:t>
            </a:r>
          </a:p>
          <a:p>
            <a:r>
              <a:rPr lang="ru-RU" sz="1200" b="1" kern="1200" cap="none" baseline="0" dirty="0">
                <a:solidFill>
                  <a:srgbClr val="002060"/>
                </a:solidFill>
                <a:effectLst/>
                <a:latin typeface="+mn-lt"/>
                <a:ea typeface="+mn-ea"/>
                <a:cs typeface="+mn-cs"/>
              </a:rPr>
              <a:t>Арбанаси, х-л Севастократор, 15-16 февруари 2019 </a:t>
            </a:r>
            <a:endParaRPr lang="en-US" sz="1400" cap="none" baseline="0" dirty="0"/>
          </a:p>
        </p:txBody>
      </p:sp>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183" r:id="rId10"/>
    <p:sldLayoutId id="2147484228" r:id="rId11"/>
    <p:sldLayoutId id="2147484184" r:id="rId12"/>
    <p:sldLayoutId id="2147484229" r:id="rId13"/>
    <p:sldLayoutId id="2147484230" r:id="rId14"/>
    <p:sldLayoutId id="2147484231" r:id="rId15"/>
    <p:sldLayoutId id="2147484232" r:id="rId16"/>
    <p:sldLayoutId id="2147484186" r:id="rId17"/>
    <p:sldLayoutId id="2147484233" r:id="rId18"/>
    <p:sldLayoutId id="2147484263" r:id="rId19"/>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sz="900" dirty="0">
                <a:solidFill>
                  <a:srgbClr val="BCBDC0"/>
                </a:solidFill>
                <a:latin typeface="Arial Narrow" pitchFamily="34" charset="0"/>
                <a:cs typeface="Arial" charset="0"/>
              </a:rPr>
              <a:t>TITLE |  </a:t>
            </a:r>
            <a:fld id="{2A4D1648-BB23-4CA2-BD19-DD6D6A712B07}" type="slidenum">
              <a:rPr lang="en-US" sz="900" smtClean="0">
                <a:solidFill>
                  <a:srgbClr val="BCBDC0"/>
                </a:solidFill>
                <a:latin typeface="Arial Narrow" pitchFamily="34" charset="0"/>
                <a:cs typeface="Arial" charset="0"/>
              </a:rPr>
              <a:pPr algn="r">
                <a:defRPr/>
              </a:pPr>
              <a:t>‹#›</a:t>
            </a:fld>
            <a:r>
              <a:rPr lang="en-US" sz="900" dirty="0">
                <a:solidFill>
                  <a:srgbClr val="BCBDC0"/>
                </a:solidFill>
                <a:latin typeface="Arial Narrow" pitchFamily="34" charset="0"/>
                <a:cs typeface="Arial" charset="0"/>
              </a:rPr>
              <a:t>  </a:t>
            </a:r>
            <a:endParaRPr lang="en-US" sz="900" dirty="0">
              <a:solidFill>
                <a:srgbClr val="958D85"/>
              </a:solidFill>
              <a:latin typeface="Arial Narrow" pitchFamily="34" charset="0"/>
              <a:cs typeface="Arial" charset="0"/>
            </a:endParaRPr>
          </a:p>
        </p:txBody>
      </p:sp>
      <p:pic>
        <p:nvPicPr>
          <p:cNvPr id="3075" name="Pictur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2992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userDrawn="1"/>
        </p:nvSpPr>
        <p:spPr>
          <a:xfrm>
            <a:off x="5148064" y="6165850"/>
            <a:ext cx="3951312"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1200" b="1" kern="1200" cap="all" dirty="0">
                <a:solidFill>
                  <a:srgbClr val="002060"/>
                </a:solidFill>
                <a:effectLst/>
                <a:latin typeface="+mn-lt"/>
                <a:ea typeface="+mn-ea"/>
                <a:cs typeface="+mn-cs"/>
              </a:rPr>
              <a:t>СЕМИНАР ЗА ОБУЧЕНИЕ НА ДИСТРИКТНИЯ ЕКИП</a:t>
            </a:r>
          </a:p>
          <a:p>
            <a:r>
              <a:rPr lang="ru-RU" sz="1200" b="1" kern="1200" cap="none" baseline="0" dirty="0">
                <a:solidFill>
                  <a:srgbClr val="002060"/>
                </a:solidFill>
                <a:effectLst/>
                <a:latin typeface="+mn-lt"/>
                <a:ea typeface="+mn-ea"/>
                <a:cs typeface="+mn-cs"/>
              </a:rPr>
              <a:t>Арбанаси, х-л Севастократор, 15-16 февруари 2019 </a:t>
            </a:r>
            <a:endParaRPr lang="en-US" sz="1400" cap="none" baseline="0" dirty="0"/>
          </a:p>
        </p:txBody>
      </p:sp>
    </p:spTree>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5148064" y="6165850"/>
            <a:ext cx="3951312"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ru-RU" sz="1200" b="1" kern="1200" cap="all" dirty="0">
                <a:solidFill>
                  <a:srgbClr val="002060"/>
                </a:solidFill>
                <a:effectLst/>
                <a:latin typeface="+mn-lt"/>
                <a:ea typeface="+mn-ea"/>
                <a:cs typeface="+mn-cs"/>
              </a:rPr>
              <a:t>СЕМИНАР ЗА ОБУЧЕНИЕ НА ДИСТРИКТНИЯ ЕКИП</a:t>
            </a:r>
          </a:p>
          <a:p>
            <a:r>
              <a:rPr lang="ru-RU" sz="1200" b="1" kern="1200" cap="none" baseline="0" dirty="0">
                <a:solidFill>
                  <a:srgbClr val="002060"/>
                </a:solidFill>
                <a:effectLst/>
                <a:latin typeface="+mn-lt"/>
                <a:ea typeface="+mn-ea"/>
                <a:cs typeface="+mn-cs"/>
              </a:rPr>
              <a:t>Арбанаси, х-л Севастократор, 15-16 февруари 2019 </a:t>
            </a:r>
            <a:endParaRPr lang="en-US" sz="1400" cap="none" baseline="0" dirty="0"/>
          </a:p>
        </p:txBody>
      </p:sp>
    </p:spTree>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09" r:id="rId7"/>
    <p:sldLayoutId id="2147484252" r:id="rId8"/>
    <p:sldLayoutId id="2147484253" r:id="rId9"/>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0.xml"/><Relationship Id="rId5" Type="http://schemas.openxmlformats.org/officeDocument/2006/relationships/image" Target="../media/image47.jp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g"/><Relationship Id="rId1" Type="http://schemas.openxmlformats.org/officeDocument/2006/relationships/slideLayout" Target="../slideLayouts/slideLayout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eg"/><Relationship Id="rId1" Type="http://schemas.openxmlformats.org/officeDocument/2006/relationships/slideLayout" Target="../slideLayouts/slideLayout10.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A62ED7E-775C-4088-A15F-91DFB6415E3A}"/>
              </a:ext>
            </a:extLst>
          </p:cNvPr>
          <p:cNvSpPr>
            <a:spLocks noGrp="1"/>
          </p:cNvSpPr>
          <p:nvPr>
            <p:ph idx="4294967295"/>
          </p:nvPr>
        </p:nvSpPr>
        <p:spPr>
          <a:xfrm>
            <a:off x="0" y="1219200"/>
            <a:ext cx="8229600" cy="4525963"/>
          </a:xfrm>
          <a:prstGeom prst="rect">
            <a:avLst/>
          </a:prstGeom>
        </p:spPr>
        <p:txBody>
          <a:bodyPr/>
          <a:lstStyle/>
          <a:p>
            <a:pPr marL="0" indent="0">
              <a:buNone/>
            </a:pPr>
            <a:r>
              <a:rPr lang="bg-BG" sz="2800" dirty="0">
                <a:solidFill>
                  <a:srgbClr val="002060"/>
                </a:solidFill>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1810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75E9DC-8AB6-4BD0-AD08-A13CCD752010}"/>
              </a:ext>
            </a:extLst>
          </p:cNvPr>
          <p:cNvSpPr>
            <a:spLocks noGrp="1"/>
          </p:cNvSpPr>
          <p:nvPr>
            <p:ph type="title"/>
          </p:nvPr>
        </p:nvSpPr>
        <p:spPr/>
        <p:txBody>
          <a:bodyPr/>
          <a:lstStyle/>
          <a:p>
            <a:r>
              <a:rPr lang="bg-BG" b="1" dirty="0" smtClean="0"/>
              <a:t>КАК ЩЕ ПОСТИГНЕМ ЦЕЛИТЕ ЗА СЛЕДВАЩАТА ГОДИНА?</a:t>
            </a:r>
            <a:endParaRPr lang="bg-BG" b="1" dirty="0"/>
          </a:p>
        </p:txBody>
      </p:sp>
      <p:sp>
        <p:nvSpPr>
          <p:cNvPr id="6"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1080000" y="1296000"/>
            <a:ext cx="7272808" cy="464993"/>
          </a:xfrm>
        </p:spPr>
        <p:txBody>
          <a:bodyPr/>
          <a:lstStyle/>
          <a:p>
            <a:pPr marL="0" indent="0">
              <a:buNone/>
            </a:pPr>
            <a:r>
              <a:rPr lang="en-US" sz="2400" b="1" dirty="0">
                <a:solidFill>
                  <a:srgbClr val="002060"/>
                </a:solidFill>
              </a:rPr>
              <a:t>4</a:t>
            </a:r>
            <a:r>
              <a:rPr lang="bg-BG" sz="2400" b="1" dirty="0" smtClean="0">
                <a:solidFill>
                  <a:srgbClr val="002060"/>
                </a:solidFill>
              </a:rPr>
              <a:t>. АКТИВНО ВКЛЮЧВАНЕ НА РОТАРАКТ</a:t>
            </a:r>
            <a:endParaRPr lang="bg-BG" sz="2400" b="1" dirty="0">
              <a:solidFill>
                <a:srgbClr val="002060"/>
              </a:solidFill>
            </a:endParaRPr>
          </a:p>
        </p:txBody>
      </p:sp>
      <p:pic>
        <p:nvPicPr>
          <p:cNvPr id="19" name="Picture 18"/>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88840"/>
            <a:ext cx="6408712" cy="3960440"/>
          </a:xfrm>
          <a:prstGeom prst="rect">
            <a:avLst/>
          </a:prstGeom>
          <a:noFill/>
          <a:ln>
            <a:noFill/>
          </a:ln>
        </p:spPr>
      </p:pic>
    </p:spTree>
    <p:extLst>
      <p:ext uri="{BB962C8B-B14F-4D97-AF65-F5344CB8AC3E}">
        <p14:creationId xmlns:p14="http://schemas.microsoft.com/office/powerpoint/2010/main" val="1772974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6"/>
          <p:cNvPicPr/>
          <p:nvPr/>
        </p:nvPicPr>
        <p:blipFill rotWithShape="1">
          <a:blip r:embed="rId2" cstate="print">
            <a:extLst>
              <a:ext uri="{28A0092B-C50C-407E-A947-70E740481C1C}">
                <a14:useLocalDpi xmlns:a14="http://schemas.microsoft.com/office/drawing/2010/main" val="0"/>
              </a:ext>
            </a:extLst>
          </a:blip>
          <a:srcRect t="4300" r="1675" b="51388"/>
          <a:stretch/>
        </p:blipFill>
        <p:spPr bwMode="auto">
          <a:xfrm>
            <a:off x="380999" y="2420888"/>
            <a:ext cx="8388395" cy="252028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 xmlns:a16="http://schemas.microsoft.com/office/drawing/2014/main" id="{D4AAFCB2-C89B-4305-A9E4-BA2FECCE1252}"/>
              </a:ext>
            </a:extLst>
          </p:cNvPr>
          <p:cNvSpPr>
            <a:spLocks noGrp="1"/>
          </p:cNvSpPr>
          <p:nvPr>
            <p:ph type="title"/>
          </p:nvPr>
        </p:nvSpPr>
        <p:spPr/>
        <p:txBody>
          <a:bodyPr/>
          <a:lstStyle/>
          <a:p>
            <a:r>
              <a:rPr lang="bg-BG" b="1" dirty="0" smtClean="0"/>
              <a:t>КАКВО ПОВЕЧЕ?     КАКВО ДА ПОДОБРИМ?</a:t>
            </a:r>
            <a:endParaRPr lang="bg-BG" b="1" dirty="0"/>
          </a:p>
        </p:txBody>
      </p:sp>
      <p:pic>
        <p:nvPicPr>
          <p:cNvPr id="5" name="Picture 4">
            <a:extLst>
              <a:ext uri="{FF2B5EF4-FFF2-40B4-BE49-F238E27FC236}">
                <a16:creationId xmlns:a16="http://schemas.microsoft.com/office/drawing/2014/main" xmlns="" id="{F2B9995E-6062-495B-8EE3-ABF181559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00" y="2061963"/>
            <a:ext cx="4086430" cy="3758642"/>
          </a:xfrm>
          <a:prstGeom prst="rect">
            <a:avLst/>
          </a:prstGeom>
          <a:ln>
            <a:noFill/>
          </a:ln>
          <a:effectLst>
            <a:outerShdw blurRad="190500" algn="tl" rotWithShape="0">
              <a:srgbClr val="000000">
                <a:alpha val="70000"/>
              </a:srgbClr>
            </a:outerShdw>
          </a:effectLst>
        </p:spPr>
      </p:pic>
      <p:sp>
        <p:nvSpPr>
          <p:cNvPr id="14"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381000" y="1293785"/>
            <a:ext cx="4117056" cy="464993"/>
          </a:xfrm>
        </p:spPr>
        <p:txBody>
          <a:bodyPr/>
          <a:lstStyle/>
          <a:p>
            <a:pPr marL="0" indent="0">
              <a:buNone/>
            </a:pPr>
            <a:r>
              <a:rPr lang="bg-BG" sz="2200" b="1" dirty="0" smtClean="0">
                <a:solidFill>
                  <a:srgbClr val="002060"/>
                </a:solidFill>
              </a:rPr>
              <a:t>ПУБЛИЧНОСТ</a:t>
            </a:r>
            <a:endParaRPr lang="bg-BG" sz="2200" b="1" dirty="0">
              <a:solidFill>
                <a:srgbClr val="002060"/>
              </a:solidFill>
            </a:endParaRPr>
          </a:p>
        </p:txBody>
      </p:sp>
      <p:pic>
        <p:nvPicPr>
          <p:cNvPr id="10" name="Picture 9"/>
          <p:cNvPicPr/>
          <p:nvPr/>
        </p:nvPicPr>
        <p:blipFill rotWithShape="1">
          <a:blip r:embed="rId4"/>
          <a:srcRect l="8708" t="11052" r="44003" b="9537"/>
          <a:stretch/>
        </p:blipFill>
        <p:spPr bwMode="auto">
          <a:xfrm>
            <a:off x="4392000" y="1976671"/>
            <a:ext cx="4392395" cy="3972609"/>
          </a:xfrm>
          <a:prstGeom prst="rect">
            <a:avLst/>
          </a:prstGeom>
          <a:ln>
            <a:noFill/>
          </a:ln>
          <a:effectLst>
            <a:outerShdw blurRad="190500" algn="ctr" rotWithShape="0">
              <a:srgbClr val="000000">
                <a:alpha val="70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614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AAFCB2-C89B-4305-A9E4-BA2FECCE1252}"/>
              </a:ext>
            </a:extLst>
          </p:cNvPr>
          <p:cNvSpPr>
            <a:spLocks noGrp="1"/>
          </p:cNvSpPr>
          <p:nvPr>
            <p:ph type="title"/>
          </p:nvPr>
        </p:nvSpPr>
        <p:spPr/>
        <p:txBody>
          <a:bodyPr/>
          <a:lstStyle/>
          <a:p>
            <a:r>
              <a:rPr lang="bg-BG" b="1" dirty="0" smtClean="0"/>
              <a:t>КАКВО ПОВЕЧЕ?     КАКВО ДА ПОДОБРИМ?</a:t>
            </a:r>
            <a:endParaRPr lang="bg-BG" b="1" dirty="0"/>
          </a:p>
        </p:txBody>
      </p:sp>
      <p:pic>
        <p:nvPicPr>
          <p:cNvPr id="13" name="Picture 12"/>
          <p:cNvPicPr/>
          <p:nvPr/>
        </p:nvPicPr>
        <p:blipFill rotWithShape="1">
          <a:blip r:embed="rId2"/>
          <a:srcRect l="29541" t="9824" r="30556" b="20180"/>
          <a:stretch/>
        </p:blipFill>
        <p:spPr bwMode="auto">
          <a:xfrm>
            <a:off x="3642077" y="1148619"/>
            <a:ext cx="5146149" cy="4861831"/>
          </a:xfrm>
          <a:prstGeom prst="rect">
            <a:avLst/>
          </a:prstGeom>
          <a:ln>
            <a:noFill/>
          </a:ln>
          <a:extLst>
            <a:ext uri="{53640926-AAD7-44D8-BBD7-CCE9431645EC}">
              <a14:shadowObscured xmlns:a14="http://schemas.microsoft.com/office/drawing/2010/main"/>
            </a:ext>
          </a:extLst>
        </p:spPr>
      </p:pic>
      <p:sp>
        <p:nvSpPr>
          <p:cNvPr id="14"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381000" y="1293785"/>
            <a:ext cx="2933283" cy="464993"/>
          </a:xfrm>
        </p:spPr>
        <p:txBody>
          <a:bodyPr/>
          <a:lstStyle/>
          <a:p>
            <a:pPr marL="0" indent="0">
              <a:buNone/>
            </a:pPr>
            <a:r>
              <a:rPr lang="bg-BG" sz="2200" b="1" dirty="0" smtClean="0">
                <a:solidFill>
                  <a:srgbClr val="002060"/>
                </a:solidFill>
              </a:rPr>
              <a:t>КРЕАТИВНОСТ</a:t>
            </a:r>
            <a:endParaRPr lang="bg-BG" sz="2200" b="1" dirty="0">
              <a:solidFill>
                <a:srgbClr val="002060"/>
              </a:solidFill>
            </a:endParaRPr>
          </a:p>
        </p:txBody>
      </p:sp>
      <p:sp>
        <p:nvSpPr>
          <p:cNvPr id="3" name="Rectangle 2"/>
          <p:cNvSpPr/>
          <p:nvPr/>
        </p:nvSpPr>
        <p:spPr>
          <a:xfrm>
            <a:off x="3923928" y="3672000"/>
            <a:ext cx="2160000" cy="216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5" name="Picture 14"/>
          <p:cNvPicPr/>
          <p:nvPr/>
        </p:nvPicPr>
        <p:blipFill rotWithShape="1">
          <a:blip r:embed="rId3"/>
          <a:srcRect l="62279" t="38272" r="14021" b="3807"/>
          <a:stretch/>
        </p:blipFill>
        <p:spPr bwMode="auto">
          <a:xfrm>
            <a:off x="383952" y="1922843"/>
            <a:ext cx="3009490" cy="39303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6214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AAFCB2-C89B-4305-A9E4-BA2FECCE1252}"/>
              </a:ext>
            </a:extLst>
          </p:cNvPr>
          <p:cNvSpPr>
            <a:spLocks noGrp="1"/>
          </p:cNvSpPr>
          <p:nvPr>
            <p:ph type="title"/>
          </p:nvPr>
        </p:nvSpPr>
        <p:spPr/>
        <p:txBody>
          <a:bodyPr/>
          <a:lstStyle/>
          <a:p>
            <a:r>
              <a:rPr lang="bg-BG" b="1" dirty="0" smtClean="0"/>
              <a:t>КАКВО ПОВЕЧЕ?     КАКВО ДА ПОДОБРИМ?</a:t>
            </a:r>
            <a:endParaRPr lang="bg-BG" b="1" dirty="0"/>
          </a:p>
        </p:txBody>
      </p:sp>
      <p:sp>
        <p:nvSpPr>
          <p:cNvPr id="15"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381000" y="1293785"/>
            <a:ext cx="2933283" cy="464993"/>
          </a:xfrm>
        </p:spPr>
        <p:txBody>
          <a:bodyPr/>
          <a:lstStyle/>
          <a:p>
            <a:pPr marL="0" indent="0">
              <a:buNone/>
            </a:pPr>
            <a:r>
              <a:rPr lang="bg-BG" sz="2200" b="1" dirty="0" smtClean="0">
                <a:solidFill>
                  <a:srgbClr val="002060"/>
                </a:solidFill>
              </a:rPr>
              <a:t>КООПЕРИРАНЕ</a:t>
            </a:r>
            <a:endParaRPr lang="bg-BG" sz="2200" b="1" dirty="0">
              <a:solidFill>
                <a:srgbClr val="002060"/>
              </a:solidFill>
            </a:endParaRPr>
          </a:p>
        </p:txBody>
      </p:sp>
      <p:grpSp>
        <p:nvGrpSpPr>
          <p:cNvPr id="13" name="Group 12"/>
          <p:cNvGrpSpPr/>
          <p:nvPr/>
        </p:nvGrpSpPr>
        <p:grpSpPr>
          <a:xfrm>
            <a:off x="0" y="2153289"/>
            <a:ext cx="9221025" cy="3530978"/>
            <a:chOff x="0" y="2153289"/>
            <a:chExt cx="9221025" cy="3530978"/>
          </a:xfrm>
        </p:grpSpPr>
        <p:pic>
          <p:nvPicPr>
            <p:cNvPr id="11" name="Picture 10"/>
            <p:cNvPicPr>
              <a:picLocks noChangeAspect="1"/>
            </p:cNvPicPr>
            <p:nvPr/>
          </p:nvPicPr>
          <p:blipFill>
            <a:blip r:embed="rId2"/>
            <a:stretch>
              <a:fillRect/>
            </a:stretch>
          </p:blipFill>
          <p:spPr>
            <a:xfrm>
              <a:off x="0" y="2153289"/>
              <a:ext cx="4707971" cy="3530978"/>
            </a:xfrm>
            <a:prstGeom prst="rect">
              <a:avLst/>
            </a:prstGeom>
          </p:spPr>
        </p:pic>
        <p:pic>
          <p:nvPicPr>
            <p:cNvPr id="12" name="Picture 11"/>
            <p:cNvPicPr>
              <a:picLocks noChangeAspect="1"/>
            </p:cNvPicPr>
            <p:nvPr/>
          </p:nvPicPr>
          <p:blipFill>
            <a:blip r:embed="rId3"/>
            <a:stretch>
              <a:fillRect/>
            </a:stretch>
          </p:blipFill>
          <p:spPr>
            <a:xfrm>
              <a:off x="4561236" y="2158360"/>
              <a:ext cx="4659789" cy="3525907"/>
            </a:xfrm>
            <a:prstGeom prst="rect">
              <a:avLst/>
            </a:prstGeom>
          </p:spPr>
        </p:pic>
      </p:grpSp>
    </p:spTree>
    <p:extLst>
      <p:ext uri="{BB962C8B-B14F-4D97-AF65-F5344CB8AC3E}">
        <p14:creationId xmlns:p14="http://schemas.microsoft.com/office/powerpoint/2010/main" val="3087138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AAFCB2-C89B-4305-A9E4-BA2FECCE1252}"/>
              </a:ext>
            </a:extLst>
          </p:cNvPr>
          <p:cNvSpPr>
            <a:spLocks noGrp="1"/>
          </p:cNvSpPr>
          <p:nvPr>
            <p:ph type="title"/>
          </p:nvPr>
        </p:nvSpPr>
        <p:spPr/>
        <p:txBody>
          <a:bodyPr/>
          <a:lstStyle/>
          <a:p>
            <a:r>
              <a:rPr lang="bg-BG" b="1" dirty="0" smtClean="0"/>
              <a:t>КАКВО ПОВЕЧЕ?     КАКВО ДА ПОДОБРИМ?</a:t>
            </a:r>
            <a:endParaRPr lang="bg-BG"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59" y="1918911"/>
            <a:ext cx="2327429" cy="215816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014" y="3501008"/>
            <a:ext cx="2427930" cy="25768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1316894"/>
            <a:ext cx="3462534" cy="230835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8599" y="3673328"/>
            <a:ext cx="3130612" cy="2347959"/>
          </a:xfrm>
          <a:prstGeom prst="rect">
            <a:avLst/>
          </a:prstGeom>
        </p:spPr>
      </p:pic>
      <p:sp>
        <p:nvSpPr>
          <p:cNvPr id="15"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381000" y="1293785"/>
            <a:ext cx="2933283" cy="464993"/>
          </a:xfrm>
        </p:spPr>
        <p:txBody>
          <a:bodyPr/>
          <a:lstStyle/>
          <a:p>
            <a:pPr marL="0" indent="0">
              <a:buNone/>
            </a:pPr>
            <a:r>
              <a:rPr lang="bg-BG" sz="2200" b="1" dirty="0" smtClean="0">
                <a:solidFill>
                  <a:srgbClr val="002060"/>
                </a:solidFill>
              </a:rPr>
              <a:t>СМИСЛЕНОСТ</a:t>
            </a:r>
            <a:endParaRPr lang="bg-BG" sz="2200" b="1" dirty="0">
              <a:solidFill>
                <a:srgbClr val="002060"/>
              </a:solidFill>
            </a:endParaRPr>
          </a:p>
        </p:txBody>
      </p:sp>
    </p:spTree>
    <p:extLst>
      <p:ext uri="{BB962C8B-B14F-4D97-AF65-F5344CB8AC3E}">
        <p14:creationId xmlns:p14="http://schemas.microsoft.com/office/powerpoint/2010/main" val="34457842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bg-BG" altLang="en-US" sz="4000" b="1">
                <a:latin typeface="Arial Narrow" pitchFamily="34" charset="0"/>
              </a:rPr>
              <a:t>На добър час!</a:t>
            </a:r>
            <a:endParaRPr lang="en-US" altLang="en-US" sz="4000" b="1">
              <a:latin typeface="Arial Narrow"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 y="0"/>
            <a:ext cx="91423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txBox="1">
            <a:spLocks/>
          </p:cNvSpPr>
          <p:nvPr/>
        </p:nvSpPr>
        <p:spPr bwMode="auto">
          <a:xfrm>
            <a:off x="3491880" y="2204864"/>
            <a:ext cx="5040560"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lnSpc>
                <a:spcPts val="4000"/>
              </a:lnSpc>
            </a:pPr>
            <a:r>
              <a:rPr lang="bg-BG" sz="3200" b="1" cap="all" dirty="0">
                <a:solidFill>
                  <a:schemeClr val="bg1"/>
                </a:solidFill>
              </a:rPr>
              <a:t>Together We Transform</a:t>
            </a:r>
            <a:endParaRPr lang="en-US" altLang="en-US" sz="3200" b="1" cap="all" dirty="0" smtClean="0">
              <a:solidFill>
                <a:schemeClr val="bg1"/>
              </a:solidFill>
              <a:latin typeface="Arial Narrow" pitchFamily="34" charset="0"/>
            </a:endParaRPr>
          </a:p>
        </p:txBody>
      </p:sp>
      <p:sp>
        <p:nvSpPr>
          <p:cNvPr id="6" name="Title 3"/>
          <p:cNvSpPr txBox="1">
            <a:spLocks/>
          </p:cNvSpPr>
          <p:nvPr/>
        </p:nvSpPr>
        <p:spPr bwMode="auto">
          <a:xfrm>
            <a:off x="899592" y="685428"/>
            <a:ext cx="7704856" cy="648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lnSpc>
                <a:spcPts val="4000"/>
              </a:lnSpc>
            </a:pPr>
            <a:r>
              <a:rPr lang="bg-BG" sz="3200" b="1" dirty="0">
                <a:solidFill>
                  <a:srgbClr val="002060"/>
                </a:solidFill>
                <a:latin typeface="Calibri" panose="020F0502020204030204" pitchFamily="34" charset="0"/>
                <a:cs typeface="Calibri" panose="020F0502020204030204" pitchFamily="34" charset="0"/>
              </a:rPr>
              <a:t>НА ДОБЪР ЧАС И ПОЛЗОТВОРНА СЛУЖБА</a:t>
            </a:r>
            <a:endParaRPr lang="en-US" alt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2609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7A62ED7E-775C-4088-A15F-91DFB6415E3A}"/>
              </a:ext>
            </a:extLst>
          </p:cNvPr>
          <p:cNvSpPr>
            <a:spLocks noGrp="1"/>
          </p:cNvSpPr>
          <p:nvPr>
            <p:ph idx="4294967295"/>
          </p:nvPr>
        </p:nvSpPr>
        <p:spPr>
          <a:xfrm>
            <a:off x="0" y="1219200"/>
            <a:ext cx="8229600" cy="4525963"/>
          </a:xfrm>
          <a:prstGeom prst="rect">
            <a:avLst/>
          </a:prstGeom>
        </p:spPr>
        <p:txBody>
          <a:bodyPr/>
          <a:lstStyle/>
          <a:p>
            <a:pPr marL="0" indent="0">
              <a:buNone/>
            </a:pPr>
            <a:r>
              <a:rPr lang="bg-BG" sz="2800" dirty="0">
                <a:solidFill>
                  <a:srgbClr val="002060"/>
                </a:solidFill>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 y="0"/>
            <a:ext cx="9137952" cy="6858000"/>
          </a:xfrm>
          <a:prstGeom prst="rect">
            <a:avLst/>
          </a:prstGeom>
        </p:spPr>
      </p:pic>
    </p:spTree>
    <p:extLst>
      <p:ext uri="{BB962C8B-B14F-4D97-AF65-F5344CB8AC3E}">
        <p14:creationId xmlns:p14="http://schemas.microsoft.com/office/powerpoint/2010/main" val="379738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chor="ctr" anchorCtr="0"/>
          <a:lstStyle/>
          <a:p>
            <a:pPr>
              <a:defRPr/>
            </a:pPr>
            <a:r>
              <a:rPr lang="bg-BG" sz="3600" b="1" dirty="0" smtClean="0">
                <a:latin typeface="Times New Roman" panose="02020603050405020304" pitchFamily="18" charset="0"/>
                <a:cs typeface="Times New Roman" panose="02020603050405020304" pitchFamily="18" charset="0"/>
              </a:rPr>
              <a:t>Как </a:t>
            </a:r>
            <a:r>
              <a:rPr lang="bg-BG" sz="3600" b="1" dirty="0">
                <a:latin typeface="Times New Roman" panose="02020603050405020304" pitchFamily="18" charset="0"/>
                <a:cs typeface="Times New Roman" panose="02020603050405020304" pitchFamily="18" charset="0"/>
              </a:rPr>
              <a:t>помагаме на </a:t>
            </a:r>
            <a:r>
              <a:rPr lang="bg-BG" sz="3600" b="1" dirty="0" smtClean="0">
                <a:latin typeface="Times New Roman" panose="02020603050405020304" pitchFamily="18" charset="0"/>
                <a:cs typeface="Times New Roman" panose="02020603050405020304" pitchFamily="18" charset="0"/>
              </a:rPr>
              <a:t>общността</a:t>
            </a:r>
            <a:endParaRPr lang="en-US" sz="3600" b="1" dirty="0">
              <a:latin typeface="Times New Roman" panose="02020603050405020304" pitchFamily="18" charset="0"/>
              <a:cs typeface="Times New Roman" panose="02020603050405020304" pitchFamily="18" charset="0"/>
            </a:endParaRPr>
          </a:p>
        </p:txBody>
      </p:sp>
      <p:sp>
        <p:nvSpPr>
          <p:cNvPr id="54275"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bg-BG" altLang="en-US" sz="2400" b="1" dirty="0" smtClean="0">
                <a:latin typeface="Georgia" panose="02040502050405020303" pitchFamily="18" charset="0"/>
                <a:cs typeface="Times New Roman" pitchFamily="18" charset="0"/>
              </a:rPr>
              <a:t>Виолина Костова, РК София Сити</a:t>
            </a:r>
          </a:p>
          <a:p>
            <a:pPr eaLnBrk="1" hangingPunct="1"/>
            <a:r>
              <a:rPr lang="bg-BG" altLang="en-US" sz="2400" b="1" dirty="0" smtClean="0">
                <a:latin typeface="Georgia" panose="02040502050405020303" pitchFamily="18" charset="0"/>
                <a:cs typeface="Times New Roman" pitchFamily="18" charset="0"/>
              </a:rPr>
              <a:t>Председател на ДКФР</a:t>
            </a:r>
            <a:endParaRPr lang="bg-BG" altLang="en-US" b="1" dirty="0">
              <a:latin typeface="Georgia" panose="02040502050405020303" pitchFamily="18" charset="0"/>
              <a:cs typeface="Times New Roman" pitchFamily="18" charset="0"/>
            </a:endParaRPr>
          </a:p>
        </p:txBody>
      </p:sp>
    </p:spTree>
    <p:extLst>
      <p:ext uri="{BB962C8B-B14F-4D97-AF65-F5344CB8AC3E}">
        <p14:creationId xmlns:p14="http://schemas.microsoft.com/office/powerpoint/2010/main" val="2975732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EEA6E-DB2C-4C7E-B2E0-0378096164F0}"/>
              </a:ext>
            </a:extLst>
          </p:cNvPr>
          <p:cNvSpPr>
            <a:spLocks noGrp="1"/>
          </p:cNvSpPr>
          <p:nvPr>
            <p:ph type="title"/>
          </p:nvPr>
        </p:nvSpPr>
        <p:spPr/>
        <p:txBody>
          <a:bodyPr/>
          <a:lstStyle/>
          <a:p>
            <a:r>
              <a:rPr lang="bg-BG" b="1" dirty="0" smtClean="0"/>
              <a:t>МИСИЯ И ВИЗИЯ, КОИТО ВДЪХНОВЯВАТ и СВЪРЗВАТ МИЛИОНИ</a:t>
            </a:r>
            <a:endParaRPr lang="bg-BG" b="1" dirty="0"/>
          </a:p>
        </p:txBody>
      </p:sp>
      <p:sp>
        <p:nvSpPr>
          <p:cNvPr id="3" name="Content Placeholder 2">
            <a:extLst>
              <a:ext uri="{FF2B5EF4-FFF2-40B4-BE49-F238E27FC236}">
                <a16:creationId xmlns="" xmlns:a16="http://schemas.microsoft.com/office/drawing/2014/main" id="{92B23289-F126-4BAC-9E89-C24FF2C48655}"/>
              </a:ext>
            </a:extLst>
          </p:cNvPr>
          <p:cNvSpPr>
            <a:spLocks noGrp="1"/>
          </p:cNvSpPr>
          <p:nvPr>
            <p:ph idx="1"/>
          </p:nvPr>
        </p:nvSpPr>
        <p:spPr>
          <a:xfrm>
            <a:off x="381000" y="1268760"/>
            <a:ext cx="8229600" cy="1152128"/>
          </a:xfrm>
        </p:spPr>
        <p:txBody>
          <a:bodyPr/>
          <a:lstStyle/>
          <a:p>
            <a:pPr marL="0" indent="0" algn="ctr">
              <a:buNone/>
            </a:pPr>
            <a:r>
              <a:rPr lang="ru-RU" sz="2200" dirty="0">
                <a:solidFill>
                  <a:srgbClr val="002060"/>
                </a:solidFill>
              </a:rPr>
              <a:t>Заедно ние виждаме свят, в който хората се обединяват и предприемат действия за създаване на трайна промяна - по целия свят, в нашите общности и в </a:t>
            </a:r>
            <a:r>
              <a:rPr lang="ru-RU" sz="2200" dirty="0" smtClean="0">
                <a:solidFill>
                  <a:srgbClr val="002060"/>
                </a:solidFill>
              </a:rPr>
              <a:t>нас самите!</a:t>
            </a:r>
            <a:endParaRPr lang="bg-BG" sz="2200" dirty="0">
              <a:solidFill>
                <a:srgbClr val="002060"/>
              </a:solidFill>
            </a:endParaRPr>
          </a:p>
        </p:txBody>
      </p:sp>
      <p:sp>
        <p:nvSpPr>
          <p:cNvPr id="4" name="Rectangle 3">
            <a:extLst>
              <a:ext uri="{FF2B5EF4-FFF2-40B4-BE49-F238E27FC236}">
                <a16:creationId xmlns="" xmlns:a16="http://schemas.microsoft.com/office/drawing/2014/main" id="{BC76FE90-2ECB-41EE-8D8C-F0C57E441024}"/>
              </a:ext>
            </a:extLst>
          </p:cNvPr>
          <p:cNvSpPr/>
          <p:nvPr/>
        </p:nvSpPr>
        <p:spPr>
          <a:xfrm>
            <a:off x="2123728" y="-99390"/>
            <a:ext cx="4520309" cy="375552"/>
          </a:xfrm>
          <a:prstGeom prst="rect">
            <a:avLst/>
          </a:prstGeom>
        </p:spPr>
        <p:txBody>
          <a:bodyPr wrap="square">
            <a:spAutoFit/>
          </a:bodyPr>
          <a:lstStyle/>
          <a:p>
            <a:pPr>
              <a:lnSpc>
                <a:spcPct val="107000"/>
              </a:lnSpc>
              <a:spcAft>
                <a:spcPts val="800"/>
              </a:spcAft>
            </a:pPr>
            <a:r>
              <a:rPr lang="bg-BG" dirty="0">
                <a:latin typeface="Calibri" panose="020F0502020204030204" pitchFamily="34" charset="0"/>
                <a:ea typeface="Calibri" panose="020F0502020204030204" pitchFamily="34" charset="0"/>
                <a:cs typeface="Times New Roman" panose="02020603050405020304" pitchFamily="18" charset="0"/>
              </a:rPr>
              <a:t> </a:t>
            </a:r>
            <a:endParaRPr lang="bg-BG"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475656" y="2492896"/>
            <a:ext cx="6047828" cy="3528392"/>
          </a:xfrm>
          <a:prstGeom prst="rect">
            <a:avLst/>
          </a:prstGeom>
        </p:spPr>
      </p:pic>
    </p:spTree>
    <p:extLst>
      <p:ext uri="{BB962C8B-B14F-4D97-AF65-F5344CB8AC3E}">
        <p14:creationId xmlns:p14="http://schemas.microsoft.com/office/powerpoint/2010/main" val="19496264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F4B621-8278-403E-9988-E1E7F45F8406}"/>
              </a:ext>
            </a:extLst>
          </p:cNvPr>
          <p:cNvSpPr>
            <a:spLocks noGrp="1"/>
          </p:cNvSpPr>
          <p:nvPr>
            <p:ph type="title"/>
          </p:nvPr>
        </p:nvSpPr>
        <p:spPr/>
        <p:txBody>
          <a:bodyPr/>
          <a:lstStyle/>
          <a:p>
            <a:r>
              <a:rPr lang="bg-BG" b="1" dirty="0" smtClean="0"/>
              <a:t>КАКВО ПОСТИГНАХМЕ ПРЕЗ ПОСЛЕДНИТЕ ГОДИНИ?</a:t>
            </a:r>
            <a:endParaRPr lang="bg-BG" b="1" dirty="0"/>
          </a:p>
        </p:txBody>
      </p:sp>
      <p:sp>
        <p:nvSpPr>
          <p:cNvPr id="5"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2332801" y="1227819"/>
            <a:ext cx="4392488" cy="461665"/>
          </a:xfrm>
        </p:spPr>
        <p:txBody>
          <a:bodyPr wrap="square">
            <a:spAutoFit/>
          </a:bodyPr>
          <a:lstStyle/>
          <a:p>
            <a:pPr marL="0" indent="0" algn="ctr">
              <a:buNone/>
            </a:pPr>
            <a:r>
              <a:rPr lang="bg-BG" sz="2400" b="1" dirty="0" smtClean="0">
                <a:solidFill>
                  <a:srgbClr val="002060"/>
                </a:solidFill>
              </a:rPr>
              <a:t>ГРАНТОВЕ</a:t>
            </a:r>
            <a:r>
              <a:rPr lang="en-US" sz="2400" b="1" dirty="0" smtClean="0">
                <a:solidFill>
                  <a:srgbClr val="002060"/>
                </a:solidFill>
              </a:rPr>
              <a:t> </a:t>
            </a:r>
            <a:r>
              <a:rPr lang="bg-BG" altLang="zh-CN" sz="2400" b="1" dirty="0">
                <a:solidFill>
                  <a:srgbClr val="002060"/>
                </a:solidFill>
              </a:rPr>
              <a:t>2013-2018</a:t>
            </a:r>
            <a:endParaRPr lang="bg-BG" sz="2400" b="1" dirty="0">
              <a:solidFill>
                <a:srgbClr val="002060"/>
              </a:solidFill>
            </a:endParaRPr>
          </a:p>
        </p:txBody>
      </p:sp>
      <p:pic>
        <p:nvPicPr>
          <p:cNvPr id="9" name="Picture 8">
            <a:extLst>
              <a:ext uri="{FF2B5EF4-FFF2-40B4-BE49-F238E27FC236}">
                <a16:creationId xmlns:a16="http://schemas.microsoft.com/office/drawing/2014/main" xmlns="" id="{CF2D1216-C1B8-45B0-8C5F-A028F6C2A18C}"/>
              </a:ext>
            </a:extLst>
          </p:cNvPr>
          <p:cNvPicPr>
            <a:picLocks noChangeAspect="1"/>
          </p:cNvPicPr>
          <p:nvPr/>
        </p:nvPicPr>
        <p:blipFill>
          <a:blip r:embed="rId2"/>
          <a:stretch>
            <a:fillRect/>
          </a:stretch>
        </p:blipFill>
        <p:spPr>
          <a:xfrm>
            <a:off x="2541" y="2132855"/>
            <a:ext cx="4853764" cy="3640323"/>
          </a:xfrm>
          <a:prstGeom prst="rect">
            <a:avLst/>
          </a:prstGeom>
          <a:ln>
            <a:noFill/>
          </a:ln>
          <a:effectLst/>
        </p:spPr>
      </p:pic>
      <p:sp>
        <p:nvSpPr>
          <p:cNvPr id="10" name="Rectangle 3"/>
          <p:cNvSpPr txBox="1">
            <a:spLocks noChangeArrowheads="1"/>
          </p:cNvSpPr>
          <p:nvPr/>
        </p:nvSpPr>
        <p:spPr bwMode="auto">
          <a:xfrm>
            <a:off x="5364088" y="2060848"/>
            <a:ext cx="3312368"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200"/>
              </a:spcBef>
              <a:buFont typeface="Arial" pitchFamily="34" charset="0"/>
              <a:buNone/>
            </a:pPr>
            <a:r>
              <a:rPr lang="en-US" altLang="zh-CN" sz="2200" b="1" dirty="0" smtClean="0">
                <a:solidFill>
                  <a:srgbClr val="00246C"/>
                </a:solidFill>
                <a:latin typeface="Arial" charset="0"/>
                <a:ea typeface="+mn-ea"/>
                <a:cs typeface="+mn-cs"/>
              </a:rPr>
              <a:t>28</a:t>
            </a:r>
            <a:r>
              <a:rPr lang="bg-BG" altLang="zh-CN" sz="2200" b="1" dirty="0" smtClean="0">
                <a:solidFill>
                  <a:srgbClr val="00246C"/>
                </a:solidFill>
                <a:latin typeface="Arial" charset="0"/>
                <a:ea typeface="+mn-ea"/>
                <a:cs typeface="+mn-cs"/>
              </a:rPr>
              <a:t> </a:t>
            </a:r>
            <a:r>
              <a:rPr lang="bg-BG" altLang="zh-CN" sz="2200" b="1" dirty="0">
                <a:solidFill>
                  <a:srgbClr val="00246C"/>
                </a:solidFill>
                <a:latin typeface="Arial" charset="0"/>
                <a:ea typeface="+mn-ea"/>
                <a:cs typeface="+mn-cs"/>
              </a:rPr>
              <a:t>дистриктни гранта</a:t>
            </a:r>
            <a:endParaRPr lang="bg-BG" altLang="en-US" sz="2200" b="1" dirty="0">
              <a:solidFill>
                <a:srgbClr val="00246C"/>
              </a:solidFill>
              <a:latin typeface="Arial" charset="0"/>
              <a:ea typeface="+mn-ea"/>
              <a:cs typeface="+mn-cs"/>
            </a:endParaRPr>
          </a:p>
          <a:p>
            <a:pPr algn="r">
              <a:spcBef>
                <a:spcPts val="200"/>
              </a:spcBef>
              <a:buFont typeface="Arial" pitchFamily="34" charset="0"/>
              <a:buNone/>
            </a:pPr>
            <a:r>
              <a:rPr lang="en-US" altLang="en-US" sz="2800" b="1" dirty="0" smtClean="0">
                <a:solidFill>
                  <a:srgbClr val="00246C"/>
                </a:solidFill>
                <a:latin typeface="Arial" charset="0"/>
                <a:ea typeface="+mn-ea"/>
                <a:cs typeface="+mn-cs"/>
              </a:rPr>
              <a:t>162</a:t>
            </a:r>
            <a:r>
              <a:rPr lang="bg-BG" altLang="en-US" sz="2800" b="1" dirty="0" smtClean="0">
                <a:solidFill>
                  <a:srgbClr val="00246C"/>
                </a:solidFill>
                <a:latin typeface="Arial" charset="0"/>
                <a:ea typeface="+mn-ea"/>
                <a:cs typeface="+mn-cs"/>
              </a:rPr>
              <a:t>,</a:t>
            </a:r>
            <a:r>
              <a:rPr lang="en-US" altLang="en-US" sz="2800" b="1" dirty="0" smtClean="0">
                <a:solidFill>
                  <a:srgbClr val="00246C"/>
                </a:solidFill>
                <a:latin typeface="Arial" charset="0"/>
                <a:ea typeface="+mn-ea"/>
                <a:cs typeface="+mn-cs"/>
              </a:rPr>
              <a:t>349</a:t>
            </a:r>
            <a:r>
              <a:rPr lang="bg-BG" altLang="en-US" sz="2800" b="1" dirty="0" smtClean="0">
                <a:solidFill>
                  <a:srgbClr val="00246C"/>
                </a:solidFill>
                <a:latin typeface="Arial" charset="0"/>
                <a:ea typeface="+mn-ea"/>
                <a:cs typeface="+mn-cs"/>
              </a:rPr>
              <a:t> $</a:t>
            </a:r>
            <a:endParaRPr lang="bg-BG" altLang="en-US" sz="2800" b="1" dirty="0">
              <a:solidFill>
                <a:srgbClr val="00246C"/>
              </a:solidFill>
              <a:latin typeface="Arial" charset="0"/>
              <a:ea typeface="+mn-ea"/>
              <a:cs typeface="+mn-cs"/>
            </a:endParaRPr>
          </a:p>
        </p:txBody>
      </p:sp>
      <p:sp>
        <p:nvSpPr>
          <p:cNvPr id="12" name="Rectangle 3"/>
          <p:cNvSpPr txBox="1">
            <a:spLocks noChangeArrowheads="1"/>
          </p:cNvSpPr>
          <p:nvPr/>
        </p:nvSpPr>
        <p:spPr bwMode="auto">
          <a:xfrm>
            <a:off x="4932040" y="4221088"/>
            <a:ext cx="3744416" cy="1656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200"/>
              </a:spcBef>
              <a:buFont typeface="Arial" pitchFamily="34" charset="0"/>
              <a:buNone/>
            </a:pPr>
            <a:r>
              <a:rPr lang="bg-BG" altLang="en-US" sz="2800" b="1" dirty="0" smtClean="0">
                <a:solidFill>
                  <a:srgbClr val="FF0000"/>
                </a:solidFill>
                <a:latin typeface="Arial" charset="0"/>
                <a:ea typeface="+mn-ea"/>
                <a:cs typeface="+mn-cs"/>
              </a:rPr>
              <a:t>657,147 </a:t>
            </a:r>
            <a:r>
              <a:rPr lang="en-US" altLang="en-US" sz="2800" b="1" dirty="0" smtClean="0">
                <a:solidFill>
                  <a:srgbClr val="FF0000"/>
                </a:solidFill>
                <a:latin typeface="Arial" charset="0"/>
                <a:ea typeface="+mn-ea"/>
                <a:cs typeface="+mn-cs"/>
              </a:rPr>
              <a:t>$</a:t>
            </a:r>
            <a:endParaRPr lang="bg-BG" altLang="en-US" sz="2800" b="1" dirty="0">
              <a:solidFill>
                <a:srgbClr val="FF0000"/>
              </a:solidFill>
              <a:latin typeface="Arial" charset="0"/>
              <a:ea typeface="+mn-ea"/>
              <a:cs typeface="+mn-cs"/>
            </a:endParaRPr>
          </a:p>
          <a:p>
            <a:pPr algn="r">
              <a:spcBef>
                <a:spcPts val="200"/>
              </a:spcBef>
              <a:buFont typeface="Arial" pitchFamily="34" charset="0"/>
              <a:buNone/>
            </a:pPr>
            <a:r>
              <a:rPr lang="bg-BG" altLang="en-US" sz="2200" b="1" dirty="0">
                <a:solidFill>
                  <a:srgbClr val="FF0000"/>
                </a:solidFill>
                <a:latin typeface="Arial" charset="0"/>
                <a:ea typeface="+mn-ea"/>
                <a:cs typeface="+mn-cs"/>
              </a:rPr>
              <a:t>инвестирани в проекти</a:t>
            </a:r>
          </a:p>
          <a:p>
            <a:pPr algn="r">
              <a:spcBef>
                <a:spcPts val="200"/>
              </a:spcBef>
              <a:buFont typeface="Arial" pitchFamily="34" charset="0"/>
              <a:buNone/>
            </a:pPr>
            <a:r>
              <a:rPr lang="bg-BG" altLang="en-US" sz="2600" b="1" dirty="0" smtClean="0">
                <a:solidFill>
                  <a:srgbClr val="FF0000"/>
                </a:solidFill>
                <a:latin typeface="Arial" charset="0"/>
                <a:ea typeface="+mn-ea"/>
                <a:cs typeface="+mn-cs"/>
              </a:rPr>
              <a:t>65,780 </a:t>
            </a:r>
            <a:r>
              <a:rPr lang="bg-BG" altLang="en-US" sz="2600" b="1" dirty="0">
                <a:solidFill>
                  <a:srgbClr val="FF0000"/>
                </a:solidFill>
                <a:latin typeface="Arial" charset="0"/>
                <a:ea typeface="+mn-ea"/>
                <a:cs typeface="+mn-cs"/>
              </a:rPr>
              <a:t>$</a:t>
            </a:r>
            <a:r>
              <a:rPr lang="bg-BG" altLang="en-US" sz="2200" b="1" dirty="0">
                <a:solidFill>
                  <a:srgbClr val="FF0000"/>
                </a:solidFill>
                <a:latin typeface="Arial" charset="0"/>
                <a:ea typeface="+mn-ea"/>
                <a:cs typeface="+mn-cs"/>
              </a:rPr>
              <a:t> от </a:t>
            </a:r>
            <a:r>
              <a:rPr lang="bg-BG" altLang="en-US" sz="2200" b="1" dirty="0" smtClean="0">
                <a:solidFill>
                  <a:srgbClr val="FF0000"/>
                </a:solidFill>
                <a:latin typeface="Arial" charset="0"/>
                <a:ea typeface="+mn-ea"/>
                <a:cs typeface="+mn-cs"/>
              </a:rPr>
              <a:t>ДДФ</a:t>
            </a:r>
          </a:p>
          <a:p>
            <a:pPr algn="r">
              <a:spcBef>
                <a:spcPts val="200"/>
              </a:spcBef>
              <a:buFont typeface="Arial" pitchFamily="34" charset="0"/>
              <a:buNone/>
            </a:pPr>
            <a:r>
              <a:rPr lang="bg-BG" altLang="en-US" sz="2600" b="1" dirty="0" smtClean="0">
                <a:solidFill>
                  <a:srgbClr val="FF0000"/>
                </a:solidFill>
                <a:latin typeface="Arial" charset="0"/>
                <a:ea typeface="+mn-ea"/>
                <a:cs typeface="+mn-cs"/>
              </a:rPr>
              <a:t>210,870 $</a:t>
            </a:r>
            <a:r>
              <a:rPr lang="bg-BG" altLang="en-US" sz="2200" b="1" dirty="0" smtClean="0">
                <a:solidFill>
                  <a:srgbClr val="FF0000"/>
                </a:solidFill>
                <a:latin typeface="Arial" charset="0"/>
                <a:ea typeface="+mn-ea"/>
                <a:cs typeface="+mn-cs"/>
              </a:rPr>
              <a:t> от ФР</a:t>
            </a:r>
            <a:endParaRPr lang="bg-BG" altLang="en-US" sz="2200" b="1" dirty="0">
              <a:solidFill>
                <a:srgbClr val="FF0000"/>
              </a:solidFill>
              <a:latin typeface="Arial" charset="0"/>
              <a:ea typeface="+mn-ea"/>
              <a:cs typeface="+mn-cs"/>
            </a:endParaRPr>
          </a:p>
        </p:txBody>
      </p:sp>
      <p:sp>
        <p:nvSpPr>
          <p:cNvPr id="13" name="Rectangle 3"/>
          <p:cNvSpPr txBox="1">
            <a:spLocks noChangeArrowheads="1"/>
          </p:cNvSpPr>
          <p:nvPr/>
        </p:nvSpPr>
        <p:spPr bwMode="auto">
          <a:xfrm>
            <a:off x="5364088" y="3068960"/>
            <a:ext cx="3312368"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Bef>
                <a:spcPts val="200"/>
              </a:spcBef>
              <a:buFont typeface="Arial" pitchFamily="34" charset="0"/>
              <a:buNone/>
            </a:pPr>
            <a:r>
              <a:rPr lang="en-US" altLang="zh-CN" sz="2200" b="1" dirty="0" smtClean="0">
                <a:solidFill>
                  <a:srgbClr val="00246C"/>
                </a:solidFill>
                <a:latin typeface="Arial" charset="0"/>
                <a:ea typeface="+mn-ea"/>
                <a:cs typeface="+mn-cs"/>
              </a:rPr>
              <a:t>8 </a:t>
            </a:r>
            <a:r>
              <a:rPr lang="bg-BG" altLang="zh-CN" sz="2200" b="1" dirty="0" smtClean="0">
                <a:solidFill>
                  <a:srgbClr val="00246C"/>
                </a:solidFill>
                <a:latin typeface="Arial" charset="0"/>
                <a:ea typeface="+mn-ea"/>
                <a:cs typeface="+mn-cs"/>
              </a:rPr>
              <a:t>глобални гранта</a:t>
            </a:r>
            <a:endParaRPr lang="bg-BG" altLang="en-US" sz="2200" b="1" dirty="0">
              <a:solidFill>
                <a:srgbClr val="00246C"/>
              </a:solidFill>
              <a:latin typeface="Arial" charset="0"/>
              <a:ea typeface="+mn-ea"/>
              <a:cs typeface="+mn-cs"/>
            </a:endParaRPr>
          </a:p>
          <a:p>
            <a:pPr algn="r">
              <a:spcBef>
                <a:spcPts val="200"/>
              </a:spcBef>
              <a:buFont typeface="Arial" pitchFamily="34" charset="0"/>
              <a:buNone/>
            </a:pPr>
            <a:r>
              <a:rPr lang="bg-BG" altLang="en-US" sz="2800" b="1" dirty="0" smtClean="0">
                <a:solidFill>
                  <a:srgbClr val="00246C"/>
                </a:solidFill>
                <a:latin typeface="Arial" charset="0"/>
                <a:ea typeface="+mn-ea"/>
                <a:cs typeface="+mn-cs"/>
              </a:rPr>
              <a:t>494,798 $</a:t>
            </a:r>
            <a:endParaRPr lang="bg-BG" altLang="en-US" sz="2800" b="1" dirty="0">
              <a:solidFill>
                <a:srgbClr val="00246C"/>
              </a:solidFill>
              <a:latin typeface="Arial" charset="0"/>
              <a:ea typeface="+mn-ea"/>
              <a:cs typeface="+mn-cs"/>
            </a:endParaRPr>
          </a:p>
        </p:txBody>
      </p:sp>
    </p:spTree>
    <p:extLst>
      <p:ext uri="{BB962C8B-B14F-4D97-AF65-F5344CB8AC3E}">
        <p14:creationId xmlns:p14="http://schemas.microsoft.com/office/powerpoint/2010/main" val="16200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3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0"/>
                            </p:stCondLst>
                            <p:childTnLst>
                              <p:par>
                                <p:cTn id="10" presetID="2" presetClass="entr" presetSubtype="1" fill="hold" grpId="0" nodeType="afterEffect">
                                  <p:stCondLst>
                                    <p:cond delay="20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2000" fill="hold"/>
                                        <p:tgtEl>
                                          <p:spTgt spid="13"/>
                                        </p:tgtEl>
                                        <p:attrNameLst>
                                          <p:attrName>ppt_x</p:attrName>
                                        </p:attrNameLst>
                                      </p:cBhvr>
                                      <p:tavLst>
                                        <p:tav tm="0">
                                          <p:val>
                                            <p:strVal val="#ppt_x"/>
                                          </p:val>
                                        </p:tav>
                                        <p:tav tm="100000">
                                          <p:val>
                                            <p:strVal val="#ppt_x"/>
                                          </p:val>
                                        </p:tav>
                                      </p:tavLst>
                                    </p:anim>
                                    <p:anim calcmode="lin" valueType="num">
                                      <p:cBhvr additive="base">
                                        <p:cTn id="13" dur="20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9000"/>
                            </p:stCondLst>
                            <p:childTnLst>
                              <p:par>
                                <p:cTn id="15" presetID="2" presetClass="entr" presetSubtype="1" fill="hold" grpId="0" nodeType="afterEffect">
                                  <p:stCondLst>
                                    <p:cond delay="2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 fill="hold"/>
                                        <p:tgtEl>
                                          <p:spTgt spid="12"/>
                                        </p:tgtEl>
                                        <p:attrNameLst>
                                          <p:attrName>ppt_x</p:attrName>
                                        </p:attrNameLst>
                                      </p:cBhvr>
                                      <p:tavLst>
                                        <p:tav tm="0">
                                          <p:val>
                                            <p:strVal val="#ppt_x"/>
                                          </p:val>
                                        </p:tav>
                                        <p:tav tm="100000">
                                          <p:val>
                                            <p:strVal val="#ppt_x"/>
                                          </p:val>
                                        </p:tav>
                                      </p:tavLst>
                                    </p:anim>
                                    <p:anim calcmode="lin" valueType="num">
                                      <p:cBhvr additive="base">
                                        <p:cTn id="1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F4B621-8278-403E-9988-E1E7F45F8406}"/>
              </a:ext>
            </a:extLst>
          </p:cNvPr>
          <p:cNvSpPr>
            <a:spLocks noGrp="1"/>
          </p:cNvSpPr>
          <p:nvPr>
            <p:ph type="title"/>
          </p:nvPr>
        </p:nvSpPr>
        <p:spPr/>
        <p:txBody>
          <a:bodyPr/>
          <a:lstStyle/>
          <a:p>
            <a:r>
              <a:rPr lang="bg-BG" b="1" dirty="0" smtClean="0"/>
              <a:t>КАКВО ПОСТИГНАХМЕ ПРЕЗ ПОСЛЕДНИТЕ ГОДИНИ?</a:t>
            </a:r>
            <a:endParaRPr lang="bg-BG" b="1" dirty="0"/>
          </a:p>
        </p:txBody>
      </p:sp>
      <p:sp>
        <p:nvSpPr>
          <p:cNvPr id="11"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1475656" y="1612327"/>
            <a:ext cx="2030760" cy="464993"/>
          </a:xfrm>
        </p:spPr>
        <p:txBody>
          <a:bodyPr/>
          <a:lstStyle/>
          <a:p>
            <a:pPr marL="0" indent="0">
              <a:buNone/>
            </a:pPr>
            <a:r>
              <a:rPr lang="bg-BG" sz="2400" b="1" dirty="0" smtClean="0">
                <a:solidFill>
                  <a:srgbClr val="002060"/>
                </a:solidFill>
              </a:rPr>
              <a:t>ДАРЕНИЯ</a:t>
            </a:r>
            <a:endParaRPr lang="bg-BG" sz="2400" b="1" dirty="0">
              <a:solidFill>
                <a:srgbClr val="002060"/>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2063602885"/>
              </p:ext>
            </p:extLst>
          </p:nvPr>
        </p:nvGraphicFramePr>
        <p:xfrm>
          <a:off x="251520" y="2348879"/>
          <a:ext cx="4839072" cy="2952329"/>
        </p:xfrm>
        <a:graphic>
          <a:graphicData uri="http://schemas.openxmlformats.org/drawingml/2006/table">
            <a:tbl>
              <a:tblPr firstRow="1" bandRow="1">
                <a:tableStyleId>{5C22544A-7EE6-4342-B048-85BDC9FD1C3A}</a:tableStyleId>
              </a:tblPr>
              <a:tblGrid>
                <a:gridCol w="1022648"/>
                <a:gridCol w="1296144"/>
                <a:gridCol w="1224136"/>
                <a:gridCol w="1296144"/>
              </a:tblGrid>
              <a:tr h="757624">
                <a:tc>
                  <a:txBody>
                    <a:bodyPr/>
                    <a:lstStyle/>
                    <a:p>
                      <a:r>
                        <a:rPr lang="bg-BG" sz="1800" b="1" i="0" u="none" strike="noStrike" kern="1200" dirty="0" smtClean="0">
                          <a:solidFill>
                            <a:srgbClr val="00246C"/>
                          </a:solidFill>
                          <a:effectLst/>
                          <a:latin typeface="Arial" charset="0"/>
                          <a:ea typeface="+mn-ea"/>
                          <a:cs typeface="+mn-cs"/>
                        </a:rPr>
                        <a:t>година</a:t>
                      </a:r>
                      <a:endParaRPr lang="en-GB" dirty="0"/>
                    </a:p>
                  </a:txBody>
                  <a:tcPr/>
                </a:tc>
                <a:tc>
                  <a:txBody>
                    <a:bodyPr/>
                    <a:lstStyle/>
                    <a:p>
                      <a:pPr algn="ctr"/>
                      <a:r>
                        <a:rPr lang="bg-BG" sz="1800" b="1" i="0" u="none" strike="noStrike" kern="1200" dirty="0" smtClean="0">
                          <a:solidFill>
                            <a:srgbClr val="00246C"/>
                          </a:solidFill>
                          <a:effectLst/>
                          <a:latin typeface="Arial" charset="0"/>
                          <a:ea typeface="+mn-ea"/>
                          <a:cs typeface="+mn-cs"/>
                        </a:rPr>
                        <a:t>Годишен фонд</a:t>
                      </a:r>
                      <a:endParaRPr lang="en-GB" sz="1800" b="1" i="0" u="none" strike="noStrike" kern="1200" dirty="0">
                        <a:solidFill>
                          <a:srgbClr val="00246C"/>
                        </a:solidFill>
                        <a:effectLst/>
                        <a:latin typeface="Arial" charset="0"/>
                        <a:ea typeface="+mn-ea"/>
                        <a:cs typeface="+mn-cs"/>
                      </a:endParaRPr>
                    </a:p>
                  </a:txBody>
                  <a:tcPr/>
                </a:tc>
                <a:tc>
                  <a:txBody>
                    <a:bodyPr/>
                    <a:lstStyle/>
                    <a:p>
                      <a:pPr algn="ctr"/>
                      <a:r>
                        <a:rPr lang="bg-BG" sz="1800" b="1" i="0" u="none" strike="noStrike" kern="1200" dirty="0" smtClean="0">
                          <a:solidFill>
                            <a:srgbClr val="00246C"/>
                          </a:solidFill>
                          <a:effectLst/>
                          <a:latin typeface="Arial" charset="0"/>
                          <a:ea typeface="+mn-ea"/>
                          <a:cs typeface="+mn-cs"/>
                        </a:rPr>
                        <a:t>Полио Плюс</a:t>
                      </a:r>
                      <a:endParaRPr lang="en-GB" sz="1800" b="1" i="0" u="none" strike="noStrike" kern="1200" dirty="0">
                        <a:solidFill>
                          <a:srgbClr val="00246C"/>
                        </a:solidFill>
                        <a:effectLst/>
                        <a:latin typeface="Arial" charset="0"/>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bg-BG" sz="1800" b="1" i="0" u="none" strike="noStrike" noProof="0" dirty="0" smtClean="0">
                          <a:solidFill>
                            <a:srgbClr val="00246C"/>
                          </a:solidFill>
                          <a:effectLst/>
                          <a:latin typeface="Arial" charset="0"/>
                        </a:rPr>
                        <a:t>Общо Дарения</a:t>
                      </a:r>
                    </a:p>
                  </a:txBody>
                  <a:tcPr/>
                </a:tc>
              </a:tr>
              <a:tr h="43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sz="1700" b="1" i="0" u="none" strike="noStrike" dirty="0" smtClean="0">
                          <a:solidFill>
                            <a:srgbClr val="000000"/>
                          </a:solidFill>
                          <a:effectLst/>
                          <a:latin typeface="Arial" charset="0"/>
                        </a:rPr>
                        <a:t>2018-19</a:t>
                      </a:r>
                    </a:p>
                  </a:txBody>
                  <a:tcPr/>
                </a:tc>
                <a:tc>
                  <a:txBody>
                    <a:bodyPr/>
                    <a:lstStyle/>
                    <a:p>
                      <a:pPr algn="ctr"/>
                      <a:r>
                        <a:rPr lang="en-GB" sz="1800" b="1" i="0" u="none" strike="noStrike" kern="1200" dirty="0" smtClean="0">
                          <a:solidFill>
                            <a:srgbClr val="000000"/>
                          </a:solidFill>
                          <a:effectLst/>
                          <a:latin typeface="Arial" charset="0"/>
                          <a:ea typeface="+mn-ea"/>
                          <a:cs typeface="+mn-cs"/>
                        </a:rPr>
                        <a:t>$21,932</a:t>
                      </a:r>
                      <a:endParaRPr lang="en-GB" sz="1800" b="1" i="0" u="none" strike="noStrike" kern="1200" dirty="0">
                        <a:solidFill>
                          <a:srgbClr val="000000"/>
                        </a:solidFill>
                        <a:effectLst/>
                        <a:latin typeface="Arial" charset="0"/>
                        <a:ea typeface="+mn-ea"/>
                        <a:cs typeface="+mn-cs"/>
                      </a:endParaRPr>
                    </a:p>
                  </a:txBody>
                  <a:tcPr/>
                </a:tc>
                <a:tc>
                  <a:txBody>
                    <a:bodyPr/>
                    <a:lstStyle/>
                    <a:p>
                      <a:pPr algn="ctr"/>
                      <a:r>
                        <a:rPr lang="en-GB" sz="1800" b="1" i="0" u="none" strike="noStrike" kern="1200" dirty="0" smtClean="0">
                          <a:solidFill>
                            <a:srgbClr val="000000"/>
                          </a:solidFill>
                          <a:effectLst/>
                          <a:latin typeface="Arial" charset="0"/>
                          <a:ea typeface="+mn-ea"/>
                          <a:cs typeface="+mn-cs"/>
                        </a:rPr>
                        <a:t>$10,570</a:t>
                      </a:r>
                      <a:endParaRPr lang="en-GB" sz="1800" b="1" i="0" u="none" strike="noStrike" kern="1200" dirty="0">
                        <a:solidFill>
                          <a:srgbClr val="000000"/>
                        </a:solidFill>
                        <a:effectLst/>
                        <a:latin typeface="Arial" charset="0"/>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Arial" charset="0"/>
                        </a:rPr>
                        <a:t>$</a:t>
                      </a:r>
                      <a:r>
                        <a:rPr lang="bg-BG" sz="1800" b="1" i="0" u="none" strike="noStrike" dirty="0" smtClean="0">
                          <a:solidFill>
                            <a:srgbClr val="000000"/>
                          </a:solidFill>
                          <a:effectLst/>
                          <a:latin typeface="Arial" charset="0"/>
                        </a:rPr>
                        <a:t>40</a:t>
                      </a:r>
                      <a:r>
                        <a:rPr lang="en-US" sz="1800" b="1" i="0" u="none" strike="noStrike" dirty="0" smtClean="0">
                          <a:solidFill>
                            <a:srgbClr val="000000"/>
                          </a:solidFill>
                          <a:effectLst/>
                          <a:latin typeface="Arial" charset="0"/>
                        </a:rPr>
                        <a:t> </a:t>
                      </a:r>
                      <a:r>
                        <a:rPr lang="bg-BG" sz="1800" b="1" i="0" u="none" strike="noStrike" dirty="0" smtClean="0">
                          <a:solidFill>
                            <a:srgbClr val="000000"/>
                          </a:solidFill>
                          <a:effectLst/>
                          <a:latin typeface="Arial" charset="0"/>
                        </a:rPr>
                        <a:t>096</a:t>
                      </a:r>
                      <a:endParaRPr lang="en-US" sz="1800" b="1" i="0" u="none" strike="noStrike" dirty="0" smtClean="0">
                        <a:solidFill>
                          <a:srgbClr val="000000"/>
                        </a:solidFill>
                        <a:effectLst/>
                        <a:latin typeface="Arial" charset="0"/>
                      </a:endParaRPr>
                    </a:p>
                  </a:txBody>
                  <a:tcPr/>
                </a:tc>
              </a:tr>
              <a:tr h="43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i-FI" sz="1700" b="1" i="0" u="none" strike="noStrike" dirty="0" smtClean="0">
                          <a:solidFill>
                            <a:srgbClr val="000000"/>
                          </a:solidFill>
                          <a:effectLst/>
                          <a:latin typeface="Arial" charset="0"/>
                        </a:rPr>
                        <a:t>2017-18</a:t>
                      </a:r>
                    </a:p>
                  </a:txBody>
                  <a:tcPr/>
                </a:tc>
                <a:tc>
                  <a:txBody>
                    <a:bodyPr/>
                    <a:lstStyle/>
                    <a:p>
                      <a:pPr algn="ctr"/>
                      <a:r>
                        <a:rPr lang="en-GB" sz="1800" b="1" i="0" u="none" strike="noStrike" kern="1200" dirty="0" smtClean="0">
                          <a:solidFill>
                            <a:srgbClr val="005DAA"/>
                          </a:solidFill>
                          <a:effectLst/>
                          <a:latin typeface="Arial" charset="0"/>
                          <a:ea typeface="+mn-ea"/>
                          <a:cs typeface="+mn-cs"/>
                        </a:rPr>
                        <a:t>$59,594</a:t>
                      </a:r>
                      <a:endParaRPr lang="en-GB" sz="1800" b="1" i="0" u="none" strike="noStrike" kern="1200" dirty="0">
                        <a:solidFill>
                          <a:srgbClr val="005DAA"/>
                        </a:solidFill>
                        <a:effectLst/>
                        <a:latin typeface="Arial" charset="0"/>
                        <a:ea typeface="+mn-ea"/>
                        <a:cs typeface="+mn-cs"/>
                      </a:endParaRPr>
                    </a:p>
                  </a:txBody>
                  <a:tcPr/>
                </a:tc>
                <a:tc>
                  <a:txBody>
                    <a:bodyPr/>
                    <a:lstStyle/>
                    <a:p>
                      <a:pPr algn="ctr"/>
                      <a:r>
                        <a:rPr lang="en-GB" sz="1800" b="1" i="0" u="none" strike="noStrike" kern="1200" dirty="0" smtClean="0">
                          <a:solidFill>
                            <a:srgbClr val="000000"/>
                          </a:solidFill>
                          <a:effectLst/>
                          <a:latin typeface="Arial" charset="0"/>
                          <a:ea typeface="+mn-ea"/>
                          <a:cs typeface="+mn-cs"/>
                        </a:rPr>
                        <a:t>$13,909</a:t>
                      </a:r>
                      <a:endParaRPr lang="en-GB" sz="1800" b="1" i="0" u="none" strike="noStrike" kern="1200" dirty="0">
                        <a:solidFill>
                          <a:srgbClr val="000000"/>
                        </a:solidFill>
                        <a:effectLst/>
                        <a:latin typeface="Arial" charset="0"/>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smtClean="0">
                          <a:solidFill>
                            <a:srgbClr val="005DAA"/>
                          </a:solidFill>
                          <a:effectLst/>
                          <a:latin typeface="Arial" charset="0"/>
                        </a:rPr>
                        <a:t>$73 503</a:t>
                      </a:r>
                    </a:p>
                  </a:txBody>
                  <a:tcPr/>
                </a:tc>
              </a:tr>
              <a:tr h="43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sz="1700" b="1" i="0" u="none" strike="noStrike" dirty="0" smtClean="0">
                          <a:solidFill>
                            <a:srgbClr val="000000"/>
                          </a:solidFill>
                          <a:effectLst/>
                          <a:latin typeface="Arial" charset="0"/>
                        </a:rPr>
                        <a:t>2016-17</a:t>
                      </a:r>
                    </a:p>
                  </a:txBody>
                  <a:tcPr/>
                </a:tc>
                <a:tc>
                  <a:txBody>
                    <a:bodyPr/>
                    <a:lstStyle/>
                    <a:p>
                      <a:pPr marL="0" algn="ctr" defTabSz="457200" rtl="0" eaLnBrk="1" latinLnBrk="0" hangingPunct="1"/>
                      <a:r>
                        <a:rPr lang="en-GB" sz="1800" b="1" i="0" u="none" strike="noStrike" kern="1200" dirty="0" smtClean="0">
                          <a:solidFill>
                            <a:srgbClr val="000000"/>
                          </a:solidFill>
                          <a:effectLst/>
                          <a:latin typeface="Arial" charset="0"/>
                          <a:ea typeface="+mn-ea"/>
                          <a:cs typeface="+mn-cs"/>
                        </a:rPr>
                        <a:t>$53,107</a:t>
                      </a:r>
                      <a:endParaRPr lang="en-GB" sz="1800" b="1" i="0" u="none" strike="noStrike" kern="1200" dirty="0">
                        <a:solidFill>
                          <a:srgbClr val="000000"/>
                        </a:solidFill>
                        <a:effectLst/>
                        <a:latin typeface="Arial" charset="0"/>
                        <a:ea typeface="+mn-ea"/>
                        <a:cs typeface="+mn-cs"/>
                      </a:endParaRPr>
                    </a:p>
                  </a:txBody>
                  <a:tcPr/>
                </a:tc>
                <a:tc>
                  <a:txBody>
                    <a:bodyPr/>
                    <a:lstStyle/>
                    <a:p>
                      <a:pPr algn="ctr"/>
                      <a:r>
                        <a:rPr lang="en-GB" sz="1800" b="1" i="0" u="none" strike="noStrike" kern="1200" dirty="0" smtClean="0">
                          <a:solidFill>
                            <a:srgbClr val="005DAA"/>
                          </a:solidFill>
                          <a:effectLst/>
                          <a:latin typeface="Arial" charset="0"/>
                          <a:ea typeface="+mn-ea"/>
                          <a:cs typeface="+mn-cs"/>
                        </a:rPr>
                        <a:t>$16,099</a:t>
                      </a:r>
                      <a:endParaRPr lang="en-GB" sz="1800" b="1" i="0" u="none" strike="noStrike" kern="1200" dirty="0">
                        <a:solidFill>
                          <a:srgbClr val="005DAA"/>
                        </a:solidFill>
                        <a:effectLst/>
                        <a:latin typeface="Arial" charset="0"/>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Arial" charset="0"/>
                        </a:rPr>
                        <a:t>$70 308</a:t>
                      </a:r>
                    </a:p>
                  </a:txBody>
                  <a:tcPr/>
                </a:tc>
              </a:tr>
              <a:tr h="43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sz="1700" b="1" i="0" u="none" strike="noStrike" dirty="0" smtClean="0">
                          <a:solidFill>
                            <a:srgbClr val="000000"/>
                          </a:solidFill>
                          <a:effectLst/>
                          <a:latin typeface="Arial" charset="0"/>
                        </a:rPr>
                        <a:t>2015-16</a:t>
                      </a:r>
                    </a:p>
                  </a:txBody>
                  <a:tcPr/>
                </a:tc>
                <a:tc>
                  <a:txBody>
                    <a:bodyPr/>
                    <a:lstStyle/>
                    <a:p>
                      <a:pPr algn="ctr"/>
                      <a:r>
                        <a:rPr lang="en-GB" sz="1800" b="1" i="0" u="none" strike="noStrike" kern="1200" dirty="0" smtClean="0">
                          <a:solidFill>
                            <a:srgbClr val="000000"/>
                          </a:solidFill>
                          <a:effectLst/>
                          <a:latin typeface="Arial" charset="0"/>
                          <a:ea typeface="+mn-ea"/>
                          <a:cs typeface="+mn-cs"/>
                        </a:rPr>
                        <a:t>$47,706</a:t>
                      </a:r>
                      <a:endParaRPr lang="en-GB" sz="1800" b="1" i="0" u="none" strike="noStrike" kern="1200" dirty="0">
                        <a:solidFill>
                          <a:srgbClr val="000000"/>
                        </a:solidFill>
                        <a:effectLst/>
                        <a:latin typeface="Arial" charset="0"/>
                        <a:ea typeface="+mn-ea"/>
                        <a:cs typeface="+mn-cs"/>
                      </a:endParaRPr>
                    </a:p>
                  </a:txBody>
                  <a:tcPr/>
                </a:tc>
                <a:tc>
                  <a:txBody>
                    <a:bodyPr/>
                    <a:lstStyle/>
                    <a:p>
                      <a:pPr algn="ctr"/>
                      <a:r>
                        <a:rPr lang="en-GB" sz="1800" b="1" i="0" u="none" strike="noStrike" kern="1200" dirty="0" smtClean="0">
                          <a:solidFill>
                            <a:srgbClr val="000000"/>
                          </a:solidFill>
                          <a:effectLst/>
                          <a:latin typeface="Arial" charset="0"/>
                          <a:ea typeface="+mn-ea"/>
                          <a:cs typeface="+mn-cs"/>
                        </a:rPr>
                        <a:t>$13,838</a:t>
                      </a:r>
                      <a:endParaRPr lang="en-GB" sz="1800" b="1" i="0" u="none" strike="noStrike" kern="1200" dirty="0">
                        <a:solidFill>
                          <a:srgbClr val="000000"/>
                        </a:solidFill>
                        <a:effectLst/>
                        <a:latin typeface="Arial" charset="0"/>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Arial" charset="0"/>
                        </a:rPr>
                        <a:t>$63 558</a:t>
                      </a:r>
                    </a:p>
                  </a:txBody>
                  <a:tcPr/>
                </a:tc>
              </a:tr>
              <a:tr h="438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sz="1700" b="1" i="0" u="none" strike="noStrike" dirty="0" smtClean="0">
                          <a:solidFill>
                            <a:srgbClr val="000000"/>
                          </a:solidFill>
                          <a:effectLst/>
                          <a:latin typeface="Arial" charset="0"/>
                        </a:rPr>
                        <a:t>2014-15</a:t>
                      </a:r>
                    </a:p>
                  </a:txBody>
                  <a:tcPr/>
                </a:tc>
                <a:tc>
                  <a:txBody>
                    <a:bodyPr/>
                    <a:lstStyle/>
                    <a:p>
                      <a:pPr algn="ctr"/>
                      <a:r>
                        <a:rPr lang="en-GB" sz="1800" b="1" i="0" u="none" strike="noStrike" kern="1200" dirty="0" smtClean="0">
                          <a:solidFill>
                            <a:srgbClr val="000000"/>
                          </a:solidFill>
                          <a:effectLst/>
                          <a:latin typeface="Arial" charset="0"/>
                          <a:ea typeface="+mn-ea"/>
                          <a:cs typeface="+mn-cs"/>
                        </a:rPr>
                        <a:t>$42,325</a:t>
                      </a:r>
                      <a:endParaRPr lang="en-GB" sz="1800" b="1" i="0" u="none" strike="noStrike" kern="1200" dirty="0">
                        <a:solidFill>
                          <a:srgbClr val="000000"/>
                        </a:solidFill>
                        <a:effectLst/>
                        <a:latin typeface="Arial" charset="0"/>
                        <a:ea typeface="+mn-ea"/>
                        <a:cs typeface="+mn-cs"/>
                      </a:endParaRPr>
                    </a:p>
                  </a:txBody>
                  <a:tcPr/>
                </a:tc>
                <a:tc>
                  <a:txBody>
                    <a:bodyPr/>
                    <a:lstStyle/>
                    <a:p>
                      <a:pPr algn="ctr"/>
                      <a:r>
                        <a:rPr lang="en-GB" sz="1800" b="1" i="0" u="none" strike="noStrike" kern="1200" dirty="0" smtClean="0">
                          <a:solidFill>
                            <a:srgbClr val="000000"/>
                          </a:solidFill>
                          <a:effectLst/>
                          <a:latin typeface="Arial" charset="0"/>
                          <a:ea typeface="+mn-ea"/>
                          <a:cs typeface="+mn-cs"/>
                        </a:rPr>
                        <a:t>$13,021</a:t>
                      </a:r>
                      <a:endParaRPr lang="en-GB" sz="1800" b="1" i="0" u="none" strike="noStrike" kern="1200" dirty="0">
                        <a:solidFill>
                          <a:srgbClr val="000000"/>
                        </a:solidFill>
                        <a:effectLst/>
                        <a:latin typeface="Arial" charset="0"/>
                        <a:ea typeface="+mn-ea"/>
                        <a:cs typeface="+mn-cs"/>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i="0" u="none" strike="noStrike" dirty="0" smtClean="0">
                          <a:solidFill>
                            <a:srgbClr val="000000"/>
                          </a:solidFill>
                          <a:effectLst/>
                          <a:latin typeface="Arial" charset="0"/>
                        </a:rPr>
                        <a:t>$64 618</a:t>
                      </a:r>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139862768"/>
              </p:ext>
            </p:extLst>
          </p:nvPr>
        </p:nvGraphicFramePr>
        <p:xfrm>
          <a:off x="5220072" y="1700808"/>
          <a:ext cx="3677678" cy="4150947"/>
        </p:xfrm>
        <a:graphic>
          <a:graphicData uri="http://schemas.openxmlformats.org/drawingml/2006/table">
            <a:tbl>
              <a:tblPr/>
              <a:tblGrid>
                <a:gridCol w="2540710"/>
                <a:gridCol w="1136968"/>
              </a:tblGrid>
              <a:tr h="432047">
                <a:tc gridSpan="2">
                  <a:txBody>
                    <a:bodyPr/>
                    <a:lstStyle/>
                    <a:p>
                      <a:pPr algn="ctr" fontAlgn="ctr"/>
                      <a:r>
                        <a:rPr lang="bg-BG" sz="1600" b="1" i="0" u="none" strike="noStrike" noProof="0" dirty="0">
                          <a:solidFill>
                            <a:schemeClr val="tx2"/>
                          </a:solidFill>
                          <a:effectLst/>
                          <a:latin typeface="Arial" charset="0"/>
                          <a:ea typeface="Arial" charset="0"/>
                          <a:cs typeface="Arial" charset="0"/>
                        </a:rPr>
                        <a:t>Общо за Д2482 </a:t>
                      </a:r>
                      <a:r>
                        <a:rPr lang="bg-BG" sz="1600" b="1" i="0" u="none" strike="noStrike" noProof="0" dirty="0" smtClean="0">
                          <a:solidFill>
                            <a:schemeClr val="tx2"/>
                          </a:solidFill>
                          <a:effectLst/>
                          <a:latin typeface="Arial" charset="0"/>
                          <a:ea typeface="Arial" charset="0"/>
                          <a:cs typeface="Arial" charset="0"/>
                        </a:rPr>
                        <a:t>България</a:t>
                      </a:r>
                      <a:endParaRPr lang="bg-BG" sz="1600" b="1" i="0" u="none" strike="noStrike" noProof="0" dirty="0">
                        <a:solidFill>
                          <a:schemeClr val="tx2"/>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9DEE9"/>
                    </a:solidFill>
                  </a:tcPr>
                </a:tc>
                <a:tc hMerge="1">
                  <a:txBody>
                    <a:bodyPr/>
                    <a:lstStyle/>
                    <a:p>
                      <a:pPr algn="ctr" fontAlgn="ctr"/>
                      <a:endParaRPr lang="bg-BG" sz="9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9DEE9"/>
                    </a:solidFill>
                  </a:tcPr>
                </a:tc>
              </a:tr>
              <a:tr h="347099">
                <a:tc gridSpan="2">
                  <a:txBody>
                    <a:bodyPr/>
                    <a:lstStyle/>
                    <a:p>
                      <a:pPr algn="ctr" fontAlgn="ctr"/>
                      <a:r>
                        <a:rPr lang="bg-BG" sz="1600" b="1" i="0" u="none" strike="noStrike" noProof="0" dirty="0" smtClean="0">
                          <a:solidFill>
                            <a:srgbClr val="000000"/>
                          </a:solidFill>
                          <a:effectLst/>
                          <a:latin typeface="Arial" charset="0"/>
                          <a:ea typeface="Arial" charset="0"/>
                          <a:cs typeface="Arial" charset="0"/>
                        </a:rPr>
                        <a:t>Данни 01.7.2018 - 1</a:t>
                      </a:r>
                      <a:r>
                        <a:rPr lang="en-US" sz="1600" b="1" i="0" u="none" strike="noStrike" noProof="0" dirty="0" smtClean="0">
                          <a:solidFill>
                            <a:srgbClr val="000000"/>
                          </a:solidFill>
                          <a:effectLst/>
                          <a:latin typeface="Arial" charset="0"/>
                          <a:ea typeface="Arial" charset="0"/>
                          <a:cs typeface="Arial" charset="0"/>
                        </a:rPr>
                        <a:t>4</a:t>
                      </a:r>
                      <a:r>
                        <a:rPr lang="bg-BG" sz="1600" b="1" i="0" u="none" strike="noStrike" noProof="0" dirty="0" smtClean="0">
                          <a:solidFill>
                            <a:srgbClr val="000000"/>
                          </a:solidFill>
                          <a:effectLst/>
                          <a:latin typeface="Arial" charset="0"/>
                          <a:ea typeface="Arial" charset="0"/>
                          <a:cs typeface="Arial" charset="0"/>
                        </a:rPr>
                        <a:t>.</a:t>
                      </a:r>
                      <a:r>
                        <a:rPr lang="en-US" sz="1600" b="1" i="0" u="none" strike="noStrike" noProof="0" dirty="0" smtClean="0">
                          <a:solidFill>
                            <a:srgbClr val="000000"/>
                          </a:solidFill>
                          <a:effectLst/>
                          <a:latin typeface="Arial" charset="0"/>
                          <a:ea typeface="Arial" charset="0"/>
                          <a:cs typeface="Arial" charset="0"/>
                        </a:rPr>
                        <a:t>02</a:t>
                      </a:r>
                      <a:r>
                        <a:rPr lang="bg-BG" sz="1600" b="1" i="0" u="none" strike="noStrike" noProof="0" dirty="0" smtClean="0">
                          <a:solidFill>
                            <a:srgbClr val="000000"/>
                          </a:solidFill>
                          <a:effectLst/>
                          <a:latin typeface="Arial" charset="0"/>
                          <a:ea typeface="Arial" charset="0"/>
                          <a:cs typeface="Arial" charset="0"/>
                        </a:rPr>
                        <a:t>.201</a:t>
                      </a:r>
                      <a:r>
                        <a:rPr lang="en-US" sz="1600" b="1" i="0" u="none" strike="noStrike" noProof="0" dirty="0" smtClean="0">
                          <a:solidFill>
                            <a:srgbClr val="000000"/>
                          </a:solidFill>
                          <a:effectLst/>
                          <a:latin typeface="Arial" charset="0"/>
                          <a:ea typeface="Arial" charset="0"/>
                          <a:cs typeface="Arial" charset="0"/>
                        </a:rPr>
                        <a:t>9</a:t>
                      </a:r>
                      <a:endParaRPr lang="bg-BG" sz="1600" b="1" i="0" u="none" strike="noStrike" noProof="0" dirty="0">
                        <a:solidFill>
                          <a:srgbClr val="000000"/>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9DEE9"/>
                    </a:solidFill>
                  </a:tcPr>
                </a:tc>
                <a:tc hMerge="1">
                  <a:txBody>
                    <a:bodyPr/>
                    <a:lstStyle/>
                    <a:p>
                      <a:pPr algn="ctr" fontAlgn="ctr"/>
                      <a:endParaRPr lang="bg-BG" sz="9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9DEE9"/>
                    </a:solidFill>
                  </a:tcPr>
                </a:tc>
              </a:tr>
              <a:tr h="396682">
                <a:tc>
                  <a:txBody>
                    <a:bodyPr/>
                    <a:lstStyle/>
                    <a:p>
                      <a:pPr algn="ctr" fontAlgn="ctr"/>
                      <a:r>
                        <a:rPr lang="bg-BG" sz="1100" b="1" i="0" u="none" strike="noStrike" noProof="0" dirty="0" smtClean="0">
                          <a:solidFill>
                            <a:srgbClr val="000000"/>
                          </a:solidFill>
                          <a:effectLst/>
                          <a:latin typeface="Arial" charset="0"/>
                          <a:ea typeface="Arial" charset="0"/>
                          <a:cs typeface="Arial" charset="0"/>
                        </a:rPr>
                        <a:t>Брой членове</a:t>
                      </a:r>
                      <a:endParaRPr lang="bg-BG" sz="1100" b="1" i="0" u="none" strike="noStrike" noProof="0" dirty="0">
                        <a:solidFill>
                          <a:srgbClr val="000000"/>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EE9"/>
                    </a:solidFill>
                  </a:tcPr>
                </a:tc>
                <a:tc>
                  <a:txBody>
                    <a:bodyPr/>
                    <a:lstStyle/>
                    <a:p>
                      <a:pPr algn="ctr" fontAlgn="ctr"/>
                      <a:r>
                        <a:rPr lang="bg-BG" sz="1300" b="1" i="0" u="none" strike="noStrike" noProof="0" dirty="0" smtClean="0">
                          <a:solidFill>
                            <a:srgbClr val="000000"/>
                          </a:solidFill>
                          <a:effectLst/>
                          <a:latin typeface="Arial" charset="0"/>
                          <a:ea typeface="Arial" charset="0"/>
                          <a:cs typeface="Arial" charset="0"/>
                        </a:rPr>
                        <a:t>2 005</a:t>
                      </a:r>
                      <a:endParaRPr lang="bg-BG" sz="13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47099">
                <a:tc>
                  <a:txBody>
                    <a:bodyPr/>
                    <a:lstStyle/>
                    <a:p>
                      <a:pPr algn="ctr" fontAlgn="ctr"/>
                      <a:r>
                        <a:rPr lang="bg-BG" sz="1100" b="1" i="0" u="none" strike="noStrike" noProof="0" dirty="0">
                          <a:solidFill>
                            <a:srgbClr val="000000"/>
                          </a:solidFill>
                          <a:effectLst/>
                          <a:latin typeface="Arial" charset="0"/>
                          <a:ea typeface="Arial" charset="0"/>
                          <a:cs typeface="Arial" charset="0"/>
                        </a:rPr>
                        <a:t>Заложена цел за Годишен Фонд</a:t>
                      </a: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9DEE9"/>
                    </a:solidFill>
                  </a:tcPr>
                </a:tc>
                <a:tc>
                  <a:txBody>
                    <a:bodyPr/>
                    <a:lstStyle/>
                    <a:p>
                      <a:pPr algn="ctr" fontAlgn="ctr"/>
                      <a:r>
                        <a:rPr lang="bg-BG" sz="1300" b="1" i="0" u="none" strike="noStrike" noProof="0" dirty="0" smtClean="0">
                          <a:solidFill>
                            <a:srgbClr val="000000"/>
                          </a:solidFill>
                          <a:effectLst/>
                          <a:latin typeface="Arial" charset="0"/>
                          <a:ea typeface="Arial" charset="0"/>
                          <a:cs typeface="Arial" charset="0"/>
                        </a:rPr>
                        <a:t>$20 059 </a:t>
                      </a:r>
                      <a:endParaRPr lang="bg-BG" sz="13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396682">
                <a:tc>
                  <a:txBody>
                    <a:bodyPr/>
                    <a:lstStyle/>
                    <a:p>
                      <a:pPr algn="ctr" fontAlgn="ctr"/>
                      <a:r>
                        <a:rPr lang="bg-BG" sz="1100" b="1" i="0" u="none" strike="noStrike" noProof="0" dirty="0">
                          <a:solidFill>
                            <a:srgbClr val="000000"/>
                          </a:solidFill>
                          <a:effectLst/>
                          <a:latin typeface="Arial" charset="0"/>
                          <a:ea typeface="Arial" charset="0"/>
                          <a:cs typeface="Arial" charset="0"/>
                        </a:rPr>
                        <a:t>% Изпълнена цел</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9DEE9"/>
                    </a:solidFill>
                  </a:tcPr>
                </a:tc>
                <a:tc>
                  <a:txBody>
                    <a:bodyPr/>
                    <a:lstStyle/>
                    <a:p>
                      <a:pPr algn="ctr" fontAlgn="ctr"/>
                      <a:r>
                        <a:rPr lang="bg-BG" sz="1300" b="1" i="0" u="none" strike="noStrike" noProof="0" dirty="0" smtClean="0">
                          <a:solidFill>
                            <a:srgbClr val="000000"/>
                          </a:solidFill>
                          <a:effectLst/>
                          <a:latin typeface="Arial" charset="0"/>
                          <a:ea typeface="Arial" charset="0"/>
                          <a:cs typeface="Arial" charset="0"/>
                        </a:rPr>
                        <a:t>40.1%</a:t>
                      </a:r>
                      <a:endParaRPr lang="bg-BG" sz="13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644610">
                <a:tc>
                  <a:txBody>
                    <a:bodyPr/>
                    <a:lstStyle/>
                    <a:p>
                      <a:pPr algn="ctr" fontAlgn="ctr"/>
                      <a:r>
                        <a:rPr lang="bg-BG" sz="1100" b="1" i="0" u="none" strike="noStrike" noProof="0" dirty="0">
                          <a:solidFill>
                            <a:srgbClr val="000000"/>
                          </a:solidFill>
                          <a:effectLst/>
                          <a:latin typeface="Arial" charset="0"/>
                          <a:ea typeface="Arial" charset="0"/>
                          <a:cs typeface="Arial" charset="0"/>
                        </a:rPr>
                        <a:t>Средно дарение на ротарианец в Годишен Фонд</a:t>
                      </a: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solidFill>
                      <a:srgbClr val="C9DEE9"/>
                    </a:solidFill>
                  </a:tcPr>
                </a:tc>
                <a:tc>
                  <a:txBody>
                    <a:bodyPr/>
                    <a:lstStyle/>
                    <a:p>
                      <a:pPr algn="ctr" fontAlgn="ctr"/>
                      <a:r>
                        <a:rPr lang="bg-BG" sz="1300" b="1" i="0" u="none" strike="noStrike" noProof="0" dirty="0" smtClean="0">
                          <a:solidFill>
                            <a:srgbClr val="000000"/>
                          </a:solidFill>
                          <a:effectLst/>
                          <a:latin typeface="Arial" charset="0"/>
                          <a:ea typeface="Arial" charset="0"/>
                          <a:cs typeface="Arial" charset="0"/>
                        </a:rPr>
                        <a:t> $4.01 </a:t>
                      </a:r>
                      <a:endParaRPr lang="bg-BG" sz="13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r>
              <a:tr h="396682">
                <a:tc>
                  <a:txBody>
                    <a:bodyPr/>
                    <a:lstStyle/>
                    <a:p>
                      <a:pPr algn="ctr" fontAlgn="ctr"/>
                      <a:r>
                        <a:rPr lang="bg-BG" sz="1700" b="1" i="0" u="none" strike="noStrike" noProof="0" dirty="0" smtClean="0">
                          <a:solidFill>
                            <a:srgbClr val="0064B3"/>
                          </a:solidFill>
                          <a:effectLst/>
                          <a:latin typeface="Arial" charset="0"/>
                          <a:ea typeface="Arial" charset="0"/>
                          <a:cs typeface="Arial" charset="0"/>
                        </a:rPr>
                        <a:t>-- Годишен фонд --</a:t>
                      </a:r>
                      <a:endParaRPr lang="bg-BG" sz="1700" b="1" i="0" u="none" strike="noStrike" noProof="0" dirty="0">
                        <a:solidFill>
                          <a:srgbClr val="0064B3"/>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9DEE9"/>
                    </a:solidFill>
                  </a:tcPr>
                </a:tc>
                <a:tc>
                  <a:txBody>
                    <a:bodyPr/>
                    <a:lstStyle/>
                    <a:p>
                      <a:pPr algn="ctr" fontAlgn="ctr"/>
                      <a:r>
                        <a:rPr lang="bg-BG" sz="1700" b="1" i="0" u="none" strike="noStrike" noProof="0" dirty="0" smtClean="0">
                          <a:solidFill>
                            <a:srgbClr val="0064B3"/>
                          </a:solidFill>
                          <a:effectLst/>
                          <a:latin typeface="Arial" charset="0"/>
                          <a:ea typeface="Arial" charset="0"/>
                          <a:cs typeface="Arial" charset="0"/>
                        </a:rPr>
                        <a:t> $</a:t>
                      </a:r>
                      <a:r>
                        <a:rPr lang="en-US" sz="1700" b="1" i="0" u="none" strike="noStrike" noProof="0" dirty="0" smtClean="0">
                          <a:solidFill>
                            <a:srgbClr val="0064B3"/>
                          </a:solidFill>
                          <a:effectLst/>
                          <a:latin typeface="Arial" charset="0"/>
                          <a:ea typeface="Arial" charset="0"/>
                          <a:cs typeface="Arial" charset="0"/>
                        </a:rPr>
                        <a:t>21</a:t>
                      </a:r>
                      <a:r>
                        <a:rPr lang="bg-BG" sz="1700" b="1" i="0" u="none" strike="noStrike" noProof="0" dirty="0" smtClean="0">
                          <a:solidFill>
                            <a:srgbClr val="0064B3"/>
                          </a:solidFill>
                          <a:effectLst/>
                          <a:latin typeface="Arial" charset="0"/>
                          <a:ea typeface="Arial" charset="0"/>
                          <a:cs typeface="Arial" charset="0"/>
                        </a:rPr>
                        <a:t> </a:t>
                      </a:r>
                      <a:r>
                        <a:rPr lang="en-US" sz="1700" b="1" i="0" u="none" strike="noStrike" noProof="0" dirty="0" smtClean="0">
                          <a:solidFill>
                            <a:srgbClr val="0064B3"/>
                          </a:solidFill>
                          <a:effectLst/>
                          <a:latin typeface="Arial" charset="0"/>
                          <a:ea typeface="Arial" charset="0"/>
                          <a:cs typeface="Arial" charset="0"/>
                        </a:rPr>
                        <a:t>932</a:t>
                      </a:r>
                      <a:endParaRPr lang="bg-BG" sz="1700" b="1" i="0" u="none" strike="noStrike" noProof="0" dirty="0">
                        <a:solidFill>
                          <a:srgbClr val="0064B3"/>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396682">
                <a:tc>
                  <a:txBody>
                    <a:bodyPr/>
                    <a:lstStyle/>
                    <a:p>
                      <a:pPr algn="ctr" fontAlgn="ctr"/>
                      <a:r>
                        <a:rPr lang="bg-BG" sz="1700" b="1" i="0" u="none" strike="noStrike" noProof="0" dirty="0" smtClean="0">
                          <a:solidFill>
                            <a:srgbClr val="0064B3"/>
                          </a:solidFill>
                          <a:effectLst/>
                          <a:latin typeface="Arial" charset="0"/>
                          <a:ea typeface="Arial" charset="0"/>
                          <a:cs typeface="Arial" charset="0"/>
                        </a:rPr>
                        <a:t>-- Полио Плюс --</a:t>
                      </a:r>
                      <a:endParaRPr lang="bg-BG" sz="1700" b="1" i="0" u="none" strike="noStrike" noProof="0" dirty="0">
                        <a:solidFill>
                          <a:srgbClr val="0064B3"/>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9DEE9"/>
                    </a:solidFill>
                  </a:tcPr>
                </a:tc>
                <a:tc>
                  <a:txBody>
                    <a:bodyPr/>
                    <a:lstStyle/>
                    <a:p>
                      <a:pPr algn="ctr" fontAlgn="ctr"/>
                      <a:r>
                        <a:rPr lang="bg-BG" sz="1700" b="1" i="0" u="none" strike="noStrike" noProof="0" dirty="0" smtClean="0">
                          <a:solidFill>
                            <a:srgbClr val="0064B3"/>
                          </a:solidFill>
                          <a:effectLst/>
                          <a:latin typeface="Arial" charset="0"/>
                          <a:ea typeface="Arial" charset="0"/>
                          <a:cs typeface="Arial" charset="0"/>
                        </a:rPr>
                        <a:t> $</a:t>
                      </a:r>
                      <a:r>
                        <a:rPr lang="en-US" sz="1700" b="1" i="0" u="none" strike="noStrike" noProof="0" dirty="0" smtClean="0">
                          <a:solidFill>
                            <a:srgbClr val="0064B3"/>
                          </a:solidFill>
                          <a:effectLst/>
                          <a:latin typeface="Arial" charset="0"/>
                          <a:ea typeface="Arial" charset="0"/>
                          <a:cs typeface="Arial" charset="0"/>
                        </a:rPr>
                        <a:t>10</a:t>
                      </a:r>
                      <a:r>
                        <a:rPr lang="bg-BG" sz="1700" b="1" i="0" u="none" strike="noStrike" noProof="0" dirty="0" smtClean="0">
                          <a:solidFill>
                            <a:srgbClr val="0064B3"/>
                          </a:solidFill>
                          <a:effectLst/>
                          <a:latin typeface="Arial" charset="0"/>
                          <a:ea typeface="Arial" charset="0"/>
                          <a:cs typeface="Arial" charset="0"/>
                        </a:rPr>
                        <a:t> </a:t>
                      </a:r>
                      <a:r>
                        <a:rPr lang="en-US" sz="1700" b="1" i="0" u="none" strike="noStrike" noProof="0" dirty="0" smtClean="0">
                          <a:solidFill>
                            <a:srgbClr val="0064B3"/>
                          </a:solidFill>
                          <a:effectLst/>
                          <a:latin typeface="Arial" charset="0"/>
                          <a:ea typeface="Arial" charset="0"/>
                          <a:cs typeface="Arial" charset="0"/>
                        </a:rPr>
                        <a:t>570</a:t>
                      </a:r>
                      <a:r>
                        <a:rPr lang="bg-BG" sz="1700" b="1" i="0" u="none" strike="noStrike" noProof="0" dirty="0" smtClean="0">
                          <a:solidFill>
                            <a:srgbClr val="0064B3"/>
                          </a:solidFill>
                          <a:effectLst/>
                          <a:latin typeface="Arial" charset="0"/>
                          <a:ea typeface="Arial" charset="0"/>
                          <a:cs typeface="Arial" charset="0"/>
                        </a:rPr>
                        <a:t> </a:t>
                      </a:r>
                      <a:endParaRPr lang="bg-BG" sz="1700" b="1" i="0" u="none" strike="noStrike" noProof="0" dirty="0">
                        <a:solidFill>
                          <a:srgbClr val="0064B3"/>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r>
              <a:tr h="396682">
                <a:tc>
                  <a:txBody>
                    <a:bodyPr/>
                    <a:lstStyle/>
                    <a:p>
                      <a:pPr algn="ctr" fontAlgn="ctr"/>
                      <a:r>
                        <a:rPr lang="bg-BG" sz="1700" b="1" i="0" u="none" strike="noStrike" noProof="0" dirty="0" smtClean="0">
                          <a:solidFill>
                            <a:srgbClr val="0064B3"/>
                          </a:solidFill>
                          <a:effectLst/>
                          <a:latin typeface="Arial" charset="0"/>
                          <a:ea typeface="Arial" charset="0"/>
                          <a:cs typeface="Arial" charset="0"/>
                        </a:rPr>
                        <a:t>-- Други фондове --</a:t>
                      </a:r>
                      <a:endParaRPr lang="bg-BG" sz="1700" b="1" i="0" u="none" strike="noStrike" noProof="0" dirty="0">
                        <a:solidFill>
                          <a:srgbClr val="0064B3"/>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9DEE9"/>
                    </a:solidFill>
                  </a:tcPr>
                </a:tc>
                <a:tc>
                  <a:txBody>
                    <a:bodyPr/>
                    <a:lstStyle/>
                    <a:p>
                      <a:pPr algn="ctr" fontAlgn="ctr"/>
                      <a:r>
                        <a:rPr lang="bg-BG" sz="1700" b="1" i="0" u="none" strike="noStrike" noProof="0" dirty="0" smtClean="0">
                          <a:solidFill>
                            <a:srgbClr val="0064B3"/>
                          </a:solidFill>
                          <a:effectLst/>
                          <a:latin typeface="Arial" charset="0"/>
                          <a:ea typeface="Arial" charset="0"/>
                          <a:cs typeface="Arial" charset="0"/>
                        </a:rPr>
                        <a:t> $7 59</a:t>
                      </a:r>
                      <a:r>
                        <a:rPr lang="en-US" sz="1700" b="1" i="0" u="none" strike="noStrike" noProof="0" dirty="0" smtClean="0">
                          <a:solidFill>
                            <a:srgbClr val="0064B3"/>
                          </a:solidFill>
                          <a:effectLst/>
                          <a:latin typeface="Arial" charset="0"/>
                          <a:ea typeface="Arial" charset="0"/>
                          <a:cs typeface="Arial" charset="0"/>
                        </a:rPr>
                        <a:t>5</a:t>
                      </a:r>
                      <a:r>
                        <a:rPr lang="bg-BG" sz="1700" b="1" i="0" u="none" strike="noStrike" noProof="0" dirty="0" smtClean="0">
                          <a:solidFill>
                            <a:srgbClr val="0064B3"/>
                          </a:solidFill>
                          <a:effectLst/>
                          <a:latin typeface="Arial" charset="0"/>
                          <a:ea typeface="Arial" charset="0"/>
                          <a:cs typeface="Arial" charset="0"/>
                        </a:rPr>
                        <a:t> </a:t>
                      </a:r>
                      <a:endParaRPr lang="bg-BG" sz="1700" b="1" i="0" u="none" strike="noStrike" noProof="0" dirty="0">
                        <a:solidFill>
                          <a:srgbClr val="0064B3"/>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r>
              <a:tr h="396682">
                <a:tc>
                  <a:txBody>
                    <a:bodyPr/>
                    <a:lstStyle/>
                    <a:p>
                      <a:pPr algn="ctr" fontAlgn="ctr"/>
                      <a:r>
                        <a:rPr lang="bg-BG" sz="1800" b="1" i="0" u="none" strike="noStrike" noProof="0" dirty="0" smtClean="0">
                          <a:solidFill>
                            <a:srgbClr val="000000"/>
                          </a:solidFill>
                          <a:effectLst/>
                          <a:latin typeface="Arial" charset="0"/>
                          <a:ea typeface="Arial" charset="0"/>
                          <a:cs typeface="Arial" charset="0"/>
                        </a:rPr>
                        <a:t>-- Общо --</a:t>
                      </a:r>
                      <a:endParaRPr lang="bg-BG" sz="1800" b="1" i="0" u="none" strike="noStrike" noProof="0" dirty="0">
                        <a:solidFill>
                          <a:srgbClr val="000000"/>
                        </a:solidFill>
                        <a:effectLst/>
                        <a:latin typeface="Arial" charset="0"/>
                        <a:ea typeface="Arial" charset="0"/>
                        <a:cs typeface="Arial" charset="0"/>
                      </a:endParaRPr>
                    </a:p>
                  </a:txBody>
                  <a:tcPr marL="6350" marR="6350" marT="635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EE9"/>
                    </a:solidFill>
                  </a:tcPr>
                </a:tc>
                <a:tc>
                  <a:txBody>
                    <a:bodyPr/>
                    <a:lstStyle/>
                    <a:p>
                      <a:pPr algn="ctr" fontAlgn="ctr"/>
                      <a:r>
                        <a:rPr lang="bg-BG" sz="1800" b="1" i="0" u="none" strike="noStrike" noProof="0" dirty="0" smtClean="0">
                          <a:solidFill>
                            <a:srgbClr val="000000"/>
                          </a:solidFill>
                          <a:effectLst/>
                          <a:latin typeface="Arial" charset="0"/>
                          <a:ea typeface="Arial" charset="0"/>
                          <a:cs typeface="Arial" charset="0"/>
                        </a:rPr>
                        <a:t> $</a:t>
                      </a:r>
                      <a:r>
                        <a:rPr lang="en-US" sz="1800" b="1" i="0" u="none" strike="noStrike" noProof="0" dirty="0" smtClean="0">
                          <a:solidFill>
                            <a:srgbClr val="000000"/>
                          </a:solidFill>
                          <a:effectLst/>
                          <a:latin typeface="Arial" charset="0"/>
                          <a:ea typeface="Arial" charset="0"/>
                          <a:cs typeface="Arial" charset="0"/>
                        </a:rPr>
                        <a:t>40</a:t>
                      </a:r>
                      <a:r>
                        <a:rPr lang="bg-BG" sz="1800" b="1" i="0" u="none" strike="noStrike" noProof="0" dirty="0" smtClean="0">
                          <a:solidFill>
                            <a:srgbClr val="000000"/>
                          </a:solidFill>
                          <a:effectLst/>
                          <a:latin typeface="Arial" charset="0"/>
                          <a:ea typeface="Arial" charset="0"/>
                          <a:cs typeface="Arial" charset="0"/>
                        </a:rPr>
                        <a:t> </a:t>
                      </a:r>
                      <a:r>
                        <a:rPr lang="en-US" sz="1800" b="1" i="0" u="none" strike="noStrike" noProof="0" dirty="0" smtClean="0">
                          <a:solidFill>
                            <a:srgbClr val="000000"/>
                          </a:solidFill>
                          <a:effectLst/>
                          <a:latin typeface="Arial" charset="0"/>
                          <a:ea typeface="Arial" charset="0"/>
                          <a:cs typeface="Arial" charset="0"/>
                        </a:rPr>
                        <a:t>096</a:t>
                      </a:r>
                      <a:endParaRPr lang="bg-BG" sz="1800" b="1" i="0" u="none" strike="noStrike" noProof="0" dirty="0">
                        <a:solidFill>
                          <a:srgbClr val="000000"/>
                        </a:solidFill>
                        <a:effectLst/>
                        <a:latin typeface="Arial" charset="0"/>
                        <a:ea typeface="Arial" charset="0"/>
                        <a:cs typeface="Arial" charset="0"/>
                      </a:endParaRPr>
                    </a:p>
                  </a:txBody>
                  <a:tcPr marL="6350" marR="6350" marT="635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
        <p:nvSpPr>
          <p:cNvPr id="19" name="Rectangle 18"/>
          <p:cNvSpPr/>
          <p:nvPr/>
        </p:nvSpPr>
        <p:spPr>
          <a:xfrm>
            <a:off x="1893368" y="5426060"/>
            <a:ext cx="2016224" cy="523220"/>
          </a:xfrm>
          <a:prstGeom prst="rect">
            <a:avLst/>
          </a:prstGeom>
        </p:spPr>
        <p:txBody>
          <a:bodyPr wrap="square">
            <a:spAutoFit/>
          </a:bodyPr>
          <a:lstStyle/>
          <a:p>
            <a:pPr>
              <a:spcBef>
                <a:spcPts val="600"/>
              </a:spcBef>
            </a:pPr>
            <a:r>
              <a:rPr lang="bg-BG" sz="2800" b="1" dirty="0">
                <a:solidFill>
                  <a:srgbClr val="FF0000"/>
                </a:solidFill>
                <a:latin typeface="Georgia" panose="02040502050405020303" pitchFamily="18" charset="0"/>
                <a:cs typeface="Arial Narrow"/>
              </a:rPr>
              <a:t>321 547 </a:t>
            </a:r>
            <a:r>
              <a:rPr lang="bg-BG" sz="2800" b="1" dirty="0" smtClean="0">
                <a:solidFill>
                  <a:srgbClr val="FF0000"/>
                </a:solidFill>
                <a:latin typeface="Georgia" panose="02040502050405020303" pitchFamily="18" charset="0"/>
                <a:cs typeface="Arial Narrow"/>
              </a:rPr>
              <a:t>$</a:t>
            </a:r>
            <a:endParaRPr lang="bg-BG" sz="2800" b="1" dirty="0">
              <a:solidFill>
                <a:srgbClr val="FF0000"/>
              </a:solidFill>
              <a:latin typeface="Georgia" panose="02040502050405020303" pitchFamily="18" charset="0"/>
              <a:cs typeface="Arial Narrow"/>
            </a:endParaRPr>
          </a:p>
        </p:txBody>
      </p:sp>
      <p:sp>
        <p:nvSpPr>
          <p:cNvPr id="20" name="Rectangle 19"/>
          <p:cNvSpPr/>
          <p:nvPr/>
        </p:nvSpPr>
        <p:spPr>
          <a:xfrm>
            <a:off x="3758796" y="5823747"/>
            <a:ext cx="1224136" cy="523220"/>
          </a:xfrm>
          <a:prstGeom prst="rect">
            <a:avLst/>
          </a:prstGeom>
        </p:spPr>
        <p:txBody>
          <a:bodyPr wrap="square">
            <a:spAutoFit/>
          </a:bodyPr>
          <a:lstStyle/>
          <a:p>
            <a:pPr>
              <a:spcBef>
                <a:spcPts val="600"/>
              </a:spcBef>
            </a:pPr>
            <a:r>
              <a:rPr lang="bg-BG" sz="2800" b="1" dirty="0" smtClean="0">
                <a:solidFill>
                  <a:srgbClr val="FF0000"/>
                </a:solidFill>
                <a:latin typeface="Georgia" panose="02040502050405020303" pitchFamily="18" charset="0"/>
                <a:cs typeface="Arial Narrow"/>
              </a:rPr>
              <a:t>4,5%</a:t>
            </a:r>
            <a:endParaRPr lang="bg-BG" sz="2800" b="1" dirty="0">
              <a:solidFill>
                <a:srgbClr val="FF0000"/>
              </a:solidFill>
              <a:latin typeface="Georgia" panose="02040502050405020303" pitchFamily="18" charset="0"/>
              <a:cs typeface="Arial Narrow"/>
            </a:endParaRPr>
          </a:p>
        </p:txBody>
      </p:sp>
    </p:spTree>
    <p:extLst>
      <p:ext uri="{BB962C8B-B14F-4D97-AF65-F5344CB8AC3E}">
        <p14:creationId xmlns:p14="http://schemas.microsoft.com/office/powerpoint/2010/main" val="25943986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75E9DC-8AB6-4BD0-AD08-A13CCD752010}"/>
              </a:ext>
            </a:extLst>
          </p:cNvPr>
          <p:cNvSpPr>
            <a:spLocks noGrp="1"/>
          </p:cNvSpPr>
          <p:nvPr>
            <p:ph type="title"/>
          </p:nvPr>
        </p:nvSpPr>
        <p:spPr/>
        <p:txBody>
          <a:bodyPr/>
          <a:lstStyle/>
          <a:p>
            <a:r>
              <a:rPr lang="bg-BG" b="1" dirty="0" smtClean="0"/>
              <a:t>КАК ЩЕ ПОСТИГНЕМ ЦЕЛИТЕ ЗА СЛЕДВАЩАТА ГОДИНА?</a:t>
            </a:r>
            <a:endParaRPr lang="bg-BG" b="1" dirty="0"/>
          </a:p>
        </p:txBody>
      </p:sp>
      <p:sp>
        <p:nvSpPr>
          <p:cNvPr id="6"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2700000" y="1260000"/>
            <a:ext cx="3771292" cy="464993"/>
          </a:xfrm>
        </p:spPr>
        <p:txBody>
          <a:bodyPr/>
          <a:lstStyle/>
          <a:p>
            <a:pPr marL="0" indent="0">
              <a:buNone/>
            </a:pPr>
            <a:r>
              <a:rPr lang="bg-BG" sz="2400" b="1" dirty="0" smtClean="0">
                <a:solidFill>
                  <a:srgbClr val="002060"/>
                </a:solidFill>
              </a:rPr>
              <a:t>1. ПОВЕЧЕ ПРОЕКТИ</a:t>
            </a:r>
            <a:endParaRPr lang="bg-BG" sz="2400" b="1" dirty="0">
              <a:solidFill>
                <a:srgbClr val="002060"/>
              </a:solidFill>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065" y="1917064"/>
            <a:ext cx="5567999" cy="4176000"/>
          </a:xfrm>
          <a:prstGeom prst="rect">
            <a:avLst/>
          </a:prstGeom>
        </p:spPr>
      </p:pic>
      <p:pic>
        <p:nvPicPr>
          <p:cNvPr id="26" name="Picture 25" descr="1.JPG"/>
          <p:cNvPicPr>
            <a:picLocks noChangeAspect="1"/>
          </p:cNvPicPr>
          <p:nvPr/>
        </p:nvPicPr>
        <p:blipFill>
          <a:blip r:embed="rId3"/>
          <a:stretch>
            <a:fillRect/>
          </a:stretch>
        </p:blipFill>
        <p:spPr>
          <a:xfrm>
            <a:off x="1528228" y="1917064"/>
            <a:ext cx="6157671" cy="4176000"/>
          </a:xfrm>
          <a:prstGeom prst="rect">
            <a:avLst/>
          </a:prstGeom>
        </p:spPr>
      </p:pic>
      <p:pic>
        <p:nvPicPr>
          <p:cNvPr id="20" name="Picture 19"/>
          <p:cNvPicPr>
            <a:picLocks noChangeAspect="1"/>
          </p:cNvPicPr>
          <p:nvPr/>
        </p:nvPicPr>
        <p:blipFill>
          <a:blip r:embed="rId4"/>
          <a:stretch>
            <a:fillRect/>
          </a:stretch>
        </p:blipFill>
        <p:spPr>
          <a:xfrm>
            <a:off x="1475505" y="1917063"/>
            <a:ext cx="6263115" cy="4177497"/>
          </a:xfrm>
          <a:prstGeom prst="rect">
            <a:avLst/>
          </a:prstGeom>
        </p:spPr>
      </p:pic>
      <p:grpSp>
        <p:nvGrpSpPr>
          <p:cNvPr id="28" name="Group 27"/>
          <p:cNvGrpSpPr/>
          <p:nvPr/>
        </p:nvGrpSpPr>
        <p:grpSpPr>
          <a:xfrm>
            <a:off x="1189928" y="1917062"/>
            <a:ext cx="6739735" cy="4176408"/>
            <a:chOff x="1298737" y="1915378"/>
            <a:chExt cx="6739735" cy="4176408"/>
          </a:xfrm>
        </p:grpSpPr>
        <p:pic>
          <p:nvPicPr>
            <p:cNvPr id="23" name="Picture 22" descr="IMG_4960.jpg"/>
            <p:cNvPicPr>
              <a:picLocks noChangeAspect="1"/>
            </p:cNvPicPr>
            <p:nvPr/>
          </p:nvPicPr>
          <p:blipFill>
            <a:blip r:embed="rId5"/>
            <a:stretch>
              <a:fillRect/>
            </a:stretch>
          </p:blipFill>
          <p:spPr>
            <a:xfrm>
              <a:off x="4668507" y="1923712"/>
              <a:ext cx="3369965" cy="4168074"/>
            </a:xfrm>
            <a:prstGeom prst="rect">
              <a:avLst/>
            </a:prstGeom>
          </p:spPr>
        </p:pic>
        <p:pic>
          <p:nvPicPr>
            <p:cNvPr id="24" name="Picture 23" descr="IMG_4950.jpg"/>
            <p:cNvPicPr>
              <a:picLocks noChangeAspect="1"/>
            </p:cNvPicPr>
            <p:nvPr/>
          </p:nvPicPr>
          <p:blipFill>
            <a:blip r:embed="rId6"/>
            <a:stretch>
              <a:fillRect/>
            </a:stretch>
          </p:blipFill>
          <p:spPr>
            <a:xfrm>
              <a:off x="1298737" y="1915378"/>
              <a:ext cx="3369965" cy="4168074"/>
            </a:xfrm>
            <a:prstGeom prst="rect">
              <a:avLst/>
            </a:prstGeom>
          </p:spPr>
        </p:pic>
      </p:grpSp>
      <p:pic>
        <p:nvPicPr>
          <p:cNvPr id="1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5446" y="1917062"/>
            <a:ext cx="6798528" cy="4176408"/>
          </a:xfrm>
          <a:prstGeom prst="rect">
            <a:avLst/>
          </a:prstGeom>
          <a:effectLst/>
        </p:spPr>
      </p:pic>
      <p:grpSp>
        <p:nvGrpSpPr>
          <p:cNvPr id="31" name="Group 30"/>
          <p:cNvGrpSpPr/>
          <p:nvPr/>
        </p:nvGrpSpPr>
        <p:grpSpPr>
          <a:xfrm>
            <a:off x="251520" y="1844824"/>
            <a:ext cx="8424936" cy="4240312"/>
            <a:chOff x="251520" y="1844824"/>
            <a:chExt cx="8424936" cy="4240312"/>
          </a:xfrm>
        </p:grpSpPr>
        <p:sp>
          <p:nvSpPr>
            <p:cNvPr id="29" name="Rectangle 28"/>
            <p:cNvSpPr/>
            <p:nvPr/>
          </p:nvSpPr>
          <p:spPr>
            <a:xfrm>
              <a:off x="251520" y="1844824"/>
              <a:ext cx="8424936" cy="424031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8" name="Group 17"/>
            <p:cNvGrpSpPr/>
            <p:nvPr/>
          </p:nvGrpSpPr>
          <p:grpSpPr>
            <a:xfrm>
              <a:off x="381000" y="2067448"/>
              <a:ext cx="7962092" cy="3453753"/>
              <a:chOff x="381000" y="2067448"/>
              <a:chExt cx="7962092" cy="3453753"/>
            </a:xfrm>
          </p:grpSpPr>
          <p:sp>
            <p:nvSpPr>
              <p:cNvPr id="7" name="Content Placeholder 2">
                <a:extLst>
                  <a:ext uri="{FF2B5EF4-FFF2-40B4-BE49-F238E27FC236}">
                    <a16:creationId xmlns="" xmlns:a16="http://schemas.microsoft.com/office/drawing/2014/main" id="{015C1F96-7D48-4570-8047-2C69B2D475FA}"/>
                  </a:ext>
                </a:extLst>
              </p:cNvPr>
              <p:cNvSpPr txBox="1">
                <a:spLocks/>
              </p:cNvSpPr>
              <p:nvPr/>
            </p:nvSpPr>
            <p:spPr>
              <a:xfrm>
                <a:off x="381000" y="2067448"/>
                <a:ext cx="527112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bg-BG" sz="2400" b="1" dirty="0" smtClean="0">
                    <a:solidFill>
                      <a:srgbClr val="002060"/>
                    </a:solidFill>
                  </a:rPr>
                  <a:t>ДДФ – очакван баланс 2018-19</a:t>
                </a:r>
                <a:endParaRPr lang="bg-BG" sz="2400" b="1" dirty="0">
                  <a:solidFill>
                    <a:srgbClr val="002060"/>
                  </a:solidFill>
                </a:endParaRPr>
              </a:p>
            </p:txBody>
          </p:sp>
          <p:sp>
            <p:nvSpPr>
              <p:cNvPr id="8" name="Content Placeholder 2">
                <a:extLst>
                  <a:ext uri="{FF2B5EF4-FFF2-40B4-BE49-F238E27FC236}">
                    <a16:creationId xmlns="" xmlns:a16="http://schemas.microsoft.com/office/drawing/2014/main" id="{015C1F96-7D48-4570-8047-2C69B2D475FA}"/>
                  </a:ext>
                </a:extLst>
              </p:cNvPr>
              <p:cNvSpPr txBox="1">
                <a:spLocks/>
              </p:cNvSpPr>
              <p:nvPr/>
            </p:nvSpPr>
            <p:spPr>
              <a:xfrm>
                <a:off x="381000" y="3212977"/>
                <a:ext cx="527112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bg-BG" sz="2400" b="1" dirty="0" smtClean="0">
                    <a:solidFill>
                      <a:srgbClr val="002060"/>
                    </a:solidFill>
                  </a:rPr>
                  <a:t>ДДФ – от 2016-17</a:t>
                </a:r>
                <a:endParaRPr lang="bg-BG" sz="2400" b="1" dirty="0">
                  <a:solidFill>
                    <a:srgbClr val="002060"/>
                  </a:solidFill>
                </a:endParaRPr>
              </a:p>
            </p:txBody>
          </p:sp>
          <p:sp>
            <p:nvSpPr>
              <p:cNvPr id="9" name="Content Placeholder 2">
                <a:extLst>
                  <a:ext uri="{FF2B5EF4-FFF2-40B4-BE49-F238E27FC236}">
                    <a16:creationId xmlns="" xmlns:a16="http://schemas.microsoft.com/office/drawing/2014/main" id="{015C1F96-7D48-4570-8047-2C69B2D475FA}"/>
                  </a:ext>
                </a:extLst>
              </p:cNvPr>
              <p:cNvSpPr txBox="1">
                <a:spLocks/>
              </p:cNvSpPr>
              <p:nvPr/>
            </p:nvSpPr>
            <p:spPr>
              <a:xfrm>
                <a:off x="6543092" y="3212976"/>
                <a:ext cx="180000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dirty="0" smtClean="0">
                    <a:solidFill>
                      <a:srgbClr val="FF0000"/>
                    </a:solidFill>
                  </a:rPr>
                  <a:t>25 165</a:t>
                </a:r>
                <a:endParaRPr lang="bg-BG" sz="2400" b="1" dirty="0">
                  <a:solidFill>
                    <a:srgbClr val="FF0000"/>
                  </a:solidFill>
                </a:endParaRPr>
              </a:p>
            </p:txBody>
          </p:sp>
          <p:sp>
            <p:nvSpPr>
              <p:cNvPr id="10" name="Content Placeholder 2">
                <a:extLst>
                  <a:ext uri="{FF2B5EF4-FFF2-40B4-BE49-F238E27FC236}">
                    <a16:creationId xmlns="" xmlns:a16="http://schemas.microsoft.com/office/drawing/2014/main" id="{015C1F96-7D48-4570-8047-2C69B2D475FA}"/>
                  </a:ext>
                </a:extLst>
              </p:cNvPr>
              <p:cNvSpPr txBox="1">
                <a:spLocks/>
              </p:cNvSpPr>
              <p:nvPr/>
            </p:nvSpPr>
            <p:spPr>
              <a:xfrm>
                <a:off x="6491064" y="2067448"/>
                <a:ext cx="180000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dirty="0" smtClean="0">
                    <a:solidFill>
                      <a:srgbClr val="FF0000"/>
                    </a:solidFill>
                  </a:rPr>
                  <a:t>112 896</a:t>
                </a:r>
                <a:endParaRPr lang="bg-BG" sz="2400" b="1" dirty="0">
                  <a:solidFill>
                    <a:srgbClr val="FF0000"/>
                  </a:solidFill>
                </a:endParaRPr>
              </a:p>
            </p:txBody>
          </p:sp>
          <p:sp>
            <p:nvSpPr>
              <p:cNvPr id="11" name="Content Placeholder 2">
                <a:extLst>
                  <a:ext uri="{FF2B5EF4-FFF2-40B4-BE49-F238E27FC236}">
                    <a16:creationId xmlns="" xmlns:a16="http://schemas.microsoft.com/office/drawing/2014/main" id="{015C1F96-7D48-4570-8047-2C69B2D475FA}"/>
                  </a:ext>
                </a:extLst>
              </p:cNvPr>
              <p:cNvSpPr txBox="1">
                <a:spLocks/>
              </p:cNvSpPr>
              <p:nvPr/>
            </p:nvSpPr>
            <p:spPr>
              <a:xfrm>
                <a:off x="4932040" y="2636912"/>
                <a:ext cx="3359024"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i="1" dirty="0" smtClean="0">
                    <a:solidFill>
                      <a:srgbClr val="002060"/>
                    </a:solidFill>
                  </a:rPr>
                  <a:t>(137 </a:t>
                </a:r>
                <a:r>
                  <a:rPr lang="bg-BG" sz="2400" b="1" i="1" dirty="0">
                    <a:solidFill>
                      <a:srgbClr val="002060"/>
                    </a:solidFill>
                  </a:rPr>
                  <a:t>896 – 25 </a:t>
                </a:r>
                <a:r>
                  <a:rPr lang="bg-BG" sz="2400" b="1" i="1" dirty="0" smtClean="0">
                    <a:solidFill>
                      <a:srgbClr val="002060"/>
                    </a:solidFill>
                  </a:rPr>
                  <a:t>000)</a:t>
                </a:r>
                <a:endParaRPr lang="bg-BG" sz="2400" b="1" i="1" dirty="0">
                  <a:solidFill>
                    <a:srgbClr val="002060"/>
                  </a:solidFill>
                </a:endParaRPr>
              </a:p>
            </p:txBody>
          </p:sp>
          <p:sp>
            <p:nvSpPr>
              <p:cNvPr id="12" name="Content Placeholder 2">
                <a:extLst>
                  <a:ext uri="{FF2B5EF4-FFF2-40B4-BE49-F238E27FC236}">
                    <a16:creationId xmlns="" xmlns:a16="http://schemas.microsoft.com/office/drawing/2014/main" id="{015C1F96-7D48-4570-8047-2C69B2D475FA}"/>
                  </a:ext>
                </a:extLst>
              </p:cNvPr>
              <p:cNvSpPr txBox="1">
                <a:spLocks/>
              </p:cNvSpPr>
              <p:nvPr/>
            </p:nvSpPr>
            <p:spPr>
              <a:xfrm>
                <a:off x="381000" y="3904081"/>
                <a:ext cx="527112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bg-BG" sz="2400" b="1" dirty="0" smtClean="0">
                    <a:solidFill>
                      <a:srgbClr val="002060"/>
                    </a:solidFill>
                  </a:rPr>
                  <a:t>ДДФ – ТОТАЛ</a:t>
                </a:r>
                <a:endParaRPr lang="bg-BG" sz="2400" b="1" dirty="0">
                  <a:solidFill>
                    <a:srgbClr val="002060"/>
                  </a:solidFill>
                </a:endParaRPr>
              </a:p>
            </p:txBody>
          </p:sp>
          <p:sp>
            <p:nvSpPr>
              <p:cNvPr id="13" name="Content Placeholder 2">
                <a:extLst>
                  <a:ext uri="{FF2B5EF4-FFF2-40B4-BE49-F238E27FC236}">
                    <a16:creationId xmlns="" xmlns:a16="http://schemas.microsoft.com/office/drawing/2014/main" id="{015C1F96-7D48-4570-8047-2C69B2D475FA}"/>
                  </a:ext>
                </a:extLst>
              </p:cNvPr>
              <p:cNvSpPr txBox="1">
                <a:spLocks/>
              </p:cNvSpPr>
              <p:nvPr/>
            </p:nvSpPr>
            <p:spPr>
              <a:xfrm>
                <a:off x="6491064" y="3904080"/>
                <a:ext cx="180000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dirty="0" smtClean="0">
                    <a:solidFill>
                      <a:srgbClr val="FF0000"/>
                    </a:solidFill>
                  </a:rPr>
                  <a:t>138 061</a:t>
                </a:r>
                <a:endParaRPr lang="bg-BG" sz="2400" b="1" dirty="0">
                  <a:solidFill>
                    <a:srgbClr val="FF0000"/>
                  </a:solidFill>
                </a:endParaRPr>
              </a:p>
            </p:txBody>
          </p:sp>
          <p:sp>
            <p:nvSpPr>
              <p:cNvPr id="14" name="Content Placeholder 2">
                <a:extLst>
                  <a:ext uri="{FF2B5EF4-FFF2-40B4-BE49-F238E27FC236}">
                    <a16:creationId xmlns="" xmlns:a16="http://schemas.microsoft.com/office/drawing/2014/main" id="{015C1F96-7D48-4570-8047-2C69B2D475FA}"/>
                  </a:ext>
                </a:extLst>
              </p:cNvPr>
              <p:cNvSpPr txBox="1">
                <a:spLocks/>
              </p:cNvSpPr>
              <p:nvPr/>
            </p:nvSpPr>
            <p:spPr>
              <a:xfrm>
                <a:off x="6543092" y="4480144"/>
                <a:ext cx="180000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u="sng" dirty="0" smtClean="0">
                    <a:solidFill>
                      <a:srgbClr val="FF0000"/>
                    </a:solidFill>
                  </a:rPr>
                  <a:t>26 625</a:t>
                </a:r>
                <a:endParaRPr lang="bg-BG" sz="2400" b="1" u="sng" dirty="0">
                  <a:solidFill>
                    <a:srgbClr val="FF0000"/>
                  </a:solidFill>
                </a:endParaRPr>
              </a:p>
            </p:txBody>
          </p:sp>
          <p:sp>
            <p:nvSpPr>
              <p:cNvPr id="15" name="Content Placeholder 2">
                <a:extLst>
                  <a:ext uri="{FF2B5EF4-FFF2-40B4-BE49-F238E27FC236}">
                    <a16:creationId xmlns="" xmlns:a16="http://schemas.microsoft.com/office/drawing/2014/main" id="{015C1F96-7D48-4570-8047-2C69B2D475FA}"/>
                  </a:ext>
                </a:extLst>
              </p:cNvPr>
              <p:cNvSpPr txBox="1">
                <a:spLocks/>
              </p:cNvSpPr>
              <p:nvPr/>
            </p:nvSpPr>
            <p:spPr>
              <a:xfrm>
                <a:off x="6543092" y="5056208"/>
                <a:ext cx="1800000"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dirty="0" smtClean="0">
                    <a:solidFill>
                      <a:srgbClr val="FF0000"/>
                    </a:solidFill>
                  </a:rPr>
                  <a:t>111 435</a:t>
                </a:r>
                <a:endParaRPr lang="bg-BG" sz="2400" b="1" dirty="0">
                  <a:solidFill>
                    <a:srgbClr val="FF0000"/>
                  </a:solidFill>
                </a:endParaRPr>
              </a:p>
            </p:txBody>
          </p:sp>
          <p:sp>
            <p:nvSpPr>
              <p:cNvPr id="16" name="Content Placeholder 2">
                <a:extLst>
                  <a:ext uri="{FF2B5EF4-FFF2-40B4-BE49-F238E27FC236}">
                    <a16:creationId xmlns="" xmlns:a16="http://schemas.microsoft.com/office/drawing/2014/main" id="{015C1F96-7D48-4570-8047-2C69B2D475FA}"/>
                  </a:ext>
                </a:extLst>
              </p:cNvPr>
              <p:cNvSpPr txBox="1">
                <a:spLocks/>
              </p:cNvSpPr>
              <p:nvPr/>
            </p:nvSpPr>
            <p:spPr>
              <a:xfrm>
                <a:off x="2627784" y="4535679"/>
                <a:ext cx="3966592"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dirty="0" smtClean="0">
                    <a:solidFill>
                      <a:srgbClr val="002060"/>
                    </a:solidFill>
                  </a:rPr>
                  <a:t>Дистриктни грантове:</a:t>
                </a:r>
                <a:endParaRPr lang="bg-BG" sz="2400" b="1" dirty="0">
                  <a:solidFill>
                    <a:srgbClr val="002060"/>
                  </a:solidFill>
                </a:endParaRPr>
              </a:p>
            </p:txBody>
          </p:sp>
          <p:sp>
            <p:nvSpPr>
              <p:cNvPr id="17" name="Content Placeholder 2">
                <a:extLst>
                  <a:ext uri="{FF2B5EF4-FFF2-40B4-BE49-F238E27FC236}">
                    <a16:creationId xmlns="" xmlns:a16="http://schemas.microsoft.com/office/drawing/2014/main" id="{015C1F96-7D48-4570-8047-2C69B2D475FA}"/>
                  </a:ext>
                </a:extLst>
              </p:cNvPr>
              <p:cNvSpPr txBox="1">
                <a:spLocks/>
              </p:cNvSpPr>
              <p:nvPr/>
            </p:nvSpPr>
            <p:spPr>
              <a:xfrm>
                <a:off x="2576500" y="5056208"/>
                <a:ext cx="3966592" cy="464993"/>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pitchFamily="34" charset="0"/>
                  <a:buNone/>
                </a:pPr>
                <a:r>
                  <a:rPr lang="bg-BG" sz="2400" b="1" dirty="0" smtClean="0">
                    <a:solidFill>
                      <a:srgbClr val="002060"/>
                    </a:solidFill>
                  </a:rPr>
                  <a:t>Глобални грантове:</a:t>
                </a:r>
                <a:endParaRPr lang="bg-BG" sz="2400" b="1" dirty="0">
                  <a:solidFill>
                    <a:srgbClr val="002060"/>
                  </a:solidFill>
                </a:endParaRPr>
              </a:p>
            </p:txBody>
          </p:sp>
        </p:grpSp>
      </p:grpSp>
    </p:spTree>
    <p:extLst>
      <p:ext uri="{BB962C8B-B14F-4D97-AF65-F5344CB8AC3E}">
        <p14:creationId xmlns:p14="http://schemas.microsoft.com/office/powerpoint/2010/main" val="11988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par>
                          <p:cTn id="8" fill="hold">
                            <p:stCondLst>
                              <p:cond delay="7000"/>
                            </p:stCondLst>
                            <p:childTnLst>
                              <p:par>
                                <p:cTn id="9" presetID="10" presetClass="entr" presetSubtype="0" fill="hold" nodeType="afterEffect">
                                  <p:stCondLst>
                                    <p:cond delay="3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000"/>
                                        <p:tgtEl>
                                          <p:spTgt spid="20"/>
                                        </p:tgtEl>
                                      </p:cBhvr>
                                    </p:animEffect>
                                  </p:childTnLst>
                                </p:cTn>
                              </p:par>
                            </p:childTnLst>
                          </p:cTn>
                        </p:par>
                        <p:par>
                          <p:cTn id="12" fill="hold">
                            <p:stCondLst>
                              <p:cond delay="12000"/>
                            </p:stCondLst>
                            <p:childTnLst>
                              <p:par>
                                <p:cTn id="13" presetID="10" presetClass="entr" presetSubtype="0" fill="hold" nodeType="afterEffect">
                                  <p:stCondLst>
                                    <p:cond delay="30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childTnLst>
                                </p:cTn>
                              </p:par>
                            </p:childTnLst>
                          </p:cTn>
                        </p:par>
                        <p:par>
                          <p:cTn id="16" fill="hold">
                            <p:stCondLst>
                              <p:cond delay="17000"/>
                            </p:stCondLst>
                            <p:childTnLst>
                              <p:par>
                                <p:cTn id="17" presetID="10" presetClass="entr" presetSubtype="0" fill="hold" nodeType="afterEffect">
                                  <p:stCondLst>
                                    <p:cond delay="3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up)">
                                      <p:cBhvr>
                                        <p:cTn id="24"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75E9DC-8AB6-4BD0-AD08-A13CCD752010}"/>
              </a:ext>
            </a:extLst>
          </p:cNvPr>
          <p:cNvSpPr>
            <a:spLocks noGrp="1"/>
          </p:cNvSpPr>
          <p:nvPr>
            <p:ph type="title"/>
          </p:nvPr>
        </p:nvSpPr>
        <p:spPr/>
        <p:txBody>
          <a:bodyPr/>
          <a:lstStyle/>
          <a:p>
            <a:r>
              <a:rPr lang="bg-BG" b="1" dirty="0" smtClean="0"/>
              <a:t>КАК ЩЕ ПОСТИГНЕМ ЦЕЛИТЕ ЗА СЛЕДВАЩАТА ГОДИНА?</a:t>
            </a:r>
            <a:endParaRPr lang="bg-BG" b="1" dirty="0"/>
          </a:p>
        </p:txBody>
      </p:sp>
      <p:sp>
        <p:nvSpPr>
          <p:cNvPr id="6"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2699792" y="1224000"/>
            <a:ext cx="4104456" cy="464993"/>
          </a:xfrm>
        </p:spPr>
        <p:txBody>
          <a:bodyPr/>
          <a:lstStyle/>
          <a:p>
            <a:pPr marL="0" indent="0">
              <a:buNone/>
            </a:pPr>
            <a:r>
              <a:rPr lang="bg-BG" sz="2400" b="1" dirty="0">
                <a:solidFill>
                  <a:srgbClr val="002060"/>
                </a:solidFill>
              </a:rPr>
              <a:t>2</a:t>
            </a:r>
            <a:r>
              <a:rPr lang="bg-BG" sz="2400" b="1" dirty="0" smtClean="0">
                <a:solidFill>
                  <a:srgbClr val="002060"/>
                </a:solidFill>
              </a:rPr>
              <a:t>. ПОВЕЧЕ ДАРЕНИЯ</a:t>
            </a:r>
            <a:endParaRPr lang="bg-BG" sz="2400" b="1" dirty="0">
              <a:solidFill>
                <a:srgbClr val="002060"/>
              </a:solidFill>
            </a:endParaRPr>
          </a:p>
        </p:txBody>
      </p:sp>
      <p:grpSp>
        <p:nvGrpSpPr>
          <p:cNvPr id="3" name="Group 2"/>
          <p:cNvGrpSpPr/>
          <p:nvPr/>
        </p:nvGrpSpPr>
        <p:grpSpPr>
          <a:xfrm>
            <a:off x="1259632" y="1867897"/>
            <a:ext cx="6801339" cy="1857750"/>
            <a:chOff x="0" y="-99392"/>
            <a:chExt cx="9144000" cy="288000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7487" y="-99392"/>
              <a:ext cx="4326761" cy="28800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392"/>
              <a:ext cx="2880000" cy="28800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000" y="-99392"/>
              <a:ext cx="2880000" cy="2880000"/>
            </a:xfrm>
            <a:prstGeom prst="rect">
              <a:avLst/>
            </a:prstGeom>
          </p:spPr>
        </p:pic>
      </p:grpSp>
      <p:grpSp>
        <p:nvGrpSpPr>
          <p:cNvPr id="5" name="Group 4"/>
          <p:cNvGrpSpPr/>
          <p:nvPr/>
        </p:nvGrpSpPr>
        <p:grpSpPr>
          <a:xfrm>
            <a:off x="1259633" y="3940019"/>
            <a:ext cx="6801339" cy="2142154"/>
            <a:chOff x="0" y="4149400"/>
            <a:chExt cx="9144000" cy="288000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164" y="4149400"/>
              <a:ext cx="4465116" cy="2880000"/>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49400"/>
              <a:ext cx="2880000" cy="288000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4000" y="4149400"/>
              <a:ext cx="2880000" cy="2880000"/>
            </a:xfrm>
            <a:prstGeom prst="rect">
              <a:avLst/>
            </a:prstGeom>
          </p:spPr>
        </p:pic>
      </p:grpSp>
      <p:sp>
        <p:nvSpPr>
          <p:cNvPr id="28" name="Content Placeholder 2">
            <a:extLst>
              <a:ext uri="{FF2B5EF4-FFF2-40B4-BE49-F238E27FC236}">
                <a16:creationId xmlns="" xmlns:a16="http://schemas.microsoft.com/office/drawing/2014/main" id="{015C1F96-7D48-4570-8047-2C69B2D475FA}"/>
              </a:ext>
            </a:extLst>
          </p:cNvPr>
          <p:cNvSpPr txBox="1">
            <a:spLocks/>
          </p:cNvSpPr>
          <p:nvPr/>
        </p:nvSpPr>
        <p:spPr>
          <a:xfrm>
            <a:off x="198174" y="2141995"/>
            <a:ext cx="1061458" cy="707886"/>
          </a:xfrm>
          <a:prstGeom prst="rect">
            <a:avLst/>
          </a:prstGeom>
        </p:spPr>
        <p:txBody>
          <a:bodyPr wrap="square">
            <a:spAutoFit/>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bg-BG" sz="4000" b="1" dirty="0" smtClean="0">
                <a:solidFill>
                  <a:srgbClr val="FF0000"/>
                </a:solidFill>
              </a:rPr>
              <a:t>3%</a:t>
            </a:r>
            <a:endParaRPr lang="bg-BG" sz="4000" b="1" dirty="0">
              <a:solidFill>
                <a:srgbClr val="FF0000"/>
              </a:solidFill>
            </a:endParaRPr>
          </a:p>
        </p:txBody>
      </p:sp>
      <p:sp>
        <p:nvSpPr>
          <p:cNvPr id="29" name="Content Placeholder 2">
            <a:extLst>
              <a:ext uri="{FF2B5EF4-FFF2-40B4-BE49-F238E27FC236}">
                <a16:creationId xmlns="" xmlns:a16="http://schemas.microsoft.com/office/drawing/2014/main" id="{015C1F96-7D48-4570-8047-2C69B2D475FA}"/>
              </a:ext>
            </a:extLst>
          </p:cNvPr>
          <p:cNvSpPr txBox="1">
            <a:spLocks/>
          </p:cNvSpPr>
          <p:nvPr/>
        </p:nvSpPr>
        <p:spPr>
          <a:xfrm>
            <a:off x="198174" y="4303210"/>
            <a:ext cx="1061458" cy="707886"/>
          </a:xfrm>
          <a:prstGeom prst="rect">
            <a:avLst/>
          </a:prstGeom>
        </p:spPr>
        <p:txBody>
          <a:bodyPr wrap="square">
            <a:spAutoFit/>
          </a:bodyPr>
          <a:lstStyle>
            <a:lvl1pPr marL="342900" indent="-342900" algn="l" defTabSz="457200" rtl="0" eaLnBrk="0" fontAlgn="base" hangingPunct="0">
              <a:spcBef>
                <a:spcPct val="20000"/>
              </a:spcBef>
              <a:spcAft>
                <a:spcPct val="0"/>
              </a:spcAft>
              <a:buFont typeface="Arial"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bg-BG" sz="4000" b="1" dirty="0" smtClean="0">
                <a:solidFill>
                  <a:srgbClr val="FF0000"/>
                </a:solidFill>
              </a:rPr>
              <a:t>2</a:t>
            </a:r>
            <a:r>
              <a:rPr lang="en-US" sz="4000" b="1" dirty="0" smtClean="0">
                <a:solidFill>
                  <a:srgbClr val="FF0000"/>
                </a:solidFill>
              </a:rPr>
              <a:t>K</a:t>
            </a:r>
            <a:endParaRPr lang="bg-BG" sz="4000" b="1" dirty="0">
              <a:solidFill>
                <a:srgbClr val="FF0000"/>
              </a:solidFill>
            </a:endParaRPr>
          </a:p>
        </p:txBody>
      </p:sp>
    </p:spTree>
    <p:extLst>
      <p:ext uri="{BB962C8B-B14F-4D97-AF65-F5344CB8AC3E}">
        <p14:creationId xmlns:p14="http://schemas.microsoft.com/office/powerpoint/2010/main" val="1573236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75E9DC-8AB6-4BD0-AD08-A13CCD752010}"/>
              </a:ext>
            </a:extLst>
          </p:cNvPr>
          <p:cNvSpPr>
            <a:spLocks noGrp="1"/>
          </p:cNvSpPr>
          <p:nvPr>
            <p:ph type="title"/>
          </p:nvPr>
        </p:nvSpPr>
        <p:spPr/>
        <p:txBody>
          <a:bodyPr/>
          <a:lstStyle/>
          <a:p>
            <a:r>
              <a:rPr lang="bg-BG" b="1" dirty="0" smtClean="0"/>
              <a:t>КАК ЩЕ ПОСТИГНЕМ ЦЕЛИТЕ ЗА СЛЕДВАЩАТА ГОДИНА?</a:t>
            </a:r>
            <a:endParaRPr lang="bg-BG" b="1" dirty="0"/>
          </a:p>
        </p:txBody>
      </p:sp>
      <p:sp>
        <p:nvSpPr>
          <p:cNvPr id="6" name="Content Placeholder 2">
            <a:extLst>
              <a:ext uri="{FF2B5EF4-FFF2-40B4-BE49-F238E27FC236}">
                <a16:creationId xmlns="" xmlns:a16="http://schemas.microsoft.com/office/drawing/2014/main" id="{015C1F96-7D48-4570-8047-2C69B2D475FA}"/>
              </a:ext>
            </a:extLst>
          </p:cNvPr>
          <p:cNvSpPr>
            <a:spLocks noGrp="1"/>
          </p:cNvSpPr>
          <p:nvPr>
            <p:ph idx="1"/>
          </p:nvPr>
        </p:nvSpPr>
        <p:spPr>
          <a:xfrm>
            <a:off x="3461116" y="1451839"/>
            <a:ext cx="2221768" cy="464993"/>
          </a:xfrm>
        </p:spPr>
        <p:txBody>
          <a:bodyPr/>
          <a:lstStyle/>
          <a:p>
            <a:pPr marL="0" indent="0">
              <a:buNone/>
            </a:pPr>
            <a:r>
              <a:rPr lang="bg-BG" sz="2400" b="1" dirty="0" smtClean="0">
                <a:solidFill>
                  <a:srgbClr val="002060"/>
                </a:solidFill>
                <a:effectLst>
                  <a:outerShdw blurRad="38100" dist="38100" dir="2700000" algn="tl">
                    <a:srgbClr val="000000">
                      <a:alpha val="43137"/>
                    </a:srgbClr>
                  </a:outerShdw>
                </a:effectLst>
              </a:rPr>
              <a:t>3. ПОЛИО +</a:t>
            </a:r>
            <a:endParaRPr lang="bg-BG" sz="2400" b="1" dirty="0">
              <a:solidFill>
                <a:srgbClr val="002060"/>
              </a:solidFill>
              <a:effectLst>
                <a:outerShdw blurRad="38100" dist="38100" dir="2700000" algn="tl">
                  <a:srgbClr val="000000">
                    <a:alpha val="43137"/>
                  </a:srgbClr>
                </a:outerShdw>
              </a:effectLst>
            </a:endParaRPr>
          </a:p>
        </p:txBody>
      </p:sp>
      <p:pic>
        <p:nvPicPr>
          <p:cNvPr id="20" name="Picture 19">
            <a:extLst>
              <a:ext uri="{FF2B5EF4-FFF2-40B4-BE49-F238E27FC236}">
                <a16:creationId xmlns:a16="http://schemas.microsoft.com/office/drawing/2014/main" xmlns="" id="{3091CB4C-F9F4-4130-9521-2C1BF1F9B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4864"/>
            <a:ext cx="9144000" cy="3362370"/>
          </a:xfrm>
          <a:prstGeom prst="rect">
            <a:avLst/>
          </a:prstGeom>
        </p:spPr>
      </p:pic>
      <p:grpSp>
        <p:nvGrpSpPr>
          <p:cNvPr id="3" name="Group 2"/>
          <p:cNvGrpSpPr/>
          <p:nvPr/>
        </p:nvGrpSpPr>
        <p:grpSpPr>
          <a:xfrm>
            <a:off x="0" y="1340768"/>
            <a:ext cx="9144000" cy="4694452"/>
            <a:chOff x="0" y="1288901"/>
            <a:chExt cx="9144000" cy="4694452"/>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7158"/>
            <a:stretch/>
          </p:blipFill>
          <p:spPr>
            <a:xfrm>
              <a:off x="5875156" y="1288901"/>
              <a:ext cx="3268844" cy="4694452"/>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r="5666"/>
            <a:stretch/>
          </p:blipFill>
          <p:spPr>
            <a:xfrm>
              <a:off x="0" y="1288901"/>
              <a:ext cx="5904656" cy="4694452"/>
            </a:xfrm>
            <a:prstGeom prst="rect">
              <a:avLst/>
            </a:prstGeom>
          </p:spPr>
        </p:pic>
      </p:grpSp>
      <p:grpSp>
        <p:nvGrpSpPr>
          <p:cNvPr id="5" name="Group 4"/>
          <p:cNvGrpSpPr/>
          <p:nvPr/>
        </p:nvGrpSpPr>
        <p:grpSpPr>
          <a:xfrm>
            <a:off x="0" y="1357241"/>
            <a:ext cx="9144000" cy="4677978"/>
            <a:chOff x="0" y="1357241"/>
            <a:chExt cx="9144000" cy="4677978"/>
          </a:xfrm>
        </p:grpSpPr>
        <p:pic>
          <p:nvPicPr>
            <p:cNvPr id="23" name="Picture 22">
              <a:extLst>
                <a:ext uri="{FF2B5EF4-FFF2-40B4-BE49-F238E27FC236}">
                  <a16:creationId xmlns:a16="http://schemas.microsoft.com/office/drawing/2014/main" xmlns="" id="{6C96FDEF-B415-41DE-885C-F39818F25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57242"/>
              <a:ext cx="7016966" cy="4677977"/>
            </a:xfrm>
            <a:prstGeom prst="rect">
              <a:avLst/>
            </a:prstGeom>
            <a:ln>
              <a:noFill/>
            </a:ln>
            <a:effectLst/>
          </p:spPr>
        </p:pic>
        <p:pic>
          <p:nvPicPr>
            <p:cNvPr id="24" name="Picture 23">
              <a:extLst>
                <a:ext uri="{FF2B5EF4-FFF2-40B4-BE49-F238E27FC236}">
                  <a16:creationId xmlns:a16="http://schemas.microsoft.com/office/drawing/2014/main" xmlns="" id="{B50AE999-D44C-4A06-8478-F07D6ECC9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696" y="1357241"/>
              <a:ext cx="6237304" cy="4677978"/>
            </a:xfrm>
            <a:prstGeom prst="rect">
              <a:avLst/>
            </a:prstGeom>
            <a:ln w="19050">
              <a:solidFill>
                <a:schemeClr val="tx2"/>
              </a:solidFill>
            </a:ln>
            <a:effectLst/>
          </p:spPr>
        </p:pic>
      </p:grpSp>
    </p:spTree>
    <p:extLst>
      <p:ext uri="{BB962C8B-B14F-4D97-AF65-F5344CB8AC3E}">
        <p14:creationId xmlns:p14="http://schemas.microsoft.com/office/powerpoint/2010/main" val="4564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DTeamPresentationsSlive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DTeamPresentationsSliven</Template>
  <TotalTime>668</TotalTime>
  <Words>708</Words>
  <Application>Microsoft Office PowerPoint</Application>
  <PresentationFormat>On-screen Show (4:3)</PresentationFormat>
  <Paragraphs>108</Paragraphs>
  <Slides>15</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MS PGothic</vt:lpstr>
      <vt:lpstr>MS PGothic</vt:lpstr>
      <vt:lpstr>宋体</vt:lpstr>
      <vt:lpstr>Arial</vt:lpstr>
      <vt:lpstr>Arial Narrow</vt:lpstr>
      <vt:lpstr>Calibri</vt:lpstr>
      <vt:lpstr>Georgia</vt:lpstr>
      <vt:lpstr>Mangal</vt:lpstr>
      <vt:lpstr>Times New Roman</vt:lpstr>
      <vt:lpstr>ヒラギノ角ゴ Pro W3</vt:lpstr>
      <vt:lpstr>Template DTeamPresentationsSliven</vt:lpstr>
      <vt:lpstr>Custom Design</vt:lpstr>
      <vt:lpstr>2_Custom Design</vt:lpstr>
      <vt:lpstr>3_Custom Design</vt:lpstr>
      <vt:lpstr>PowerPoint Presentation</vt:lpstr>
      <vt:lpstr>PowerPoint Presentation</vt:lpstr>
      <vt:lpstr>Как помагаме на общността</vt:lpstr>
      <vt:lpstr>МИСИЯ И ВИЗИЯ, КОИТО ВДЪХНОВЯВАТ и СВЪРЗВАТ МИЛИОНИ</vt:lpstr>
      <vt:lpstr>КАКВО ПОСТИГНАХМЕ ПРЕЗ ПОСЛЕДНИТЕ ГОДИНИ?</vt:lpstr>
      <vt:lpstr>КАКВО ПОСТИГНАХМЕ ПРЕЗ ПОСЛЕДНИТЕ ГОДИНИ?</vt:lpstr>
      <vt:lpstr>КАК ЩЕ ПОСТИГНЕМ ЦЕЛИТЕ ЗА СЛЕДВАЩАТА ГОДИНА?</vt:lpstr>
      <vt:lpstr>КАК ЩЕ ПОСТИГНЕМ ЦЕЛИТЕ ЗА СЛЕДВАЩАТА ГОДИНА?</vt:lpstr>
      <vt:lpstr>КАК ЩЕ ПОСТИГНЕМ ЦЕЛИТЕ ЗА СЛЕДВАЩАТА ГОДИНА?</vt:lpstr>
      <vt:lpstr>КАК ЩЕ ПОСТИГНЕМ ЦЕЛИТЕ ЗА СЛЕДВАЩАТА ГОДИНА?</vt:lpstr>
      <vt:lpstr>КАКВО ПОВЕЧЕ?     КАКВО ДА ПОДОБРИМ?</vt:lpstr>
      <vt:lpstr>КАКВО ПОВЕЧЕ?     КАКВО ДА ПОДОБРИМ?</vt:lpstr>
      <vt:lpstr>КАКВО ПОВЕЧЕ?     КАКВО ДА ПОДОБРИМ?</vt:lpstr>
      <vt:lpstr>КАКВО ПОВЕЧЕ?     КАКВО ДА ПОДОБРИМ?</vt:lpstr>
      <vt:lpstr>На добър час!</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Предстоящи събития в Д2482</dc:title>
  <dc:creator>XXX</dc:creator>
  <cp:lastModifiedBy>User</cp:lastModifiedBy>
  <cp:revision>91</cp:revision>
  <cp:lastPrinted>2018-02-13T16:30:21Z</cp:lastPrinted>
  <dcterms:created xsi:type="dcterms:W3CDTF">2018-02-05T13:47:10Z</dcterms:created>
  <dcterms:modified xsi:type="dcterms:W3CDTF">2019-02-22T06:29:44Z</dcterms:modified>
</cp:coreProperties>
</file>