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4" r:id="rId3"/>
    <p:sldMasterId id="2147483691" r:id="rId4"/>
  </p:sldMasterIdLst>
  <p:notesMasterIdLst>
    <p:notesMasterId r:id="rId19"/>
  </p:notesMasterIdLst>
  <p:handoutMasterIdLst>
    <p:handoutMasterId r:id="rId20"/>
  </p:handoutMasterIdLst>
  <p:sldIdLst>
    <p:sldId id="424" r:id="rId5"/>
    <p:sldId id="462" r:id="rId6"/>
    <p:sldId id="464" r:id="rId7"/>
    <p:sldId id="498" r:id="rId8"/>
    <p:sldId id="497" r:id="rId9"/>
    <p:sldId id="463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</p:sldIdLst>
  <p:sldSz cx="9144000" cy="6858000" type="screen4x3"/>
  <p:notesSz cx="6797675" cy="987425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Miteva" initials="NM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712" autoAdjust="0"/>
  </p:normalViewPr>
  <p:slideViewPr>
    <p:cSldViewPr>
      <p:cViewPr varScale="1">
        <p:scale>
          <a:sx n="86" d="100"/>
          <a:sy n="86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3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9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1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1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5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6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7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8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602A1-4739-4E60-90B9-8D8041668778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D526-7549-4ECD-A723-3F1E61DE3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94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/>
              <a:t>Click to edit Master text styles</a:t>
            </a:r>
          </a:p>
          <a:p>
            <a:pPr lvl="1"/>
            <a:r>
              <a:rPr lang="bg-BG" noProof="0"/>
              <a:t>Second level</a:t>
            </a:r>
          </a:p>
          <a:p>
            <a:pPr lvl="2"/>
            <a:r>
              <a:rPr lang="bg-BG" noProof="0"/>
              <a:t>Third level</a:t>
            </a:r>
          </a:p>
          <a:p>
            <a:pPr lvl="3"/>
            <a:r>
              <a:rPr lang="bg-BG" noProof="0"/>
              <a:t>Fourth level</a:t>
            </a:r>
          </a:p>
          <a:p>
            <a:pPr lvl="4"/>
            <a:r>
              <a:rPr lang="bg-BG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929FBC-DC2E-4090-9D68-96DC05C65C59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0189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5507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298BE63-8DFF-4F2A-90F9-95C5926646F0}" type="slidenum">
              <a:rPr lang="en-US" altLang="en-US" smtClean="0">
                <a:ea typeface="ヒラギノ角ゴ Pro W3" pitchFamily="-84" charset="-128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ea typeface="ヒラギノ角ゴ Pro W3" pitchFamily="-84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en-US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2595254" y="620688"/>
            <a:ext cx="28408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9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Бари</a:t>
            </a:r>
            <a:r>
              <a:rPr lang="bg-BG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Расин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2018-19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:  Веселин Димитров</a:t>
            </a: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ДГЕ 2019-20: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Митко Минев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435882" y="19782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5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0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7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6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52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92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6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11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23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958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595254" y="620688"/>
            <a:ext cx="28408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9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Бари</a:t>
            </a:r>
            <a:r>
              <a:rPr lang="bg-BG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Расин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2018-19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:  Веселин Димитров</a:t>
            </a: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ДГЕ 2019-20: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Митко Минев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435882" y="19782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18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37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0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64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7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58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0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01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2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595254" y="620688"/>
            <a:ext cx="28408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9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Бари</a:t>
            </a:r>
            <a:r>
              <a:rPr lang="bg-BG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Расин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2018-19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:  Веселин Димитров</a:t>
            </a: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ДГЕ 2019-20: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Митко Минев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435882" y="19782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3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2"/>
          <a:stretch>
            <a:fillRect/>
          </a:stretch>
        </p:blipFill>
        <p:spPr bwMode="auto">
          <a:xfrm>
            <a:off x="6858000" y="469900"/>
            <a:ext cx="1708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3168650" y="2520328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57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3168650" y="795934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1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81000" y="2867472"/>
            <a:ext cx="2606824" cy="777552"/>
            <a:chOff x="381000" y="2867472"/>
            <a:chExt cx="2606824" cy="777552"/>
          </a:xfrm>
        </p:grpSpPr>
        <p:pic>
          <p:nvPicPr>
            <p:cNvPr id="24578" name="Picture 2" descr="D:\rotary\0000 Vesko\grafics\T1819EN_Lockup_PMS-C-TRANSPERENT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81000" y="2867472"/>
              <a:ext cx="1699456" cy="777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4" t="9051" r="13147" b="20926"/>
            <a:stretch/>
          </p:blipFill>
          <p:spPr>
            <a:xfrm>
              <a:off x="2168722" y="2911079"/>
              <a:ext cx="819102" cy="733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619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rotary\0000 Vesko\grafics\T1819EN_Lockup_PMS-C-TRANSPEREN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43053" y="2687116"/>
            <a:ext cx="1699456" cy="7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6930775" y="2730723"/>
            <a:ext cx="819102" cy="7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2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3748250" y="2735063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72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2"/>
          <a:stretch>
            <a:fillRect/>
          </a:stretch>
        </p:blipFill>
        <p:spPr bwMode="auto">
          <a:xfrm>
            <a:off x="6651625" y="469900"/>
            <a:ext cx="1708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6839212" y="4298204"/>
            <a:ext cx="1332975" cy="11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61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073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21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2595254" y="620688"/>
            <a:ext cx="28408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9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Бари</a:t>
            </a:r>
            <a:r>
              <a:rPr lang="bg-BG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Расин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2018-19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:  Веселин Димитров</a:t>
            </a: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ДГЕ 2019-20: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Митко Минев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435882" y="19782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77000"/>
            <a:ext cx="350838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7A516-A3C7-4CAD-B1F5-944C7681502D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48969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ADEB15F-0A20-456F-AF4A-1F4E00ED877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F35E6EC-4409-45EB-94D9-D97C450C5A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8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5148064" y="6165850"/>
            <a:ext cx="39513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kern="1200" cap="all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СЕМИНАР ЗА ОБУЧЕНИЕ НА ДИСТРИКТНИЯ ЕКИП</a:t>
            </a:r>
          </a:p>
          <a:p>
            <a:r>
              <a:rPr lang="ru-RU" sz="1200" b="1" kern="1200" cap="none" baseline="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Арбанаси, х-л Севастократор, 15-16 февруари 2019 </a:t>
            </a:r>
            <a:endParaRPr lang="en-US" sz="1400" cap="none" baseline="0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595254" y="620688"/>
            <a:ext cx="28408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9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Бари</a:t>
            </a:r>
            <a:r>
              <a:rPr lang="bg-BG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Расин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2018-19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:  Веселин Димитров</a:t>
            </a: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ДГЕ 2019-20: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Митко Минев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435882" y="19782"/>
            <a:ext cx="1975878" cy="17704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59" r:id="rId6"/>
    <p:sldLayoutId id="2147484262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dirty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t>TITLE  |  </a:t>
            </a:r>
            <a:fld id="{A1B04FAA-E9C8-4338-8FC9-2EF4234472A3}" type="slidenum">
              <a:rPr lang="en-US" sz="900" smtClean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 userDrawn="1"/>
        </p:nvSpPr>
        <p:spPr>
          <a:xfrm>
            <a:off x="5148064" y="6165850"/>
            <a:ext cx="39513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kern="1200" cap="all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СЕМИНАР ЗА ОБУЧЕНИЕ НА ДИСТРИКТНИЯ ЕКИП</a:t>
            </a:r>
          </a:p>
          <a:p>
            <a:r>
              <a:rPr lang="ru-RU" sz="1200" b="1" kern="1200" cap="none" baseline="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Арбанаси, х-л Севастократор, 15-16 февруари 2019 </a:t>
            </a:r>
            <a:endParaRPr lang="en-US" sz="1400" cap="none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183" r:id="rId10"/>
    <p:sldLayoutId id="2147484228" r:id="rId11"/>
    <p:sldLayoutId id="2147484184" r:id="rId12"/>
    <p:sldLayoutId id="2147484229" r:id="rId13"/>
    <p:sldLayoutId id="2147484230" r:id="rId14"/>
    <p:sldLayoutId id="2147484231" r:id="rId15"/>
    <p:sldLayoutId id="2147484232" r:id="rId16"/>
    <p:sldLayoutId id="2147484186" r:id="rId17"/>
    <p:sldLayoutId id="2147484233" r:id="rId18"/>
    <p:sldLayoutId id="2147484263" r:id="rId1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dirty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t>TITLE |  </a:t>
            </a:r>
            <a:fld id="{2A4D1648-BB23-4CA2-BD19-DD6D6A712B07}" type="slidenum">
              <a:rPr lang="en-US" sz="900" smtClean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 userDrawn="1"/>
        </p:nvSpPr>
        <p:spPr>
          <a:xfrm>
            <a:off x="5148064" y="6165850"/>
            <a:ext cx="39513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kern="1200" cap="all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СЕМИНАР ЗА ОБУЧЕНИЕ НА ДИСТРИКТНИЯ ЕКИП</a:t>
            </a:r>
          </a:p>
          <a:p>
            <a:r>
              <a:rPr lang="ru-RU" sz="1200" b="1" kern="1200" cap="none" baseline="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Арбанаси, х-л Севастократор, 15-16 февруари 2019 </a:t>
            </a:r>
            <a:endParaRPr lang="en-US" sz="1400" cap="none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148064" y="6165850"/>
            <a:ext cx="39513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kern="1200" cap="all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СЕМИНАР ЗА ОБУЧЕНИЕ НА ДИСТРИКТНИЯ ЕКИП</a:t>
            </a:r>
          </a:p>
          <a:p>
            <a:r>
              <a:rPr lang="ru-RU" sz="1200" b="1" kern="1200" cap="none" baseline="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Арбанаси, х-л Севастократор, 15-16 февруари 2019 </a:t>
            </a:r>
            <a:endParaRPr lang="en-US" sz="1400" cap="none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09" r:id="rId7"/>
    <p:sldLayoutId id="2147484252" r:id="rId8"/>
    <p:sldLayoutId id="2147484253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62ED7E-775C-4088-A15F-91DFB6415E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bg-BG" sz="2800" dirty="0">
                <a:solidFill>
                  <a:srgbClr val="002060"/>
                </a:solidFill>
              </a:rPr>
              <a:t>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Работа с клубовете</a:t>
            </a:r>
            <a:endParaRPr lang="bg-B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Шаблони </a:t>
            </a: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- </a:t>
            </a:r>
            <a:r>
              <a:rPr lang="bg-BG" sz="1800" dirty="0" smtClean="0">
                <a:solidFill>
                  <a:schemeClr val="tx2"/>
                </a:solidFill>
              </a:rPr>
              <a:t>лого (то вече не е </a:t>
            </a:r>
            <a:r>
              <a:rPr lang="bg-BG" sz="1800" i="1" dirty="0" smtClean="0">
                <a:solidFill>
                  <a:schemeClr val="tx2"/>
                </a:solidFill>
              </a:rPr>
              <a:t>ново</a:t>
            </a:r>
            <a:r>
              <a:rPr lang="bg-BG" sz="1800" dirty="0" smtClean="0">
                <a:solidFill>
                  <a:schemeClr val="tx2"/>
                </a:solidFill>
              </a:rPr>
              <a:t>), тема, презентации, правила за публикации, кратки текстове</a:t>
            </a:r>
            <a:r>
              <a:rPr lang="en-US" sz="1800" dirty="0" smtClean="0">
                <a:solidFill>
                  <a:schemeClr val="tx2"/>
                </a:solidFill>
              </a:rPr>
              <a:t>;</a:t>
            </a:r>
            <a:r>
              <a:rPr lang="bg-BG" sz="1800" dirty="0" smtClean="0">
                <a:solidFill>
                  <a:schemeClr val="tx2"/>
                </a:solidFill>
              </a:rPr>
              <a:t> визуални материали с бранд – </a:t>
            </a:r>
            <a:r>
              <a:rPr lang="en-US" sz="1800" dirty="0" smtClean="0">
                <a:solidFill>
                  <a:schemeClr val="tx2"/>
                </a:solidFill>
              </a:rPr>
              <a:t>people of action, gift of life</a:t>
            </a:r>
            <a:r>
              <a:rPr lang="bg-BG" sz="1800" dirty="0" smtClean="0">
                <a:solidFill>
                  <a:schemeClr val="tx2"/>
                </a:solidFill>
              </a:rPr>
              <a:t>, </a:t>
            </a:r>
            <a:r>
              <a:rPr lang="bg-BG" sz="1800" b="1" dirty="0" smtClean="0">
                <a:solidFill>
                  <a:schemeClr val="tx2"/>
                </a:solidFill>
              </a:rPr>
              <a:t>отговарящи на нашите условия</a:t>
            </a:r>
            <a:r>
              <a:rPr lang="en-US" sz="1800" dirty="0">
                <a:solidFill>
                  <a:schemeClr val="tx2"/>
                </a:solidFill>
              </a:rPr>
              <a:t>;</a:t>
            </a:r>
            <a:r>
              <a:rPr lang="bg-BG" sz="1800" dirty="0" smtClean="0">
                <a:solidFill>
                  <a:schemeClr val="tx2"/>
                </a:solidFill>
              </a:rPr>
              <a:t> видео</a:t>
            </a:r>
            <a:r>
              <a:rPr lang="en-US" sz="1800" dirty="0" smtClean="0">
                <a:solidFill>
                  <a:schemeClr val="tx2"/>
                </a:solidFill>
              </a:rPr>
              <a:t>; </a:t>
            </a:r>
            <a:r>
              <a:rPr lang="bg-BG" sz="1800" dirty="0" smtClean="0">
                <a:solidFill>
                  <a:schemeClr val="tx2"/>
                </a:solidFill>
              </a:rPr>
              <a:t>покани, бланки, писма</a:t>
            </a:r>
            <a:br>
              <a:rPr lang="bg-BG" sz="1800" dirty="0" smtClean="0">
                <a:solidFill>
                  <a:schemeClr val="tx2"/>
                </a:solidFill>
              </a:rPr>
            </a:br>
            <a:r>
              <a:rPr lang="bg-BG" sz="1800" b="1" dirty="0" smtClean="0">
                <a:solidFill>
                  <a:srgbClr val="FFC000"/>
                </a:solidFill>
              </a:rPr>
              <a:t>Брандирани, говорящи и живи</a:t>
            </a:r>
          </a:p>
          <a:p>
            <a:pPr mar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Бюлетин </a:t>
            </a:r>
            <a:r>
              <a:rPr lang="bg-BG" sz="1800" dirty="0" smtClean="0">
                <a:solidFill>
                  <a:schemeClr val="tx2"/>
                </a:solidFill>
              </a:rPr>
              <a:t>– 2 пъти месечно</a:t>
            </a: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Каталог </a:t>
            </a:r>
            <a:r>
              <a:rPr lang="en-US" sz="1800" b="1" dirty="0" smtClean="0">
                <a:solidFill>
                  <a:schemeClr val="tx2"/>
                </a:solidFill>
              </a:rPr>
              <a:t>V2.0</a:t>
            </a:r>
            <a:endParaRPr lang="bg-BG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Правила </a:t>
            </a:r>
            <a:r>
              <a:rPr lang="bg-BG" sz="1800" dirty="0" smtClean="0">
                <a:solidFill>
                  <a:schemeClr val="tx2"/>
                </a:solidFill>
              </a:rPr>
              <a:t>за споделяне на публикации, снимков и видео репортаж. Кога да се прави и как да се прави. </a:t>
            </a:r>
            <a:r>
              <a:rPr lang="bg-BG" sz="1800" b="1" dirty="0" smtClean="0">
                <a:solidFill>
                  <a:schemeClr val="tx2"/>
                </a:solidFill>
              </a:rPr>
              <a:t>Набор материали </a:t>
            </a:r>
            <a:r>
              <a:rPr lang="bg-BG" sz="1800" dirty="0" smtClean="0">
                <a:solidFill>
                  <a:schemeClr val="tx2"/>
                </a:solidFill>
              </a:rPr>
              <a:t>за социалните мрежи</a:t>
            </a:r>
          </a:p>
          <a:p>
            <a:pPr mar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Работа с медиите: да искаме споделяне на публикации в социалните мрежи.</a:t>
            </a: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3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Работа на комитета</a:t>
            </a:r>
            <a:endParaRPr lang="bg-B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Екип</a:t>
            </a: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- </a:t>
            </a:r>
            <a:r>
              <a:rPr lang="bg-BG" sz="1800" dirty="0" smtClean="0">
                <a:solidFill>
                  <a:schemeClr val="tx2"/>
                </a:solidFill>
              </a:rPr>
              <a:t>привличане на членове за определена задача</a:t>
            </a:r>
          </a:p>
          <a:p>
            <a:pPr mar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привличане на РАК – като реални участници. Да са с увереност за това, че вършат съществена част от работата. Помощ не е нашата дума. </a:t>
            </a:r>
            <a:r>
              <a:rPr lang="bg-BG" sz="1800" b="1" i="1" strike="sngStrike" dirty="0" smtClean="0">
                <a:solidFill>
                  <a:srgbClr val="FF0000"/>
                </a:solidFill>
              </a:rPr>
              <a:t>Молбата</a:t>
            </a:r>
            <a:r>
              <a:rPr lang="bg-BG" sz="1800" dirty="0" smtClean="0">
                <a:solidFill>
                  <a:schemeClr val="tx2"/>
                </a:solidFill>
              </a:rPr>
              <a:t> не е решение – решение е </a:t>
            </a:r>
            <a:r>
              <a:rPr lang="bg-BG" sz="1800" b="1" i="1" dirty="0" smtClean="0">
                <a:solidFill>
                  <a:schemeClr val="tx2"/>
                </a:solidFill>
              </a:rPr>
              <a:t>поканата</a:t>
            </a:r>
          </a:p>
          <a:p>
            <a:pPr mar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привличане на доброволци-професионалисти по определена кампания, за определена задача, с определена цел.</a:t>
            </a:r>
          </a:p>
          <a:p>
            <a:pPr marL="0" indent="0">
              <a:buNone/>
            </a:pPr>
            <a:endParaRPr lang="bg-BG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ЗАЩО Ротаракт?</a:t>
            </a: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bg-BG" sz="1800" b="1" dirty="0" smtClean="0">
                <a:solidFill>
                  <a:schemeClr val="tx2"/>
                </a:solidFill>
              </a:rPr>
              <a:t>Защото те са с по-малко жизнен опит!</a:t>
            </a:r>
          </a:p>
          <a:p>
            <a:pPr mar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	</a:t>
            </a:r>
            <a:r>
              <a:rPr lang="bg-BG" sz="1800" b="1" dirty="0" smtClean="0">
                <a:solidFill>
                  <a:schemeClr val="tx2"/>
                </a:solidFill>
              </a:rPr>
              <a:t>Свръзването и Трансформацията.</a:t>
            </a:r>
          </a:p>
          <a:p>
            <a:pPr mar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Да открием онези сред нас, които са отдадено активни – действат без подкана</a:t>
            </a:r>
            <a:endParaRPr lang="bg-BG" sz="1400" b="1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0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endParaRPr lang="bg-BG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Together we transform</a:t>
            </a:r>
            <a:endParaRPr lang="bg-BG" sz="3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	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Connect</a:t>
            </a:r>
            <a:endParaRPr lang="bg-BG" sz="1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ротарианската ключова дума за годината</a:t>
            </a:r>
          </a:p>
          <a:p>
            <a:pPr marL="0" lvl="0" indent="0" algn="ctr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lv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Transform</a:t>
            </a:r>
            <a:endParaRPr lang="bg-BG" sz="1800" b="1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ключовата дума за епохата.</a:t>
            </a: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304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ctrTitle"/>
          </p:nvPr>
        </p:nvSpPr>
        <p:spPr bwMode="auto"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sz="4000" b="1" dirty="0">
                <a:latin typeface="Arial Narrow" pitchFamily="34" charset="0"/>
              </a:rPr>
              <a:t>На добър час на </a:t>
            </a:r>
            <a:r>
              <a:rPr lang="bg-BG" altLang="en-US" sz="4000" b="1" dirty="0" smtClean="0">
                <a:latin typeface="Arial Narrow" pitchFamily="34" charset="0"/>
              </a:rPr>
              <a:t>ДГЕ Митко Минев!</a:t>
            </a:r>
            <a:br>
              <a:rPr lang="bg-BG" altLang="en-US" sz="4000" b="1" dirty="0" smtClean="0">
                <a:latin typeface="Arial Narrow" pitchFamily="34" charset="0"/>
              </a:rPr>
            </a:br>
            <a:r>
              <a:rPr lang="bg-BG" altLang="en-US" sz="2000" i="1" dirty="0" smtClean="0">
                <a:latin typeface="Georgia" panose="02040502050405020303" pitchFamily="18" charset="0"/>
              </a:rPr>
              <a:t>И пожелания за една прекрасна година, изпълнена с много срещи!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/>
            </a:r>
            <a:br>
              <a:rPr lang="en-US" altLang="en-US" sz="2000" i="1" dirty="0" smtClean="0">
                <a:latin typeface="Georgia" panose="02040502050405020303" pitchFamily="18" charset="0"/>
              </a:rPr>
            </a:br>
            <a:r>
              <a:rPr lang="bg-BG" altLang="en-US" sz="2000" b="1" i="1" dirty="0" smtClean="0">
                <a:latin typeface="Georgia" panose="02040502050405020303" pitchFamily="18" charset="0"/>
              </a:rPr>
              <a:t>Ние сме с теб!</a:t>
            </a:r>
            <a:r>
              <a:rPr lang="bg-BG" altLang="en-US" sz="2000" i="1" dirty="0" smtClean="0">
                <a:latin typeface="Georgia" panose="02040502050405020303" pitchFamily="18" charset="0"/>
              </a:rPr>
              <a:t> Ще се забавляваме и ще те одумваме.</a:t>
            </a:r>
            <a:endParaRPr lang="en-US" altLang="en-US" sz="3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sz="4000" b="1" dirty="0">
                <a:latin typeface="Arial Narrow" pitchFamily="34" charset="0"/>
              </a:rPr>
              <a:t>На добър час на нашия екип</a:t>
            </a:r>
            <a:r>
              <a:rPr lang="bg-BG" altLang="en-US" sz="4000" b="1" dirty="0" smtClean="0">
                <a:latin typeface="Arial Narrow" pitchFamily="34" charset="0"/>
              </a:rPr>
              <a:t>!</a:t>
            </a:r>
            <a:br>
              <a:rPr lang="bg-BG" altLang="en-US" sz="4000" b="1" dirty="0" smtClean="0">
                <a:latin typeface="Arial Narrow" pitchFamily="34" charset="0"/>
              </a:rPr>
            </a:br>
            <a:r>
              <a:rPr lang="bg-BG" altLang="en-US" sz="4000" b="1" dirty="0" smtClean="0">
                <a:latin typeface="Arial Narrow" pitchFamily="34" charset="0"/>
              </a:rPr>
              <a:t>Да сме живи и здрави!</a:t>
            </a:r>
            <a:endParaRPr lang="en-US" alt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4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изграждаме публичния имидж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Ротари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bg-BG" altLang="en-US" sz="2400" b="1" dirty="0" smtClean="0">
                <a:latin typeface="Georgia" panose="02040502050405020303" pitchFamily="18" charset="0"/>
                <a:cs typeface="Times New Roman" pitchFamily="18" charset="0"/>
              </a:rPr>
              <a:t>Стоянка Георгиева, РК Бургас</a:t>
            </a:r>
            <a:endParaRPr lang="bg-BG" altLang="en-US" sz="2400" b="1" dirty="0"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bg-BG" altLang="en-US" sz="1900" dirty="0" smtClean="0">
                <a:latin typeface="Georgia" panose="02040502050405020303" pitchFamily="18" charset="0"/>
                <a:cs typeface="Times New Roman" pitchFamily="18" charset="0"/>
              </a:rPr>
              <a:t>Комитет за връзки с обществеността и публичен имидж</a:t>
            </a:r>
            <a:r>
              <a:rPr lang="en-US" altLang="en-US" sz="1900" dirty="0" smtClean="0">
                <a:latin typeface="Georgia" panose="02040502050405020303" pitchFamily="18" charset="0"/>
                <a:cs typeface="Times New Roman" pitchFamily="18" charset="0"/>
              </a:rPr>
              <a:t> 2019-2020</a:t>
            </a:r>
            <a:endParaRPr lang="bg-BG" altLang="en-US" sz="19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Репутация и управление.</a:t>
            </a: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Позитивен публичен имидж.</a:t>
            </a:r>
          </a:p>
          <a:p>
            <a:pPr marL="0" lv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Отношението към организирацията </a:t>
            </a:r>
            <a:r>
              <a:rPr lang="bg-BG" sz="1800" b="1" dirty="0" smtClean="0">
                <a:solidFill>
                  <a:srgbClr val="C00000"/>
                </a:solidFill>
              </a:rPr>
              <a:t>вътре</a:t>
            </a:r>
            <a:r>
              <a:rPr lang="bg-BG" sz="1800" b="1" dirty="0" smtClean="0">
                <a:solidFill>
                  <a:schemeClr val="tx2"/>
                </a:solidFill>
              </a:rPr>
              <a:t> в нея: </a:t>
            </a:r>
          </a:p>
          <a:p>
            <a:pPr marL="0" lvl="0" indent="0">
              <a:buNone/>
            </a:pPr>
            <a:r>
              <a:rPr lang="bg-BG" sz="1800" b="1" dirty="0" smtClean="0">
                <a:solidFill>
                  <a:srgbClr val="002060"/>
                </a:solidFill>
              </a:rPr>
              <a:t>	</a:t>
            </a:r>
            <a:r>
              <a:rPr lang="en-US" sz="1800" dirty="0" smtClean="0">
                <a:solidFill>
                  <a:srgbClr val="002060"/>
                </a:solidFill>
              </a:rPr>
              <a:t>- </a:t>
            </a:r>
            <a:r>
              <a:rPr lang="bg-BG" sz="1800" dirty="0" smtClean="0">
                <a:solidFill>
                  <a:srgbClr val="002060"/>
                </a:solidFill>
              </a:rPr>
              <a:t>Да харесват други организация - да</a:t>
            </a:r>
          </a:p>
          <a:p>
            <a:pPr marL="0" lvl="0" indent="0">
              <a:buNone/>
            </a:pPr>
            <a:r>
              <a:rPr lang="bg-BG" sz="1800" dirty="0" smtClean="0">
                <a:solidFill>
                  <a:srgbClr val="002060"/>
                </a:solidFill>
              </a:rPr>
              <a:t>	</a:t>
            </a:r>
            <a:r>
              <a:rPr lang="en-US" sz="1800" dirty="0" smtClean="0">
                <a:solidFill>
                  <a:srgbClr val="002060"/>
                </a:solidFill>
              </a:rPr>
              <a:t>- </a:t>
            </a:r>
            <a:r>
              <a:rPr lang="bg-BG" sz="1800" strike="sngStrike" dirty="0" smtClean="0">
                <a:solidFill>
                  <a:srgbClr val="002060"/>
                </a:solidFill>
              </a:rPr>
              <a:t>Да сравняват</a:t>
            </a:r>
            <a:r>
              <a:rPr lang="bg-BG" sz="1800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Оценка на </a:t>
            </a:r>
            <a:r>
              <a:rPr lang="bg-BG" sz="1800" b="1" dirty="0" smtClean="0">
                <a:solidFill>
                  <a:srgbClr val="C00000"/>
                </a:solidFill>
              </a:rPr>
              <a:t>обществото</a:t>
            </a:r>
            <a:r>
              <a:rPr lang="bg-BG" sz="1800" b="1" dirty="0" smtClean="0">
                <a:solidFill>
                  <a:schemeClr val="tx2"/>
                </a:solidFill>
              </a:rPr>
              <a:t> за нас:</a:t>
            </a:r>
            <a:br>
              <a:rPr lang="bg-BG" sz="1800" b="1" dirty="0" smtClean="0">
                <a:solidFill>
                  <a:schemeClr val="tx2"/>
                </a:solidFill>
              </a:rPr>
            </a:br>
            <a:r>
              <a:rPr lang="bg-BG" sz="1800" dirty="0" smtClean="0">
                <a:solidFill>
                  <a:schemeClr val="tx2"/>
                </a:solidFill>
              </a:rPr>
              <a:t>Оценка може да се даде само </a:t>
            </a:r>
            <a:r>
              <a:rPr lang="bg-BG" sz="1800" dirty="0">
                <a:solidFill>
                  <a:schemeClr val="tx2"/>
                </a:solidFill>
              </a:rPr>
              <a:t>на обект и субект, който съществува, за който има </a:t>
            </a:r>
            <a:r>
              <a:rPr lang="bg-BG" sz="1800" dirty="0" smtClean="0">
                <a:solidFill>
                  <a:schemeClr val="tx2"/>
                </a:solidFill>
              </a:rPr>
              <a:t>информация. </a:t>
            </a:r>
            <a:endParaRPr lang="bg-BG" sz="18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 smtClean="0">
                <a:solidFill>
                  <a:srgbClr val="002060"/>
                </a:solidFill>
              </a:rPr>
              <a:t>Знаят ли за нас. Има ли кого да питат за нашата активност. Има ли какво да предложим.</a:t>
            </a:r>
          </a:p>
          <a:p>
            <a:pPr marL="0" lvl="0" indent="0">
              <a:buNone/>
            </a:pPr>
            <a:r>
              <a:rPr lang="bg-BG" sz="1800" dirty="0" smtClean="0">
                <a:solidFill>
                  <a:srgbClr val="002060"/>
                </a:solidFill>
              </a:rPr>
              <a:t>Истина ли е, че не знаят за нашата организация или информацията, налична за нас е хаотичнаи неразпознаваема?</a:t>
            </a:r>
          </a:p>
          <a:p>
            <a:pPr marL="0" lvl="0" indent="0">
              <a:buNone/>
            </a:pPr>
            <a:endParaRPr lang="bg-BG" sz="18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Репутация, публичен имидж, връзки, възприемане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03332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Комуникация</a:t>
            </a:r>
            <a:endParaRPr lang="bg-BG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8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r>
              <a:rPr lang="bg-BG" sz="1800" dirty="0" smtClean="0">
                <a:solidFill>
                  <a:schemeClr val="tx2"/>
                </a:solidFill>
              </a:rPr>
              <a:t>Да променим начина на </a:t>
            </a:r>
            <a:r>
              <a:rPr lang="bg-BG" sz="1800" b="1" dirty="0" smtClean="0">
                <a:solidFill>
                  <a:schemeClr val="tx2"/>
                </a:solidFill>
              </a:rPr>
              <a:t>комуникация</a:t>
            </a:r>
            <a:r>
              <a:rPr lang="bg-BG" sz="1800" dirty="0" smtClean="0">
                <a:solidFill>
                  <a:schemeClr val="tx2"/>
                </a:solidFill>
              </a:rPr>
              <a:t> с обществото и особено с „инфлуенсърите“</a:t>
            </a:r>
            <a:r>
              <a:rPr lang="bg-BG" sz="1800" b="1" dirty="0" smtClean="0">
                <a:solidFill>
                  <a:schemeClr val="tx2"/>
                </a:solidFill>
              </a:rPr>
              <a:t>. </a:t>
            </a:r>
          </a:p>
          <a:p>
            <a:pPr marL="0" lv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dirty="0" smtClean="0">
                <a:solidFill>
                  <a:schemeClr val="tx2"/>
                </a:solidFill>
              </a:rPr>
              <a:t>Да напишем </a:t>
            </a:r>
            <a:r>
              <a:rPr lang="bg-BG" sz="1800" b="1" dirty="0" smtClean="0">
                <a:solidFill>
                  <a:schemeClr val="tx2"/>
                </a:solidFill>
              </a:rPr>
              <a:t>истории</a:t>
            </a:r>
            <a:r>
              <a:rPr lang="bg-BG" sz="1800" dirty="0" smtClean="0">
                <a:solidFill>
                  <a:schemeClr val="tx2"/>
                </a:solidFill>
              </a:rPr>
              <a:t> с реални герои и сюжет, за да се запомнят. В тези история да има информация за </a:t>
            </a:r>
            <a:r>
              <a:rPr lang="bg-BG" sz="1800" b="1" dirty="0" smtClean="0">
                <a:solidFill>
                  <a:schemeClr val="tx2"/>
                </a:solidFill>
              </a:rPr>
              <a:t>реални хора, на които сме помогнали</a:t>
            </a:r>
            <a:r>
              <a:rPr lang="bg-BG" sz="1800" b="1" dirty="0">
                <a:solidFill>
                  <a:schemeClr val="tx2"/>
                </a:solidFill>
              </a:rPr>
              <a:t>. </a:t>
            </a:r>
            <a:r>
              <a:rPr lang="bg-BG" sz="1800" dirty="0">
                <a:solidFill>
                  <a:schemeClr val="tx2"/>
                </a:solidFill>
              </a:rPr>
              <a:t>Д</a:t>
            </a:r>
            <a:r>
              <a:rPr lang="bg-BG" sz="1800" dirty="0" smtClean="0">
                <a:solidFill>
                  <a:schemeClr val="tx2"/>
                </a:solidFill>
              </a:rPr>
              <a:t>а </a:t>
            </a:r>
            <a:r>
              <a:rPr lang="bg-BG" sz="1800" dirty="0">
                <a:solidFill>
                  <a:schemeClr val="tx2"/>
                </a:solidFill>
              </a:rPr>
              <a:t>са </a:t>
            </a:r>
            <a:r>
              <a:rPr lang="bg-BG" sz="1800" dirty="0" smtClean="0">
                <a:solidFill>
                  <a:schemeClr val="tx2"/>
                </a:solidFill>
              </a:rPr>
              <a:t>разказани </a:t>
            </a:r>
            <a:r>
              <a:rPr lang="bg-BG" sz="1800" dirty="0">
                <a:solidFill>
                  <a:schemeClr val="tx2"/>
                </a:solidFill>
              </a:rPr>
              <a:t>на </a:t>
            </a:r>
            <a:r>
              <a:rPr lang="bg-BG" sz="1800" b="1" dirty="0">
                <a:solidFill>
                  <a:schemeClr val="tx2"/>
                </a:solidFill>
              </a:rPr>
              <a:t>езика на другите</a:t>
            </a:r>
            <a:r>
              <a:rPr lang="bg-BG" sz="1800" dirty="0">
                <a:solidFill>
                  <a:schemeClr val="tx2"/>
                </a:solidFill>
              </a:rPr>
              <a:t>, за да бъдат видяни, прочетени и запомнени</a:t>
            </a:r>
            <a:r>
              <a:rPr lang="bg-BG" sz="1800" b="1" dirty="0">
                <a:solidFill>
                  <a:schemeClr val="tx2"/>
                </a:solidFill>
              </a:rPr>
              <a:t>. </a:t>
            </a:r>
            <a:r>
              <a:rPr lang="bg-BG" sz="1800" b="1" dirty="0" smtClean="0">
                <a:solidFill>
                  <a:schemeClr val="tx2"/>
                </a:solidFill>
              </a:rPr>
              <a:t>Близките на тези герои ще разказват историите им отново и отново.</a:t>
            </a:r>
          </a:p>
          <a:p>
            <a:pPr marL="0" lv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dirty="0" smtClean="0">
                <a:solidFill>
                  <a:schemeClr val="tx2"/>
                </a:solidFill>
              </a:rPr>
              <a:t>Да </a:t>
            </a:r>
            <a:r>
              <a:rPr lang="bg-BG" sz="1800" b="1" dirty="0" smtClean="0">
                <a:solidFill>
                  <a:schemeClr val="tx2"/>
                </a:solidFill>
              </a:rPr>
              <a:t>разпространим</a:t>
            </a:r>
            <a:r>
              <a:rPr lang="bg-BG" sz="1800" dirty="0" smtClean="0">
                <a:solidFill>
                  <a:schemeClr val="tx2"/>
                </a:solidFill>
              </a:rPr>
              <a:t> тези истории чрез различни </a:t>
            </a:r>
            <a:r>
              <a:rPr lang="bg-BG" sz="1800" b="1" dirty="0" smtClean="0">
                <a:solidFill>
                  <a:schemeClr val="tx2"/>
                </a:solidFill>
              </a:rPr>
              <a:t>комуникационни канали, един от които са инфлуенсърите.</a:t>
            </a:r>
          </a:p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dirty="0" smtClean="0">
                <a:solidFill>
                  <a:schemeClr val="tx2"/>
                </a:solidFill>
              </a:rPr>
              <a:t>Да следим за </a:t>
            </a:r>
            <a:r>
              <a:rPr lang="bg-BG" sz="1800" b="1" dirty="0" smtClean="0">
                <a:solidFill>
                  <a:schemeClr val="tx2"/>
                </a:solidFill>
              </a:rPr>
              <a:t>промяната</a:t>
            </a:r>
            <a:r>
              <a:rPr lang="bg-BG" sz="1800" dirty="0" smtClean="0">
                <a:solidFill>
                  <a:schemeClr val="tx2"/>
                </a:solidFill>
              </a:rPr>
              <a:t>, която настъпва. Ако не настъпва да направим промени и пак да опитаме. И да следим  </a:t>
            </a:r>
            <a:r>
              <a:rPr lang="bg-BG" sz="1800" b="1" dirty="0" smtClean="0">
                <a:solidFill>
                  <a:schemeClr val="tx2"/>
                </a:solidFill>
              </a:rPr>
              <a:t>непрекръснато. 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 smtClean="0">
                <a:solidFill>
                  <a:srgbClr val="C00000"/>
                </a:solidFill>
              </a:rPr>
              <a:t>Защото информацията е увеличила неимоверно жизнения си цикъл.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Решения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62915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Активност и жизнен цикъл </a:t>
            </a:r>
          </a:p>
          <a:p>
            <a:pPr marL="0" lv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	</a:t>
            </a:r>
            <a:r>
              <a:rPr lang="bg-BG" sz="1800" b="1" dirty="0" smtClean="0">
                <a:solidFill>
                  <a:schemeClr val="tx2"/>
                </a:solidFill>
              </a:rPr>
              <a:t>- на класическата публикация</a:t>
            </a: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	- на дигиталната публикация</a:t>
            </a:r>
          </a:p>
          <a:p>
            <a:pPr marL="0" lv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	</a:t>
            </a:r>
            <a:r>
              <a:rPr lang="bg-BG" sz="1800" b="1" dirty="0" smtClean="0">
                <a:solidFill>
                  <a:schemeClr val="tx2"/>
                </a:solidFill>
              </a:rPr>
              <a:t>- и </a:t>
            </a:r>
            <a:r>
              <a:rPr lang="bg-BG" sz="1800" b="1" dirty="0" smtClean="0">
                <a:solidFill>
                  <a:srgbClr val="C00000"/>
                </a:solidFill>
              </a:rPr>
              <a:t>контрол </a:t>
            </a:r>
            <a:r>
              <a:rPr lang="bg-BG" sz="1800" b="1" dirty="0" smtClean="0">
                <a:solidFill>
                  <a:schemeClr val="tx2"/>
                </a:solidFill>
              </a:rPr>
              <a:t>на споделянето</a:t>
            </a:r>
            <a:endParaRPr lang="bg-BG" sz="18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dirty="0" smtClean="0">
                <a:solidFill>
                  <a:srgbClr val="002060"/>
                </a:solidFill>
              </a:rPr>
              <a:t>В епохата на </a:t>
            </a:r>
            <a:r>
              <a:rPr lang="bg-BG" sz="1800" b="1" dirty="0" smtClean="0">
                <a:solidFill>
                  <a:srgbClr val="002060"/>
                </a:solidFill>
              </a:rPr>
              <a:t>Дигитална трансформация</a:t>
            </a:r>
            <a:r>
              <a:rPr lang="bg-BG" sz="1800" dirty="0" smtClean="0">
                <a:solidFill>
                  <a:srgbClr val="002060"/>
                </a:solidFill>
              </a:rPr>
              <a:t> е необходимо да се публикува </a:t>
            </a:r>
            <a:r>
              <a:rPr lang="bg-BG" sz="1800" b="1" dirty="0" smtClean="0">
                <a:solidFill>
                  <a:srgbClr val="002060"/>
                </a:solidFill>
              </a:rPr>
              <a:t>информация с непреходна стойност</a:t>
            </a:r>
            <a:r>
              <a:rPr lang="bg-BG" sz="1800" dirty="0" smtClean="0">
                <a:solidFill>
                  <a:srgbClr val="002060"/>
                </a:solidFill>
              </a:rPr>
              <a:t>. Тя остава и в пострансформационния период.</a:t>
            </a:r>
          </a:p>
          <a:p>
            <a:pPr marL="0" lvl="0" indent="0">
              <a:buNone/>
            </a:pPr>
            <a:endParaRPr lang="bg-BG" sz="1800" dirty="0">
              <a:solidFill>
                <a:srgbClr val="002060"/>
              </a:solidFill>
            </a:endParaRPr>
          </a:p>
          <a:p>
            <a:pPr algn="ctr"/>
            <a:r>
              <a:rPr lang="bg-BG" sz="1100" dirty="0">
                <a:latin typeface="Georgia" pitchFamily="18" charset="0"/>
                <a:cs typeface="Georgia" pitchFamily="18" charset="0"/>
              </a:rPr>
              <a:t>Светът е станал </a:t>
            </a:r>
            <a:r>
              <a:rPr lang="bg-BG" sz="1100" dirty="0">
                <a:solidFill>
                  <a:srgbClr val="D91B5C"/>
                </a:solidFill>
                <a:latin typeface="Georgia" pitchFamily="18" charset="0"/>
                <a:cs typeface="Georgia" pitchFamily="18" charset="0"/>
              </a:rPr>
              <a:t>прагматичен</a:t>
            </a:r>
            <a:r>
              <a:rPr lang="bg-BG" sz="1100" dirty="0">
                <a:latin typeface="Georgia" pitchFamily="18" charset="0"/>
                <a:cs typeface="Georgia" pitchFamily="18" charset="0"/>
              </a:rPr>
              <a:t>.  Технологиите са навлезли в </a:t>
            </a:r>
            <a:r>
              <a:rPr lang="bg-BG" sz="1100" dirty="0">
                <a:solidFill>
                  <a:srgbClr val="D91B5C"/>
                </a:solidFill>
                <a:latin typeface="Georgia" pitchFamily="18" charset="0"/>
                <a:cs typeface="Georgia" pitchFamily="18" charset="0"/>
              </a:rPr>
              <a:t>бита</a:t>
            </a:r>
            <a:r>
              <a:rPr lang="bg-BG" sz="1100" dirty="0">
                <a:latin typeface="Georgia" pitchFamily="18" charset="0"/>
                <a:cs typeface="Georgia" pitchFamily="18" charset="0"/>
              </a:rPr>
              <a:t>.</a:t>
            </a:r>
          </a:p>
          <a:p>
            <a:pPr algn="ctr"/>
            <a:r>
              <a:rPr lang="bg-BG" sz="1100" dirty="0">
                <a:latin typeface="Georgia" pitchFamily="18" charset="0"/>
                <a:cs typeface="Georgia" pitchFamily="18" charset="0"/>
              </a:rPr>
              <a:t>Трябва да търсим ... да разширим обхвата на информацията за нас. </a:t>
            </a:r>
          </a:p>
          <a:p>
            <a:pPr algn="ctr"/>
            <a:r>
              <a:rPr lang="bg-BG" sz="1100" dirty="0">
                <a:latin typeface="Georgia" pitchFamily="18" charset="0"/>
                <a:cs typeface="Georgia" pitchFamily="18" charset="0"/>
              </a:rPr>
              <a:t>Виртуалното замества реалното. </a:t>
            </a:r>
            <a:r>
              <a:rPr lang="bg-BG" sz="1100" b="1" dirty="0">
                <a:latin typeface="Georgia" pitchFamily="18" charset="0"/>
                <a:cs typeface="Georgia" pitchFamily="18" charset="0"/>
              </a:rPr>
              <a:t>Съществуването на виртуален субект/обект е налице, само, ако е налична откриваема информация за него, отговаряща н търсенето на публиката</a:t>
            </a:r>
            <a:r>
              <a:rPr lang="bg-BG" sz="1100" dirty="0">
                <a:latin typeface="Georgia" pitchFamily="18" charset="0"/>
                <a:cs typeface="Georgia" pitchFamily="18" charset="0"/>
              </a:rPr>
              <a:t>. </a:t>
            </a:r>
            <a:r>
              <a:rPr lang="bg-BG" sz="1100" i="1" dirty="0">
                <a:latin typeface="Georgia" pitchFamily="18" charset="0"/>
                <a:cs typeface="Georgia" pitchFamily="18" charset="0"/>
              </a:rPr>
              <a:t>Ако няма информация – няма виртуален субект</a:t>
            </a:r>
            <a:r>
              <a:rPr lang="bg-BG" sz="1100" dirty="0">
                <a:latin typeface="Georgia" pitchFamily="18" charset="0"/>
                <a:cs typeface="Georgia" pitchFamily="18" charset="0"/>
              </a:rPr>
              <a:t>– ще останем затворена система с няколко казуса, с които сме решили да се заемем. Решаването на тези казуси ще е краят на нуждата от </a:t>
            </a:r>
            <a:r>
              <a:rPr lang="en-US" sz="1100" dirty="0">
                <a:latin typeface="Georgia" pitchFamily="18" charset="0"/>
                <a:cs typeface="Georgia" pitchFamily="18" charset="0"/>
              </a:rPr>
              <a:t>Rotary.</a:t>
            </a:r>
            <a:r>
              <a:rPr lang="bg-BG" sz="1100" dirty="0">
                <a:latin typeface="Georgia" pitchFamily="18" charset="0"/>
                <a:cs typeface="Georgia" pitchFamily="18" charset="0"/>
              </a:rPr>
              <a:t>  Твърдим,.че се променяме – наистина ли е така и дали го прави навреме.</a:t>
            </a:r>
          </a:p>
          <a:p>
            <a:pPr marL="0" lvl="0" indent="0">
              <a:buNone/>
            </a:pPr>
            <a:endParaRPr lang="bg-BG" sz="11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За жизнения цикъл на Информацията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38466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Да планираме </a:t>
            </a: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	- </a:t>
            </a:r>
            <a:r>
              <a:rPr lang="bg-BG" sz="1800" dirty="0" smtClean="0">
                <a:solidFill>
                  <a:schemeClr val="tx2"/>
                </a:solidFill>
              </a:rPr>
              <a:t>да сме наясно с целта и да подчиним действията си на нея</a:t>
            </a:r>
          </a:p>
          <a:p>
            <a:pPr mar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бюджет и човешки ресурс </a:t>
            </a:r>
            <a:r>
              <a:rPr lang="bg-BG" sz="1800" i="1" dirty="0" smtClean="0">
                <a:solidFill>
                  <a:schemeClr val="tx2"/>
                </a:solidFill>
              </a:rPr>
              <a:t>– това е лесното</a:t>
            </a:r>
            <a:r>
              <a:rPr lang="bg-BG" sz="18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strike="sngStrike" dirty="0" smtClean="0">
                <a:solidFill>
                  <a:srgbClr val="FF0000"/>
                </a:solidFill>
              </a:rPr>
              <a:t>Какво публиката очаква от нас</a:t>
            </a:r>
          </a:p>
          <a:p>
            <a:pPr marL="0" indent="0">
              <a:buNone/>
            </a:pPr>
            <a:r>
              <a:rPr lang="bg-BG" sz="1800" b="1" dirty="0" smtClean="0">
                <a:solidFill>
                  <a:srgbClr val="FFC000"/>
                </a:solidFill>
              </a:rPr>
              <a:t>или</a:t>
            </a: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Как ние желаем публиката да реагира</a:t>
            </a:r>
            <a:endParaRPr lang="bg-BG" sz="18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dirty="0" smtClean="0">
                <a:solidFill>
                  <a:schemeClr val="tx2"/>
                </a:solidFill>
              </a:rPr>
              <a:t>	</a:t>
            </a:r>
            <a:r>
              <a:rPr lang="bg-BG" sz="1800" dirty="0">
                <a:solidFill>
                  <a:schemeClr val="tx2"/>
                </a:solidFill>
              </a:rPr>
              <a:t>- да ни </a:t>
            </a:r>
            <a:r>
              <a:rPr lang="bg-BG" sz="1800" dirty="0" smtClean="0">
                <a:solidFill>
                  <a:schemeClr val="tx2"/>
                </a:solidFill>
              </a:rPr>
              <a:t>хареса, да </a:t>
            </a:r>
            <a:r>
              <a:rPr lang="bg-BG" sz="1800" dirty="0">
                <a:solidFill>
                  <a:schemeClr val="tx2"/>
                </a:solidFill>
              </a:rPr>
              <a:t>ни </a:t>
            </a:r>
            <a:r>
              <a:rPr lang="bg-BG" sz="1800" dirty="0" smtClean="0">
                <a:solidFill>
                  <a:schemeClr val="tx2"/>
                </a:solidFill>
              </a:rPr>
              <a:t>запомни, да ни последва, да </a:t>
            </a:r>
            <a:r>
              <a:rPr lang="bg-BG" sz="1800" dirty="0">
                <a:solidFill>
                  <a:schemeClr val="tx2"/>
                </a:solidFill>
              </a:rPr>
              <a:t>се </a:t>
            </a:r>
            <a:r>
              <a:rPr lang="bg-BG" sz="1800" dirty="0" smtClean="0">
                <a:solidFill>
                  <a:schemeClr val="tx2"/>
                </a:solidFill>
              </a:rPr>
              <a:t>присъедини, да привлечем дарения, да привлечем доброволци.</a:t>
            </a:r>
            <a:endParaRPr lang="bg-BG" sz="18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	</a:t>
            </a:r>
          </a:p>
          <a:p>
            <a:pPr marL="0" lv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Да </a:t>
            </a:r>
            <a:r>
              <a:rPr lang="bg-BG" sz="1800" b="1" dirty="0" smtClean="0">
                <a:solidFill>
                  <a:schemeClr val="tx2"/>
                </a:solidFill>
              </a:rPr>
              <a:t>управляваме процесите и да отчитаме резултата:</a:t>
            </a:r>
            <a:endParaRPr lang="en-US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следене и управление: има множество средства за това</a:t>
            </a:r>
            <a:endParaRPr lang="bg-BG" sz="18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</a:t>
            </a:r>
            <a:r>
              <a:rPr lang="bg-BG" sz="1800" b="1" dirty="0" smtClean="0">
                <a:solidFill>
                  <a:schemeClr val="tx2"/>
                </a:solidFill>
              </a:rPr>
              <a:t>финализиране</a:t>
            </a:r>
            <a:r>
              <a:rPr lang="bg-BG" sz="1800" dirty="0" smtClean="0">
                <a:solidFill>
                  <a:schemeClr val="tx2"/>
                </a:solidFill>
              </a:rPr>
              <a:t> </a:t>
            </a:r>
            <a:r>
              <a:rPr lang="bg-BG" sz="1800" dirty="0">
                <a:solidFill>
                  <a:schemeClr val="tx2"/>
                </a:solidFill>
              </a:rPr>
              <a:t>и отчитане.</a:t>
            </a:r>
          </a:p>
          <a:p>
            <a:pPr marL="0" lv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	</a:t>
            </a:r>
            <a:r>
              <a:rPr lang="bg-BG" sz="1800" dirty="0">
                <a:solidFill>
                  <a:schemeClr val="tx2"/>
                </a:solidFill>
              </a:rPr>
              <a:t>	</a:t>
            </a:r>
            <a:endParaRPr lang="bg-BG" sz="1800" dirty="0"/>
          </a:p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Да управляваме процесит</a:t>
            </a:r>
            <a:r>
              <a:rPr lang="en-US" b="1" dirty="0" smtClean="0"/>
              <a:t>e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48072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Онлайн платформи</a:t>
            </a:r>
            <a:endParaRPr lang="bg-B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Уеб сайт </a:t>
            </a:r>
          </a:p>
          <a:p>
            <a:pPr marL="0" indent="0" algn="ctr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това е нашето място за публикуване и концентриране. </a:t>
            </a:r>
            <a:br>
              <a:rPr lang="bg-BG" sz="1800" dirty="0" smtClean="0">
                <a:solidFill>
                  <a:schemeClr val="tx2"/>
                </a:solidFill>
              </a:rPr>
            </a:br>
            <a:r>
              <a:rPr lang="bg-BG" sz="1800" b="1" dirty="0" smtClean="0">
                <a:solidFill>
                  <a:srgbClr val="C00000"/>
                </a:solidFill>
              </a:rPr>
              <a:t>УПРАВЛЕНИЕ на първоизточника</a:t>
            </a:r>
            <a:r>
              <a:rPr lang="en-US" sz="1800" b="1" dirty="0" smtClean="0">
                <a:solidFill>
                  <a:srgbClr val="C00000"/>
                </a:solidFill>
              </a:rPr>
              <a:t> !!</a:t>
            </a:r>
            <a:endParaRPr lang="bg-BG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Споделяне на публикации от сайта в социалните мрежи </a:t>
            </a:r>
          </a:p>
          <a:p>
            <a:pPr mar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в официалните страници на дистрикта в социалните мрежи</a:t>
            </a:r>
          </a:p>
          <a:p>
            <a:pPr mar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в групите</a:t>
            </a:r>
          </a:p>
          <a:p>
            <a:pPr mar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в клубните страници на различни социални мрежи</a:t>
            </a:r>
          </a:p>
          <a:p>
            <a:pPr mar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в профили и страници на РАК и (!) ИАК.</a:t>
            </a:r>
          </a:p>
          <a:p>
            <a:pPr marL="0" lv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Бюлетин.</a:t>
            </a:r>
          </a:p>
          <a:p>
            <a:pPr marL="0" lvl="0" indent="0">
              <a:buNone/>
            </a:pPr>
            <a:endParaRPr lang="bg-BG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Класическите медии?</a:t>
            </a:r>
            <a:endParaRPr lang="bg-BG" sz="18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dirty="0" smtClean="0">
                <a:solidFill>
                  <a:schemeClr val="tx2"/>
                </a:solidFill>
              </a:rPr>
              <a:t>	Да, ако са дигитални</a:t>
            </a:r>
            <a:endParaRPr lang="bg-BG" sz="1800" dirty="0"/>
          </a:p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5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Работа с клубовете</a:t>
            </a:r>
            <a:endParaRPr lang="bg-B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Управление на </a:t>
            </a:r>
            <a:r>
              <a:rPr lang="bg-BG" sz="1800" b="1" dirty="0" smtClean="0">
                <a:solidFill>
                  <a:schemeClr val="tx2"/>
                </a:solidFill>
              </a:rPr>
              <a:t>кризи</a:t>
            </a:r>
            <a:r>
              <a:rPr lang="bg-BG" sz="1800" dirty="0" smtClean="0">
                <a:solidFill>
                  <a:schemeClr val="tx2"/>
                </a:solidFill>
              </a:rPr>
              <a:t> – има специално ръководство и специфика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Онлайн управление на събития </a:t>
            </a:r>
          </a:p>
          <a:p>
            <a:pPr marL="0" lv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Шипка, </a:t>
            </a:r>
            <a:r>
              <a:rPr lang="en-US" sz="1800" dirty="0" err="1" smtClean="0">
                <a:solidFill>
                  <a:schemeClr val="tx2"/>
                </a:solidFill>
              </a:rPr>
              <a:t>EndPolio</a:t>
            </a:r>
            <a:r>
              <a:rPr lang="en-US" sz="1800" dirty="0" smtClean="0">
                <a:solidFill>
                  <a:schemeClr val="tx2"/>
                </a:solidFill>
              </a:rPr>
              <a:t>, </a:t>
            </a:r>
            <a:r>
              <a:rPr lang="bg-BG" sz="1800" dirty="0" smtClean="0">
                <a:solidFill>
                  <a:schemeClr val="tx2"/>
                </a:solidFill>
              </a:rPr>
              <a:t>Годишнина на Ротари</a:t>
            </a:r>
          </a:p>
          <a:p>
            <a:pPr marL="0" lv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- 5 събития, свързани с месечните послания заедно със Списанието</a:t>
            </a:r>
          </a:p>
          <a:p>
            <a:pPr marL="0" lv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	</a:t>
            </a:r>
            <a:r>
              <a:rPr lang="bg-BG" sz="1800" dirty="0" smtClean="0">
                <a:solidFill>
                  <a:schemeClr val="tx2"/>
                </a:solidFill>
              </a:rPr>
              <a:t>- клубни събития</a:t>
            </a:r>
          </a:p>
          <a:p>
            <a:pPr marL="0" lvl="0" indent="0">
              <a:buNone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 smtClean="0">
                <a:solidFill>
                  <a:schemeClr val="tx2"/>
                </a:solidFill>
              </a:rPr>
              <a:t>Интензитет на публикации </a:t>
            </a:r>
            <a:r>
              <a:rPr lang="bg-BG" sz="1800" dirty="0" smtClean="0">
                <a:solidFill>
                  <a:schemeClr val="tx2"/>
                </a:solidFill>
              </a:rPr>
              <a:t>в пространството (извън социалните мрежи). Следене на сигналите – текущо положение.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bg-BG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95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DTeamPresentationsSlive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DTeamPresentationsSliven</Template>
  <TotalTime>667</TotalTime>
  <Words>238</Words>
  <Application>Microsoft Office PowerPoint</Application>
  <PresentationFormat>On-screen Show (4:3)</PresentationFormat>
  <Paragraphs>134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MS PGothic</vt:lpstr>
      <vt:lpstr>MS PGothic</vt:lpstr>
      <vt:lpstr>Arial</vt:lpstr>
      <vt:lpstr>Arial Narrow</vt:lpstr>
      <vt:lpstr>Calibri</vt:lpstr>
      <vt:lpstr>Georgia</vt:lpstr>
      <vt:lpstr>Times New Roman</vt:lpstr>
      <vt:lpstr>Wingdings</vt:lpstr>
      <vt:lpstr>ヒラギノ角ゴ Pro W3</vt:lpstr>
      <vt:lpstr>Template DTeamPresentationsSliven</vt:lpstr>
      <vt:lpstr>Custom Design</vt:lpstr>
      <vt:lpstr>2_Custom Design</vt:lpstr>
      <vt:lpstr>3_Custom Design</vt:lpstr>
      <vt:lpstr>PowerPoint Presentation</vt:lpstr>
      <vt:lpstr>Как изграждаме публичния имидж на Ротари</vt:lpstr>
      <vt:lpstr>Репутация, публичен имидж, връзки, възприемане</vt:lpstr>
      <vt:lpstr>Комуникация</vt:lpstr>
      <vt:lpstr>Решения</vt:lpstr>
      <vt:lpstr>За жизнения цикъл на Информацията</vt:lpstr>
      <vt:lpstr>Да управляваме процеситe</vt:lpstr>
      <vt:lpstr>Онлайн платформи</vt:lpstr>
      <vt:lpstr>Работа с клубовете</vt:lpstr>
      <vt:lpstr>Работа с клубовете</vt:lpstr>
      <vt:lpstr>Работа на комитета</vt:lpstr>
      <vt:lpstr>PowerPoint Presentation</vt:lpstr>
      <vt:lpstr>На добър час на ДГЕ Митко Минев! И пожелания за една прекрасна година, изпълнена с много срещи! Ние сме с теб! Ще се забавляваме и ще те одумваме.</vt:lpstr>
      <vt:lpstr>На добър час на нашия екип! Да сме живи и здрави!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Предстоящи събития в Д2482</dc:title>
  <dc:creator>XXX</dc:creator>
  <cp:lastModifiedBy>User</cp:lastModifiedBy>
  <cp:revision>91</cp:revision>
  <cp:lastPrinted>2018-02-13T16:30:21Z</cp:lastPrinted>
  <dcterms:created xsi:type="dcterms:W3CDTF">2018-02-05T13:47:10Z</dcterms:created>
  <dcterms:modified xsi:type="dcterms:W3CDTF">2019-02-22T06:33:35Z</dcterms:modified>
</cp:coreProperties>
</file>