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4" r:id="rId3"/>
    <p:sldMasterId id="2147483691" r:id="rId4"/>
  </p:sldMasterIdLst>
  <p:notesMasterIdLst>
    <p:notesMasterId r:id="rId30"/>
  </p:notesMasterIdLst>
  <p:handoutMasterIdLst>
    <p:handoutMasterId r:id="rId31"/>
  </p:handoutMasterIdLst>
  <p:sldIdLst>
    <p:sldId id="424" r:id="rId5"/>
    <p:sldId id="460"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Lst>
  <p:sldSz cx="9144000" cy="6858000" type="screen4x3"/>
  <p:notesSz cx="6797675" cy="9874250"/>
  <p:defaultTex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Miteva" initials="NM"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3712" autoAdjust="0"/>
  </p:normalViewPr>
  <p:slideViewPr>
    <p:cSldViewPr>
      <p:cViewPr varScale="1">
        <p:scale>
          <a:sx n="86" d="100"/>
          <a:sy n="86" d="100"/>
        </p:scale>
        <p:origin x="1674" y="9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notesViewPr>
    <p:cSldViewPr>
      <p:cViewPr varScale="1">
        <p:scale>
          <a:sx n="56" d="100"/>
          <a:sy n="56" d="100"/>
        </p:scale>
        <p:origin x="-2886"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84A602A1-4739-4E60-90B9-8D8041668778}" type="datetimeFigureOut">
              <a:rPr lang="en-US" smtClean="0"/>
              <a:pPr/>
              <a:t>2/22/2019</a:t>
            </a:fld>
            <a:endParaRPr lang="en-US" dirty="0"/>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D5ED526-7549-4ECD-A723-3F1E61DE3FE2}" type="slidenum">
              <a:rPr lang="en-US" smtClean="0"/>
              <a:pPr/>
              <a:t>‹#›</a:t>
            </a:fld>
            <a:endParaRPr lang="en-US" dirty="0"/>
          </a:p>
        </p:txBody>
      </p:sp>
    </p:spTree>
    <p:extLst>
      <p:ext uri="{BB962C8B-B14F-4D97-AF65-F5344CB8AC3E}">
        <p14:creationId xmlns:p14="http://schemas.microsoft.com/office/powerpoint/2010/main" val="1749494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bg-BG" dirty="0"/>
          </a:p>
        </p:txBody>
      </p:sp>
      <p:sp>
        <p:nvSpPr>
          <p:cNvPr id="7171" name="Rectangle 3"/>
          <p:cNvSpPr>
            <a:spLocks noGrp="1" noChangeArrowheads="1"/>
          </p:cNvSpPr>
          <p:nvPr>
            <p:ph type="dt" idx="1"/>
          </p:nvPr>
        </p:nvSpPr>
        <p:spPr bwMode="auto">
          <a:xfrm>
            <a:off x="3850443"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bg-BG" dirty="0"/>
          </a:p>
        </p:txBody>
      </p:sp>
      <p:sp>
        <p:nvSpPr>
          <p:cNvPr id="146436"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690269"/>
            <a:ext cx="5438140"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noProof="0"/>
              <a:t>Click to edit Master text styles</a:t>
            </a:r>
          </a:p>
          <a:p>
            <a:pPr lvl="1"/>
            <a:r>
              <a:rPr lang="bg-BG" noProof="0"/>
              <a:t>Second level</a:t>
            </a:r>
          </a:p>
          <a:p>
            <a:pPr lvl="2"/>
            <a:r>
              <a:rPr lang="bg-BG" noProof="0"/>
              <a:t>Third level</a:t>
            </a:r>
          </a:p>
          <a:p>
            <a:pPr lvl="3"/>
            <a:r>
              <a:rPr lang="bg-BG" noProof="0"/>
              <a:t>Fourth level</a:t>
            </a:r>
          </a:p>
          <a:p>
            <a:pPr lvl="4"/>
            <a:r>
              <a:rPr lang="bg-BG" noProof="0"/>
              <a:t>Fifth level</a:t>
            </a:r>
          </a:p>
        </p:txBody>
      </p:sp>
      <p:sp>
        <p:nvSpPr>
          <p:cNvPr id="7174" name="Rectangle 6"/>
          <p:cNvSpPr>
            <a:spLocks noGrp="1" noChangeArrowheads="1"/>
          </p:cNvSpPr>
          <p:nvPr>
            <p:ph type="ftr" sz="quarter" idx="4"/>
          </p:nvPr>
        </p:nvSpPr>
        <p:spPr bwMode="auto">
          <a:xfrm>
            <a:off x="0"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bg-BG" dirty="0"/>
          </a:p>
        </p:txBody>
      </p:sp>
      <p:sp>
        <p:nvSpPr>
          <p:cNvPr id="7175" name="Rectangle 7"/>
          <p:cNvSpPr>
            <a:spLocks noGrp="1" noChangeArrowheads="1"/>
          </p:cNvSpPr>
          <p:nvPr>
            <p:ph type="sldNum" sz="quarter" idx="5"/>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6929FBC-DC2E-4090-9D68-96DC05C65C59}" type="slidenum">
              <a:rPr lang="bg-BG"/>
              <a:pPr>
                <a:defRPr/>
              </a:pPr>
              <a:t>‹#›</a:t>
            </a:fld>
            <a:endParaRPr lang="bg-BG" dirty="0"/>
          </a:p>
        </p:txBody>
      </p:sp>
    </p:spTree>
    <p:extLst>
      <p:ext uri="{BB962C8B-B14F-4D97-AF65-F5344CB8AC3E}">
        <p14:creationId xmlns:p14="http://schemas.microsoft.com/office/powerpoint/2010/main" val="1350189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a:t>
            </a:fld>
            <a:endParaRPr lang="bg-BG" dirty="0"/>
          </a:p>
        </p:txBody>
      </p:sp>
    </p:spTree>
    <p:extLst>
      <p:ext uri="{BB962C8B-B14F-4D97-AF65-F5344CB8AC3E}">
        <p14:creationId xmlns:p14="http://schemas.microsoft.com/office/powerpoint/2010/main" val="3295507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10</a:t>
            </a:fld>
            <a:endParaRPr lang="bg-BG"/>
          </a:p>
        </p:txBody>
      </p:sp>
    </p:spTree>
    <p:extLst>
      <p:ext uri="{BB962C8B-B14F-4D97-AF65-F5344CB8AC3E}">
        <p14:creationId xmlns:p14="http://schemas.microsoft.com/office/powerpoint/2010/main" val="246695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11</a:t>
            </a:fld>
            <a:endParaRPr lang="bg-BG"/>
          </a:p>
        </p:txBody>
      </p:sp>
    </p:spTree>
    <p:extLst>
      <p:ext uri="{BB962C8B-B14F-4D97-AF65-F5344CB8AC3E}">
        <p14:creationId xmlns:p14="http://schemas.microsoft.com/office/powerpoint/2010/main" val="411000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12</a:t>
            </a:fld>
            <a:endParaRPr lang="bg-BG"/>
          </a:p>
        </p:txBody>
      </p:sp>
    </p:spTree>
    <p:extLst>
      <p:ext uri="{BB962C8B-B14F-4D97-AF65-F5344CB8AC3E}">
        <p14:creationId xmlns:p14="http://schemas.microsoft.com/office/powerpoint/2010/main" val="23797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13</a:t>
            </a:fld>
            <a:endParaRPr lang="bg-BG"/>
          </a:p>
        </p:txBody>
      </p:sp>
    </p:spTree>
    <p:extLst>
      <p:ext uri="{BB962C8B-B14F-4D97-AF65-F5344CB8AC3E}">
        <p14:creationId xmlns:p14="http://schemas.microsoft.com/office/powerpoint/2010/main" val="333754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14</a:t>
            </a:fld>
            <a:endParaRPr lang="bg-BG"/>
          </a:p>
        </p:txBody>
      </p:sp>
    </p:spTree>
    <p:extLst>
      <p:ext uri="{BB962C8B-B14F-4D97-AF65-F5344CB8AC3E}">
        <p14:creationId xmlns:p14="http://schemas.microsoft.com/office/powerpoint/2010/main" val="403303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15</a:t>
            </a:fld>
            <a:endParaRPr lang="bg-BG"/>
          </a:p>
        </p:txBody>
      </p:sp>
    </p:spTree>
    <p:extLst>
      <p:ext uri="{BB962C8B-B14F-4D97-AF65-F5344CB8AC3E}">
        <p14:creationId xmlns:p14="http://schemas.microsoft.com/office/powerpoint/2010/main" val="147237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16</a:t>
            </a:fld>
            <a:endParaRPr lang="bg-BG"/>
          </a:p>
        </p:txBody>
      </p:sp>
    </p:spTree>
    <p:extLst>
      <p:ext uri="{BB962C8B-B14F-4D97-AF65-F5344CB8AC3E}">
        <p14:creationId xmlns:p14="http://schemas.microsoft.com/office/powerpoint/2010/main" val="3691703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17</a:t>
            </a:fld>
            <a:endParaRPr lang="bg-BG"/>
          </a:p>
        </p:txBody>
      </p:sp>
    </p:spTree>
    <p:extLst>
      <p:ext uri="{BB962C8B-B14F-4D97-AF65-F5344CB8AC3E}">
        <p14:creationId xmlns:p14="http://schemas.microsoft.com/office/powerpoint/2010/main" val="2611692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18</a:t>
            </a:fld>
            <a:endParaRPr lang="bg-BG"/>
          </a:p>
        </p:txBody>
      </p:sp>
    </p:spTree>
    <p:extLst>
      <p:ext uri="{BB962C8B-B14F-4D97-AF65-F5344CB8AC3E}">
        <p14:creationId xmlns:p14="http://schemas.microsoft.com/office/powerpoint/2010/main" val="319102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19</a:t>
            </a:fld>
            <a:endParaRPr lang="bg-BG"/>
          </a:p>
        </p:txBody>
      </p:sp>
    </p:spTree>
    <p:extLst>
      <p:ext uri="{BB962C8B-B14F-4D97-AF65-F5344CB8AC3E}">
        <p14:creationId xmlns:p14="http://schemas.microsoft.com/office/powerpoint/2010/main" val="195042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2</a:t>
            </a:fld>
            <a:endParaRPr lang="bg-BG" dirty="0"/>
          </a:p>
        </p:txBody>
      </p:sp>
    </p:spTree>
    <p:extLst>
      <p:ext uri="{BB962C8B-B14F-4D97-AF65-F5344CB8AC3E}">
        <p14:creationId xmlns:p14="http://schemas.microsoft.com/office/powerpoint/2010/main" val="3295507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20</a:t>
            </a:fld>
            <a:endParaRPr lang="bg-BG"/>
          </a:p>
        </p:txBody>
      </p:sp>
    </p:spTree>
    <p:extLst>
      <p:ext uri="{BB962C8B-B14F-4D97-AF65-F5344CB8AC3E}">
        <p14:creationId xmlns:p14="http://schemas.microsoft.com/office/powerpoint/2010/main" val="276274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21</a:t>
            </a:fld>
            <a:endParaRPr lang="bg-BG"/>
          </a:p>
        </p:txBody>
      </p:sp>
    </p:spTree>
    <p:extLst>
      <p:ext uri="{BB962C8B-B14F-4D97-AF65-F5344CB8AC3E}">
        <p14:creationId xmlns:p14="http://schemas.microsoft.com/office/powerpoint/2010/main" val="2164539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22</a:t>
            </a:fld>
            <a:endParaRPr lang="bg-BG"/>
          </a:p>
        </p:txBody>
      </p:sp>
    </p:spTree>
    <p:extLst>
      <p:ext uri="{BB962C8B-B14F-4D97-AF65-F5344CB8AC3E}">
        <p14:creationId xmlns:p14="http://schemas.microsoft.com/office/powerpoint/2010/main" val="1326417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23</a:t>
            </a:fld>
            <a:endParaRPr lang="bg-BG"/>
          </a:p>
        </p:txBody>
      </p:sp>
    </p:spTree>
    <p:extLst>
      <p:ext uri="{BB962C8B-B14F-4D97-AF65-F5344CB8AC3E}">
        <p14:creationId xmlns:p14="http://schemas.microsoft.com/office/powerpoint/2010/main" val="3366574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24</a:t>
            </a:fld>
            <a:endParaRPr lang="bg-BG"/>
          </a:p>
        </p:txBody>
      </p:sp>
    </p:spTree>
    <p:extLst>
      <p:ext uri="{BB962C8B-B14F-4D97-AF65-F5344CB8AC3E}">
        <p14:creationId xmlns:p14="http://schemas.microsoft.com/office/powerpoint/2010/main" val="988040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25</a:t>
            </a:fld>
            <a:endParaRPr lang="bg-BG" dirty="0"/>
          </a:p>
        </p:txBody>
      </p:sp>
    </p:spTree>
    <p:extLst>
      <p:ext uri="{BB962C8B-B14F-4D97-AF65-F5344CB8AC3E}">
        <p14:creationId xmlns:p14="http://schemas.microsoft.com/office/powerpoint/2010/main" val="329550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cs typeface="Arial" pitchFamily="34" charset="0"/>
              </a:defRPr>
            </a:lvl1pPr>
            <a:lvl2pPr marL="742950" indent="-285750" defTabSz="931863" eaLnBrk="0" hangingPunct="0">
              <a:spcBef>
                <a:spcPct val="30000"/>
              </a:spcBef>
              <a:defRPr sz="1200">
                <a:solidFill>
                  <a:schemeClr val="tx1"/>
                </a:solidFill>
                <a:latin typeface="Arial" pitchFamily="34" charset="0"/>
                <a:cs typeface="Arial" pitchFamily="34" charset="0"/>
              </a:defRPr>
            </a:lvl2pPr>
            <a:lvl3pPr marL="1143000" indent="-228600" defTabSz="931863" eaLnBrk="0" hangingPunct="0">
              <a:spcBef>
                <a:spcPct val="30000"/>
              </a:spcBef>
              <a:defRPr sz="1200">
                <a:solidFill>
                  <a:schemeClr val="tx1"/>
                </a:solidFill>
                <a:latin typeface="Arial" pitchFamily="34" charset="0"/>
                <a:cs typeface="Arial" pitchFamily="34" charset="0"/>
              </a:defRPr>
            </a:lvl3pPr>
            <a:lvl4pPr marL="1600200" indent="-228600" defTabSz="931863" eaLnBrk="0" hangingPunct="0">
              <a:spcBef>
                <a:spcPct val="30000"/>
              </a:spcBef>
              <a:defRPr sz="1200">
                <a:solidFill>
                  <a:schemeClr val="tx1"/>
                </a:solidFill>
                <a:latin typeface="Arial" pitchFamily="34" charset="0"/>
                <a:cs typeface="Arial" pitchFamily="34" charset="0"/>
              </a:defRPr>
            </a:lvl4pPr>
            <a:lvl5pPr marL="2057400" indent="-228600" defTabSz="931863" eaLnBrk="0" hangingPunct="0">
              <a:spcBef>
                <a:spcPct val="30000"/>
              </a:spcBef>
              <a:defRPr sz="1200">
                <a:solidFill>
                  <a:schemeClr val="tx1"/>
                </a:solidFill>
                <a:latin typeface="Arial"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9pPr>
          </a:lstStyle>
          <a:p>
            <a:pPr>
              <a:spcBef>
                <a:spcPct val="0"/>
              </a:spcBef>
            </a:pPr>
            <a:fld id="{2298BE63-8DFF-4F2A-90F9-95C5926646F0}" type="slidenum">
              <a:rPr lang="en-US" altLang="en-US" smtClean="0">
                <a:ea typeface="ヒラギノ角ゴ Pro W3" pitchFamily="-84" charset="-128"/>
              </a:rPr>
              <a:pPr>
                <a:spcBef>
                  <a:spcPct val="0"/>
                </a:spcBef>
              </a:pPr>
              <a:t>3</a:t>
            </a:fld>
            <a:endParaRPr lang="en-US" altLang="en-US">
              <a:ea typeface="ヒラギノ角ゴ Pro W3" pitchFamily="-84" charset="-128"/>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dirty="0">
                <a:latin typeface="Arial" pitchFamily="34" charset="0"/>
                <a:ea typeface="ヒラギノ角ゴ Pro W3" pitchFamily="-84" charset="-128"/>
                <a:cs typeface="Arial" pitchFamily="34" charset="0"/>
              </a:rPr>
              <a:t>За да говорим за членство в една организация, т.е. за принадлежност, има нещо, с което трябва да сме наясно: това е нейната идентичност. Къде всъщност членуваме? Коя е нашата организация? Един прост пример, да речем с един хор. Това е мястото, което обединява хора които могат да пеят, обичат да пеят и се събират с подобни на тях, за да реализират това което носят като дарба. Тук всичко е ясно. Интересно за нас е ако попитаме сто ротарианци какво е Ротари, какво ще научим от техните отговори. </a:t>
            </a:r>
          </a:p>
        </p:txBody>
      </p:sp>
    </p:spTree>
    <p:extLst>
      <p:ext uri="{BB962C8B-B14F-4D97-AF65-F5344CB8AC3E}">
        <p14:creationId xmlns:p14="http://schemas.microsoft.com/office/powerpoint/2010/main" val="12261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4</a:t>
            </a:fld>
            <a:endParaRPr lang="bg-BG"/>
          </a:p>
        </p:txBody>
      </p:sp>
    </p:spTree>
    <p:extLst>
      <p:ext uri="{BB962C8B-B14F-4D97-AF65-F5344CB8AC3E}">
        <p14:creationId xmlns:p14="http://schemas.microsoft.com/office/powerpoint/2010/main" val="27446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5</a:t>
            </a:fld>
            <a:endParaRPr lang="bg-BG"/>
          </a:p>
        </p:txBody>
      </p:sp>
    </p:spTree>
    <p:extLst>
      <p:ext uri="{BB962C8B-B14F-4D97-AF65-F5344CB8AC3E}">
        <p14:creationId xmlns:p14="http://schemas.microsoft.com/office/powerpoint/2010/main" val="82777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6</a:t>
            </a:fld>
            <a:endParaRPr lang="bg-BG"/>
          </a:p>
        </p:txBody>
      </p:sp>
    </p:spTree>
    <p:extLst>
      <p:ext uri="{BB962C8B-B14F-4D97-AF65-F5344CB8AC3E}">
        <p14:creationId xmlns:p14="http://schemas.microsoft.com/office/powerpoint/2010/main" val="419049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7</a:t>
            </a:fld>
            <a:endParaRPr lang="bg-BG"/>
          </a:p>
        </p:txBody>
      </p:sp>
    </p:spTree>
    <p:extLst>
      <p:ext uri="{BB962C8B-B14F-4D97-AF65-F5344CB8AC3E}">
        <p14:creationId xmlns:p14="http://schemas.microsoft.com/office/powerpoint/2010/main" val="286278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8</a:t>
            </a:fld>
            <a:endParaRPr lang="bg-BG"/>
          </a:p>
        </p:txBody>
      </p:sp>
    </p:spTree>
    <p:extLst>
      <p:ext uri="{BB962C8B-B14F-4D97-AF65-F5344CB8AC3E}">
        <p14:creationId xmlns:p14="http://schemas.microsoft.com/office/powerpoint/2010/main" val="101741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a:t>Началото – </a:t>
            </a:r>
            <a:r>
              <a:rPr lang="bg-BG" dirty="0" err="1"/>
              <a:t>Сакичи</a:t>
            </a:r>
            <a:r>
              <a:rPr lang="bg-BG" dirty="0"/>
              <a:t> </a:t>
            </a:r>
            <a:r>
              <a:rPr lang="bg-BG" dirty="0" err="1"/>
              <a:t>Тойода</a:t>
            </a:r>
            <a:r>
              <a:rPr lang="bg-BG" dirty="0"/>
              <a:t>,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a:t>
            </a:r>
            <a:r>
              <a:rPr lang="bg-BG" dirty="0" err="1"/>
              <a:t>Киичиро</a:t>
            </a:r>
            <a:r>
              <a:rPr lang="bg-BG" dirty="0"/>
              <a:t> през 1924 патентоват жакардовия стан, в употреба и до днес. Но този млад мъж </a:t>
            </a:r>
            <a:r>
              <a:rPr lang="bg-BG" dirty="0" err="1"/>
              <a:t>Киичиро</a:t>
            </a:r>
            <a:r>
              <a:rPr lang="bg-BG" dirty="0"/>
              <a:t> </a:t>
            </a:r>
            <a:r>
              <a:rPr lang="bg-BG" dirty="0" err="1"/>
              <a:t>Тойода</a:t>
            </a:r>
            <a:r>
              <a:rPr lang="bg-BG" dirty="0"/>
              <a:t>,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b="1" dirty="0"/>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b="1" dirty="0"/>
              <a:t> </a:t>
            </a:r>
            <a:endParaRPr lang="bg-BG" b="1" dirty="0"/>
          </a:p>
          <a:p>
            <a:r>
              <a:rPr lang="bg-BG" b="1" dirty="0"/>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sz="1200" b="1" kern="1200" dirty="0">
                <a:solidFill>
                  <a:schemeClr val="tx1"/>
                </a:solidFill>
                <a:effectLst/>
                <a:latin typeface="Arial" charset="0"/>
                <a:ea typeface="+mn-ea"/>
                <a:cs typeface="Arial"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sz="1200" kern="1200" dirty="0">
              <a:solidFill>
                <a:schemeClr val="tx1"/>
              </a:solidFill>
              <a:effectLst/>
              <a:latin typeface="Arial" charset="0"/>
              <a:ea typeface="+mn-ea"/>
              <a:cs typeface="Arial" charset="0"/>
            </a:endParaRPr>
          </a:p>
          <a:p>
            <a:r>
              <a:rPr lang="en-US" sz="1200" i="1" kern="1200" dirty="0">
                <a:solidFill>
                  <a:schemeClr val="tx1"/>
                </a:solidFill>
                <a:effectLst/>
                <a:latin typeface="Arial" charset="0"/>
                <a:ea typeface="+mn-ea"/>
                <a:cs typeface="Arial" charset="0"/>
              </a:rPr>
              <a:t>BARRY RASSIN, RI PRESIDENT-ELECT’S THEME ADDRESS TO THE 2018 INTERNATIONAL ASSEMBLY </a:t>
            </a:r>
            <a:endParaRPr lang="bg-BG" sz="1200" kern="1200" dirty="0">
              <a:solidFill>
                <a:schemeClr val="tx1"/>
              </a:solidFill>
              <a:effectLst/>
              <a:latin typeface="Arial" charset="0"/>
              <a:ea typeface="+mn-ea"/>
              <a:cs typeface="Arial" charset="0"/>
            </a:endParaRPr>
          </a:p>
          <a:p>
            <a:endParaRPr lang="bg-BG" sz="1200" kern="1200" dirty="0">
              <a:solidFill>
                <a:schemeClr val="tx1"/>
              </a:solidFill>
              <a:effectLst/>
              <a:latin typeface="Arial" charset="0"/>
              <a:ea typeface="+mn-ea"/>
              <a:cs typeface="Arial" charset="0"/>
            </a:endParaRPr>
          </a:p>
          <a:p>
            <a:r>
              <a:rPr lang="bg-BG" sz="1200" kern="1200" dirty="0">
                <a:solidFill>
                  <a:schemeClr val="tx1"/>
                </a:solidFill>
                <a:effectLst/>
                <a:latin typeface="Arial" charset="0"/>
                <a:ea typeface="+mn-ea"/>
                <a:cs typeface="Arial" charset="0"/>
              </a:rPr>
              <a:t> </a:t>
            </a:r>
          </a:p>
          <a:p>
            <a:r>
              <a:rPr lang="bg-BG" sz="1200" kern="1200" dirty="0">
                <a:solidFill>
                  <a:schemeClr val="tx1"/>
                </a:solidFill>
                <a:effectLst/>
                <a:latin typeface="Arial" charset="0"/>
                <a:ea typeface="+mn-ea"/>
                <a:cs typeface="Arial" charset="0"/>
              </a:rPr>
              <a:t> </a:t>
            </a:r>
          </a:p>
          <a:p>
            <a:endParaRPr lang="bg-BG" b="1" dirty="0"/>
          </a:p>
          <a:p>
            <a:endParaRPr lang="bg-BG" b="1" dirty="0"/>
          </a:p>
        </p:txBody>
      </p:sp>
      <p:sp>
        <p:nvSpPr>
          <p:cNvPr id="4" name="Slide Number Placeholder 3"/>
          <p:cNvSpPr>
            <a:spLocks noGrp="1"/>
          </p:cNvSpPr>
          <p:nvPr>
            <p:ph type="sldNum" sz="quarter" idx="10"/>
          </p:nvPr>
        </p:nvSpPr>
        <p:spPr/>
        <p:txBody>
          <a:bodyPr/>
          <a:lstStyle/>
          <a:p>
            <a:pPr>
              <a:defRPr/>
            </a:pPr>
            <a:fld id="{16929FBC-DC2E-4090-9D68-96DC05C65C59}" type="slidenum">
              <a:rPr lang="bg-BG" smtClean="0"/>
              <a:pPr>
                <a:defRPr/>
              </a:pPr>
              <a:t>9</a:t>
            </a:fld>
            <a:endParaRPr lang="bg-BG"/>
          </a:p>
        </p:txBody>
      </p:sp>
    </p:spTree>
    <p:extLst>
      <p:ext uri="{BB962C8B-B14F-4D97-AF65-F5344CB8AC3E}">
        <p14:creationId xmlns:p14="http://schemas.microsoft.com/office/powerpoint/2010/main" val="4077683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Box 13"/>
          <p:cNvSpPr txBox="1">
            <a:spLocks noChangeArrowheads="1"/>
          </p:cNvSpPr>
          <p:nvPr userDrawn="1"/>
        </p:nvSpPr>
        <p:spPr bwMode="auto">
          <a:xfrm>
            <a:off x="2595254" y="620688"/>
            <a:ext cx="28408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a:t>
            </a:r>
            <a:r>
              <a:rPr lang="bg-BG" altLang="en-US" sz="1400" baseline="0" dirty="0">
                <a:solidFill>
                  <a:schemeClr val="tx1">
                    <a:lumMod val="50000"/>
                  </a:schemeClr>
                </a:solidFill>
                <a:latin typeface="Georgia" pitchFamily="18" charset="0"/>
                <a:ea typeface="MS PGothic" pitchFamily="34" charset="-128"/>
                <a:cs typeface="Georgia" pitchFamily="18" charset="0"/>
              </a:rPr>
              <a:t>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a:t>
            </a:r>
            <a:r>
              <a:rPr lang="ru-RU" altLang="en-US" sz="1400" baseline="0" dirty="0">
                <a:solidFill>
                  <a:schemeClr val="tx1">
                    <a:lumMod val="50000"/>
                  </a:schemeClr>
                </a:solidFill>
                <a:latin typeface="Georgia" pitchFamily="18" charset="0"/>
                <a:ea typeface="MS PGothic" pitchFamily="34" charset="-128"/>
                <a:cs typeface="Georgia" pitchFamily="18" charset="0"/>
              </a:rPr>
              <a:t> 2018-19</a:t>
            </a:r>
            <a:r>
              <a:rPr lang="ru-RU" altLang="en-US" sz="1400" dirty="0">
                <a:solidFill>
                  <a:schemeClr val="tx1">
                    <a:lumMod val="50000"/>
                  </a:schemeClr>
                </a:solidFill>
                <a:latin typeface="Georgia" pitchFamily="18" charset="0"/>
                <a:ea typeface="MS PGothic" pitchFamily="34" charset="-128"/>
                <a:cs typeface="Georgia" pitchFamily="18" charset="0"/>
              </a:rPr>
              <a:t>: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a:t>
            </a:r>
            <a:r>
              <a:rPr lang="ru-RU" altLang="en-US" sz="1400" baseline="0" dirty="0">
                <a:solidFill>
                  <a:schemeClr val="tx1">
                    <a:lumMod val="50000"/>
                  </a:schemeClr>
                </a:solidFill>
                <a:latin typeface="Georgia" pitchFamily="18" charset="0"/>
                <a:ea typeface="MS PGothic" pitchFamily="34" charset="-128"/>
                <a:cs typeface="Georgia" pitchFamily="18" charset="0"/>
              </a:rPr>
              <a:t> Митко Минев</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8704" t="9051" r="13147" b="20926"/>
          <a:stretch/>
        </p:blipFill>
        <p:spPr>
          <a:xfrm>
            <a:off x="435882" y="19782"/>
            <a:ext cx="1975878" cy="1770457"/>
          </a:xfrm>
          <a:prstGeom prst="rect">
            <a:avLst/>
          </a:prstGeom>
        </p:spPr>
      </p:pic>
    </p:spTree>
    <p:extLst>
      <p:ext uri="{BB962C8B-B14F-4D97-AF65-F5344CB8AC3E}">
        <p14:creationId xmlns:p14="http://schemas.microsoft.com/office/powerpoint/2010/main" val="4416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304619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135355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276860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4074108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2703176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3956969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1249596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11252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1450985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65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108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270269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3757616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3714911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958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595254" y="620688"/>
            <a:ext cx="28408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a:t>
            </a:r>
            <a:r>
              <a:rPr lang="bg-BG" altLang="en-US" sz="1400" baseline="0" dirty="0">
                <a:solidFill>
                  <a:schemeClr val="tx1">
                    <a:lumMod val="50000"/>
                  </a:schemeClr>
                </a:solidFill>
                <a:latin typeface="Georgia" pitchFamily="18" charset="0"/>
                <a:ea typeface="MS PGothic" pitchFamily="34" charset="-128"/>
                <a:cs typeface="Georgia" pitchFamily="18" charset="0"/>
              </a:rPr>
              <a:t>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a:t>
            </a:r>
            <a:r>
              <a:rPr lang="ru-RU" altLang="en-US" sz="1400" baseline="0" dirty="0">
                <a:solidFill>
                  <a:schemeClr val="tx1">
                    <a:lumMod val="50000"/>
                  </a:schemeClr>
                </a:solidFill>
                <a:latin typeface="Georgia" pitchFamily="18" charset="0"/>
                <a:ea typeface="MS PGothic" pitchFamily="34" charset="-128"/>
                <a:cs typeface="Georgia" pitchFamily="18" charset="0"/>
              </a:rPr>
              <a:t> 2018-19</a:t>
            </a:r>
            <a:r>
              <a:rPr lang="ru-RU" altLang="en-US" sz="1400" dirty="0">
                <a:solidFill>
                  <a:schemeClr val="tx1">
                    <a:lumMod val="50000"/>
                  </a:schemeClr>
                </a:solidFill>
                <a:latin typeface="Georgia" pitchFamily="18" charset="0"/>
                <a:ea typeface="MS PGothic" pitchFamily="34" charset="-128"/>
                <a:cs typeface="Georgia" pitchFamily="18" charset="0"/>
              </a:rPr>
              <a:t>: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a:t>
            </a:r>
            <a:r>
              <a:rPr lang="ru-RU" altLang="en-US" sz="1400" baseline="0" dirty="0">
                <a:solidFill>
                  <a:schemeClr val="tx1">
                    <a:lumMod val="50000"/>
                  </a:schemeClr>
                </a:solidFill>
                <a:latin typeface="Georgia" pitchFamily="18" charset="0"/>
                <a:ea typeface="MS PGothic" pitchFamily="34" charset="-128"/>
                <a:cs typeface="Georgia" pitchFamily="18" charset="0"/>
              </a:rPr>
              <a:t> Митко Минев</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704" t="9051" r="13147" b="20926"/>
          <a:stretch/>
        </p:blipFill>
        <p:spPr>
          <a:xfrm>
            <a:off x="435882" y="19782"/>
            <a:ext cx="1975878" cy="1770457"/>
          </a:xfrm>
          <a:prstGeom prst="rect">
            <a:avLst/>
          </a:prstGeom>
        </p:spPr>
      </p:pic>
    </p:spTree>
    <p:extLst>
      <p:ext uri="{BB962C8B-B14F-4D97-AF65-F5344CB8AC3E}">
        <p14:creationId xmlns:p14="http://schemas.microsoft.com/office/powerpoint/2010/main" val="3184918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68737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7616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15564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58374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3370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28558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70701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4142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p:cNvSpPr txBox="1">
            <a:spLocks noChangeArrowheads="1"/>
          </p:cNvSpPr>
          <p:nvPr userDrawn="1"/>
        </p:nvSpPr>
        <p:spPr bwMode="auto">
          <a:xfrm>
            <a:off x="2595254" y="620688"/>
            <a:ext cx="28408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a:t>
            </a:r>
            <a:r>
              <a:rPr lang="bg-BG" altLang="en-US" sz="1400" baseline="0" dirty="0">
                <a:solidFill>
                  <a:schemeClr val="tx1">
                    <a:lumMod val="50000"/>
                  </a:schemeClr>
                </a:solidFill>
                <a:latin typeface="Georgia" pitchFamily="18" charset="0"/>
                <a:ea typeface="MS PGothic" pitchFamily="34" charset="-128"/>
                <a:cs typeface="Georgia" pitchFamily="18" charset="0"/>
              </a:rPr>
              <a:t>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a:t>
            </a:r>
            <a:r>
              <a:rPr lang="ru-RU" altLang="en-US" sz="1400" baseline="0" dirty="0">
                <a:solidFill>
                  <a:schemeClr val="tx1">
                    <a:lumMod val="50000"/>
                  </a:schemeClr>
                </a:solidFill>
                <a:latin typeface="Georgia" pitchFamily="18" charset="0"/>
                <a:ea typeface="MS PGothic" pitchFamily="34" charset="-128"/>
                <a:cs typeface="Georgia" pitchFamily="18" charset="0"/>
              </a:rPr>
              <a:t> 2018-19</a:t>
            </a:r>
            <a:r>
              <a:rPr lang="ru-RU" altLang="en-US" sz="1400" dirty="0">
                <a:solidFill>
                  <a:schemeClr val="tx1">
                    <a:lumMod val="50000"/>
                  </a:schemeClr>
                </a:solidFill>
                <a:latin typeface="Georgia" pitchFamily="18" charset="0"/>
                <a:ea typeface="MS PGothic" pitchFamily="34" charset="-128"/>
                <a:cs typeface="Georgia" pitchFamily="18" charset="0"/>
              </a:rPr>
              <a:t>: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a:t>
            </a:r>
            <a:r>
              <a:rPr lang="ru-RU" altLang="en-US" sz="1400" baseline="0" dirty="0">
                <a:solidFill>
                  <a:schemeClr val="tx1">
                    <a:lumMod val="50000"/>
                  </a:schemeClr>
                </a:solidFill>
                <a:latin typeface="Georgia" pitchFamily="18" charset="0"/>
                <a:ea typeface="MS PGothic" pitchFamily="34" charset="-128"/>
                <a:cs typeface="Georgia" pitchFamily="18" charset="0"/>
              </a:rPr>
              <a:t> Митко Минев</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8704" t="9051" r="13147" b="20926"/>
          <a:stretch/>
        </p:blipFill>
        <p:spPr>
          <a:xfrm>
            <a:off x="435882" y="19782"/>
            <a:ext cx="1975878" cy="1770457"/>
          </a:xfrm>
          <a:prstGeom prst="rect">
            <a:avLst/>
          </a:prstGeom>
        </p:spPr>
      </p:pic>
    </p:spTree>
    <p:extLst>
      <p:ext uri="{BB962C8B-B14F-4D97-AF65-F5344CB8AC3E}">
        <p14:creationId xmlns:p14="http://schemas.microsoft.com/office/powerpoint/2010/main" val="3557123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cstate="print">
            <a:extLst>
              <a:ext uri="{28A0092B-C50C-407E-A947-70E740481C1C}">
                <a14:useLocalDpi xmlns:a14="http://schemas.microsoft.com/office/drawing/2010/main" val="0"/>
              </a:ext>
            </a:extLst>
          </a:blip>
          <a:srcRect r="60782"/>
          <a:stretch>
            <a:fillRect/>
          </a:stretch>
        </p:blipFill>
        <p:spPr bwMode="auto">
          <a:xfrm>
            <a:off x="6858000" y="469900"/>
            <a:ext cx="1708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8704" t="9051" r="13147" b="20926"/>
          <a:stretch/>
        </p:blipFill>
        <p:spPr>
          <a:xfrm>
            <a:off x="3168650" y="2520328"/>
            <a:ext cx="1975878" cy="1770457"/>
          </a:xfrm>
          <a:prstGeom prst="rect">
            <a:avLst/>
          </a:prstGeom>
        </p:spPr>
      </p:pic>
    </p:spTree>
    <p:extLst>
      <p:ext uri="{BB962C8B-B14F-4D97-AF65-F5344CB8AC3E}">
        <p14:creationId xmlns:p14="http://schemas.microsoft.com/office/powerpoint/2010/main" val="68815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704" t="9051" r="13147" b="20926"/>
          <a:stretch/>
        </p:blipFill>
        <p:spPr>
          <a:xfrm>
            <a:off x="3168650" y="795934"/>
            <a:ext cx="1975878" cy="1770457"/>
          </a:xfrm>
          <a:prstGeom prst="rect">
            <a:avLst/>
          </a:prstGeom>
        </p:spPr>
      </p:pic>
    </p:spTree>
    <p:extLst>
      <p:ext uri="{BB962C8B-B14F-4D97-AF65-F5344CB8AC3E}">
        <p14:creationId xmlns:p14="http://schemas.microsoft.com/office/powerpoint/2010/main" val="164001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381000" y="2867472"/>
            <a:ext cx="2606824" cy="777552"/>
            <a:chOff x="381000" y="2867472"/>
            <a:chExt cx="2606824" cy="777552"/>
          </a:xfrm>
        </p:grpSpPr>
        <p:pic>
          <p:nvPicPr>
            <p:cNvPr id="24578" name="Picture 2" descr="D:\rotary\0000 Vesko\grafics\T1819EN_Lockup_PMS-C-TRANSPER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50000"/>
            <a:stretch/>
          </p:blipFill>
          <p:spPr bwMode="auto">
            <a:xfrm>
              <a:off x="381000" y="2867472"/>
              <a:ext cx="1699456" cy="7775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8704" t="9051" r="13147" b="20926"/>
            <a:stretch/>
          </p:blipFill>
          <p:spPr>
            <a:xfrm>
              <a:off x="2168722" y="2911079"/>
              <a:ext cx="819102" cy="733945"/>
            </a:xfrm>
            <a:prstGeom prst="rect">
              <a:avLst/>
            </a:prstGeom>
          </p:spPr>
        </p:pic>
      </p:grpSp>
    </p:spTree>
    <p:extLst>
      <p:ext uri="{BB962C8B-B14F-4D97-AF65-F5344CB8AC3E}">
        <p14:creationId xmlns:p14="http://schemas.microsoft.com/office/powerpoint/2010/main" val="1624619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D:\rotary\0000 Vesko\grafics\T1819EN_Lockup_PMS-C-TRANSPERENT.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50000"/>
          <a:stretch/>
        </p:blipFill>
        <p:spPr bwMode="auto">
          <a:xfrm>
            <a:off x="5143053" y="2687116"/>
            <a:ext cx="1699456" cy="7775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l="8704" t="9051" r="13147" b="20926"/>
          <a:stretch/>
        </p:blipFill>
        <p:spPr>
          <a:xfrm>
            <a:off x="6930775" y="2730723"/>
            <a:ext cx="819102" cy="733945"/>
          </a:xfrm>
          <a:prstGeom prst="rect">
            <a:avLst/>
          </a:prstGeom>
        </p:spPr>
      </p:pic>
    </p:spTree>
    <p:extLst>
      <p:ext uri="{BB962C8B-B14F-4D97-AF65-F5344CB8AC3E}">
        <p14:creationId xmlns:p14="http://schemas.microsoft.com/office/powerpoint/2010/main" val="3193382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8704" t="9051" r="13147" b="20926"/>
          <a:stretch/>
        </p:blipFill>
        <p:spPr>
          <a:xfrm>
            <a:off x="3748250" y="2735063"/>
            <a:ext cx="1975878" cy="1770457"/>
          </a:xfrm>
          <a:prstGeom prst="rect">
            <a:avLst/>
          </a:prstGeom>
        </p:spPr>
      </p:pic>
    </p:spTree>
    <p:extLst>
      <p:ext uri="{BB962C8B-B14F-4D97-AF65-F5344CB8AC3E}">
        <p14:creationId xmlns:p14="http://schemas.microsoft.com/office/powerpoint/2010/main" val="2153572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cstate="print">
            <a:extLst>
              <a:ext uri="{28A0092B-C50C-407E-A947-70E740481C1C}">
                <a14:useLocalDpi xmlns:a14="http://schemas.microsoft.com/office/drawing/2010/main" val="0"/>
              </a:ext>
            </a:extLst>
          </a:blip>
          <a:srcRect r="60782"/>
          <a:stretch>
            <a:fillRect/>
          </a:stretch>
        </p:blipFill>
        <p:spPr bwMode="auto">
          <a:xfrm>
            <a:off x="6651625" y="469900"/>
            <a:ext cx="1708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l="8704" t="9051" r="13147" b="20926"/>
          <a:stretch/>
        </p:blipFill>
        <p:spPr>
          <a:xfrm>
            <a:off x="6839212" y="4298204"/>
            <a:ext cx="1332975" cy="1194393"/>
          </a:xfrm>
          <a:prstGeom prst="rect">
            <a:avLst/>
          </a:prstGeom>
        </p:spPr>
      </p:pic>
    </p:spTree>
    <p:extLst>
      <p:ext uri="{BB962C8B-B14F-4D97-AF65-F5344CB8AC3E}">
        <p14:creationId xmlns:p14="http://schemas.microsoft.com/office/powerpoint/2010/main" val="92707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07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44761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3339521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Box 11"/>
          <p:cNvSpPr txBox="1">
            <a:spLocks noChangeArrowheads="1"/>
          </p:cNvSpPr>
          <p:nvPr userDrawn="1"/>
        </p:nvSpPr>
        <p:spPr bwMode="auto">
          <a:xfrm>
            <a:off x="2595254" y="620688"/>
            <a:ext cx="28408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a:t>
            </a:r>
            <a:r>
              <a:rPr lang="bg-BG" altLang="en-US" sz="1400" baseline="0" dirty="0">
                <a:solidFill>
                  <a:schemeClr val="tx1">
                    <a:lumMod val="50000"/>
                  </a:schemeClr>
                </a:solidFill>
                <a:latin typeface="Georgia" pitchFamily="18" charset="0"/>
                <a:ea typeface="MS PGothic" pitchFamily="34" charset="-128"/>
                <a:cs typeface="Georgia" pitchFamily="18" charset="0"/>
              </a:rPr>
              <a:t>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a:t>
            </a:r>
            <a:r>
              <a:rPr lang="ru-RU" altLang="en-US" sz="1400" baseline="0" dirty="0">
                <a:solidFill>
                  <a:schemeClr val="tx1">
                    <a:lumMod val="50000"/>
                  </a:schemeClr>
                </a:solidFill>
                <a:latin typeface="Georgia" pitchFamily="18" charset="0"/>
                <a:ea typeface="MS PGothic" pitchFamily="34" charset="-128"/>
                <a:cs typeface="Georgia" pitchFamily="18" charset="0"/>
              </a:rPr>
              <a:t> 2018-19</a:t>
            </a:r>
            <a:r>
              <a:rPr lang="ru-RU" altLang="en-US" sz="1400" dirty="0">
                <a:solidFill>
                  <a:schemeClr val="tx1">
                    <a:lumMod val="50000"/>
                  </a:schemeClr>
                </a:solidFill>
                <a:latin typeface="Georgia" pitchFamily="18" charset="0"/>
                <a:ea typeface="MS PGothic" pitchFamily="34" charset="-128"/>
                <a:cs typeface="Georgia" pitchFamily="18" charset="0"/>
              </a:rPr>
              <a:t>: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a:t>
            </a:r>
            <a:r>
              <a:rPr lang="ru-RU" altLang="en-US" sz="1400" baseline="0" dirty="0">
                <a:solidFill>
                  <a:schemeClr val="tx1">
                    <a:lumMod val="50000"/>
                  </a:schemeClr>
                </a:solidFill>
                <a:latin typeface="Georgia" pitchFamily="18" charset="0"/>
                <a:ea typeface="MS PGothic" pitchFamily="34" charset="-128"/>
                <a:cs typeface="Georgia" pitchFamily="18" charset="0"/>
              </a:rPr>
              <a:t> Митко Минев</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8704" t="9051" r="13147" b="20926"/>
          <a:stretch/>
        </p:blipFill>
        <p:spPr>
          <a:xfrm>
            <a:off x="435882" y="19782"/>
            <a:ext cx="1975878" cy="1770457"/>
          </a:xfrm>
          <a:prstGeom prst="rect">
            <a:avLst/>
          </a:prstGeom>
        </p:spPr>
      </p:pic>
    </p:spTree>
    <p:extLst>
      <p:ext uri="{BB962C8B-B14F-4D97-AF65-F5344CB8AC3E}">
        <p14:creationId xmlns:p14="http://schemas.microsoft.com/office/powerpoint/2010/main" val="368307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4931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86600" y="6477000"/>
            <a:ext cx="350838" cy="344488"/>
          </a:xfrm>
          <a:prstGeom prst="rect">
            <a:avLst/>
          </a:prstGeom>
          <a:ln/>
        </p:spPr>
        <p:txBody>
          <a:bodyPr/>
          <a:lstStyle>
            <a:lvl1pPr>
              <a:defRPr/>
            </a:lvl1pPr>
          </a:lstStyle>
          <a:p>
            <a:pPr>
              <a:defRPr/>
            </a:pPr>
            <a:fld id="{5667A516-A3C7-4CAD-B1F5-944C7681502D}" type="slidenum">
              <a:rPr lang="bg-BG" altLang="bg-BG"/>
              <a:pPr>
                <a:defRPr/>
              </a:pPr>
              <a:t>‹#›</a:t>
            </a:fld>
            <a:endParaRPr lang="bg-BG" altLang="bg-BG" dirty="0"/>
          </a:p>
        </p:txBody>
      </p:sp>
    </p:spTree>
    <p:extLst>
      <p:ext uri="{BB962C8B-B14F-4D97-AF65-F5344CB8AC3E}">
        <p14:creationId xmlns:p14="http://schemas.microsoft.com/office/powerpoint/2010/main" val="348969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4">
            <a:extLst>
              <a:ext uri="{FF2B5EF4-FFF2-40B4-BE49-F238E27FC236}">
                <a16:creationId xmlns="" xmlns:a16="http://schemas.microsoft.com/office/drawing/2014/main" id="{EADEB15F-0A20-456F-AF4A-1F4E00ED8773}"/>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5">
            <a:extLst>
              <a:ext uri="{FF2B5EF4-FFF2-40B4-BE49-F238E27FC236}">
                <a16:creationId xmlns="" xmlns:a16="http://schemas.microsoft.com/office/drawing/2014/main" id="{4F35E6EC-4409-45EB-94D9-D97C450C5AE6}"/>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p:spPr>
        <p:txBody>
          <a:bodyPr anchor="ctr"/>
          <a:lstStyle/>
          <a:p>
            <a:pPr algn="ctr">
              <a:defRPr/>
            </a:pPr>
            <a:endParaRPr lang="en-US" dirty="0">
              <a:solidFill>
                <a:schemeClr val="lt1"/>
              </a:solidFill>
              <a:latin typeface="+mn-lt"/>
              <a:ea typeface="+mn-ea"/>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6558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12369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89" t="25490" r="8333" b="24712"/>
          <a:stretch/>
        </p:blipFill>
        <p:spPr>
          <a:xfrm>
            <a:off x="7630616" y="409811"/>
            <a:ext cx="1117848" cy="606292"/>
          </a:xfrm>
          <a:prstGeom prst="rect">
            <a:avLst/>
          </a:prstGeom>
        </p:spPr>
      </p:pic>
    </p:spTree>
    <p:extLst>
      <p:ext uri="{BB962C8B-B14F-4D97-AF65-F5344CB8AC3E}">
        <p14:creationId xmlns:p14="http://schemas.microsoft.com/office/powerpoint/2010/main" val="114983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pic>
        <p:nvPicPr>
          <p:cNvPr id="1027"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p:nvSpPr>
        <p:spPr>
          <a:xfrm>
            <a:off x="5148064" y="6165850"/>
            <a:ext cx="395131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1200" b="1" kern="1200" cap="all" dirty="0">
                <a:solidFill>
                  <a:srgbClr val="002060"/>
                </a:solidFill>
                <a:effectLst/>
                <a:latin typeface="+mn-lt"/>
                <a:ea typeface="+mn-ea"/>
                <a:cs typeface="+mn-cs"/>
              </a:rPr>
              <a:t>СЕМИНАР ЗА ОБУЧЕНИЕ НА ДИСТРИКТНИЯ ЕКИП</a:t>
            </a:r>
          </a:p>
          <a:p>
            <a:r>
              <a:rPr lang="ru-RU" sz="1200" b="1" kern="1200" cap="none" baseline="0" dirty="0">
                <a:solidFill>
                  <a:srgbClr val="002060"/>
                </a:solidFill>
                <a:effectLst/>
                <a:latin typeface="+mn-lt"/>
                <a:ea typeface="+mn-ea"/>
                <a:cs typeface="+mn-cs"/>
              </a:rPr>
              <a:t>Арбанаси, х-л Севастократор, 15-16 февруари 2019 </a:t>
            </a:r>
            <a:endParaRPr lang="en-US" sz="1400" cap="none" baseline="0" dirty="0"/>
          </a:p>
        </p:txBody>
      </p:sp>
      <p:sp>
        <p:nvSpPr>
          <p:cNvPr id="6" name="TextBox 5"/>
          <p:cNvSpPr txBox="1">
            <a:spLocks noChangeArrowheads="1"/>
          </p:cNvSpPr>
          <p:nvPr userDrawn="1"/>
        </p:nvSpPr>
        <p:spPr bwMode="auto">
          <a:xfrm>
            <a:off x="2595254" y="620688"/>
            <a:ext cx="28408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Година 201</a:t>
            </a:r>
            <a:r>
              <a:rPr lang="en-US" altLang="en-US" sz="1400" dirty="0">
                <a:solidFill>
                  <a:schemeClr val="tx1">
                    <a:lumMod val="50000"/>
                  </a:schemeClr>
                </a:solidFill>
                <a:latin typeface="Georgia" pitchFamily="18" charset="0"/>
                <a:ea typeface="MS PGothic" pitchFamily="34" charset="-128"/>
                <a:cs typeface="Georgia" pitchFamily="18" charset="0"/>
              </a:rPr>
              <a:t>8</a:t>
            </a:r>
            <a:r>
              <a:rPr lang="ru-RU" altLang="en-US" sz="1400" dirty="0">
                <a:solidFill>
                  <a:schemeClr val="tx1">
                    <a:lumMod val="50000"/>
                  </a:schemeClr>
                </a:solidFill>
                <a:latin typeface="Georgia" pitchFamily="18" charset="0"/>
                <a:ea typeface="MS PGothic" pitchFamily="34" charset="-128"/>
                <a:cs typeface="Georgia" pitchFamily="18" charset="0"/>
              </a:rPr>
              <a:t>-201</a:t>
            </a:r>
            <a:r>
              <a:rPr lang="en-US" altLang="en-US" sz="1400" dirty="0">
                <a:solidFill>
                  <a:schemeClr val="tx1">
                    <a:lumMod val="50000"/>
                  </a:schemeClr>
                </a:solidFill>
                <a:latin typeface="Georgia" pitchFamily="18" charset="0"/>
                <a:ea typeface="MS PGothic" pitchFamily="34" charset="-128"/>
                <a:cs typeface="Georgia" pitchFamily="18" charset="0"/>
              </a:rPr>
              <a:t>9</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Президент РИ: </a:t>
            </a:r>
            <a:r>
              <a:rPr lang="bg-BG" altLang="en-US" sz="1400" dirty="0">
                <a:solidFill>
                  <a:schemeClr val="tx1">
                    <a:lumMod val="50000"/>
                  </a:schemeClr>
                </a:solidFill>
                <a:latin typeface="Georgia" pitchFamily="18" charset="0"/>
                <a:ea typeface="MS PGothic" pitchFamily="34" charset="-128"/>
                <a:cs typeface="Georgia" pitchFamily="18" charset="0"/>
              </a:rPr>
              <a:t>Бари</a:t>
            </a:r>
            <a:r>
              <a:rPr lang="bg-BG" altLang="en-US" sz="1400" baseline="0" dirty="0">
                <a:solidFill>
                  <a:schemeClr val="tx1">
                    <a:lumMod val="50000"/>
                  </a:schemeClr>
                </a:solidFill>
                <a:latin typeface="Georgia" pitchFamily="18" charset="0"/>
                <a:ea typeface="MS PGothic" pitchFamily="34" charset="-128"/>
                <a:cs typeface="Georgia" pitchFamily="18" charset="0"/>
              </a:rPr>
              <a:t> Расин</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a:t>
            </a:r>
            <a:r>
              <a:rPr lang="ru-RU" altLang="en-US" sz="1400" baseline="0" dirty="0">
                <a:solidFill>
                  <a:schemeClr val="tx1">
                    <a:lumMod val="50000"/>
                  </a:schemeClr>
                </a:solidFill>
                <a:latin typeface="Georgia" pitchFamily="18" charset="0"/>
                <a:ea typeface="MS PGothic" pitchFamily="34" charset="-128"/>
                <a:cs typeface="Georgia" pitchFamily="18" charset="0"/>
              </a:rPr>
              <a:t> 2018-19</a:t>
            </a:r>
            <a:r>
              <a:rPr lang="ru-RU" altLang="en-US" sz="1400" dirty="0">
                <a:solidFill>
                  <a:schemeClr val="tx1">
                    <a:lumMod val="50000"/>
                  </a:schemeClr>
                </a:solidFill>
                <a:latin typeface="Georgia" pitchFamily="18" charset="0"/>
                <a:ea typeface="MS PGothic" pitchFamily="34" charset="-128"/>
                <a:cs typeface="Georgia" pitchFamily="18" charset="0"/>
              </a:rPr>
              <a:t>:  Веселин Димитров</a:t>
            </a: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ДГЕ 2019-20:</a:t>
            </a:r>
            <a:r>
              <a:rPr lang="ru-RU" altLang="en-US" sz="1400" baseline="0" dirty="0">
                <a:solidFill>
                  <a:schemeClr val="tx1">
                    <a:lumMod val="50000"/>
                  </a:schemeClr>
                </a:solidFill>
                <a:latin typeface="Georgia" pitchFamily="18" charset="0"/>
                <a:ea typeface="MS PGothic" pitchFamily="34" charset="-128"/>
                <a:cs typeface="Georgia" pitchFamily="18" charset="0"/>
              </a:rPr>
              <a:t> Митко Минев</a:t>
            </a:r>
            <a:endParaRPr lang="ru-RU" altLang="en-US" sz="1400" dirty="0">
              <a:solidFill>
                <a:schemeClr val="tx1">
                  <a:lumMod val="50000"/>
                </a:schemeClr>
              </a:solidFill>
              <a:latin typeface="Georgia" pitchFamily="18" charset="0"/>
              <a:ea typeface="MS PGothic" pitchFamily="34" charset="-128"/>
              <a:cs typeface="Georgia" pitchFamily="18" charset="0"/>
            </a:endParaRPr>
          </a:p>
          <a:p>
            <a:pPr eaLnBrk="1" hangingPunct="1">
              <a:defRPr/>
            </a:pPr>
            <a:r>
              <a:rPr lang="ru-RU" altLang="en-US" sz="1400" dirty="0">
                <a:solidFill>
                  <a:schemeClr val="tx1">
                    <a:lumMod val="50000"/>
                  </a:schemeClr>
                </a:solidFill>
                <a:latin typeface="Georgia" pitchFamily="18" charset="0"/>
                <a:ea typeface="MS PGothic" pitchFamily="34" charset="-128"/>
                <a:cs typeface="Georgia" pitchFamily="18" charset="0"/>
              </a:rPr>
              <a:t>Дистрикт 2482</a:t>
            </a:r>
            <a:endParaRPr lang="en-US" altLang="en-US" sz="1400" dirty="0">
              <a:solidFill>
                <a:schemeClr val="tx1">
                  <a:lumMod val="50000"/>
                </a:schemeClr>
              </a:solidFill>
              <a:latin typeface="Georgia" pitchFamily="18" charset="0"/>
              <a:ea typeface="MS PGothic" pitchFamily="34" charset="-128"/>
              <a:cs typeface="Georgia" pitchFamily="18" charset="0"/>
            </a:endParaRPr>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8704" t="9051" r="13147" b="20926"/>
          <a:stretch/>
        </p:blipFill>
        <p:spPr>
          <a:xfrm>
            <a:off x="435882" y="19782"/>
            <a:ext cx="1975878" cy="1770457"/>
          </a:xfrm>
          <a:prstGeom prst="rect">
            <a:avLst/>
          </a:prstGeom>
        </p:spPr>
      </p:pic>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59" r:id="rId6"/>
    <p:sldLayoutId id="2147484262" r:id="rId7"/>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defRPr/>
            </a:pPr>
            <a:r>
              <a:rPr lang="en-US" sz="900" dirty="0">
                <a:solidFill>
                  <a:srgbClr val="BCBDC0"/>
                </a:solidFill>
                <a:latin typeface="Arial Narrow" pitchFamily="34" charset="0"/>
                <a:cs typeface="Arial" charset="0"/>
              </a:rPr>
              <a:t>TITLE  |  </a:t>
            </a:r>
            <a:fld id="{A1B04FAA-E9C8-4338-8FC9-2EF4234472A3}" type="slidenum">
              <a:rPr lang="en-US" sz="900" smtClean="0">
                <a:solidFill>
                  <a:srgbClr val="BCBDC0"/>
                </a:solidFill>
                <a:latin typeface="Arial Narrow" pitchFamily="34" charset="0"/>
                <a:cs typeface="Arial" charset="0"/>
              </a:rPr>
              <a:pPr algn="r">
                <a:defRPr/>
              </a:pPr>
              <a:t>‹#›</a:t>
            </a:fld>
            <a:r>
              <a:rPr lang="en-US" sz="900" dirty="0">
                <a:solidFill>
                  <a:srgbClr val="BCBDC0"/>
                </a:solidFill>
                <a:latin typeface="Arial Narrow" pitchFamily="34" charset="0"/>
                <a:cs typeface="Arial" charset="0"/>
              </a:rPr>
              <a:t>  </a:t>
            </a:r>
            <a:endParaRPr lang="en-US" sz="900" dirty="0">
              <a:solidFill>
                <a:srgbClr val="958D85"/>
              </a:solidFill>
              <a:latin typeface="Arial Narrow" pitchFamily="34" charset="0"/>
              <a:cs typeface="Arial" charset="0"/>
            </a:endParaRPr>
          </a:p>
        </p:txBody>
      </p:sp>
      <p:pic>
        <p:nvPicPr>
          <p:cNvPr id="2051" name="Picture 5"/>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userDrawn="1"/>
        </p:nvSpPr>
        <p:spPr>
          <a:xfrm>
            <a:off x="5148064" y="6165850"/>
            <a:ext cx="395131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1200" b="1" kern="1200" cap="all" dirty="0">
                <a:solidFill>
                  <a:srgbClr val="002060"/>
                </a:solidFill>
                <a:effectLst/>
                <a:latin typeface="+mn-lt"/>
                <a:ea typeface="+mn-ea"/>
                <a:cs typeface="+mn-cs"/>
              </a:rPr>
              <a:t>СЕМИНАР ЗА ОБУЧЕНИЕ НА ДИСТРИКТНИЯ ЕКИП</a:t>
            </a:r>
          </a:p>
          <a:p>
            <a:r>
              <a:rPr lang="ru-RU" sz="1200" b="1" kern="1200" cap="none" baseline="0" dirty="0">
                <a:solidFill>
                  <a:srgbClr val="002060"/>
                </a:solidFill>
                <a:effectLst/>
                <a:latin typeface="+mn-lt"/>
                <a:ea typeface="+mn-ea"/>
                <a:cs typeface="+mn-cs"/>
              </a:rPr>
              <a:t>Арбанаси, х-л Севастократор, 15-16 февруари 2019 </a:t>
            </a:r>
            <a:endParaRPr lang="en-US" sz="1400" cap="none" baseline="0" dirty="0"/>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183" r:id="rId10"/>
    <p:sldLayoutId id="2147484228" r:id="rId11"/>
    <p:sldLayoutId id="2147484184" r:id="rId12"/>
    <p:sldLayoutId id="2147484229" r:id="rId13"/>
    <p:sldLayoutId id="2147484230" r:id="rId14"/>
    <p:sldLayoutId id="2147484231" r:id="rId15"/>
    <p:sldLayoutId id="2147484186" r:id="rId16"/>
    <p:sldLayoutId id="2147484233" r:id="rId17"/>
    <p:sldLayoutId id="2147484263" r:id="rId18"/>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defRPr/>
            </a:pPr>
            <a:r>
              <a:rPr lang="en-US" sz="900" dirty="0">
                <a:solidFill>
                  <a:srgbClr val="BCBDC0"/>
                </a:solidFill>
                <a:latin typeface="Arial Narrow" pitchFamily="34" charset="0"/>
                <a:cs typeface="Arial" charset="0"/>
              </a:rPr>
              <a:t>TITLE |  </a:t>
            </a:r>
            <a:fld id="{2A4D1648-BB23-4CA2-BD19-DD6D6A712B07}" type="slidenum">
              <a:rPr lang="en-US" sz="900" smtClean="0">
                <a:solidFill>
                  <a:srgbClr val="BCBDC0"/>
                </a:solidFill>
                <a:latin typeface="Arial Narrow" pitchFamily="34" charset="0"/>
                <a:cs typeface="Arial" charset="0"/>
              </a:rPr>
              <a:pPr algn="r">
                <a:defRPr/>
              </a:pPr>
              <a:t>‹#›</a:t>
            </a:fld>
            <a:r>
              <a:rPr lang="en-US" sz="900" dirty="0">
                <a:solidFill>
                  <a:srgbClr val="BCBDC0"/>
                </a:solidFill>
                <a:latin typeface="Arial Narrow" pitchFamily="34" charset="0"/>
                <a:cs typeface="Arial" charset="0"/>
              </a:rPr>
              <a:t>  </a:t>
            </a:r>
            <a:endParaRPr lang="en-US" sz="900" dirty="0">
              <a:solidFill>
                <a:srgbClr val="958D85"/>
              </a:solidFill>
              <a:latin typeface="Arial Narrow" pitchFamily="34" charset="0"/>
              <a:cs typeface="Arial" charset="0"/>
            </a:endParaRPr>
          </a:p>
        </p:txBody>
      </p:sp>
      <p:pic>
        <p:nvPicPr>
          <p:cNvPr id="3075"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userDrawn="1"/>
        </p:nvSpPr>
        <p:spPr>
          <a:xfrm>
            <a:off x="5148064" y="6165850"/>
            <a:ext cx="395131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1200" b="1" kern="1200" cap="all" dirty="0">
                <a:solidFill>
                  <a:srgbClr val="002060"/>
                </a:solidFill>
                <a:effectLst/>
                <a:latin typeface="+mn-lt"/>
                <a:ea typeface="+mn-ea"/>
                <a:cs typeface="+mn-cs"/>
              </a:rPr>
              <a:t>СЕМИНАР ЗА ОБУЧЕНИЕ НА ДИСТРИКТНИЯ ЕКИП</a:t>
            </a:r>
          </a:p>
          <a:p>
            <a:r>
              <a:rPr lang="ru-RU" sz="1200" b="1" kern="1200" cap="none" baseline="0" dirty="0">
                <a:solidFill>
                  <a:srgbClr val="002060"/>
                </a:solidFill>
                <a:effectLst/>
                <a:latin typeface="+mn-lt"/>
                <a:ea typeface="+mn-ea"/>
                <a:cs typeface="+mn-cs"/>
              </a:rPr>
              <a:t>Арбанаси, х-л Севастократор, 15-16 февруари 2019 </a:t>
            </a:r>
            <a:endParaRPr lang="en-US" sz="1400" cap="none" baseline="0" dirty="0"/>
          </a:p>
        </p:txBody>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5148064" y="6165850"/>
            <a:ext cx="395131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1200" b="1" kern="1200" cap="all" dirty="0">
                <a:solidFill>
                  <a:srgbClr val="002060"/>
                </a:solidFill>
                <a:effectLst/>
                <a:latin typeface="+mn-lt"/>
                <a:ea typeface="+mn-ea"/>
                <a:cs typeface="+mn-cs"/>
              </a:rPr>
              <a:t>СЕМИНАР ЗА ОБУЧЕНИЕ НА ДИСТРИКТНИЯ ЕКИП</a:t>
            </a:r>
          </a:p>
          <a:p>
            <a:r>
              <a:rPr lang="ru-RU" sz="1200" b="1" kern="1200" cap="none" baseline="0" dirty="0">
                <a:solidFill>
                  <a:srgbClr val="002060"/>
                </a:solidFill>
                <a:effectLst/>
                <a:latin typeface="+mn-lt"/>
                <a:ea typeface="+mn-ea"/>
                <a:cs typeface="+mn-cs"/>
              </a:rPr>
              <a:t>Арбанаси, х-л Севастократор, 15-16 февруари 2019 </a:t>
            </a:r>
            <a:endParaRPr lang="en-US" sz="1400" cap="none" baseline="0" dirty="0"/>
          </a:p>
        </p:txBody>
      </p:sp>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09" r:id="rId7"/>
    <p:sldLayoutId id="2147484252" r:id="rId8"/>
    <p:sldLayoutId id="2147484253"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hyperlink" Target="mailto:p2019-2020@rotary-bulgaria.org" TargetMode="External"/><Relationship Id="rId3" Type="http://schemas.openxmlformats.org/officeDocument/2006/relationships/hyperlink" Target="mailto:team2019-2020@rotary-bulgaria.org" TargetMode="External"/><Relationship Id="rId7" Type="http://schemas.openxmlformats.org/officeDocument/2006/relationships/hyperlink" Target="mailto:secretariat@rotary-bulgaria.org"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mailto:comm2019-2020@rotary-bulgaria.org" TargetMode="External"/><Relationship Id="rId5" Type="http://schemas.openxmlformats.org/officeDocument/2006/relationships/hyperlink" Target="mailto:adg2019-2020@rotary-bulgaria.org" TargetMode="External"/><Relationship Id="rId4" Type="http://schemas.openxmlformats.org/officeDocument/2006/relationships/hyperlink" Target="mailto:dg@rotary-bulgaria.org" TargetMode="External"/><Relationship Id="rId9" Type="http://schemas.openxmlformats.org/officeDocument/2006/relationships/hyperlink" Target="mailto:s2019-2020@rotary-bulgaria.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A62ED7E-775C-4088-A15F-91DFB6415E3A}"/>
              </a:ext>
            </a:extLst>
          </p:cNvPr>
          <p:cNvSpPr>
            <a:spLocks noGrp="1"/>
          </p:cNvSpPr>
          <p:nvPr>
            <p:ph idx="4294967295"/>
          </p:nvPr>
        </p:nvSpPr>
        <p:spPr>
          <a:xfrm>
            <a:off x="0" y="1219200"/>
            <a:ext cx="8229600" cy="4525963"/>
          </a:xfrm>
          <a:prstGeom prst="rect">
            <a:avLst/>
          </a:prstGeom>
        </p:spPr>
        <p:txBody>
          <a:bodyPr/>
          <a:lstStyle/>
          <a:p>
            <a:pPr marL="0" indent="0">
              <a:buNone/>
            </a:pPr>
            <a:r>
              <a:rPr lang="bg-BG" sz="2800" dirty="0">
                <a:solidFill>
                  <a:srgbClr val="00206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810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3200" b="1" dirty="0"/>
              <a:t>Характеристики на успешния екип</a:t>
            </a:r>
            <a:r>
              <a:rPr lang="bg-BG" sz="3200" b="1" dirty="0" smtClean="0"/>
              <a:t>: </a:t>
            </a:r>
            <a:endParaRPr lang="bg-BG" sz="3200" b="1"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9939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amwork"/>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171638"/>
            <a:ext cx="4464496" cy="4777641"/>
          </a:xfrm>
          <a:prstGeom prst="rect">
            <a:avLst/>
          </a:prstGeom>
          <a:noFill/>
          <a:ln>
            <a:noFill/>
          </a:ln>
        </p:spPr>
      </p:pic>
    </p:spTree>
    <p:extLst>
      <p:ext uri="{BB962C8B-B14F-4D97-AF65-F5344CB8AC3E}">
        <p14:creationId xmlns:p14="http://schemas.microsoft.com/office/powerpoint/2010/main" val="10367247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3200" b="1" dirty="0"/>
              <a:t>Характеристики на успешния екип</a:t>
            </a:r>
            <a:r>
              <a:rPr lang="bg-BG" sz="3200" b="1" dirty="0" smtClean="0"/>
              <a:t>: </a:t>
            </a:r>
            <a:endParaRPr lang="bg-BG" sz="3200" b="1"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9939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amwork3"/>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68760"/>
            <a:ext cx="5112568" cy="4752527"/>
          </a:xfrm>
          <a:prstGeom prst="rect">
            <a:avLst/>
          </a:prstGeom>
          <a:noFill/>
          <a:ln>
            <a:noFill/>
          </a:ln>
        </p:spPr>
      </p:pic>
    </p:spTree>
    <p:extLst>
      <p:ext uri="{BB962C8B-B14F-4D97-AF65-F5344CB8AC3E}">
        <p14:creationId xmlns:p14="http://schemas.microsoft.com/office/powerpoint/2010/main" val="8682273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smtClean="0"/>
              <a:t>РОЛЯ </a:t>
            </a:r>
            <a:r>
              <a:rPr lang="bg-BG" sz="2400" b="1" dirty="0"/>
              <a:t>И ОТГОВОРНОСТИ НА ДИСТРИКТНИТЕ ОФИЦЕРИ</a:t>
            </a:r>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5075685"/>
          </a:xfrm>
          <a:prstGeom prst="rect">
            <a:avLst/>
          </a:prstGeom>
        </p:spPr>
        <p:txBody>
          <a:bodyPr wrap="square">
            <a:spAutoFit/>
          </a:bodyPr>
          <a:lstStyle/>
          <a:p>
            <a:pPr>
              <a:lnSpc>
                <a:spcPct val="107000"/>
              </a:lnSpc>
              <a:spcAft>
                <a:spcPts val="800"/>
              </a:spcAft>
            </a:pPr>
            <a:r>
              <a:rPr lang="bg-BG" sz="2200" b="1"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ОТГОВОРНОСТИ </a:t>
            </a:r>
            <a:r>
              <a:rPr lang="bg-BG" sz="22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НА</a:t>
            </a:r>
            <a:r>
              <a:rPr lang="en-US" sz="22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ПРЕДСЕДАТЕЛИТЕ НА КОМИТЕТИТЕ </a:t>
            </a:r>
            <a:endPar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Да работят с дистрикт гуверньора, с гуверньора-елект, с</a:t>
            </a: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гуверньора-номини.</a:t>
            </a: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Да популяризират и да участват в обученията на дистрикта</a:t>
            </a: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и в дистриктната конференция</a:t>
            </a: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Да препредават информация между Ротари Интернешънъл,</a:t>
            </a: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дистрикта и членовете на клубовете</a:t>
            </a: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Да работят в тясно сътрудничество с клубните лидери за</a:t>
            </a: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оказване на подкрепа и осигуряване на напътствия</a:t>
            </a: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Да споделят материали, получени от Секретариата на РИ, от</a:t>
            </a:r>
          </a:p>
          <a:p>
            <a:pPr>
              <a:lnSpc>
                <a:spcPct val="107000"/>
              </a:lnSpc>
              <a:spcAft>
                <a:spcPts val="800"/>
              </a:spcAft>
            </a:pPr>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комитетите на РИ и от регионалните координатори	</a:t>
            </a:r>
            <a:endParaRPr lang="bg-BG" sz="2200" dirty="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7671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smtClean="0"/>
              <a:t>РОЛЯ </a:t>
            </a:r>
            <a:r>
              <a:rPr lang="bg-BG" sz="2400" b="1" dirty="0"/>
              <a:t>И ОТГОВОРНОСТИ НА ДИСТРИКТНИТЕ ОФИЦЕРИ</a:t>
            </a:r>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5532925"/>
          </a:xfrm>
          <a:prstGeom prst="rect">
            <a:avLst/>
          </a:prstGeom>
        </p:spPr>
        <p:txBody>
          <a:bodyPr wrap="square">
            <a:spAutoFit/>
          </a:bodyPr>
          <a:lstStyle/>
          <a:p>
            <a:r>
              <a:rPr lang="bg-BG" sz="2200" b="1" dirty="0" smtClean="0">
                <a:solidFill>
                  <a:srgbClr val="58585A"/>
                </a:solidFill>
              </a:rPr>
              <a:t>ОТГОВОРНОСТИ НА АДГ</a:t>
            </a:r>
            <a:endParaRPr lang="bg-BG" sz="2200" dirty="0" smtClean="0">
              <a:solidFill>
                <a:srgbClr val="58585A"/>
              </a:solidFill>
            </a:endParaRPr>
          </a:p>
          <a:p>
            <a:r>
              <a:rPr lang="bg-BG" sz="2200" b="1" dirty="0" smtClean="0">
                <a:solidFill>
                  <a:srgbClr val="58585A"/>
                </a:solidFill>
              </a:rPr>
              <a:t>Отговорностите на ниво дистрикт</a:t>
            </a:r>
            <a:endParaRPr lang="bg-BG" sz="2200" dirty="0" smtClean="0">
              <a:solidFill>
                <a:srgbClr val="58585A"/>
              </a:solidFill>
            </a:endParaRPr>
          </a:p>
          <a:p>
            <a:pPr lvl="0"/>
            <a:r>
              <a:rPr lang="bg-BG" sz="22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dirty="0" smtClean="0">
                <a:solidFill>
                  <a:srgbClr val="58585A"/>
                </a:solidFill>
              </a:rPr>
              <a:t>Съдействие за определянето на дистриктните цели</a:t>
            </a:r>
          </a:p>
          <a:p>
            <a:pPr lvl="0"/>
            <a:r>
              <a:rPr lang="bg-BG" sz="22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dirty="0" smtClean="0">
                <a:solidFill>
                  <a:srgbClr val="58585A"/>
                </a:solidFill>
              </a:rPr>
              <a:t>Координиране на посещенията на гуверньора в клубовете</a:t>
            </a:r>
          </a:p>
          <a:p>
            <a:pPr lvl="0"/>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dirty="0" smtClean="0">
                <a:solidFill>
                  <a:srgbClr val="58585A"/>
                </a:solidFill>
              </a:rPr>
              <a:t>Информиране на ДГ за силни и слаби страни на РК, цели</a:t>
            </a:r>
          </a:p>
          <a:p>
            <a:pPr lvl="0"/>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dirty="0" smtClean="0">
                <a:solidFill>
                  <a:srgbClr val="58585A"/>
                </a:solidFill>
              </a:rPr>
              <a:t>Присъствие на дистриктните срещи</a:t>
            </a:r>
          </a:p>
          <a:p>
            <a:pPr lvl="0"/>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dirty="0" smtClean="0">
                <a:solidFill>
                  <a:srgbClr val="58585A"/>
                </a:solidFill>
              </a:rPr>
              <a:t>Участие в дистриктните събития и дейности, включително дейности на Ротари фондацията и набиране на средства</a:t>
            </a:r>
          </a:p>
          <a:p>
            <a:pPr lvl="0"/>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dirty="0" smtClean="0">
                <a:solidFill>
                  <a:srgbClr val="58585A"/>
                </a:solidFill>
              </a:rPr>
              <a:t>Участие в семинара за обучение на дистриктни екип</a:t>
            </a:r>
          </a:p>
          <a:p>
            <a:pPr lvl="0"/>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dirty="0" smtClean="0">
                <a:solidFill>
                  <a:srgbClr val="58585A"/>
                </a:solidFill>
              </a:rPr>
              <a:t>Присъствие на семинара за обучение на елект президентите и асамблеята за обучение на дистрикта</a:t>
            </a:r>
          </a:p>
          <a:p>
            <a:pPr lvl="0"/>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dirty="0" smtClean="0">
                <a:solidFill>
                  <a:srgbClr val="58585A"/>
                </a:solidFill>
              </a:rPr>
              <a:t>Помощ за откриване и развитие на бъдещи лидери в дистрикта</a:t>
            </a:r>
          </a:p>
          <a:p>
            <a:pPr lvl="0"/>
            <a:r>
              <a:rPr lang="bg-BG" sz="22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200" dirty="0" smtClean="0">
                <a:solidFill>
                  <a:srgbClr val="58585A"/>
                </a:solidFill>
              </a:rPr>
              <a:t>Информиране на следващия асистент гуверньор за състоянието на клубовете</a:t>
            </a:r>
          </a:p>
          <a:p>
            <a:pPr>
              <a:lnSpc>
                <a:spcPct val="107000"/>
              </a:lnSpc>
              <a:spcAft>
                <a:spcPts val="800"/>
              </a:spcAft>
            </a:pPr>
            <a:endParaRPr lang="bg-BG" sz="2200" dirty="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4900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smtClean="0"/>
              <a:t>РОЛЯ </a:t>
            </a:r>
            <a:r>
              <a:rPr lang="bg-BG" sz="2400" b="1" dirty="0"/>
              <a:t>И ОТГОВОРНОСТИ НА ДИСТРИКТНИТЕ ОФИЦЕРИ</a:t>
            </a:r>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4886594"/>
          </a:xfrm>
          <a:prstGeom prst="rect">
            <a:avLst/>
          </a:prstGeom>
        </p:spPr>
        <p:txBody>
          <a:bodyPr wrap="square">
            <a:spAutoFit/>
          </a:bodyPr>
          <a:lstStyle/>
          <a:p>
            <a:r>
              <a:rPr lang="bg-BG" sz="2400" b="1" dirty="0">
                <a:solidFill>
                  <a:srgbClr val="58585A"/>
                </a:solidFill>
              </a:rPr>
              <a:t>Отговорности към </a:t>
            </a:r>
            <a:r>
              <a:rPr lang="bg-BG" sz="2400" b="1" dirty="0" smtClean="0">
                <a:solidFill>
                  <a:srgbClr val="58585A"/>
                </a:solidFill>
              </a:rPr>
              <a:t>клубовете</a:t>
            </a:r>
          </a:p>
          <a:p>
            <a:endParaRPr lang="bg-BG" sz="2400" dirty="0">
              <a:solidFill>
                <a:srgbClr val="58585A"/>
              </a:solidFill>
            </a:endParaRPr>
          </a:p>
          <a:p>
            <a:pPr lvl="0"/>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smtClean="0">
                <a:solidFill>
                  <a:srgbClr val="58585A"/>
                </a:solidFill>
              </a:rPr>
              <a:t>Редовни посещения на клубовете в </a:t>
            </a:r>
            <a:r>
              <a:rPr lang="bg-BG" sz="2400" dirty="0">
                <a:solidFill>
                  <a:srgbClr val="58585A"/>
                </a:solidFill>
              </a:rPr>
              <a:t>з</a:t>
            </a:r>
            <a:r>
              <a:rPr lang="bg-BG" sz="2400" dirty="0" smtClean="0">
                <a:solidFill>
                  <a:srgbClr val="58585A"/>
                </a:solidFill>
              </a:rPr>
              <a:t>оната ви</a:t>
            </a:r>
          </a:p>
          <a:p>
            <a:pPr lvl="0"/>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smtClean="0">
                <a:solidFill>
                  <a:srgbClr val="58585A"/>
                </a:solidFill>
              </a:rPr>
              <a:t>Помощ на елект президентите в изготвянето на </a:t>
            </a:r>
            <a:r>
              <a:rPr lang="bg-BG" sz="2400" dirty="0">
                <a:solidFill>
                  <a:srgbClr val="58585A"/>
                </a:solidFill>
              </a:rPr>
              <a:t>ефективни цели и вписването им в </a:t>
            </a:r>
            <a:r>
              <a:rPr lang="bg-BG" sz="2400" dirty="0" smtClean="0">
                <a:solidFill>
                  <a:srgbClr val="58585A"/>
                </a:solidFill>
              </a:rPr>
              <a:t>РК Централ</a:t>
            </a:r>
            <a:endParaRPr lang="bg-BG" sz="2400" dirty="0">
              <a:solidFill>
                <a:srgbClr val="58585A"/>
              </a:solidFill>
            </a:endParaRPr>
          </a:p>
          <a:p>
            <a:pPr lvl="0"/>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smtClean="0">
                <a:solidFill>
                  <a:srgbClr val="58585A"/>
                </a:solidFill>
              </a:rPr>
              <a:t>Мониторинг </a:t>
            </a:r>
            <a:r>
              <a:rPr lang="bg-BG" sz="2400" dirty="0">
                <a:solidFill>
                  <a:srgbClr val="58585A"/>
                </a:solidFill>
              </a:rPr>
              <a:t>на прогреса на клубовете към постигането на целите им в </a:t>
            </a:r>
            <a:r>
              <a:rPr lang="bg-BG" sz="2400" dirty="0" smtClean="0">
                <a:solidFill>
                  <a:srgbClr val="58585A"/>
                </a:solidFill>
              </a:rPr>
              <a:t>РК </a:t>
            </a:r>
            <a:r>
              <a:rPr lang="bg-BG" sz="2400" dirty="0">
                <a:solidFill>
                  <a:srgbClr val="58585A"/>
                </a:solidFill>
              </a:rPr>
              <a:t>Централ</a:t>
            </a:r>
          </a:p>
          <a:p>
            <a:pPr lvl="0"/>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smtClean="0">
                <a:solidFill>
                  <a:srgbClr val="58585A"/>
                </a:solidFill>
              </a:rPr>
              <a:t>Съдействие </a:t>
            </a:r>
            <a:r>
              <a:rPr lang="bg-BG" sz="2400" dirty="0">
                <a:solidFill>
                  <a:srgbClr val="58585A"/>
                </a:solidFill>
              </a:rPr>
              <a:t>на клубовете в планирането на посещението на </a:t>
            </a:r>
            <a:r>
              <a:rPr lang="bg-BG" sz="2400" dirty="0" smtClean="0">
                <a:solidFill>
                  <a:srgbClr val="58585A"/>
                </a:solidFill>
              </a:rPr>
              <a:t>ДГ</a:t>
            </a:r>
          </a:p>
          <a:p>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a:solidFill>
                  <a:srgbClr val="58585A"/>
                </a:solidFill>
              </a:rPr>
              <a:t>Присъствие на клубни срещи, клубни асамблеи и други събития, на които сте поканени</a:t>
            </a:r>
          </a:p>
          <a:p>
            <a:pPr lvl="0"/>
            <a:endParaRPr lang="bg-BG" sz="2400" dirty="0">
              <a:solidFill>
                <a:srgbClr val="58585A"/>
              </a:solidFill>
            </a:endParaRPr>
          </a:p>
          <a:p>
            <a:pPr>
              <a:lnSpc>
                <a:spcPct val="107000"/>
              </a:lnSpc>
              <a:spcAft>
                <a:spcPts val="800"/>
              </a:spcAft>
            </a:pPr>
            <a:endParaRPr lang="bg-BG" sz="2200" dirty="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739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smtClean="0"/>
              <a:t>РОЛЯ </a:t>
            </a:r>
            <a:r>
              <a:rPr lang="bg-BG" sz="2400" b="1" dirty="0"/>
              <a:t>И ОТГОВОРНОСТИ НА ДИСТРИКТНИТЕ ОФИЦЕРИ</a:t>
            </a:r>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4919488"/>
          </a:xfrm>
          <a:prstGeom prst="rect">
            <a:avLst/>
          </a:prstGeom>
        </p:spPr>
        <p:txBody>
          <a:bodyPr wrap="square">
            <a:spAutoFit/>
          </a:bodyPr>
          <a:lstStyle/>
          <a:p>
            <a:r>
              <a:rPr lang="bg-BG" sz="2400" b="1" dirty="0">
                <a:solidFill>
                  <a:srgbClr val="58585A"/>
                </a:solidFill>
              </a:rPr>
              <a:t>Отговорности към </a:t>
            </a:r>
            <a:r>
              <a:rPr lang="bg-BG" sz="2400" b="1" dirty="0" smtClean="0">
                <a:solidFill>
                  <a:srgbClr val="58585A"/>
                </a:solidFill>
              </a:rPr>
              <a:t>клубовете</a:t>
            </a:r>
          </a:p>
          <a:p>
            <a:endParaRPr lang="bg-BG" sz="2400" dirty="0">
              <a:solidFill>
                <a:srgbClr val="58585A"/>
              </a:solidFill>
            </a:endParaRPr>
          </a:p>
          <a:p>
            <a:pPr lvl="0"/>
            <a:r>
              <a:rPr lang="bg-BG"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smtClean="0">
                <a:solidFill>
                  <a:srgbClr val="58585A"/>
                </a:solidFill>
              </a:rPr>
              <a:t>Мотивиране </a:t>
            </a:r>
            <a:r>
              <a:rPr lang="bg-BG" sz="2400" dirty="0">
                <a:solidFill>
                  <a:srgbClr val="58585A"/>
                </a:solidFill>
              </a:rPr>
              <a:t>на клубовете да следват изискванията на </a:t>
            </a:r>
            <a:r>
              <a:rPr lang="bg-BG" sz="2400" dirty="0" smtClean="0">
                <a:solidFill>
                  <a:srgbClr val="58585A"/>
                </a:solidFill>
              </a:rPr>
              <a:t>ДГ</a:t>
            </a:r>
            <a:endParaRPr lang="bg-BG" sz="2400" dirty="0">
              <a:solidFill>
                <a:srgbClr val="58585A"/>
              </a:solidFill>
            </a:endParaRPr>
          </a:p>
          <a:p>
            <a:pPr lvl="0"/>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smtClean="0">
                <a:solidFill>
                  <a:srgbClr val="58585A"/>
                </a:solidFill>
              </a:rPr>
              <a:t>Популяризиране </a:t>
            </a:r>
            <a:r>
              <a:rPr lang="bg-BG" sz="2400" dirty="0">
                <a:solidFill>
                  <a:srgbClr val="58585A"/>
                </a:solidFill>
              </a:rPr>
              <a:t>на </a:t>
            </a:r>
            <a:r>
              <a:rPr lang="bg-BG" sz="2400" dirty="0" smtClean="0">
                <a:solidFill>
                  <a:srgbClr val="58585A"/>
                </a:solidFill>
              </a:rPr>
              <a:t>начините, с които </a:t>
            </a:r>
            <a:r>
              <a:rPr lang="bg-BG" sz="2400" dirty="0">
                <a:solidFill>
                  <a:srgbClr val="58585A"/>
                </a:solidFill>
              </a:rPr>
              <a:t>лидерският екип на </a:t>
            </a:r>
            <a:r>
              <a:rPr lang="bg-BG" sz="2400" dirty="0" smtClean="0">
                <a:solidFill>
                  <a:srgbClr val="58585A"/>
                </a:solidFill>
              </a:rPr>
              <a:t>дистрикта подкрепя </a:t>
            </a:r>
            <a:r>
              <a:rPr lang="bg-BG" sz="2400" dirty="0">
                <a:solidFill>
                  <a:srgbClr val="58585A"/>
                </a:solidFill>
              </a:rPr>
              <a:t>клубовете</a:t>
            </a:r>
          </a:p>
          <a:p>
            <a:pPr lvl="0"/>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smtClean="0">
                <a:solidFill>
                  <a:srgbClr val="58585A"/>
                </a:solidFill>
              </a:rPr>
              <a:t>Откриване </a:t>
            </a:r>
            <a:r>
              <a:rPr lang="bg-BG" sz="2400" dirty="0">
                <a:solidFill>
                  <a:srgbClr val="58585A"/>
                </a:solidFill>
              </a:rPr>
              <a:t>и развитие на бъдещи лидери на дистрикта</a:t>
            </a:r>
          </a:p>
          <a:p>
            <a:pPr lvl="0"/>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smtClean="0">
                <a:solidFill>
                  <a:srgbClr val="58585A"/>
                </a:solidFill>
              </a:rPr>
              <a:t>Популяризиране </a:t>
            </a:r>
            <a:r>
              <a:rPr lang="bg-BG" sz="2400" dirty="0">
                <a:solidFill>
                  <a:srgbClr val="58585A"/>
                </a:solidFill>
              </a:rPr>
              <a:t>на присъствие на дистриктната конференция и други срещи на дистрикта</a:t>
            </a:r>
          </a:p>
          <a:p>
            <a:pPr lvl="0"/>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dirty="0" smtClean="0">
                <a:solidFill>
                  <a:srgbClr val="58585A"/>
                </a:solidFill>
              </a:rPr>
              <a:t>Координиране </a:t>
            </a:r>
            <a:r>
              <a:rPr lang="bg-BG" sz="2400" dirty="0">
                <a:solidFill>
                  <a:srgbClr val="58585A"/>
                </a:solidFill>
              </a:rPr>
              <a:t>на обучението на ниво клуб със съответния дистриктен комитет</a:t>
            </a:r>
          </a:p>
          <a:p>
            <a:pPr>
              <a:lnSpc>
                <a:spcPct val="107000"/>
              </a:lnSpc>
              <a:spcAft>
                <a:spcPts val="800"/>
              </a:spcAft>
            </a:pPr>
            <a:endParaRPr lang="bg-BG" sz="2400" dirty="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4805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a:t>РЕСУРСИ</a:t>
            </a:r>
            <a:endParaRPr lang="bg-BG" sz="2400"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4893647"/>
          </a:xfrm>
          <a:prstGeom prst="rect">
            <a:avLst/>
          </a:prstGeom>
        </p:spPr>
        <p:txBody>
          <a:bodyPr wrap="square">
            <a:spAutoFit/>
          </a:bodyPr>
          <a:lstStyle/>
          <a:p>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b="1" dirty="0" smtClean="0">
                <a:solidFill>
                  <a:srgbClr val="58585A"/>
                </a:solidFill>
              </a:rPr>
              <a:t>Клубни </a:t>
            </a:r>
            <a:r>
              <a:rPr lang="bg-BG" sz="2400" b="1" dirty="0">
                <a:solidFill>
                  <a:srgbClr val="58585A"/>
                </a:solidFill>
              </a:rPr>
              <a:t>ресурси					</a:t>
            </a:r>
          </a:p>
          <a:p>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b="1" dirty="0" smtClean="0">
                <a:solidFill>
                  <a:srgbClr val="58585A"/>
                </a:solidFill>
              </a:rPr>
              <a:t>Дистриктни </a:t>
            </a:r>
            <a:r>
              <a:rPr lang="bg-BG" sz="2400" b="1" dirty="0">
                <a:solidFill>
                  <a:srgbClr val="58585A"/>
                </a:solidFill>
              </a:rPr>
              <a:t>ресурси				</a:t>
            </a:r>
          </a:p>
          <a:p>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bg-BG" sz="2400" b="1" dirty="0" smtClean="0">
                <a:solidFill>
                  <a:srgbClr val="58585A"/>
                </a:solidFill>
              </a:rPr>
              <a:t>Ресурси </a:t>
            </a:r>
            <a:r>
              <a:rPr lang="bg-BG" sz="2400" b="1" dirty="0">
                <a:solidFill>
                  <a:srgbClr val="58585A"/>
                </a:solidFill>
              </a:rPr>
              <a:t>на </a:t>
            </a:r>
            <a:r>
              <a:rPr lang="bg-BG" sz="2400" b="1" dirty="0" smtClean="0">
                <a:solidFill>
                  <a:srgbClr val="58585A"/>
                </a:solidFill>
              </a:rPr>
              <a:t>Ротари:</a:t>
            </a:r>
            <a:endParaRPr lang="bg-BG" sz="2400" dirty="0">
              <a:solidFill>
                <a:srgbClr val="58585A"/>
              </a:solidFill>
            </a:endParaRPr>
          </a:p>
          <a:p>
            <a:r>
              <a:rPr lang="en-US" sz="2400" b="1" dirty="0">
                <a:solidFill>
                  <a:srgbClr val="C00000"/>
                </a:solidFill>
              </a:rPr>
              <a:t>Rotary.org</a:t>
            </a:r>
            <a:r>
              <a:rPr lang="en-US" sz="2400" dirty="0">
                <a:solidFill>
                  <a:srgbClr val="58585A"/>
                </a:solidFill>
              </a:rPr>
              <a:t> - </a:t>
            </a:r>
            <a:r>
              <a:rPr lang="bg-BG" sz="2400" dirty="0">
                <a:solidFill>
                  <a:srgbClr val="58585A"/>
                </a:solidFill>
              </a:rPr>
              <a:t>Уеб страницата на РИ</a:t>
            </a:r>
          </a:p>
          <a:p>
            <a:r>
              <a:rPr lang="en-US" sz="2400" b="1" dirty="0">
                <a:solidFill>
                  <a:srgbClr val="C00000"/>
                </a:solidFill>
              </a:rPr>
              <a:t>Rotary club central</a:t>
            </a:r>
            <a:r>
              <a:rPr lang="en-US" sz="2400" dirty="0">
                <a:solidFill>
                  <a:srgbClr val="58585A"/>
                </a:solidFill>
              </a:rPr>
              <a:t> – </a:t>
            </a:r>
            <a:r>
              <a:rPr lang="bg-BG" sz="2400" dirty="0">
                <a:solidFill>
                  <a:srgbClr val="58585A"/>
                </a:solidFill>
              </a:rPr>
              <a:t>Ротари клуб централ – </a:t>
            </a:r>
            <a:r>
              <a:rPr lang="en-US" sz="2400" dirty="0">
                <a:solidFill>
                  <a:srgbClr val="58585A"/>
                </a:solidFill>
              </a:rPr>
              <a:t>on line </a:t>
            </a:r>
            <a:r>
              <a:rPr lang="bg-BG" sz="2400" dirty="0">
                <a:solidFill>
                  <a:srgbClr val="58585A"/>
                </a:solidFill>
              </a:rPr>
              <a:t>инструмент</a:t>
            </a:r>
          </a:p>
          <a:p>
            <a:r>
              <a:rPr lang="en-US" sz="2400" b="1" dirty="0">
                <a:solidFill>
                  <a:srgbClr val="C00000"/>
                </a:solidFill>
              </a:rPr>
              <a:t>R</a:t>
            </a:r>
            <a:r>
              <a:rPr lang="bg-BG" sz="2400" b="1" dirty="0">
                <a:solidFill>
                  <a:srgbClr val="C00000"/>
                </a:solidFill>
              </a:rPr>
              <a:t>otary-bulgaria.org</a:t>
            </a:r>
            <a:r>
              <a:rPr lang="bg-BG" sz="2400" dirty="0">
                <a:solidFill>
                  <a:srgbClr val="58585A"/>
                </a:solidFill>
              </a:rPr>
              <a:t> </a:t>
            </a:r>
            <a:r>
              <a:rPr lang="en-US" sz="2400" dirty="0">
                <a:solidFill>
                  <a:srgbClr val="58585A"/>
                </a:solidFill>
              </a:rPr>
              <a:t>– </a:t>
            </a:r>
            <a:r>
              <a:rPr lang="bg-BG" sz="2400" dirty="0">
                <a:solidFill>
                  <a:srgbClr val="58585A"/>
                </a:solidFill>
              </a:rPr>
              <a:t>Уеб страница на Д2482</a:t>
            </a:r>
          </a:p>
          <a:p>
            <a:r>
              <a:rPr lang="bg-BG" sz="2400" b="1" dirty="0">
                <a:solidFill>
                  <a:srgbClr val="C00000"/>
                </a:solidFill>
              </a:rPr>
              <a:t>Club and District Support representatives</a:t>
            </a:r>
            <a:r>
              <a:rPr lang="bg-BG" sz="2400" dirty="0">
                <a:solidFill>
                  <a:srgbClr val="58585A"/>
                </a:solidFill>
              </a:rPr>
              <a:t> - Представители на РИ за подкрепа на клубове и дистрикти </a:t>
            </a:r>
          </a:p>
          <a:p>
            <a:r>
              <a:rPr lang="bg-BG" sz="2400" b="1" dirty="0">
                <a:solidFill>
                  <a:srgbClr val="C00000"/>
                </a:solidFill>
              </a:rPr>
              <a:t>Official Directory</a:t>
            </a:r>
            <a:r>
              <a:rPr lang="bg-BG" sz="2400" dirty="0">
                <a:solidFill>
                  <a:srgbClr val="58585A"/>
                </a:solidFill>
              </a:rPr>
              <a:t> - Официален указател</a:t>
            </a:r>
          </a:p>
          <a:p>
            <a:r>
              <a:rPr lang="en-US" sz="2400" b="1" dirty="0">
                <a:solidFill>
                  <a:srgbClr val="C00000"/>
                </a:solidFill>
              </a:rPr>
              <a:t>Manual of Procedure</a:t>
            </a:r>
            <a:r>
              <a:rPr lang="en-US" sz="2400" dirty="0">
                <a:solidFill>
                  <a:srgbClr val="58585A"/>
                </a:solidFill>
              </a:rPr>
              <a:t> - Процедурен наръчник </a:t>
            </a:r>
            <a:endParaRPr lang="bg-BG" sz="2400" dirty="0">
              <a:solidFill>
                <a:srgbClr val="58585A"/>
              </a:solidFill>
            </a:endParaRPr>
          </a:p>
          <a:p>
            <a:r>
              <a:rPr lang="en-US" sz="2400" b="1" dirty="0">
                <a:solidFill>
                  <a:srgbClr val="C00000"/>
                </a:solidFill>
              </a:rPr>
              <a:t>Regional coordinators</a:t>
            </a:r>
            <a:r>
              <a:rPr lang="en-US" sz="2400" dirty="0">
                <a:solidFill>
                  <a:srgbClr val="58585A"/>
                </a:solidFill>
              </a:rPr>
              <a:t> - Регионални координатори</a:t>
            </a:r>
            <a:endParaRPr lang="bg-BG" sz="2400" dirty="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704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a:t>КОМУНИКАЦИЯ И КОМУНИКАЦИОННИ УМЕНИЯ</a:t>
            </a:r>
            <a:endParaRPr lang="bg-BG" sz="2400"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5262979"/>
          </a:xfrm>
          <a:prstGeom prst="rect">
            <a:avLst/>
          </a:prstGeom>
        </p:spPr>
        <p:txBody>
          <a:bodyPr wrap="square">
            <a:spAutoFit/>
          </a:bodyPr>
          <a:lstStyle/>
          <a:p>
            <a:r>
              <a:rPr lang="bg-BG" sz="2400" b="1" dirty="0">
                <a:solidFill>
                  <a:srgbClr val="58585A"/>
                </a:solidFill>
              </a:rPr>
              <a:t>КОМУНИКАЦИЯ ЗАЩО </a:t>
            </a:r>
            <a:r>
              <a:rPr lang="bg-BG" sz="2400" b="1" dirty="0" smtClean="0">
                <a:solidFill>
                  <a:srgbClr val="58585A"/>
                </a:solidFill>
              </a:rPr>
              <a:t>?</a:t>
            </a:r>
          </a:p>
          <a:p>
            <a:endParaRPr lang="bg-BG" sz="2400" dirty="0">
              <a:solidFill>
                <a:srgbClr val="58585A"/>
              </a:solidFill>
            </a:endParaRPr>
          </a:p>
          <a:p>
            <a:r>
              <a:rPr lang="bg-BG" sz="2400" dirty="0">
                <a:solidFill>
                  <a:srgbClr val="58585A"/>
                </a:solidFill>
              </a:rPr>
              <a:t>Подпомагане на клубовете при УПРАВЛЕНИЕТО на текущите предизвикателства</a:t>
            </a:r>
            <a:r>
              <a:rPr lang="bg-BG" sz="2400" dirty="0" smtClean="0">
                <a:solidFill>
                  <a:srgbClr val="58585A"/>
                </a:solidFill>
              </a:rPr>
              <a:t>;</a:t>
            </a:r>
          </a:p>
          <a:p>
            <a:endParaRPr lang="bg-BG" sz="2400" dirty="0">
              <a:solidFill>
                <a:srgbClr val="58585A"/>
              </a:solidFill>
            </a:endParaRPr>
          </a:p>
          <a:p>
            <a:r>
              <a:rPr lang="bg-BG" sz="2400" dirty="0">
                <a:solidFill>
                  <a:srgbClr val="58585A"/>
                </a:solidFill>
              </a:rPr>
              <a:t>Събиране и предоставяне на ИНФОРМАЦИЯ</a:t>
            </a:r>
            <a:r>
              <a:rPr lang="bg-BG" sz="2400" dirty="0" smtClean="0">
                <a:solidFill>
                  <a:srgbClr val="58585A"/>
                </a:solidFill>
              </a:rPr>
              <a:t>;</a:t>
            </a:r>
          </a:p>
          <a:p>
            <a:endParaRPr lang="bg-BG" sz="2400" dirty="0">
              <a:solidFill>
                <a:srgbClr val="58585A"/>
              </a:solidFill>
            </a:endParaRPr>
          </a:p>
          <a:p>
            <a:r>
              <a:rPr lang="bg-BG" sz="2400" dirty="0">
                <a:solidFill>
                  <a:srgbClr val="58585A"/>
                </a:solidFill>
              </a:rPr>
              <a:t>Осигуряване на ПРИЕМСТВЕНОСТ</a:t>
            </a:r>
            <a:r>
              <a:rPr lang="bg-BG" sz="2400" dirty="0" smtClean="0">
                <a:solidFill>
                  <a:srgbClr val="58585A"/>
                </a:solidFill>
              </a:rPr>
              <a:t>;</a:t>
            </a:r>
          </a:p>
          <a:p>
            <a:endParaRPr lang="bg-BG" sz="2400" dirty="0">
              <a:solidFill>
                <a:srgbClr val="58585A"/>
              </a:solidFill>
            </a:endParaRPr>
          </a:p>
          <a:p>
            <a:r>
              <a:rPr lang="bg-BG" sz="2400" dirty="0">
                <a:solidFill>
                  <a:srgbClr val="58585A"/>
                </a:solidFill>
              </a:rPr>
              <a:t>Осигуряване на ВРЪЗКА между клубовете в зоната</a:t>
            </a:r>
            <a:r>
              <a:rPr lang="bg-BG" sz="2400" dirty="0" smtClean="0">
                <a:solidFill>
                  <a:srgbClr val="58585A"/>
                </a:solidFill>
              </a:rPr>
              <a:t>;</a:t>
            </a:r>
          </a:p>
          <a:p>
            <a:endParaRPr lang="bg-BG" sz="2400" dirty="0">
              <a:solidFill>
                <a:srgbClr val="58585A"/>
              </a:solidFill>
            </a:endParaRPr>
          </a:p>
          <a:p>
            <a:r>
              <a:rPr lang="bg-BG" sz="2400" dirty="0">
                <a:solidFill>
                  <a:srgbClr val="58585A"/>
                </a:solidFill>
              </a:rPr>
              <a:t>Поддържане на ПРИЯТЕЛСТВОТО</a:t>
            </a:r>
            <a:r>
              <a:rPr lang="bg-BG" sz="2400" dirty="0" smtClean="0">
                <a:solidFill>
                  <a:srgbClr val="58585A"/>
                </a:solidFill>
              </a:rPr>
              <a:t>;</a:t>
            </a:r>
          </a:p>
          <a:p>
            <a:endParaRPr lang="bg-BG" sz="2400" dirty="0">
              <a:solidFill>
                <a:srgbClr val="58585A"/>
              </a:solidFill>
            </a:endParaRPr>
          </a:p>
          <a:p>
            <a:endParaRPr lang="bg-BG" sz="2400" dirty="0">
              <a:solidFill>
                <a:srgbClr val="58585A"/>
              </a:solidFill>
            </a:endParaRPr>
          </a:p>
        </p:txBody>
      </p:sp>
    </p:spTree>
    <p:extLst>
      <p:ext uri="{BB962C8B-B14F-4D97-AF65-F5344CB8AC3E}">
        <p14:creationId xmlns:p14="http://schemas.microsoft.com/office/powerpoint/2010/main" val="17974735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a:t>КОМУНИКАЦИЯ И КОМУНИКАЦИОННИ УМЕНИЯ</a:t>
            </a:r>
            <a:endParaRPr lang="bg-BG" sz="2400"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4154984"/>
          </a:xfrm>
          <a:prstGeom prst="rect">
            <a:avLst/>
          </a:prstGeom>
        </p:spPr>
        <p:txBody>
          <a:bodyPr wrap="square">
            <a:spAutoFit/>
          </a:bodyPr>
          <a:lstStyle/>
          <a:p>
            <a:r>
              <a:rPr lang="bg-BG" sz="2400" b="1" dirty="0">
                <a:solidFill>
                  <a:srgbClr val="58585A"/>
                </a:solidFill>
              </a:rPr>
              <a:t>КОМУНИКАЦИЯ - С КОГО </a:t>
            </a:r>
            <a:r>
              <a:rPr lang="bg-BG" sz="2400" b="1" dirty="0" smtClean="0">
                <a:solidFill>
                  <a:srgbClr val="58585A"/>
                </a:solidFill>
              </a:rPr>
              <a:t>?</a:t>
            </a:r>
          </a:p>
          <a:p>
            <a:endParaRPr lang="bg-BG" sz="2400" dirty="0">
              <a:solidFill>
                <a:srgbClr val="58585A"/>
              </a:solidFill>
            </a:endParaRPr>
          </a:p>
          <a:p>
            <a:r>
              <a:rPr lang="bg-BG" sz="2400" dirty="0">
                <a:solidFill>
                  <a:srgbClr val="58585A"/>
                </a:solidFill>
              </a:rPr>
              <a:t>Дистрикт Гуверньора</a:t>
            </a:r>
            <a:r>
              <a:rPr lang="bg-BG" sz="2400" dirty="0" smtClean="0">
                <a:solidFill>
                  <a:srgbClr val="58585A"/>
                </a:solidFill>
              </a:rPr>
              <a:t>;</a:t>
            </a:r>
          </a:p>
          <a:p>
            <a:endParaRPr lang="bg-BG" sz="2400" dirty="0">
              <a:solidFill>
                <a:srgbClr val="58585A"/>
              </a:solidFill>
            </a:endParaRPr>
          </a:p>
          <a:p>
            <a:r>
              <a:rPr lang="bg-BG" sz="2400" dirty="0">
                <a:solidFill>
                  <a:srgbClr val="58585A"/>
                </a:solidFill>
              </a:rPr>
              <a:t>ДГ Елект;</a:t>
            </a:r>
          </a:p>
          <a:p>
            <a:endParaRPr lang="bg-BG" sz="2400" dirty="0" smtClean="0">
              <a:solidFill>
                <a:srgbClr val="58585A"/>
              </a:solidFill>
            </a:endParaRPr>
          </a:p>
          <a:p>
            <a:r>
              <a:rPr lang="bg-BG" sz="2400" dirty="0" smtClean="0">
                <a:solidFill>
                  <a:srgbClr val="58585A"/>
                </a:solidFill>
              </a:rPr>
              <a:t>Дистриктните комитети;</a:t>
            </a:r>
            <a:endParaRPr lang="bg-BG" sz="2400" dirty="0">
              <a:solidFill>
                <a:srgbClr val="58585A"/>
              </a:solidFill>
            </a:endParaRPr>
          </a:p>
          <a:p>
            <a:endParaRPr lang="bg-BG" sz="2400" dirty="0" smtClean="0">
              <a:solidFill>
                <a:srgbClr val="58585A"/>
              </a:solidFill>
            </a:endParaRPr>
          </a:p>
          <a:p>
            <a:r>
              <a:rPr lang="bg-BG" sz="2400" dirty="0" smtClean="0">
                <a:solidFill>
                  <a:srgbClr val="58585A"/>
                </a:solidFill>
              </a:rPr>
              <a:t>АДГ</a:t>
            </a:r>
            <a:r>
              <a:rPr lang="bg-BG" sz="2400" dirty="0">
                <a:solidFill>
                  <a:srgbClr val="58585A"/>
                </a:solidFill>
              </a:rPr>
              <a:t>;</a:t>
            </a:r>
          </a:p>
          <a:p>
            <a:endParaRPr lang="bg-BG" sz="2400" dirty="0" smtClean="0">
              <a:solidFill>
                <a:srgbClr val="58585A"/>
              </a:solidFill>
            </a:endParaRPr>
          </a:p>
          <a:p>
            <a:r>
              <a:rPr lang="bg-BG" sz="2400" dirty="0" smtClean="0">
                <a:solidFill>
                  <a:srgbClr val="58585A"/>
                </a:solidFill>
              </a:rPr>
              <a:t>Следващият АДГ</a:t>
            </a:r>
            <a:r>
              <a:rPr lang="en-US" sz="2400" dirty="0" smtClean="0">
                <a:solidFill>
                  <a:srgbClr val="58585A"/>
                </a:solidFill>
              </a:rPr>
              <a:t>;</a:t>
            </a:r>
            <a:endParaRPr lang="bg-BG" sz="2400" dirty="0">
              <a:solidFill>
                <a:srgbClr val="58585A"/>
              </a:solidFill>
            </a:endParaRPr>
          </a:p>
        </p:txBody>
      </p:sp>
    </p:spTree>
    <p:extLst>
      <p:ext uri="{BB962C8B-B14F-4D97-AF65-F5344CB8AC3E}">
        <p14:creationId xmlns:p14="http://schemas.microsoft.com/office/powerpoint/2010/main" val="3589191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a:t>КОМУНИКАЦИЯ И КОМУНИКАЦИОННИ УМЕНИЯ</a:t>
            </a:r>
            <a:endParaRPr lang="bg-BG" sz="2400"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5262979"/>
          </a:xfrm>
          <a:prstGeom prst="rect">
            <a:avLst/>
          </a:prstGeom>
        </p:spPr>
        <p:txBody>
          <a:bodyPr wrap="square">
            <a:spAutoFit/>
          </a:bodyPr>
          <a:lstStyle/>
          <a:p>
            <a:r>
              <a:rPr lang="bg-BG" sz="2400" b="1" dirty="0">
                <a:solidFill>
                  <a:srgbClr val="58585A"/>
                </a:solidFill>
              </a:rPr>
              <a:t>КОМУНИКАЦИЯ – ОТНОСНО КАКВО</a:t>
            </a:r>
            <a:r>
              <a:rPr lang="bg-BG" sz="2400" b="1" dirty="0" smtClean="0">
                <a:solidFill>
                  <a:srgbClr val="58585A"/>
                </a:solidFill>
              </a:rPr>
              <a:t>?</a:t>
            </a:r>
          </a:p>
          <a:p>
            <a:endParaRPr lang="bg-BG" sz="2400" dirty="0">
              <a:solidFill>
                <a:srgbClr val="58585A"/>
              </a:solidFill>
            </a:endParaRPr>
          </a:p>
          <a:p>
            <a:r>
              <a:rPr lang="en-US" sz="2400" dirty="0">
                <a:solidFill>
                  <a:srgbClr val="58585A"/>
                </a:solidFill>
              </a:rPr>
              <a:t>Изготвянето на клубния план</a:t>
            </a:r>
            <a:r>
              <a:rPr lang="en-US" sz="2400" dirty="0" smtClean="0">
                <a:solidFill>
                  <a:srgbClr val="58585A"/>
                </a:solidFill>
              </a:rPr>
              <a:t>;</a:t>
            </a:r>
            <a:endParaRPr lang="bg-BG" sz="2400" dirty="0" smtClean="0">
              <a:solidFill>
                <a:srgbClr val="58585A"/>
              </a:solidFill>
            </a:endParaRPr>
          </a:p>
          <a:p>
            <a:endParaRPr lang="bg-BG" sz="2400" dirty="0">
              <a:solidFill>
                <a:srgbClr val="58585A"/>
              </a:solidFill>
            </a:endParaRPr>
          </a:p>
          <a:p>
            <a:r>
              <a:rPr lang="en-US" sz="2400" dirty="0">
                <a:solidFill>
                  <a:srgbClr val="58585A"/>
                </a:solidFill>
              </a:rPr>
              <a:t>Попълването на данните в РК </a:t>
            </a:r>
            <a:r>
              <a:rPr lang="en-US" sz="2400" dirty="0" smtClean="0">
                <a:solidFill>
                  <a:srgbClr val="58585A"/>
                </a:solidFill>
              </a:rPr>
              <a:t>Централ;</a:t>
            </a:r>
            <a:endParaRPr lang="bg-BG" sz="2400" dirty="0">
              <a:solidFill>
                <a:srgbClr val="58585A"/>
              </a:solidFill>
            </a:endParaRPr>
          </a:p>
          <a:p>
            <a:endParaRPr lang="bg-BG" sz="2400" dirty="0">
              <a:solidFill>
                <a:srgbClr val="58585A"/>
              </a:solidFill>
            </a:endParaRPr>
          </a:p>
          <a:p>
            <a:r>
              <a:rPr lang="en-US" sz="2400" dirty="0">
                <a:solidFill>
                  <a:srgbClr val="58585A"/>
                </a:solidFill>
              </a:rPr>
              <a:t>Попълването и изпращането на отчетите към РИ</a:t>
            </a:r>
            <a:r>
              <a:rPr lang="en-US" sz="2400" dirty="0" smtClean="0">
                <a:solidFill>
                  <a:srgbClr val="58585A"/>
                </a:solidFill>
              </a:rPr>
              <a:t>;</a:t>
            </a:r>
            <a:endParaRPr lang="bg-BG" sz="2400" dirty="0" smtClean="0">
              <a:solidFill>
                <a:srgbClr val="58585A"/>
              </a:solidFill>
            </a:endParaRPr>
          </a:p>
          <a:p>
            <a:endParaRPr lang="bg-BG" sz="2400" dirty="0">
              <a:solidFill>
                <a:srgbClr val="58585A"/>
              </a:solidFill>
            </a:endParaRPr>
          </a:p>
          <a:p>
            <a:r>
              <a:rPr lang="en-US" sz="2400" dirty="0">
                <a:solidFill>
                  <a:srgbClr val="58585A"/>
                </a:solidFill>
              </a:rPr>
              <a:t>Изплащането на задълженията към РИ </a:t>
            </a:r>
            <a:r>
              <a:rPr lang="bg-BG" sz="2400" dirty="0" smtClean="0">
                <a:solidFill>
                  <a:srgbClr val="58585A"/>
                </a:solidFill>
              </a:rPr>
              <a:t>и Дистрикта</a:t>
            </a:r>
            <a:r>
              <a:rPr lang="en-US" sz="2400" dirty="0" smtClean="0">
                <a:solidFill>
                  <a:srgbClr val="58585A"/>
                </a:solidFill>
              </a:rPr>
              <a:t>;</a:t>
            </a:r>
            <a:endParaRPr lang="bg-BG" sz="2400" dirty="0" smtClean="0">
              <a:solidFill>
                <a:srgbClr val="58585A"/>
              </a:solidFill>
            </a:endParaRPr>
          </a:p>
          <a:p>
            <a:endParaRPr lang="bg-BG" sz="2400" dirty="0">
              <a:solidFill>
                <a:srgbClr val="58585A"/>
              </a:solidFill>
            </a:endParaRPr>
          </a:p>
          <a:p>
            <a:r>
              <a:rPr lang="en-US" sz="2400" dirty="0">
                <a:solidFill>
                  <a:srgbClr val="58585A"/>
                </a:solidFill>
              </a:rPr>
              <a:t>Участието в дистриктни семинари и събития</a:t>
            </a:r>
            <a:r>
              <a:rPr lang="en-US" sz="2400" dirty="0" smtClean="0">
                <a:solidFill>
                  <a:srgbClr val="58585A"/>
                </a:solidFill>
              </a:rPr>
              <a:t>;</a:t>
            </a:r>
            <a:endParaRPr lang="bg-BG" sz="2400" dirty="0" smtClean="0">
              <a:solidFill>
                <a:srgbClr val="58585A"/>
              </a:solidFill>
            </a:endParaRPr>
          </a:p>
          <a:p>
            <a:endParaRPr lang="bg-BG" sz="2400" dirty="0">
              <a:solidFill>
                <a:srgbClr val="58585A"/>
              </a:solidFill>
            </a:endParaRPr>
          </a:p>
          <a:p>
            <a:r>
              <a:rPr lang="en-US" sz="2400" dirty="0">
                <a:solidFill>
                  <a:srgbClr val="58585A"/>
                </a:solidFill>
              </a:rPr>
              <a:t>Работата със сайтовете на РИ и Дистрикт </a:t>
            </a:r>
            <a:r>
              <a:rPr lang="en-US" sz="2400" dirty="0" smtClean="0">
                <a:solidFill>
                  <a:srgbClr val="58585A"/>
                </a:solidFill>
              </a:rPr>
              <a:t>2482</a:t>
            </a:r>
            <a:r>
              <a:rPr lang="en-US" sz="2400" dirty="0">
                <a:solidFill>
                  <a:srgbClr val="58585A"/>
                </a:solidFill>
              </a:rPr>
              <a:t>.</a:t>
            </a:r>
            <a:endParaRPr lang="bg-BG" sz="2400" dirty="0">
              <a:solidFill>
                <a:srgbClr val="58585A"/>
              </a:solidFill>
            </a:endParaRPr>
          </a:p>
          <a:p>
            <a:endParaRPr lang="bg-BG" sz="2400" dirty="0">
              <a:solidFill>
                <a:srgbClr val="58585A"/>
              </a:solidFill>
            </a:endParaRPr>
          </a:p>
        </p:txBody>
      </p:sp>
    </p:spTree>
    <p:extLst>
      <p:ext uri="{BB962C8B-B14F-4D97-AF65-F5344CB8AC3E}">
        <p14:creationId xmlns:p14="http://schemas.microsoft.com/office/powerpoint/2010/main" val="10014397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A62ED7E-775C-4088-A15F-91DFB6415E3A}"/>
              </a:ext>
            </a:extLst>
          </p:cNvPr>
          <p:cNvSpPr>
            <a:spLocks noGrp="1"/>
          </p:cNvSpPr>
          <p:nvPr>
            <p:ph idx="4294967295"/>
          </p:nvPr>
        </p:nvSpPr>
        <p:spPr>
          <a:xfrm>
            <a:off x="0" y="1219200"/>
            <a:ext cx="8229600" cy="4525963"/>
          </a:xfrm>
          <a:prstGeom prst="rect">
            <a:avLst/>
          </a:prstGeom>
        </p:spPr>
        <p:txBody>
          <a:bodyPr/>
          <a:lstStyle/>
          <a:p>
            <a:pPr marL="0" indent="0">
              <a:buNone/>
            </a:pPr>
            <a:r>
              <a:rPr lang="bg-BG" sz="2800" dirty="0">
                <a:solidFill>
                  <a:srgbClr val="00206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3797381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a:t>КОМУНИКАЦИЯ И КОМУНИКАЦИОННИ УМЕНИЯ</a:t>
            </a:r>
            <a:endParaRPr lang="bg-BG" sz="2400"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4524315"/>
          </a:xfrm>
          <a:prstGeom prst="rect">
            <a:avLst/>
          </a:prstGeom>
        </p:spPr>
        <p:txBody>
          <a:bodyPr wrap="square">
            <a:spAutoFit/>
          </a:bodyPr>
          <a:lstStyle/>
          <a:p>
            <a:r>
              <a:rPr lang="bg-BG" sz="2400" b="1" dirty="0" smtClean="0">
                <a:solidFill>
                  <a:srgbClr val="58585A"/>
                </a:solidFill>
              </a:rPr>
              <a:t>ВЪТРЕШНА И ВЪНШНА КОМУНИКАЦИЯ</a:t>
            </a:r>
          </a:p>
          <a:p>
            <a:endParaRPr lang="bg-BG" sz="2400" b="1" dirty="0" smtClean="0">
              <a:solidFill>
                <a:srgbClr val="58585A"/>
              </a:solidFill>
            </a:endParaRPr>
          </a:p>
          <a:p>
            <a:r>
              <a:rPr lang="en-US" sz="2400" dirty="0" smtClean="0">
                <a:solidFill>
                  <a:srgbClr val="58585A"/>
                </a:solidFill>
              </a:rPr>
              <a:t>Комуникация </a:t>
            </a:r>
            <a:r>
              <a:rPr lang="en-US" sz="2400" dirty="0">
                <a:solidFill>
                  <a:srgbClr val="58585A"/>
                </a:solidFill>
              </a:rPr>
              <a:t>между </a:t>
            </a:r>
            <a:r>
              <a:rPr lang="en-US" sz="2400" dirty="0" smtClean="0">
                <a:solidFill>
                  <a:srgbClr val="58585A"/>
                </a:solidFill>
              </a:rPr>
              <a:t>Р</a:t>
            </a:r>
            <a:r>
              <a:rPr lang="bg-BG" sz="2400" dirty="0" smtClean="0">
                <a:solidFill>
                  <a:srgbClr val="58585A"/>
                </a:solidFill>
              </a:rPr>
              <a:t>И</a:t>
            </a:r>
            <a:r>
              <a:rPr lang="en-US" sz="2400" dirty="0" smtClean="0">
                <a:solidFill>
                  <a:srgbClr val="58585A"/>
                </a:solidFill>
              </a:rPr>
              <a:t>, </a:t>
            </a:r>
            <a:r>
              <a:rPr lang="en-US" sz="2400" dirty="0">
                <a:solidFill>
                  <a:srgbClr val="58585A"/>
                </a:solidFill>
              </a:rPr>
              <a:t>Зона 20В и </a:t>
            </a:r>
            <a:r>
              <a:rPr lang="bg-BG" sz="2400" dirty="0" smtClean="0">
                <a:solidFill>
                  <a:srgbClr val="58585A"/>
                </a:solidFill>
              </a:rPr>
              <a:t>Дистрикт</a:t>
            </a:r>
            <a:r>
              <a:rPr lang="en-US" sz="2400" dirty="0" smtClean="0">
                <a:solidFill>
                  <a:srgbClr val="58585A"/>
                </a:solidFill>
              </a:rPr>
              <a:t> 2482</a:t>
            </a:r>
            <a:endParaRPr lang="bg-BG" sz="2400" dirty="0" smtClean="0">
              <a:solidFill>
                <a:srgbClr val="58585A"/>
              </a:solidFill>
            </a:endParaRPr>
          </a:p>
          <a:p>
            <a:endParaRPr lang="bg-BG" sz="2400" dirty="0">
              <a:solidFill>
                <a:srgbClr val="58585A"/>
              </a:solidFill>
            </a:endParaRPr>
          </a:p>
          <a:p>
            <a:r>
              <a:rPr lang="en-US" sz="2400" dirty="0" smtClean="0">
                <a:solidFill>
                  <a:srgbClr val="58585A"/>
                </a:solidFill>
              </a:rPr>
              <a:t>Комуникацията </a:t>
            </a:r>
            <a:r>
              <a:rPr lang="en-US" sz="2400" dirty="0">
                <a:solidFill>
                  <a:srgbClr val="58585A"/>
                </a:solidFill>
              </a:rPr>
              <a:t>вътре в дистрикта </a:t>
            </a:r>
            <a:endParaRPr lang="bg-BG" sz="2400" dirty="0" smtClean="0">
              <a:solidFill>
                <a:srgbClr val="58585A"/>
              </a:solidFill>
            </a:endParaRPr>
          </a:p>
          <a:p>
            <a:endParaRPr lang="bg-BG" sz="2400" dirty="0">
              <a:solidFill>
                <a:srgbClr val="58585A"/>
              </a:solidFill>
            </a:endParaRPr>
          </a:p>
          <a:p>
            <a:r>
              <a:rPr lang="en-US" sz="2400" dirty="0" smtClean="0">
                <a:solidFill>
                  <a:srgbClr val="58585A"/>
                </a:solidFill>
              </a:rPr>
              <a:t>Комуникацията </a:t>
            </a:r>
            <a:r>
              <a:rPr lang="en-US" sz="2400" dirty="0">
                <a:solidFill>
                  <a:srgbClr val="58585A"/>
                </a:solidFill>
              </a:rPr>
              <a:t>между дистрикта </a:t>
            </a:r>
            <a:r>
              <a:rPr lang="en-US" sz="2400" dirty="0" smtClean="0">
                <a:solidFill>
                  <a:srgbClr val="58585A"/>
                </a:solidFill>
              </a:rPr>
              <a:t>и:</a:t>
            </a:r>
            <a:endParaRPr lang="bg-BG" sz="2400" dirty="0">
              <a:solidFill>
                <a:srgbClr val="58585A"/>
              </a:solidFill>
            </a:endParaRPr>
          </a:p>
          <a:p>
            <a:r>
              <a:rPr lang="bg-BG" sz="2400" dirty="0" smtClean="0">
                <a:solidFill>
                  <a:srgbClr val="58585A"/>
                </a:solidFill>
              </a:rPr>
              <a:t>-Държвната </a:t>
            </a:r>
            <a:r>
              <a:rPr lang="en-US" sz="2400" dirty="0" smtClean="0">
                <a:solidFill>
                  <a:srgbClr val="58585A"/>
                </a:solidFill>
              </a:rPr>
              <a:t>администрация </a:t>
            </a:r>
            <a:r>
              <a:rPr lang="en-US" sz="2400" dirty="0">
                <a:solidFill>
                  <a:srgbClr val="58585A"/>
                </a:solidFill>
              </a:rPr>
              <a:t>на централно, областно и общинско ниво</a:t>
            </a:r>
            <a:endParaRPr lang="bg-BG" sz="2400" dirty="0">
              <a:solidFill>
                <a:srgbClr val="58585A"/>
              </a:solidFill>
            </a:endParaRPr>
          </a:p>
          <a:p>
            <a:r>
              <a:rPr lang="bg-BG" sz="2400" dirty="0" smtClean="0">
                <a:solidFill>
                  <a:srgbClr val="58585A"/>
                </a:solidFill>
              </a:rPr>
              <a:t>-Широката</a:t>
            </a:r>
            <a:r>
              <a:rPr lang="en-US" sz="2400" dirty="0" smtClean="0">
                <a:solidFill>
                  <a:srgbClr val="58585A"/>
                </a:solidFill>
              </a:rPr>
              <a:t> </a:t>
            </a:r>
            <a:r>
              <a:rPr lang="en-US" sz="2400" dirty="0">
                <a:solidFill>
                  <a:srgbClr val="58585A"/>
                </a:solidFill>
              </a:rPr>
              <a:t>общественост</a:t>
            </a:r>
            <a:endParaRPr lang="bg-BG" sz="2400" dirty="0">
              <a:solidFill>
                <a:srgbClr val="58585A"/>
              </a:solidFill>
            </a:endParaRPr>
          </a:p>
          <a:p>
            <a:r>
              <a:rPr lang="bg-BG" sz="2400" dirty="0" smtClean="0">
                <a:solidFill>
                  <a:srgbClr val="58585A"/>
                </a:solidFill>
              </a:rPr>
              <a:t>-</a:t>
            </a:r>
            <a:r>
              <a:rPr lang="en-US" sz="2400" dirty="0" smtClean="0">
                <a:solidFill>
                  <a:srgbClr val="58585A"/>
                </a:solidFill>
              </a:rPr>
              <a:t>НПО</a:t>
            </a:r>
            <a:endParaRPr lang="bg-BG" sz="2400" dirty="0">
              <a:solidFill>
                <a:srgbClr val="58585A"/>
              </a:solidFill>
            </a:endParaRPr>
          </a:p>
          <a:p>
            <a:r>
              <a:rPr lang="bg-BG" sz="2400" dirty="0" smtClean="0">
                <a:solidFill>
                  <a:srgbClr val="58585A"/>
                </a:solidFill>
              </a:rPr>
              <a:t>-Медиите</a:t>
            </a:r>
            <a:endParaRPr lang="bg-BG" sz="2400" dirty="0">
              <a:solidFill>
                <a:srgbClr val="58585A"/>
              </a:solidFill>
            </a:endParaRPr>
          </a:p>
        </p:txBody>
      </p:sp>
    </p:spTree>
    <p:extLst>
      <p:ext uri="{BB962C8B-B14F-4D97-AF65-F5344CB8AC3E}">
        <p14:creationId xmlns:p14="http://schemas.microsoft.com/office/powerpoint/2010/main" val="3100062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a:t>ГРУПИ ЗА </a:t>
            </a:r>
            <a:r>
              <a:rPr lang="en-US" sz="2400" b="1" dirty="0"/>
              <a:t>КОМУНИКАЦИЯ В ДИСТРИКТ 2482</a:t>
            </a:r>
            <a:endParaRPr lang="bg-BG" sz="2400"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67544" y="1196752"/>
            <a:ext cx="8136904" cy="5170646"/>
          </a:xfrm>
          <a:prstGeom prst="rect">
            <a:avLst/>
          </a:prstGeom>
        </p:spPr>
        <p:txBody>
          <a:bodyPr wrap="square">
            <a:spAutoFit/>
          </a:bodyPr>
          <a:lstStyle/>
          <a:p>
            <a:r>
              <a:rPr lang="en-US" sz="2200" dirty="0">
                <a:solidFill>
                  <a:srgbClr val="58585A"/>
                </a:solidFill>
              </a:rPr>
              <a:t>Комуникация между ДГ и </a:t>
            </a:r>
            <a:r>
              <a:rPr lang="bg-BG" sz="2200" dirty="0" smtClean="0">
                <a:solidFill>
                  <a:srgbClr val="58585A"/>
                </a:solidFill>
              </a:rPr>
              <a:t>екипа му се извършва чрез:</a:t>
            </a:r>
          </a:p>
          <a:p>
            <a:endParaRPr lang="bg-BG" sz="2200" dirty="0">
              <a:solidFill>
                <a:srgbClr val="58585A"/>
              </a:solidFill>
            </a:endParaRPr>
          </a:p>
          <a:p>
            <a:r>
              <a:rPr lang="en-US" sz="2200" dirty="0" smtClean="0">
                <a:solidFill>
                  <a:srgbClr val="58585A"/>
                </a:solidFill>
              </a:rPr>
              <a:t>-</a:t>
            </a:r>
            <a:r>
              <a:rPr lang="bg-BG" sz="2200" dirty="0" smtClean="0">
                <a:solidFill>
                  <a:srgbClr val="58585A"/>
                </a:solidFill>
              </a:rPr>
              <a:t>Директни </a:t>
            </a:r>
            <a:r>
              <a:rPr lang="en-US" sz="2200" dirty="0" smtClean="0">
                <a:solidFill>
                  <a:srgbClr val="58585A"/>
                </a:solidFill>
              </a:rPr>
              <a:t>срещи</a:t>
            </a:r>
            <a:r>
              <a:rPr lang="en-US" sz="2200" dirty="0">
                <a:solidFill>
                  <a:srgbClr val="58585A"/>
                </a:solidFill>
              </a:rPr>
              <a:t>; </a:t>
            </a:r>
            <a:endParaRPr lang="bg-BG" sz="2200" dirty="0">
              <a:solidFill>
                <a:srgbClr val="58585A"/>
              </a:solidFill>
            </a:endParaRPr>
          </a:p>
          <a:p>
            <a:r>
              <a:rPr lang="en-US" sz="2200" dirty="0" smtClean="0">
                <a:solidFill>
                  <a:srgbClr val="58585A"/>
                </a:solidFill>
              </a:rPr>
              <a:t>-</a:t>
            </a:r>
            <a:r>
              <a:rPr lang="bg-BG" sz="2200" dirty="0" smtClean="0">
                <a:solidFill>
                  <a:srgbClr val="58585A"/>
                </a:solidFill>
              </a:rPr>
              <a:t>Телефонни разговори</a:t>
            </a:r>
            <a:r>
              <a:rPr lang="en-US" sz="2200" dirty="0" smtClean="0">
                <a:solidFill>
                  <a:srgbClr val="58585A"/>
                </a:solidFill>
              </a:rPr>
              <a:t>; </a:t>
            </a:r>
            <a:endParaRPr lang="bg-BG" sz="2200" dirty="0">
              <a:solidFill>
                <a:srgbClr val="58585A"/>
              </a:solidFill>
            </a:endParaRPr>
          </a:p>
          <a:p>
            <a:r>
              <a:rPr lang="en-US" sz="2200" dirty="0" smtClean="0">
                <a:solidFill>
                  <a:srgbClr val="58585A"/>
                </a:solidFill>
              </a:rPr>
              <a:t>-</a:t>
            </a:r>
            <a:r>
              <a:rPr lang="bg-BG" sz="2200" dirty="0" smtClean="0">
                <a:solidFill>
                  <a:srgbClr val="58585A"/>
                </a:solidFill>
              </a:rPr>
              <a:t>Текстови</a:t>
            </a:r>
            <a:r>
              <a:rPr lang="en-US" sz="2200" dirty="0" smtClean="0">
                <a:solidFill>
                  <a:srgbClr val="58585A"/>
                </a:solidFill>
              </a:rPr>
              <a:t> </a:t>
            </a:r>
            <a:r>
              <a:rPr lang="en-US" sz="2200" dirty="0">
                <a:solidFill>
                  <a:srgbClr val="58585A"/>
                </a:solidFill>
              </a:rPr>
              <a:t>съобщения (лично или в група) </a:t>
            </a:r>
            <a:endParaRPr lang="bg-BG" sz="2200" dirty="0">
              <a:solidFill>
                <a:srgbClr val="58585A"/>
              </a:solidFill>
            </a:endParaRPr>
          </a:p>
          <a:p>
            <a:r>
              <a:rPr lang="bg-BG" sz="2200" dirty="0" smtClean="0">
                <a:solidFill>
                  <a:srgbClr val="58585A"/>
                </a:solidFill>
              </a:rPr>
              <a:t>-Е</a:t>
            </a:r>
            <a:r>
              <a:rPr lang="en-US" sz="2200" dirty="0" smtClean="0">
                <a:solidFill>
                  <a:srgbClr val="58585A"/>
                </a:solidFill>
              </a:rPr>
              <a:t>-mail </a:t>
            </a:r>
            <a:r>
              <a:rPr lang="en-US" sz="2200" dirty="0">
                <a:solidFill>
                  <a:srgbClr val="58585A"/>
                </a:solidFill>
              </a:rPr>
              <a:t>(лично или в група): </a:t>
            </a:r>
            <a:endParaRPr lang="bg-BG" sz="2200" dirty="0" smtClean="0">
              <a:solidFill>
                <a:srgbClr val="58585A"/>
              </a:solidFill>
            </a:endParaRPr>
          </a:p>
          <a:p>
            <a:pPr marL="342900" indent="-342900">
              <a:buFontTx/>
              <a:buChar char="-"/>
            </a:pPr>
            <a:endParaRPr lang="bg-BG" sz="2200" dirty="0">
              <a:solidFill>
                <a:srgbClr val="58585A"/>
              </a:solidFill>
            </a:endParaRPr>
          </a:p>
          <a:p>
            <a:r>
              <a:rPr lang="en-US" sz="2200" u="sng" dirty="0" smtClean="0">
                <a:hlinkClick r:id="rId3"/>
              </a:rPr>
              <a:t>team2019-20</a:t>
            </a:r>
            <a:r>
              <a:rPr lang="bg-BG" sz="2200" u="sng" dirty="0">
                <a:hlinkClick r:id="rId3"/>
              </a:rPr>
              <a:t>20</a:t>
            </a:r>
            <a:r>
              <a:rPr lang="en-US" sz="2200" u="sng" dirty="0">
                <a:hlinkClick r:id="rId3"/>
              </a:rPr>
              <a:t>@rotary-bulgaria.org</a:t>
            </a:r>
            <a:endParaRPr lang="bg-BG" sz="2200" dirty="0"/>
          </a:p>
          <a:p>
            <a:r>
              <a:rPr lang="en-US" sz="2200" u="sng" dirty="0">
                <a:hlinkClick r:id="rId4"/>
              </a:rPr>
              <a:t>dg@rotary-bulgaria.org</a:t>
            </a:r>
            <a:endParaRPr lang="bg-BG" sz="2200" dirty="0"/>
          </a:p>
          <a:p>
            <a:r>
              <a:rPr lang="en-US" sz="2200" u="sng" dirty="0">
                <a:hlinkClick r:id="rId5"/>
              </a:rPr>
              <a:t>adg2019-2020@rotary-bulgaria.org</a:t>
            </a:r>
            <a:endParaRPr lang="bg-BG" sz="2200" dirty="0"/>
          </a:p>
          <a:p>
            <a:r>
              <a:rPr lang="en-US" sz="2200" u="sng" dirty="0">
                <a:hlinkClick r:id="rId6"/>
              </a:rPr>
              <a:t>comm2019-2020@rotary-bulgaria.org</a:t>
            </a:r>
            <a:endParaRPr lang="bg-BG" sz="2200" dirty="0"/>
          </a:p>
          <a:p>
            <a:r>
              <a:rPr lang="en-US" sz="2200" u="sng" dirty="0">
                <a:hlinkClick r:id="rId7"/>
              </a:rPr>
              <a:t>secretariat@rotary-bulgaria.org</a:t>
            </a:r>
            <a:endParaRPr lang="bg-BG" sz="2200" dirty="0"/>
          </a:p>
          <a:p>
            <a:r>
              <a:rPr lang="en-US" sz="2200" u="sng" dirty="0">
                <a:hlinkClick r:id="rId8"/>
              </a:rPr>
              <a:t>p2019-2020@rotary-bulgaria.org</a:t>
            </a:r>
            <a:endParaRPr lang="bg-BG" sz="2200" dirty="0"/>
          </a:p>
          <a:p>
            <a:r>
              <a:rPr lang="en-US" sz="2200" u="sng" dirty="0">
                <a:hlinkClick r:id="rId9"/>
              </a:rPr>
              <a:t>s2019-2020@rotary-bulgaria.org</a:t>
            </a:r>
            <a:endParaRPr lang="bg-BG" sz="2200" dirty="0"/>
          </a:p>
          <a:p>
            <a:endParaRPr lang="bg-BG" sz="2200" dirty="0">
              <a:solidFill>
                <a:srgbClr val="58585A"/>
              </a:solidFill>
            </a:endParaRPr>
          </a:p>
        </p:txBody>
      </p:sp>
    </p:spTree>
    <p:extLst>
      <p:ext uri="{BB962C8B-B14F-4D97-AF65-F5344CB8AC3E}">
        <p14:creationId xmlns:p14="http://schemas.microsoft.com/office/powerpoint/2010/main" val="4282329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2400" b="1" dirty="0" smtClean="0"/>
              <a:t>СПЕЦИФИЧНИ ФУНКЦИИ ПО ГРУПИ</a:t>
            </a:r>
            <a:endParaRPr lang="bg-BG" sz="2400"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11560" y="1412776"/>
            <a:ext cx="6246440" cy="4367029"/>
          </a:xfrm>
          <a:prstGeom prst="rect">
            <a:avLst/>
          </a:prstGeom>
        </p:spPr>
        <p:txBody>
          <a:bodyPr wrap="square">
            <a:spAutoFit/>
          </a:bodyPr>
          <a:lstStyle/>
          <a:p>
            <a:pPr>
              <a:lnSpc>
                <a:spcPct val="107000"/>
              </a:lnSpc>
              <a:spcAft>
                <a:spcPts val="800"/>
              </a:spcAft>
            </a:pPr>
            <a:r>
              <a:rPr lang="bg-BG" sz="2400" b="1"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Функции на </a:t>
            </a:r>
            <a:r>
              <a:rPr lang="en-US" sz="2400" b="1"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АДГ </a:t>
            </a:r>
            <a:endPar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Добавяне</a:t>
            </a:r>
            <a:r>
              <a:rPr lang="en-US"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на информация </a:t>
            </a:r>
            <a:r>
              <a:rPr lang="en-US"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от</a:t>
            </a:r>
            <a:r>
              <a:rPr lang="bg-BG"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посещения</a:t>
            </a:r>
            <a:endPar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Качване</a:t>
            </a:r>
            <a:r>
              <a:rPr lang="en-US"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en-US"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на</a:t>
            </a:r>
            <a:r>
              <a:rPr lang="bg-BG"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файлове</a:t>
            </a:r>
            <a:r>
              <a:rPr lang="en-US"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en-US"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с информация</a:t>
            </a:r>
            <a:endPar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endPar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400" b="1"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Функции на председатели</a:t>
            </a:r>
            <a:r>
              <a:rPr lang="en-US" sz="2400" b="1"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 на комитети</a:t>
            </a:r>
            <a:endPar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Добавяне на</a:t>
            </a:r>
            <a:r>
              <a:rPr lang="en-US"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членове</a:t>
            </a:r>
            <a:r>
              <a:rPr lang="bg-BG"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те</a:t>
            </a:r>
            <a:r>
              <a:rPr lang="en-US"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en-US"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на </a:t>
            </a:r>
            <a:r>
              <a:rPr lang="bg-BG"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комитетите</a:t>
            </a:r>
            <a:endPar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Качване на файлове с информация</a:t>
            </a:r>
            <a:r>
              <a:rPr lang="en-US"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endParaRPr lang="bg-BG"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Въвеждане на</a:t>
            </a:r>
            <a:r>
              <a:rPr lang="en-US"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r>
              <a:rPr lang="en-US" sz="2400" dirty="0">
                <a:solidFill>
                  <a:srgbClr val="58585A"/>
                </a:solidFill>
                <a:latin typeface="Arial Narrow" panose="020B0606020202030204" pitchFamily="34" charset="0"/>
                <a:ea typeface="Calibri" panose="020F0502020204030204" pitchFamily="34" charset="0"/>
                <a:cs typeface="Times New Roman" panose="02020603050405020304" pitchFamily="18" charset="0"/>
              </a:rPr>
              <a:t>информация: </a:t>
            </a:r>
            <a:r>
              <a:rPr lang="bg-BG" sz="2400"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цели, ключови послания, действия за постигане на целите</a:t>
            </a:r>
            <a:endParaRPr lang="bg-BG" sz="2400" dirty="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132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3200" b="1" dirty="0"/>
              <a:t>У С П Е Х !!!</a:t>
            </a:r>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11560" y="1412776"/>
            <a:ext cx="8136904" cy="4066947"/>
          </a:xfrm>
          <a:prstGeom prst="rect">
            <a:avLst/>
          </a:prstGeom>
        </p:spPr>
        <p:txBody>
          <a:bodyPr wrap="square">
            <a:spAutoFit/>
          </a:bodyPr>
          <a:lstStyle/>
          <a:p>
            <a:pPr>
              <a:lnSpc>
                <a:spcPct val="107000"/>
              </a:lnSpc>
              <a:spcAft>
                <a:spcPts val="800"/>
              </a:spcAft>
            </a:pPr>
            <a:endParaRPr lang="bg-BG" sz="2400" b="1" dirty="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bg-BG" sz="36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„Да се съберем заедно е </a:t>
            </a:r>
            <a:r>
              <a:rPr lang="bg-BG" sz="36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НАЧАЛОТО</a:t>
            </a:r>
            <a:r>
              <a:rPr lang="bg-BG" sz="36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bg-BG" sz="3600" b="1" dirty="0" smtClean="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rPr>
              <a:t>Да останем заедно е  </a:t>
            </a:r>
            <a:r>
              <a:rPr lang="bg-BG" sz="3600"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ПРОГРЕС</a:t>
            </a:r>
            <a:r>
              <a:rPr lang="bg-BG" sz="3600" b="1" dirty="0" smtClean="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bg-BG" sz="36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Да работим заедно е </a:t>
            </a:r>
            <a:r>
              <a:rPr lang="bg-BG" sz="36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УСПЕХ</a:t>
            </a:r>
            <a:r>
              <a:rPr lang="bg-BG" sz="36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bg-BG" sz="24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bg-BG" sz="2400" b="1" dirty="0" smtClean="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rPr>
              <a:t>Хенри Форд, създател на </a:t>
            </a:r>
          </a:p>
          <a:p>
            <a:pPr algn="r">
              <a:lnSpc>
                <a:spcPct val="107000"/>
              </a:lnSpc>
              <a:spcAft>
                <a:spcPts val="800"/>
              </a:spcAft>
            </a:pPr>
            <a:r>
              <a:rPr lang="en-US" sz="24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Ford Motor Co</a:t>
            </a:r>
            <a:r>
              <a:rPr lang="bg-BG" sz="2400" b="1" dirty="0" smtClean="0">
                <a:solidFill>
                  <a:srgbClr val="58585A"/>
                </a:solidFill>
                <a:latin typeface="Arial Narrow" panose="020B0606020202030204" pitchFamily="34" charset="0"/>
                <a:ea typeface="Calibri" panose="020F0502020204030204" pitchFamily="34" charset="0"/>
                <a:cs typeface="Times New Roman" panose="02020603050405020304" pitchFamily="18" charset="0"/>
              </a:rPr>
              <a:t>.</a:t>
            </a:r>
            <a:endParaRPr lang="bg-BG" sz="2400" dirty="0">
              <a:solidFill>
                <a:srgbClr val="58585A"/>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79416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C76FE90-2ECB-41EE-8D8C-F0C57E441024}"/>
              </a:ext>
            </a:extLst>
          </p:cNvPr>
          <p:cNvSpPr/>
          <p:nvPr/>
        </p:nvSpPr>
        <p:spPr>
          <a:xfrm>
            <a:off x="2123728" y="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680" y="1268760"/>
            <a:ext cx="5296639" cy="3686689"/>
          </a:xfrm>
          <a:prstGeom prst="rect">
            <a:avLst/>
          </a:prstGeom>
        </p:spPr>
      </p:pic>
      <p:sp>
        <p:nvSpPr>
          <p:cNvPr id="6" name="TextBox 5"/>
          <p:cNvSpPr txBox="1"/>
          <p:nvPr/>
        </p:nvSpPr>
        <p:spPr>
          <a:xfrm>
            <a:off x="1115616" y="5013176"/>
            <a:ext cx="7635958" cy="1077218"/>
          </a:xfrm>
          <a:prstGeom prst="rect">
            <a:avLst/>
          </a:prstGeom>
          <a:noFill/>
        </p:spPr>
        <p:txBody>
          <a:bodyPr wrap="square" rtlCol="0">
            <a:spAutoFit/>
          </a:bodyPr>
          <a:lstStyle/>
          <a:p>
            <a:pPr algn="ctr"/>
            <a:r>
              <a:rPr lang="bg-BG" sz="3200" b="1" dirty="0">
                <a:solidFill>
                  <a:srgbClr val="C00000"/>
                </a:solidFill>
              </a:rPr>
              <a:t>НА ДОБЪР ЧАС!</a:t>
            </a:r>
          </a:p>
          <a:p>
            <a:pPr algn="ctr"/>
            <a:r>
              <a:rPr lang="bg-BG" sz="3200" b="1" dirty="0" smtClean="0">
                <a:solidFill>
                  <a:srgbClr val="C00000"/>
                </a:solidFill>
              </a:rPr>
              <a:t>БЛАГОДАРЯ ЗА ВНИМАНИЕТО!</a:t>
            </a:r>
          </a:p>
        </p:txBody>
      </p:sp>
      <p:sp>
        <p:nvSpPr>
          <p:cNvPr id="7" name="Title 1">
            <a:extLst>
              <a:ext uri="{FF2B5EF4-FFF2-40B4-BE49-F238E27FC236}">
                <a16:creationId xmlns:a16="http://schemas.microsoft.com/office/drawing/2014/main" xmlns="" id="{973EEA6E-DB2C-4C7E-B2E0-0378096164F0}"/>
              </a:ext>
            </a:extLst>
          </p:cNvPr>
          <p:cNvSpPr>
            <a:spLocks noGrp="1"/>
          </p:cNvSpPr>
          <p:nvPr>
            <p:ph type="title"/>
          </p:nvPr>
        </p:nvSpPr>
        <p:spPr>
          <a:xfrm>
            <a:off x="381000" y="457200"/>
            <a:ext cx="8763000" cy="533400"/>
          </a:xfrm>
        </p:spPr>
        <p:txBody>
          <a:bodyPr/>
          <a:lstStyle/>
          <a:p>
            <a:r>
              <a:rPr lang="bg-BG" sz="3600" b="1" dirty="0" smtClean="0"/>
              <a:t>У С П Е Х !!!</a:t>
            </a:r>
            <a:endParaRPr lang="bg-BG" sz="3600" b="1" dirty="0"/>
          </a:p>
        </p:txBody>
      </p:sp>
    </p:spTree>
    <p:extLst>
      <p:ext uri="{BB962C8B-B14F-4D97-AF65-F5344CB8AC3E}">
        <p14:creationId xmlns:p14="http://schemas.microsoft.com/office/powerpoint/2010/main" val="2354980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A62ED7E-775C-4088-A15F-91DFB6415E3A}"/>
              </a:ext>
            </a:extLst>
          </p:cNvPr>
          <p:cNvSpPr>
            <a:spLocks noGrp="1"/>
          </p:cNvSpPr>
          <p:nvPr>
            <p:ph idx="4294967295"/>
          </p:nvPr>
        </p:nvSpPr>
        <p:spPr>
          <a:xfrm>
            <a:off x="0" y="1219200"/>
            <a:ext cx="8229600" cy="4525963"/>
          </a:xfrm>
          <a:prstGeom prst="rect">
            <a:avLst/>
          </a:prstGeom>
        </p:spPr>
        <p:txBody>
          <a:bodyPr/>
          <a:lstStyle/>
          <a:p>
            <a:pPr marL="0" indent="0">
              <a:buNone/>
            </a:pPr>
            <a:r>
              <a:rPr lang="bg-BG" sz="2800" dirty="0">
                <a:solidFill>
                  <a:srgbClr val="00206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56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nchorCtr="0"/>
          <a:lstStyle/>
          <a:p>
            <a:r>
              <a:rPr lang="bg-BG" sz="3600" b="1" dirty="0"/>
              <a:t>Как дистриктният отбор работи като екип?</a:t>
            </a:r>
            <a:endParaRPr lang="bg-BG" sz="3600" dirty="0"/>
          </a:p>
        </p:txBody>
      </p:sp>
      <p:sp>
        <p:nvSpPr>
          <p:cNvPr id="54275"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a:bodyPr>
          <a:lstStyle/>
          <a:p>
            <a:pPr eaLnBrk="1" hangingPunct="1"/>
            <a:r>
              <a:rPr lang="bg-BG" altLang="en-US" sz="2400" b="1" dirty="0" smtClean="0">
                <a:latin typeface="Georgia" panose="02040502050405020303" pitchFamily="18" charset="0"/>
                <a:cs typeface="Times New Roman" pitchFamily="18" charset="0"/>
              </a:rPr>
              <a:t>Пламен Цветков</a:t>
            </a:r>
            <a:r>
              <a:rPr lang="en-US" altLang="en-US" sz="2400" b="1" dirty="0" smtClean="0">
                <a:latin typeface="Georgia" panose="02040502050405020303" pitchFamily="18" charset="0"/>
                <a:cs typeface="Times New Roman" pitchFamily="18" charset="0"/>
              </a:rPr>
              <a:t>, </a:t>
            </a:r>
            <a:r>
              <a:rPr lang="bg-BG" altLang="en-US" sz="2400" b="1" dirty="0" smtClean="0">
                <a:latin typeface="Georgia" panose="02040502050405020303" pitchFamily="18" charset="0"/>
                <a:cs typeface="Times New Roman" pitchFamily="18" charset="0"/>
              </a:rPr>
              <a:t>РК Русе-Дунав</a:t>
            </a:r>
          </a:p>
          <a:p>
            <a:pPr eaLnBrk="1" hangingPunct="1"/>
            <a:r>
              <a:rPr lang="bg-BG" altLang="en-US" sz="2400" b="1" dirty="0" smtClean="0">
                <a:latin typeface="Georgia" panose="02040502050405020303" pitchFamily="18" charset="0"/>
                <a:cs typeface="Times New Roman" pitchFamily="18" charset="0"/>
              </a:rPr>
              <a:t>Секретар на Дистрикт 2482, 2019-2020 г.</a:t>
            </a:r>
            <a:endParaRPr lang="bg-BG" altLang="en-US" b="1" dirty="0">
              <a:latin typeface="Georgia" panose="02040502050405020303" pitchFamily="18" charset="0"/>
              <a:cs typeface="Times New Roman" pitchFamily="18" charset="0"/>
            </a:endParaRPr>
          </a:p>
        </p:txBody>
      </p:sp>
    </p:spTree>
    <p:extLst>
      <p:ext uri="{BB962C8B-B14F-4D97-AF65-F5344CB8AC3E}">
        <p14:creationId xmlns:p14="http://schemas.microsoft.com/office/powerpoint/2010/main" val="4245702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3200" b="1" dirty="0" smtClean="0"/>
              <a:t>Що е екип? </a:t>
            </a:r>
            <a:endParaRPr lang="bg-BG" sz="3200" b="1" dirty="0"/>
          </a:p>
        </p:txBody>
      </p:sp>
      <p:sp>
        <p:nvSpPr>
          <p:cNvPr id="3" name="Content Placeholder 2">
            <a:extLst>
              <a:ext uri="{FF2B5EF4-FFF2-40B4-BE49-F238E27FC236}">
                <a16:creationId xmlns:a16="http://schemas.microsoft.com/office/drawing/2014/main" xmlns="" id="{92B23289-F126-4BAC-9E89-C24FF2C48655}"/>
              </a:ext>
            </a:extLst>
          </p:cNvPr>
          <p:cNvSpPr>
            <a:spLocks noGrp="1"/>
          </p:cNvSpPr>
          <p:nvPr>
            <p:ph idx="1"/>
          </p:nvPr>
        </p:nvSpPr>
        <p:spPr>
          <a:xfrm>
            <a:off x="457200" y="2060848"/>
            <a:ext cx="8229600" cy="4176464"/>
          </a:xfrm>
        </p:spPr>
        <p:txBody>
          <a:bodyPr/>
          <a:lstStyle/>
          <a:p>
            <a:r>
              <a:rPr lang="bg-BG" sz="2800" b="1" dirty="0">
                <a:latin typeface="Arial Narrow" panose="020B0606020202030204" pitchFamily="34" charset="0"/>
              </a:rPr>
              <a:t>Добре дефинирана група от опитни ротарианци</a:t>
            </a:r>
          </a:p>
          <a:p>
            <a:r>
              <a:rPr lang="bg-BG" sz="2800" b="1" dirty="0">
                <a:latin typeface="Arial Narrow" panose="020B0606020202030204" pitchFamily="34" charset="0"/>
              </a:rPr>
              <a:t>Работа при ясни правила и процедури</a:t>
            </a:r>
          </a:p>
          <a:p>
            <a:r>
              <a:rPr lang="bg-BG" sz="2800" b="1" dirty="0">
                <a:latin typeface="Arial Narrow" panose="020B0606020202030204" pitchFamily="34" charset="0"/>
              </a:rPr>
              <a:t>Обща и силна съпричастност към постигането на общи цели</a:t>
            </a:r>
          </a:p>
          <a:p>
            <a:r>
              <a:rPr lang="bg-BG" sz="2800" b="1" dirty="0">
                <a:latin typeface="Arial Narrow" panose="020B0606020202030204" pitchFamily="34" charset="0"/>
              </a:rPr>
              <a:t>Постоянна взаимна зависимост и отговорност</a:t>
            </a:r>
          </a:p>
          <a:p>
            <a:pPr marL="0" indent="0">
              <a:buNone/>
            </a:pPr>
            <a:endParaRPr lang="bg-BG" sz="1400" dirty="0">
              <a:solidFill>
                <a:srgbClr val="002060"/>
              </a:solidFill>
            </a:endParaRPr>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9939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270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3200" b="1" dirty="0"/>
              <a:t>Характеристики на успешния екип</a:t>
            </a:r>
            <a:r>
              <a:rPr lang="bg-BG" sz="3200" b="1" dirty="0" smtClean="0"/>
              <a:t>: </a:t>
            </a:r>
            <a:endParaRPr lang="bg-BG" sz="3200" b="1" dirty="0"/>
          </a:p>
        </p:txBody>
      </p:sp>
      <p:sp>
        <p:nvSpPr>
          <p:cNvPr id="3" name="Content Placeholder 2">
            <a:extLst>
              <a:ext uri="{FF2B5EF4-FFF2-40B4-BE49-F238E27FC236}">
                <a16:creationId xmlns:a16="http://schemas.microsoft.com/office/drawing/2014/main" xmlns="" id="{92B23289-F126-4BAC-9E89-C24FF2C48655}"/>
              </a:ext>
            </a:extLst>
          </p:cNvPr>
          <p:cNvSpPr>
            <a:spLocks noGrp="1"/>
          </p:cNvSpPr>
          <p:nvPr>
            <p:ph idx="1"/>
          </p:nvPr>
        </p:nvSpPr>
        <p:spPr>
          <a:xfrm>
            <a:off x="457200" y="1412776"/>
            <a:ext cx="8229600" cy="4824536"/>
          </a:xfrm>
        </p:spPr>
        <p:txBody>
          <a:bodyPr/>
          <a:lstStyle/>
          <a:p>
            <a:pPr lvl="0"/>
            <a:r>
              <a:rPr lang="bg-BG" sz="2800" b="1" dirty="0">
                <a:latin typeface="Arial Narrow" panose="020B0606020202030204" pitchFamily="34" charset="0"/>
              </a:rPr>
              <a:t>Лидерство – умения на лидера</a:t>
            </a:r>
          </a:p>
          <a:p>
            <a:pPr marL="0" indent="0">
              <a:buNone/>
            </a:pPr>
            <a:r>
              <a:rPr lang="bg-BG" sz="2800" dirty="0">
                <a:latin typeface="Arial Narrow" panose="020B0606020202030204" pitchFamily="34" charset="0"/>
              </a:rPr>
              <a:t>Създаване на ценности и увличане на хората около себе си, чрез своите идеи, виждания, начин на мислене и поведение;</a:t>
            </a:r>
          </a:p>
          <a:p>
            <a:pPr marL="0" indent="0">
              <a:buNone/>
            </a:pPr>
            <a:r>
              <a:rPr lang="bg-BG" sz="2800" dirty="0">
                <a:latin typeface="Arial Narrow" panose="020B0606020202030204" pitchFamily="34" charset="0"/>
              </a:rPr>
              <a:t>Лидерът служи за пример на екипа - създава нормите, който трябва да се </a:t>
            </a:r>
            <a:r>
              <a:rPr lang="bg-BG" sz="2800" dirty="0" smtClean="0">
                <a:latin typeface="Arial Narrow" panose="020B0606020202030204" pitchFamily="34" charset="0"/>
              </a:rPr>
              <a:t>спазват</a:t>
            </a:r>
            <a:r>
              <a:rPr lang="en-US" sz="2800" dirty="0" smtClean="0">
                <a:latin typeface="Arial Narrow" panose="020B0606020202030204" pitchFamily="34" charset="0"/>
              </a:rPr>
              <a:t>;</a:t>
            </a:r>
            <a:r>
              <a:rPr lang="bg-BG" sz="2800" dirty="0" smtClean="0">
                <a:latin typeface="Arial Narrow" panose="020B0606020202030204" pitchFamily="34" charset="0"/>
              </a:rPr>
              <a:t> </a:t>
            </a:r>
            <a:endParaRPr lang="bg-BG" sz="2800" dirty="0">
              <a:latin typeface="Arial Narrow" panose="020B0606020202030204" pitchFamily="34" charset="0"/>
            </a:endParaRPr>
          </a:p>
          <a:p>
            <a:pPr marL="0" indent="0">
              <a:buNone/>
            </a:pPr>
            <a:r>
              <a:rPr lang="bg-BG" sz="2800" dirty="0">
                <a:latin typeface="Arial Narrow" panose="020B0606020202030204" pitchFamily="34" charset="0"/>
              </a:rPr>
              <a:t>Той върви рамо до рамо с останалите и ги подкрепя, за да постигнат поставените цели и наред с това участва във всяка фаза от </a:t>
            </a:r>
            <a:r>
              <a:rPr lang="bg-BG" sz="2800" dirty="0" smtClean="0">
                <a:latin typeface="Arial Narrow" panose="020B0606020202030204" pitchFamily="34" charset="0"/>
              </a:rPr>
              <a:t>процеса</a:t>
            </a:r>
            <a:r>
              <a:rPr lang="en-US" sz="2800" dirty="0" smtClean="0">
                <a:latin typeface="Arial Narrow" panose="020B0606020202030204" pitchFamily="34" charset="0"/>
              </a:rPr>
              <a:t>;</a:t>
            </a:r>
            <a:endParaRPr lang="bg-BG" sz="2800" dirty="0">
              <a:latin typeface="Arial Narrow" panose="020B0606020202030204" pitchFamily="34" charset="0"/>
            </a:endParaRPr>
          </a:p>
          <a:p>
            <a:pPr marL="0" indent="0">
              <a:buNone/>
            </a:pPr>
            <a:endParaRPr lang="bg-BG" sz="1400" dirty="0">
              <a:solidFill>
                <a:srgbClr val="002060"/>
              </a:solidFill>
            </a:endParaRPr>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9939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87171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3200" b="1" dirty="0"/>
              <a:t>Характеристики на успешния екип</a:t>
            </a:r>
            <a:r>
              <a:rPr lang="bg-BG" sz="3200" b="1" dirty="0" smtClean="0"/>
              <a:t>: </a:t>
            </a:r>
            <a:endParaRPr lang="bg-BG" sz="3200" b="1" dirty="0"/>
          </a:p>
        </p:txBody>
      </p:sp>
      <p:sp>
        <p:nvSpPr>
          <p:cNvPr id="3" name="Content Placeholder 2">
            <a:extLst>
              <a:ext uri="{FF2B5EF4-FFF2-40B4-BE49-F238E27FC236}">
                <a16:creationId xmlns:a16="http://schemas.microsoft.com/office/drawing/2014/main" xmlns="" id="{92B23289-F126-4BAC-9E89-C24FF2C48655}"/>
              </a:ext>
            </a:extLst>
          </p:cNvPr>
          <p:cNvSpPr>
            <a:spLocks noGrp="1"/>
          </p:cNvSpPr>
          <p:nvPr>
            <p:ph idx="1"/>
          </p:nvPr>
        </p:nvSpPr>
        <p:spPr>
          <a:xfrm>
            <a:off x="457200" y="1412776"/>
            <a:ext cx="8229600" cy="4824536"/>
          </a:xfrm>
        </p:spPr>
        <p:txBody>
          <a:bodyPr/>
          <a:lstStyle/>
          <a:p>
            <a:pPr lvl="0"/>
            <a:r>
              <a:rPr lang="en-US" sz="2800" b="1" dirty="0">
                <a:latin typeface="Arial Narrow" panose="020B0606020202030204" pitchFamily="34" charset="0"/>
              </a:rPr>
              <a:t>Отдаденост на </a:t>
            </a:r>
            <a:r>
              <a:rPr lang="bg-BG" sz="2800" b="1" dirty="0" smtClean="0">
                <a:latin typeface="Arial Narrow" panose="020B0606020202030204" pitchFamily="34" charset="0"/>
              </a:rPr>
              <a:t>общите</a:t>
            </a:r>
            <a:r>
              <a:rPr lang="en-US" sz="2800" b="1" dirty="0" smtClean="0">
                <a:latin typeface="Arial Narrow" panose="020B0606020202030204" pitchFamily="34" charset="0"/>
              </a:rPr>
              <a:t> </a:t>
            </a:r>
            <a:r>
              <a:rPr lang="bg-BG" sz="2800" b="1" dirty="0" smtClean="0">
                <a:latin typeface="Arial Narrow" panose="020B0606020202030204" pitchFamily="34" charset="0"/>
              </a:rPr>
              <a:t>цели:</a:t>
            </a:r>
            <a:endParaRPr lang="bg-BG" sz="2800" dirty="0">
              <a:latin typeface="Arial Narrow" panose="020B0606020202030204" pitchFamily="34" charset="0"/>
            </a:endParaRPr>
          </a:p>
          <a:p>
            <a:pPr marL="0" indent="0">
              <a:buNone/>
            </a:pPr>
            <a:r>
              <a:rPr lang="bg-BG" sz="2800" dirty="0">
                <a:latin typeface="Arial Narrow" panose="020B0606020202030204" pitchFamily="34" charset="0"/>
              </a:rPr>
              <a:t>Ясно формулирани цели;</a:t>
            </a:r>
          </a:p>
          <a:p>
            <a:pPr marL="0" indent="0">
              <a:buNone/>
            </a:pPr>
            <a:r>
              <a:rPr lang="bg-BG" sz="2800" dirty="0">
                <a:latin typeface="Arial Narrow" panose="020B0606020202030204" pitchFamily="34" charset="0"/>
              </a:rPr>
              <a:t>Ангажираност с общите цели;</a:t>
            </a:r>
          </a:p>
          <a:p>
            <a:pPr marL="0" indent="0">
              <a:buNone/>
            </a:pPr>
            <a:r>
              <a:rPr lang="bg-BG" sz="2800" dirty="0">
                <a:latin typeface="Arial Narrow" panose="020B0606020202030204" pitchFamily="34" charset="0"/>
              </a:rPr>
              <a:t>Мотивация;</a:t>
            </a:r>
          </a:p>
          <a:p>
            <a:pPr marL="0" indent="0">
              <a:buNone/>
            </a:pPr>
            <a:endParaRPr lang="en-US" sz="2800" dirty="0" smtClean="0">
              <a:solidFill>
                <a:srgbClr val="002060"/>
              </a:solidFill>
              <a:latin typeface="Arial Narrow" panose="020B0606020202030204" pitchFamily="34" charset="0"/>
            </a:endParaRPr>
          </a:p>
          <a:p>
            <a:pPr lvl="0"/>
            <a:r>
              <a:rPr lang="bg-BG" sz="2800" b="1" dirty="0">
                <a:latin typeface="Arial Narrow" panose="020B0606020202030204" pitchFamily="34" charset="0"/>
              </a:rPr>
              <a:t>Компетентност</a:t>
            </a:r>
            <a:endParaRPr lang="bg-BG" sz="2800" dirty="0">
              <a:latin typeface="Arial Narrow" panose="020B0606020202030204" pitchFamily="34" charset="0"/>
            </a:endParaRPr>
          </a:p>
          <a:p>
            <a:pPr marL="0" lvl="0" indent="0">
              <a:buNone/>
            </a:pPr>
            <a:r>
              <a:rPr lang="bg-BG" sz="2800" dirty="0">
                <a:latin typeface="Arial Narrow" panose="020B0606020202030204" pitchFamily="34" charset="0"/>
              </a:rPr>
              <a:t>Познания;</a:t>
            </a:r>
          </a:p>
          <a:p>
            <a:pPr marL="0" lvl="0" indent="0">
              <a:buNone/>
            </a:pPr>
            <a:r>
              <a:rPr lang="bg-BG" sz="2800" dirty="0">
                <a:latin typeface="Arial Narrow" panose="020B0606020202030204" pitchFamily="34" charset="0"/>
              </a:rPr>
              <a:t>Технически умения;</a:t>
            </a:r>
          </a:p>
          <a:p>
            <a:pPr marL="0" indent="0">
              <a:buNone/>
            </a:pPr>
            <a:endParaRPr lang="bg-BG" sz="2800" dirty="0">
              <a:solidFill>
                <a:srgbClr val="002060"/>
              </a:solidFill>
              <a:latin typeface="Arial Narrow" panose="020B0606020202030204" pitchFamily="34" charset="0"/>
            </a:endParaRPr>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9939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5163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3200" b="1" dirty="0"/>
              <a:t>Характеристики на успешния екип</a:t>
            </a:r>
            <a:r>
              <a:rPr lang="bg-BG" sz="3200" b="1" dirty="0" smtClean="0"/>
              <a:t>: </a:t>
            </a:r>
            <a:endParaRPr lang="bg-BG" sz="3200" b="1" dirty="0"/>
          </a:p>
        </p:txBody>
      </p:sp>
      <p:sp>
        <p:nvSpPr>
          <p:cNvPr id="3" name="Content Placeholder 2">
            <a:extLst>
              <a:ext uri="{FF2B5EF4-FFF2-40B4-BE49-F238E27FC236}">
                <a16:creationId xmlns:a16="http://schemas.microsoft.com/office/drawing/2014/main" xmlns="" id="{92B23289-F126-4BAC-9E89-C24FF2C48655}"/>
              </a:ext>
            </a:extLst>
          </p:cNvPr>
          <p:cNvSpPr>
            <a:spLocks noGrp="1"/>
          </p:cNvSpPr>
          <p:nvPr>
            <p:ph idx="1"/>
          </p:nvPr>
        </p:nvSpPr>
        <p:spPr>
          <a:xfrm>
            <a:off x="457200" y="1412776"/>
            <a:ext cx="8229600" cy="4824536"/>
          </a:xfrm>
        </p:spPr>
        <p:txBody>
          <a:bodyPr/>
          <a:lstStyle/>
          <a:p>
            <a:pPr lvl="0"/>
            <a:r>
              <a:rPr lang="bg-BG" sz="2800" b="1" dirty="0"/>
              <a:t>Подкрепяща среда</a:t>
            </a:r>
            <a:endParaRPr lang="bg-BG" sz="2800" dirty="0"/>
          </a:p>
          <a:p>
            <a:pPr marL="0" indent="0">
              <a:buNone/>
            </a:pPr>
            <a:r>
              <a:rPr lang="bg-BG" sz="2800" dirty="0"/>
              <a:t>Подкрепа на организацията;</a:t>
            </a:r>
          </a:p>
          <a:p>
            <a:pPr marL="0" indent="0">
              <a:buNone/>
            </a:pPr>
            <a:r>
              <a:rPr lang="bg-BG" sz="2800" dirty="0"/>
              <a:t>Подходяща организационна структура;</a:t>
            </a:r>
          </a:p>
          <a:p>
            <a:pPr marL="0" indent="0">
              <a:buNone/>
            </a:pPr>
            <a:r>
              <a:rPr lang="bg-BG" sz="2800" dirty="0"/>
              <a:t>Добра система за вътрешна комуникация;</a:t>
            </a:r>
          </a:p>
          <a:p>
            <a:pPr marL="0" indent="0">
              <a:buNone/>
            </a:pPr>
            <a:r>
              <a:rPr lang="bg-BG" sz="2800" dirty="0"/>
              <a:t>Използване на подходящи ресурси, информация и помощ;</a:t>
            </a:r>
          </a:p>
          <a:p>
            <a:pPr marL="0" indent="0">
              <a:buNone/>
            </a:pPr>
            <a:r>
              <a:rPr lang="bg-BG" sz="2800" dirty="0"/>
              <a:t>Справедлива система за награди и поощрения;</a:t>
            </a:r>
          </a:p>
          <a:p>
            <a:pPr marL="0" indent="0">
              <a:buNone/>
            </a:pPr>
            <a:r>
              <a:rPr lang="bg-BG" sz="2800" dirty="0"/>
              <a:t>Даване на информация по </a:t>
            </a:r>
            <a:r>
              <a:rPr lang="bg-BG" sz="2800" dirty="0" smtClean="0"/>
              <a:t>напредъка</a:t>
            </a:r>
            <a:r>
              <a:rPr lang="en-US" sz="2800" dirty="0" smtClean="0"/>
              <a:t>;</a:t>
            </a:r>
            <a:endParaRPr lang="bg-BG" sz="2800" dirty="0"/>
          </a:p>
          <a:p>
            <a:pPr marL="0" indent="0">
              <a:buNone/>
            </a:pPr>
            <a:endParaRPr lang="bg-BG" sz="2800" dirty="0">
              <a:solidFill>
                <a:srgbClr val="002060"/>
              </a:solidFill>
              <a:latin typeface="Arial Narrow" panose="020B0606020202030204" pitchFamily="34" charset="0"/>
            </a:endParaRPr>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9939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655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3200" b="1" dirty="0"/>
              <a:t>Характеристики на успешния екип</a:t>
            </a:r>
            <a:r>
              <a:rPr lang="bg-BG" sz="3200" b="1" dirty="0" smtClean="0"/>
              <a:t>: </a:t>
            </a:r>
            <a:endParaRPr lang="bg-BG" sz="3200" b="1"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9939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descr="teamwork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66713" y="1412875"/>
            <a:ext cx="3410574" cy="4824413"/>
          </a:xfrm>
          <a:prstGeom prst="rect">
            <a:avLst/>
          </a:prstGeom>
          <a:noFill/>
          <a:ln>
            <a:noFill/>
          </a:ln>
        </p:spPr>
      </p:pic>
    </p:spTree>
    <p:extLst>
      <p:ext uri="{BB962C8B-B14F-4D97-AF65-F5344CB8AC3E}">
        <p14:creationId xmlns:p14="http://schemas.microsoft.com/office/powerpoint/2010/main" val="11738240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EEA6E-DB2C-4C7E-B2E0-0378096164F0}"/>
              </a:ext>
            </a:extLst>
          </p:cNvPr>
          <p:cNvSpPr>
            <a:spLocks noGrp="1"/>
          </p:cNvSpPr>
          <p:nvPr>
            <p:ph type="title"/>
          </p:nvPr>
        </p:nvSpPr>
        <p:spPr/>
        <p:txBody>
          <a:bodyPr/>
          <a:lstStyle/>
          <a:p>
            <a:r>
              <a:rPr lang="bg-BG" sz="3200" b="1" dirty="0"/>
              <a:t>Характеристики на успешния екип</a:t>
            </a:r>
            <a:r>
              <a:rPr lang="bg-BG" sz="3200" b="1" dirty="0" smtClean="0"/>
              <a:t>: </a:t>
            </a:r>
            <a:endParaRPr lang="bg-BG" sz="3200" b="1" dirty="0"/>
          </a:p>
        </p:txBody>
      </p:sp>
      <p:sp>
        <p:nvSpPr>
          <p:cNvPr id="4" name="Rectangle 3">
            <a:extLst>
              <a:ext uri="{FF2B5EF4-FFF2-40B4-BE49-F238E27FC236}">
                <a16:creationId xmlns:a16="http://schemas.microsoft.com/office/drawing/2014/main" xmlns="" id="{BC76FE90-2ECB-41EE-8D8C-F0C57E441024}"/>
              </a:ext>
            </a:extLst>
          </p:cNvPr>
          <p:cNvSpPr/>
          <p:nvPr/>
        </p:nvSpPr>
        <p:spPr>
          <a:xfrm>
            <a:off x="2123728" y="-99390"/>
            <a:ext cx="4520309" cy="375552"/>
          </a:xfrm>
          <a:prstGeom prst="rect">
            <a:avLst/>
          </a:prstGeom>
        </p:spPr>
        <p:txBody>
          <a:bodyPr wrap="square">
            <a:spAutoFit/>
          </a:bodyPr>
          <a:lstStyle/>
          <a:p>
            <a:pPr>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eamwork2"/>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6480720" cy="4260379"/>
          </a:xfrm>
          <a:prstGeom prst="rect">
            <a:avLst/>
          </a:prstGeom>
          <a:noFill/>
          <a:ln>
            <a:noFill/>
          </a:ln>
        </p:spPr>
      </p:pic>
    </p:spTree>
    <p:extLst>
      <p:ext uri="{BB962C8B-B14F-4D97-AF65-F5344CB8AC3E}">
        <p14:creationId xmlns:p14="http://schemas.microsoft.com/office/powerpoint/2010/main" val="33972126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plate DTeamPresentationsSlive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DTeamPresentationsSliven</Template>
  <TotalTime>667</TotalTime>
  <Words>6398</Words>
  <Application>Microsoft Office PowerPoint</Application>
  <PresentationFormat>On-screen Show (4:3)</PresentationFormat>
  <Paragraphs>367</Paragraphs>
  <Slides>25</Slides>
  <Notes>25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MS PGothic</vt:lpstr>
      <vt:lpstr>MS PGothic</vt:lpstr>
      <vt:lpstr>Arial</vt:lpstr>
      <vt:lpstr>Arial Narrow</vt:lpstr>
      <vt:lpstr>Calibri</vt:lpstr>
      <vt:lpstr>Georgia</vt:lpstr>
      <vt:lpstr>Times New Roman</vt:lpstr>
      <vt:lpstr>ヒラギノ角ゴ Pro W3</vt:lpstr>
      <vt:lpstr>Template DTeamPresentationsSliven</vt:lpstr>
      <vt:lpstr>Custom Design</vt:lpstr>
      <vt:lpstr>2_Custom Design</vt:lpstr>
      <vt:lpstr>3_Custom Design</vt:lpstr>
      <vt:lpstr>PowerPoint Presentation</vt:lpstr>
      <vt:lpstr>PowerPoint Presentation</vt:lpstr>
      <vt:lpstr>Как дистриктният отбор работи като екип?</vt:lpstr>
      <vt:lpstr>Що е екип? </vt:lpstr>
      <vt:lpstr>Характеристики на успешния екип: </vt:lpstr>
      <vt:lpstr>Характеристики на успешния екип: </vt:lpstr>
      <vt:lpstr>Характеристики на успешния екип: </vt:lpstr>
      <vt:lpstr>Характеристики на успешния екип: </vt:lpstr>
      <vt:lpstr>Характеристики на успешния екип: </vt:lpstr>
      <vt:lpstr>Характеристики на успешния екип: </vt:lpstr>
      <vt:lpstr>Характеристики на успешния екип: </vt:lpstr>
      <vt:lpstr>РОЛЯ И ОТГОВОРНОСТИ НА ДИСТРИКТНИТЕ ОФИЦЕРИ</vt:lpstr>
      <vt:lpstr>РОЛЯ И ОТГОВОРНОСТИ НА ДИСТРИКТНИТЕ ОФИЦЕРИ</vt:lpstr>
      <vt:lpstr>РОЛЯ И ОТГОВОРНОСТИ НА ДИСТРИКТНИТЕ ОФИЦЕРИ</vt:lpstr>
      <vt:lpstr>РОЛЯ И ОТГОВОРНОСТИ НА ДИСТРИКТНИТЕ ОФИЦЕРИ</vt:lpstr>
      <vt:lpstr>РЕСУРСИ</vt:lpstr>
      <vt:lpstr>КОМУНИКАЦИЯ И КОМУНИКАЦИОННИ УМЕНИЯ</vt:lpstr>
      <vt:lpstr>КОМУНИКАЦИЯ И КОМУНИКАЦИОННИ УМЕНИЯ</vt:lpstr>
      <vt:lpstr>КОМУНИКАЦИЯ И КОМУНИКАЦИОННИ УМЕНИЯ</vt:lpstr>
      <vt:lpstr>КОМУНИКАЦИЯ И КОМУНИКАЦИОННИ УМЕНИЯ</vt:lpstr>
      <vt:lpstr>ГРУПИ ЗА КОМУНИКАЦИЯ В ДИСТРИКТ 2482</vt:lpstr>
      <vt:lpstr>СПЕЦИФИЧНИ ФУНКЦИИ ПО ГРУПИ</vt:lpstr>
      <vt:lpstr>У С П Е Х !!!</vt:lpstr>
      <vt:lpstr>У С П Е Х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Предстоящи събития в Д2482</dc:title>
  <dc:creator>XXX</dc:creator>
  <cp:lastModifiedBy>User</cp:lastModifiedBy>
  <cp:revision>91</cp:revision>
  <cp:lastPrinted>2018-02-13T16:30:21Z</cp:lastPrinted>
  <dcterms:created xsi:type="dcterms:W3CDTF">2018-02-05T13:47:10Z</dcterms:created>
  <dcterms:modified xsi:type="dcterms:W3CDTF">2019-02-22T06:31:53Z</dcterms:modified>
</cp:coreProperties>
</file>