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Lst>
  <p:notesMasterIdLst>
    <p:notesMasterId r:id="rId100"/>
  </p:notesMasterIdLst>
  <p:sldIdLst>
    <p:sldId id="256" r:id="rId3"/>
    <p:sldId id="411" r:id="rId4"/>
    <p:sldId id="412" r:id="rId5"/>
    <p:sldId id="413" r:id="rId6"/>
    <p:sldId id="414" r:id="rId7"/>
    <p:sldId id="415" r:id="rId8"/>
    <p:sldId id="416" r:id="rId9"/>
    <p:sldId id="417" r:id="rId10"/>
    <p:sldId id="418" r:id="rId11"/>
    <p:sldId id="419" r:id="rId12"/>
    <p:sldId id="420" r:id="rId13"/>
    <p:sldId id="421" r:id="rId14"/>
    <p:sldId id="422" r:id="rId15"/>
    <p:sldId id="423" r:id="rId16"/>
    <p:sldId id="424" r:id="rId17"/>
    <p:sldId id="425" r:id="rId18"/>
    <p:sldId id="506" r:id="rId19"/>
    <p:sldId id="426" r:id="rId20"/>
    <p:sldId id="427" r:id="rId21"/>
    <p:sldId id="428" r:id="rId22"/>
    <p:sldId id="429" r:id="rId23"/>
    <p:sldId id="430" r:id="rId24"/>
    <p:sldId id="431" r:id="rId25"/>
    <p:sldId id="432" r:id="rId26"/>
    <p:sldId id="433" r:id="rId27"/>
    <p:sldId id="434" r:id="rId28"/>
    <p:sldId id="435" r:id="rId29"/>
    <p:sldId id="436" r:id="rId30"/>
    <p:sldId id="437" r:id="rId31"/>
    <p:sldId id="438" r:id="rId32"/>
    <p:sldId id="439" r:id="rId33"/>
    <p:sldId id="440" r:id="rId34"/>
    <p:sldId id="441" r:id="rId35"/>
    <p:sldId id="442" r:id="rId36"/>
    <p:sldId id="443" r:id="rId37"/>
    <p:sldId id="444" r:id="rId38"/>
    <p:sldId id="507" r:id="rId39"/>
    <p:sldId id="445" r:id="rId40"/>
    <p:sldId id="446" r:id="rId41"/>
    <p:sldId id="447" r:id="rId42"/>
    <p:sldId id="448" r:id="rId43"/>
    <p:sldId id="449" r:id="rId44"/>
    <p:sldId id="450" r:id="rId45"/>
    <p:sldId id="451" r:id="rId46"/>
    <p:sldId id="452" r:id="rId47"/>
    <p:sldId id="453" r:id="rId48"/>
    <p:sldId id="454" r:id="rId49"/>
    <p:sldId id="455" r:id="rId50"/>
    <p:sldId id="456" r:id="rId51"/>
    <p:sldId id="457" r:id="rId52"/>
    <p:sldId id="458" r:id="rId53"/>
    <p:sldId id="459" r:id="rId54"/>
    <p:sldId id="460" r:id="rId55"/>
    <p:sldId id="461" r:id="rId56"/>
    <p:sldId id="462" r:id="rId57"/>
    <p:sldId id="463" r:id="rId58"/>
    <p:sldId id="464" r:id="rId59"/>
    <p:sldId id="465" r:id="rId60"/>
    <p:sldId id="466" r:id="rId61"/>
    <p:sldId id="508" r:id="rId62"/>
    <p:sldId id="468" r:id="rId63"/>
    <p:sldId id="469" r:id="rId64"/>
    <p:sldId id="470" r:id="rId65"/>
    <p:sldId id="471" r:id="rId66"/>
    <p:sldId id="472" r:id="rId67"/>
    <p:sldId id="473" r:id="rId68"/>
    <p:sldId id="474" r:id="rId69"/>
    <p:sldId id="475" r:id="rId70"/>
    <p:sldId id="476" r:id="rId71"/>
    <p:sldId id="477" r:id="rId72"/>
    <p:sldId id="509" r:id="rId73"/>
    <p:sldId id="480" r:id="rId74"/>
    <p:sldId id="481" r:id="rId75"/>
    <p:sldId id="482" r:id="rId76"/>
    <p:sldId id="483" r:id="rId77"/>
    <p:sldId id="484" r:id="rId78"/>
    <p:sldId id="485" r:id="rId79"/>
    <p:sldId id="486" r:id="rId80"/>
    <p:sldId id="487" r:id="rId81"/>
    <p:sldId id="488" r:id="rId82"/>
    <p:sldId id="489" r:id="rId83"/>
    <p:sldId id="490" r:id="rId84"/>
    <p:sldId id="491" r:id="rId85"/>
    <p:sldId id="492" r:id="rId86"/>
    <p:sldId id="493" r:id="rId87"/>
    <p:sldId id="494" r:id="rId88"/>
    <p:sldId id="495" r:id="rId89"/>
    <p:sldId id="496" r:id="rId90"/>
    <p:sldId id="497" r:id="rId91"/>
    <p:sldId id="498" r:id="rId92"/>
    <p:sldId id="499" r:id="rId93"/>
    <p:sldId id="500" r:id="rId94"/>
    <p:sldId id="501" r:id="rId95"/>
    <p:sldId id="502" r:id="rId96"/>
    <p:sldId id="503" r:id="rId97"/>
    <p:sldId id="504" r:id="rId98"/>
    <p:sldId id="510" r:id="rId99"/>
  </p:sldIdLst>
  <p:sldSz cx="9144000" cy="6858000" type="screen4x3"/>
  <p:notesSz cx="6858000" cy="9144000"/>
  <p:defaultText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0972" autoAdjust="0"/>
    <p:restoredTop sz="78182" autoAdjust="0"/>
  </p:normalViewPr>
  <p:slideViewPr>
    <p:cSldViewPr snapToGrid="0">
      <p:cViewPr varScale="1">
        <p:scale>
          <a:sx n="66" d="100"/>
          <a:sy n="66" d="100"/>
        </p:scale>
        <p:origin x="-2146" y="-72"/>
      </p:cViewPr>
      <p:guideLst>
        <p:guide orient="horz" pos="2160"/>
        <p:guide pos="2880"/>
      </p:guideLst>
    </p:cSldViewPr>
  </p:slideViewPr>
  <p:notesTextViewPr>
    <p:cViewPr>
      <p:scale>
        <a:sx n="1" d="1"/>
        <a:sy n="1" d="1"/>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viewProps" Target="viewProp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Контейнер за горния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bg-BG"/>
          </a:p>
        </p:txBody>
      </p:sp>
      <p:sp>
        <p:nvSpPr>
          <p:cNvPr id="3" name="Контейнер за 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EE1C68-FA6F-47AD-B6C4-42EBC536845E}" type="datetimeFigureOut">
              <a:rPr lang="bg-BG" smtClean="0"/>
              <a:t>23.3.2019</a:t>
            </a:fld>
            <a:endParaRPr lang="bg-BG"/>
          </a:p>
        </p:txBody>
      </p:sp>
      <p:sp>
        <p:nvSpPr>
          <p:cNvPr id="4" name="Контейнер за изображение на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bg-BG"/>
          </a:p>
        </p:txBody>
      </p:sp>
      <p:sp>
        <p:nvSpPr>
          <p:cNvPr id="5" name="Контейнер за бележ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bg-BG" smtClean="0"/>
              <a:t>Редактиране на стиловете на текста в образеца</a:t>
            </a:r>
          </a:p>
          <a:p>
            <a:pPr lvl="1"/>
            <a:r>
              <a:rPr lang="bg-BG" smtClean="0"/>
              <a:t>Второ ниво</a:t>
            </a:r>
          </a:p>
          <a:p>
            <a:pPr lvl="2"/>
            <a:r>
              <a:rPr lang="bg-BG" smtClean="0"/>
              <a:t>Трето ниво</a:t>
            </a:r>
          </a:p>
          <a:p>
            <a:pPr lvl="3"/>
            <a:r>
              <a:rPr lang="bg-BG" smtClean="0"/>
              <a:t>Четвърто ниво</a:t>
            </a:r>
          </a:p>
          <a:p>
            <a:pPr lvl="4"/>
            <a:r>
              <a:rPr lang="bg-BG" smtClean="0"/>
              <a:t>Пето ниво</a:t>
            </a:r>
            <a:endParaRPr lang="bg-BG"/>
          </a:p>
        </p:txBody>
      </p:sp>
      <p:sp>
        <p:nvSpPr>
          <p:cNvPr id="6" name="Контейнер за долния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bg-BG"/>
          </a:p>
        </p:txBody>
      </p:sp>
      <p:sp>
        <p:nvSpPr>
          <p:cNvPr id="7" name="Контейнер за номер н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15D32-909B-4755-B307-18258B9BEC9A}" type="slidenum">
              <a:rPr lang="bg-BG" smtClean="0"/>
              <a:t>‹#›</a:t>
            </a:fld>
            <a:endParaRPr lang="bg-BG"/>
          </a:p>
        </p:txBody>
      </p:sp>
    </p:spTree>
    <p:extLst>
      <p:ext uri="{BB962C8B-B14F-4D97-AF65-F5344CB8AC3E}">
        <p14:creationId xmlns:p14="http://schemas.microsoft.com/office/powerpoint/2010/main" val="1300524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3CA5CE9D-EC46-415F-AE97-2123DD72499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931863"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endParaRPr>
          </a:p>
        </p:txBody>
      </p:sp>
      <p:sp>
        <p:nvSpPr>
          <p:cNvPr id="40963" name="Rectangle 2"/>
          <p:cNvSpPr>
            <a:spLocks noGrp="1" noRot="1" noChangeAspect="1" noChangeArrowheads="1" noTextEdit="1"/>
          </p:cNvSpPr>
          <p:nvPr>
            <p:ph type="sldImg"/>
          </p:nvPr>
        </p:nvSpPr>
        <p:spPr>
          <a:xfrm>
            <a:off x="1371600" y="1143000"/>
            <a:ext cx="4114800" cy="3086100"/>
          </a:xfrm>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sz="1400" smtClean="0">
                <a:latin typeface="Bookman Old Style" panose="02050604050505020204" pitchFamily="18" charset="0"/>
                <a:ea typeface="ヒラギノ角ゴ Pro W3"/>
                <a:cs typeface="ヒラギノ角ゴ Pro W3"/>
              </a:rPr>
              <a:t>Въведение</a:t>
            </a:r>
          </a:p>
        </p:txBody>
      </p:sp>
    </p:spTree>
    <p:extLst>
      <p:ext uri="{BB962C8B-B14F-4D97-AF65-F5344CB8AC3E}">
        <p14:creationId xmlns:p14="http://schemas.microsoft.com/office/powerpoint/2010/main" val="3007416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Контейнер за изображение на слайда 1"/>
          <p:cNvSpPr>
            <a:spLocks noGrp="1" noRot="1" noChangeAspect="1" noTextEdit="1"/>
          </p:cNvSpPr>
          <p:nvPr>
            <p:ph type="sldImg"/>
          </p:nvPr>
        </p:nvSpPr>
        <p:spPr>
          <a:ln/>
        </p:spPr>
      </p:sp>
      <p:sp>
        <p:nvSpPr>
          <p:cNvPr id="59395" name="Контейнер за бележки 2"/>
          <p:cNvSpPr>
            <a:spLocks noGrp="1"/>
          </p:cNvSpPr>
          <p:nvPr>
            <p:ph type="body" idx="1"/>
          </p:nvPr>
        </p:nvSpPr>
        <p:spPr>
          <a:noFill/>
        </p:spPr>
        <p:txBody>
          <a:bodyPr/>
          <a:lstStyle/>
          <a:p>
            <a:r>
              <a:rPr lang="ru-RU" smtClean="0">
                <a:latin typeface="Arial" pitchFamily="34" charset="0"/>
                <a:cs typeface="Arial" pitchFamily="34" charset="0"/>
              </a:rPr>
              <a:t>Предназначението на Кодекса е да включи всички общи и постоянни практики на Борда на РИ, конгресите на РИ и Законодателния съвет на РИ, които понастоящем са в сила, в една цялостна и изчерпателна книга, като темите са организирани по логичен ред и с еднотипен езиков стил. Съществуването на подобен кодекс ще улесни членовете на Борда и онези, които носят отговорността за администрирането на практиките, да се запознаят с всички общи и постоянни практики, които понастоящем са в сила, независимо от датата на приемането им. Този встъпителен Кодекс с практики се очаква да осигури важен източник на информация за ротарианските лидери.</a:t>
            </a:r>
          </a:p>
          <a:p>
            <a:endParaRPr lang="bg-BG" smtClean="0">
              <a:latin typeface="Arial" pitchFamily="34" charset="0"/>
              <a:cs typeface="Arial" pitchFamily="34" charset="0"/>
            </a:endParaRPr>
          </a:p>
        </p:txBody>
      </p:sp>
      <p:sp>
        <p:nvSpPr>
          <p:cNvPr id="59396" name="Контейнер за номер на слайда 3"/>
          <p:cNvSpPr>
            <a:spLocks noGrp="1"/>
          </p:cNvSpPr>
          <p:nvPr>
            <p:ph type="sldNum" sz="quarter" idx="5"/>
          </p:nvPr>
        </p:nvSpPr>
        <p:spPr>
          <a:noFill/>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C1565DFE-3624-4BBB-8DDB-FC21D13F27A4}" type="slidenum">
              <a:rPr lang="bg-BG" altLang="bg-BG"/>
              <a:pPr/>
              <a:t>11</a:t>
            </a:fld>
            <a:endParaRPr lang="bg-BG" altLang="bg-BG"/>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Контейнер за изображение на слайда 1"/>
          <p:cNvSpPr>
            <a:spLocks noGrp="1" noRot="1" noChangeAspect="1" noTextEdit="1"/>
          </p:cNvSpPr>
          <p:nvPr>
            <p:ph type="sldImg"/>
          </p:nvPr>
        </p:nvSpPr>
        <p:spPr>
          <a:ln/>
        </p:spPr>
      </p:sp>
      <p:sp>
        <p:nvSpPr>
          <p:cNvPr id="61443" name="Контейнер за бележки 2"/>
          <p:cNvSpPr>
            <a:spLocks noGrp="1"/>
          </p:cNvSpPr>
          <p:nvPr>
            <p:ph type="body" idx="1"/>
          </p:nvPr>
        </p:nvSpPr>
        <p:spPr>
          <a:noFill/>
        </p:spPr>
        <p:txBody>
          <a:bodyPr/>
          <a:lstStyle/>
          <a:p>
            <a:r>
              <a:rPr lang="ru-RU" smtClean="0">
                <a:latin typeface="Arial" pitchFamily="34" charset="0"/>
                <a:cs typeface="Arial" pitchFamily="34" charset="0"/>
              </a:rPr>
              <a:t>Според статистика от Ротари интернешънъл България е страната с най-бързо развиващо се ротарианско движение. </a:t>
            </a:r>
          </a:p>
          <a:p>
            <a:r>
              <a:rPr lang="ru-RU" smtClean="0">
                <a:latin typeface="Arial" pitchFamily="34" charset="0"/>
                <a:cs typeface="Arial" pitchFamily="34" charset="0"/>
              </a:rPr>
              <a:t>И ако погледнем в историята, можем да се гордеем, че в България само пет години след основаването на първия клуб в Европа (извън Обединеното кралство) са правени проучвания за условията за създаване на Ротари клуб от първия българин ротарианец – панагюреца Събо Николов, който е член на Ротари от 1915 г. На 22 април 1933 г. се подписва протоколът за учредително събрание на софийския Ротари клуб. Членове на клуба са изтъкнати личности: учени, предприемачи, финансисти, които със своята безкористна служба на обществото и страната допринасят много за развитието и на България, и на ротарианството, за да се стигне през 1940 г. до обявяването на България за самостоятелен дистрикт (област). И въпреки двукратната забрана на ротарианското движение в нашата страна – през 1941 и 1951 г. духът на Ротари се възражда през 1991 г. и вече 25 години увлича със своята магия стотици български мъже и жени, изпълвайки сърцата и душите им с решимост да работят всеотдайно, безкористно и с любов за България, за българския народ, за чове¬чеството.</a:t>
            </a:r>
          </a:p>
          <a:p>
            <a:r>
              <a:rPr lang="ru-RU" smtClean="0">
                <a:latin typeface="Arial" pitchFamily="34" charset="0"/>
                <a:cs typeface="Arial" pitchFamily="34" charset="0"/>
              </a:rPr>
              <a:t>До средата на 2007 г. България бе в една в една ротарианска област заедно със Северна Гърция, Сърбия и Черна гора и Македония. С този многонационален дистрикт Ро¬тари още веднъж доказа на света, че изпреварва политиците и може да обедини бизнесмени, интелектуалци и лидери в професиите в една организация, поставила си високата цел да служи на обществото. </a:t>
            </a:r>
          </a:p>
          <a:p>
            <a:r>
              <a:rPr lang="ru-RU" smtClean="0">
                <a:latin typeface="Arial" pitchFamily="34" charset="0"/>
                <a:cs typeface="Arial" pitchFamily="34" charset="0"/>
              </a:rPr>
              <a:t>На 1 юли 2007 г. България се отдели в самостоятелен Дистрикт 2482. От тогава до сега сме реализирани десетки общественополезни проекти, проведохме две президентски конференции: „Приносът на Ротари за мира на Балканите“ и „Децата на България и Ротари“. През декември 2010 г. в София се състоя Зонален Ротари институт. През тези години ни гостуваха президентите на Ротари Уилфрид Уилкинсън (два пъти), Д.К. Лий и Джон Кени, президентът на РИ за 2011-12 г. Калян Банерджи,за 2014-15 Гари Хуанг и много ротариански лидери от целия свят. </a:t>
            </a:r>
          </a:p>
          <a:p>
            <a:endParaRPr lang="bg-BG" smtClean="0">
              <a:latin typeface="Arial" pitchFamily="34" charset="0"/>
              <a:cs typeface="Arial" pitchFamily="34" charset="0"/>
            </a:endParaRPr>
          </a:p>
        </p:txBody>
      </p:sp>
      <p:sp>
        <p:nvSpPr>
          <p:cNvPr id="61444" name="Контейнер за номер на слайда 3"/>
          <p:cNvSpPr>
            <a:spLocks noGrp="1"/>
          </p:cNvSpPr>
          <p:nvPr>
            <p:ph type="sldNum" sz="quarter" idx="5"/>
          </p:nvPr>
        </p:nvSpPr>
        <p:spPr>
          <a:noFill/>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4D4018B8-F119-45C5-9E7F-CADA6D09FC15}" type="slidenum">
              <a:rPr lang="bg-BG" altLang="bg-BG"/>
              <a:pPr/>
              <a:t>12</a:t>
            </a:fld>
            <a:endParaRPr lang="bg-BG" altLang="bg-BG"/>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Контейнер за изображение на слайда 1"/>
          <p:cNvSpPr>
            <a:spLocks noGrp="1" noRot="1" noChangeAspect="1" noTextEdit="1"/>
          </p:cNvSpPr>
          <p:nvPr>
            <p:ph type="sldImg"/>
          </p:nvPr>
        </p:nvSpPr>
        <p:spPr>
          <a:ln/>
        </p:spPr>
      </p:sp>
      <p:sp>
        <p:nvSpPr>
          <p:cNvPr id="63491" name="Контейнер за бележки 2"/>
          <p:cNvSpPr>
            <a:spLocks noGrp="1"/>
          </p:cNvSpPr>
          <p:nvPr>
            <p:ph type="body" idx="1"/>
          </p:nvPr>
        </p:nvSpPr>
        <p:spPr>
          <a:noFill/>
        </p:spPr>
        <p:txBody>
          <a:bodyPr/>
          <a:lstStyle/>
          <a:p>
            <a:endParaRPr lang="en-US" smtClean="0">
              <a:latin typeface="Arial" pitchFamily="34" charset="0"/>
              <a:cs typeface="Arial" pitchFamily="34" charset="0"/>
            </a:endParaRPr>
          </a:p>
        </p:txBody>
      </p:sp>
      <p:sp>
        <p:nvSpPr>
          <p:cNvPr id="63492" name="Контейнер за номер на слайда 3"/>
          <p:cNvSpPr>
            <a:spLocks noGrp="1"/>
          </p:cNvSpPr>
          <p:nvPr>
            <p:ph type="sldNum" sz="quarter" idx="5"/>
          </p:nvPr>
        </p:nvSpPr>
        <p:spPr>
          <a:noFill/>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04C4B89F-C5E6-4FCB-A423-02EE40C3F5BD}" type="slidenum">
              <a:rPr lang="bg-BG" altLang="bg-BG"/>
              <a:pPr/>
              <a:t>13</a:t>
            </a:fld>
            <a:endParaRPr lang="bg-BG" altLang="bg-BG"/>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Контейнер за изображение на слайда 1"/>
          <p:cNvSpPr>
            <a:spLocks noGrp="1" noRot="1" noChangeAspect="1" noTextEdit="1"/>
          </p:cNvSpPr>
          <p:nvPr>
            <p:ph type="sldImg"/>
          </p:nvPr>
        </p:nvSpPr>
        <p:spPr>
          <a:ln/>
        </p:spPr>
      </p:sp>
      <p:sp>
        <p:nvSpPr>
          <p:cNvPr id="65539" name="Контейнер за бележки 2"/>
          <p:cNvSpPr>
            <a:spLocks noGrp="1"/>
          </p:cNvSpPr>
          <p:nvPr>
            <p:ph type="body" idx="1"/>
          </p:nvPr>
        </p:nvSpPr>
        <p:spPr>
          <a:noFill/>
        </p:spPr>
        <p:txBody>
          <a:bodyPr/>
          <a:lstStyle/>
          <a:p>
            <a:endParaRPr lang="en-US" smtClean="0">
              <a:latin typeface="Arial" pitchFamily="34" charset="0"/>
              <a:cs typeface="Arial" pitchFamily="34" charset="0"/>
            </a:endParaRPr>
          </a:p>
        </p:txBody>
      </p:sp>
      <p:sp>
        <p:nvSpPr>
          <p:cNvPr id="65540" name="Контейнер за номер на слайда 3"/>
          <p:cNvSpPr>
            <a:spLocks noGrp="1"/>
          </p:cNvSpPr>
          <p:nvPr>
            <p:ph type="sldNum" sz="quarter" idx="5"/>
          </p:nvPr>
        </p:nvSpPr>
        <p:spPr>
          <a:noFill/>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A413AD6E-9A53-4042-8561-BD4174ED610A}" type="slidenum">
              <a:rPr lang="bg-BG" altLang="bg-BG"/>
              <a:pPr/>
              <a:t>14</a:t>
            </a:fld>
            <a:endParaRPr lang="bg-BG" altLang="bg-BG"/>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Контейнер за изображение на слайда 1"/>
          <p:cNvSpPr>
            <a:spLocks noGrp="1" noRot="1" noChangeAspect="1" noTextEdit="1"/>
          </p:cNvSpPr>
          <p:nvPr>
            <p:ph type="sldImg"/>
          </p:nvPr>
        </p:nvSpPr>
        <p:spPr>
          <a:ln/>
        </p:spPr>
      </p:sp>
      <p:sp>
        <p:nvSpPr>
          <p:cNvPr id="67587" name="Контейнер за бележки 2"/>
          <p:cNvSpPr>
            <a:spLocks noGrp="1"/>
          </p:cNvSpPr>
          <p:nvPr>
            <p:ph type="body" idx="1"/>
          </p:nvPr>
        </p:nvSpPr>
        <p:spPr>
          <a:noFill/>
        </p:spPr>
        <p:txBody>
          <a:bodyPr/>
          <a:lstStyle/>
          <a:p>
            <a:endParaRPr lang="en-US" smtClean="0">
              <a:latin typeface="Arial" pitchFamily="34" charset="0"/>
              <a:cs typeface="Arial" pitchFamily="34" charset="0"/>
            </a:endParaRPr>
          </a:p>
        </p:txBody>
      </p:sp>
      <p:sp>
        <p:nvSpPr>
          <p:cNvPr id="67588" name="Контейнер за номер на слайда 3"/>
          <p:cNvSpPr>
            <a:spLocks noGrp="1"/>
          </p:cNvSpPr>
          <p:nvPr>
            <p:ph type="sldNum" sz="quarter" idx="5"/>
          </p:nvPr>
        </p:nvSpPr>
        <p:spPr>
          <a:noFill/>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7D1D4F10-6649-49C3-973E-3DB322BC7764}" type="slidenum">
              <a:rPr lang="bg-BG" altLang="bg-BG"/>
              <a:pPr/>
              <a:t>15</a:t>
            </a:fld>
            <a:endParaRPr lang="bg-BG" altLang="bg-BG"/>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3CA5CE9D-EC46-415F-AE97-2123DD72499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931863" rtl="0" eaLnBrk="0" fontAlgn="base" latinLnBrk="0" hangingPunct="0">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endParaRPr>
          </a:p>
        </p:txBody>
      </p:sp>
      <p:sp>
        <p:nvSpPr>
          <p:cNvPr id="40963" name="Rectangle 2"/>
          <p:cNvSpPr>
            <a:spLocks noGrp="1" noRot="1" noChangeAspect="1" noChangeArrowheads="1" noTextEdit="1"/>
          </p:cNvSpPr>
          <p:nvPr>
            <p:ph type="sldImg"/>
          </p:nvPr>
        </p:nvSpPr>
        <p:spPr>
          <a:xfrm>
            <a:off x="1371600" y="1143000"/>
            <a:ext cx="4114800" cy="3086100"/>
          </a:xfrm>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sz="1400" smtClean="0">
                <a:latin typeface="Bookman Old Style" panose="02050604050505020204" pitchFamily="18" charset="0"/>
                <a:ea typeface="ヒラギノ角ゴ Pro W3"/>
                <a:cs typeface="ヒラギノ角ゴ Pro W3"/>
              </a:rPr>
              <a:t>Въведение</a:t>
            </a:r>
          </a:p>
        </p:txBody>
      </p:sp>
    </p:spTree>
    <p:extLst>
      <p:ext uri="{BB962C8B-B14F-4D97-AF65-F5344CB8AC3E}">
        <p14:creationId xmlns:p14="http://schemas.microsoft.com/office/powerpoint/2010/main" val="30074163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Arial" pitchFamily="34" charset="0"/>
                <a:cs typeface="Arial" pitchFamily="34" charset="0"/>
              </a:defRPr>
            </a:lvl1pPr>
            <a:lvl2pPr marL="742950" indent="-285750" defTabSz="931863">
              <a:defRPr>
                <a:solidFill>
                  <a:schemeClr val="tx1"/>
                </a:solidFill>
                <a:latin typeface="Arial" pitchFamily="34" charset="0"/>
                <a:cs typeface="Arial" pitchFamily="34" charset="0"/>
              </a:defRPr>
            </a:lvl2pPr>
            <a:lvl3pPr marL="1143000" indent="-228600" defTabSz="931863">
              <a:defRPr>
                <a:solidFill>
                  <a:schemeClr val="tx1"/>
                </a:solidFill>
                <a:latin typeface="Arial" pitchFamily="34" charset="0"/>
                <a:cs typeface="Arial" pitchFamily="34" charset="0"/>
              </a:defRPr>
            </a:lvl3pPr>
            <a:lvl4pPr marL="1600200" indent="-228600" defTabSz="931863">
              <a:defRPr>
                <a:solidFill>
                  <a:schemeClr val="tx1"/>
                </a:solidFill>
                <a:latin typeface="Arial" pitchFamily="34" charset="0"/>
                <a:cs typeface="Arial" pitchFamily="34" charset="0"/>
              </a:defRPr>
            </a:lvl4pPr>
            <a:lvl5pPr marL="2057400" indent="-228600" defTabSz="931863">
              <a:defRPr>
                <a:solidFill>
                  <a:schemeClr val="tx1"/>
                </a:solidFill>
                <a:latin typeface="Arial" pitchFamily="34" charset="0"/>
                <a:cs typeface="Arial" pitchFamily="34" charset="0"/>
              </a:defRPr>
            </a:lvl5pPr>
            <a:lvl6pPr marL="2514600" indent="-228600" defTabSz="931863"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31863"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31863"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31863" eaLnBrk="0" fontAlgn="base" hangingPunct="0">
              <a:spcBef>
                <a:spcPct val="0"/>
              </a:spcBef>
              <a:spcAft>
                <a:spcPct val="0"/>
              </a:spcAft>
              <a:defRPr>
                <a:solidFill>
                  <a:schemeClr val="tx1"/>
                </a:solidFill>
                <a:latin typeface="Arial" pitchFamily="34" charset="0"/>
                <a:cs typeface="Arial" pitchFamily="34" charset="0"/>
              </a:defRPr>
            </a:lvl9pPr>
          </a:lstStyle>
          <a:p>
            <a:pPr eaLnBrk="0" hangingPunct="0"/>
            <a:fld id="{DA370750-C811-4CF7-B891-864606D85C9D}" type="slidenum">
              <a:rPr lang="en-US" altLang="en-US">
                <a:ea typeface="ヒラギノ角ゴ Pro W3"/>
                <a:cs typeface="ヒラギノ角ゴ Pro W3"/>
              </a:rPr>
              <a:pPr eaLnBrk="0" hangingPunct="0"/>
              <a:t>18</a:t>
            </a:fld>
            <a:endParaRPr lang="en-US" altLang="en-US">
              <a:ea typeface="ヒラギノ角ゴ Pro W3"/>
              <a:cs typeface="ヒラギノ角ゴ Pro W3"/>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g-BG" altLang="en-US" smtClean="0">
              <a:latin typeface="Arial" pitchFamily="34" charset="0"/>
              <a:ea typeface="ヒラギノ角ゴ Pro W3"/>
              <a:cs typeface="ヒラギノ角ゴ Pro W3"/>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6042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8BE9182A-C620-402A-8E44-76273E9BAD12}" type="slidenum">
              <a:rPr lang="bg-BG" altLang="bg-BG"/>
              <a:pPr/>
              <a:t>19</a:t>
            </a:fld>
            <a:endParaRPr lang="bg-BG" altLang="bg-BG"/>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6144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5AC48A56-A30B-4BDB-8222-746BC3402B23}" type="slidenum">
              <a:rPr lang="bg-BG" altLang="bg-BG"/>
              <a:pPr/>
              <a:t>20</a:t>
            </a:fld>
            <a:endParaRPr lang="bg-BG" altLang="bg-BG"/>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6246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83A9DD57-7A59-41B7-A212-D297FA44D226}" type="slidenum">
              <a:rPr lang="bg-BG" altLang="bg-BG"/>
              <a:pPr/>
              <a:t>21</a:t>
            </a:fld>
            <a:endParaRPr lang="bg-BG" altLang="bg-BG"/>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1200">
                <a:solidFill>
                  <a:schemeClr val="tx1"/>
                </a:solidFill>
                <a:latin typeface="Arial" pitchFamily="34" charset="0"/>
                <a:cs typeface="Arial" pitchFamily="34" charset="0"/>
              </a:defRPr>
            </a:lvl1pPr>
            <a:lvl2pPr marL="742950" indent="-285750" defTabSz="931863">
              <a:defRPr sz="1200">
                <a:solidFill>
                  <a:schemeClr val="tx1"/>
                </a:solidFill>
                <a:latin typeface="Arial" pitchFamily="34" charset="0"/>
                <a:cs typeface="Arial" pitchFamily="34" charset="0"/>
              </a:defRPr>
            </a:lvl2pPr>
            <a:lvl3pPr marL="1143000" indent="-228600" defTabSz="931863">
              <a:defRPr sz="1200">
                <a:solidFill>
                  <a:schemeClr val="tx1"/>
                </a:solidFill>
                <a:latin typeface="Arial" pitchFamily="34" charset="0"/>
                <a:cs typeface="Arial" pitchFamily="34" charset="0"/>
              </a:defRPr>
            </a:lvl3pPr>
            <a:lvl4pPr marL="1600200" indent="-228600" defTabSz="931863">
              <a:defRPr sz="1200">
                <a:solidFill>
                  <a:schemeClr val="tx1"/>
                </a:solidFill>
                <a:latin typeface="Arial" pitchFamily="34" charset="0"/>
                <a:cs typeface="Arial" pitchFamily="34" charset="0"/>
              </a:defRPr>
            </a:lvl4pPr>
            <a:lvl5pPr marL="2057400" indent="-228600" defTabSz="931863">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0" hangingPunct="0"/>
            <a:fld id="{D68D3801-C249-4DAA-91AD-227EC23091CE}" type="slidenum">
              <a:rPr lang="en-US" altLang="en-US">
                <a:ea typeface="ヒラギノ角ゴ Pro W3"/>
                <a:cs typeface="ヒラギノ角ゴ Pro W3"/>
              </a:rPr>
              <a:pPr eaLnBrk="0" hangingPunct="0"/>
              <a:t>2</a:t>
            </a:fld>
            <a:endParaRPr lang="en-US" altLang="en-US">
              <a:ea typeface="ヒラギノ角ゴ Pro W3"/>
              <a:cs typeface="ヒラギノ角ゴ Pro W3"/>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g-BG" altLang="en-US" smtClean="0">
              <a:latin typeface="Arial" pitchFamily="34" charset="0"/>
              <a:ea typeface="ヒラギノ角ゴ Pro W3"/>
              <a:cs typeface="ヒラギノ角ゴ Pro W3"/>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6349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E60A2A81-57FB-43D7-BE45-9B71CBA98BA7}" type="slidenum">
              <a:rPr lang="bg-BG" altLang="bg-BG"/>
              <a:pPr/>
              <a:t>22</a:t>
            </a:fld>
            <a:endParaRPr lang="bg-BG" altLang="bg-BG"/>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6451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33F827C6-1887-48FB-B5CA-D434D41B2FDF}" type="slidenum">
              <a:rPr lang="bg-BG" altLang="bg-BG"/>
              <a:pPr/>
              <a:t>23</a:t>
            </a:fld>
            <a:endParaRPr lang="bg-BG" altLang="bg-BG"/>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6554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E29096C0-012B-4AD7-A094-D90ECC23736C}" type="slidenum">
              <a:rPr lang="bg-BG" altLang="bg-BG"/>
              <a:pPr/>
              <a:t>24</a:t>
            </a:fld>
            <a:endParaRPr lang="bg-BG" altLang="bg-BG"/>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6656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0216756B-1683-464B-B122-C2E0DE18CDAE}" type="slidenum">
              <a:rPr lang="bg-BG" altLang="bg-BG"/>
              <a:pPr/>
              <a:t>25</a:t>
            </a:fld>
            <a:endParaRPr lang="bg-BG" altLang="bg-BG"/>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6758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F45F18AC-DBDE-4951-8539-3285365F8523}" type="slidenum">
              <a:rPr lang="bg-BG" altLang="bg-BG"/>
              <a:pPr/>
              <a:t>26</a:t>
            </a:fld>
            <a:endParaRPr lang="bg-BG" altLang="bg-BG"/>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6861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527B76D2-4F73-4AF9-8660-26017E8A4999}" type="slidenum">
              <a:rPr lang="bg-BG" altLang="bg-BG"/>
              <a:pPr/>
              <a:t>27</a:t>
            </a:fld>
            <a:endParaRPr lang="bg-BG" altLang="bg-BG"/>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6963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D757C66A-7739-4F55-98B8-D6AF19BCE4A5}" type="slidenum">
              <a:rPr lang="bg-BG" altLang="bg-BG"/>
              <a:pPr/>
              <a:t>28</a:t>
            </a:fld>
            <a:endParaRPr lang="bg-BG" altLang="bg-BG"/>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7066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EE95FBC5-3B3F-415B-878D-E0B981636FE4}" type="slidenum">
              <a:rPr lang="bg-BG" altLang="bg-BG"/>
              <a:pPr/>
              <a:t>29</a:t>
            </a:fld>
            <a:endParaRPr lang="bg-BG" altLang="bg-BG"/>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716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43C49D33-22EC-4664-8797-FB38DC73FECE}" type="slidenum">
              <a:rPr lang="bg-BG" altLang="bg-BG"/>
              <a:pPr/>
              <a:t>30</a:t>
            </a:fld>
            <a:endParaRPr lang="bg-BG" altLang="bg-BG"/>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7270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B6622A97-6B0E-4371-9203-3AC410D69009}" type="slidenum">
              <a:rPr lang="bg-BG" altLang="bg-BG"/>
              <a:pPr/>
              <a:t>31</a:t>
            </a:fld>
            <a:endParaRPr lang="bg-BG" altLang="bg-BG"/>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r>
              <a:rPr lang="ru-RU" altLang="bg-BG" smtClean="0">
                <a:latin typeface="Arial" pitchFamily="34" charset="0"/>
                <a:cs typeface="Arial" pitchFamily="34" charset="0"/>
              </a:rPr>
              <a:t>Организация на Ротари</a:t>
            </a:r>
          </a:p>
          <a:p>
            <a:r>
              <a:rPr lang="ru-RU" altLang="bg-BG" smtClean="0">
                <a:latin typeface="Arial" pitchFamily="34" charset="0"/>
                <a:cs typeface="Arial" pitchFamily="34" charset="0"/>
              </a:rPr>
              <a:t>В Ротари работата се извършва основно на клубно ниво. Предназначението на дистриктната и международната структура е да подкрепя и подпомага клубовете да служат на своите общности и света.</a:t>
            </a:r>
          </a:p>
          <a:p>
            <a:r>
              <a:rPr lang="ru-RU" altLang="bg-BG" smtClean="0">
                <a:latin typeface="Arial" pitchFamily="34" charset="0"/>
                <a:cs typeface="Arial" pitchFamily="34" charset="0"/>
              </a:rPr>
              <a:t>Клубове. Ротарианците са членове на Ротари клубовете, които принадлежат към глобалната асоциация Ротари Интернешънъл (РИ). Всеки клуб избира своите ръководители (офицери) и има значителна автономия в рамките на Конституцията и Правилника на Ротари.</a:t>
            </a:r>
          </a:p>
          <a:p>
            <a:r>
              <a:rPr lang="ru-RU" altLang="bg-BG" smtClean="0">
                <a:latin typeface="Arial" pitchFamily="34" charset="0"/>
                <a:cs typeface="Arial" pitchFamily="34" charset="0"/>
              </a:rPr>
              <a:t>Дистрикти. Клубовете са групирани в 532 дистрикта, ръководени от дистрикт гуверньори, които са офицери на РИ. Администрацията на дистрикта, включително дистрикт гуверньорите и различните комитети, направлява и подкрепя клубовете.</a:t>
            </a:r>
          </a:p>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44036"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29542EA0-9A54-47F6-B604-E2A7777C7449}" type="slidenum">
              <a:rPr lang="bg-BG" altLang="bg-BG"/>
              <a:pPr/>
              <a:t>3</a:t>
            </a:fld>
            <a:endParaRPr lang="bg-BG" altLang="bg-BG"/>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7373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846D6E27-5578-4019-9C9D-46772C19D630}" type="slidenum">
              <a:rPr lang="bg-BG" altLang="bg-BG"/>
              <a:pPr/>
              <a:t>32</a:t>
            </a:fld>
            <a:endParaRPr lang="bg-BG" altLang="bg-BG"/>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7475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5A81CD8A-3302-4F04-8AAE-321A9C3D12E4}" type="slidenum">
              <a:rPr lang="bg-BG" altLang="bg-BG"/>
              <a:pPr/>
              <a:t>33</a:t>
            </a:fld>
            <a:endParaRPr lang="bg-BG" altLang="bg-BG"/>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7578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77F3D0B0-BEAE-46A5-873B-91986DD1E0D0}" type="slidenum">
              <a:rPr lang="bg-BG" altLang="bg-BG"/>
              <a:pPr/>
              <a:t>34</a:t>
            </a:fld>
            <a:endParaRPr lang="bg-BG" altLang="bg-BG"/>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7680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8922BF0B-35B6-4B1C-8072-64D65112AB1D}" type="slidenum">
              <a:rPr lang="bg-BG" altLang="bg-BG"/>
              <a:pPr/>
              <a:t>35</a:t>
            </a:fld>
            <a:endParaRPr lang="bg-BG" altLang="bg-BG"/>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bg-BG" smtClean="0">
              <a:latin typeface="Arial" pitchFamily="34" charset="0"/>
              <a:cs typeface="Arial" pitchFamily="34" charset="0"/>
            </a:endParaRPr>
          </a:p>
        </p:txBody>
      </p:sp>
      <p:sp>
        <p:nvSpPr>
          <p:cNvPr id="7782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39ABE722-56BF-4188-BB5C-AE4DC225FC3E}" type="slidenum">
              <a:rPr lang="bg-BG" altLang="bg-BG"/>
              <a:pPr/>
              <a:t>36</a:t>
            </a:fld>
            <a:endParaRPr lang="bg-BG" altLang="bg-BG"/>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3CA5CE9D-EC46-415F-AE97-2123DD72499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931863" rtl="0" eaLnBrk="0" fontAlgn="base" latinLnBrk="0" hangingPunct="0">
                <a:lnSpc>
                  <a:spcPct val="100000"/>
                </a:lnSpc>
                <a:spcBef>
                  <a:spcPct val="0"/>
                </a:spcBef>
                <a:spcAft>
                  <a:spcPct val="0"/>
                </a:spcAft>
                <a:buClrTx/>
                <a:buSzTx/>
                <a:buFontTx/>
                <a:buNone/>
                <a:tabLst/>
                <a:defRPr/>
              </a:pPr>
              <a:t>37</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endParaRPr>
          </a:p>
        </p:txBody>
      </p:sp>
      <p:sp>
        <p:nvSpPr>
          <p:cNvPr id="40963" name="Rectangle 2"/>
          <p:cNvSpPr>
            <a:spLocks noGrp="1" noRot="1" noChangeAspect="1" noChangeArrowheads="1" noTextEdit="1"/>
          </p:cNvSpPr>
          <p:nvPr>
            <p:ph type="sldImg"/>
          </p:nvPr>
        </p:nvSpPr>
        <p:spPr>
          <a:xfrm>
            <a:off x="1371600" y="1143000"/>
            <a:ext cx="4114800" cy="3086100"/>
          </a:xfrm>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sz="1400" smtClean="0">
                <a:latin typeface="Bookman Old Style" panose="02050604050505020204" pitchFamily="18" charset="0"/>
                <a:ea typeface="ヒラギノ角ゴ Pro W3"/>
                <a:cs typeface="ヒラギノ角ゴ Pro W3"/>
              </a:rPr>
              <a:t>Въведение</a:t>
            </a:r>
          </a:p>
        </p:txBody>
      </p:sp>
    </p:spTree>
    <p:extLst>
      <p:ext uri="{BB962C8B-B14F-4D97-AF65-F5344CB8AC3E}">
        <p14:creationId xmlns:p14="http://schemas.microsoft.com/office/powerpoint/2010/main" val="30074163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1200">
                <a:solidFill>
                  <a:schemeClr val="tx1"/>
                </a:solidFill>
                <a:latin typeface="Arial" pitchFamily="34" charset="0"/>
                <a:cs typeface="Arial" pitchFamily="34" charset="0"/>
              </a:defRPr>
            </a:lvl1pPr>
            <a:lvl2pPr marL="742950" indent="-285750" defTabSz="931863">
              <a:defRPr sz="1200">
                <a:solidFill>
                  <a:schemeClr val="tx1"/>
                </a:solidFill>
                <a:latin typeface="Arial" pitchFamily="34" charset="0"/>
                <a:cs typeface="Arial" pitchFamily="34" charset="0"/>
              </a:defRPr>
            </a:lvl2pPr>
            <a:lvl3pPr marL="1143000" indent="-228600" defTabSz="931863">
              <a:defRPr sz="1200">
                <a:solidFill>
                  <a:schemeClr val="tx1"/>
                </a:solidFill>
                <a:latin typeface="Arial" pitchFamily="34" charset="0"/>
                <a:cs typeface="Arial" pitchFamily="34" charset="0"/>
              </a:defRPr>
            </a:lvl3pPr>
            <a:lvl4pPr marL="1600200" indent="-228600" defTabSz="931863">
              <a:defRPr sz="1200">
                <a:solidFill>
                  <a:schemeClr val="tx1"/>
                </a:solidFill>
                <a:latin typeface="Arial" pitchFamily="34" charset="0"/>
                <a:cs typeface="Arial" pitchFamily="34" charset="0"/>
              </a:defRPr>
            </a:lvl4pPr>
            <a:lvl5pPr marL="2057400" indent="-228600" defTabSz="931863">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0" hangingPunct="0"/>
            <a:fld id="{95885D9D-4783-44A4-9903-7E37D6D92F00}" type="slidenum">
              <a:rPr lang="en-US" altLang="en-US">
                <a:ea typeface="ヒラギノ角ゴ Pro W3"/>
                <a:cs typeface="ヒラギノ角ゴ Pro W3"/>
              </a:rPr>
              <a:pPr eaLnBrk="0" hangingPunct="0"/>
              <a:t>38</a:t>
            </a:fld>
            <a:endParaRPr lang="en-US" altLang="en-US">
              <a:ea typeface="ヒラギノ角ゴ Pro W3"/>
              <a:cs typeface="ヒラギノ角ゴ Pro W3"/>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g-BG" altLang="en-US" smtClean="0">
              <a:latin typeface="Arial" pitchFamily="34" charset="0"/>
              <a:ea typeface="ヒラギノ角ゴ Pro W3"/>
              <a:cs typeface="ヒラギノ角ゴ Pro W3"/>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ChangeArrowheads="1" noTextEdit="1"/>
          </p:cNvSpPr>
          <p:nvPr>
            <p:ph type="sldImg"/>
          </p:nvPr>
        </p:nvSpPr>
        <p:spPr>
          <a:ln/>
        </p:spPr>
      </p:sp>
      <p:sp>
        <p:nvSpPr>
          <p:cNvPr id="44035" name="Notes Placeholder 2"/>
          <p:cNvSpPr>
            <a:spLocks noGrp="1" noChangeArrowheads="1"/>
          </p:cNvSpPr>
          <p:nvPr>
            <p:ph type="body" idx="1"/>
          </p:nvPr>
        </p:nvSpPr>
        <p:spPr>
          <a:noFill/>
        </p:spPr>
        <p:txBody>
          <a:bodyPr/>
          <a:lstStyle/>
          <a:p>
            <a:endParaRPr lang="bg-BG" altLang="en-US" b="1" smtClean="0">
              <a:latin typeface="Arial" pitchFamily="34" charset="0"/>
              <a:cs typeface="Arial" pitchFamily="34" charset="0"/>
            </a:endParaRPr>
          </a:p>
        </p:txBody>
      </p:sp>
      <p:sp>
        <p:nvSpPr>
          <p:cNvPr id="44036"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14AF0086-F065-4605-9665-1716C97F4EFA}" type="slidenum">
              <a:rPr lang="bg-BG" altLang="en-US"/>
              <a:pPr/>
              <a:t>39</a:t>
            </a:fld>
            <a:endParaRPr lang="bg-BG"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ChangeArrowheads="1" noTextEdit="1"/>
          </p:cNvSpPr>
          <p:nvPr>
            <p:ph type="sldImg"/>
          </p:nvPr>
        </p:nvSpPr>
        <p:spPr>
          <a:ln/>
        </p:spPr>
      </p:sp>
      <p:sp>
        <p:nvSpPr>
          <p:cNvPr id="46083" name="Notes Placeholder 2"/>
          <p:cNvSpPr>
            <a:spLocks noGrp="1" noChangeArrowheads="1"/>
          </p:cNvSpPr>
          <p:nvPr>
            <p:ph type="body" idx="1"/>
          </p:nvPr>
        </p:nvSpPr>
        <p:spPr>
          <a:noFill/>
        </p:spPr>
        <p:txBody>
          <a:bodyPr/>
          <a:lstStyle/>
          <a:p>
            <a:endParaRPr lang="bg-BG" altLang="en-US" b="1" smtClean="0">
              <a:latin typeface="Arial" pitchFamily="34" charset="0"/>
              <a:cs typeface="Arial" pitchFamily="34" charset="0"/>
            </a:endParaRPr>
          </a:p>
        </p:txBody>
      </p:sp>
      <p:sp>
        <p:nvSpPr>
          <p:cNvPr id="46084"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CD817E24-890B-4EB2-8801-9452026DFFD9}" type="slidenum">
              <a:rPr lang="bg-BG" altLang="en-US"/>
              <a:pPr/>
              <a:t>40</a:t>
            </a:fld>
            <a:endParaRPr lang="bg-BG"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ChangeArrowheads="1" noTextEdit="1"/>
          </p:cNvSpPr>
          <p:nvPr>
            <p:ph type="sldImg"/>
          </p:nvPr>
        </p:nvSpPr>
        <p:spPr>
          <a:ln/>
        </p:spPr>
      </p:sp>
      <p:sp>
        <p:nvSpPr>
          <p:cNvPr id="48131" name="Notes Placeholder 2"/>
          <p:cNvSpPr>
            <a:spLocks noGrp="1" noChangeArrowheads="1"/>
          </p:cNvSpPr>
          <p:nvPr>
            <p:ph type="body" idx="1"/>
          </p:nvPr>
        </p:nvSpPr>
        <p:spPr>
          <a:noFill/>
        </p:spPr>
        <p:txBody>
          <a:bodyPr/>
          <a:lstStyle/>
          <a:p>
            <a:endParaRPr lang="bg-BG" altLang="en-US" b="1" smtClean="0">
              <a:latin typeface="Arial" pitchFamily="34" charset="0"/>
              <a:cs typeface="Arial" pitchFamily="34" charset="0"/>
            </a:endParaRPr>
          </a:p>
        </p:txBody>
      </p:sp>
      <p:sp>
        <p:nvSpPr>
          <p:cNvPr id="48132"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6CCF0D4E-890A-4988-9238-AC4DDA69E588}" type="slidenum">
              <a:rPr lang="bg-BG" altLang="en-US"/>
              <a:pPr/>
              <a:t>41</a:t>
            </a:fld>
            <a:endParaRPr lang="bg-BG"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Контейнер за изображение на слайда 1"/>
          <p:cNvSpPr>
            <a:spLocks noGrp="1" noRot="1" noChangeAspect="1" noTextEdit="1"/>
          </p:cNvSpPr>
          <p:nvPr>
            <p:ph type="sldImg"/>
          </p:nvPr>
        </p:nvSpPr>
        <p:spPr>
          <a:ln/>
        </p:spPr>
      </p:sp>
      <p:sp>
        <p:nvSpPr>
          <p:cNvPr id="46083" name="Контейнер за бележки 2"/>
          <p:cNvSpPr>
            <a:spLocks noGrp="1"/>
          </p:cNvSpPr>
          <p:nvPr>
            <p:ph type="body" idx="1"/>
          </p:nvPr>
        </p:nvSpPr>
        <p:spPr>
          <a:noFill/>
        </p:spPr>
        <p:txBody>
          <a:bodyPr/>
          <a:lstStyle/>
          <a:p>
            <a:r>
              <a:rPr lang="ru-RU" smtClean="0">
                <a:latin typeface="Arial" pitchFamily="34" charset="0"/>
                <a:cs typeface="Arial" pitchFamily="34" charset="0"/>
              </a:rPr>
              <a:t>Централата на Ротари Интернешънъл се намира в предградието Евънстън на Чикаго, САЩ, а седемте международни офиса – в Аржентина, Австралия, Бразилия, Индия, Япония, Корея и Швейцария. Офисът на Ротари Интернешънъл за Великобритания и Ирландия (RIBI) е в Англия и обслужва клубовете и дистриктите от този регион. Действащото управляващо лице е генералният секретар на РИ, който ръководи екипа, обслужващ ротарианците по целия свят.</a:t>
            </a:r>
          </a:p>
          <a:p>
            <a:r>
              <a:rPr lang="ru-RU" smtClean="0">
                <a:latin typeface="Arial" pitchFamily="34" charset="0"/>
                <a:cs typeface="Arial" pitchFamily="34" charset="0"/>
              </a:rPr>
              <a:t>Щабът на Ротари Интернешънъл винаги е бил в областта на Чикаго, Илинойс, САЩ. Първите седем офиса на секретариата са били разположени в покрайнините на града, но през 1954 Ротари изгражда атрактивна сграда в предградието Евънстън. Тази сграда поема нуждите на секретариата на Ротари до 1980 г., когато добавянето на нови програми, нарастването на Ротари фондацията и новите дейности за ПолиоПлюс правят сградата на щаба изключително пренаселена и се налага някои членове на персонала ад работят в допълнителни офиси наблизо.</a:t>
            </a:r>
          </a:p>
          <a:p>
            <a:r>
              <a:rPr lang="ru-RU" smtClean="0">
                <a:latin typeface="Arial" pitchFamily="34" charset="0"/>
                <a:cs typeface="Arial" pitchFamily="34" charset="0"/>
              </a:rPr>
              <a:t>	Когато модерна 18-етажна сграда за офиси се появява в Евънстън през 1987 г., изглежда, че тя ще може да поеме всички нужди на Ротари за пространство и нарастване за години напред. Структурата от стъкло и стомана, построена през 1977 г., предоставя 400 000 кв. фута (37 160 кв. м) офиси и използваемо място. Сградата е закупена от Ротари Интернешънъл, която отдава почти половината от това място за търговски цели до момента, в който Ротари нарасне и има нужда от него. Сградата предоставя салон с 190 места, голям гараж за паркиране, кафене с 300 места, както и функционално място за офиси за 500 работници в световния щаб. На 18 етаж има конферентни зали срещи на Борда на директорите на РИ, попечителите на Ротари фондацията и комисиите на РИ и РФ, освен това там са офиса на Президента на РИ, на Президента елект, на Президента номини, на председателя на попечителите на РФ и на генералния секретар.</a:t>
            </a:r>
          </a:p>
          <a:p>
            <a:r>
              <a:rPr lang="ru-RU" smtClean="0">
                <a:latin typeface="Arial" pitchFamily="34" charset="0"/>
                <a:cs typeface="Arial" pitchFamily="34" charset="0"/>
              </a:rPr>
              <a:t>	Единният Ротари център, както се нарича, подпомага ефикасното функциониране на Ротари Интернешънъл.</a:t>
            </a:r>
          </a:p>
          <a:p>
            <a:endParaRPr lang="bg-BG" smtClean="0">
              <a:latin typeface="Arial" pitchFamily="34" charset="0"/>
              <a:cs typeface="Arial" pitchFamily="34" charset="0"/>
            </a:endParaRPr>
          </a:p>
        </p:txBody>
      </p:sp>
      <p:sp>
        <p:nvSpPr>
          <p:cNvPr id="46084" name="Контейнер за номер на слайда 3"/>
          <p:cNvSpPr>
            <a:spLocks noGrp="1"/>
          </p:cNvSpPr>
          <p:nvPr>
            <p:ph type="sldNum" sz="quarter" idx="5"/>
          </p:nvPr>
        </p:nvSpPr>
        <p:spPr>
          <a:noFill/>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8BB3F4BE-62EB-451D-A780-8F13BE8D46AB}" type="slidenum">
              <a:rPr lang="bg-BG" altLang="bg-BG"/>
              <a:pPr/>
              <a:t>4</a:t>
            </a:fld>
            <a:endParaRPr lang="bg-BG" altLang="bg-BG"/>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ChangeArrowheads="1" noTextEdit="1"/>
          </p:cNvSpPr>
          <p:nvPr>
            <p:ph type="sldImg"/>
          </p:nvPr>
        </p:nvSpPr>
        <p:spPr>
          <a:ln/>
        </p:spPr>
      </p:sp>
      <p:sp>
        <p:nvSpPr>
          <p:cNvPr id="50179" name="Notes Placeholder 2"/>
          <p:cNvSpPr>
            <a:spLocks noGrp="1" noChangeArrowheads="1"/>
          </p:cNvSpPr>
          <p:nvPr>
            <p:ph type="body" idx="1"/>
          </p:nvPr>
        </p:nvSpPr>
        <p:spPr>
          <a:noFill/>
        </p:spPr>
        <p:txBody>
          <a:bodyPr/>
          <a:lstStyle/>
          <a:p>
            <a:endParaRPr lang="bg-BG" altLang="en-US" b="1" smtClean="0">
              <a:latin typeface="Arial" pitchFamily="34" charset="0"/>
              <a:cs typeface="Arial" pitchFamily="34" charset="0"/>
            </a:endParaRPr>
          </a:p>
        </p:txBody>
      </p:sp>
      <p:sp>
        <p:nvSpPr>
          <p:cNvPr id="50180"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F752444C-1CCC-42CE-9868-4EE6DD7735CA}" type="slidenum">
              <a:rPr lang="bg-BG" altLang="en-US"/>
              <a:pPr/>
              <a:t>42</a:t>
            </a:fld>
            <a:endParaRPr lang="bg-BG"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ChangeArrowheads="1" noTextEdit="1"/>
          </p:cNvSpPr>
          <p:nvPr>
            <p:ph type="sldImg"/>
          </p:nvPr>
        </p:nvSpPr>
        <p:spPr>
          <a:ln/>
        </p:spPr>
      </p:sp>
      <p:sp>
        <p:nvSpPr>
          <p:cNvPr id="52227" name="Notes Placeholder 2"/>
          <p:cNvSpPr>
            <a:spLocks noGrp="1" noChangeArrowheads="1"/>
          </p:cNvSpPr>
          <p:nvPr>
            <p:ph type="body" idx="1"/>
          </p:nvPr>
        </p:nvSpPr>
        <p:spPr>
          <a:noFill/>
        </p:spPr>
        <p:txBody>
          <a:bodyPr/>
          <a:lstStyle/>
          <a:p>
            <a:endParaRPr lang="bg-BG" altLang="en-US" b="1" smtClean="0">
              <a:latin typeface="Arial" pitchFamily="34" charset="0"/>
              <a:cs typeface="Arial" pitchFamily="34" charset="0"/>
            </a:endParaRPr>
          </a:p>
        </p:txBody>
      </p:sp>
      <p:sp>
        <p:nvSpPr>
          <p:cNvPr id="52228"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3AC1A179-1087-4151-9BDC-9143D6CE70A2}" type="slidenum">
              <a:rPr lang="bg-BG" altLang="en-US"/>
              <a:pPr/>
              <a:t>43</a:t>
            </a:fld>
            <a:endParaRPr lang="bg-BG"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ChangeArrowheads="1" noTextEdit="1"/>
          </p:cNvSpPr>
          <p:nvPr>
            <p:ph type="sldImg"/>
          </p:nvPr>
        </p:nvSpPr>
        <p:spPr>
          <a:ln/>
        </p:spPr>
      </p:sp>
      <p:sp>
        <p:nvSpPr>
          <p:cNvPr id="54275" name="Notes Placeholder 2"/>
          <p:cNvSpPr>
            <a:spLocks noGrp="1" noChangeArrowheads="1"/>
          </p:cNvSpPr>
          <p:nvPr>
            <p:ph type="body" idx="1"/>
          </p:nvPr>
        </p:nvSpPr>
        <p:spPr>
          <a:noFill/>
        </p:spPr>
        <p:txBody>
          <a:bodyPr/>
          <a:lstStyle/>
          <a:p>
            <a:endParaRPr lang="bg-BG" altLang="en-US" b="1" smtClean="0">
              <a:latin typeface="Arial" pitchFamily="34" charset="0"/>
              <a:cs typeface="Arial" pitchFamily="34" charset="0"/>
            </a:endParaRPr>
          </a:p>
        </p:txBody>
      </p:sp>
      <p:sp>
        <p:nvSpPr>
          <p:cNvPr id="54276"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33522C9E-77DA-4C58-B145-97BD8FA0B806}" type="slidenum">
              <a:rPr lang="bg-BG" altLang="en-US"/>
              <a:pPr/>
              <a:t>44</a:t>
            </a:fld>
            <a:endParaRPr lang="bg-BG"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ChangeArrowheads="1" noTextEdit="1"/>
          </p:cNvSpPr>
          <p:nvPr>
            <p:ph type="sldImg"/>
          </p:nvPr>
        </p:nvSpPr>
        <p:spPr>
          <a:ln/>
        </p:spPr>
      </p:sp>
      <p:sp>
        <p:nvSpPr>
          <p:cNvPr id="56323" name="Notes Placeholder 2"/>
          <p:cNvSpPr>
            <a:spLocks noGrp="1" noChangeArrowheads="1"/>
          </p:cNvSpPr>
          <p:nvPr>
            <p:ph type="body" idx="1"/>
          </p:nvPr>
        </p:nvSpPr>
        <p:spPr>
          <a:noFill/>
        </p:spPr>
        <p:txBody>
          <a:bodyPr/>
          <a:lstStyle/>
          <a:p>
            <a:endParaRPr lang="bg-BG" altLang="en-US" b="1" smtClean="0">
              <a:latin typeface="Arial" pitchFamily="34" charset="0"/>
              <a:cs typeface="Arial" pitchFamily="34" charset="0"/>
            </a:endParaRPr>
          </a:p>
        </p:txBody>
      </p:sp>
      <p:sp>
        <p:nvSpPr>
          <p:cNvPr id="56324"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0D7C9279-C86A-42C4-961D-4828E57D314B}" type="slidenum">
              <a:rPr lang="bg-BG" altLang="en-US"/>
              <a:pPr/>
              <a:t>45</a:t>
            </a:fld>
            <a:endParaRPr lang="bg-BG"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ChangeArrowheads="1" noTextEdit="1"/>
          </p:cNvSpPr>
          <p:nvPr>
            <p:ph type="sldImg"/>
          </p:nvPr>
        </p:nvSpPr>
        <p:spPr>
          <a:ln/>
        </p:spPr>
      </p:sp>
      <p:sp>
        <p:nvSpPr>
          <p:cNvPr id="58371" name="Notes Placeholder 2"/>
          <p:cNvSpPr>
            <a:spLocks noGrp="1" noChangeArrowheads="1"/>
          </p:cNvSpPr>
          <p:nvPr>
            <p:ph type="body" idx="1"/>
          </p:nvPr>
        </p:nvSpPr>
        <p:spPr>
          <a:noFill/>
        </p:spPr>
        <p:txBody>
          <a:bodyPr/>
          <a:lstStyle/>
          <a:p>
            <a:endParaRPr lang="bg-BG" altLang="en-US" b="1" smtClean="0">
              <a:latin typeface="Arial" pitchFamily="34" charset="0"/>
              <a:cs typeface="Arial" pitchFamily="34" charset="0"/>
            </a:endParaRPr>
          </a:p>
        </p:txBody>
      </p:sp>
      <p:sp>
        <p:nvSpPr>
          <p:cNvPr id="58372"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393F83A5-0417-47D1-BBF1-D275E1679994}" type="slidenum">
              <a:rPr lang="bg-BG" altLang="en-US"/>
              <a:pPr/>
              <a:t>46</a:t>
            </a:fld>
            <a:endParaRPr lang="bg-BG"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ChangeArrowheads="1" noTextEdit="1"/>
          </p:cNvSpPr>
          <p:nvPr>
            <p:ph type="sldImg"/>
          </p:nvPr>
        </p:nvSpPr>
        <p:spPr>
          <a:ln/>
        </p:spPr>
      </p:sp>
      <p:sp>
        <p:nvSpPr>
          <p:cNvPr id="60419" name="Notes Placeholder 2"/>
          <p:cNvSpPr>
            <a:spLocks noGrp="1" noChangeArrowheads="1"/>
          </p:cNvSpPr>
          <p:nvPr>
            <p:ph type="body" idx="1"/>
          </p:nvPr>
        </p:nvSpPr>
        <p:spPr>
          <a:noFill/>
        </p:spPr>
        <p:txBody>
          <a:bodyPr/>
          <a:lstStyle/>
          <a:p>
            <a:endParaRPr lang="bg-BG" altLang="en-US" b="1" smtClean="0">
              <a:latin typeface="Arial" pitchFamily="34" charset="0"/>
              <a:cs typeface="Arial" pitchFamily="34" charset="0"/>
            </a:endParaRPr>
          </a:p>
        </p:txBody>
      </p:sp>
      <p:sp>
        <p:nvSpPr>
          <p:cNvPr id="60420"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02536B9F-A0EA-46DA-8750-A0A2EB874CFC}" type="slidenum">
              <a:rPr lang="bg-BG" altLang="en-US"/>
              <a:pPr/>
              <a:t>47</a:t>
            </a:fld>
            <a:endParaRPr lang="bg-BG"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ChangeArrowheads="1" noTextEdit="1"/>
          </p:cNvSpPr>
          <p:nvPr>
            <p:ph type="sldImg"/>
          </p:nvPr>
        </p:nvSpPr>
        <p:spPr>
          <a:ln/>
        </p:spPr>
      </p:sp>
      <p:sp>
        <p:nvSpPr>
          <p:cNvPr id="62467" name="Notes Placeholder 2"/>
          <p:cNvSpPr>
            <a:spLocks noGrp="1" noChangeArrowheads="1"/>
          </p:cNvSpPr>
          <p:nvPr>
            <p:ph type="body" idx="1"/>
          </p:nvPr>
        </p:nvSpPr>
        <p:spPr>
          <a:noFill/>
        </p:spPr>
        <p:txBody>
          <a:bodyPr/>
          <a:lstStyle/>
          <a:p>
            <a:endParaRPr lang="bg-BG" altLang="en-US" b="1" smtClean="0">
              <a:latin typeface="Arial" pitchFamily="34" charset="0"/>
              <a:cs typeface="Arial" pitchFamily="34" charset="0"/>
            </a:endParaRPr>
          </a:p>
        </p:txBody>
      </p:sp>
      <p:sp>
        <p:nvSpPr>
          <p:cNvPr id="62468"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91CB09C8-8993-49F9-8534-F66B4FC93F1E}" type="slidenum">
              <a:rPr lang="bg-BG" altLang="en-US"/>
              <a:pPr/>
              <a:t>48</a:t>
            </a:fld>
            <a:endParaRPr lang="bg-BG"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ChangeArrowheads="1" noTextEdit="1"/>
          </p:cNvSpPr>
          <p:nvPr>
            <p:ph type="sldImg"/>
          </p:nvPr>
        </p:nvSpPr>
        <p:spPr>
          <a:ln/>
        </p:spPr>
      </p:sp>
      <p:sp>
        <p:nvSpPr>
          <p:cNvPr id="64515" name="Notes Placeholder 2"/>
          <p:cNvSpPr>
            <a:spLocks noGrp="1" noChangeArrowheads="1"/>
          </p:cNvSpPr>
          <p:nvPr>
            <p:ph type="body" idx="1"/>
          </p:nvPr>
        </p:nvSpPr>
        <p:spPr>
          <a:noFill/>
        </p:spPr>
        <p:txBody>
          <a:bodyPr/>
          <a:lstStyle/>
          <a:p>
            <a:endParaRPr lang="bg-BG" altLang="en-US" b="1" smtClean="0">
              <a:latin typeface="Arial" pitchFamily="34" charset="0"/>
              <a:cs typeface="Arial" pitchFamily="34" charset="0"/>
            </a:endParaRPr>
          </a:p>
        </p:txBody>
      </p:sp>
      <p:sp>
        <p:nvSpPr>
          <p:cNvPr id="64516"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9BF0C8E3-5302-4948-829C-6BE3C3B268CC}" type="slidenum">
              <a:rPr lang="bg-BG" altLang="en-US"/>
              <a:pPr/>
              <a:t>49</a:t>
            </a:fld>
            <a:endParaRPr lang="bg-BG"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ChangeArrowheads="1" noTextEdit="1"/>
          </p:cNvSpPr>
          <p:nvPr>
            <p:ph type="sldImg"/>
          </p:nvPr>
        </p:nvSpPr>
        <p:spPr>
          <a:ln/>
        </p:spPr>
      </p:sp>
      <p:sp>
        <p:nvSpPr>
          <p:cNvPr id="66563" name="Notes Placeholder 2"/>
          <p:cNvSpPr>
            <a:spLocks noGrp="1" noChangeArrowheads="1"/>
          </p:cNvSpPr>
          <p:nvPr>
            <p:ph type="body" idx="1"/>
          </p:nvPr>
        </p:nvSpPr>
        <p:spPr>
          <a:noFill/>
        </p:spPr>
        <p:txBody>
          <a:bodyPr/>
          <a:lstStyle/>
          <a:p>
            <a:endParaRPr lang="bg-BG" altLang="en-US" b="1" smtClean="0">
              <a:latin typeface="Arial" pitchFamily="34" charset="0"/>
              <a:cs typeface="Arial" pitchFamily="34" charset="0"/>
            </a:endParaRPr>
          </a:p>
        </p:txBody>
      </p:sp>
      <p:sp>
        <p:nvSpPr>
          <p:cNvPr id="66564"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37DAC48E-C541-4FD6-B74C-9D80A5276BD7}" type="slidenum">
              <a:rPr lang="bg-BG" altLang="en-US"/>
              <a:pPr/>
              <a:t>50</a:t>
            </a:fld>
            <a:endParaRPr lang="bg-BG"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ChangeArrowheads="1" noTextEdit="1"/>
          </p:cNvSpPr>
          <p:nvPr>
            <p:ph type="sldImg"/>
          </p:nvPr>
        </p:nvSpPr>
        <p:spPr>
          <a:ln/>
        </p:spPr>
      </p:sp>
      <p:sp>
        <p:nvSpPr>
          <p:cNvPr id="68611" name="Notes Placeholder 2"/>
          <p:cNvSpPr>
            <a:spLocks noGrp="1" noChangeArrowheads="1"/>
          </p:cNvSpPr>
          <p:nvPr>
            <p:ph type="body" idx="1"/>
          </p:nvPr>
        </p:nvSpPr>
        <p:spPr>
          <a:noFill/>
        </p:spPr>
        <p:txBody>
          <a:bodyPr/>
          <a:lstStyle/>
          <a:p>
            <a:endParaRPr lang="bg-BG" altLang="en-US" b="1" smtClean="0">
              <a:latin typeface="Arial" pitchFamily="34" charset="0"/>
              <a:cs typeface="Arial" pitchFamily="34" charset="0"/>
            </a:endParaRPr>
          </a:p>
        </p:txBody>
      </p:sp>
      <p:sp>
        <p:nvSpPr>
          <p:cNvPr id="68612"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E4EBB962-3D85-43C0-A94B-1006503FD8C9}" type="slidenum">
              <a:rPr lang="bg-BG" altLang="en-US"/>
              <a:pPr/>
              <a:t>51</a:t>
            </a:fld>
            <a:endParaRPr lang="bg-BG"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Контейнер за изображение на слайда 1"/>
          <p:cNvSpPr>
            <a:spLocks noGrp="1" noRot="1" noChangeAspect="1" noTextEdit="1"/>
          </p:cNvSpPr>
          <p:nvPr>
            <p:ph type="sldImg"/>
          </p:nvPr>
        </p:nvSpPr>
        <p:spPr>
          <a:ln/>
        </p:spPr>
      </p:sp>
      <p:sp>
        <p:nvSpPr>
          <p:cNvPr id="48131" name="Контейнер за бележки 2"/>
          <p:cNvSpPr>
            <a:spLocks noGrp="1"/>
          </p:cNvSpPr>
          <p:nvPr>
            <p:ph type="body" idx="1"/>
          </p:nvPr>
        </p:nvSpPr>
        <p:spPr>
          <a:noFill/>
        </p:spPr>
        <p:txBody>
          <a:bodyPr/>
          <a:lstStyle/>
          <a:p>
            <a:r>
              <a:rPr lang="ru-RU" smtClean="0">
                <a:latin typeface="Arial" pitchFamily="34" charset="0"/>
                <a:cs typeface="Arial" pitchFamily="34" charset="0"/>
              </a:rPr>
              <a:t>Много ротарианци смятат секретариата за просто още едно название на световния щаб на Ротари Интернешънъл в Евънстън, Илинойс, САЩ. Всъщност е много повече. Докато той наистина включва световния щаб, секретариатът обхваща повече от 600 човека, които работят, за да върви Ротари Интернешънъл гладко и ефективно. Терминът обхваща  всички операции на генералния секретар и неговия екип. Секретариатът включва също така седемте международни офиса на Ротари Интернешънъл (наричани преди центрове за обслужване) по света, целият персонал, който работи в тези офиси, а също така и персоналът, назначен в Ротари фондацията.  Единствената му цел е да служи на клубовете, дистриктите и административните офицери на Ротари Интернешънъл и Ротари фондацията. Световният щаб на Ротари Интернешънъл, в сградата, наречена Единен Ротари център в Евънстън, е щабът на секретариата.</a:t>
            </a:r>
          </a:p>
          <a:p>
            <a:endParaRPr lang="bg-BG" smtClean="0">
              <a:latin typeface="Arial" pitchFamily="34" charset="0"/>
              <a:cs typeface="Arial" pitchFamily="34" charset="0"/>
            </a:endParaRPr>
          </a:p>
        </p:txBody>
      </p:sp>
      <p:sp>
        <p:nvSpPr>
          <p:cNvPr id="48132" name="Контейнер за номер на слайда 3"/>
          <p:cNvSpPr>
            <a:spLocks noGrp="1"/>
          </p:cNvSpPr>
          <p:nvPr>
            <p:ph type="sldNum" sz="quarter" idx="5"/>
          </p:nvPr>
        </p:nvSpPr>
        <p:spPr>
          <a:noFill/>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E261A46C-8070-438B-A512-AF13B7454E46}" type="slidenum">
              <a:rPr lang="bg-BG" altLang="bg-BG"/>
              <a:pPr/>
              <a:t>5</a:t>
            </a:fld>
            <a:endParaRPr lang="bg-BG" altLang="bg-BG"/>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a:ln/>
        </p:spPr>
      </p:sp>
      <p:sp>
        <p:nvSpPr>
          <p:cNvPr id="70659" name="Notes Placeholder 2"/>
          <p:cNvSpPr>
            <a:spLocks noGrp="1" noChangeArrowheads="1"/>
          </p:cNvSpPr>
          <p:nvPr>
            <p:ph type="body" idx="1"/>
          </p:nvPr>
        </p:nvSpPr>
        <p:spPr>
          <a:noFill/>
        </p:spPr>
        <p:txBody>
          <a:bodyPr/>
          <a:lstStyle/>
          <a:p>
            <a:endParaRPr lang="bg-BG" altLang="en-US" b="1" smtClean="0">
              <a:latin typeface="Arial" pitchFamily="34" charset="0"/>
              <a:cs typeface="Arial" pitchFamily="34" charset="0"/>
            </a:endParaRPr>
          </a:p>
        </p:txBody>
      </p:sp>
      <p:sp>
        <p:nvSpPr>
          <p:cNvPr id="70660"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8A26D3A3-5D97-4254-A2A5-73CAFB7B46B1}" type="slidenum">
              <a:rPr lang="bg-BG" altLang="en-US"/>
              <a:pPr/>
              <a:t>52</a:t>
            </a:fld>
            <a:endParaRPr lang="bg-BG"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ChangeArrowheads="1" noTextEdit="1"/>
          </p:cNvSpPr>
          <p:nvPr>
            <p:ph type="sldImg"/>
          </p:nvPr>
        </p:nvSpPr>
        <p:spPr>
          <a:ln/>
        </p:spPr>
      </p:sp>
      <p:sp>
        <p:nvSpPr>
          <p:cNvPr id="72707" name="Notes Placeholder 2"/>
          <p:cNvSpPr>
            <a:spLocks noGrp="1" noChangeArrowheads="1"/>
          </p:cNvSpPr>
          <p:nvPr>
            <p:ph type="body" idx="1"/>
          </p:nvPr>
        </p:nvSpPr>
        <p:spPr>
          <a:noFill/>
        </p:spPr>
        <p:txBody>
          <a:bodyPr/>
          <a:lstStyle/>
          <a:p>
            <a:endParaRPr lang="bg-BG" altLang="en-US" b="1" smtClean="0">
              <a:latin typeface="Arial" pitchFamily="34" charset="0"/>
              <a:cs typeface="Arial" pitchFamily="34" charset="0"/>
            </a:endParaRPr>
          </a:p>
        </p:txBody>
      </p:sp>
      <p:sp>
        <p:nvSpPr>
          <p:cNvPr id="72708"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FCFC2224-7163-4CB0-81CD-DD9744022311}" type="slidenum">
              <a:rPr lang="bg-BG" altLang="en-US"/>
              <a:pPr/>
              <a:t>53</a:t>
            </a:fld>
            <a:endParaRPr lang="bg-BG"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ChangeArrowheads="1" noTextEdit="1"/>
          </p:cNvSpPr>
          <p:nvPr>
            <p:ph type="sldImg"/>
          </p:nvPr>
        </p:nvSpPr>
        <p:spPr>
          <a:ln/>
        </p:spPr>
      </p:sp>
      <p:sp>
        <p:nvSpPr>
          <p:cNvPr id="74755" name="Notes Placeholder 2"/>
          <p:cNvSpPr>
            <a:spLocks noGrp="1" noChangeArrowheads="1"/>
          </p:cNvSpPr>
          <p:nvPr>
            <p:ph type="body" idx="1"/>
          </p:nvPr>
        </p:nvSpPr>
        <p:spPr>
          <a:noFill/>
        </p:spPr>
        <p:txBody>
          <a:bodyPr/>
          <a:lstStyle/>
          <a:p>
            <a:endParaRPr lang="bg-BG" altLang="en-US" b="1" smtClean="0">
              <a:latin typeface="Arial" pitchFamily="34" charset="0"/>
              <a:cs typeface="Arial" pitchFamily="34" charset="0"/>
            </a:endParaRPr>
          </a:p>
        </p:txBody>
      </p:sp>
      <p:sp>
        <p:nvSpPr>
          <p:cNvPr id="74756"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0A7ECA49-5A85-4557-A40D-73E2A106CE43}" type="slidenum">
              <a:rPr lang="bg-BG" altLang="en-US"/>
              <a:pPr/>
              <a:t>54</a:t>
            </a:fld>
            <a:endParaRPr lang="bg-BG"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ChangeArrowheads="1" noTextEdit="1"/>
          </p:cNvSpPr>
          <p:nvPr>
            <p:ph type="sldImg"/>
          </p:nvPr>
        </p:nvSpPr>
        <p:spPr>
          <a:ln/>
        </p:spPr>
      </p:sp>
      <p:sp>
        <p:nvSpPr>
          <p:cNvPr id="76803" name="Notes Placeholder 2"/>
          <p:cNvSpPr>
            <a:spLocks noGrp="1" noChangeArrowheads="1"/>
          </p:cNvSpPr>
          <p:nvPr>
            <p:ph type="body" idx="1"/>
          </p:nvPr>
        </p:nvSpPr>
        <p:spPr>
          <a:noFill/>
        </p:spPr>
        <p:txBody>
          <a:bodyPr/>
          <a:lstStyle/>
          <a:p>
            <a:endParaRPr lang="bg-BG" altLang="en-US" b="1" smtClean="0">
              <a:latin typeface="Arial" pitchFamily="34" charset="0"/>
              <a:cs typeface="Arial" pitchFamily="34" charset="0"/>
            </a:endParaRPr>
          </a:p>
        </p:txBody>
      </p:sp>
      <p:sp>
        <p:nvSpPr>
          <p:cNvPr id="76804"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63A97976-0A9D-4B84-B5CC-D908051CB0EE}" type="slidenum">
              <a:rPr lang="bg-BG" altLang="en-US"/>
              <a:pPr/>
              <a:t>55</a:t>
            </a:fld>
            <a:endParaRPr lang="bg-BG"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ChangeArrowheads="1" noTextEdit="1"/>
          </p:cNvSpPr>
          <p:nvPr>
            <p:ph type="sldImg"/>
          </p:nvPr>
        </p:nvSpPr>
        <p:spPr>
          <a:ln/>
        </p:spPr>
      </p:sp>
      <p:sp>
        <p:nvSpPr>
          <p:cNvPr id="78851" name="Notes Placeholder 2"/>
          <p:cNvSpPr>
            <a:spLocks noGrp="1" noChangeArrowheads="1"/>
          </p:cNvSpPr>
          <p:nvPr>
            <p:ph type="body" idx="1"/>
          </p:nvPr>
        </p:nvSpPr>
        <p:spPr>
          <a:noFill/>
        </p:spPr>
        <p:txBody>
          <a:bodyPr/>
          <a:lstStyle/>
          <a:p>
            <a:endParaRPr lang="bg-BG" altLang="en-US" b="1" smtClean="0">
              <a:latin typeface="Arial" pitchFamily="34" charset="0"/>
              <a:cs typeface="Arial" pitchFamily="34" charset="0"/>
            </a:endParaRPr>
          </a:p>
        </p:txBody>
      </p:sp>
      <p:sp>
        <p:nvSpPr>
          <p:cNvPr id="78852"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7832E177-459D-4B70-B3CA-102410F3A1BD}" type="slidenum">
              <a:rPr lang="bg-BG" altLang="en-US"/>
              <a:pPr/>
              <a:t>56</a:t>
            </a:fld>
            <a:endParaRPr lang="bg-BG"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ChangeArrowheads="1" noTextEdit="1"/>
          </p:cNvSpPr>
          <p:nvPr>
            <p:ph type="sldImg"/>
          </p:nvPr>
        </p:nvSpPr>
        <p:spPr>
          <a:ln/>
        </p:spPr>
      </p:sp>
      <p:sp>
        <p:nvSpPr>
          <p:cNvPr id="80899" name="Notes Placeholder 2"/>
          <p:cNvSpPr>
            <a:spLocks noGrp="1" noChangeArrowheads="1"/>
          </p:cNvSpPr>
          <p:nvPr>
            <p:ph type="body" idx="1"/>
          </p:nvPr>
        </p:nvSpPr>
        <p:spPr>
          <a:noFill/>
        </p:spPr>
        <p:txBody>
          <a:bodyPr/>
          <a:lstStyle/>
          <a:p>
            <a:endParaRPr lang="bg-BG" altLang="en-US" b="1" smtClean="0">
              <a:latin typeface="Arial" pitchFamily="34" charset="0"/>
              <a:cs typeface="Arial" pitchFamily="34" charset="0"/>
            </a:endParaRPr>
          </a:p>
        </p:txBody>
      </p:sp>
      <p:sp>
        <p:nvSpPr>
          <p:cNvPr id="80900"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86455CB2-1459-4B4C-861F-07C1F282C3B8}" type="slidenum">
              <a:rPr lang="bg-BG" altLang="en-US"/>
              <a:pPr/>
              <a:t>57</a:t>
            </a:fld>
            <a:endParaRPr lang="bg-BG"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ChangeArrowheads="1" noTextEdit="1"/>
          </p:cNvSpPr>
          <p:nvPr>
            <p:ph type="sldImg"/>
          </p:nvPr>
        </p:nvSpPr>
        <p:spPr>
          <a:ln/>
        </p:spPr>
      </p:sp>
      <p:sp>
        <p:nvSpPr>
          <p:cNvPr id="82947" name="Notes Placeholder 2"/>
          <p:cNvSpPr>
            <a:spLocks noGrp="1" noChangeArrowheads="1"/>
          </p:cNvSpPr>
          <p:nvPr>
            <p:ph type="body" idx="1"/>
          </p:nvPr>
        </p:nvSpPr>
        <p:spPr>
          <a:noFill/>
        </p:spPr>
        <p:txBody>
          <a:bodyPr/>
          <a:lstStyle/>
          <a:p>
            <a:endParaRPr lang="bg-BG" altLang="en-US" b="1" smtClean="0">
              <a:latin typeface="Arial" pitchFamily="34" charset="0"/>
              <a:cs typeface="Arial" pitchFamily="34" charset="0"/>
            </a:endParaRPr>
          </a:p>
        </p:txBody>
      </p:sp>
      <p:sp>
        <p:nvSpPr>
          <p:cNvPr id="82948"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205D4914-DFC8-4F6A-9319-2119EFA44214}" type="slidenum">
              <a:rPr lang="bg-BG" altLang="en-US"/>
              <a:pPr/>
              <a:t>58</a:t>
            </a:fld>
            <a:endParaRPr lang="bg-BG"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3CA5CE9D-EC46-415F-AE97-2123DD72499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931863" rtl="0" eaLnBrk="0" fontAlgn="base" latinLnBrk="0" hangingPunct="0">
                <a:lnSpc>
                  <a:spcPct val="100000"/>
                </a:lnSpc>
                <a:spcBef>
                  <a:spcPct val="0"/>
                </a:spcBef>
                <a:spcAft>
                  <a:spcPct val="0"/>
                </a:spcAft>
                <a:buClrTx/>
                <a:buSzTx/>
                <a:buFontTx/>
                <a:buNone/>
                <a:tabLst/>
                <a:defRPr/>
              </a:pPr>
              <a:t>60</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endParaRPr>
          </a:p>
        </p:txBody>
      </p:sp>
      <p:sp>
        <p:nvSpPr>
          <p:cNvPr id="40963" name="Rectangle 2"/>
          <p:cNvSpPr>
            <a:spLocks noGrp="1" noRot="1" noChangeAspect="1" noChangeArrowheads="1" noTextEdit="1"/>
          </p:cNvSpPr>
          <p:nvPr>
            <p:ph type="sldImg"/>
          </p:nvPr>
        </p:nvSpPr>
        <p:spPr>
          <a:xfrm>
            <a:off x="1371600" y="1143000"/>
            <a:ext cx="4114800" cy="3086100"/>
          </a:xfrm>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sz="1400" smtClean="0">
                <a:latin typeface="Bookman Old Style" panose="02050604050505020204" pitchFamily="18" charset="0"/>
                <a:ea typeface="ヒラギノ角ゴ Pro W3"/>
                <a:cs typeface="ヒラギノ角ゴ Pro W3"/>
              </a:rPr>
              <a:t>Въведение</a:t>
            </a:r>
          </a:p>
        </p:txBody>
      </p:sp>
    </p:spTree>
    <p:extLst>
      <p:ext uri="{BB962C8B-B14F-4D97-AF65-F5344CB8AC3E}">
        <p14:creationId xmlns:p14="http://schemas.microsoft.com/office/powerpoint/2010/main" val="300741639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1200">
                <a:solidFill>
                  <a:schemeClr val="tx1"/>
                </a:solidFill>
                <a:latin typeface="Arial" pitchFamily="34" charset="0"/>
                <a:cs typeface="Arial" pitchFamily="34" charset="0"/>
              </a:defRPr>
            </a:lvl1pPr>
            <a:lvl2pPr marL="742950" indent="-285750" defTabSz="931863">
              <a:defRPr sz="1200">
                <a:solidFill>
                  <a:schemeClr val="tx1"/>
                </a:solidFill>
                <a:latin typeface="Arial" pitchFamily="34" charset="0"/>
                <a:cs typeface="Arial" pitchFamily="34" charset="0"/>
              </a:defRPr>
            </a:lvl2pPr>
            <a:lvl3pPr marL="1143000" indent="-228600" defTabSz="931863">
              <a:defRPr sz="1200">
                <a:solidFill>
                  <a:schemeClr val="tx1"/>
                </a:solidFill>
                <a:latin typeface="Arial" pitchFamily="34" charset="0"/>
                <a:cs typeface="Arial" pitchFamily="34" charset="0"/>
              </a:defRPr>
            </a:lvl3pPr>
            <a:lvl4pPr marL="1600200" indent="-228600" defTabSz="931863">
              <a:defRPr sz="1200">
                <a:solidFill>
                  <a:schemeClr val="tx1"/>
                </a:solidFill>
                <a:latin typeface="Arial" pitchFamily="34" charset="0"/>
                <a:cs typeface="Arial" pitchFamily="34" charset="0"/>
              </a:defRPr>
            </a:lvl4pPr>
            <a:lvl5pPr marL="2057400" indent="-228600" defTabSz="931863">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0" hangingPunct="0"/>
            <a:fld id="{7EED34AC-4ACC-4E15-A4EA-DA7BF44D12D5}" type="slidenum">
              <a:rPr lang="en-US" altLang="en-US">
                <a:ea typeface="ヒラギノ角ゴ Pro W3"/>
                <a:cs typeface="ヒラギノ角ゴ Pro W3"/>
              </a:rPr>
              <a:pPr eaLnBrk="0" hangingPunct="0"/>
              <a:t>61</a:t>
            </a:fld>
            <a:endParaRPr lang="en-US" altLang="en-US">
              <a:ea typeface="ヒラギノ角ゴ Pro W3"/>
              <a:cs typeface="ヒラギノ角ゴ Pro W3"/>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g-BG" altLang="en-US" smtClean="0">
              <a:latin typeface="Arial" pitchFamily="34" charset="0"/>
              <a:ea typeface="ヒラギノ角ゴ Pro W3"/>
              <a:cs typeface="ヒラギノ角ゴ Pro W3"/>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a:p>
            <a:endParaRPr lang="bg-BG" altLang="en-US" b="1" smtClean="0">
              <a:latin typeface="Arial" pitchFamily="34" charset="0"/>
              <a:cs typeface="Arial" pitchFamily="34" charset="0"/>
            </a:endParaRPr>
          </a:p>
        </p:txBody>
      </p:sp>
      <p:sp>
        <p:nvSpPr>
          <p:cNvPr id="44036"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D8CBE54C-B596-4929-949D-63A6F639F78F}" type="slidenum">
              <a:rPr lang="bg-BG" altLang="en-US"/>
              <a:pPr/>
              <a:t>62</a:t>
            </a:fld>
            <a:endParaRPr lang="bg-BG"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p:spPr>
        <p:txBody>
          <a:bodyPr/>
          <a:lstStyle/>
          <a:p>
            <a:endParaRPr lang="en-GB" smtClean="0">
              <a:latin typeface="Arial" pitchFamily="34" charset="0"/>
              <a:ea typeface="ヒラギノ角ゴ Pro W3"/>
              <a:cs typeface="ヒラギノ角ゴ Pro W3"/>
            </a:endParaRPr>
          </a:p>
          <a:p>
            <a:r>
              <a:rPr lang="en-GB" smtClean="0">
                <a:latin typeface="Arial" pitchFamily="34" charset="0"/>
                <a:ea typeface="ヒラギノ角ゴ Pro W3"/>
                <a:cs typeface="ヒラギノ角ゴ Pro W3"/>
              </a:rPr>
              <a:t> </a:t>
            </a:r>
          </a:p>
          <a:p>
            <a:r>
              <a:rPr lang="en-GB" smtClean="0">
                <a:latin typeface="Arial" pitchFamily="34" charset="0"/>
                <a:ea typeface="ヒラギノ角ゴ Pro W3"/>
                <a:cs typeface="ヒラギノ角ゴ Pro W3"/>
              </a:rPr>
              <a:t> </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endParaRPr lang="bg-BG" altLang="en-US" smtClean="0">
              <a:latin typeface="Arial" pitchFamily="34" charset="0"/>
              <a:cs typeface="Arial" pitchFamily="34" charset="0"/>
            </a:endParaRPr>
          </a:p>
          <a:p>
            <a:r>
              <a:rPr lang="bg-BG" altLang="en-US" smtClean="0">
                <a:latin typeface="Arial" pitchFamily="34" charset="0"/>
                <a:cs typeface="Arial" pitchFamily="34" charset="0"/>
              </a:rPr>
              <a:t> </a:t>
            </a:r>
          </a:p>
          <a:p>
            <a:r>
              <a:rPr lang="bg-BG" altLang="en-US" smtClean="0">
                <a:latin typeface="Arial" pitchFamily="34" charset="0"/>
                <a:cs typeface="Arial" pitchFamily="34" charset="0"/>
              </a:rPr>
              <a:t> </a:t>
            </a:r>
          </a:p>
          <a:p>
            <a:endParaRPr lang="bg-BG" altLang="en-US" b="1" smtClean="0">
              <a:latin typeface="Arial" pitchFamily="34" charset="0"/>
              <a:cs typeface="Arial" pitchFamily="34" charset="0"/>
            </a:endParaRPr>
          </a:p>
          <a:p>
            <a:endParaRPr lang="bg-BG" altLang="en-US" b="1" smtClean="0">
              <a:latin typeface="Arial" pitchFamily="34" charset="0"/>
              <a:cs typeface="Arial" pitchFamily="34" charset="0"/>
            </a:endParaRPr>
          </a:p>
        </p:txBody>
      </p:sp>
      <p:sp>
        <p:nvSpPr>
          <p:cNvPr id="46084"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379E736D-3E26-4C7B-ADB3-78A9CECBA876}" type="slidenum">
              <a:rPr lang="bg-BG" altLang="en-US"/>
              <a:pPr/>
              <a:t>63</a:t>
            </a:fld>
            <a:endParaRPr lang="bg-BG"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bg-BG" altLang="en-US" smtClean="0">
              <a:latin typeface="Arial" pitchFamily="34" charset="0"/>
              <a:cs typeface="Arial" pitchFamily="34" charset="0"/>
            </a:endParaRPr>
          </a:p>
          <a:p>
            <a:r>
              <a:rPr lang="bg-BG" altLang="en-US" smtClean="0">
                <a:latin typeface="Arial" pitchFamily="34" charset="0"/>
                <a:cs typeface="Arial" pitchFamily="34" charset="0"/>
              </a:rPr>
              <a:t> </a:t>
            </a:r>
          </a:p>
          <a:p>
            <a:r>
              <a:rPr lang="bg-BG" altLang="en-US" smtClean="0">
                <a:latin typeface="Arial" pitchFamily="34" charset="0"/>
                <a:cs typeface="Arial" pitchFamily="34" charset="0"/>
              </a:rPr>
              <a:t> </a:t>
            </a:r>
          </a:p>
          <a:p>
            <a:endParaRPr lang="bg-BG" altLang="en-US" b="1" smtClean="0">
              <a:latin typeface="Arial" pitchFamily="34" charset="0"/>
              <a:cs typeface="Arial" pitchFamily="34" charset="0"/>
            </a:endParaRPr>
          </a:p>
          <a:p>
            <a:endParaRPr lang="bg-BG" altLang="en-US" b="1" smtClean="0">
              <a:latin typeface="Arial" pitchFamily="34" charset="0"/>
              <a:cs typeface="Arial" pitchFamily="34" charset="0"/>
            </a:endParaRPr>
          </a:p>
        </p:txBody>
      </p:sp>
      <p:sp>
        <p:nvSpPr>
          <p:cNvPr id="48132"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4A50E047-E623-4FF8-A075-3FCFD4CCC58F}" type="slidenum">
              <a:rPr lang="bg-BG" altLang="en-US"/>
              <a:pPr/>
              <a:t>64</a:t>
            </a:fld>
            <a:endParaRPr lang="bg-BG"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p:spPr>
        <p:txBody>
          <a:bodyPr/>
          <a:lstStyle/>
          <a:p>
            <a:endParaRPr lang="bg-BG" altLang="en-US" smtClean="0">
              <a:latin typeface="Arial" pitchFamily="34" charset="0"/>
              <a:cs typeface="Arial" pitchFamily="34" charset="0"/>
            </a:endParaRPr>
          </a:p>
          <a:p>
            <a:r>
              <a:rPr lang="bg-BG" altLang="en-US" smtClean="0">
                <a:latin typeface="Arial" pitchFamily="34" charset="0"/>
                <a:cs typeface="Arial" pitchFamily="34" charset="0"/>
              </a:rPr>
              <a:t> </a:t>
            </a:r>
          </a:p>
          <a:p>
            <a:r>
              <a:rPr lang="bg-BG" altLang="en-US" smtClean="0">
                <a:latin typeface="Arial" pitchFamily="34" charset="0"/>
                <a:cs typeface="Arial" pitchFamily="34" charset="0"/>
              </a:rPr>
              <a:t> </a:t>
            </a:r>
          </a:p>
          <a:p>
            <a:endParaRPr lang="bg-BG" altLang="en-US" b="1" smtClean="0">
              <a:latin typeface="Arial" pitchFamily="34" charset="0"/>
              <a:cs typeface="Arial" pitchFamily="34" charset="0"/>
            </a:endParaRPr>
          </a:p>
          <a:p>
            <a:endParaRPr lang="bg-BG" altLang="en-US" b="1" smtClean="0">
              <a:latin typeface="Arial" pitchFamily="34" charset="0"/>
              <a:cs typeface="Arial" pitchFamily="34" charset="0"/>
            </a:endParaRPr>
          </a:p>
        </p:txBody>
      </p:sp>
      <p:sp>
        <p:nvSpPr>
          <p:cNvPr id="50180"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3EDED8EC-8FA4-4593-A97F-9D5DD039AF90}" type="slidenum">
              <a:rPr lang="bg-BG" altLang="en-US"/>
              <a:pPr/>
              <a:t>65</a:t>
            </a:fld>
            <a:endParaRPr lang="bg-BG"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p:spPr>
        <p:txBody>
          <a:bodyPr/>
          <a:lstStyle/>
          <a:p>
            <a:endParaRPr lang="bg-BG" altLang="en-US" smtClean="0">
              <a:latin typeface="Arial" pitchFamily="34" charset="0"/>
              <a:cs typeface="Arial" pitchFamily="34" charset="0"/>
            </a:endParaRPr>
          </a:p>
          <a:p>
            <a:r>
              <a:rPr lang="bg-BG" altLang="en-US" smtClean="0">
                <a:latin typeface="Arial" pitchFamily="34" charset="0"/>
                <a:cs typeface="Arial" pitchFamily="34" charset="0"/>
              </a:rPr>
              <a:t> </a:t>
            </a:r>
          </a:p>
          <a:p>
            <a:r>
              <a:rPr lang="bg-BG" altLang="en-US" smtClean="0">
                <a:latin typeface="Arial" pitchFamily="34" charset="0"/>
                <a:cs typeface="Arial" pitchFamily="34" charset="0"/>
              </a:rPr>
              <a:t> </a:t>
            </a:r>
          </a:p>
          <a:p>
            <a:endParaRPr lang="bg-BG" altLang="en-US" b="1" smtClean="0">
              <a:latin typeface="Arial" pitchFamily="34" charset="0"/>
              <a:cs typeface="Arial" pitchFamily="34" charset="0"/>
            </a:endParaRPr>
          </a:p>
          <a:p>
            <a:endParaRPr lang="bg-BG" altLang="en-US" b="1" smtClean="0">
              <a:latin typeface="Arial" pitchFamily="34" charset="0"/>
              <a:cs typeface="Arial" pitchFamily="34" charset="0"/>
            </a:endParaRPr>
          </a:p>
        </p:txBody>
      </p:sp>
      <p:sp>
        <p:nvSpPr>
          <p:cNvPr id="52228"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F8375238-6DEC-4A37-B3E6-E4D9650EEA99}" type="slidenum">
              <a:rPr lang="bg-BG" altLang="en-US"/>
              <a:pPr/>
              <a:t>66</a:t>
            </a:fld>
            <a:endParaRPr lang="bg-BG"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endParaRPr lang="bg-BG" altLang="en-US" smtClean="0">
              <a:latin typeface="Arial" pitchFamily="34" charset="0"/>
              <a:cs typeface="Arial" pitchFamily="34" charset="0"/>
            </a:endParaRPr>
          </a:p>
          <a:p>
            <a:r>
              <a:rPr lang="bg-BG" altLang="en-US" smtClean="0">
                <a:latin typeface="Arial" pitchFamily="34" charset="0"/>
                <a:cs typeface="Arial" pitchFamily="34" charset="0"/>
              </a:rPr>
              <a:t> </a:t>
            </a:r>
          </a:p>
          <a:p>
            <a:r>
              <a:rPr lang="bg-BG" altLang="en-US" smtClean="0">
                <a:latin typeface="Arial" pitchFamily="34" charset="0"/>
                <a:cs typeface="Arial" pitchFamily="34" charset="0"/>
              </a:rPr>
              <a:t> </a:t>
            </a:r>
          </a:p>
          <a:p>
            <a:endParaRPr lang="bg-BG" altLang="en-US" b="1" smtClean="0">
              <a:latin typeface="Arial" pitchFamily="34" charset="0"/>
              <a:cs typeface="Arial" pitchFamily="34" charset="0"/>
            </a:endParaRPr>
          </a:p>
          <a:p>
            <a:endParaRPr lang="bg-BG" altLang="en-US" b="1" smtClean="0">
              <a:latin typeface="Arial" pitchFamily="34" charset="0"/>
              <a:cs typeface="Arial" pitchFamily="34" charset="0"/>
            </a:endParaRPr>
          </a:p>
        </p:txBody>
      </p:sp>
      <p:sp>
        <p:nvSpPr>
          <p:cNvPr id="54276"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F5D76476-79B4-4992-80A2-EDF35C8584D0}" type="slidenum">
              <a:rPr lang="bg-BG" altLang="en-US"/>
              <a:pPr/>
              <a:t>67</a:t>
            </a:fld>
            <a:endParaRPr lang="bg-BG"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p:spPr>
        <p:txBody>
          <a:bodyPr/>
          <a:lstStyle/>
          <a:p>
            <a:endParaRPr lang="bg-BG" altLang="en-US" smtClean="0">
              <a:latin typeface="Arial" pitchFamily="34" charset="0"/>
              <a:cs typeface="Arial" pitchFamily="34" charset="0"/>
            </a:endParaRPr>
          </a:p>
          <a:p>
            <a:r>
              <a:rPr lang="bg-BG" altLang="en-US" smtClean="0">
                <a:latin typeface="Arial" pitchFamily="34" charset="0"/>
                <a:cs typeface="Arial" pitchFamily="34" charset="0"/>
              </a:rPr>
              <a:t> </a:t>
            </a:r>
          </a:p>
          <a:p>
            <a:r>
              <a:rPr lang="bg-BG" altLang="en-US" smtClean="0">
                <a:latin typeface="Arial" pitchFamily="34" charset="0"/>
                <a:cs typeface="Arial" pitchFamily="34" charset="0"/>
              </a:rPr>
              <a:t> </a:t>
            </a:r>
          </a:p>
          <a:p>
            <a:endParaRPr lang="bg-BG" altLang="en-US" b="1" smtClean="0">
              <a:latin typeface="Arial" pitchFamily="34" charset="0"/>
              <a:cs typeface="Arial" pitchFamily="34" charset="0"/>
            </a:endParaRPr>
          </a:p>
          <a:p>
            <a:endParaRPr lang="bg-BG" altLang="en-US" b="1" smtClean="0">
              <a:latin typeface="Arial" pitchFamily="34" charset="0"/>
              <a:cs typeface="Arial" pitchFamily="34" charset="0"/>
            </a:endParaRPr>
          </a:p>
        </p:txBody>
      </p:sp>
      <p:sp>
        <p:nvSpPr>
          <p:cNvPr id="56324"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CAC82B1D-F819-4BF8-A9FA-D9BDCA91A61D}" type="slidenum">
              <a:rPr lang="bg-BG" altLang="en-US"/>
              <a:pPr/>
              <a:t>68</a:t>
            </a:fld>
            <a:endParaRPr lang="bg-BG"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p:spPr>
        <p:txBody>
          <a:bodyPr/>
          <a:lstStyle/>
          <a:p>
            <a:endParaRPr lang="bg-BG" altLang="en-US" smtClean="0">
              <a:latin typeface="Arial" pitchFamily="34" charset="0"/>
              <a:cs typeface="Arial" pitchFamily="34" charset="0"/>
            </a:endParaRPr>
          </a:p>
          <a:p>
            <a:r>
              <a:rPr lang="bg-BG" altLang="en-US" smtClean="0">
                <a:latin typeface="Arial" pitchFamily="34" charset="0"/>
                <a:cs typeface="Arial" pitchFamily="34" charset="0"/>
              </a:rPr>
              <a:t> </a:t>
            </a:r>
          </a:p>
          <a:p>
            <a:r>
              <a:rPr lang="bg-BG" altLang="en-US" smtClean="0">
                <a:latin typeface="Arial" pitchFamily="34" charset="0"/>
                <a:cs typeface="Arial" pitchFamily="34" charset="0"/>
              </a:rPr>
              <a:t> </a:t>
            </a:r>
          </a:p>
          <a:p>
            <a:endParaRPr lang="bg-BG" altLang="en-US" b="1" smtClean="0">
              <a:latin typeface="Arial" pitchFamily="34" charset="0"/>
              <a:cs typeface="Arial" pitchFamily="34" charset="0"/>
            </a:endParaRPr>
          </a:p>
          <a:p>
            <a:endParaRPr lang="bg-BG" altLang="en-US" b="1" smtClean="0">
              <a:latin typeface="Arial" pitchFamily="34" charset="0"/>
              <a:cs typeface="Arial" pitchFamily="34" charset="0"/>
            </a:endParaRPr>
          </a:p>
        </p:txBody>
      </p:sp>
      <p:sp>
        <p:nvSpPr>
          <p:cNvPr id="58372"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D961D5FA-543C-4C7F-998C-A5C7BC8CE12B}" type="slidenum">
              <a:rPr lang="bg-BG" altLang="en-US"/>
              <a:pPr/>
              <a:t>69</a:t>
            </a:fld>
            <a:endParaRPr lang="bg-BG"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3CA5CE9D-EC46-415F-AE97-2123DD72499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931863" rtl="0" eaLnBrk="0" fontAlgn="base" latinLnBrk="0" hangingPunct="0">
                <a:lnSpc>
                  <a:spcPct val="100000"/>
                </a:lnSpc>
                <a:spcBef>
                  <a:spcPct val="0"/>
                </a:spcBef>
                <a:spcAft>
                  <a:spcPct val="0"/>
                </a:spcAft>
                <a:buClrTx/>
                <a:buSzTx/>
                <a:buFontTx/>
                <a:buNone/>
                <a:tabLst/>
                <a:defRPr/>
              </a:pPr>
              <a:t>71</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endParaRPr>
          </a:p>
        </p:txBody>
      </p:sp>
      <p:sp>
        <p:nvSpPr>
          <p:cNvPr id="40963" name="Rectangle 2"/>
          <p:cNvSpPr>
            <a:spLocks noGrp="1" noRot="1" noChangeAspect="1" noChangeArrowheads="1" noTextEdit="1"/>
          </p:cNvSpPr>
          <p:nvPr>
            <p:ph type="sldImg"/>
          </p:nvPr>
        </p:nvSpPr>
        <p:spPr>
          <a:xfrm>
            <a:off x="1371600" y="1143000"/>
            <a:ext cx="4114800" cy="3086100"/>
          </a:xfrm>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sz="1400" smtClean="0">
                <a:latin typeface="Bookman Old Style" panose="02050604050505020204" pitchFamily="18" charset="0"/>
                <a:ea typeface="ヒラギノ角ゴ Pro W3"/>
                <a:cs typeface="ヒラギノ角ゴ Pro W3"/>
              </a:rPr>
              <a:t>Въведение</a:t>
            </a:r>
          </a:p>
        </p:txBody>
      </p:sp>
    </p:spTree>
    <p:extLst>
      <p:ext uri="{BB962C8B-B14F-4D97-AF65-F5344CB8AC3E}">
        <p14:creationId xmlns:p14="http://schemas.microsoft.com/office/powerpoint/2010/main" val="300741639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1200">
                <a:solidFill>
                  <a:schemeClr val="tx1"/>
                </a:solidFill>
                <a:latin typeface="Arial" pitchFamily="34" charset="0"/>
                <a:cs typeface="Arial" pitchFamily="34" charset="0"/>
              </a:defRPr>
            </a:lvl1pPr>
            <a:lvl2pPr marL="742950" indent="-285750" defTabSz="931863">
              <a:defRPr sz="1200">
                <a:solidFill>
                  <a:schemeClr val="tx1"/>
                </a:solidFill>
                <a:latin typeface="Arial" pitchFamily="34" charset="0"/>
                <a:cs typeface="Arial" pitchFamily="34" charset="0"/>
              </a:defRPr>
            </a:lvl2pPr>
            <a:lvl3pPr marL="1143000" indent="-228600" defTabSz="931863">
              <a:defRPr sz="1200">
                <a:solidFill>
                  <a:schemeClr val="tx1"/>
                </a:solidFill>
                <a:latin typeface="Arial" pitchFamily="34" charset="0"/>
                <a:cs typeface="Arial" pitchFamily="34" charset="0"/>
              </a:defRPr>
            </a:lvl3pPr>
            <a:lvl4pPr marL="1600200" indent="-228600" defTabSz="931863">
              <a:defRPr sz="1200">
                <a:solidFill>
                  <a:schemeClr val="tx1"/>
                </a:solidFill>
                <a:latin typeface="Arial" pitchFamily="34" charset="0"/>
                <a:cs typeface="Arial" pitchFamily="34" charset="0"/>
              </a:defRPr>
            </a:lvl4pPr>
            <a:lvl5pPr marL="2057400" indent="-228600" defTabSz="931863">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0" hangingPunct="0"/>
            <a:fld id="{FA648CC0-AFEB-487B-83CE-08FC63E3BAB9}" type="slidenum">
              <a:rPr lang="en-US" altLang="en-US">
                <a:ea typeface="ヒラギノ角ゴ Pro W3"/>
                <a:cs typeface="ヒラギノ角ゴ Pro W3"/>
              </a:rPr>
              <a:pPr eaLnBrk="0" hangingPunct="0"/>
              <a:t>72</a:t>
            </a:fld>
            <a:endParaRPr lang="en-US" altLang="en-US">
              <a:ea typeface="ヒラギノ角ゴ Pro W3"/>
              <a:cs typeface="ヒラギノ角ゴ Pro W3"/>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g-BG" altLang="en-US" smtClean="0">
              <a:latin typeface="Arial" pitchFamily="34" charset="0"/>
              <a:ea typeface="ヒラギノ角ゴ Pro W3"/>
              <a:cs typeface="ヒラギノ角ゴ Pro W3"/>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p:txBody>
      </p:sp>
      <p:sp>
        <p:nvSpPr>
          <p:cNvPr id="44036"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F0E812F9-84E5-46BA-B724-ECF65090811D}" type="slidenum">
              <a:rPr lang="bg-BG" altLang="en-US"/>
              <a:pPr/>
              <a:t>73</a:t>
            </a:fld>
            <a:endParaRPr lang="bg-BG"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Контейнер за изображение на слайда 1"/>
          <p:cNvSpPr>
            <a:spLocks noGrp="1" noRot="1" noChangeAspect="1" noTextEdit="1"/>
          </p:cNvSpPr>
          <p:nvPr>
            <p:ph type="sldImg"/>
          </p:nvPr>
        </p:nvSpPr>
        <p:spPr>
          <a:ln/>
        </p:spPr>
      </p:sp>
      <p:sp>
        <p:nvSpPr>
          <p:cNvPr id="52227" name="Контейнер за бележки 2"/>
          <p:cNvSpPr>
            <a:spLocks noGrp="1"/>
          </p:cNvSpPr>
          <p:nvPr>
            <p:ph type="body" idx="1"/>
          </p:nvPr>
        </p:nvSpPr>
        <p:spPr>
          <a:noFill/>
        </p:spPr>
        <p:txBody>
          <a:bodyPr/>
          <a:lstStyle/>
          <a:p>
            <a:r>
              <a:rPr lang="ru-RU" smtClean="0">
                <a:latin typeface="Arial" pitchFamily="34" charset="0"/>
                <a:cs typeface="Arial" pitchFamily="34" charset="0"/>
              </a:rPr>
              <a:t>Ротарианските координатори трябва да бъдат изключително способни ротарианци, които служат като представители на РИ в дистриктите в съответните си региони, като във всяка от 34-те ротариански зони има минимум един подобен представител. Възложените им региони следва да бъдат обединени и да бъдат сходни със съществуващите региони, възложени от попечителите на регионалните координатори за Фондацията на Ротари.</a:t>
            </a:r>
          </a:p>
          <a:p>
            <a:r>
              <a:rPr lang="ru-RU" smtClean="0">
                <a:latin typeface="Arial" pitchFamily="34" charset="0"/>
                <a:cs typeface="Arial" pitchFamily="34" charset="0"/>
              </a:rPr>
              <a:t>Функции </a:t>
            </a:r>
          </a:p>
          <a:p>
            <a:r>
              <a:rPr lang="ru-RU" smtClean="0">
                <a:latin typeface="Arial" pitchFamily="34" charset="0"/>
                <a:cs typeface="Arial" pitchFamily="34" charset="0"/>
              </a:rPr>
              <a:t>Ротарианските координатори концентрират дейностите си върху подкрепата и засилването на клубовете и дистриктите:</a:t>
            </a:r>
          </a:p>
          <a:p>
            <a:endParaRPr lang="ru-RU" smtClean="0">
              <a:latin typeface="Arial" pitchFamily="34" charset="0"/>
              <a:cs typeface="Arial" pitchFamily="34" charset="0"/>
            </a:endParaRPr>
          </a:p>
          <a:p>
            <a:r>
              <a:rPr lang="ru-RU" smtClean="0">
                <a:latin typeface="Arial" pitchFamily="34" charset="0"/>
                <a:cs typeface="Arial" pitchFamily="34" charset="0"/>
              </a:rPr>
              <a:t>-- Насърчават иновативни стратегии за задържане и привличане на нови членове, за да подкрепят увеличението на членството и да популяризират ползите от членството</a:t>
            </a:r>
          </a:p>
          <a:p>
            <a:r>
              <a:rPr lang="ru-RU" smtClean="0">
                <a:latin typeface="Arial" pitchFamily="34" charset="0"/>
                <a:cs typeface="Arial" pitchFamily="34" charset="0"/>
              </a:rPr>
              <a:t>-- Акцентират върху ангажираността на членовете чрез ефективни доброволчески дейности, работа в мрежа и програми и дейности, които подкрепят младежта, младите лидери и бившите стипендианти</a:t>
            </a:r>
          </a:p>
          <a:p>
            <a:r>
              <a:rPr lang="ru-RU" smtClean="0">
                <a:latin typeface="Arial" pitchFamily="34" charset="0"/>
                <a:cs typeface="Arial" pitchFamily="34" charset="0"/>
              </a:rPr>
              <a:t>-- Препоръчват решения, които да посрещнат предизвикателствата пред членството, като по-гъвкави клубни сбирки, концентриране върху удовлетвореността на членовете и повишаване на възможностите за доброволческа служба</a:t>
            </a:r>
          </a:p>
          <a:p>
            <a:r>
              <a:rPr lang="ru-RU" smtClean="0">
                <a:latin typeface="Arial" pitchFamily="34" charset="0"/>
                <a:cs typeface="Arial" pitchFamily="34" charset="0"/>
              </a:rPr>
              <a:t>-- Помагат на дистриктите и клубовете за разработват и реализират своите стратегически планове</a:t>
            </a:r>
          </a:p>
          <a:p>
            <a:r>
              <a:rPr lang="ru-RU" smtClean="0">
                <a:latin typeface="Arial" pitchFamily="34" charset="0"/>
                <a:cs typeface="Arial" pitchFamily="34" charset="0"/>
              </a:rPr>
              <a:t>-- Популяризират приоритетите и инициативите на Ротари Интернешънъл</a:t>
            </a:r>
          </a:p>
          <a:p>
            <a:r>
              <a:rPr lang="ru-RU" smtClean="0">
                <a:latin typeface="Arial" pitchFamily="34" charset="0"/>
                <a:cs typeface="Arial" pitchFamily="34" charset="0"/>
              </a:rPr>
              <a:t>-- Съобщават и изпълняват регионалните планове за членството в своите региони</a:t>
            </a:r>
          </a:p>
          <a:p>
            <a:r>
              <a:rPr lang="ru-RU" smtClean="0">
                <a:latin typeface="Arial" pitchFamily="34" charset="0"/>
                <a:cs typeface="Arial" pitchFamily="34" charset="0"/>
              </a:rPr>
              <a:t>-- Наблюдават и предоставят допълнителна информация за регионалния план за членството в своя регион</a:t>
            </a:r>
          </a:p>
          <a:p>
            <a:r>
              <a:rPr lang="ru-RU" smtClean="0">
                <a:latin typeface="Arial" pitchFamily="34" charset="0"/>
                <a:cs typeface="Arial" pitchFamily="34" charset="0"/>
              </a:rPr>
              <a:t>-- Съдействат с развитието и подкрепата на асоциации на бившите стипендианти</a:t>
            </a:r>
          </a:p>
          <a:p>
            <a:r>
              <a:rPr lang="ru-RU" smtClean="0">
                <a:latin typeface="Arial" pitchFamily="34" charset="0"/>
                <a:cs typeface="Arial" pitchFamily="34" charset="0"/>
              </a:rPr>
              <a:t>-- Помагат за постигането на годишните приоритети и цели, одобрени от Борда</a:t>
            </a:r>
          </a:p>
          <a:p>
            <a:endParaRPr lang="bg-BG" smtClean="0">
              <a:latin typeface="Arial" pitchFamily="34" charset="0"/>
              <a:cs typeface="Arial" pitchFamily="34" charset="0"/>
            </a:endParaRPr>
          </a:p>
        </p:txBody>
      </p:sp>
      <p:sp>
        <p:nvSpPr>
          <p:cNvPr id="52228" name="Контейнер за номер на слайда 3"/>
          <p:cNvSpPr>
            <a:spLocks noGrp="1"/>
          </p:cNvSpPr>
          <p:nvPr>
            <p:ph type="sldNum" sz="quarter" idx="5"/>
          </p:nvPr>
        </p:nvSpPr>
        <p:spPr>
          <a:noFill/>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0A2AD39D-9DB5-4C8B-B5B5-7097D01F7510}" type="slidenum">
              <a:rPr lang="bg-BG" altLang="bg-BG"/>
              <a:pPr/>
              <a:t>7</a:t>
            </a:fld>
            <a:endParaRPr lang="bg-BG" altLang="bg-BG"/>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p:txBody>
      </p:sp>
      <p:sp>
        <p:nvSpPr>
          <p:cNvPr id="46084"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C4BCA5FA-529A-4311-8ED7-EC4298F5A1BE}" type="slidenum">
              <a:rPr lang="bg-BG" altLang="en-US"/>
              <a:pPr/>
              <a:t>74</a:t>
            </a:fld>
            <a:endParaRPr lang="bg-BG"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p:txBody>
      </p:sp>
      <p:sp>
        <p:nvSpPr>
          <p:cNvPr id="48132"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95D3BCBA-6074-4203-B6F6-89D9AB80EAD3}" type="slidenum">
              <a:rPr lang="bg-BG" altLang="en-US"/>
              <a:pPr/>
              <a:t>75</a:t>
            </a:fld>
            <a:endParaRPr lang="bg-BG"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p:txBody>
      </p:sp>
      <p:sp>
        <p:nvSpPr>
          <p:cNvPr id="50180"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A99096F6-4948-4AB6-8AC9-B2B4F2CA8076}" type="slidenum">
              <a:rPr lang="bg-BG" altLang="en-US"/>
              <a:pPr/>
              <a:t>76</a:t>
            </a:fld>
            <a:endParaRPr lang="bg-BG"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p:txBody>
      </p:sp>
      <p:sp>
        <p:nvSpPr>
          <p:cNvPr id="52228"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7D225AD1-E975-4D53-B82F-0E5D36C124BF}" type="slidenum">
              <a:rPr lang="bg-BG" altLang="en-US"/>
              <a:pPr/>
              <a:t>77</a:t>
            </a:fld>
            <a:endParaRPr lang="bg-BG"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p:txBody>
      </p:sp>
      <p:sp>
        <p:nvSpPr>
          <p:cNvPr id="54276"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63E88EB6-9BE9-427B-86BD-4E4C865993B2}" type="slidenum">
              <a:rPr lang="bg-BG" altLang="en-US"/>
              <a:pPr/>
              <a:t>78</a:t>
            </a:fld>
            <a:endParaRPr lang="bg-BG"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p:txBody>
      </p:sp>
      <p:sp>
        <p:nvSpPr>
          <p:cNvPr id="56324"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EA587CC8-8DDA-49FA-8E71-F86607F22E8B}" type="slidenum">
              <a:rPr lang="bg-BG" altLang="en-US"/>
              <a:pPr/>
              <a:t>79</a:t>
            </a:fld>
            <a:endParaRPr lang="bg-BG"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p:spPr>
        <p:txBody>
          <a:bodyPr/>
          <a:lstStyle/>
          <a:p>
            <a:r>
              <a:rPr lang="bg-BG" altLang="en-US" smtClean="0">
                <a:latin typeface="Arial" pitchFamily="34" charset="0"/>
                <a:cs typeface="Arial" pitchFamily="34" charset="0"/>
              </a:rPr>
              <a:t>Началото – Сакичи Тойода,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Киичиро през 1924 патентоват жакардовия стан, в употреба и до днес. Но този млад мъж Киичиро Тойода,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altLang="en-US" b="1" smtClean="0">
                <a:latin typeface="Arial" pitchFamily="34" charset="0"/>
                <a:cs typeface="Arial" pitchFamily="34" charset="0"/>
              </a:rPr>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altLang="en-US" b="1" smtClean="0">
                <a:latin typeface="Arial" pitchFamily="34" charset="0"/>
                <a:cs typeface="Arial" pitchFamily="34" charset="0"/>
              </a:rPr>
              <a:t> </a:t>
            </a:r>
            <a:endParaRPr lang="bg-BG" altLang="en-US" b="1" smtClean="0">
              <a:latin typeface="Arial" pitchFamily="34" charset="0"/>
              <a:cs typeface="Arial" pitchFamily="34" charset="0"/>
            </a:endParaRPr>
          </a:p>
          <a:p>
            <a:r>
              <a:rPr lang="bg-BG" altLang="en-US" b="1" smtClean="0">
                <a:latin typeface="Arial" pitchFamily="34" charset="0"/>
                <a:cs typeface="Arial" pitchFamily="34" charset="0"/>
              </a:rPr>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altLang="en-US" b="1" smtClean="0">
                <a:latin typeface="Arial" pitchFamily="34" charset="0"/>
                <a:cs typeface="Arial" pitchFamily="34"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altLang="en-US" smtClean="0">
              <a:latin typeface="Arial" pitchFamily="34" charset="0"/>
              <a:cs typeface="Arial" pitchFamily="34" charset="0"/>
            </a:endParaRPr>
          </a:p>
          <a:p>
            <a:r>
              <a:rPr lang="en-US" altLang="en-US" i="1" smtClean="0">
                <a:latin typeface="Arial" pitchFamily="34" charset="0"/>
                <a:cs typeface="Arial" pitchFamily="34" charset="0"/>
              </a:rPr>
              <a:t>BARRY RASSIN, RI PRESIDENT-ELECT’S THEME ADDRESS TO THE 2018 INTERNATIONAL ASSEMBLY </a:t>
            </a:r>
            <a:endParaRPr lang="bg-BG" altLang="en-US" smtClean="0">
              <a:latin typeface="Arial" pitchFamily="34" charset="0"/>
              <a:cs typeface="Arial" pitchFamily="34" charset="0"/>
            </a:endParaRPr>
          </a:p>
          <a:p>
            <a:endParaRPr lang="bg-BG" altLang="en-US" smtClean="0">
              <a:latin typeface="Arial" pitchFamily="34" charset="0"/>
              <a:cs typeface="Arial" pitchFamily="34" charset="0"/>
            </a:endParaRPr>
          </a:p>
          <a:p>
            <a:r>
              <a:rPr lang="bg-BG" altLang="en-US" smtClean="0">
                <a:latin typeface="Arial" pitchFamily="34" charset="0"/>
                <a:cs typeface="Arial" pitchFamily="34" charset="0"/>
              </a:rPr>
              <a:t> </a:t>
            </a:r>
          </a:p>
          <a:p>
            <a:r>
              <a:rPr lang="bg-BG" altLang="en-US" smtClean="0">
                <a:latin typeface="Arial" pitchFamily="34" charset="0"/>
                <a:cs typeface="Arial" pitchFamily="34" charset="0"/>
              </a:rPr>
              <a:t> </a:t>
            </a:r>
          </a:p>
          <a:p>
            <a:endParaRPr lang="bg-BG" altLang="en-US" b="1" smtClean="0">
              <a:latin typeface="Arial" pitchFamily="34" charset="0"/>
              <a:cs typeface="Arial" pitchFamily="34" charset="0"/>
            </a:endParaRPr>
          </a:p>
          <a:p>
            <a:endParaRPr lang="bg-BG" altLang="en-US" b="1" smtClean="0">
              <a:latin typeface="Arial" pitchFamily="34" charset="0"/>
              <a:cs typeface="Arial" pitchFamily="34" charset="0"/>
            </a:endParaRPr>
          </a:p>
        </p:txBody>
      </p:sp>
      <p:sp>
        <p:nvSpPr>
          <p:cNvPr id="58372"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81620265-5660-48D2-ACEA-D13B7495218E}" type="slidenum">
              <a:rPr lang="bg-BG" altLang="en-US"/>
              <a:pPr/>
              <a:t>80</a:t>
            </a:fld>
            <a:endParaRPr lang="bg-BG"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p:spPr>
        <p:txBody>
          <a:bodyPr/>
          <a:lstStyle/>
          <a:p>
            <a:r>
              <a:rPr lang="bg-BG" altLang="en-US" smtClean="0">
                <a:latin typeface="Arial" pitchFamily="34" charset="0"/>
                <a:cs typeface="Arial" pitchFamily="34" charset="0"/>
              </a:rPr>
              <a:t>Началото – Сакичи Тойода,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Киичиро през 1924 патентоват жакардовия стан, в употреба и до днес. Но този млад мъж Киичиро Тойода,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altLang="en-US" b="1" smtClean="0">
                <a:latin typeface="Arial" pitchFamily="34" charset="0"/>
                <a:cs typeface="Arial" pitchFamily="34" charset="0"/>
              </a:rPr>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altLang="en-US" b="1" smtClean="0">
                <a:latin typeface="Arial" pitchFamily="34" charset="0"/>
                <a:cs typeface="Arial" pitchFamily="34" charset="0"/>
              </a:rPr>
              <a:t> </a:t>
            </a:r>
            <a:endParaRPr lang="bg-BG" altLang="en-US" b="1" smtClean="0">
              <a:latin typeface="Arial" pitchFamily="34" charset="0"/>
              <a:cs typeface="Arial" pitchFamily="34" charset="0"/>
            </a:endParaRPr>
          </a:p>
          <a:p>
            <a:r>
              <a:rPr lang="bg-BG" altLang="en-US" b="1" smtClean="0">
                <a:latin typeface="Arial" pitchFamily="34" charset="0"/>
                <a:cs typeface="Arial" pitchFamily="34" charset="0"/>
              </a:rPr>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altLang="en-US" b="1" smtClean="0">
                <a:latin typeface="Arial" pitchFamily="34" charset="0"/>
                <a:cs typeface="Arial" pitchFamily="34"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altLang="en-US" smtClean="0">
              <a:latin typeface="Arial" pitchFamily="34" charset="0"/>
              <a:cs typeface="Arial" pitchFamily="34" charset="0"/>
            </a:endParaRPr>
          </a:p>
          <a:p>
            <a:r>
              <a:rPr lang="en-US" altLang="en-US" i="1" smtClean="0">
                <a:latin typeface="Arial" pitchFamily="34" charset="0"/>
                <a:cs typeface="Arial" pitchFamily="34" charset="0"/>
              </a:rPr>
              <a:t>BARRY RASSIN, RI PRESIDENT-ELECT’S THEME ADDRESS TO THE 2018 INTERNATIONAL ASSEMBLY </a:t>
            </a:r>
            <a:endParaRPr lang="bg-BG" altLang="en-US" smtClean="0">
              <a:latin typeface="Arial" pitchFamily="34" charset="0"/>
              <a:cs typeface="Arial" pitchFamily="34" charset="0"/>
            </a:endParaRPr>
          </a:p>
          <a:p>
            <a:endParaRPr lang="bg-BG" altLang="en-US" smtClean="0">
              <a:latin typeface="Arial" pitchFamily="34" charset="0"/>
              <a:cs typeface="Arial" pitchFamily="34" charset="0"/>
            </a:endParaRPr>
          </a:p>
          <a:p>
            <a:r>
              <a:rPr lang="bg-BG" altLang="en-US" smtClean="0">
                <a:latin typeface="Arial" pitchFamily="34" charset="0"/>
                <a:cs typeface="Arial" pitchFamily="34" charset="0"/>
              </a:rPr>
              <a:t> </a:t>
            </a:r>
          </a:p>
          <a:p>
            <a:r>
              <a:rPr lang="bg-BG" altLang="en-US" smtClean="0">
                <a:latin typeface="Arial" pitchFamily="34" charset="0"/>
                <a:cs typeface="Arial" pitchFamily="34" charset="0"/>
              </a:rPr>
              <a:t> </a:t>
            </a:r>
          </a:p>
          <a:p>
            <a:endParaRPr lang="bg-BG" altLang="en-US" b="1" smtClean="0">
              <a:latin typeface="Arial" pitchFamily="34" charset="0"/>
              <a:cs typeface="Arial" pitchFamily="34" charset="0"/>
            </a:endParaRPr>
          </a:p>
          <a:p>
            <a:endParaRPr lang="bg-BG" altLang="en-US" b="1" smtClean="0">
              <a:latin typeface="Arial" pitchFamily="34" charset="0"/>
              <a:cs typeface="Arial" pitchFamily="34" charset="0"/>
            </a:endParaRPr>
          </a:p>
        </p:txBody>
      </p:sp>
      <p:sp>
        <p:nvSpPr>
          <p:cNvPr id="60420"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61653887-7A72-4CB5-B08F-680A20F20955}" type="slidenum">
              <a:rPr lang="bg-BG" altLang="en-US"/>
              <a:pPr/>
              <a:t>81</a:t>
            </a:fld>
            <a:endParaRPr lang="bg-BG"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p:txBody>
      </p:sp>
      <p:sp>
        <p:nvSpPr>
          <p:cNvPr id="62468"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8C70D160-E8E9-43A1-81C5-2137419CE41C}" type="slidenum">
              <a:rPr lang="bg-BG" altLang="en-US"/>
              <a:pPr/>
              <a:t>82</a:t>
            </a:fld>
            <a:endParaRPr lang="bg-BG"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p:txBody>
      </p:sp>
      <p:sp>
        <p:nvSpPr>
          <p:cNvPr id="64516"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75850BC7-1E20-45F8-857A-28CFD4B5C933}" type="slidenum">
              <a:rPr lang="bg-BG" altLang="en-US"/>
              <a:pPr/>
              <a:t>83</a:t>
            </a:fld>
            <a:endParaRPr lang="bg-BG"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Контейнер за изображение на слайда 1"/>
          <p:cNvSpPr>
            <a:spLocks noGrp="1" noRot="1" noChangeAspect="1" noTextEdit="1"/>
          </p:cNvSpPr>
          <p:nvPr>
            <p:ph type="sldImg"/>
          </p:nvPr>
        </p:nvSpPr>
        <p:spPr>
          <a:ln/>
        </p:spPr>
      </p:sp>
      <p:sp>
        <p:nvSpPr>
          <p:cNvPr id="55299" name="Контейнер за бележки 2"/>
          <p:cNvSpPr>
            <a:spLocks noGrp="1"/>
          </p:cNvSpPr>
          <p:nvPr>
            <p:ph type="body" idx="1"/>
          </p:nvPr>
        </p:nvSpPr>
        <p:spPr>
          <a:noFill/>
        </p:spPr>
        <p:txBody>
          <a:bodyPr/>
          <a:lstStyle/>
          <a:p>
            <a:r>
              <a:rPr lang="ru-RU" smtClean="0">
                <a:latin typeface="Arial" pitchFamily="34" charset="0"/>
                <a:cs typeface="Arial" pitchFamily="34" charset="0"/>
              </a:rPr>
              <a:t>7.010. Видове законодателни решения.</a:t>
            </a:r>
          </a:p>
          <a:p>
            <a:r>
              <a:rPr lang="ru-RU" smtClean="0">
                <a:latin typeface="Arial" pitchFamily="34" charset="0"/>
                <a:cs typeface="Arial" pitchFamily="34" charset="0"/>
              </a:rPr>
              <a:t>Законодателните предложения до Законодателния съвет се ограничават до проекто-актове и проекто-резолюции. Законодателните решения, които имат за предназначение да изменят уставните документи, се наричат проекто-актове. Законодателните решения, които не са предназначени да изменят уставните документи, се наричат проекто-резолюции.</a:t>
            </a:r>
          </a:p>
          <a:p>
            <a:endParaRPr lang="ru-RU" smtClean="0">
              <a:latin typeface="Arial" pitchFamily="34" charset="0"/>
              <a:cs typeface="Arial" pitchFamily="34" charset="0"/>
            </a:endParaRPr>
          </a:p>
          <a:p>
            <a:r>
              <a:rPr lang="ru-RU" smtClean="0">
                <a:latin typeface="Arial" pitchFamily="34" charset="0"/>
                <a:cs typeface="Arial" pitchFamily="34" charset="0"/>
              </a:rPr>
              <a:t>7.020. Кой може да предлага законодателни решения.</a:t>
            </a:r>
          </a:p>
          <a:p>
            <a:r>
              <a:rPr lang="ru-RU" smtClean="0">
                <a:latin typeface="Arial" pitchFamily="34" charset="0"/>
                <a:cs typeface="Arial" pitchFamily="34" charset="0"/>
              </a:rPr>
              <a:t>Законодателни решения може да предлага клуб, конференция на дистрикта, генералният съвет или конференцията на РИВИ, Законодателният съвет и Бордът. Проекто-резолюциите могат да се предлагат само от Борда. Бордът няма право да внася проекто-решения по отношение на Фондацията на Ротари без предварителното съгласие на попечителите.</a:t>
            </a:r>
          </a:p>
          <a:p>
            <a:endParaRPr lang="bg-BG" smtClean="0">
              <a:latin typeface="Arial" pitchFamily="34" charset="0"/>
              <a:cs typeface="Arial" pitchFamily="34" charset="0"/>
            </a:endParaRPr>
          </a:p>
        </p:txBody>
      </p:sp>
      <p:sp>
        <p:nvSpPr>
          <p:cNvPr id="55300" name="Контейнер за номер на слайда 3"/>
          <p:cNvSpPr>
            <a:spLocks noGrp="1"/>
          </p:cNvSpPr>
          <p:nvPr>
            <p:ph type="sldNum" sz="quarter" idx="5"/>
          </p:nvPr>
        </p:nvSpPr>
        <p:spPr>
          <a:noFill/>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808B1FB4-76E6-496E-81B2-7F371C250FE9}" type="slidenum">
              <a:rPr lang="bg-BG" altLang="bg-BG"/>
              <a:pPr/>
              <a:t>9</a:t>
            </a:fld>
            <a:endParaRPr lang="bg-BG" altLang="bg-BG"/>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p:txBody>
      </p:sp>
      <p:sp>
        <p:nvSpPr>
          <p:cNvPr id="66564"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FF2314C6-6787-491D-81C9-BF7CA11F44FB}" type="slidenum">
              <a:rPr lang="bg-BG" altLang="en-US"/>
              <a:pPr/>
              <a:t>84</a:t>
            </a:fld>
            <a:endParaRPr lang="bg-BG"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p:txBody>
      </p:sp>
      <p:sp>
        <p:nvSpPr>
          <p:cNvPr id="68612"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52DDD144-666D-437E-B5AC-8D9B84960E8B}" type="slidenum">
              <a:rPr lang="bg-BG" altLang="en-US"/>
              <a:pPr/>
              <a:t>85</a:t>
            </a:fld>
            <a:endParaRPr lang="bg-BG"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p:txBody>
      </p:sp>
      <p:sp>
        <p:nvSpPr>
          <p:cNvPr id="70660"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AC7F34FD-3B0F-4871-8C1A-204B77A524B2}" type="slidenum">
              <a:rPr lang="bg-BG" altLang="en-US"/>
              <a:pPr/>
              <a:t>86</a:t>
            </a:fld>
            <a:endParaRPr lang="bg-BG"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p:txBody>
      </p:sp>
      <p:sp>
        <p:nvSpPr>
          <p:cNvPr id="72708"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748D0CFE-367D-482D-B604-1EC8F2858698}" type="slidenum">
              <a:rPr lang="bg-BG" altLang="en-US"/>
              <a:pPr/>
              <a:t>87</a:t>
            </a:fld>
            <a:endParaRPr lang="bg-BG"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p:txBody>
      </p:sp>
      <p:sp>
        <p:nvSpPr>
          <p:cNvPr id="74756"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DE1A6B21-7E2C-4F8B-9CA0-5E77B02FD807}" type="slidenum">
              <a:rPr lang="bg-BG" altLang="en-US"/>
              <a:pPr/>
              <a:t>88</a:t>
            </a:fld>
            <a:endParaRPr lang="bg-BG"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p:txBody>
      </p:sp>
      <p:sp>
        <p:nvSpPr>
          <p:cNvPr id="76804"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7018EBE6-8D2E-48D2-8CA7-EA6E9856350D}" type="slidenum">
              <a:rPr lang="bg-BG" altLang="en-US"/>
              <a:pPr/>
              <a:t>89</a:t>
            </a:fld>
            <a:endParaRPr lang="bg-BG"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p:txBody>
      </p:sp>
      <p:sp>
        <p:nvSpPr>
          <p:cNvPr id="78852"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24B7C4EA-24FE-4D87-9E92-62194A87A8B8}" type="slidenum">
              <a:rPr lang="bg-BG" altLang="en-US"/>
              <a:pPr/>
              <a:t>90</a:t>
            </a:fld>
            <a:endParaRPr lang="bg-BG"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p:txBody>
      </p:sp>
      <p:sp>
        <p:nvSpPr>
          <p:cNvPr id="80900"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627A8026-DA0B-4A85-8CA3-2608C8B1B9C7}" type="slidenum">
              <a:rPr lang="bg-BG" altLang="en-US"/>
              <a:pPr/>
              <a:t>91</a:t>
            </a:fld>
            <a:endParaRPr lang="bg-BG"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p:txBody>
      </p:sp>
      <p:sp>
        <p:nvSpPr>
          <p:cNvPr id="82948"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7E48624E-E0A4-4BF7-9B70-9751DADC4E40}" type="slidenum">
              <a:rPr lang="bg-BG" altLang="en-US"/>
              <a:pPr/>
              <a:t>92</a:t>
            </a:fld>
            <a:endParaRPr lang="bg-BG"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p:txBody>
      </p:sp>
      <p:sp>
        <p:nvSpPr>
          <p:cNvPr id="84996"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8AC0973C-6F79-4A59-A201-4F1A61430E43}" type="slidenum">
              <a:rPr lang="bg-BG" altLang="en-US"/>
              <a:pPr/>
              <a:t>93</a:t>
            </a:fld>
            <a:endParaRPr lang="bg-BG"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Контейнер за изображение на слайда 1"/>
          <p:cNvSpPr>
            <a:spLocks noGrp="1" noRot="1" noChangeAspect="1" noTextEdit="1"/>
          </p:cNvSpPr>
          <p:nvPr>
            <p:ph type="sldImg"/>
          </p:nvPr>
        </p:nvSpPr>
        <p:spPr>
          <a:ln/>
        </p:spPr>
      </p:sp>
      <p:sp>
        <p:nvSpPr>
          <p:cNvPr id="57347" name="Контейнер за бележки 2"/>
          <p:cNvSpPr>
            <a:spLocks noGrp="1"/>
          </p:cNvSpPr>
          <p:nvPr>
            <p:ph type="body" idx="1"/>
          </p:nvPr>
        </p:nvSpPr>
        <p:spPr>
          <a:noFill/>
        </p:spPr>
        <p:txBody>
          <a:bodyPr/>
          <a:lstStyle/>
          <a:p>
            <a:endParaRPr lang="en-US" smtClean="0">
              <a:latin typeface="Arial" pitchFamily="34" charset="0"/>
              <a:cs typeface="Arial" pitchFamily="34" charset="0"/>
            </a:endParaRPr>
          </a:p>
        </p:txBody>
      </p:sp>
      <p:sp>
        <p:nvSpPr>
          <p:cNvPr id="57348" name="Контейнер за номер на слайда 3"/>
          <p:cNvSpPr>
            <a:spLocks noGrp="1"/>
          </p:cNvSpPr>
          <p:nvPr>
            <p:ph type="sldNum" sz="quarter" idx="5"/>
          </p:nvPr>
        </p:nvSpPr>
        <p:spPr>
          <a:noFill/>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13D66693-3100-42DD-9A6D-3C3787C68489}" type="slidenum">
              <a:rPr lang="bg-BG" altLang="bg-BG"/>
              <a:pPr/>
              <a:t>10</a:t>
            </a:fld>
            <a:endParaRPr lang="bg-BG" altLang="bg-BG"/>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p:txBody>
      </p:sp>
      <p:sp>
        <p:nvSpPr>
          <p:cNvPr id="87044"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4022D5FE-72A4-443C-A500-A506145720CD}" type="slidenum">
              <a:rPr lang="bg-BG" altLang="en-US"/>
              <a:pPr/>
              <a:t>94</a:t>
            </a:fld>
            <a:endParaRPr lang="bg-BG"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p:txBody>
      </p:sp>
      <p:sp>
        <p:nvSpPr>
          <p:cNvPr id="89092"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03AC9D38-B8A5-434E-94D9-EC7B770C5C5C}" type="slidenum">
              <a:rPr lang="bg-BG" altLang="en-US"/>
              <a:pPr/>
              <a:t>95</a:t>
            </a:fld>
            <a:endParaRPr lang="bg-BG"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3CA5CE9D-EC46-415F-AE97-2123DD72499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931863" rtl="0" eaLnBrk="0" fontAlgn="base" latinLnBrk="0" hangingPunct="0">
                <a:lnSpc>
                  <a:spcPct val="100000"/>
                </a:lnSpc>
                <a:spcBef>
                  <a:spcPct val="0"/>
                </a:spcBef>
                <a:spcAft>
                  <a:spcPct val="0"/>
                </a:spcAft>
                <a:buClrTx/>
                <a:buSzTx/>
                <a:buFontTx/>
                <a:buNone/>
                <a:tabLst/>
                <a:defRPr/>
              </a:pPr>
              <a:t>97</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endParaRPr>
          </a:p>
        </p:txBody>
      </p:sp>
      <p:sp>
        <p:nvSpPr>
          <p:cNvPr id="40963" name="Rectangle 2"/>
          <p:cNvSpPr>
            <a:spLocks noGrp="1" noRot="1" noChangeAspect="1" noChangeArrowheads="1" noTextEdit="1"/>
          </p:cNvSpPr>
          <p:nvPr>
            <p:ph type="sldImg"/>
          </p:nvPr>
        </p:nvSpPr>
        <p:spPr>
          <a:xfrm>
            <a:off x="1371600" y="1143000"/>
            <a:ext cx="4114800" cy="3086100"/>
          </a:xfrm>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sz="1400" smtClean="0">
                <a:latin typeface="Bookman Old Style" panose="02050604050505020204" pitchFamily="18" charset="0"/>
                <a:ea typeface="ヒラギノ角ゴ Pro W3"/>
                <a:cs typeface="ヒラギノ角ゴ Pro W3"/>
              </a:rPr>
              <a:t>Въведение</a:t>
            </a:r>
          </a:p>
        </p:txBody>
      </p:sp>
    </p:spTree>
    <p:extLst>
      <p:ext uri="{BB962C8B-B14F-4D97-AF65-F5344CB8AC3E}">
        <p14:creationId xmlns:p14="http://schemas.microsoft.com/office/powerpoint/2010/main" val="30074163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 name="TextBox 8"/>
          <p:cNvSpPr txBox="1">
            <a:spLocks noChangeArrowheads="1"/>
          </p:cNvSpPr>
          <p:nvPr userDrawn="1"/>
        </p:nvSpPr>
        <p:spPr bwMode="auto">
          <a:xfrm>
            <a:off x="2595563" y="620714"/>
            <a:ext cx="2175596" cy="90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Година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8</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9</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Президент РИ: </a:t>
            </a:r>
            <a:r>
              <a:rPr kumimoji="0" lang="bg-BG"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Бари Расин</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ДГ 2018-19:  Веселин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Димитров</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ДГЕ 2019-20: Митко Минев</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Дистрикт 2482</a:t>
            </a:r>
            <a:endPar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p:txBody>
      </p:sp>
      <p:pic>
        <p:nvPicPr>
          <p:cNvPr id="5" name="Picture 9"/>
          <p:cNvPicPr>
            <a:picLocks noChangeAspect="1"/>
          </p:cNvPicPr>
          <p:nvPr userDrawn="1"/>
        </p:nvPicPr>
        <p:blipFill>
          <a:blip r:embed="rId2">
            <a:extLst>
              <a:ext uri="{28A0092B-C50C-407E-A947-70E740481C1C}">
                <a14:useLocalDpi xmlns:a14="http://schemas.microsoft.com/office/drawing/2010/main" val="0"/>
              </a:ext>
            </a:extLst>
          </a:blip>
          <a:srcRect l="8704" t="9052" r="13147" b="20926"/>
          <a:stretch>
            <a:fillRect/>
          </a:stretch>
        </p:blipFill>
        <p:spPr bwMode="auto">
          <a:xfrm>
            <a:off x="436563" y="19050"/>
            <a:ext cx="197485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ctrTitle"/>
          </p:nvPr>
        </p:nvSpPr>
        <p:spPr>
          <a:xfrm>
            <a:off x="-76200" y="3429000"/>
            <a:ext cx="9296400" cy="990600"/>
          </a:xfrm>
          <a:prstGeom prst="rect">
            <a:avLst/>
          </a:prstGeom>
          <a:solidFill>
            <a:srgbClr val="00AEEF"/>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rgbClr val="00AEEF"/>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248758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5"/>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6"/>
          <p:cNvSpPr>
            <a:spLocks noChangeArrowheads="1"/>
          </p:cNvSpPr>
          <p:nvPr userDrawn="1"/>
        </p:nvSpPr>
        <p:spPr bwMode="auto">
          <a:xfrm>
            <a:off x="-76200" y="457200"/>
            <a:ext cx="9296400" cy="533400"/>
          </a:xfrm>
          <a:prstGeom prst="rect">
            <a:avLst/>
          </a:prstGeom>
          <a:solidFill>
            <a:schemeClr val="tx2"/>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charset="0"/>
            </a:endParaRPr>
          </a:p>
        </p:txBody>
      </p:sp>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5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2"/>
            <a:ext cx="8229600" cy="4525963"/>
          </a:xfrm>
          <a:prstGeom prst="rect">
            <a:avLst/>
          </a:prstGeom>
        </p:spPr>
        <p:txBody>
          <a:bodyPr/>
          <a:lstStyle>
            <a:lvl1pPr>
              <a:defRPr sz="2250">
                <a:solidFill>
                  <a:srgbClr val="58585A"/>
                </a:solidFill>
                <a:latin typeface="Georgia"/>
                <a:cs typeface="Georgia"/>
              </a:defRPr>
            </a:lvl1pPr>
            <a:lvl2pPr>
              <a:defRPr sz="1950">
                <a:solidFill>
                  <a:srgbClr val="58585A"/>
                </a:solidFill>
                <a:latin typeface="Georgia"/>
                <a:cs typeface="Georgia"/>
              </a:defRPr>
            </a:lvl2pPr>
            <a:lvl3pPr>
              <a:defRPr sz="1650">
                <a:solidFill>
                  <a:srgbClr val="58585A"/>
                </a:solidFill>
                <a:latin typeface="Georgia"/>
                <a:cs typeface="Georgia"/>
              </a:defRPr>
            </a:lvl3pPr>
            <a:lvl4pPr>
              <a:defRPr sz="1350">
                <a:solidFill>
                  <a:srgbClr val="58585A"/>
                </a:solidFill>
                <a:latin typeface="Georgia"/>
                <a:cs typeface="Georgia"/>
              </a:defRPr>
            </a:lvl4pPr>
            <a:lvl5pPr>
              <a:defRPr sz="12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28102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4" name="Rectangle 5"/>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6"/>
          <p:cNvSpPr>
            <a:spLocks noChangeArrowheads="1"/>
          </p:cNvSpPr>
          <p:nvPr userDrawn="1"/>
        </p:nvSpPr>
        <p:spPr bwMode="auto">
          <a:xfrm>
            <a:off x="-76200" y="457200"/>
            <a:ext cx="9296400" cy="533400"/>
          </a:xfrm>
          <a:prstGeom prst="rect">
            <a:avLst/>
          </a:prstGeom>
          <a:solidFill>
            <a:srgbClr val="009999"/>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charset="0"/>
            </a:endParaRPr>
          </a:p>
        </p:txBody>
      </p:sp>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5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2"/>
            <a:ext cx="8229600" cy="4525963"/>
          </a:xfrm>
          <a:prstGeom prst="rect">
            <a:avLst/>
          </a:prstGeom>
        </p:spPr>
        <p:txBody>
          <a:bodyPr/>
          <a:lstStyle>
            <a:lvl1pPr>
              <a:defRPr sz="2250">
                <a:solidFill>
                  <a:srgbClr val="58585A"/>
                </a:solidFill>
                <a:latin typeface="Georgia"/>
                <a:cs typeface="Georgia"/>
              </a:defRPr>
            </a:lvl1pPr>
            <a:lvl2pPr>
              <a:defRPr sz="1950">
                <a:solidFill>
                  <a:srgbClr val="58585A"/>
                </a:solidFill>
                <a:latin typeface="Georgia"/>
                <a:cs typeface="Georgia"/>
              </a:defRPr>
            </a:lvl2pPr>
            <a:lvl3pPr>
              <a:defRPr sz="1650">
                <a:solidFill>
                  <a:srgbClr val="58585A"/>
                </a:solidFill>
                <a:latin typeface="Georgia"/>
                <a:cs typeface="Georgia"/>
              </a:defRPr>
            </a:lvl3pPr>
            <a:lvl4pPr>
              <a:defRPr sz="1350">
                <a:solidFill>
                  <a:srgbClr val="58585A"/>
                </a:solidFill>
                <a:latin typeface="Georgia"/>
                <a:cs typeface="Georgia"/>
              </a:defRPr>
            </a:lvl4pPr>
            <a:lvl5pPr>
              <a:defRPr sz="12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49163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4" name="Rectangle 5"/>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6"/>
          <p:cNvSpPr>
            <a:spLocks noChangeArrowheads="1"/>
          </p:cNvSpPr>
          <p:nvPr userDrawn="1"/>
        </p:nvSpPr>
        <p:spPr bwMode="auto">
          <a:xfrm>
            <a:off x="-76200" y="457200"/>
            <a:ext cx="9296400" cy="533400"/>
          </a:xfrm>
          <a:prstGeom prst="rect">
            <a:avLst/>
          </a:prstGeom>
          <a:solidFill>
            <a:srgbClr val="FF7600"/>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charset="0"/>
            </a:endParaRPr>
          </a:p>
        </p:txBody>
      </p:sp>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5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2"/>
            <a:ext cx="8229600" cy="4525963"/>
          </a:xfrm>
          <a:prstGeom prst="rect">
            <a:avLst/>
          </a:prstGeom>
        </p:spPr>
        <p:txBody>
          <a:bodyPr/>
          <a:lstStyle>
            <a:lvl1pPr>
              <a:defRPr sz="2250">
                <a:solidFill>
                  <a:srgbClr val="58585A"/>
                </a:solidFill>
                <a:latin typeface="Georgia"/>
                <a:cs typeface="Georgia"/>
              </a:defRPr>
            </a:lvl1pPr>
            <a:lvl2pPr>
              <a:defRPr sz="1950">
                <a:solidFill>
                  <a:srgbClr val="58585A"/>
                </a:solidFill>
                <a:latin typeface="Georgia"/>
                <a:cs typeface="Georgia"/>
              </a:defRPr>
            </a:lvl2pPr>
            <a:lvl3pPr>
              <a:defRPr sz="1650">
                <a:solidFill>
                  <a:srgbClr val="58585A"/>
                </a:solidFill>
                <a:latin typeface="Georgia"/>
                <a:cs typeface="Georgia"/>
              </a:defRPr>
            </a:lvl3pPr>
            <a:lvl4pPr>
              <a:defRPr sz="1350">
                <a:solidFill>
                  <a:srgbClr val="58585A"/>
                </a:solidFill>
                <a:latin typeface="Georgia"/>
                <a:cs typeface="Georgia"/>
              </a:defRPr>
            </a:lvl4pPr>
            <a:lvl5pPr>
              <a:defRPr sz="12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826351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381000" y="228600"/>
            <a:ext cx="8763000" cy="533400"/>
          </a:xfrm>
          <a:prstGeom prst="rect">
            <a:avLst/>
          </a:prstGeom>
        </p:spPr>
        <p:txBody>
          <a:bodyPr lIns="0" tIns="0" rIns="0" bIns="0" anchor="ctr" anchorCtr="0"/>
          <a:lstStyle>
            <a:lvl1pPr algn="l">
              <a:defRPr sz="1350">
                <a:solidFill>
                  <a:schemeClr val="bg1">
                    <a:lumMod val="85000"/>
                  </a:schemeClr>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2428800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2"/>
            <a:ext cx="7772400" cy="1362075"/>
          </a:xfrm>
          <a:prstGeom prst="rect">
            <a:avLst/>
          </a:prstGeom>
        </p:spPr>
        <p:txBody>
          <a:bodyPr anchor="t"/>
          <a:lstStyle>
            <a:lvl1pPr algn="l">
              <a:defRPr sz="3000" b="0" i="0" cap="all">
                <a:latin typeface="Arial Narrow"/>
                <a:cs typeface="Arial Narrow"/>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1500">
                <a:solidFill>
                  <a:schemeClr val="tx1">
                    <a:tint val="75000"/>
                  </a:schemeClr>
                </a:solidFill>
                <a:latin typeface="Georgia"/>
                <a:cs typeface="Georgia"/>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5130299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143000"/>
          </a:xfrm>
          <a:prstGeom prst="rect">
            <a:avLst/>
          </a:prstGeom>
        </p:spPr>
        <p:txBody>
          <a:bodyPr/>
          <a:lstStyle>
            <a:lvl1pPr algn="l">
              <a:defRPr sz="2700">
                <a:latin typeface="Arial Narrow"/>
                <a:cs typeface="Arial Narrow"/>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100">
                <a:latin typeface="Georgia"/>
                <a:cs typeface="Georgia"/>
              </a:defRPr>
            </a:lvl1pPr>
            <a:lvl2pPr>
              <a:defRPr sz="1800">
                <a:latin typeface="Georgia"/>
                <a:cs typeface="Georgia"/>
              </a:defRPr>
            </a:lvl2pPr>
            <a:lvl3pPr>
              <a:defRPr sz="1500">
                <a:latin typeface="Georgia"/>
                <a:cs typeface="Georgia"/>
              </a:defRPr>
            </a:lvl3pPr>
            <a:lvl4pPr>
              <a:defRPr sz="1350">
                <a:latin typeface="Georgia"/>
                <a:cs typeface="Georgia"/>
              </a:defRPr>
            </a:lvl4pPr>
            <a:lvl5pPr>
              <a:defRPr sz="1350">
                <a:latin typeface="Georgia"/>
                <a:cs typeface="Georgia"/>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100">
                <a:latin typeface="Georgia"/>
                <a:cs typeface="Georgia"/>
              </a:defRPr>
            </a:lvl1pPr>
            <a:lvl2pPr>
              <a:defRPr sz="1800">
                <a:latin typeface="Georgia"/>
                <a:cs typeface="Georgia"/>
              </a:defRPr>
            </a:lvl2pPr>
            <a:lvl3pPr>
              <a:defRPr sz="1500">
                <a:latin typeface="Georgia"/>
                <a:cs typeface="Georgia"/>
              </a:defRPr>
            </a:lvl3pPr>
            <a:lvl4pPr>
              <a:defRPr sz="1350">
                <a:latin typeface="Georgia"/>
                <a:cs typeface="Georgia"/>
              </a:defRPr>
            </a:lvl4pPr>
            <a:lvl5pPr>
              <a:defRPr sz="1350">
                <a:latin typeface="Georgia"/>
                <a:cs typeface="Georgia"/>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38622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5"/>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143000"/>
          </a:xfrm>
          <a:prstGeom prst="rect">
            <a:avLst/>
          </a:prstGeom>
        </p:spPr>
        <p:txBody>
          <a:bodyPr/>
          <a:lstStyle>
            <a:lvl1pPr algn="l">
              <a:defRPr sz="2700">
                <a:latin typeface="Arial Narrow"/>
                <a:cs typeface="Arial Narrow"/>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1800" b="1">
                <a:latin typeface="Arial Narrow"/>
                <a:cs typeface="Arial Narrow"/>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1800">
                <a:latin typeface="Georgia"/>
                <a:cs typeface="Georgia"/>
              </a:defRPr>
            </a:lvl1pPr>
            <a:lvl2pPr>
              <a:defRPr sz="1500">
                <a:latin typeface="Georgia"/>
                <a:cs typeface="Georgia"/>
              </a:defRPr>
            </a:lvl2pPr>
            <a:lvl3pPr>
              <a:defRPr sz="1350">
                <a:latin typeface="Georgia"/>
                <a:cs typeface="Georgia"/>
              </a:defRPr>
            </a:lvl3pPr>
            <a:lvl4pPr>
              <a:defRPr sz="1200">
                <a:latin typeface="Georgia"/>
                <a:cs typeface="Georgia"/>
              </a:defRPr>
            </a:lvl4pPr>
            <a:lvl5pPr>
              <a:defRPr sz="1200">
                <a:latin typeface="Georgia"/>
                <a:cs typeface="Georgia"/>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1800" b="1">
                <a:latin typeface="Arial Narrow"/>
                <a:cs typeface="Arial Narrow"/>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1800">
                <a:latin typeface="Georgia"/>
                <a:cs typeface="Georgia"/>
              </a:defRPr>
            </a:lvl1pPr>
            <a:lvl2pPr>
              <a:defRPr sz="1500">
                <a:latin typeface="Georgia"/>
                <a:cs typeface="Georgia"/>
              </a:defRPr>
            </a:lvl2pPr>
            <a:lvl3pPr>
              <a:defRPr sz="1350">
                <a:latin typeface="Georgia"/>
                <a:cs typeface="Georgia"/>
              </a:defRPr>
            </a:lvl3pPr>
            <a:lvl4pPr>
              <a:defRPr sz="1200">
                <a:latin typeface="Georgia"/>
                <a:cs typeface="Georgia"/>
              </a:defRPr>
            </a:lvl4pPr>
            <a:lvl5pPr>
              <a:defRPr sz="1200">
                <a:latin typeface="Georgia"/>
                <a:cs typeface="Georgia"/>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395797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sz="2700">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1839643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9136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a:prstGeom prst="rect">
            <a:avLst/>
          </a:prstGeom>
        </p:spPr>
        <p:txBody>
          <a:bodyPr anchor="b"/>
          <a:lstStyle>
            <a:lvl1pPr algn="l">
              <a:defRPr sz="1500" b="1">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2400">
                <a:latin typeface="Georgia"/>
                <a:cs typeface="Georgia"/>
              </a:defRPr>
            </a:lvl1pPr>
            <a:lvl2pPr>
              <a:defRPr sz="2100">
                <a:latin typeface="Georgia"/>
                <a:cs typeface="Georgia"/>
              </a:defRPr>
            </a:lvl2pPr>
            <a:lvl3pPr>
              <a:defRPr sz="1800">
                <a:latin typeface="Georgia"/>
                <a:cs typeface="Georgia"/>
              </a:defRPr>
            </a:lvl3pPr>
            <a:lvl4pPr>
              <a:defRPr sz="1500">
                <a:latin typeface="Georgia"/>
                <a:cs typeface="Georgia"/>
              </a:defRPr>
            </a:lvl4pPr>
            <a:lvl5pPr>
              <a:defRPr sz="1500">
                <a:latin typeface="Georgia"/>
                <a:cs typeface="Georgia"/>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050">
                <a:latin typeface="Georgia"/>
                <a:cs typeface="Georgia"/>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144066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5DAA"/>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rgbClr val="005DAA"/>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0963251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92288" y="4800600"/>
            <a:ext cx="5486400" cy="566738"/>
          </a:xfrm>
          <a:prstGeom prst="rect">
            <a:avLst/>
          </a:prstGeom>
        </p:spPr>
        <p:txBody>
          <a:bodyPr anchor="b"/>
          <a:lstStyle>
            <a:lvl1pPr algn="l">
              <a:defRPr sz="1500" b="1">
                <a:latin typeface="Arial Narrow"/>
                <a:cs typeface="Arial Narrow"/>
              </a:defRPr>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050">
                <a:latin typeface="Georgia"/>
                <a:cs typeface="Georgia"/>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1591048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41554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70507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extBox 5"/>
          <p:cNvSpPr txBox="1">
            <a:spLocks noChangeArrowheads="1"/>
          </p:cNvSpPr>
          <p:nvPr userDrawn="1"/>
        </p:nvSpPr>
        <p:spPr bwMode="auto">
          <a:xfrm>
            <a:off x="2595563" y="620714"/>
            <a:ext cx="2175596" cy="90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Година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8</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9</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Президент РИ: </a:t>
            </a:r>
            <a:r>
              <a:rPr kumimoji="0" lang="bg-BG"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Бари Расин</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ДГ 2018-19:  Веселин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Димитров</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ДГЕ 2019-20: Митко Минев</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Дистрикт 2482</a:t>
            </a:r>
            <a:endPar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p:txBody>
      </p:sp>
      <p:pic>
        <p:nvPicPr>
          <p:cNvPr id="3" name="Picture 7"/>
          <p:cNvPicPr>
            <a:picLocks noChangeAspect="1"/>
          </p:cNvPicPr>
          <p:nvPr userDrawn="1"/>
        </p:nvPicPr>
        <p:blipFill>
          <a:blip r:embed="rId2">
            <a:extLst>
              <a:ext uri="{28A0092B-C50C-407E-A947-70E740481C1C}">
                <a14:useLocalDpi xmlns:a14="http://schemas.microsoft.com/office/drawing/2010/main" val="0"/>
              </a:ext>
            </a:extLst>
          </a:blip>
          <a:srcRect l="8704" t="9052" r="13147" b="20926"/>
          <a:stretch>
            <a:fillRect/>
          </a:stretch>
        </p:blipFill>
        <p:spPr bwMode="auto">
          <a:xfrm>
            <a:off x="436563" y="19050"/>
            <a:ext cx="197485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38835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16"/>
        <p:cNvGrpSpPr/>
        <p:nvPr/>
      </p:nvGrpSpPr>
      <p:grpSpPr>
        <a:xfrm>
          <a:off x="0" y="0"/>
          <a:ext cx="0" cy="0"/>
          <a:chOff x="0" y="0"/>
          <a:chExt cx="0" cy="0"/>
        </a:xfrm>
      </p:grpSpPr>
      <p:sp>
        <p:nvSpPr>
          <p:cNvPr id="17" name="Google Shape;17;p2"/>
          <p:cNvSpPr txBox="1">
            <a:spLocks noGrp="1"/>
          </p:cNvSpPr>
          <p:nvPr>
            <p:ph type="ctrTitle"/>
          </p:nvPr>
        </p:nvSpPr>
        <p:spPr>
          <a:xfrm>
            <a:off x="-76200" y="3429000"/>
            <a:ext cx="9296400" cy="990600"/>
          </a:xfrm>
          <a:prstGeom prst="rect">
            <a:avLst/>
          </a:prstGeom>
          <a:solidFill>
            <a:schemeClr val="dk2"/>
          </a:solidFill>
          <a:ln>
            <a:noFill/>
          </a:ln>
          <a:effectLst>
            <a:outerShdw blurRad="57150" dist="50800" dir="2700000" algn="tl" rotWithShape="0">
              <a:srgbClr val="000000">
                <a:alpha val="40000"/>
              </a:srgbClr>
            </a:outerShdw>
          </a:effectLst>
        </p:spPr>
        <p:txBody>
          <a:bodyPr spcFirstLastPara="1" wrap="square" lIns="548625" tIns="0" rIns="0" bIns="91425" anchor="b" anchorCtr="0"/>
          <a:lstStyle>
            <a:lvl1pPr marR="0" lvl="0" algn="l" rtl="0">
              <a:spcBef>
                <a:spcPts val="0"/>
              </a:spcBef>
              <a:spcAft>
                <a:spcPts val="0"/>
              </a:spcAft>
              <a:buSzPts val="1400"/>
              <a:buNone/>
              <a:defRPr sz="4400" b="0" i="0" u="none" strike="noStrike" cap="none">
                <a:solidFill>
                  <a:schemeClr val="lt1"/>
                </a:solidFill>
                <a:latin typeface="Arial Narrow"/>
                <a:ea typeface="Arial Narrow"/>
                <a:cs typeface="Arial Narrow"/>
                <a:sym typeface="Arial Narrow"/>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8" name="Google Shape;18;p2"/>
          <p:cNvSpPr txBox="1">
            <a:spLocks noGrp="1"/>
          </p:cNvSpPr>
          <p:nvPr>
            <p:ph type="subTitle" idx="1"/>
          </p:nvPr>
        </p:nvSpPr>
        <p:spPr>
          <a:xfrm>
            <a:off x="533400" y="4611744"/>
            <a:ext cx="6400800" cy="950856"/>
          </a:xfrm>
          <a:prstGeom prst="rect">
            <a:avLst/>
          </a:prstGeom>
          <a:noFill/>
          <a:ln>
            <a:noFill/>
          </a:ln>
        </p:spPr>
        <p:txBody>
          <a:bodyPr spcFirstLastPara="1" wrap="square" lIns="0" tIns="0" rIns="0" bIns="0" anchor="t" anchorCtr="0"/>
          <a:lstStyle>
            <a:lvl1pPr marR="0" lvl="0" algn="l" rtl="0">
              <a:spcBef>
                <a:spcPts val="440"/>
              </a:spcBef>
              <a:spcAft>
                <a:spcPts val="0"/>
              </a:spcAft>
              <a:buClr>
                <a:schemeClr val="dk2"/>
              </a:buClr>
              <a:buSzPts val="2200"/>
              <a:buFont typeface="Arial"/>
              <a:buNone/>
              <a:defRPr sz="2200" b="0" i="0" u="none" strike="noStrike" cap="none">
                <a:solidFill>
                  <a:schemeClr val="dk2"/>
                </a:solidFill>
                <a:latin typeface="Georgia"/>
                <a:ea typeface="Georgia"/>
                <a:cs typeface="Georgia"/>
                <a:sym typeface="Georgia"/>
              </a:defRPr>
            </a:lvl1pPr>
            <a:lvl2pPr marR="0" lvl="1" algn="ctr" rtl="0">
              <a:spcBef>
                <a:spcPts val="560"/>
              </a:spcBef>
              <a:spcAft>
                <a:spcPts val="0"/>
              </a:spcAft>
              <a:buClr>
                <a:srgbClr val="B7B2AE"/>
              </a:buClr>
              <a:buSzPts val="2800"/>
              <a:buFont typeface="Arial"/>
              <a:buNone/>
              <a:defRPr sz="2800" b="0" i="0" u="none" strike="noStrike" cap="none">
                <a:solidFill>
                  <a:srgbClr val="B7B2AE"/>
                </a:solidFill>
                <a:latin typeface="Calibri"/>
                <a:ea typeface="Calibri"/>
                <a:cs typeface="Calibri"/>
                <a:sym typeface="Calibri"/>
              </a:defRPr>
            </a:lvl2pPr>
            <a:lvl3pPr marR="0" lvl="2" algn="ctr" rtl="0">
              <a:spcBef>
                <a:spcPts val="480"/>
              </a:spcBef>
              <a:spcAft>
                <a:spcPts val="0"/>
              </a:spcAft>
              <a:buClr>
                <a:srgbClr val="B7B2AE"/>
              </a:buClr>
              <a:buSzPts val="2400"/>
              <a:buFont typeface="Arial"/>
              <a:buNone/>
              <a:defRPr sz="2400" b="0" i="0" u="none" strike="noStrike" cap="none">
                <a:solidFill>
                  <a:srgbClr val="B7B2AE"/>
                </a:solidFill>
                <a:latin typeface="Calibri"/>
                <a:ea typeface="Calibri"/>
                <a:cs typeface="Calibri"/>
                <a:sym typeface="Calibri"/>
              </a:defRPr>
            </a:lvl3pPr>
            <a:lvl4pPr marR="0" lvl="3"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4pPr>
            <a:lvl5pPr marR="0" lvl="4"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5pPr>
            <a:lvl6pPr marR="0" lvl="5"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6pPr>
            <a:lvl7pPr marR="0" lvl="6"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7pPr>
            <a:lvl8pPr marR="0" lvl="7"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8pPr>
            <a:lvl9pPr marR="0" lvl="8"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3230473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4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5306700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6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7873047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7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9350430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9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41811217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5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4088794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1096589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10106347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10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8123482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1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C7E83371-55DE-40F4-AFEC-D95FB770A7D3}"/>
              </a:ext>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a:extLst>
              <a:ext uri="{FF2B5EF4-FFF2-40B4-BE49-F238E27FC236}">
                <a16:creationId xmlns:a16="http://schemas.microsoft.com/office/drawing/2014/main" xmlns="" id="{7879724C-C5DC-4A93-8598-36684037E18C}"/>
              </a:ext>
            </a:extLst>
          </p:cNvPr>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0905757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12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3685641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3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24598527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15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2682546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26506070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17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6612318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18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6612318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19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661231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3"/>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accent3"/>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3752617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20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6612318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14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661231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6"/>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accent6"/>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507153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bg-BG"/>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eaLnBrk="1" hangingPunct="1">
              <a:defRPr>
                <a:latin typeface="Arial" charset="0"/>
                <a:cs typeface="Arial" charset="0"/>
              </a:defRPr>
            </a:lvl1pPr>
          </a:lstStyle>
          <a:p>
            <a:pPr fontAlgn="base">
              <a:spcBef>
                <a:spcPct val="0"/>
              </a:spcBef>
              <a:spcAft>
                <a:spcPct val="0"/>
              </a:spcAft>
              <a:defRPr/>
            </a:pPr>
            <a:endParaRPr lang="bg-BG">
              <a:solidFill>
                <a:srgbClr val="958D85"/>
              </a:solidFill>
            </a:endParaRPr>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eaLnBrk="1" hangingPunct="1">
              <a:defRPr>
                <a:latin typeface="Arial" charset="0"/>
                <a:cs typeface="Arial" charset="0"/>
              </a:defRPr>
            </a:lvl1pPr>
          </a:lstStyle>
          <a:p>
            <a:pPr fontAlgn="base">
              <a:spcBef>
                <a:spcPct val="0"/>
              </a:spcBef>
              <a:spcAft>
                <a:spcPct val="0"/>
              </a:spcAft>
              <a:defRPr/>
            </a:pPr>
            <a:endParaRPr lang="bg-BG">
              <a:solidFill>
                <a:srgbClr val="958D85"/>
              </a:solidFill>
            </a:endParaRPr>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defRPr/>
            </a:pPr>
            <a:fld id="{355870DA-78B2-4EC1-B232-5F6F02851D64}" type="slidenum">
              <a:rPr lang="bg-BG" altLang="bg-BG" smtClean="0">
                <a:solidFill>
                  <a:srgbClr val="958D85"/>
                </a:solidFill>
                <a:latin typeface="Arial" panose="020B0604020202020204" pitchFamily="34" charset="0"/>
                <a:cs typeface="Arial" panose="020B0604020202020204" pitchFamily="34" charset="0"/>
              </a:rPr>
              <a:pPr fontAlgn="base">
                <a:spcBef>
                  <a:spcPct val="0"/>
                </a:spcBef>
                <a:spcAft>
                  <a:spcPct val="0"/>
                </a:spcAft>
                <a:defRPr/>
              </a:pPr>
              <a:t>‹#›</a:t>
            </a:fld>
            <a:endParaRPr lang="bg-BG" altLang="bg-BG">
              <a:solidFill>
                <a:srgbClr val="958D8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2080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3" name="Rectangle 4">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5">
            <a:extLst/>
          </p:cNvPr>
          <p:cNvSpPr>
            <a:spLocks noChangeArrowheads="1"/>
          </p:cNvSpPr>
          <p:nvPr userDrawn="1"/>
        </p:nvSpPr>
        <p:spPr bwMode="auto">
          <a:xfrm>
            <a:off x="-152400" y="2667000"/>
            <a:ext cx="9525000" cy="1600200"/>
          </a:xfrm>
          <a:prstGeom prst="rect">
            <a:avLst/>
          </a:prstGeom>
          <a:solidFill>
            <a:schemeClr val="accent1"/>
          </a:solidFill>
          <a:ln>
            <a:noFill/>
          </a:ln>
          <a:effectLst>
            <a:outerShdw blurRad="88900" dist="61087" dir="5400000" rotWithShape="0">
              <a:srgbClr val="808080">
                <a:alpha val="45999"/>
              </a:srgbClr>
            </a:outerShdw>
          </a:effectLst>
          <a:extLst/>
        </p:spPr>
        <p:txBody>
          <a:bodyPr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24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783450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5"/>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6"/>
          <p:cNvSpPr>
            <a:spLocks noChangeArrowheads="1"/>
          </p:cNvSpPr>
          <p:nvPr userDrawn="1"/>
        </p:nvSpPr>
        <p:spPr bwMode="auto">
          <a:xfrm>
            <a:off x="-76200" y="457200"/>
            <a:ext cx="9296400" cy="533400"/>
          </a:xfrm>
          <a:prstGeom prst="rect">
            <a:avLst/>
          </a:prstGeom>
          <a:solidFill>
            <a:schemeClr val="accent1"/>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charset="0"/>
            </a:endParaRPr>
          </a:p>
        </p:txBody>
      </p:sp>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5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2"/>
            <a:ext cx="8229600" cy="4525963"/>
          </a:xfrm>
          <a:prstGeom prst="rect">
            <a:avLst/>
          </a:prstGeom>
        </p:spPr>
        <p:txBody>
          <a:bodyPr/>
          <a:lstStyle>
            <a:lvl1pPr>
              <a:defRPr sz="2250">
                <a:solidFill>
                  <a:srgbClr val="58585A"/>
                </a:solidFill>
                <a:latin typeface="Georgia"/>
                <a:cs typeface="Georgia"/>
              </a:defRPr>
            </a:lvl1pPr>
            <a:lvl2pPr>
              <a:defRPr sz="1950">
                <a:solidFill>
                  <a:srgbClr val="58585A"/>
                </a:solidFill>
                <a:latin typeface="Georgia"/>
                <a:cs typeface="Georgia"/>
              </a:defRPr>
            </a:lvl2pPr>
            <a:lvl3pPr>
              <a:defRPr sz="1650">
                <a:solidFill>
                  <a:srgbClr val="58585A"/>
                </a:solidFill>
                <a:latin typeface="Georgia"/>
                <a:cs typeface="Georgia"/>
              </a:defRPr>
            </a:lvl3pPr>
            <a:lvl4pPr>
              <a:defRPr sz="1350">
                <a:solidFill>
                  <a:srgbClr val="58585A"/>
                </a:solidFill>
                <a:latin typeface="Georgia"/>
                <a:cs typeface="Georgia"/>
              </a:defRPr>
            </a:lvl4pPr>
            <a:lvl5pPr>
              <a:defRPr sz="12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42280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5"/>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6"/>
          <p:cNvSpPr>
            <a:spLocks noChangeArrowheads="1"/>
          </p:cNvSpPr>
          <p:nvPr userDrawn="1"/>
        </p:nvSpPr>
        <p:spPr bwMode="auto">
          <a:xfrm>
            <a:off x="-76200" y="457200"/>
            <a:ext cx="9296400" cy="533400"/>
          </a:xfrm>
          <a:prstGeom prst="rect">
            <a:avLst/>
          </a:prstGeom>
          <a:solidFill>
            <a:srgbClr val="005DAA"/>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charset="0"/>
            </a:endParaRPr>
          </a:p>
        </p:txBody>
      </p:sp>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5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2"/>
            <a:ext cx="8229600" cy="4525963"/>
          </a:xfrm>
          <a:prstGeom prst="rect">
            <a:avLst/>
          </a:prstGeom>
        </p:spPr>
        <p:txBody>
          <a:bodyPr/>
          <a:lstStyle>
            <a:lvl1pPr>
              <a:defRPr sz="2250">
                <a:solidFill>
                  <a:srgbClr val="58585A"/>
                </a:solidFill>
                <a:latin typeface="Georgia"/>
                <a:cs typeface="Georgia"/>
              </a:defRPr>
            </a:lvl1pPr>
            <a:lvl2pPr>
              <a:defRPr sz="1950">
                <a:solidFill>
                  <a:srgbClr val="58585A"/>
                </a:solidFill>
                <a:latin typeface="Georgia"/>
                <a:cs typeface="Georgia"/>
              </a:defRPr>
            </a:lvl2pPr>
            <a:lvl3pPr>
              <a:defRPr sz="1650">
                <a:solidFill>
                  <a:srgbClr val="58585A"/>
                </a:solidFill>
                <a:latin typeface="Georgia"/>
                <a:cs typeface="Georgia"/>
              </a:defRPr>
            </a:lvl3pPr>
            <a:lvl4pPr>
              <a:defRPr sz="1350">
                <a:solidFill>
                  <a:srgbClr val="58585A"/>
                </a:solidFill>
                <a:latin typeface="Georgia"/>
                <a:cs typeface="Georgia"/>
              </a:defRPr>
            </a:lvl4pPr>
            <a:lvl5pPr>
              <a:defRPr sz="12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49128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0.xml"/><Relationship Id="rId18" Type="http://schemas.openxmlformats.org/officeDocument/2006/relationships/slideLayout" Target="../slideLayouts/slideLayout25.xml"/><Relationship Id="rId26" Type="http://schemas.openxmlformats.org/officeDocument/2006/relationships/slideLayout" Target="../slideLayouts/slideLayout33.xml"/><Relationship Id="rId3" Type="http://schemas.openxmlformats.org/officeDocument/2006/relationships/slideLayout" Target="../slideLayouts/slideLayout10.xml"/><Relationship Id="rId21" Type="http://schemas.openxmlformats.org/officeDocument/2006/relationships/slideLayout" Target="../slideLayouts/slideLayout28.xml"/><Relationship Id="rId34" Type="http://schemas.openxmlformats.org/officeDocument/2006/relationships/slideLayout" Target="../slideLayouts/slideLayout41.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33" Type="http://schemas.openxmlformats.org/officeDocument/2006/relationships/slideLayout" Target="../slideLayouts/slideLayout40.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29" Type="http://schemas.openxmlformats.org/officeDocument/2006/relationships/slideLayout" Target="../slideLayouts/slideLayout36.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32" Type="http://schemas.openxmlformats.org/officeDocument/2006/relationships/slideLayout" Target="../slideLayouts/slideLayout39.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28" Type="http://schemas.openxmlformats.org/officeDocument/2006/relationships/slideLayout" Target="../slideLayouts/slideLayout35.xml"/><Relationship Id="rId36" Type="http://schemas.openxmlformats.org/officeDocument/2006/relationships/image" Target="../media/image4.png"/><Relationship Id="rId10" Type="http://schemas.openxmlformats.org/officeDocument/2006/relationships/slideLayout" Target="../slideLayouts/slideLayout17.xml"/><Relationship Id="rId19" Type="http://schemas.openxmlformats.org/officeDocument/2006/relationships/slideLayout" Target="../slideLayouts/slideLayout26.xml"/><Relationship Id="rId31" Type="http://schemas.openxmlformats.org/officeDocument/2006/relationships/slideLayout" Target="../slideLayouts/slideLayout38.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 Id="rId27" Type="http://schemas.openxmlformats.org/officeDocument/2006/relationships/slideLayout" Target="../slideLayouts/slideLayout34.xml"/><Relationship Id="rId30" Type="http://schemas.openxmlformats.org/officeDocument/2006/relationships/slideLayout" Target="../slideLayouts/slideLayout37.xml"/><Relationship Id="rId35" Type="http://schemas.openxmlformats.org/officeDocument/2006/relationships/theme" Target="../theme/theme2.xml"/><Relationship Id="rId8"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E6E5D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027" name="Picture 3"/>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58789" y="6165850"/>
            <a:ext cx="1216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562600" y="152400"/>
            <a:ext cx="3124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userDrawn="1"/>
        </p:nvSpPr>
        <p:spPr bwMode="auto">
          <a:xfrm>
            <a:off x="2595563" y="620714"/>
            <a:ext cx="2175596" cy="90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Година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8</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9</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Президент РИ: </a:t>
            </a:r>
            <a:r>
              <a:rPr kumimoji="0" lang="bg-BG"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Бари Расин</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ДГ 2018-19:  Веселин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Димитров</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ДГЕ 2019-20: Митко Минев</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Дистрикт 2482</a:t>
            </a:r>
            <a:endPar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p:txBody>
      </p:sp>
      <p:pic>
        <p:nvPicPr>
          <p:cNvPr id="1030" name="Picture 7"/>
          <p:cNvPicPr>
            <a:picLocks noChangeAspect="1"/>
          </p:cNvPicPr>
          <p:nvPr userDrawn="1"/>
        </p:nvPicPr>
        <p:blipFill>
          <a:blip r:embed="rId11">
            <a:extLst>
              <a:ext uri="{28A0092B-C50C-407E-A947-70E740481C1C}">
                <a14:useLocalDpi xmlns:a14="http://schemas.microsoft.com/office/drawing/2010/main" val="0"/>
              </a:ext>
            </a:extLst>
          </a:blip>
          <a:srcRect l="8704" t="9052" r="13147" b="20926"/>
          <a:stretch>
            <a:fillRect/>
          </a:stretch>
        </p:blipFill>
        <p:spPr bwMode="auto">
          <a:xfrm>
            <a:off x="436563" y="19050"/>
            <a:ext cx="197485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2"/>
          <p:cNvSpPr txBox="1"/>
          <p:nvPr userDrawn="1"/>
        </p:nvSpPr>
        <p:spPr>
          <a:xfrm>
            <a:off x="4211639" y="6248401"/>
            <a:ext cx="4908550" cy="392415"/>
          </a:xfrm>
          <a:prstGeom prst="rect">
            <a:avLst/>
          </a:prstGeom>
        </p:spPr>
        <p:txBody>
          <a:bodyPr>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sz="900" b="1" i="0" u="none" strike="noStrike" kern="1200" cap="all" spc="0" normalizeH="0" baseline="0" noProof="0" dirty="0" smtClean="0">
                <a:ln>
                  <a:noFill/>
                </a:ln>
                <a:solidFill>
                  <a:srgbClr val="002060"/>
                </a:solidFill>
                <a:effectLst/>
                <a:uLnTx/>
                <a:uFillTx/>
                <a:latin typeface="Calibri"/>
                <a:ea typeface="+mn-ea"/>
                <a:cs typeface="Arial" panose="020B0604020202020204" pitchFamily="34" charset="0"/>
              </a:rPr>
              <a:t>ТРЕНИРОВЪЧЕН СЕМИНАР ЗА ЕЛЕКТ ПРЕЗИДЕНТИ И СЕКРЕТАРИ (ПЕТС) </a:t>
            </a:r>
            <a:r>
              <a:rPr kumimoji="0" lang="ru-RU" sz="900" b="1" i="0" u="none" strike="noStrike" kern="1200" cap="none" spc="0" normalizeH="0" baseline="0" noProof="0" dirty="0" smtClean="0">
                <a:ln>
                  <a:noFill/>
                </a:ln>
                <a:solidFill>
                  <a:srgbClr val="002060"/>
                </a:solidFill>
                <a:effectLst/>
                <a:uLnTx/>
                <a:uFillTx/>
                <a:latin typeface="Calibri"/>
                <a:ea typeface="+mn-ea"/>
                <a:cs typeface="Arial" panose="020B0604020202020204" pitchFamily="34" charset="0"/>
              </a:rPr>
              <a:t>, Банско,  Хотел «РЕГНУМ», </a:t>
            </a:r>
            <a:r>
              <a:rPr kumimoji="0" lang="ru-RU" sz="1050" b="1" i="0" u="none" strike="noStrike" kern="1200" cap="none" spc="0" normalizeH="0" baseline="0" noProof="0" dirty="0" smtClean="0">
                <a:ln>
                  <a:noFill/>
                </a:ln>
                <a:solidFill>
                  <a:srgbClr val="002060"/>
                </a:solidFill>
                <a:effectLst/>
                <a:uLnTx/>
                <a:uFillTx/>
                <a:latin typeface="Calibri"/>
                <a:ea typeface="+mn-ea"/>
                <a:cs typeface="Arial" panose="020B0604020202020204" pitchFamily="34" charset="0"/>
              </a:rPr>
              <a:t>22-24 март 2019</a:t>
            </a:r>
            <a:endParaRPr kumimoji="0" lang="en-US" sz="1050" b="0" i="0" u="none" strike="noStrike" kern="1200" cap="none" spc="0" normalizeH="0" baseline="0" noProof="0" dirty="0">
              <a:ln>
                <a:noFill/>
              </a:ln>
              <a:solidFill>
                <a:srgbClr val="958D8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83007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Lst>
  <p:timing>
    <p:tnLst>
      <p:par>
        <p:cTn id="1" dur="indefinite" restart="never" nodeType="tmRoot"/>
      </p:par>
    </p:tnLst>
  </p:timing>
  <p:txStyles>
    <p:titleStyle>
      <a:lvl1pPr algn="ctr" defTabSz="342900" rtl="0" eaLnBrk="0" fontAlgn="base" hangingPunct="0">
        <a:spcBef>
          <a:spcPct val="0"/>
        </a:spcBef>
        <a:spcAft>
          <a:spcPct val="0"/>
        </a:spcAft>
        <a:defRPr sz="3300" kern="1200">
          <a:solidFill>
            <a:schemeClr val="tx1"/>
          </a:solidFill>
          <a:latin typeface="+mj-lt"/>
          <a:ea typeface="MS PGothic" pitchFamily="34" charset="-128"/>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5pPr>
      <a:lvl6pPr marL="3429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9pPr>
    </p:titleStyle>
    <p:bodyStyle>
      <a:lvl1pPr marL="257175" indent="-257175" algn="l" defTabSz="3429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ＭＳ Ｐゴシック" charset="0"/>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S PGothic" pitchFamily="34" charset="-128"/>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S PGothic" pitchFamily="34" charset="-128"/>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S PGothic" pitchFamily="34" charset="-128"/>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S PGothic" pitchFamily="34"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7086600" y="6477002"/>
            <a:ext cx="1600200" cy="103875"/>
          </a:xfrm>
          <a:prstGeom prst="rect">
            <a:avLst/>
          </a:prstGeom>
          <a:noFill/>
        </p:spPr>
        <p:txBody>
          <a:bodyPr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685800" rtl="0" eaLnBrk="0" fontAlgn="base" latinLnBrk="0" hangingPunct="0">
              <a:lnSpc>
                <a:spcPct val="100000"/>
              </a:lnSpc>
              <a:spcBef>
                <a:spcPct val="0"/>
              </a:spcBef>
              <a:spcAft>
                <a:spcPct val="0"/>
              </a:spcAft>
              <a:buClrTx/>
              <a:buSzTx/>
              <a:buFontTx/>
              <a:buNone/>
              <a:tabLst/>
              <a:defRPr/>
            </a:pPr>
            <a:r>
              <a:rPr kumimoji="0" lang="en-US" altLang="bg-BG" sz="675" b="0" i="0" u="none" strike="noStrike" kern="1200" cap="none" spc="0" normalizeH="0" baseline="0" noProof="0" smtClean="0">
                <a:ln>
                  <a:noFill/>
                </a:ln>
                <a:solidFill>
                  <a:srgbClr val="BCBDC0"/>
                </a:solidFill>
                <a:effectLst/>
                <a:uLnTx/>
                <a:uFillTx/>
                <a:latin typeface="Arial Narrow" panose="020B0606020202030204" pitchFamily="34" charset="0"/>
                <a:ea typeface="ヒラギノ角ゴ Pro W3"/>
                <a:cs typeface="ヒラギノ角ゴ Pro W3"/>
              </a:rPr>
              <a:t>TITLE  |  </a:t>
            </a:r>
            <a:fld id="{B61EFD54-3769-473C-AC7F-757092363924}" type="slidenum">
              <a:rPr kumimoji="0" lang="en-US" altLang="bg-BG" sz="675" b="0" i="0" u="none" strike="noStrike" kern="1200" cap="none" spc="0" normalizeH="0" baseline="0" noProof="0" smtClean="0">
                <a:ln>
                  <a:noFill/>
                </a:ln>
                <a:solidFill>
                  <a:srgbClr val="BCBDC0"/>
                </a:solidFill>
                <a:effectLst/>
                <a:uLnTx/>
                <a:uFillTx/>
                <a:latin typeface="Arial Narrow" panose="020B0606020202030204" pitchFamily="34" charset="0"/>
                <a:ea typeface="ヒラギノ角ゴ Pro W3"/>
                <a:cs typeface="ヒラギノ角ゴ Pro W3"/>
              </a:rPr>
              <a:pPr marL="0" marR="0" lvl="0" indent="0" algn="r" defTabSz="685800" rtl="0" eaLnBrk="0" fontAlgn="base" latinLnBrk="0" hangingPunct="0">
                <a:lnSpc>
                  <a:spcPct val="100000"/>
                </a:lnSpc>
                <a:spcBef>
                  <a:spcPct val="0"/>
                </a:spcBef>
                <a:spcAft>
                  <a:spcPct val="0"/>
                </a:spcAft>
                <a:buClrTx/>
                <a:buSzTx/>
                <a:buFontTx/>
                <a:buNone/>
                <a:tabLst/>
                <a:defRPr/>
              </a:pPr>
              <a:t>‹#›</a:t>
            </a:fld>
            <a:r>
              <a:rPr kumimoji="0" lang="en-US" altLang="bg-BG" sz="675" b="0" i="0" u="none" strike="noStrike" kern="1200" cap="none" spc="0" normalizeH="0" baseline="0" noProof="0" smtClean="0">
                <a:ln>
                  <a:noFill/>
                </a:ln>
                <a:solidFill>
                  <a:srgbClr val="BCBDC0"/>
                </a:solidFill>
                <a:effectLst/>
                <a:uLnTx/>
                <a:uFillTx/>
                <a:latin typeface="Arial Narrow" panose="020B0606020202030204" pitchFamily="34" charset="0"/>
                <a:ea typeface="ヒラギノ角ゴ Pro W3"/>
                <a:cs typeface="ヒラギノ角ゴ Pro W3"/>
              </a:rPr>
              <a:t>  </a:t>
            </a:r>
            <a:endParaRPr kumimoji="0" lang="en-US" altLang="bg-BG" sz="675" b="0" i="0" u="none" strike="noStrike" kern="1200" cap="none" spc="0" normalizeH="0" baseline="0" noProof="0" smtClean="0">
              <a:ln>
                <a:noFill/>
              </a:ln>
              <a:solidFill>
                <a:srgbClr val="958D85"/>
              </a:solidFill>
              <a:effectLst/>
              <a:uLnTx/>
              <a:uFillTx/>
              <a:latin typeface="Arial Narrow" panose="020B0606020202030204" pitchFamily="34" charset="0"/>
              <a:ea typeface="ヒラギノ角ゴ Pro W3"/>
              <a:cs typeface="ヒラギノ角ゴ Pro W3"/>
            </a:endParaRPr>
          </a:p>
        </p:txBody>
      </p:sp>
      <p:pic>
        <p:nvPicPr>
          <p:cNvPr id="2051" name="Picture 5"/>
          <p:cNvPicPr>
            <a:picLocks noChangeAspect="1"/>
          </p:cNvPicPr>
          <p:nvPr/>
        </p:nvPicPr>
        <p:blipFill>
          <a:blip r:embed="rId36">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2"/>
          <p:cNvSpPr txBox="1"/>
          <p:nvPr userDrawn="1"/>
        </p:nvSpPr>
        <p:spPr>
          <a:xfrm>
            <a:off x="4211639" y="6248401"/>
            <a:ext cx="4908550" cy="392415"/>
          </a:xfrm>
          <a:prstGeom prst="rect">
            <a:avLst/>
          </a:prstGeom>
        </p:spPr>
        <p:txBody>
          <a:bodyPr>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sz="900" b="1" i="0" u="none" strike="noStrike" kern="1200" cap="all" spc="0" normalizeH="0" baseline="0" noProof="0" dirty="0" smtClean="0">
                <a:ln>
                  <a:noFill/>
                </a:ln>
                <a:solidFill>
                  <a:srgbClr val="002060"/>
                </a:solidFill>
                <a:effectLst/>
                <a:uLnTx/>
                <a:uFillTx/>
                <a:latin typeface="Calibri"/>
                <a:ea typeface="+mn-ea"/>
                <a:cs typeface="Arial" panose="020B0604020202020204" pitchFamily="34" charset="0"/>
              </a:rPr>
              <a:t>ТРЕНИРОВЪЧЕН СЕМИНАР ЗА ЕЛЕКТ ПРЕЗИДЕНТИ И СЕКРЕТАРИ (ПЕТС) </a:t>
            </a:r>
            <a:r>
              <a:rPr kumimoji="0" lang="ru-RU" sz="900" b="1" i="0" u="none" strike="noStrike" kern="1200" cap="none" spc="0" normalizeH="0" baseline="0" noProof="0" dirty="0" smtClean="0">
                <a:ln>
                  <a:noFill/>
                </a:ln>
                <a:solidFill>
                  <a:srgbClr val="002060"/>
                </a:solidFill>
                <a:effectLst/>
                <a:uLnTx/>
                <a:uFillTx/>
                <a:latin typeface="Calibri"/>
                <a:ea typeface="+mn-ea"/>
                <a:cs typeface="Arial" panose="020B0604020202020204" pitchFamily="34" charset="0"/>
              </a:rPr>
              <a:t>, Банско,  Хотел «РЕГНУМ», </a:t>
            </a:r>
            <a:r>
              <a:rPr kumimoji="0" lang="ru-RU" sz="1050" b="1" i="0" u="none" strike="noStrike" kern="1200" cap="none" spc="0" normalizeH="0" baseline="0" noProof="0" dirty="0" smtClean="0">
                <a:ln>
                  <a:noFill/>
                </a:ln>
                <a:solidFill>
                  <a:srgbClr val="002060"/>
                </a:solidFill>
                <a:effectLst/>
                <a:uLnTx/>
                <a:uFillTx/>
                <a:latin typeface="Calibri"/>
                <a:ea typeface="+mn-ea"/>
                <a:cs typeface="Arial" panose="020B0604020202020204" pitchFamily="34" charset="0"/>
              </a:rPr>
              <a:t>22-24 март 2019</a:t>
            </a:r>
            <a:endParaRPr kumimoji="0" lang="en-US" sz="1050" b="0" i="0" u="none" strike="noStrike" kern="1200" cap="none" spc="0" normalizeH="0" baseline="0" noProof="0" dirty="0">
              <a:ln>
                <a:noFill/>
              </a:ln>
              <a:solidFill>
                <a:srgbClr val="958D8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460275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9" r:id="rId19"/>
    <p:sldLayoutId id="2147483690" r:id="rId20"/>
    <p:sldLayoutId id="2147483692" r:id="rId21"/>
    <p:sldLayoutId id="2147483698" r:id="rId22"/>
    <p:sldLayoutId id="2147483699" r:id="rId23"/>
    <p:sldLayoutId id="2147483700" r:id="rId24"/>
    <p:sldLayoutId id="2147483701" r:id="rId25"/>
    <p:sldLayoutId id="2147483702" r:id="rId26"/>
    <p:sldLayoutId id="2147483703" r:id="rId27"/>
    <p:sldLayoutId id="2147483704" r:id="rId28"/>
    <p:sldLayoutId id="2147483705" r:id="rId29"/>
    <p:sldLayoutId id="2147483706" r:id="rId30"/>
    <p:sldLayoutId id="2147483707" r:id="rId31"/>
    <p:sldLayoutId id="2147483708" r:id="rId32"/>
    <p:sldLayoutId id="2147483709" r:id="rId33"/>
    <p:sldLayoutId id="2147483710" r:id="rId34"/>
  </p:sldLayoutIdLst>
  <p:timing>
    <p:tnLst>
      <p:par>
        <p:cTn id="1" dur="indefinite" restart="never" nodeType="tmRoot"/>
      </p:par>
    </p:tnLst>
  </p:timing>
  <p:txStyles>
    <p:titleStyle>
      <a:lvl1pPr algn="ctr" defTabSz="342900" rtl="0" eaLnBrk="0" fontAlgn="base" hangingPunct="0">
        <a:spcBef>
          <a:spcPct val="0"/>
        </a:spcBef>
        <a:spcAft>
          <a:spcPct val="0"/>
        </a:spcAft>
        <a:defRPr sz="3300" kern="1200">
          <a:solidFill>
            <a:schemeClr val="tx1"/>
          </a:solidFill>
          <a:latin typeface="+mj-lt"/>
          <a:ea typeface="MS PGothic" pitchFamily="34" charset="-128"/>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5pPr>
      <a:lvl6pPr marL="3429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9pPr>
    </p:titleStyle>
    <p:bodyStyle>
      <a:lvl1pPr marL="257175" indent="-257175" algn="l" defTabSz="3429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ＭＳ Ｐゴシック" charset="0"/>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S PGothic" pitchFamily="34" charset="-128"/>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S PGothic" pitchFamily="34" charset="-128"/>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S PGothic" pitchFamily="34" charset="-128"/>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S PGothic" pitchFamily="34"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0.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png"/></Relationships>
</file>

<file path=ppt/slides/_rels/slide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7.xml"/><Relationship Id="rId1" Type="http://schemas.openxmlformats.org/officeDocument/2006/relationships/slideLayout" Target="../slideLayouts/slideLayout3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9.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0.xml"/><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1.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2.xml"/><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63.xm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4.xml"/><Relationship Id="rId1" Type="http://schemas.openxmlformats.org/officeDocument/2006/relationships/slideLayout" Target="../slideLayouts/slideLayout10.xml"/><Relationship Id="rId4" Type="http://schemas.openxmlformats.org/officeDocument/2006/relationships/hyperlink" Target="http://www.rotary.org/"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5.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66.xml"/><Relationship Id="rId1" Type="http://schemas.openxmlformats.org/officeDocument/2006/relationships/slideLayout" Target="../slideLayouts/slideLayout10.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7.xml"/><Relationship Id="rId1" Type="http://schemas.openxmlformats.org/officeDocument/2006/relationships/slideLayout" Target="../slideLayouts/slideLayout40.xml"/></Relationships>
</file>

<file path=ppt/slides/_rels/slide72.xml.rels><?xml version="1.0" encoding="UTF-8" standalone="yes"?>
<Relationships xmlns="http://schemas.openxmlformats.org/package/2006/relationships"><Relationship Id="rId3" Type="http://schemas.openxmlformats.org/officeDocument/2006/relationships/hyperlink" Target="mailto:lgospodinov@rotary-euxinograd.org" TargetMode="External"/><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9.xml"/><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71.xml"/><Relationship Id="rId1" Type="http://schemas.openxmlformats.org/officeDocument/2006/relationships/slideLayout" Target="../slideLayouts/slideLayout1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7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72.xml"/><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73.xml"/><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74.xml"/><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5.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76.xml"/><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77.xml"/><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78.xml"/><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79.xml"/><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0.xml"/><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81.xml"/><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82.xml"/><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83.xml"/><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84.xml"/><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85.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0.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59.jpeg"/><Relationship Id="rId7" Type="http://schemas.openxmlformats.org/officeDocument/2006/relationships/image" Target="../media/image63.jpeg"/><Relationship Id="rId2" Type="http://schemas.openxmlformats.org/officeDocument/2006/relationships/notesSlide" Target="../notesSlides/notesSlide88.xml"/><Relationship Id="rId1" Type="http://schemas.openxmlformats.org/officeDocument/2006/relationships/slideLayout" Target="../slideLayouts/slideLayout10.xml"/><Relationship Id="rId6" Type="http://schemas.openxmlformats.org/officeDocument/2006/relationships/image" Target="../media/image62.jpeg"/><Relationship Id="rId5" Type="http://schemas.openxmlformats.org/officeDocument/2006/relationships/image" Target="../media/image61.jpeg"/><Relationship Id="rId10" Type="http://schemas.openxmlformats.org/officeDocument/2006/relationships/image" Target="../media/image66.jpeg"/><Relationship Id="rId4" Type="http://schemas.openxmlformats.org/officeDocument/2006/relationships/image" Target="../media/image60.jpeg"/><Relationship Id="rId9" Type="http://schemas.openxmlformats.org/officeDocument/2006/relationships/image" Target="../media/image65.jpe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0.xml"/></Relationships>
</file>

<file path=ppt/slides/_rels/slide9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36.xml"/></Relationships>
</file>

<file path=ppt/slides/_rels/slide9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2.xml"/><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33463" y="3429000"/>
            <a:ext cx="6972300" cy="742950"/>
          </a:xfrm>
        </p:spPr>
        <p:txBody>
          <a:bodyPr anchor="ctr"/>
          <a:lstStyle/>
          <a:p>
            <a:pPr eaLnBrk="1" hangingPunct="1">
              <a:defRPr/>
            </a:pPr>
            <a:r>
              <a:rPr lang="ru-RU" altLang="en-US" sz="2100" b="1" dirty="0" err="1">
                <a:latin typeface="Bookman Old Style" panose="02050604050505020204" pitchFamily="18" charset="0"/>
                <a:cs typeface="Times New Roman" panose="02020603050405020304" pitchFamily="18" charset="0"/>
              </a:rPr>
              <a:t>Визия</a:t>
            </a:r>
            <a:r>
              <a:rPr lang="ru-RU" altLang="en-US" sz="2100" b="1" dirty="0">
                <a:latin typeface="Bookman Old Style" panose="02050604050505020204" pitchFamily="18" charset="0"/>
                <a:cs typeface="Times New Roman" panose="02020603050405020304" pitchFamily="18" charset="0"/>
              </a:rPr>
              <a:t> и Лого. Стратегически </a:t>
            </a:r>
            <a:r>
              <a:rPr lang="ru-RU" altLang="en-US" sz="2100" b="1" dirty="0" err="1">
                <a:latin typeface="Bookman Old Style" panose="02050604050505020204" pitchFamily="18" charset="0"/>
                <a:cs typeface="Times New Roman" panose="02020603050405020304" pitchFamily="18" charset="0"/>
              </a:rPr>
              <a:t>приоритети</a:t>
            </a:r>
            <a:r>
              <a:rPr lang="ru-RU" altLang="en-US" sz="2100" b="1" dirty="0">
                <a:latin typeface="Bookman Old Style" panose="02050604050505020204" pitchFamily="18" charset="0"/>
                <a:cs typeface="Times New Roman" panose="02020603050405020304" pitchFamily="18" charset="0"/>
              </a:rPr>
              <a:t>. Цели на Дистрикт 2482 РИ за 2019-2020 г.</a:t>
            </a:r>
            <a:endParaRPr lang="en-US" sz="2100" b="1" dirty="0">
              <a:latin typeface="Bookman Old Style" panose="02050604050505020204" pitchFamily="18" charset="0"/>
              <a:cs typeface="Times New Roman" panose="02020603050405020304" pitchFamily="18" charset="0"/>
            </a:endParaRPr>
          </a:p>
        </p:txBody>
      </p:sp>
      <p:sp>
        <p:nvSpPr>
          <p:cNvPr id="39939" name="Rectangle 3"/>
          <p:cNvSpPr>
            <a:spLocks noGrp="1" noChangeArrowheads="1"/>
          </p:cNvSpPr>
          <p:nvPr>
            <p:ph type="subTitle" idx="1"/>
          </p:nvPr>
        </p:nvSpPr>
        <p:spPr bwMode="auto">
          <a:xfrm>
            <a:off x="1543050" y="4316017"/>
            <a:ext cx="5243513" cy="9489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1500" b="1">
                <a:latin typeface="Georgia" panose="02040502050405020303" pitchFamily="18" charset="0"/>
                <a:cs typeface="Times New Roman" panose="02020603050405020304" pitchFamily="18" charset="0"/>
              </a:rPr>
              <a:t>Митко Минев, ДГЕ</a:t>
            </a:r>
          </a:p>
          <a:p>
            <a:pPr eaLnBrk="1" hangingPunct="1"/>
            <a:r>
              <a:rPr lang="bg-BG" altLang="en-US" sz="1500" b="1">
                <a:latin typeface="Georgia" panose="02040502050405020303" pitchFamily="18" charset="0"/>
                <a:cs typeface="Times New Roman" panose="02020603050405020304" pitchFamily="18" charset="0"/>
              </a:rPr>
              <a:t>РК Велико Търново</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21877228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sz="2800" b="1" smtClean="0">
                <a:solidFill>
                  <a:srgbClr val="FFFFFF"/>
                </a:solidFill>
                <a:latin typeface="Times New Roman" pitchFamily="18" charset="0"/>
                <a:cs typeface="Times New Roman" pitchFamily="18" charset="0"/>
              </a:rPr>
              <a:t>           ДОКУМЕНТИ НА РИ</a:t>
            </a:r>
            <a:endParaRPr lang="bg-BG" altLang="bg-BG" b="1" smtClean="0">
              <a:latin typeface="Arial Narrow" pitchFamily="34" charset="0"/>
            </a:endParaRPr>
          </a:p>
        </p:txBody>
      </p:sp>
      <p:sp>
        <p:nvSpPr>
          <p:cNvPr id="3" name="Content Placeholder 2">
            <a:extLst/>
          </p:cNvPr>
          <p:cNvSpPr>
            <a:spLocks noGrp="1"/>
          </p:cNvSpPr>
          <p:nvPr>
            <p:ph idx="1"/>
          </p:nvPr>
        </p:nvSpPr>
        <p:spPr/>
        <p:txBody>
          <a:bodyPr/>
          <a:lstStyle/>
          <a:p>
            <a:pPr marL="514350" indent="-514350" algn="just" eaLnBrk="1" fontAlgn="auto" hangingPunct="1">
              <a:spcBef>
                <a:spcPts val="0"/>
              </a:spcBef>
              <a:spcAft>
                <a:spcPts val="0"/>
              </a:spcAft>
              <a:buFont typeface="Arial" pitchFamily="34" charset="0"/>
              <a:buAutoNum type="arabicPeriod"/>
              <a:defRPr/>
            </a:pPr>
            <a:r>
              <a:rPr lang="bg-BG" sz="2400" b="1" dirty="0" smtClean="0">
                <a:latin typeface="Times New Roman" panose="02020603050405020304" pitchFamily="18" charset="0"/>
                <a:cs typeface="Times New Roman" panose="02020603050405020304" pitchFamily="18" charset="0"/>
              </a:rPr>
              <a:t>КОНСТИТУЦИЯ</a:t>
            </a:r>
            <a:r>
              <a:rPr lang="bg-BG" sz="2400" dirty="0" smtClean="0">
                <a:latin typeface="Times New Roman" panose="02020603050405020304" pitchFamily="18" charset="0"/>
                <a:cs typeface="Times New Roman" panose="02020603050405020304" pitchFamily="18" charset="0"/>
              </a:rPr>
              <a:t> </a:t>
            </a:r>
            <a:r>
              <a:rPr lang="bg-BG" sz="2400" dirty="0">
                <a:latin typeface="Times New Roman" panose="02020603050405020304" pitchFamily="18" charset="0"/>
                <a:cs typeface="Times New Roman" panose="02020603050405020304" pitchFamily="18" charset="0"/>
              </a:rPr>
              <a:t>– 2016 г.</a:t>
            </a:r>
          </a:p>
          <a:p>
            <a:pPr marL="514350" indent="-514350" algn="just" eaLnBrk="1" fontAlgn="auto" hangingPunct="1">
              <a:spcBef>
                <a:spcPts val="0"/>
              </a:spcBef>
              <a:spcAft>
                <a:spcPts val="0"/>
              </a:spcAft>
              <a:buFont typeface="Arial" pitchFamily="34" charset="0"/>
              <a:buAutoNum type="arabicPeriod"/>
              <a:defRPr/>
            </a:pPr>
            <a:r>
              <a:rPr lang="bg-BG" sz="2400" b="1" dirty="0" smtClean="0">
                <a:latin typeface="Times New Roman" panose="02020603050405020304" pitchFamily="18" charset="0"/>
                <a:cs typeface="Times New Roman" panose="02020603050405020304" pitchFamily="18" charset="0"/>
              </a:rPr>
              <a:t>ПРАВИЛНИК</a:t>
            </a:r>
            <a:r>
              <a:rPr lang="bg-BG" sz="2400" dirty="0" smtClean="0">
                <a:latin typeface="Times New Roman" panose="02020603050405020304" pitchFamily="18" charset="0"/>
                <a:cs typeface="Times New Roman" panose="02020603050405020304" pitchFamily="18" charset="0"/>
              </a:rPr>
              <a:t> – </a:t>
            </a:r>
            <a:r>
              <a:rPr lang="bg-BG" sz="2400" dirty="0">
                <a:latin typeface="Times New Roman" panose="02020603050405020304" pitchFamily="18" charset="0"/>
                <a:cs typeface="Times New Roman" panose="02020603050405020304" pitchFamily="18" charset="0"/>
              </a:rPr>
              <a:t>2016 г.</a:t>
            </a:r>
          </a:p>
          <a:p>
            <a:pPr marL="514350" indent="-514350" algn="just" eaLnBrk="1" fontAlgn="auto" hangingPunct="1">
              <a:spcBef>
                <a:spcPts val="0"/>
              </a:spcBef>
              <a:spcAft>
                <a:spcPts val="0"/>
              </a:spcAft>
              <a:buFont typeface="Arial" pitchFamily="34" charset="0"/>
              <a:buAutoNum type="arabicPeriod"/>
              <a:defRPr/>
            </a:pPr>
            <a:r>
              <a:rPr lang="bg-BG" sz="2400" dirty="0">
                <a:latin typeface="Times New Roman" panose="02020603050405020304" pitchFamily="18" charset="0"/>
                <a:cs typeface="Times New Roman" panose="02020603050405020304" pitchFamily="18" charset="0"/>
              </a:rPr>
              <a:t>Стандартна конституция на Ротари клуб – 2016 г.</a:t>
            </a:r>
          </a:p>
          <a:p>
            <a:pPr marL="514350" indent="-514350" algn="just" eaLnBrk="1" fontAlgn="auto" hangingPunct="1">
              <a:spcBef>
                <a:spcPts val="0"/>
              </a:spcBef>
              <a:spcAft>
                <a:spcPts val="0"/>
              </a:spcAft>
              <a:buFont typeface="Arial" pitchFamily="34" charset="0"/>
              <a:buAutoNum type="arabicPeriod"/>
              <a:defRPr/>
            </a:pPr>
            <a:r>
              <a:rPr lang="bg-BG" sz="2400" dirty="0">
                <a:latin typeface="Times New Roman" panose="02020603050405020304" pitchFamily="18" charset="0"/>
                <a:cs typeface="Times New Roman" panose="02020603050405020304" pitchFamily="18" charset="0"/>
              </a:rPr>
              <a:t>Препоръчителен правилник на Ротари клуб – 2016 г</a:t>
            </a:r>
            <a:r>
              <a:rPr lang="bg-BG" sz="2400" dirty="0" smtClean="0">
                <a:latin typeface="Times New Roman" panose="02020603050405020304" pitchFamily="18" charset="0"/>
                <a:cs typeface="Times New Roman" panose="02020603050405020304" pitchFamily="18" charset="0"/>
              </a:rPr>
              <a:t>.</a:t>
            </a:r>
          </a:p>
          <a:p>
            <a:pPr marL="0" indent="0" algn="just" eaLnBrk="1" fontAlgn="auto" hangingPunct="1">
              <a:spcBef>
                <a:spcPts val="0"/>
              </a:spcBef>
              <a:spcAft>
                <a:spcPts val="0"/>
              </a:spcAft>
              <a:buFont typeface="Arial" pitchFamily="34" charset="0"/>
              <a:buNone/>
              <a:defRPr/>
            </a:pPr>
            <a:r>
              <a:rPr lang="bg-BG" sz="2400" dirty="0" smtClean="0">
                <a:latin typeface="Times New Roman" panose="02020603050405020304" pitchFamily="18" charset="0"/>
                <a:cs typeface="Times New Roman" panose="02020603050405020304" pitchFamily="18" charset="0"/>
              </a:rPr>
              <a:t>       </a:t>
            </a:r>
            <a:r>
              <a:rPr lang="bg-BG" sz="2400" b="1" dirty="0" smtClean="0">
                <a:latin typeface="Times New Roman" panose="02020603050405020304" pitchFamily="18" charset="0"/>
                <a:cs typeface="Times New Roman" panose="02020603050405020304" pitchFamily="18" charset="0"/>
              </a:rPr>
              <a:t>ЗАДЪЛЖИТЕЛНИ ЗА ИЗПЪЛНЕНИЕ !</a:t>
            </a:r>
          </a:p>
          <a:p>
            <a:pPr marL="0" indent="0" algn="just" eaLnBrk="1" fontAlgn="auto" hangingPunct="1">
              <a:spcBef>
                <a:spcPts val="0"/>
              </a:spcBef>
              <a:spcAft>
                <a:spcPts val="0"/>
              </a:spcAft>
              <a:buFont typeface="Arial" pitchFamily="34" charset="0"/>
              <a:buNone/>
              <a:defRPr/>
            </a:pPr>
            <a:endParaRPr lang="bg-BG" sz="2400" b="1" dirty="0">
              <a:latin typeface="Times New Roman" panose="02020603050405020304" pitchFamily="18" charset="0"/>
              <a:cs typeface="Times New Roman" panose="02020603050405020304" pitchFamily="18" charset="0"/>
            </a:endParaRPr>
          </a:p>
          <a:p>
            <a:pPr marL="0" indent="0" algn="just" eaLnBrk="1" fontAlgn="auto" hangingPunct="1">
              <a:spcBef>
                <a:spcPts val="0"/>
              </a:spcBef>
              <a:spcAft>
                <a:spcPts val="0"/>
              </a:spcAft>
              <a:buFont typeface="Arial" pitchFamily="34" charset="0"/>
              <a:buNone/>
              <a:defRPr/>
            </a:pPr>
            <a:r>
              <a:rPr lang="bg-BG" sz="2400" b="1" dirty="0" smtClean="0">
                <a:latin typeface="Times New Roman" panose="02020603050405020304" pitchFamily="18" charset="0"/>
                <a:cs typeface="Times New Roman" panose="02020603050405020304" pitchFamily="18" charset="0"/>
              </a:rPr>
              <a:t>Променят се с решения на Законодателния съвет.</a:t>
            </a:r>
          </a:p>
          <a:p>
            <a:pPr marL="0" indent="0" algn="just" eaLnBrk="1" fontAlgn="auto" hangingPunct="1">
              <a:spcBef>
                <a:spcPts val="0"/>
              </a:spcBef>
              <a:spcAft>
                <a:spcPts val="0"/>
              </a:spcAft>
              <a:buFont typeface="Arial" pitchFamily="34" charset="0"/>
              <a:buNone/>
              <a:defRPr/>
            </a:pPr>
            <a:r>
              <a:rPr lang="ru-RU" sz="2400" dirty="0">
                <a:latin typeface="Times New Roman" panose="02020603050405020304" pitchFamily="18" charset="0"/>
                <a:cs typeface="Times New Roman" panose="02020603050405020304" pitchFamily="18" charset="0"/>
              </a:rPr>
              <a:t>Законодателни решения </a:t>
            </a:r>
            <a:r>
              <a:rPr lang="ru-RU" sz="2400" dirty="0" err="1" smtClean="0">
                <a:latin typeface="Times New Roman" panose="02020603050405020304" pitchFamily="18" charset="0"/>
                <a:cs typeface="Times New Roman" panose="02020603050405020304" pitchFamily="18" charset="0"/>
              </a:rPr>
              <a:t>могат</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да </a:t>
            </a:r>
            <a:r>
              <a:rPr lang="ru-RU" sz="2400" dirty="0" err="1" smtClean="0">
                <a:latin typeface="Times New Roman" panose="02020603050405020304" pitchFamily="18" charset="0"/>
                <a:cs typeface="Times New Roman" panose="02020603050405020304" pitchFamily="18" charset="0"/>
              </a:rPr>
              <a:t>предлагат</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ротари</a:t>
            </a:r>
            <a:r>
              <a:rPr lang="ru-RU" sz="2400" dirty="0" smtClean="0">
                <a:latin typeface="Times New Roman" panose="02020603050405020304" pitchFamily="18" charset="0"/>
                <a:cs typeface="Times New Roman" panose="02020603050405020304" pitchFamily="18" charset="0"/>
              </a:rPr>
              <a:t> клуб </a:t>
            </a:r>
            <a:r>
              <a:rPr lang="ru-RU" sz="1800" i="1" dirty="0" smtClean="0">
                <a:latin typeface="Times New Roman" panose="02020603050405020304" pitchFamily="18" charset="0"/>
                <a:cs typeface="Times New Roman" panose="02020603050405020304" pitchFamily="18" charset="0"/>
              </a:rPr>
              <a:t>(</a:t>
            </a:r>
            <a:r>
              <a:rPr lang="ru-RU" sz="1800" i="1" dirty="0" err="1" smtClean="0">
                <a:latin typeface="Times New Roman" panose="02020603050405020304" pitchFamily="18" charset="0"/>
                <a:cs typeface="Times New Roman" panose="02020603050405020304" pitchFamily="18" charset="0"/>
              </a:rPr>
              <a:t>подкрепени</a:t>
            </a:r>
            <a:r>
              <a:rPr lang="ru-RU" sz="1800" i="1" dirty="0" smtClean="0">
                <a:latin typeface="Times New Roman" panose="02020603050405020304" pitchFamily="18" charset="0"/>
                <a:cs typeface="Times New Roman" panose="02020603050405020304" pitchFamily="18" charset="0"/>
              </a:rPr>
              <a:t> от </a:t>
            </a:r>
            <a:r>
              <a:rPr lang="ru-RU" sz="1800" i="1" dirty="0" err="1" smtClean="0">
                <a:latin typeface="Times New Roman" panose="02020603050405020304" pitchFamily="18" charset="0"/>
                <a:cs typeface="Times New Roman" panose="02020603050405020304" pitchFamily="18" charset="0"/>
              </a:rPr>
              <a:t>клубовете</a:t>
            </a:r>
            <a:r>
              <a:rPr lang="ru-RU" sz="1800" i="1" dirty="0" smtClean="0">
                <a:latin typeface="Times New Roman" panose="02020603050405020304" pitchFamily="18" charset="0"/>
                <a:cs typeface="Times New Roman" panose="02020603050405020304" pitchFamily="18" charset="0"/>
              </a:rPr>
              <a:t> в </a:t>
            </a:r>
            <a:r>
              <a:rPr lang="ru-RU" sz="1800" i="1" dirty="0" err="1">
                <a:latin typeface="Times New Roman" panose="02020603050405020304" pitchFamily="18" charset="0"/>
                <a:cs typeface="Times New Roman" panose="02020603050405020304" pitchFamily="18" charset="0"/>
              </a:rPr>
              <a:t>д</a:t>
            </a:r>
            <a:r>
              <a:rPr lang="ru-RU" sz="1800" i="1" dirty="0" err="1" smtClean="0">
                <a:latin typeface="Times New Roman" panose="02020603050405020304" pitchFamily="18" charset="0"/>
                <a:cs typeface="Times New Roman" panose="02020603050405020304" pitchFamily="18" charset="0"/>
              </a:rPr>
              <a:t>истрика</a:t>
            </a:r>
            <a:r>
              <a:rPr lang="ru-RU" sz="1800" i="1" dirty="0" smtClean="0">
                <a:latin typeface="Times New Roman" panose="02020603050405020304" pitchFamily="18" charset="0"/>
                <a:cs typeface="Times New Roman" panose="02020603050405020304" pitchFamily="18" charset="0"/>
              </a:rPr>
              <a:t> на </a:t>
            </a:r>
            <a:r>
              <a:rPr lang="ru-RU" sz="1800" i="1" dirty="0" err="1" smtClean="0">
                <a:latin typeface="Times New Roman" panose="02020603050405020304" pitchFamily="18" charset="0"/>
                <a:cs typeface="Times New Roman" panose="02020603050405020304" pitchFamily="18" charset="0"/>
              </a:rPr>
              <a:t>конференцията</a:t>
            </a:r>
            <a:r>
              <a:rPr lang="ru-RU" sz="1800" i="1"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конференция на </a:t>
            </a:r>
            <a:r>
              <a:rPr lang="ru-RU" sz="2400" dirty="0" smtClean="0">
                <a:latin typeface="Times New Roman" panose="02020603050405020304" pitchFamily="18" charset="0"/>
                <a:cs typeface="Times New Roman" panose="02020603050405020304" pitchFamily="18" charset="0"/>
              </a:rPr>
              <a:t>дистрикта </a:t>
            </a:r>
            <a:r>
              <a:rPr lang="ru-RU" sz="1800" i="1" dirty="0" smtClean="0">
                <a:latin typeface="Times New Roman" panose="02020603050405020304" pitchFamily="18" charset="0"/>
                <a:cs typeface="Times New Roman" panose="02020603050405020304" pitchFamily="18" charset="0"/>
              </a:rPr>
              <a:t>(макс. 5 предложения), </a:t>
            </a:r>
            <a:r>
              <a:rPr lang="ru-RU" sz="2400" dirty="0" err="1" smtClean="0">
                <a:latin typeface="Times New Roman" panose="02020603050405020304" pitchFamily="18" charset="0"/>
                <a:cs typeface="Times New Roman" panose="02020603050405020304" pitchFamily="18" charset="0"/>
              </a:rPr>
              <a:t>генералният</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съвет</a:t>
            </a:r>
            <a:r>
              <a:rPr lang="ru-RU" sz="2400" dirty="0">
                <a:latin typeface="Times New Roman" panose="02020603050405020304" pitchFamily="18" charset="0"/>
                <a:cs typeface="Times New Roman" panose="02020603050405020304" pitchFamily="18" charset="0"/>
              </a:rPr>
              <a:t> или </a:t>
            </a:r>
            <a:r>
              <a:rPr lang="ru-RU" sz="2400" dirty="0" err="1">
                <a:latin typeface="Times New Roman" panose="02020603050405020304" pitchFamily="18" charset="0"/>
                <a:cs typeface="Times New Roman" panose="02020603050405020304" pitchFamily="18" charset="0"/>
              </a:rPr>
              <a:t>конференцията</a:t>
            </a:r>
            <a:r>
              <a:rPr lang="ru-RU" sz="2400" dirty="0">
                <a:latin typeface="Times New Roman" panose="02020603050405020304" pitchFamily="18" charset="0"/>
                <a:cs typeface="Times New Roman" panose="02020603050405020304" pitchFamily="18" charset="0"/>
              </a:rPr>
              <a:t> на РИВИ, </a:t>
            </a:r>
            <a:r>
              <a:rPr lang="ru-RU" sz="2400" dirty="0" err="1">
                <a:latin typeface="Times New Roman" panose="02020603050405020304" pitchFamily="18" charset="0"/>
                <a:cs typeface="Times New Roman" panose="02020603050405020304" pitchFamily="18" charset="0"/>
              </a:rPr>
              <a:t>Законодателният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съвет</a:t>
            </a:r>
            <a:r>
              <a:rPr lang="ru-RU" sz="2400" dirty="0">
                <a:latin typeface="Times New Roman" panose="02020603050405020304" pitchFamily="18" charset="0"/>
                <a:cs typeface="Times New Roman" panose="02020603050405020304" pitchFamily="18" charset="0"/>
              </a:rPr>
              <a:t> и </a:t>
            </a:r>
            <a:r>
              <a:rPr lang="ru-RU" sz="2400" dirty="0" err="1" smtClean="0">
                <a:latin typeface="Times New Roman" panose="02020603050405020304" pitchFamily="18" charset="0"/>
                <a:cs typeface="Times New Roman" panose="02020603050405020304" pitchFamily="18" charset="0"/>
              </a:rPr>
              <a:t>Бордът</a:t>
            </a:r>
            <a:r>
              <a:rPr lang="ru-RU" sz="2400" dirty="0" smtClean="0">
                <a:latin typeface="Times New Roman" panose="02020603050405020304" pitchFamily="18" charset="0"/>
                <a:cs typeface="Times New Roman" panose="02020603050405020304" pitchFamily="18" charset="0"/>
              </a:rPr>
              <a:t>.</a:t>
            </a:r>
            <a:endParaRPr lang="bg-BG" sz="2400" b="1" dirty="0">
              <a:latin typeface="Times New Roman" panose="02020603050405020304" pitchFamily="18" charset="0"/>
              <a:cs typeface="Times New Roman" panose="02020603050405020304" pitchFamily="18" charset="0"/>
            </a:endParaRPr>
          </a:p>
          <a:p>
            <a:pPr marL="0" indent="0" algn="just" eaLnBrk="1" fontAlgn="auto" hangingPunct="1">
              <a:spcBef>
                <a:spcPts val="0"/>
              </a:spcBef>
              <a:spcAft>
                <a:spcPts val="0"/>
              </a:spcAft>
              <a:buFont typeface="Arial" pitchFamily="34" charset="0"/>
              <a:buNone/>
              <a:defRPr/>
            </a:pPr>
            <a:r>
              <a:rPr lang="bg-BG" sz="2400" dirty="0">
                <a:latin typeface="Times New Roman" panose="02020603050405020304" pitchFamily="18" charset="0"/>
                <a:cs typeface="Times New Roman" panose="02020603050405020304" pitchFamily="18" charset="0"/>
              </a:rPr>
              <a:t>       Всички документи са преведени на български език и са качени на сайта на Дистрикта. </a:t>
            </a:r>
          </a:p>
          <a:p>
            <a:pPr>
              <a:defRPr/>
            </a:pPr>
            <a:endParaRPr lang="bg-BG" dirty="0"/>
          </a:p>
        </p:txBody>
      </p:sp>
    </p:spTree>
    <p:extLst>
      <p:ext uri="{BB962C8B-B14F-4D97-AF65-F5344CB8AC3E}">
        <p14:creationId xmlns:p14="http://schemas.microsoft.com/office/powerpoint/2010/main" val="4088692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sz="2800" b="1" smtClean="0">
                <a:solidFill>
                  <a:srgbClr val="FFFFFF"/>
                </a:solidFill>
                <a:latin typeface="Times New Roman" pitchFamily="18" charset="0"/>
                <a:cs typeface="Times New Roman" pitchFamily="18" charset="0"/>
              </a:rPr>
              <a:t>           ДОКУМЕНТИ НА РИ</a:t>
            </a:r>
            <a:endParaRPr lang="bg-BG" altLang="bg-BG" b="1" smtClean="0">
              <a:latin typeface="Arial Narrow" pitchFamily="34" charset="0"/>
            </a:endParaRPr>
          </a:p>
        </p:txBody>
      </p:sp>
      <p:sp>
        <p:nvSpPr>
          <p:cNvPr id="3" name="Content Placeholder 2">
            <a:extLst/>
          </p:cNvPr>
          <p:cNvSpPr>
            <a:spLocks noGrp="1"/>
          </p:cNvSpPr>
          <p:nvPr>
            <p:ph idx="1"/>
          </p:nvPr>
        </p:nvSpPr>
        <p:spPr/>
        <p:txBody>
          <a:bodyPr/>
          <a:lstStyle/>
          <a:p>
            <a:pPr marL="0" indent="0" algn="just" eaLnBrk="1" fontAlgn="auto" hangingPunct="1">
              <a:spcBef>
                <a:spcPts val="0"/>
              </a:spcBef>
              <a:spcAft>
                <a:spcPts val="0"/>
              </a:spcAft>
              <a:buFont typeface="Arial" pitchFamily="34" charset="0"/>
              <a:buNone/>
              <a:defRPr/>
            </a:pPr>
            <a:r>
              <a:rPr lang="bg-BG" sz="2400" b="1" dirty="0" smtClean="0">
                <a:latin typeface="Times New Roman" panose="02020603050405020304" pitchFamily="18" charset="0"/>
                <a:cs typeface="Times New Roman" panose="02020603050405020304" pitchFamily="18" charset="0"/>
              </a:rPr>
              <a:t>КОДЕКС С РОТАРИАНСКИТЕ ПРАКТИКИ</a:t>
            </a:r>
          </a:p>
          <a:p>
            <a:pPr marL="0" indent="0" algn="just" eaLnBrk="1" fontAlgn="auto" hangingPunct="1">
              <a:spcBef>
                <a:spcPts val="0"/>
              </a:spcBef>
              <a:spcAft>
                <a:spcPts val="0"/>
              </a:spcAft>
              <a:buFont typeface="Arial" pitchFamily="34" charset="0"/>
              <a:buNone/>
              <a:defRPr/>
            </a:pPr>
            <a:r>
              <a:rPr lang="bg-BG" sz="2400" dirty="0" smtClean="0">
                <a:latin typeface="Times New Roman" panose="02020603050405020304" pitchFamily="18" charset="0"/>
                <a:cs typeface="Times New Roman" panose="02020603050405020304" pitchFamily="18" charset="0"/>
              </a:rPr>
              <a:t>          Съдържа всички общи и постоянни практики на РИ, като клаузите съдържащи </a:t>
            </a:r>
            <a:r>
              <a:rPr lang="bg-BG" sz="2400" b="1" dirty="0" smtClean="0">
                <a:latin typeface="Times New Roman" panose="02020603050405020304" pitchFamily="18" charset="0"/>
                <a:cs typeface="Times New Roman" panose="02020603050405020304" pitchFamily="18" charset="0"/>
              </a:rPr>
              <a:t>думите „ще“, „е“ и „са“ са задължителни</a:t>
            </a:r>
            <a:r>
              <a:rPr lang="bg-BG" sz="2400" dirty="0" smtClean="0">
                <a:latin typeface="Times New Roman" panose="02020603050405020304" pitchFamily="18" charset="0"/>
                <a:cs typeface="Times New Roman" panose="02020603050405020304" pitchFamily="18" charset="0"/>
              </a:rPr>
              <a:t>, а думите </a:t>
            </a:r>
            <a:r>
              <a:rPr lang="bg-BG" sz="2400" b="1" dirty="0" smtClean="0">
                <a:latin typeface="Times New Roman" panose="02020603050405020304" pitchFamily="18" charset="0"/>
                <a:cs typeface="Times New Roman" panose="02020603050405020304" pitchFamily="18" charset="0"/>
              </a:rPr>
              <a:t>„може“ и „би трябвало“ са препоръчителни (допустими) </a:t>
            </a:r>
            <a:r>
              <a:rPr lang="bg-BG" sz="2400" dirty="0" smtClean="0">
                <a:latin typeface="Times New Roman" panose="02020603050405020304" pitchFamily="18" charset="0"/>
                <a:cs typeface="Times New Roman" panose="02020603050405020304" pitchFamily="18" charset="0"/>
              </a:rPr>
              <a:t>1.030.</a:t>
            </a:r>
          </a:p>
          <a:p>
            <a:pPr marL="0" indent="0" algn="just" eaLnBrk="1" fontAlgn="auto" hangingPunct="1">
              <a:spcBef>
                <a:spcPts val="0"/>
              </a:spcBef>
              <a:spcAft>
                <a:spcPts val="0"/>
              </a:spcAft>
              <a:buFont typeface="Arial" pitchFamily="34" charset="0"/>
              <a:buNone/>
              <a:defRPr/>
            </a:pPr>
            <a:endParaRPr lang="bg-BG" sz="2400" dirty="0" smtClean="0">
              <a:latin typeface="Times New Roman" panose="02020603050405020304" pitchFamily="18" charset="0"/>
              <a:cs typeface="Times New Roman" panose="02020603050405020304" pitchFamily="18" charset="0"/>
            </a:endParaRPr>
          </a:p>
          <a:p>
            <a:pPr marL="0" indent="0" algn="just" eaLnBrk="1" fontAlgn="auto" hangingPunct="1">
              <a:spcBef>
                <a:spcPts val="0"/>
              </a:spcBef>
              <a:spcAft>
                <a:spcPts val="0"/>
              </a:spcAft>
              <a:buFont typeface="Arial" pitchFamily="34" charset="0"/>
              <a:buNone/>
              <a:defRPr/>
            </a:pPr>
            <a:r>
              <a:rPr lang="bg-BG" sz="2400" dirty="0" smtClean="0">
                <a:latin typeface="Times New Roman" panose="02020603050405020304" pitchFamily="18" charset="0"/>
                <a:cs typeface="Times New Roman" panose="02020603050405020304" pitchFamily="18" charset="0"/>
              </a:rPr>
              <a:t>В случай на </a:t>
            </a:r>
            <a:r>
              <a:rPr lang="bg-BG" sz="2400" b="1" dirty="0" smtClean="0">
                <a:latin typeface="Times New Roman" panose="02020603050405020304" pitchFamily="18" charset="0"/>
                <a:cs typeface="Times New Roman" panose="02020603050405020304" pitchFamily="18" charset="0"/>
              </a:rPr>
              <a:t>противоречие</a:t>
            </a:r>
            <a:r>
              <a:rPr lang="bg-BG" sz="2400" dirty="0" smtClean="0">
                <a:latin typeface="Times New Roman" panose="02020603050405020304" pitchFamily="18" charset="0"/>
                <a:cs typeface="Times New Roman" panose="02020603050405020304" pitchFamily="18" charset="0"/>
              </a:rPr>
              <a:t> между клаузите на Кодекса и тези на Конституцията и Правилника, </a:t>
            </a:r>
            <a:r>
              <a:rPr lang="bg-BG" sz="2400" b="1" dirty="0" smtClean="0">
                <a:latin typeface="Times New Roman" panose="02020603050405020304" pitchFamily="18" charset="0"/>
                <a:cs typeface="Times New Roman" panose="02020603050405020304" pitchFamily="18" charset="0"/>
              </a:rPr>
              <a:t>в сила са регламентите на конституционните документи</a:t>
            </a:r>
            <a:r>
              <a:rPr lang="bg-BG" sz="2400" dirty="0" smtClean="0">
                <a:latin typeface="Times New Roman" panose="02020603050405020304" pitchFamily="18" charset="0"/>
                <a:cs typeface="Times New Roman" panose="02020603050405020304" pitchFamily="18" charset="0"/>
              </a:rPr>
              <a:t> 1.050. </a:t>
            </a:r>
            <a:endParaRPr lang="bg-BG" sz="2400" dirty="0">
              <a:latin typeface="Times New Roman" panose="02020603050405020304" pitchFamily="18" charset="0"/>
              <a:cs typeface="Times New Roman" panose="02020603050405020304" pitchFamily="18" charset="0"/>
            </a:endParaRPr>
          </a:p>
          <a:p>
            <a:pPr marL="0" indent="0" algn="just" eaLnBrk="1" fontAlgn="auto" hangingPunct="1">
              <a:spcBef>
                <a:spcPts val="0"/>
              </a:spcBef>
              <a:spcAft>
                <a:spcPts val="0"/>
              </a:spcAft>
              <a:buFont typeface="Arial" pitchFamily="34" charset="0"/>
              <a:buNone/>
              <a:defRPr/>
            </a:pPr>
            <a:endParaRPr lang="bg-BG" sz="2400" dirty="0">
              <a:latin typeface="Times New Roman" panose="02020603050405020304" pitchFamily="18" charset="0"/>
              <a:cs typeface="Times New Roman" panose="02020603050405020304" pitchFamily="18" charset="0"/>
            </a:endParaRPr>
          </a:p>
          <a:p>
            <a:pPr marL="0" indent="0" algn="just" eaLnBrk="1" fontAlgn="auto" hangingPunct="1">
              <a:spcBef>
                <a:spcPts val="0"/>
              </a:spcBef>
              <a:spcAft>
                <a:spcPts val="0"/>
              </a:spcAft>
              <a:buFont typeface="Arial" pitchFamily="34" charset="0"/>
              <a:buNone/>
              <a:defRPr/>
            </a:pPr>
            <a:r>
              <a:rPr lang="ru-RU" sz="2400" b="1" dirty="0" err="1">
                <a:latin typeface="Times New Roman" panose="02020603050405020304" pitchFamily="18" charset="0"/>
                <a:cs typeface="Times New Roman" panose="02020603050405020304" pitchFamily="18" charset="0"/>
              </a:rPr>
              <a:t>Актуализира</a:t>
            </a:r>
            <a:r>
              <a:rPr lang="ru-RU" sz="2400" b="1" dirty="0">
                <a:latin typeface="Times New Roman" panose="02020603050405020304" pitchFamily="18" charset="0"/>
                <a:cs typeface="Times New Roman" panose="02020603050405020304" pitchFamily="18" charset="0"/>
              </a:rPr>
              <a:t> се с решение на </a:t>
            </a:r>
            <a:r>
              <a:rPr lang="ru-RU" sz="2400" b="1" dirty="0" err="1">
                <a:latin typeface="Times New Roman" panose="02020603050405020304" pitchFamily="18" charset="0"/>
                <a:cs typeface="Times New Roman" panose="02020603050405020304" pitchFamily="18" charset="0"/>
              </a:rPr>
              <a:t>Борда</a:t>
            </a:r>
            <a:r>
              <a:rPr lang="ru-RU" sz="2400" b="1" dirty="0">
                <a:latin typeface="Times New Roman" panose="02020603050405020304" pitchFamily="18" charset="0"/>
                <a:cs typeface="Times New Roman" panose="02020603050405020304" pitchFamily="18" charset="0"/>
              </a:rPr>
              <a:t> на </a:t>
            </a:r>
            <a:r>
              <a:rPr lang="ru-RU" sz="2400" b="1" dirty="0" err="1">
                <a:latin typeface="Times New Roman" panose="02020603050405020304" pitchFamily="18" charset="0"/>
                <a:cs typeface="Times New Roman" panose="02020603050405020304" pitchFamily="18" charset="0"/>
              </a:rPr>
              <a:t>Директорите</a:t>
            </a:r>
            <a:r>
              <a:rPr lang="ru-RU" sz="2400" b="1" dirty="0" smtClean="0">
                <a:latin typeface="Times New Roman" panose="02020603050405020304" pitchFamily="18" charset="0"/>
                <a:cs typeface="Times New Roman" panose="02020603050405020304" pitchFamily="18" charset="0"/>
              </a:rPr>
              <a:t>.</a:t>
            </a:r>
            <a:endParaRPr lang="ru-RU" sz="2400" b="1" dirty="0">
              <a:latin typeface="Times New Roman" panose="02020603050405020304" pitchFamily="18" charset="0"/>
              <a:cs typeface="Times New Roman" panose="02020603050405020304" pitchFamily="18" charset="0"/>
            </a:endParaRPr>
          </a:p>
          <a:p>
            <a:pPr marL="0" indent="0" algn="just" eaLnBrk="1" fontAlgn="auto" hangingPunct="1">
              <a:spcBef>
                <a:spcPts val="0"/>
              </a:spcBef>
              <a:spcAft>
                <a:spcPts val="0"/>
              </a:spcAft>
              <a:buFont typeface="Arial" pitchFamily="34" charset="0"/>
              <a:buNone/>
              <a:defRPr/>
            </a:pPr>
            <a:r>
              <a:rPr lang="bg-BG" sz="2400" dirty="0" smtClean="0">
                <a:latin typeface="Times New Roman" panose="02020603050405020304" pitchFamily="18" charset="0"/>
                <a:cs typeface="Times New Roman" panose="02020603050405020304" pitchFamily="18" charset="0"/>
              </a:rPr>
              <a:t>Преведен </a:t>
            </a:r>
            <a:r>
              <a:rPr lang="bg-BG" sz="2400" dirty="0">
                <a:latin typeface="Times New Roman" panose="02020603050405020304" pitchFamily="18" charset="0"/>
                <a:cs typeface="Times New Roman" panose="02020603050405020304" pitchFamily="18" charset="0"/>
              </a:rPr>
              <a:t>на български език и са </a:t>
            </a:r>
            <a:r>
              <a:rPr lang="bg-BG" sz="2400" dirty="0" smtClean="0">
                <a:latin typeface="Times New Roman" panose="02020603050405020304" pitchFamily="18" charset="0"/>
                <a:cs typeface="Times New Roman" panose="02020603050405020304" pitchFamily="18" charset="0"/>
              </a:rPr>
              <a:t>качен </a:t>
            </a:r>
            <a:r>
              <a:rPr lang="bg-BG" sz="2400" dirty="0">
                <a:latin typeface="Times New Roman" panose="02020603050405020304" pitchFamily="18" charset="0"/>
                <a:cs typeface="Times New Roman" panose="02020603050405020304" pitchFamily="18" charset="0"/>
              </a:rPr>
              <a:t>на сайта на Дистрикта. </a:t>
            </a:r>
          </a:p>
          <a:p>
            <a:pPr>
              <a:defRPr/>
            </a:pPr>
            <a:endParaRPr lang="bg-BG" dirty="0"/>
          </a:p>
        </p:txBody>
      </p:sp>
    </p:spTree>
    <p:extLst>
      <p:ext uri="{BB962C8B-B14F-4D97-AF65-F5344CB8AC3E}">
        <p14:creationId xmlns:p14="http://schemas.microsoft.com/office/powerpoint/2010/main" val="8230471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sz="2800" b="1" smtClean="0">
                <a:solidFill>
                  <a:srgbClr val="FFFFFF"/>
                </a:solidFill>
                <a:latin typeface="Times New Roman" pitchFamily="18" charset="0"/>
                <a:cs typeface="Times New Roman" pitchFamily="18" charset="0"/>
              </a:rPr>
              <a:t>         ДИСТРИКТ 2482</a:t>
            </a:r>
            <a:endParaRPr lang="bg-BG" altLang="bg-BG" b="1" smtClean="0">
              <a:latin typeface="Arial Narrow" pitchFamily="34" charset="0"/>
            </a:endParaRPr>
          </a:p>
        </p:txBody>
      </p:sp>
      <p:pic>
        <p:nvPicPr>
          <p:cNvPr id="60419" name="Контейнер за съдържание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3328308" y="2515882"/>
            <a:ext cx="2487384" cy="193259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0" name="Картина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39975" y="2757488"/>
            <a:ext cx="2908300" cy="182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Картина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5288" y="4508500"/>
            <a:ext cx="35179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2" name="Правоъгълник 4"/>
          <p:cNvSpPr>
            <a:spLocks noChangeArrowheads="1"/>
          </p:cNvSpPr>
          <p:nvPr/>
        </p:nvSpPr>
        <p:spPr bwMode="auto">
          <a:xfrm>
            <a:off x="5292725" y="1957388"/>
            <a:ext cx="3671888"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457200" eaLnBrk="1" hangingPunct="1"/>
            <a:r>
              <a:rPr lang="bg-BG" sz="2800" b="1">
                <a:solidFill>
                  <a:srgbClr val="58585A"/>
                </a:solidFill>
                <a:latin typeface="Times New Roman" pitchFamily="18" charset="0"/>
                <a:ea typeface="MS PGothic" pitchFamily="34" charset="-128"/>
                <a:cs typeface="Times New Roman" pitchFamily="18" charset="0"/>
              </a:rPr>
              <a:t>Дистрикт 2482 България </a:t>
            </a:r>
            <a:r>
              <a:rPr lang="bg-BG" sz="2800">
                <a:solidFill>
                  <a:srgbClr val="58585A"/>
                </a:solidFill>
                <a:latin typeface="Times New Roman" pitchFamily="18" charset="0"/>
                <a:ea typeface="MS PGothic" pitchFamily="34" charset="-128"/>
                <a:cs typeface="Times New Roman" pitchFamily="18" charset="0"/>
              </a:rPr>
              <a:t>е самостоятелен Дистрикт в зона 20Б към РИ от 1 юли 2007 година</a:t>
            </a:r>
            <a:r>
              <a:rPr lang="bg-BG" sz="3000">
                <a:solidFill>
                  <a:srgbClr val="58585A"/>
                </a:solidFill>
                <a:latin typeface="Times New Roman" pitchFamily="18" charset="0"/>
                <a:ea typeface="MS PGothic" pitchFamily="34" charset="-128"/>
                <a:cs typeface="Times New Roman" pitchFamily="18" charset="0"/>
              </a:rPr>
              <a:t>. </a:t>
            </a:r>
          </a:p>
          <a:p>
            <a:pPr algn="ctr" defTabSz="457200" eaLnBrk="1" hangingPunct="1"/>
            <a:r>
              <a:rPr lang="bg-BG" sz="3000">
                <a:solidFill>
                  <a:srgbClr val="58585A"/>
                </a:solidFill>
                <a:latin typeface="Times New Roman" pitchFamily="18" charset="0"/>
                <a:ea typeface="MS PGothic" pitchFamily="34" charset="-128"/>
                <a:cs typeface="Times New Roman" pitchFamily="18" charset="0"/>
              </a:rPr>
              <a:t>В структурата си включва 18 зони.</a:t>
            </a:r>
          </a:p>
        </p:txBody>
      </p:sp>
    </p:spTree>
    <p:extLst>
      <p:ext uri="{BB962C8B-B14F-4D97-AF65-F5344CB8AC3E}">
        <p14:creationId xmlns:p14="http://schemas.microsoft.com/office/powerpoint/2010/main" val="17461613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sz="2800" b="1" smtClean="0">
                <a:solidFill>
                  <a:srgbClr val="FFFFFF"/>
                </a:solidFill>
                <a:latin typeface="Times New Roman" pitchFamily="18" charset="0"/>
                <a:cs typeface="Times New Roman" pitchFamily="18" charset="0"/>
              </a:rPr>
              <a:t> ИНКОРПОРИРАНЕ НА ДИСТРИКТ 2482</a:t>
            </a:r>
            <a:endParaRPr lang="bg-BG" altLang="bg-BG" b="1" smtClean="0">
              <a:latin typeface="Arial Narrow" pitchFamily="34" charset="0"/>
            </a:endParaRPr>
          </a:p>
        </p:txBody>
      </p:sp>
      <p:sp>
        <p:nvSpPr>
          <p:cNvPr id="43011" name="Content Placeholder 2"/>
          <p:cNvSpPr>
            <a:spLocks noGrp="1"/>
          </p:cNvSpPr>
          <p:nvPr>
            <p:ph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1" fontAlgn="auto" hangingPunct="1">
              <a:spcAft>
                <a:spcPts val="300"/>
              </a:spcAft>
              <a:buFontTx/>
              <a:buChar char="-"/>
              <a:defRPr/>
            </a:pPr>
            <a:r>
              <a:rPr lang="ru-RU" sz="2400" b="1" dirty="0">
                <a:latin typeface="Times New Roman" panose="02020603050405020304" pitchFamily="18" charset="0"/>
                <a:cs typeface="Times New Roman" panose="02020603050405020304" pitchFamily="18" charset="0"/>
              </a:rPr>
              <a:t>Дистрикт 2482 </a:t>
            </a:r>
            <a:r>
              <a:rPr lang="ru-RU" sz="2400" dirty="0">
                <a:latin typeface="Times New Roman" panose="02020603050405020304" pitchFamily="18" charset="0"/>
                <a:cs typeface="Times New Roman" panose="02020603050405020304" pitchFamily="18" charset="0"/>
              </a:rPr>
              <a:t>– </a:t>
            </a:r>
            <a:r>
              <a:rPr lang="ru-RU" sz="2400" b="1" dirty="0">
                <a:latin typeface="Times New Roman" panose="02020603050405020304" pitchFamily="18" charset="0"/>
                <a:cs typeface="Times New Roman" panose="02020603050405020304" pitchFamily="18" charset="0"/>
              </a:rPr>
              <a:t>89  </a:t>
            </a:r>
            <a:r>
              <a:rPr lang="ru-RU" sz="2400" b="1" dirty="0" err="1">
                <a:latin typeface="Times New Roman" panose="02020603050405020304" pitchFamily="18" charset="0"/>
                <a:cs typeface="Times New Roman" panose="02020603050405020304" pitchFamily="18" charset="0"/>
              </a:rPr>
              <a:t>Ротари</a:t>
            </a:r>
            <a:r>
              <a:rPr lang="ru-RU" sz="2400" b="1" dirty="0">
                <a:latin typeface="Times New Roman" panose="02020603050405020304" pitchFamily="18" charset="0"/>
                <a:cs typeface="Times New Roman" panose="02020603050405020304" pitchFamily="18" charset="0"/>
              </a:rPr>
              <a:t> клуба</a:t>
            </a:r>
          </a:p>
          <a:p>
            <a:pPr algn="just" eaLnBrk="1" fontAlgn="auto" hangingPunct="1">
              <a:spcAft>
                <a:spcPts val="300"/>
              </a:spcAft>
              <a:buFontTx/>
              <a:buChar char="-"/>
              <a:defRPr/>
            </a:pPr>
            <a:endParaRPr lang="ru-RU" sz="2400" dirty="0">
              <a:latin typeface="Times New Roman" panose="02020603050405020304" pitchFamily="18" charset="0"/>
              <a:cs typeface="Times New Roman" panose="02020603050405020304" pitchFamily="18" charset="0"/>
            </a:endParaRPr>
          </a:p>
          <a:p>
            <a:pPr algn="just" eaLnBrk="1" fontAlgn="auto" hangingPunct="1">
              <a:spcAft>
                <a:spcPts val="300"/>
              </a:spcAft>
              <a:buFontTx/>
              <a:buChar char="-"/>
              <a:defRPr/>
            </a:pPr>
            <a:r>
              <a:rPr lang="ru-RU" sz="2400" b="1" dirty="0" err="1">
                <a:latin typeface="Times New Roman" panose="02020603050405020304" pitchFamily="18" charset="0"/>
                <a:cs typeface="Times New Roman" panose="02020603050405020304" pitchFamily="18" charset="0"/>
              </a:rPr>
              <a:t>Сдружение</a:t>
            </a:r>
            <a:r>
              <a:rPr lang="ru-RU" sz="2400" b="1" dirty="0">
                <a:latin typeface="Times New Roman" panose="02020603050405020304" pitchFamily="18" charset="0"/>
                <a:cs typeface="Times New Roman" panose="02020603050405020304" pitchFamily="18" charset="0"/>
              </a:rPr>
              <a:t> „Дистрикт 2482 </a:t>
            </a:r>
            <a:r>
              <a:rPr lang="ru-RU" sz="2400" b="1" dirty="0" err="1">
                <a:latin typeface="Times New Roman" panose="02020603050405020304" pitchFamily="18" charset="0"/>
                <a:cs typeface="Times New Roman" panose="02020603050405020304" pitchFamily="18" charset="0"/>
              </a:rPr>
              <a:t>към</a:t>
            </a:r>
            <a:r>
              <a:rPr lang="ru-RU" sz="2400" b="1" dirty="0">
                <a:latin typeface="Times New Roman" panose="02020603050405020304" pitchFamily="18" charset="0"/>
                <a:cs typeface="Times New Roman" panose="02020603050405020304" pitchFamily="18" charset="0"/>
              </a:rPr>
              <a:t> РИ“</a:t>
            </a:r>
            <a:r>
              <a:rPr lang="ru-RU" sz="2400" dirty="0">
                <a:latin typeface="Times New Roman" panose="02020603050405020304" pitchFamily="18" charset="0"/>
                <a:cs typeface="Times New Roman" panose="02020603050405020304" pitchFamily="18" charset="0"/>
              </a:rPr>
              <a:t> – </a:t>
            </a:r>
            <a:r>
              <a:rPr lang="ru-RU" sz="2400" b="1" dirty="0" smtClean="0">
                <a:latin typeface="Times New Roman" panose="02020603050405020304" pitchFamily="18" charset="0"/>
                <a:cs typeface="Times New Roman" panose="02020603050405020304" pitchFamily="18" charset="0"/>
              </a:rPr>
              <a:t>87 </a:t>
            </a:r>
            <a:r>
              <a:rPr lang="ru-RU" sz="2400" b="1" dirty="0" err="1">
                <a:latin typeface="Times New Roman" panose="02020603050405020304" pitchFamily="18" charset="0"/>
                <a:cs typeface="Times New Roman" panose="02020603050405020304" pitchFamily="18" charset="0"/>
              </a:rPr>
              <a:t>Ротари</a:t>
            </a:r>
            <a:r>
              <a:rPr lang="ru-RU" sz="2400" b="1" dirty="0">
                <a:latin typeface="Times New Roman" panose="02020603050405020304" pitchFamily="18" charset="0"/>
                <a:cs typeface="Times New Roman" panose="02020603050405020304" pitchFamily="18" charset="0"/>
              </a:rPr>
              <a:t> клуба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Поради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липса</a:t>
            </a:r>
            <a:r>
              <a:rPr lang="ru-RU" sz="2400" dirty="0">
                <a:latin typeface="Times New Roman" panose="02020603050405020304" pitchFamily="18" charset="0"/>
                <a:cs typeface="Times New Roman" panose="02020603050405020304" pitchFamily="18" charset="0"/>
              </a:rPr>
              <a:t> на </a:t>
            </a:r>
            <a:r>
              <a:rPr lang="ru-RU" sz="2400" dirty="0" err="1">
                <a:latin typeface="Times New Roman" panose="02020603050405020304" pitchFamily="18" charset="0"/>
                <a:cs typeface="Times New Roman" panose="02020603050405020304" pitchFamily="18" charset="0"/>
              </a:rPr>
              <a:t>съдебна</a:t>
            </a:r>
            <a:r>
              <a:rPr lang="ru-RU" sz="2400" dirty="0">
                <a:latin typeface="Times New Roman" panose="02020603050405020304" pitchFamily="18" charset="0"/>
                <a:cs typeface="Times New Roman" panose="02020603050405020304" pitchFamily="18" charset="0"/>
              </a:rPr>
              <a:t> регистрация </a:t>
            </a:r>
            <a:r>
              <a:rPr lang="ru-RU" sz="2400" dirty="0" err="1">
                <a:latin typeface="Times New Roman" panose="02020603050405020304" pitchFamily="18" charset="0"/>
                <a:cs typeface="Times New Roman" panose="02020603050405020304" pitchFamily="18" charset="0"/>
              </a:rPr>
              <a:t>към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Сдружението</a:t>
            </a:r>
            <a:r>
              <a:rPr lang="ru-RU" sz="2400" dirty="0">
                <a:latin typeface="Times New Roman" panose="02020603050405020304" pitchFamily="18" charset="0"/>
                <a:cs typeface="Times New Roman" panose="02020603050405020304" pitchFamily="18" charset="0"/>
              </a:rPr>
              <a:t> не </a:t>
            </a:r>
            <a:r>
              <a:rPr lang="ru-RU" sz="2400" dirty="0" err="1">
                <a:latin typeface="Times New Roman" panose="02020603050405020304" pitchFamily="18" charset="0"/>
                <a:cs typeface="Times New Roman" panose="02020603050405020304" pitchFamily="18" charset="0"/>
              </a:rPr>
              <a:t>са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присъединени</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РК </a:t>
            </a:r>
            <a:r>
              <a:rPr lang="ru-RU" sz="2400" dirty="0" err="1">
                <a:latin typeface="Times New Roman" panose="02020603050405020304" pitchFamily="18" charset="0"/>
                <a:cs typeface="Times New Roman" panose="02020603050405020304" pitchFamily="18" charset="0"/>
              </a:rPr>
              <a:t>Червен</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Бряг</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и </a:t>
            </a:r>
            <a:r>
              <a:rPr lang="ru-RU" sz="2400" dirty="0" smtClean="0">
                <a:latin typeface="Times New Roman" panose="02020603050405020304" pitchFamily="18" charset="0"/>
                <a:cs typeface="Times New Roman" panose="02020603050405020304" pitchFamily="18" charset="0"/>
              </a:rPr>
              <a:t>е-РК </a:t>
            </a:r>
            <a:r>
              <a:rPr lang="ru-RU" sz="2400" dirty="0">
                <a:latin typeface="Times New Roman" panose="02020603050405020304" pitchFamily="18" charset="0"/>
                <a:cs typeface="Times New Roman" panose="02020603050405020304" pitchFamily="18" charset="0"/>
              </a:rPr>
              <a:t>София-</a:t>
            </a:r>
            <a:r>
              <a:rPr lang="ru-RU" sz="2400" dirty="0" err="1">
                <a:latin typeface="Times New Roman" panose="02020603050405020304" pitchFamily="18" charset="0"/>
                <a:cs typeface="Times New Roman" panose="02020603050405020304" pitchFamily="18" charset="0"/>
              </a:rPr>
              <a:t>Некстум</a:t>
            </a:r>
            <a:r>
              <a:rPr lang="ru-RU" sz="2400" dirty="0">
                <a:latin typeface="Times New Roman" panose="02020603050405020304" pitchFamily="18" charset="0"/>
                <a:cs typeface="Times New Roman" panose="02020603050405020304" pitchFamily="18" charset="0"/>
              </a:rPr>
              <a:t>.</a:t>
            </a:r>
            <a:endParaRPr lang="bg-BG" sz="2400" dirty="0">
              <a:latin typeface="Times New Roman" panose="02020603050405020304" pitchFamily="18" charset="0"/>
              <a:cs typeface="Times New Roman" panose="02020603050405020304" pitchFamily="18" charset="0"/>
            </a:endParaRPr>
          </a:p>
          <a:p>
            <a:pPr marL="0" indent="0">
              <a:buFont typeface="Arial" pitchFamily="34" charset="0"/>
              <a:buNone/>
              <a:defRPr/>
            </a:pPr>
            <a:endParaRPr lang="bg-BG" altLang="bg-BG" sz="2000" dirty="0" smtClean="0">
              <a:solidFill>
                <a:srgbClr val="002060"/>
              </a:solidFill>
              <a:latin typeface="Georgia" panose="02040502050405020303" pitchFamily="18" charset="0"/>
            </a:endParaRPr>
          </a:p>
        </p:txBody>
      </p:sp>
    </p:spTree>
    <p:extLst>
      <p:ext uri="{BB962C8B-B14F-4D97-AF65-F5344CB8AC3E}">
        <p14:creationId xmlns:p14="http://schemas.microsoft.com/office/powerpoint/2010/main" val="30475172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sz="2800" b="1" smtClean="0">
                <a:solidFill>
                  <a:srgbClr val="FFFFFF"/>
                </a:solidFill>
                <a:latin typeface="Times New Roman" pitchFamily="18" charset="0"/>
                <a:cs typeface="Times New Roman" pitchFamily="18" charset="0"/>
              </a:rPr>
              <a:t> ИНКОРПОРИРАНЕ НА ДИСТРИКТ 2482</a:t>
            </a:r>
            <a:endParaRPr lang="bg-BG" altLang="bg-BG" b="1" smtClean="0">
              <a:latin typeface="Arial Narrow" pitchFamily="34" charset="0"/>
            </a:endParaRPr>
          </a:p>
        </p:txBody>
      </p:sp>
      <p:pic>
        <p:nvPicPr>
          <p:cNvPr id="64515" name="Контейнер за съдържание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1014651" y="1219200"/>
            <a:ext cx="7114698"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33839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sz="2800" b="1" smtClean="0">
                <a:solidFill>
                  <a:srgbClr val="FFFFFF"/>
                </a:solidFill>
                <a:latin typeface="Times New Roman" pitchFamily="18" charset="0"/>
                <a:cs typeface="Times New Roman" pitchFamily="18" charset="0"/>
              </a:rPr>
              <a:t>            ДИСТРИКТ 2482</a:t>
            </a:r>
            <a:endParaRPr lang="bg-BG" altLang="bg-BG" b="1" smtClean="0">
              <a:latin typeface="Arial Narrow" pitchFamily="34" charset="0"/>
            </a:endParaRPr>
          </a:p>
        </p:txBody>
      </p:sp>
      <p:sp>
        <p:nvSpPr>
          <p:cNvPr id="43011" name="Content Placeholder 2"/>
          <p:cNvSpPr>
            <a:spLocks noGrp="1"/>
          </p:cNvSpPr>
          <p:nvPr>
            <p:ph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1" fontAlgn="auto" hangingPunct="1">
              <a:spcAft>
                <a:spcPts val="300"/>
              </a:spcAft>
              <a:defRPr/>
            </a:pPr>
            <a:r>
              <a:rPr lang="ru-RU" sz="1800" b="1" dirty="0">
                <a:latin typeface="Arial Narrow" panose="020B0606020202030204" pitchFamily="34" charset="0"/>
              </a:rPr>
              <a:t></a:t>
            </a:r>
            <a:r>
              <a:rPr lang="ru-RU" sz="2400" dirty="0">
                <a:latin typeface="Times New Roman" panose="02020603050405020304" pitchFamily="18" charset="0"/>
                <a:cs typeface="Times New Roman" panose="02020603050405020304" pitchFamily="18" charset="0"/>
              </a:rPr>
              <a:t>На </a:t>
            </a:r>
            <a:r>
              <a:rPr lang="ru-RU" sz="2400" dirty="0" err="1">
                <a:latin typeface="Times New Roman" panose="02020603050405020304" pitchFamily="18" charset="0"/>
                <a:cs typeface="Times New Roman" panose="02020603050405020304" pitchFamily="18" charset="0"/>
              </a:rPr>
              <a:t>този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етап</a:t>
            </a:r>
            <a:r>
              <a:rPr lang="ru-RU" sz="2400" dirty="0">
                <a:latin typeface="Times New Roman" panose="02020603050405020304" pitchFamily="18" charset="0"/>
                <a:cs typeface="Times New Roman" panose="02020603050405020304" pitchFamily="18" charset="0"/>
              </a:rPr>
              <a:t> до </a:t>
            </a:r>
            <a:r>
              <a:rPr lang="ru-RU" sz="2400" dirty="0" err="1">
                <a:latin typeface="Times New Roman" panose="02020603050405020304" pitchFamily="18" charset="0"/>
                <a:cs typeface="Times New Roman" panose="02020603050405020304" pitchFamily="18" charset="0"/>
              </a:rPr>
              <a:t>клубовете</a:t>
            </a:r>
            <a:r>
              <a:rPr lang="ru-RU" sz="2400" dirty="0">
                <a:latin typeface="Times New Roman" panose="02020603050405020304" pitchFamily="18" charset="0"/>
                <a:cs typeface="Times New Roman" panose="02020603050405020304" pitchFamily="18" charset="0"/>
              </a:rPr>
              <a:t> е </a:t>
            </a:r>
            <a:r>
              <a:rPr lang="ru-RU" sz="2400" dirty="0" err="1">
                <a:latin typeface="Times New Roman" panose="02020603050405020304" pitchFamily="18" charset="0"/>
                <a:cs typeface="Times New Roman" panose="02020603050405020304" pitchFamily="18" charset="0"/>
              </a:rPr>
              <a:t>изпратен</a:t>
            </a:r>
            <a:r>
              <a:rPr lang="ru-RU" sz="2400" dirty="0">
                <a:latin typeface="Times New Roman" panose="02020603050405020304" pitchFamily="18" charset="0"/>
                <a:cs typeface="Times New Roman" panose="02020603050405020304" pitchFamily="18" charset="0"/>
              </a:rPr>
              <a:t> за </a:t>
            </a:r>
            <a:r>
              <a:rPr lang="ru-RU" sz="2400" dirty="0" err="1">
                <a:latin typeface="Times New Roman" panose="02020603050405020304" pitchFamily="18" charset="0"/>
                <a:cs typeface="Times New Roman" panose="02020603050405020304" pitchFamily="18" charset="0"/>
              </a:rPr>
              <a:t>обсъждане</a:t>
            </a:r>
            <a:r>
              <a:rPr lang="ru-RU" sz="2400" dirty="0">
                <a:latin typeface="Times New Roman" panose="02020603050405020304" pitchFamily="18" charset="0"/>
                <a:cs typeface="Times New Roman" panose="02020603050405020304" pitchFamily="18" charset="0"/>
              </a:rPr>
              <a:t> </a:t>
            </a:r>
            <a:r>
              <a:rPr lang="ru-RU" sz="2400" b="1" dirty="0">
                <a:latin typeface="Times New Roman" panose="02020603050405020304" pitchFamily="18" charset="0"/>
                <a:cs typeface="Times New Roman" panose="02020603050405020304" pitchFamily="18" charset="0"/>
              </a:rPr>
              <a:t>проект за </a:t>
            </a:r>
            <a:r>
              <a:rPr lang="ru-RU" sz="2400" b="1" dirty="0" err="1">
                <a:latin typeface="Times New Roman" panose="02020603050405020304" pitchFamily="18" charset="0"/>
                <a:cs typeface="Times New Roman" panose="02020603050405020304" pitchFamily="18" charset="0"/>
              </a:rPr>
              <a:t>Правилник</a:t>
            </a:r>
            <a:r>
              <a:rPr lang="ru-RU" sz="2400" b="1" dirty="0">
                <a:latin typeface="Times New Roman" panose="02020603050405020304" pitchFamily="18" charset="0"/>
                <a:cs typeface="Times New Roman" panose="02020603050405020304" pitchFamily="18" charset="0"/>
              </a:rPr>
              <a:t> на Дистрикт 2482</a:t>
            </a:r>
            <a:r>
              <a:rPr lang="ru-RU" sz="2400" b="1" dirty="0" smtClean="0">
                <a:latin typeface="Times New Roman" panose="02020603050405020304" pitchFamily="18" charset="0"/>
                <a:cs typeface="Times New Roman" panose="02020603050405020304" pitchFamily="18" charset="0"/>
              </a:rPr>
              <a:t>.</a:t>
            </a:r>
          </a:p>
          <a:p>
            <a:pPr marL="0" indent="0" algn="just" eaLnBrk="1" fontAlgn="auto" hangingPunct="1">
              <a:spcAft>
                <a:spcPts val="300"/>
              </a:spcAft>
              <a:buFont typeface="Arial" pitchFamily="34" charset="0"/>
              <a:buNone/>
              <a:defRPr/>
            </a:pPr>
            <a:endParaRPr lang="ru-RU" sz="2400" b="1" dirty="0">
              <a:latin typeface="Times New Roman" panose="02020603050405020304" pitchFamily="18" charset="0"/>
              <a:cs typeface="Times New Roman" panose="02020603050405020304" pitchFamily="18" charset="0"/>
            </a:endParaRPr>
          </a:p>
          <a:p>
            <a:pPr algn="just" eaLnBrk="1" fontAlgn="auto" hangingPunct="1">
              <a:spcAft>
                <a:spcPts val="300"/>
              </a:spcAft>
              <a:defRPr/>
            </a:pPr>
            <a:r>
              <a:rPr lang="ru-RU" sz="2400" dirty="0" err="1">
                <a:latin typeface="Times New Roman" panose="02020603050405020304" pitchFamily="18" charset="0"/>
                <a:cs typeface="Times New Roman" panose="02020603050405020304" pitchFamily="18" charset="0"/>
              </a:rPr>
              <a:t>През</a:t>
            </a:r>
            <a:r>
              <a:rPr lang="ru-RU" sz="2400" dirty="0">
                <a:latin typeface="Times New Roman" panose="02020603050405020304" pitchFamily="18" charset="0"/>
                <a:cs typeface="Times New Roman" panose="02020603050405020304" pitchFamily="18" charset="0"/>
              </a:rPr>
              <a:t> м. </a:t>
            </a:r>
            <a:r>
              <a:rPr lang="ru-RU" sz="2400" dirty="0" err="1">
                <a:latin typeface="Times New Roman" panose="02020603050405020304" pitchFamily="18" charset="0"/>
                <a:cs typeface="Times New Roman" panose="02020603050405020304" pitchFamily="18" charset="0"/>
              </a:rPr>
              <a:t>април</a:t>
            </a:r>
            <a:r>
              <a:rPr lang="ru-RU" sz="2400" dirty="0">
                <a:latin typeface="Times New Roman" panose="02020603050405020304" pitchFamily="18" charset="0"/>
                <a:cs typeface="Times New Roman" panose="02020603050405020304" pitchFamily="18" charset="0"/>
              </a:rPr>
              <a:t> 2019 г. </a:t>
            </a:r>
            <a:r>
              <a:rPr lang="ru-RU" sz="2400" dirty="0" err="1">
                <a:latin typeface="Times New Roman" panose="02020603050405020304" pitchFamily="18" charset="0"/>
                <a:cs typeface="Times New Roman" panose="02020603050405020304" pitchFamily="18" charset="0"/>
              </a:rPr>
              <a:t>ще</a:t>
            </a:r>
            <a:r>
              <a:rPr lang="ru-RU" sz="2400" dirty="0">
                <a:latin typeface="Times New Roman" panose="02020603050405020304" pitchFamily="18" charset="0"/>
                <a:cs typeface="Times New Roman" panose="02020603050405020304" pitchFamily="18" charset="0"/>
              </a:rPr>
              <a:t> се </a:t>
            </a:r>
            <a:r>
              <a:rPr lang="ru-RU" sz="2400" dirty="0" err="1">
                <a:latin typeface="Times New Roman" panose="02020603050405020304" pitchFamily="18" charset="0"/>
                <a:cs typeface="Times New Roman" panose="02020603050405020304" pitchFamily="18" charset="0"/>
              </a:rPr>
              <a:t>проведе</a:t>
            </a:r>
            <a:r>
              <a:rPr lang="ru-RU" sz="2400" dirty="0">
                <a:latin typeface="Times New Roman" panose="02020603050405020304" pitchFamily="18" charset="0"/>
                <a:cs typeface="Times New Roman" panose="02020603050405020304" pitchFamily="18" charset="0"/>
              </a:rPr>
              <a:t> заседание на </a:t>
            </a:r>
            <a:r>
              <a:rPr lang="ru-RU" sz="2400" dirty="0" err="1">
                <a:latin typeface="Times New Roman" panose="02020603050405020304" pitchFamily="18" charset="0"/>
                <a:cs typeface="Times New Roman" panose="02020603050405020304" pitchFamily="18" charset="0"/>
              </a:rPr>
              <a:t>Законодателния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съвет</a:t>
            </a:r>
            <a:r>
              <a:rPr lang="ru-RU" sz="2400" dirty="0">
                <a:latin typeface="Times New Roman" panose="02020603050405020304" pitchFamily="18" charset="0"/>
                <a:cs typeface="Times New Roman" panose="02020603050405020304" pitchFamily="18" charset="0"/>
              </a:rPr>
              <a:t> на РИ, </a:t>
            </a:r>
            <a:r>
              <a:rPr lang="ru-RU" sz="2400" dirty="0" err="1">
                <a:latin typeface="Times New Roman" panose="02020603050405020304" pitchFamily="18" charset="0"/>
                <a:cs typeface="Times New Roman" panose="02020603050405020304" pitchFamily="18" charset="0"/>
              </a:rPr>
              <a:t>поради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което</a:t>
            </a:r>
            <a:r>
              <a:rPr lang="ru-RU" sz="2400" dirty="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ще</a:t>
            </a:r>
            <a:r>
              <a:rPr lang="ru-RU" sz="2400" b="1" dirty="0" smtClean="0">
                <a:latin typeface="Times New Roman" panose="02020603050405020304" pitchFamily="18" charset="0"/>
                <a:cs typeface="Times New Roman" panose="02020603050405020304" pitchFamily="18" charset="0"/>
              </a:rPr>
              <a:t> се </a:t>
            </a:r>
            <a:r>
              <a:rPr lang="ru-RU" sz="2400" b="1" dirty="0" err="1">
                <a:latin typeface="Times New Roman" panose="02020603050405020304" pitchFamily="18" charset="0"/>
                <a:cs typeface="Times New Roman" panose="02020603050405020304" pitchFamily="18" charset="0"/>
              </a:rPr>
              <a:t>изчакат</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решенията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му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преди</a:t>
            </a:r>
            <a:r>
              <a:rPr lang="ru-RU" sz="2400" dirty="0">
                <a:latin typeface="Times New Roman" panose="02020603050405020304" pitchFamily="18" charset="0"/>
                <a:cs typeface="Times New Roman" panose="02020603050405020304" pitchFamily="18" charset="0"/>
              </a:rPr>
              <a:t> да се </a:t>
            </a:r>
            <a:r>
              <a:rPr lang="ru-RU" sz="2400" dirty="0" err="1">
                <a:latin typeface="Times New Roman" panose="02020603050405020304" pitchFamily="18" charset="0"/>
                <a:cs typeface="Times New Roman" panose="02020603050405020304" pitchFamily="18" charset="0"/>
              </a:rPr>
              <a:t>изготви</a:t>
            </a:r>
            <a:r>
              <a:rPr lang="ru-RU" sz="2400" dirty="0">
                <a:latin typeface="Times New Roman" panose="02020603050405020304" pitchFamily="18" charset="0"/>
                <a:cs typeface="Times New Roman" panose="02020603050405020304" pitchFamily="18" charset="0"/>
              </a:rPr>
              <a:t>  </a:t>
            </a:r>
            <a:r>
              <a:rPr lang="ru-RU" sz="2400" b="1" dirty="0" smtClean="0">
                <a:latin typeface="Times New Roman" panose="02020603050405020304" pitchFamily="18" charset="0"/>
                <a:cs typeface="Times New Roman" panose="02020603050405020304" pitchFamily="18" charset="0"/>
              </a:rPr>
              <a:t>окончателен </a:t>
            </a:r>
            <a:r>
              <a:rPr lang="ru-RU" sz="2400" b="1" dirty="0">
                <a:latin typeface="Times New Roman" panose="02020603050405020304" pitchFamily="18" charset="0"/>
                <a:cs typeface="Times New Roman" panose="02020603050405020304" pitchFamily="18" charset="0"/>
              </a:rPr>
              <a:t>проект за </a:t>
            </a:r>
            <a:r>
              <a:rPr lang="ru-RU" sz="2400" b="1" dirty="0" err="1">
                <a:latin typeface="Times New Roman" panose="02020603050405020304" pitchFamily="18" charset="0"/>
                <a:cs typeface="Times New Roman" panose="02020603050405020304" pitchFamily="18" charset="0"/>
              </a:rPr>
              <a:t>Правилник</a:t>
            </a:r>
            <a:r>
              <a:rPr lang="ru-RU" sz="2400" b="1" dirty="0">
                <a:latin typeface="Times New Roman" panose="02020603050405020304" pitchFamily="18" charset="0"/>
                <a:cs typeface="Times New Roman" panose="02020603050405020304" pitchFamily="18" charset="0"/>
              </a:rPr>
              <a:t> на Дистрикт 2482 и </a:t>
            </a:r>
            <a:r>
              <a:rPr lang="ru-RU" sz="2400" b="1" dirty="0" err="1">
                <a:latin typeface="Times New Roman" panose="02020603050405020304" pitchFamily="18" charset="0"/>
                <a:cs typeface="Times New Roman" panose="02020603050405020304" pitchFamily="18" charset="0"/>
              </a:rPr>
              <a:t>неговото</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приемане</a:t>
            </a:r>
            <a:r>
              <a:rPr lang="ru-RU" sz="2400" b="1" dirty="0">
                <a:latin typeface="Times New Roman" panose="02020603050405020304" pitchFamily="18" charset="0"/>
                <a:cs typeface="Times New Roman" panose="02020603050405020304" pitchFamily="18" charset="0"/>
              </a:rPr>
              <a:t> на </a:t>
            </a:r>
            <a:r>
              <a:rPr lang="ru-RU" sz="2400" b="1" dirty="0" err="1">
                <a:latin typeface="Times New Roman" panose="02020603050405020304" pitchFamily="18" charset="0"/>
                <a:cs typeface="Times New Roman" panose="02020603050405020304" pitchFamily="18" charset="0"/>
              </a:rPr>
              <a:t>Дистриктна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законодателна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среща</a:t>
            </a:r>
            <a:r>
              <a:rPr lang="ru-RU" sz="2400" b="1" dirty="0">
                <a:latin typeface="Times New Roman" panose="02020603050405020304" pitchFamily="18" charset="0"/>
                <a:cs typeface="Times New Roman" panose="02020603050405020304" pitchFamily="18" charset="0"/>
              </a:rPr>
              <a:t>.</a:t>
            </a:r>
            <a:endParaRPr lang="bg-BG" sz="2400" b="1" dirty="0">
              <a:latin typeface="Times New Roman" panose="02020603050405020304" pitchFamily="18" charset="0"/>
              <a:cs typeface="Times New Roman" panose="02020603050405020304" pitchFamily="18" charset="0"/>
            </a:endParaRPr>
          </a:p>
          <a:p>
            <a:pPr marL="0" indent="0">
              <a:buFont typeface="Arial" pitchFamily="34" charset="0"/>
              <a:buNone/>
              <a:defRPr/>
            </a:pPr>
            <a:endParaRPr lang="bg-BG" altLang="bg-BG" sz="2000" dirty="0" smtClean="0">
              <a:solidFill>
                <a:srgbClr val="002060"/>
              </a:solidFill>
              <a:latin typeface="Georgia" panose="02040502050405020303" pitchFamily="18" charset="0"/>
            </a:endParaRPr>
          </a:p>
        </p:txBody>
      </p:sp>
    </p:spTree>
    <p:extLst>
      <p:ext uri="{BB962C8B-B14F-4D97-AF65-F5344CB8AC3E}">
        <p14:creationId xmlns:p14="http://schemas.microsoft.com/office/powerpoint/2010/main" val="11553070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681413" y="2571750"/>
            <a:ext cx="5462587" cy="1200150"/>
          </a:xfrm>
          <a:prstGeom prst="rect">
            <a:avLst/>
          </a:prstGeom>
          <a:noFill/>
        </p:spPr>
        <p:txBody>
          <a:bodyPr>
            <a:spAutoFit/>
          </a:bodyPr>
          <a:lstStyle/>
          <a:p>
            <a:pPr algn="ctr" eaLnBrk="1" hangingPunct="1">
              <a:defRPr/>
            </a:pPr>
            <a:r>
              <a:rPr lang="bg-BG" sz="3600" b="1" dirty="0">
                <a:solidFill>
                  <a:srgbClr val="002060"/>
                </a:solidFill>
                <a:effectLst>
                  <a:outerShdw blurRad="38100" dist="38100" dir="2700000" algn="tl">
                    <a:srgbClr val="000000">
                      <a:alpha val="43137"/>
                    </a:srgbClr>
                  </a:outerShdw>
                </a:effectLst>
                <a:latin typeface="Arial Narrow" pitchFamily="34" charset="0"/>
              </a:rPr>
              <a:t>НА ДОБЪР ЧАС </a:t>
            </a:r>
          </a:p>
          <a:p>
            <a:pPr algn="ctr" eaLnBrk="1" hangingPunct="1">
              <a:defRPr/>
            </a:pPr>
            <a:r>
              <a:rPr lang="bg-BG" sz="3600" b="1" dirty="0">
                <a:solidFill>
                  <a:srgbClr val="002060"/>
                </a:solidFill>
                <a:effectLst>
                  <a:outerShdw blurRad="38100" dist="38100" dir="2700000" algn="tl">
                    <a:srgbClr val="000000">
                      <a:alpha val="43137"/>
                    </a:srgbClr>
                  </a:outerShdw>
                </a:effectLst>
                <a:latin typeface="Arial Narrow" pitchFamily="34" charset="0"/>
              </a:rPr>
              <a:t>И УСПЕХ!</a:t>
            </a:r>
          </a:p>
        </p:txBody>
      </p:sp>
    </p:spTree>
    <p:extLst>
      <p:ext uri="{BB962C8B-B14F-4D97-AF65-F5344CB8AC3E}">
        <p14:creationId xmlns:p14="http://schemas.microsoft.com/office/powerpoint/2010/main" val="3067087812"/>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33463" y="3429000"/>
            <a:ext cx="6972300" cy="742950"/>
          </a:xfrm>
        </p:spPr>
        <p:txBody>
          <a:bodyPr anchor="ctr"/>
          <a:lstStyle/>
          <a:p>
            <a:pPr eaLnBrk="1" hangingPunct="1">
              <a:defRPr/>
            </a:pPr>
            <a:r>
              <a:rPr lang="ru-RU" altLang="en-US" sz="2100" b="1" dirty="0" err="1">
                <a:latin typeface="Bookman Old Style" panose="02050604050505020204" pitchFamily="18" charset="0"/>
                <a:cs typeface="Times New Roman" panose="02020603050405020304" pitchFamily="18" charset="0"/>
              </a:rPr>
              <a:t>Визия</a:t>
            </a:r>
            <a:r>
              <a:rPr lang="ru-RU" altLang="en-US" sz="2100" b="1" dirty="0">
                <a:latin typeface="Bookman Old Style" panose="02050604050505020204" pitchFamily="18" charset="0"/>
                <a:cs typeface="Times New Roman" panose="02020603050405020304" pitchFamily="18" charset="0"/>
              </a:rPr>
              <a:t> и Лого. Стратегически </a:t>
            </a:r>
            <a:r>
              <a:rPr lang="ru-RU" altLang="en-US" sz="2100" b="1" dirty="0" err="1">
                <a:latin typeface="Bookman Old Style" panose="02050604050505020204" pitchFamily="18" charset="0"/>
                <a:cs typeface="Times New Roman" panose="02020603050405020304" pitchFamily="18" charset="0"/>
              </a:rPr>
              <a:t>приоритети</a:t>
            </a:r>
            <a:r>
              <a:rPr lang="ru-RU" altLang="en-US" sz="2100" b="1" dirty="0">
                <a:latin typeface="Bookman Old Style" panose="02050604050505020204" pitchFamily="18" charset="0"/>
                <a:cs typeface="Times New Roman" panose="02020603050405020304" pitchFamily="18" charset="0"/>
              </a:rPr>
              <a:t>. Цели на Дистрикт 2482 РИ за 2019-2020 г.</a:t>
            </a:r>
            <a:endParaRPr lang="en-US" sz="2100" b="1" dirty="0">
              <a:latin typeface="Bookman Old Style" panose="02050604050505020204" pitchFamily="18" charset="0"/>
              <a:cs typeface="Times New Roman" panose="02020603050405020304" pitchFamily="18" charset="0"/>
            </a:endParaRPr>
          </a:p>
        </p:txBody>
      </p:sp>
      <p:sp>
        <p:nvSpPr>
          <p:cNvPr id="39939" name="Rectangle 3"/>
          <p:cNvSpPr>
            <a:spLocks noGrp="1" noChangeArrowheads="1"/>
          </p:cNvSpPr>
          <p:nvPr>
            <p:ph type="subTitle" idx="1"/>
          </p:nvPr>
        </p:nvSpPr>
        <p:spPr bwMode="auto">
          <a:xfrm>
            <a:off x="1543050" y="4316017"/>
            <a:ext cx="5243513" cy="9489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1500" b="1">
                <a:latin typeface="Georgia" panose="02040502050405020303" pitchFamily="18" charset="0"/>
                <a:cs typeface="Times New Roman" panose="02020603050405020304" pitchFamily="18" charset="0"/>
              </a:rPr>
              <a:t>Митко Минев, ДГЕ</a:t>
            </a:r>
          </a:p>
          <a:p>
            <a:pPr eaLnBrk="1" hangingPunct="1"/>
            <a:r>
              <a:rPr lang="bg-BG" altLang="en-US" sz="1500" b="1">
                <a:latin typeface="Georgia" panose="02040502050405020303" pitchFamily="18" charset="0"/>
                <a:cs typeface="Times New Roman" panose="02020603050405020304" pitchFamily="18" charset="0"/>
              </a:rPr>
              <a:t>РК Велико Търново</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21711600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chor="ctr"/>
          <a:lstStyle/>
          <a:p>
            <a:pPr>
              <a:defRPr/>
            </a:pPr>
            <a:r>
              <a:rPr lang="bg-BG" sz="3600" b="1" dirty="0" smtClean="0"/>
              <a:t>Календар на президента</a:t>
            </a:r>
            <a:r>
              <a:rPr lang="bg-BG" sz="2000" b="1" dirty="0" smtClean="0"/>
              <a:t>: </a:t>
            </a:r>
            <a:r>
              <a:rPr lang="bg-BG" sz="2200" b="1" dirty="0" smtClean="0"/>
              <a:t>Планиране на ротарианската година; Ресурси; Цели; Задължителни действия в My Rotary и в РК Централ</a:t>
            </a:r>
            <a:endParaRPr lang="en-US" sz="2200" dirty="0"/>
          </a:p>
        </p:txBody>
      </p:sp>
      <p:sp>
        <p:nvSpPr>
          <p:cNvPr id="38915" name="Rectangle 3"/>
          <p:cNvSpPr>
            <a:spLocks noGrp="1" noChangeArrowheads="1"/>
          </p:cNvSpPr>
          <p:nvPr>
            <p:ph type="subTitle"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lnSpcReduction="10000"/>
          </a:bodyPr>
          <a:lstStyle/>
          <a:p>
            <a:pPr eaLnBrk="1" hangingPunct="1"/>
            <a:r>
              <a:rPr lang="bg-BG" altLang="en-US" sz="2000" b="1" smtClean="0">
                <a:latin typeface="Georgia" pitchFamily="18" charset="0"/>
                <a:cs typeface="Times New Roman" pitchFamily="18" charset="0"/>
              </a:rPr>
              <a:t>Пламен Цветков – Елект организационен Секретар</a:t>
            </a:r>
          </a:p>
          <a:p>
            <a:pPr eaLnBrk="1" hangingPunct="1"/>
            <a:r>
              <a:rPr lang="bg-BG" altLang="en-US" sz="2000" b="1" smtClean="0">
                <a:latin typeface="Georgia" pitchFamily="18" charset="0"/>
                <a:cs typeface="Times New Roman" pitchFamily="18" charset="0"/>
              </a:rPr>
              <a:t>РК Русе Дунав</a:t>
            </a:r>
          </a:p>
        </p:txBody>
      </p:sp>
    </p:spTree>
    <p:extLst>
      <p:ext uri="{BB962C8B-B14F-4D97-AF65-F5344CB8AC3E}">
        <p14:creationId xmlns:p14="http://schemas.microsoft.com/office/powerpoint/2010/main" val="21091983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ПЛАНИРАНЕ НА РОТАРИАНСКАТА ГОДИНА</a:t>
            </a:r>
          </a:p>
        </p:txBody>
      </p:sp>
      <p:sp>
        <p:nvSpPr>
          <p:cNvPr id="39939" name="Content Placeholder 2"/>
          <p:cNvSpPr>
            <a:spLocks noGrp="1"/>
          </p:cNvSpPr>
          <p:nvPr>
            <p:ph idx="1"/>
          </p:nvPr>
        </p:nvSpPr>
        <p:spPr bwMode="auto">
          <a:xfrm>
            <a:off x="457200" y="1052513"/>
            <a:ext cx="8229600" cy="1590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endParaRPr lang="bg-BG" altLang="bg-BG" sz="1400" b="1" smtClean="0">
              <a:solidFill>
                <a:srgbClr val="002060"/>
              </a:solidFill>
              <a:latin typeface="Georgia" pitchFamily="18" charset="0"/>
            </a:endParaRPr>
          </a:p>
          <a:p>
            <a:pPr>
              <a:spcBef>
                <a:spcPct val="0"/>
              </a:spcBef>
              <a:buFont typeface="Arial" pitchFamily="34" charset="0"/>
              <a:buNone/>
            </a:pPr>
            <a:r>
              <a:rPr lang="bg-BG" altLang="bg-BG" sz="1400" b="1" smtClean="0">
                <a:solidFill>
                  <a:srgbClr val="002060"/>
                </a:solidFill>
                <a:latin typeface="Georgia" pitchFamily="18" charset="0"/>
              </a:rPr>
              <a:t>Новата визия на Ротари</a:t>
            </a:r>
          </a:p>
          <a:p>
            <a:pPr>
              <a:spcBef>
                <a:spcPct val="0"/>
              </a:spcBef>
              <a:buFont typeface="Arial" pitchFamily="34" charset="0"/>
              <a:buNone/>
            </a:pPr>
            <a:endParaRPr lang="en-US" altLang="bg-BG" sz="1400" b="1" smtClean="0">
              <a:solidFill>
                <a:srgbClr val="002060"/>
              </a:solidFill>
              <a:latin typeface="Georgia" pitchFamily="18" charset="0"/>
            </a:endParaRPr>
          </a:p>
          <a:p>
            <a:pPr>
              <a:spcBef>
                <a:spcPct val="0"/>
              </a:spcBef>
              <a:buFont typeface="Arial" pitchFamily="34" charset="0"/>
              <a:buNone/>
            </a:pPr>
            <a:r>
              <a:rPr lang="bg-BG" altLang="bg-BG" sz="1400" b="1" i="1" smtClean="0">
                <a:solidFill>
                  <a:srgbClr val="002060"/>
                </a:solidFill>
                <a:latin typeface="Georgia" pitchFamily="18" charset="0"/>
              </a:rPr>
              <a:t>	</a:t>
            </a:r>
            <a:r>
              <a:rPr lang="bg-BG" altLang="bg-BG" sz="1400" b="1" i="1" smtClean="0">
                <a:solidFill>
                  <a:srgbClr val="FF0000"/>
                </a:solidFill>
                <a:latin typeface="Georgia" pitchFamily="18" charset="0"/>
              </a:rPr>
              <a:t>“Заедно виждаме свят, в който хората се обединяват и предприемат действия, за да създадат промяна в дългосрочен план – по целия свят, в нашите общности и в самите нас.”</a:t>
            </a:r>
            <a:endParaRPr lang="en-US" altLang="bg-BG" sz="1400" b="1" smtClean="0">
              <a:solidFill>
                <a:srgbClr val="FF0000"/>
              </a:solidFill>
              <a:latin typeface="Georgia" pitchFamily="18" charset="0"/>
            </a:endParaRPr>
          </a:p>
          <a:p>
            <a:pPr>
              <a:spcBef>
                <a:spcPct val="0"/>
              </a:spcBef>
              <a:buFont typeface="Arial" pitchFamily="34" charset="0"/>
              <a:buNone/>
            </a:pPr>
            <a:endParaRPr lang="bg-BG" altLang="bg-BG" sz="1600" b="1" smtClean="0">
              <a:solidFill>
                <a:srgbClr val="002060"/>
              </a:solidFill>
              <a:latin typeface="Georgia" pitchFamily="18" charset="0"/>
            </a:endParaRPr>
          </a:p>
          <a:p>
            <a:pPr algn="ctr">
              <a:spcBef>
                <a:spcPct val="0"/>
              </a:spcBef>
              <a:buFont typeface="Arial" pitchFamily="34" charset="0"/>
              <a:buNone/>
            </a:pPr>
            <a:r>
              <a:rPr lang="bg-BG" altLang="bg-BG" sz="1600" b="1" smtClean="0">
                <a:solidFill>
                  <a:srgbClr val="C00000"/>
                </a:solidFill>
                <a:latin typeface="Georgia" pitchFamily="18" charset="0"/>
              </a:rPr>
              <a:t>ОТГОВОРНОСТИ ЗА ОПРЕДЕЛЯНЕ НА ЦЕЛИ</a:t>
            </a:r>
            <a:endParaRPr lang="en-US" altLang="bg-BG" sz="1600" b="1" smtClean="0">
              <a:solidFill>
                <a:srgbClr val="C00000"/>
              </a:solidFill>
              <a:latin typeface="Georgia" pitchFamily="18" charset="0"/>
            </a:endParaRPr>
          </a:p>
          <a:p>
            <a:pPr>
              <a:spcBef>
                <a:spcPct val="0"/>
              </a:spcBef>
            </a:pPr>
            <a:endParaRPr lang="bg-BG" altLang="bg-BG" sz="1600" b="1" smtClean="0">
              <a:solidFill>
                <a:srgbClr val="002060"/>
              </a:solidFill>
              <a:latin typeface="Georgia" pitchFamily="18" charset="0"/>
            </a:endParaRPr>
          </a:p>
          <a:p>
            <a:pPr>
              <a:buFont typeface="Arial" pitchFamily="34" charset="0"/>
              <a:buNone/>
            </a:pPr>
            <a:endParaRPr lang="bg-BG" altLang="bg-BG" sz="1400" smtClean="0">
              <a:solidFill>
                <a:srgbClr val="002060"/>
              </a:solidFill>
              <a:latin typeface="Georgia" pitchFamily="18" charset="0"/>
            </a:endParaRPr>
          </a:p>
        </p:txBody>
      </p:sp>
      <p:sp>
        <p:nvSpPr>
          <p:cNvPr id="39940"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
        <p:nvSpPr>
          <p:cNvPr id="39941" name="TextBox 13"/>
          <p:cNvSpPr txBox="1">
            <a:spLocks noChangeArrowheads="1"/>
          </p:cNvSpPr>
          <p:nvPr/>
        </p:nvSpPr>
        <p:spPr bwMode="auto">
          <a:xfrm>
            <a:off x="714375" y="2928938"/>
            <a:ext cx="3357563"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bg-BG" altLang="bg-BG" sz="1600" b="1">
                <a:solidFill>
                  <a:srgbClr val="002060"/>
                </a:solidFill>
                <a:latin typeface="Georgia" pitchFamily="18" charset="0"/>
              </a:rPr>
              <a:t>Отговорности на Елект Президента:</a:t>
            </a:r>
          </a:p>
          <a:p>
            <a:pPr eaLnBrk="1" hangingPunct="1"/>
            <a:endParaRPr lang="bg-BG" altLang="bg-BG" sz="1600" b="1">
              <a:solidFill>
                <a:srgbClr val="002060"/>
              </a:solidFill>
              <a:latin typeface="Georgia" pitchFamily="18" charset="0"/>
            </a:endParaRPr>
          </a:p>
          <a:p>
            <a:pPr eaLnBrk="1" hangingPunct="1"/>
            <a:r>
              <a:rPr lang="bg-BG" altLang="bg-BG" sz="1300" b="1">
                <a:solidFill>
                  <a:srgbClr val="002060"/>
                </a:solidFill>
                <a:latin typeface="Georgia" pitchFamily="18" charset="0"/>
              </a:rPr>
              <a:t>√ Изготвяне и оценяване на стратегическия план на клуба;</a:t>
            </a:r>
          </a:p>
          <a:p>
            <a:pPr eaLnBrk="1" hangingPunct="1"/>
            <a:endParaRPr lang="en-US" altLang="bg-BG" sz="1300" b="1">
              <a:solidFill>
                <a:srgbClr val="002060"/>
              </a:solidFill>
              <a:latin typeface="Georgia" pitchFamily="18" charset="0"/>
            </a:endParaRPr>
          </a:p>
          <a:p>
            <a:pPr eaLnBrk="1" hangingPunct="1"/>
            <a:r>
              <a:rPr lang="bg-BG" altLang="bg-BG" sz="1300" b="1">
                <a:solidFill>
                  <a:srgbClr val="002060"/>
                </a:solidFill>
                <a:latin typeface="Georgia" pitchFamily="18" charset="0"/>
              </a:rPr>
              <a:t>√ Установяване на годишни цели в Ротари клуб Централ;</a:t>
            </a:r>
          </a:p>
          <a:p>
            <a:pPr eaLnBrk="1" hangingPunct="1"/>
            <a:endParaRPr lang="en-US" altLang="bg-BG" sz="1300" b="1">
              <a:solidFill>
                <a:srgbClr val="002060"/>
              </a:solidFill>
              <a:latin typeface="Georgia" pitchFamily="18" charset="0"/>
            </a:endParaRPr>
          </a:p>
          <a:p>
            <a:pPr eaLnBrk="1" hangingPunct="1"/>
            <a:r>
              <a:rPr lang="bg-BG" altLang="bg-BG" sz="1300" b="1">
                <a:solidFill>
                  <a:srgbClr val="002060"/>
                </a:solidFill>
                <a:latin typeface="Georgia" pitchFamily="18" charset="0"/>
              </a:rPr>
              <a:t>√ Създаване на план за действие по всяка цел;</a:t>
            </a:r>
          </a:p>
          <a:p>
            <a:pPr eaLnBrk="1" hangingPunct="1"/>
            <a:endParaRPr lang="en-US" altLang="bg-BG" sz="1300" b="1">
              <a:solidFill>
                <a:srgbClr val="002060"/>
              </a:solidFill>
              <a:latin typeface="Georgia" pitchFamily="18" charset="0"/>
            </a:endParaRPr>
          </a:p>
          <a:p>
            <a:pPr eaLnBrk="1" hangingPunct="1"/>
            <a:r>
              <a:rPr lang="bg-BG" altLang="bg-BG" sz="1300" b="1">
                <a:solidFill>
                  <a:srgbClr val="002060"/>
                </a:solidFill>
                <a:latin typeface="Georgia" pitchFamily="18" charset="0"/>
              </a:rPr>
              <a:t>√ Участие в обучение за доразвиване на целите;</a:t>
            </a:r>
            <a:endParaRPr lang="en-US" altLang="bg-BG" sz="1300" b="1">
              <a:solidFill>
                <a:srgbClr val="002060"/>
              </a:solidFill>
              <a:latin typeface="Georgia" pitchFamily="18" charset="0"/>
            </a:endParaRPr>
          </a:p>
          <a:p>
            <a:pPr eaLnBrk="1" hangingPunct="1"/>
            <a:endParaRPr lang="en-US" altLang="bg-BG" sz="1300">
              <a:latin typeface="Georgia" pitchFamily="18" charset="0"/>
            </a:endParaRPr>
          </a:p>
        </p:txBody>
      </p:sp>
      <p:sp>
        <p:nvSpPr>
          <p:cNvPr id="39942" name="TextBox 14"/>
          <p:cNvSpPr txBox="1">
            <a:spLocks noChangeArrowheads="1"/>
          </p:cNvSpPr>
          <p:nvPr/>
        </p:nvSpPr>
        <p:spPr bwMode="auto">
          <a:xfrm>
            <a:off x="4643438" y="3000375"/>
            <a:ext cx="3357562" cy="25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bg-BG" altLang="bg-BG" sz="1600" b="1">
                <a:solidFill>
                  <a:srgbClr val="002060"/>
                </a:solidFill>
                <a:latin typeface="Georgia" pitchFamily="18" charset="0"/>
              </a:rPr>
              <a:t>Отговорности на </a:t>
            </a:r>
          </a:p>
          <a:p>
            <a:pPr algn="ctr" eaLnBrk="1" hangingPunct="1"/>
            <a:r>
              <a:rPr lang="bg-BG" altLang="bg-BG" sz="1600" b="1">
                <a:solidFill>
                  <a:srgbClr val="002060"/>
                </a:solidFill>
                <a:latin typeface="Georgia" pitchFamily="18" charset="0"/>
              </a:rPr>
              <a:t>Президента:</a:t>
            </a:r>
          </a:p>
          <a:p>
            <a:pPr eaLnBrk="1" hangingPunct="1"/>
            <a:endParaRPr lang="bg-BG" altLang="bg-BG" sz="1200" b="1">
              <a:solidFill>
                <a:srgbClr val="002060"/>
              </a:solidFill>
            </a:endParaRPr>
          </a:p>
          <a:p>
            <a:pPr eaLnBrk="1" hangingPunct="1"/>
            <a:r>
              <a:rPr lang="bg-BG" altLang="bg-BG" sz="1300" b="1">
                <a:solidFill>
                  <a:srgbClr val="002060"/>
                </a:solidFill>
                <a:latin typeface="Georgia" pitchFamily="18" charset="0"/>
              </a:rPr>
              <a:t>√ Осъществяване и постоянно оценяване на целите на клуба;</a:t>
            </a:r>
          </a:p>
          <a:p>
            <a:pPr eaLnBrk="1" hangingPunct="1"/>
            <a:endParaRPr lang="en-US" altLang="bg-BG" sz="1300" b="1">
              <a:solidFill>
                <a:srgbClr val="002060"/>
              </a:solidFill>
              <a:latin typeface="Georgia" pitchFamily="18" charset="0"/>
            </a:endParaRPr>
          </a:p>
          <a:p>
            <a:pPr eaLnBrk="1" hangingPunct="1"/>
            <a:r>
              <a:rPr lang="bg-BG" altLang="bg-BG" sz="1300" b="1">
                <a:solidFill>
                  <a:srgbClr val="002060"/>
                </a:solidFill>
                <a:latin typeface="Georgia" pitchFamily="18" charset="0"/>
              </a:rPr>
              <a:t>√ Мотивиране на всеки клубен член да участва в клубните дейности;</a:t>
            </a:r>
          </a:p>
          <a:p>
            <a:pPr eaLnBrk="1" hangingPunct="1"/>
            <a:endParaRPr lang="en-US" altLang="bg-BG" sz="1300" b="1">
              <a:solidFill>
                <a:srgbClr val="002060"/>
              </a:solidFill>
              <a:latin typeface="Georgia" pitchFamily="18" charset="0"/>
            </a:endParaRPr>
          </a:p>
          <a:p>
            <a:pPr eaLnBrk="1" hangingPunct="1"/>
            <a:r>
              <a:rPr lang="bg-BG" altLang="bg-BG" sz="1300" b="1">
                <a:solidFill>
                  <a:srgbClr val="002060"/>
                </a:solidFill>
                <a:latin typeface="Georgia" pitchFamily="18" charset="0"/>
              </a:rPr>
              <a:t>√ Отпразнуване на постиженията;</a:t>
            </a:r>
            <a:endParaRPr lang="en-US" altLang="bg-BG" sz="1300" b="1">
              <a:solidFill>
                <a:srgbClr val="002060"/>
              </a:solidFill>
              <a:latin typeface="Georgia" pitchFamily="18" charset="0"/>
            </a:endParaRPr>
          </a:p>
          <a:p>
            <a:pPr eaLnBrk="1" hangingPunct="1"/>
            <a:endParaRPr lang="en-US" altLang="bg-BG" sz="1300">
              <a:latin typeface="Georgia" pitchFamily="18" charset="0"/>
            </a:endParaRPr>
          </a:p>
        </p:txBody>
      </p:sp>
    </p:spTree>
    <p:extLst>
      <p:ext uri="{BB962C8B-B14F-4D97-AF65-F5344CB8AC3E}">
        <p14:creationId xmlns:p14="http://schemas.microsoft.com/office/powerpoint/2010/main" val="40687207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7950" y="3429000"/>
            <a:ext cx="9359900" cy="990600"/>
          </a:xfrm>
        </p:spPr>
        <p:txBody>
          <a:bodyPr anchor="ctr"/>
          <a:lstStyle/>
          <a:p>
            <a:pPr eaLnBrk="1" hangingPunct="1">
              <a:defRPr/>
            </a:pPr>
            <a:r>
              <a:rPr lang="ru-RU" sz="3600" b="1" dirty="0">
                <a:latin typeface="Times New Roman" panose="02020603050405020304" pitchFamily="18" charset="0"/>
                <a:cs typeface="Times New Roman" panose="02020603050405020304" pitchFamily="18" charset="0"/>
              </a:rPr>
              <a:t>Кой, кой е в </a:t>
            </a:r>
            <a:r>
              <a:rPr lang="ru-RU" sz="3600" b="1" dirty="0" err="1">
                <a:latin typeface="Times New Roman" panose="02020603050405020304" pitchFamily="18" charset="0"/>
                <a:cs typeface="Times New Roman" panose="02020603050405020304" pitchFamily="18" charset="0"/>
              </a:rPr>
              <a:t>Ротари</a:t>
            </a:r>
            <a:r>
              <a:rPr lang="ru-RU" sz="3600" b="1" dirty="0">
                <a:latin typeface="Times New Roman" panose="02020603050405020304" pitchFamily="18" charset="0"/>
                <a:cs typeface="Times New Roman" panose="02020603050405020304" pitchFamily="18" charset="0"/>
              </a:rPr>
              <a:t>, правила и </a:t>
            </a:r>
            <a:r>
              <a:rPr lang="ru-RU" sz="3600" b="1" dirty="0" err="1">
                <a:latin typeface="Times New Roman" panose="02020603050405020304" pitchFamily="18" charset="0"/>
                <a:cs typeface="Times New Roman" panose="02020603050405020304" pitchFamily="18" charset="0"/>
              </a:rPr>
              <a:t>процедури</a:t>
            </a:r>
            <a:endParaRPr lang="en-US" sz="3600" b="1" dirty="0">
              <a:latin typeface="Times New Roman" panose="02020603050405020304" pitchFamily="18" charset="0"/>
              <a:cs typeface="Times New Roman" panose="02020603050405020304" pitchFamily="18" charset="0"/>
            </a:endParaRPr>
          </a:p>
        </p:txBody>
      </p:sp>
      <p:sp>
        <p:nvSpPr>
          <p:cNvPr id="40963" name="Rectangle 3"/>
          <p:cNvSpPr>
            <a:spLocks noGrp="1" noChangeArrowheads="1"/>
          </p:cNvSpPr>
          <p:nvPr>
            <p:ph type="subTitle" idx="1"/>
          </p:nvPr>
        </p:nvSpPr>
        <p:spPr bwMode="auto">
          <a:xfrm>
            <a:off x="533400" y="4611688"/>
            <a:ext cx="6991350" cy="12652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2000" b="1" smtClean="0">
                <a:latin typeface="Arial Narrow" pitchFamily="34" charset="0"/>
                <a:cs typeface="Times New Roman" pitchFamily="18" charset="0"/>
              </a:rPr>
              <a:t>Димитър Димитров, ПДГ</a:t>
            </a:r>
          </a:p>
          <a:p>
            <a:pPr eaLnBrk="1" hangingPunct="1"/>
            <a:r>
              <a:rPr lang="bg-BG" altLang="en-US" sz="2000" b="1" smtClean="0">
                <a:latin typeface="Arial Narrow" pitchFamily="34" charset="0"/>
                <a:cs typeface="Times New Roman" pitchFamily="18" charset="0"/>
              </a:rPr>
              <a:t>РК Пловдив Филипопол</a:t>
            </a:r>
          </a:p>
        </p:txBody>
      </p:sp>
    </p:spTree>
    <p:extLst>
      <p:ext uri="{BB962C8B-B14F-4D97-AF65-F5344CB8AC3E}">
        <p14:creationId xmlns:p14="http://schemas.microsoft.com/office/powerpoint/2010/main" val="39444515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ПЛАНИРАНЕ НА РОТАРИАНСКАТА ГОДИНА</a:t>
            </a:r>
          </a:p>
        </p:txBody>
      </p:sp>
      <p:sp>
        <p:nvSpPr>
          <p:cNvPr id="40963" name="Content Placeholder 2"/>
          <p:cNvSpPr>
            <a:spLocks noGrp="1"/>
          </p:cNvSpPr>
          <p:nvPr>
            <p:ph idx="1"/>
          </p:nvPr>
        </p:nvSpPr>
        <p:spPr bwMode="auto">
          <a:xfrm>
            <a:off x="457200" y="1052513"/>
            <a:ext cx="8472488"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endParaRPr lang="bg-BG" altLang="bg-BG" sz="1400" b="1" smtClean="0">
              <a:solidFill>
                <a:srgbClr val="002060"/>
              </a:solidFill>
              <a:latin typeface="Georgia" pitchFamily="18" charset="0"/>
            </a:endParaRPr>
          </a:p>
          <a:p>
            <a:pPr algn="ctr">
              <a:buFont typeface="Arial" pitchFamily="34" charset="0"/>
              <a:buNone/>
            </a:pPr>
            <a:r>
              <a:rPr lang="bg-BG" altLang="bg-BG" sz="1800" b="1" smtClean="0">
                <a:solidFill>
                  <a:srgbClr val="C00000"/>
                </a:solidFill>
                <a:latin typeface="Georgia" pitchFamily="18" charset="0"/>
              </a:rPr>
              <a:t>СТРАТЕГИЧЕСКИ ПЛАН НА КЛУБА</a:t>
            </a:r>
          </a:p>
          <a:p>
            <a:pPr algn="ctr">
              <a:buFont typeface="Arial" pitchFamily="34" charset="0"/>
              <a:buNone/>
            </a:pPr>
            <a:r>
              <a:rPr lang="bg-BG" altLang="bg-BG" sz="1400" b="1" smtClean="0">
                <a:solidFill>
                  <a:srgbClr val="002060"/>
                </a:solidFill>
                <a:latin typeface="Georgia" pitchFamily="18" charset="0"/>
              </a:rPr>
              <a:t>Като Елект Президент</a:t>
            </a:r>
          </a:p>
          <a:p>
            <a:pPr>
              <a:lnSpc>
                <a:spcPct val="150000"/>
              </a:lnSpc>
            </a:pPr>
            <a:r>
              <a:rPr lang="bg-BG" altLang="bg-BG" sz="1600" b="1" smtClean="0">
                <a:solidFill>
                  <a:srgbClr val="002060"/>
                </a:solidFill>
                <a:latin typeface="Georgia" pitchFamily="18" charset="0"/>
              </a:rPr>
              <a:t>Запознаване и проверка </a:t>
            </a:r>
          </a:p>
          <a:p>
            <a:pPr>
              <a:lnSpc>
                <a:spcPct val="150000"/>
              </a:lnSpc>
              <a:spcBef>
                <a:spcPts val="200"/>
              </a:spcBef>
              <a:spcAft>
                <a:spcPts val="200"/>
              </a:spcAft>
              <a:buFont typeface="Arial" pitchFamily="34" charset="0"/>
              <a:buNone/>
            </a:pPr>
            <a:r>
              <a:rPr lang="bg-BG" altLang="bg-BG" sz="1600" b="1" smtClean="0">
                <a:solidFill>
                  <a:srgbClr val="002060"/>
                </a:solidFill>
                <a:latin typeface="Georgia" pitchFamily="18" charset="0"/>
              </a:rPr>
              <a:t>			 √ Съответства ли на стратегическия план на Ротари;</a:t>
            </a:r>
          </a:p>
          <a:p>
            <a:pPr>
              <a:lnSpc>
                <a:spcPct val="150000"/>
              </a:lnSpc>
              <a:spcBef>
                <a:spcPts val="200"/>
              </a:spcBef>
              <a:spcAft>
                <a:spcPts val="200"/>
              </a:spcAft>
              <a:buFont typeface="Arial" pitchFamily="34" charset="0"/>
              <a:buNone/>
            </a:pPr>
            <a:r>
              <a:rPr lang="bg-BG" altLang="bg-BG" sz="1600" b="1" smtClean="0">
                <a:solidFill>
                  <a:srgbClr val="002060"/>
                </a:solidFill>
                <a:latin typeface="Georgia" pitchFamily="18" charset="0"/>
              </a:rPr>
              <a:t>			 √ Дългосрочен документ;</a:t>
            </a:r>
          </a:p>
          <a:p>
            <a:pPr>
              <a:lnSpc>
                <a:spcPct val="150000"/>
              </a:lnSpc>
              <a:spcBef>
                <a:spcPts val="200"/>
              </a:spcBef>
              <a:spcAft>
                <a:spcPts val="200"/>
              </a:spcAft>
              <a:buFont typeface="Arial" pitchFamily="34" charset="0"/>
              <a:buNone/>
            </a:pPr>
            <a:r>
              <a:rPr lang="bg-BG" altLang="bg-BG" sz="1600" b="1" smtClean="0">
                <a:solidFill>
                  <a:srgbClr val="002060"/>
                </a:solidFill>
                <a:latin typeface="Georgia" pitchFamily="18" charset="0"/>
              </a:rPr>
              <a:t>			 √ Подкрепен ли е от всички членове на клуба;</a:t>
            </a:r>
          </a:p>
          <a:p>
            <a:pPr>
              <a:lnSpc>
                <a:spcPct val="150000"/>
              </a:lnSpc>
              <a:spcBef>
                <a:spcPts val="200"/>
              </a:spcBef>
              <a:spcAft>
                <a:spcPts val="200"/>
              </a:spcAft>
              <a:buFont typeface="Arial" pitchFamily="34" charset="0"/>
              <a:buNone/>
            </a:pPr>
            <a:r>
              <a:rPr lang="bg-BG" altLang="bg-BG" sz="1600" b="1" smtClean="0">
                <a:solidFill>
                  <a:srgbClr val="002060"/>
                </a:solidFill>
                <a:latin typeface="Georgia" pitchFamily="18" charset="0"/>
              </a:rPr>
              <a:t>			 √ Ръководството за стратегическо планиране;</a:t>
            </a:r>
          </a:p>
          <a:p>
            <a:endParaRPr lang="bg-BG" altLang="bg-BG" sz="1600" b="1" smtClean="0">
              <a:solidFill>
                <a:srgbClr val="002060"/>
              </a:solidFill>
              <a:latin typeface="Georgia" pitchFamily="18" charset="0"/>
            </a:endParaRPr>
          </a:p>
          <a:p>
            <a:r>
              <a:rPr lang="bg-BG" altLang="bg-BG" sz="1600" b="1" smtClean="0">
                <a:solidFill>
                  <a:srgbClr val="002060"/>
                </a:solidFill>
                <a:latin typeface="Georgia" pitchFamily="18" charset="0"/>
              </a:rPr>
              <a:t>Изпълнение на Стратегическия план на клуба</a:t>
            </a:r>
          </a:p>
          <a:p>
            <a:pPr>
              <a:lnSpc>
                <a:spcPct val="150000"/>
              </a:lnSpc>
              <a:buFont typeface="Arial" pitchFamily="34" charset="0"/>
              <a:buNone/>
            </a:pPr>
            <a:r>
              <a:rPr lang="bg-BG" altLang="bg-BG" sz="1600" b="1" smtClean="0">
                <a:solidFill>
                  <a:srgbClr val="002060"/>
                </a:solidFill>
                <a:latin typeface="Georgia" pitchFamily="18" charset="0"/>
              </a:rPr>
              <a:t>			 √ Клубовете постигат по-високи нива на ангажираност, 					     задържане и удовлетворение на членовете си;</a:t>
            </a:r>
          </a:p>
          <a:p>
            <a:pPr>
              <a:lnSpc>
                <a:spcPct val="150000"/>
              </a:lnSpc>
              <a:buFont typeface="Arial" pitchFamily="34" charset="0"/>
              <a:buNone/>
            </a:pPr>
            <a:r>
              <a:rPr lang="bg-BG" altLang="bg-BG" sz="1600" b="1" smtClean="0">
                <a:solidFill>
                  <a:srgbClr val="002060"/>
                </a:solidFill>
                <a:latin typeface="Georgia" pitchFamily="18" charset="0"/>
              </a:rPr>
              <a:t>			 √ Клубовете с по-ангажирани членове са по-успешни в 					     постигането на целите си</a:t>
            </a:r>
            <a:endParaRPr lang="en-US" altLang="bg-BG" sz="1600" b="1" smtClean="0">
              <a:solidFill>
                <a:srgbClr val="002060"/>
              </a:solidFill>
              <a:latin typeface="Georgia" pitchFamily="18" charset="0"/>
            </a:endParaRPr>
          </a:p>
          <a:p>
            <a:pPr>
              <a:spcBef>
                <a:spcPct val="0"/>
              </a:spcBef>
              <a:buFont typeface="Arial" pitchFamily="34" charset="0"/>
              <a:buNone/>
            </a:pPr>
            <a:endParaRPr lang="bg-BG" altLang="bg-BG" sz="1400" b="1" smtClean="0">
              <a:solidFill>
                <a:srgbClr val="002060"/>
              </a:solidFill>
              <a:latin typeface="Georgia" pitchFamily="18" charset="0"/>
            </a:endParaRPr>
          </a:p>
          <a:p>
            <a:endParaRPr lang="bg-BG" altLang="bg-BG" sz="1400" b="1" smtClean="0">
              <a:solidFill>
                <a:srgbClr val="002060"/>
              </a:solidFill>
              <a:latin typeface="Georgia" pitchFamily="18" charset="0"/>
            </a:endParaRPr>
          </a:p>
        </p:txBody>
      </p:sp>
      <p:sp>
        <p:nvSpPr>
          <p:cNvPr id="40964"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40662463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ПЛАНИРАНЕ НА РОТАРИАНСКАТА ГОДИНА</a:t>
            </a:r>
          </a:p>
        </p:txBody>
      </p:sp>
      <p:sp>
        <p:nvSpPr>
          <p:cNvPr id="41987" name="Content Placeholder 2"/>
          <p:cNvSpPr>
            <a:spLocks noGrp="1"/>
          </p:cNvSpPr>
          <p:nvPr>
            <p:ph idx="1"/>
          </p:nvPr>
        </p:nvSpPr>
        <p:spPr bwMode="auto">
          <a:xfrm>
            <a:off x="457200" y="1052513"/>
            <a:ext cx="8229600"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endParaRPr lang="bg-BG" altLang="bg-BG" sz="1400" b="1" smtClean="0">
              <a:solidFill>
                <a:srgbClr val="002060"/>
              </a:solidFill>
              <a:latin typeface="Georgia" pitchFamily="18" charset="0"/>
            </a:endParaRPr>
          </a:p>
          <a:p>
            <a:pPr algn="ctr">
              <a:buFont typeface="Arial" pitchFamily="34" charset="0"/>
              <a:buNone/>
            </a:pPr>
            <a:r>
              <a:rPr lang="bg-BG" altLang="bg-BG" sz="1800" b="1" smtClean="0">
                <a:solidFill>
                  <a:srgbClr val="C00000"/>
                </a:solidFill>
                <a:latin typeface="Georgia" pitchFamily="18" charset="0"/>
              </a:rPr>
              <a:t>ОПРЕДЕЛЯНЕ НА ГОДИШНИТЕ ЦЕЛИ</a:t>
            </a:r>
          </a:p>
          <a:p>
            <a:pPr>
              <a:lnSpc>
                <a:spcPct val="150000"/>
              </a:lnSpc>
            </a:pPr>
            <a:r>
              <a:rPr lang="bg-BG" altLang="bg-BG" sz="1800" b="1" smtClean="0">
                <a:solidFill>
                  <a:srgbClr val="002060"/>
                </a:solidFill>
                <a:latin typeface="Georgia" pitchFamily="18" charset="0"/>
              </a:rPr>
              <a:t>Направете </a:t>
            </a:r>
            <a:r>
              <a:rPr lang="en-US" altLang="bg-BG" sz="1800" b="1" smtClean="0">
                <a:solidFill>
                  <a:srgbClr val="002060"/>
                </a:solidFill>
                <a:latin typeface="Georgia" pitchFamily="18" charset="0"/>
              </a:rPr>
              <a:t>SWOT </a:t>
            </a:r>
            <a:r>
              <a:rPr lang="bg-BG" altLang="bg-BG" sz="1800" b="1" smtClean="0">
                <a:solidFill>
                  <a:srgbClr val="002060"/>
                </a:solidFill>
                <a:latin typeface="Georgia" pitchFamily="18" charset="0"/>
              </a:rPr>
              <a:t>анализ на вашия клуб;</a:t>
            </a:r>
          </a:p>
          <a:p>
            <a:pPr>
              <a:lnSpc>
                <a:spcPct val="150000"/>
              </a:lnSpc>
            </a:pPr>
            <a:r>
              <a:rPr lang="bg-BG" altLang="bg-BG" sz="1800" b="1" smtClean="0">
                <a:solidFill>
                  <a:srgbClr val="002060"/>
                </a:solidFill>
                <a:latin typeface="Georgia" pitchFamily="18" charset="0"/>
              </a:rPr>
              <a:t>Използвате стратегическите цели на вашия клуб;</a:t>
            </a:r>
          </a:p>
          <a:p>
            <a:pPr>
              <a:lnSpc>
                <a:spcPct val="150000"/>
              </a:lnSpc>
            </a:pPr>
            <a:r>
              <a:rPr lang="bg-BG" altLang="bg-BG" sz="1800" b="1" smtClean="0">
                <a:solidFill>
                  <a:srgbClr val="002060"/>
                </a:solidFill>
                <a:latin typeface="Georgia" pitchFamily="18" charset="0"/>
              </a:rPr>
              <a:t>Разгледайте тенденции в клуба и настоящите практики;</a:t>
            </a:r>
          </a:p>
          <a:p>
            <a:pPr>
              <a:lnSpc>
                <a:spcPct val="150000"/>
              </a:lnSpc>
            </a:pPr>
            <a:r>
              <a:rPr lang="bg-BG" altLang="bg-BG" sz="1800" b="1" smtClean="0">
                <a:solidFill>
                  <a:srgbClr val="002060"/>
                </a:solidFill>
                <a:latin typeface="Georgia" pitchFamily="18" charset="0"/>
              </a:rPr>
              <a:t>Анкетирайте членовете, за да разберете какво им харесва в клуба и какво биха искали да променят;</a:t>
            </a:r>
          </a:p>
          <a:p>
            <a:pPr>
              <a:lnSpc>
                <a:spcPct val="150000"/>
              </a:lnSpc>
            </a:pPr>
            <a:r>
              <a:rPr lang="bg-BG" altLang="bg-BG" sz="1800" b="1" smtClean="0">
                <a:solidFill>
                  <a:srgbClr val="002060"/>
                </a:solidFill>
                <a:latin typeface="Georgia" pitchFamily="18" charset="0"/>
              </a:rPr>
              <a:t>Поставете цели, които са: </a:t>
            </a:r>
          </a:p>
          <a:p>
            <a:pPr>
              <a:buFont typeface="Arial" pitchFamily="34" charset="0"/>
              <a:buNone/>
            </a:pPr>
            <a:r>
              <a:rPr lang="bg-BG" altLang="bg-BG" sz="1800" b="1" smtClean="0">
                <a:solidFill>
                  <a:srgbClr val="002060"/>
                </a:solidFill>
                <a:latin typeface="Georgia" pitchFamily="18" charset="0"/>
              </a:rPr>
              <a:t>			 √ Специфични</a:t>
            </a:r>
            <a:endParaRPr lang="en-US" altLang="bg-BG" sz="1800" b="1" smtClean="0">
              <a:solidFill>
                <a:srgbClr val="002060"/>
              </a:solidFill>
              <a:latin typeface="Georgia" pitchFamily="18" charset="0"/>
            </a:endParaRPr>
          </a:p>
          <a:p>
            <a:pPr>
              <a:buFont typeface="Arial" pitchFamily="34" charset="0"/>
              <a:buNone/>
            </a:pPr>
            <a:r>
              <a:rPr lang="bg-BG" altLang="bg-BG" sz="1800" b="1" smtClean="0">
                <a:solidFill>
                  <a:srgbClr val="002060"/>
                </a:solidFill>
                <a:latin typeface="Georgia" pitchFamily="18" charset="0"/>
              </a:rPr>
              <a:t>			 √ Измерими</a:t>
            </a:r>
            <a:endParaRPr lang="en-US" altLang="bg-BG" sz="1800" b="1" smtClean="0">
              <a:solidFill>
                <a:srgbClr val="002060"/>
              </a:solidFill>
              <a:latin typeface="Georgia" pitchFamily="18" charset="0"/>
            </a:endParaRPr>
          </a:p>
          <a:p>
            <a:pPr>
              <a:buFont typeface="Arial" pitchFamily="34" charset="0"/>
              <a:buNone/>
            </a:pPr>
            <a:r>
              <a:rPr lang="bg-BG" altLang="bg-BG" sz="1800" b="1" smtClean="0">
                <a:solidFill>
                  <a:srgbClr val="002060"/>
                </a:solidFill>
                <a:latin typeface="Georgia" pitchFamily="18" charset="0"/>
              </a:rPr>
              <a:t>			 √ Постижими</a:t>
            </a:r>
            <a:endParaRPr lang="en-US" altLang="bg-BG" sz="1800" b="1" smtClean="0">
              <a:solidFill>
                <a:srgbClr val="002060"/>
              </a:solidFill>
              <a:latin typeface="Georgia" pitchFamily="18" charset="0"/>
            </a:endParaRPr>
          </a:p>
          <a:p>
            <a:pPr>
              <a:buFont typeface="Arial" pitchFamily="34" charset="0"/>
              <a:buNone/>
            </a:pPr>
            <a:r>
              <a:rPr lang="bg-BG" altLang="bg-BG" sz="1800" b="1" smtClean="0">
                <a:solidFill>
                  <a:srgbClr val="002060"/>
                </a:solidFill>
                <a:latin typeface="Georgia" pitchFamily="18" charset="0"/>
              </a:rPr>
              <a:t>			 √ Реалистични</a:t>
            </a:r>
            <a:endParaRPr lang="en-US" altLang="bg-BG" sz="1800" b="1" smtClean="0">
              <a:solidFill>
                <a:srgbClr val="002060"/>
              </a:solidFill>
              <a:latin typeface="Georgia" pitchFamily="18" charset="0"/>
            </a:endParaRPr>
          </a:p>
          <a:p>
            <a:pPr>
              <a:buFont typeface="Arial" pitchFamily="34" charset="0"/>
              <a:buNone/>
            </a:pPr>
            <a:r>
              <a:rPr lang="bg-BG" altLang="bg-BG" sz="1800" b="1" smtClean="0">
                <a:solidFill>
                  <a:srgbClr val="002060"/>
                </a:solidFill>
                <a:latin typeface="Georgia" pitchFamily="18" charset="0"/>
              </a:rPr>
              <a:t>			 √ Конкретизирани във времето</a:t>
            </a:r>
            <a:endParaRPr lang="en-US" altLang="bg-BG" sz="1800" b="1" smtClean="0">
              <a:solidFill>
                <a:srgbClr val="002060"/>
              </a:solidFill>
              <a:latin typeface="Georgia" pitchFamily="18" charset="0"/>
            </a:endParaRPr>
          </a:p>
          <a:p>
            <a:pPr>
              <a:spcBef>
                <a:spcPct val="0"/>
              </a:spcBef>
              <a:buFont typeface="Arial" pitchFamily="34" charset="0"/>
              <a:buNone/>
            </a:pPr>
            <a:endParaRPr lang="bg-BG" altLang="bg-BG" sz="1400" b="1" smtClean="0">
              <a:solidFill>
                <a:srgbClr val="002060"/>
              </a:solidFill>
              <a:latin typeface="Georgia" pitchFamily="18" charset="0"/>
            </a:endParaRPr>
          </a:p>
          <a:p>
            <a:endParaRPr lang="bg-BG" altLang="bg-BG" sz="1400" b="1" smtClean="0">
              <a:solidFill>
                <a:srgbClr val="002060"/>
              </a:solidFill>
              <a:latin typeface="Georgia" pitchFamily="18" charset="0"/>
            </a:endParaRPr>
          </a:p>
        </p:txBody>
      </p:sp>
      <p:sp>
        <p:nvSpPr>
          <p:cNvPr id="41988"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31472639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ПЛАНИРАНЕ НА РОТАРИАНСКАТА ГОДИНА</a:t>
            </a:r>
          </a:p>
        </p:txBody>
      </p:sp>
      <p:sp>
        <p:nvSpPr>
          <p:cNvPr id="43011" name="Content Placeholder 2"/>
          <p:cNvSpPr>
            <a:spLocks noGrp="1"/>
          </p:cNvSpPr>
          <p:nvPr>
            <p:ph idx="1"/>
          </p:nvPr>
        </p:nvSpPr>
        <p:spPr bwMode="auto">
          <a:xfrm>
            <a:off x="214313" y="1052513"/>
            <a:ext cx="8929687"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endParaRPr lang="bg-BG" altLang="bg-BG" sz="1400" b="1" smtClean="0">
              <a:solidFill>
                <a:srgbClr val="002060"/>
              </a:solidFill>
              <a:latin typeface="Georgia" pitchFamily="18" charset="0"/>
            </a:endParaRPr>
          </a:p>
          <a:p>
            <a:pPr algn="ctr">
              <a:buFont typeface="Arial" pitchFamily="34" charset="0"/>
              <a:buNone/>
            </a:pPr>
            <a:r>
              <a:rPr lang="bg-BG" altLang="bg-BG" sz="1600" b="1" smtClean="0">
                <a:solidFill>
                  <a:srgbClr val="002060"/>
                </a:solidFill>
                <a:latin typeface="Georgia" pitchFamily="18" charset="0"/>
              </a:rPr>
              <a:t>ПРИМЕРИ</a:t>
            </a:r>
          </a:p>
          <a:p>
            <a:endParaRPr lang="bg-BG" altLang="bg-BG" sz="1400" smtClean="0">
              <a:latin typeface="Georgia" pitchFamily="18" charset="0"/>
            </a:endParaRPr>
          </a:p>
          <a:p>
            <a:r>
              <a:rPr lang="bg-BG" altLang="bg-BG" sz="1600" b="1" smtClean="0">
                <a:solidFill>
                  <a:srgbClr val="002060"/>
                </a:solidFill>
                <a:latin typeface="Georgia" pitchFamily="18" charset="0"/>
              </a:rPr>
              <a:t>„Увеличаване на членството с 2 ротарианци до края на годината“ </a:t>
            </a:r>
            <a:r>
              <a:rPr lang="bg-BG" altLang="bg-BG" sz="4400" b="1" smtClean="0">
                <a:solidFill>
                  <a:srgbClr val="00B050"/>
                </a:solidFill>
                <a:latin typeface="Georgia" pitchFamily="18" charset="0"/>
                <a:sym typeface="Wingdings" pitchFamily="2" charset="2"/>
              </a:rPr>
              <a:t></a:t>
            </a:r>
            <a:endParaRPr lang="bg-BG" altLang="bg-BG" sz="4400" b="1" smtClean="0">
              <a:solidFill>
                <a:srgbClr val="00B050"/>
              </a:solidFill>
              <a:latin typeface="Georgia" pitchFamily="18" charset="0"/>
            </a:endParaRPr>
          </a:p>
          <a:p>
            <a:r>
              <a:rPr lang="bg-BG" altLang="bg-BG" sz="1600" b="1" smtClean="0">
                <a:solidFill>
                  <a:srgbClr val="002060"/>
                </a:solidFill>
                <a:latin typeface="Georgia" pitchFamily="18" charset="0"/>
              </a:rPr>
              <a:t>„Добавяне на нови членове“  </a:t>
            </a:r>
            <a:r>
              <a:rPr lang="bg-BG" altLang="bg-BG" sz="1400" b="1" smtClean="0">
                <a:solidFill>
                  <a:srgbClr val="002060"/>
                </a:solidFill>
                <a:latin typeface="Georgia" pitchFamily="18" charset="0"/>
              </a:rPr>
              <a:t>-</a:t>
            </a:r>
            <a:r>
              <a:rPr lang="bg-BG" altLang="bg-BG" sz="4400" b="1" smtClean="0">
                <a:solidFill>
                  <a:srgbClr val="C00000"/>
                </a:solidFill>
                <a:latin typeface="Georgia" pitchFamily="18" charset="0"/>
                <a:sym typeface="Wingdings" pitchFamily="2" charset="2"/>
              </a:rPr>
              <a:t></a:t>
            </a:r>
            <a:endParaRPr lang="en-US" altLang="bg-BG" sz="4400" b="1" smtClean="0">
              <a:solidFill>
                <a:srgbClr val="C00000"/>
              </a:solidFill>
              <a:latin typeface="Georgia" pitchFamily="18" charset="0"/>
            </a:endParaRPr>
          </a:p>
          <a:p>
            <a:r>
              <a:rPr lang="bg-BG" altLang="bg-BG" sz="1600" b="1" smtClean="0">
                <a:solidFill>
                  <a:srgbClr val="002060"/>
                </a:solidFill>
                <a:latin typeface="Georgia" pitchFamily="18" charset="0"/>
              </a:rPr>
              <a:t>„Вноска във ФР от 1000 $ за Годишния фонд през тази ротарианска година“</a:t>
            </a:r>
            <a:r>
              <a:rPr lang="bg-BG" altLang="bg-BG" sz="4400" b="1" smtClean="0">
                <a:solidFill>
                  <a:srgbClr val="00B050"/>
                </a:solidFill>
                <a:latin typeface="Georgia" pitchFamily="18" charset="0"/>
                <a:sym typeface="Wingdings" pitchFamily="2" charset="2"/>
              </a:rPr>
              <a:t></a:t>
            </a:r>
            <a:endParaRPr lang="en-US" altLang="bg-BG" sz="4400" b="1" smtClean="0">
              <a:solidFill>
                <a:srgbClr val="002060"/>
              </a:solidFill>
              <a:latin typeface="Georgia" pitchFamily="18" charset="0"/>
            </a:endParaRPr>
          </a:p>
          <a:p>
            <a:r>
              <a:rPr lang="bg-BG" altLang="bg-BG" sz="1600" b="1" smtClean="0">
                <a:solidFill>
                  <a:srgbClr val="002060"/>
                </a:solidFill>
                <a:latin typeface="Georgia" pitchFamily="18" charset="0"/>
              </a:rPr>
              <a:t>„ Вноски във ФР за Полио плюс“</a:t>
            </a:r>
            <a:r>
              <a:rPr lang="bg-BG" altLang="bg-BG" sz="4400" b="1" smtClean="0">
                <a:solidFill>
                  <a:srgbClr val="C00000"/>
                </a:solidFill>
                <a:latin typeface="Georgia" pitchFamily="18" charset="0"/>
                <a:sym typeface="Wingdings" pitchFamily="2" charset="2"/>
              </a:rPr>
              <a:t></a:t>
            </a:r>
            <a:endParaRPr lang="en-US" altLang="bg-BG" sz="4400" b="1" smtClean="0">
              <a:solidFill>
                <a:srgbClr val="002060"/>
              </a:solidFill>
              <a:latin typeface="Georgia" pitchFamily="18" charset="0"/>
            </a:endParaRPr>
          </a:p>
          <a:p>
            <a:endParaRPr lang="bg-BG" altLang="bg-BG" sz="1400" b="1" smtClean="0">
              <a:solidFill>
                <a:srgbClr val="002060"/>
              </a:solidFill>
              <a:latin typeface="Georgia" pitchFamily="18" charset="0"/>
            </a:endParaRPr>
          </a:p>
        </p:txBody>
      </p:sp>
      <p:sp>
        <p:nvSpPr>
          <p:cNvPr id="43012"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36154214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ПЛАНИРАНЕ НА РОТАРИАНСКАТА ГОДИНА</a:t>
            </a:r>
          </a:p>
        </p:txBody>
      </p:sp>
      <p:sp>
        <p:nvSpPr>
          <p:cNvPr id="44035" name="Content Placeholder 2"/>
          <p:cNvSpPr>
            <a:spLocks noGrp="1"/>
          </p:cNvSpPr>
          <p:nvPr>
            <p:ph idx="1"/>
          </p:nvPr>
        </p:nvSpPr>
        <p:spPr bwMode="auto">
          <a:xfrm>
            <a:off x="457200" y="1052513"/>
            <a:ext cx="8229600"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spcBef>
                <a:spcPct val="0"/>
              </a:spcBef>
              <a:buFont typeface="Arial" pitchFamily="34" charset="0"/>
              <a:buNone/>
            </a:pPr>
            <a:r>
              <a:rPr lang="bg-BG" altLang="bg-BG" sz="1600" b="1" smtClean="0">
                <a:solidFill>
                  <a:srgbClr val="C00000"/>
                </a:solidFill>
                <a:latin typeface="Georgia" pitchFamily="18" charset="0"/>
              </a:rPr>
              <a:t>ПРОСЛЕДЕТЕ НАПРЕДЪКА НА ЦЕЛИТЕ:</a:t>
            </a:r>
          </a:p>
          <a:p>
            <a:pPr algn="ctr">
              <a:spcBef>
                <a:spcPct val="0"/>
              </a:spcBef>
              <a:buFont typeface="Arial" pitchFamily="34" charset="0"/>
              <a:buNone/>
            </a:pPr>
            <a:r>
              <a:rPr lang="bg-BG" altLang="bg-BG" sz="1600" b="1" smtClean="0">
                <a:solidFill>
                  <a:schemeClr val="tx2"/>
                </a:solidFill>
                <a:latin typeface="Georgia" pitchFamily="18" charset="0"/>
              </a:rPr>
              <a:t>Като Президент</a:t>
            </a:r>
          </a:p>
          <a:p>
            <a:pPr>
              <a:spcBef>
                <a:spcPct val="0"/>
              </a:spcBef>
            </a:pPr>
            <a:endParaRPr lang="bg-BG" altLang="bg-BG" sz="1400" b="1" smtClean="0">
              <a:solidFill>
                <a:srgbClr val="002060"/>
              </a:solidFill>
              <a:latin typeface="Georgia" pitchFamily="18" charset="0"/>
            </a:endParaRPr>
          </a:p>
          <a:p>
            <a:r>
              <a:rPr lang="bg-BG" altLang="bg-BG" sz="1400" b="1" smtClean="0">
                <a:solidFill>
                  <a:srgbClr val="002060"/>
                </a:solidFill>
                <a:latin typeface="Georgia" pitchFamily="18" charset="0"/>
              </a:rPr>
              <a:t>Оценете целите в Ротари клуб Централ за :</a:t>
            </a:r>
            <a:endParaRPr lang="en-US" altLang="bg-BG" sz="1400" b="1" smtClean="0">
              <a:solidFill>
                <a:srgbClr val="002060"/>
              </a:solidFill>
              <a:latin typeface="Georgia" pitchFamily="18" charset="0"/>
            </a:endParaRPr>
          </a:p>
          <a:p>
            <a:pPr>
              <a:buFont typeface="Arial" pitchFamily="34" charset="0"/>
              <a:buNone/>
            </a:pPr>
            <a:r>
              <a:rPr lang="bg-BG" altLang="bg-BG" sz="1400" b="1" smtClean="0">
                <a:solidFill>
                  <a:srgbClr val="002060"/>
                </a:solidFill>
                <a:latin typeface="Georgia" pitchFamily="18" charset="0"/>
              </a:rPr>
              <a:t>			 √ Членството</a:t>
            </a:r>
            <a:endParaRPr lang="en-US" altLang="bg-BG" sz="1400" b="1" smtClean="0">
              <a:solidFill>
                <a:srgbClr val="002060"/>
              </a:solidFill>
              <a:latin typeface="Georgia" pitchFamily="18" charset="0"/>
            </a:endParaRPr>
          </a:p>
          <a:p>
            <a:pPr>
              <a:buFont typeface="Arial" pitchFamily="34" charset="0"/>
              <a:buNone/>
            </a:pPr>
            <a:r>
              <a:rPr lang="bg-BG" altLang="bg-BG" sz="1400" b="1" smtClean="0">
                <a:solidFill>
                  <a:srgbClr val="002060"/>
                </a:solidFill>
                <a:latin typeface="Georgia" pitchFamily="18" charset="0"/>
              </a:rPr>
              <a:t>			 √ Службата</a:t>
            </a:r>
          </a:p>
          <a:p>
            <a:pPr>
              <a:buFont typeface="Arial" pitchFamily="34" charset="0"/>
              <a:buNone/>
            </a:pPr>
            <a:r>
              <a:rPr lang="bg-BG" altLang="bg-BG" sz="1400" b="1" smtClean="0">
                <a:solidFill>
                  <a:srgbClr val="002060"/>
                </a:solidFill>
                <a:latin typeface="Georgia" pitchFamily="18" charset="0"/>
              </a:rPr>
              <a:t>			 √ Даренията към Ротари Фондацията</a:t>
            </a:r>
          </a:p>
          <a:p>
            <a:pPr>
              <a:buFont typeface="Arial" pitchFamily="34" charset="0"/>
              <a:buNone/>
            </a:pPr>
            <a:r>
              <a:rPr lang="bg-BG" altLang="bg-BG" sz="1400" b="1" smtClean="0">
                <a:solidFill>
                  <a:srgbClr val="002060"/>
                </a:solidFill>
                <a:latin typeface="Georgia" pitchFamily="18" charset="0"/>
              </a:rPr>
              <a:t>			 √ Проекти за служба</a:t>
            </a:r>
          </a:p>
          <a:p>
            <a:pPr>
              <a:buFont typeface="Arial" pitchFamily="34" charset="0"/>
              <a:buNone/>
            </a:pPr>
            <a:r>
              <a:rPr lang="bg-BG" altLang="bg-BG" sz="1400" b="1" smtClean="0">
                <a:solidFill>
                  <a:srgbClr val="002060"/>
                </a:solidFill>
                <a:latin typeface="Georgia" pitchFamily="18" charset="0"/>
              </a:rPr>
              <a:t>			 √ Други</a:t>
            </a:r>
          </a:p>
          <a:p>
            <a:pPr>
              <a:buFont typeface="Arial" pitchFamily="34" charset="0"/>
              <a:buNone/>
            </a:pPr>
            <a:endParaRPr lang="en-US" altLang="bg-BG" sz="1400" b="1" smtClean="0">
              <a:solidFill>
                <a:srgbClr val="002060"/>
              </a:solidFill>
              <a:latin typeface="Georgia" pitchFamily="18" charset="0"/>
            </a:endParaRPr>
          </a:p>
          <a:p>
            <a:r>
              <a:rPr lang="bg-BG" altLang="bg-BG" sz="1400" b="1" smtClean="0">
                <a:solidFill>
                  <a:srgbClr val="002060"/>
                </a:solidFill>
                <a:latin typeface="Georgia" pitchFamily="18" charset="0"/>
              </a:rPr>
              <a:t>Вижте пет годишна история на целите;</a:t>
            </a:r>
            <a:endParaRPr lang="en-US" altLang="bg-BG" sz="1400" b="1" smtClean="0">
              <a:solidFill>
                <a:srgbClr val="002060"/>
              </a:solidFill>
              <a:latin typeface="Georgia" pitchFamily="18" charset="0"/>
            </a:endParaRPr>
          </a:p>
          <a:p>
            <a:endParaRPr lang="bg-BG" altLang="bg-BG" sz="1400" b="1" smtClean="0">
              <a:solidFill>
                <a:srgbClr val="002060"/>
              </a:solidFill>
              <a:latin typeface="Georgia" pitchFamily="18" charset="0"/>
            </a:endParaRPr>
          </a:p>
          <a:p>
            <a:r>
              <a:rPr lang="bg-BG" altLang="bg-BG" sz="1400" b="1" smtClean="0">
                <a:solidFill>
                  <a:srgbClr val="002060"/>
                </a:solidFill>
                <a:latin typeface="Georgia" pitchFamily="18" charset="0"/>
              </a:rPr>
              <a:t>Наблюдавайте тенденциите и отчетите;</a:t>
            </a:r>
            <a:endParaRPr lang="en-US" altLang="bg-BG" sz="1400" b="1" smtClean="0">
              <a:solidFill>
                <a:srgbClr val="002060"/>
              </a:solidFill>
              <a:latin typeface="Georgia" pitchFamily="18" charset="0"/>
            </a:endParaRPr>
          </a:p>
          <a:p>
            <a:endParaRPr lang="bg-BG" altLang="bg-BG" sz="1400" b="1" smtClean="0">
              <a:solidFill>
                <a:srgbClr val="002060"/>
              </a:solidFill>
              <a:latin typeface="Georgia" pitchFamily="18" charset="0"/>
            </a:endParaRPr>
          </a:p>
          <a:p>
            <a:r>
              <a:rPr lang="bg-BG" altLang="bg-BG" sz="1400" b="1" smtClean="0">
                <a:solidFill>
                  <a:srgbClr val="002060"/>
                </a:solidFill>
                <a:latin typeface="Georgia" pitchFamily="18" charset="0"/>
              </a:rPr>
              <a:t>Оценете прогреса;</a:t>
            </a:r>
            <a:endParaRPr lang="en-US" altLang="bg-BG" sz="1400" b="1" smtClean="0">
              <a:solidFill>
                <a:srgbClr val="002060"/>
              </a:solidFill>
              <a:latin typeface="Georgia" pitchFamily="18" charset="0"/>
            </a:endParaRPr>
          </a:p>
          <a:p>
            <a:endParaRPr lang="bg-BG" altLang="bg-BG" sz="1400" b="1" smtClean="0">
              <a:solidFill>
                <a:srgbClr val="002060"/>
              </a:solidFill>
              <a:latin typeface="Georgia" pitchFamily="18" charset="0"/>
            </a:endParaRPr>
          </a:p>
          <a:p>
            <a:r>
              <a:rPr lang="bg-BG" altLang="bg-BG" sz="1400" b="1" smtClean="0">
                <a:solidFill>
                  <a:srgbClr val="002060"/>
                </a:solidFill>
                <a:latin typeface="Georgia" pitchFamily="18" charset="0"/>
              </a:rPr>
              <a:t>Направете корекции при необходимост;</a:t>
            </a:r>
            <a:endParaRPr lang="en-US" altLang="bg-BG" sz="1400" b="1" smtClean="0">
              <a:solidFill>
                <a:srgbClr val="002060"/>
              </a:solidFill>
              <a:latin typeface="Georgia" pitchFamily="18" charset="0"/>
            </a:endParaRPr>
          </a:p>
          <a:p>
            <a:endParaRPr lang="bg-BG" altLang="bg-BG" sz="1400" b="1" smtClean="0">
              <a:solidFill>
                <a:srgbClr val="002060"/>
              </a:solidFill>
              <a:latin typeface="Georgia" pitchFamily="18" charset="0"/>
            </a:endParaRPr>
          </a:p>
          <a:p>
            <a:r>
              <a:rPr lang="bg-BG" altLang="bg-BG" sz="1400" b="1" smtClean="0">
                <a:solidFill>
                  <a:srgbClr val="002060"/>
                </a:solidFill>
                <a:latin typeface="Georgia" pitchFamily="18" charset="0"/>
              </a:rPr>
              <a:t>Определете ефективните стратегии и ги споделете с Президента Елект и Президента Номини;</a:t>
            </a:r>
            <a:endParaRPr lang="en-US" altLang="bg-BG" sz="1400" b="1" smtClean="0">
              <a:solidFill>
                <a:srgbClr val="002060"/>
              </a:solidFill>
              <a:latin typeface="Georgia" pitchFamily="18" charset="0"/>
            </a:endParaRPr>
          </a:p>
          <a:p>
            <a:pPr>
              <a:spcBef>
                <a:spcPct val="0"/>
              </a:spcBef>
              <a:buFont typeface="Arial" pitchFamily="34" charset="0"/>
              <a:buNone/>
            </a:pPr>
            <a:endParaRPr lang="bg-BG" altLang="bg-BG" sz="1400" b="1" smtClean="0">
              <a:solidFill>
                <a:srgbClr val="002060"/>
              </a:solidFill>
              <a:latin typeface="Georgia" pitchFamily="18" charset="0"/>
            </a:endParaRPr>
          </a:p>
          <a:p>
            <a:endParaRPr lang="bg-BG" altLang="bg-BG" sz="1400" b="1" smtClean="0">
              <a:solidFill>
                <a:srgbClr val="002060"/>
              </a:solidFill>
              <a:latin typeface="Georgia" pitchFamily="18" charset="0"/>
            </a:endParaRPr>
          </a:p>
        </p:txBody>
      </p:sp>
      <p:sp>
        <p:nvSpPr>
          <p:cNvPr id="44036"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12242586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ПЛАНИРАНЕ НА РОТАРИАНСКАТА ГОДИНА</a:t>
            </a:r>
          </a:p>
        </p:txBody>
      </p:sp>
      <p:sp>
        <p:nvSpPr>
          <p:cNvPr id="45059" name="Content Placeholder 2"/>
          <p:cNvSpPr>
            <a:spLocks noGrp="1"/>
          </p:cNvSpPr>
          <p:nvPr>
            <p:ph idx="1"/>
          </p:nvPr>
        </p:nvSpPr>
        <p:spPr bwMode="auto">
          <a:xfrm>
            <a:off x="457200" y="1052513"/>
            <a:ext cx="8229600"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endParaRPr lang="bg-BG" altLang="bg-BG" sz="1400" b="1" smtClean="0">
              <a:solidFill>
                <a:srgbClr val="002060"/>
              </a:solidFill>
              <a:latin typeface="Georgia" pitchFamily="18" charset="0"/>
            </a:endParaRPr>
          </a:p>
          <a:p>
            <a:pPr>
              <a:spcBef>
                <a:spcPct val="0"/>
              </a:spcBef>
            </a:pPr>
            <a:endParaRPr lang="bg-BG" altLang="bg-BG" sz="1400" b="1" smtClean="0">
              <a:solidFill>
                <a:srgbClr val="002060"/>
              </a:solidFill>
              <a:latin typeface="Georgia" pitchFamily="18" charset="0"/>
            </a:endParaRPr>
          </a:p>
          <a:p>
            <a:pPr>
              <a:spcBef>
                <a:spcPct val="0"/>
              </a:spcBef>
            </a:pPr>
            <a:endParaRPr lang="bg-BG" altLang="bg-BG" sz="1400" b="1" smtClean="0">
              <a:solidFill>
                <a:srgbClr val="002060"/>
              </a:solidFill>
              <a:latin typeface="Georgia" pitchFamily="18" charset="0"/>
            </a:endParaRPr>
          </a:p>
          <a:p>
            <a:pPr algn="ctr">
              <a:buFont typeface="Arial" pitchFamily="34" charset="0"/>
              <a:buNone/>
            </a:pPr>
            <a:r>
              <a:rPr lang="bg-BG" altLang="bg-BG" sz="1600" b="1" smtClean="0">
                <a:solidFill>
                  <a:srgbClr val="C00000"/>
                </a:solidFill>
                <a:latin typeface="Georgia" pitchFamily="18" charset="0"/>
              </a:rPr>
              <a:t>РОТАРИАНСКА ГРАМОТА(Rotary Citation)</a:t>
            </a:r>
          </a:p>
          <a:p>
            <a:pPr algn="ctr">
              <a:buFont typeface="Arial" pitchFamily="34" charset="0"/>
              <a:buNone/>
            </a:pPr>
            <a:endParaRPr lang="bg-BG" altLang="bg-BG" sz="1400" b="1" smtClean="0">
              <a:solidFill>
                <a:srgbClr val="002060"/>
              </a:solidFill>
              <a:latin typeface="Georgia" pitchFamily="18" charset="0"/>
            </a:endParaRPr>
          </a:p>
          <a:p>
            <a:pPr algn="ctr">
              <a:buFont typeface="Arial" pitchFamily="34" charset="0"/>
              <a:buNone/>
            </a:pPr>
            <a:endParaRPr lang="en-US" altLang="bg-BG" sz="1400" b="1" smtClean="0">
              <a:solidFill>
                <a:srgbClr val="002060"/>
              </a:solidFill>
              <a:latin typeface="Georgia" pitchFamily="18" charset="0"/>
            </a:endParaRPr>
          </a:p>
          <a:p>
            <a:r>
              <a:rPr lang="bg-BG" altLang="bg-BG" sz="1400" b="1" smtClean="0">
                <a:solidFill>
                  <a:srgbClr val="002060"/>
                </a:solidFill>
                <a:latin typeface="Georgia" pitchFamily="18" charset="0"/>
              </a:rPr>
              <a:t>Целите се поставят от Президента на РИ;</a:t>
            </a:r>
          </a:p>
          <a:p>
            <a:endParaRPr lang="bg-BG" altLang="bg-BG" sz="1400" b="1" smtClean="0">
              <a:solidFill>
                <a:srgbClr val="002060"/>
              </a:solidFill>
              <a:latin typeface="Georgia" pitchFamily="18" charset="0"/>
            </a:endParaRPr>
          </a:p>
          <a:p>
            <a:endParaRPr lang="en-US" altLang="bg-BG" sz="1400" b="1" smtClean="0">
              <a:solidFill>
                <a:srgbClr val="002060"/>
              </a:solidFill>
              <a:latin typeface="Georgia" pitchFamily="18" charset="0"/>
            </a:endParaRPr>
          </a:p>
          <a:p>
            <a:r>
              <a:rPr lang="bg-BG" altLang="bg-BG" sz="1400" b="1" smtClean="0">
                <a:solidFill>
                  <a:srgbClr val="002060"/>
                </a:solidFill>
                <a:latin typeface="Georgia" pitchFamily="18" charset="0"/>
              </a:rPr>
              <a:t>Целите на РГ помагат на клубове за заздравят функционирането си и да ангажират членовете си;</a:t>
            </a:r>
          </a:p>
          <a:p>
            <a:endParaRPr lang="bg-BG" altLang="bg-BG" sz="1400" b="1" smtClean="0">
              <a:solidFill>
                <a:srgbClr val="002060"/>
              </a:solidFill>
              <a:latin typeface="Georgia" pitchFamily="18" charset="0"/>
            </a:endParaRPr>
          </a:p>
          <a:p>
            <a:endParaRPr lang="en-US" altLang="bg-BG" sz="1400" b="1" smtClean="0">
              <a:solidFill>
                <a:srgbClr val="002060"/>
              </a:solidFill>
              <a:latin typeface="Georgia" pitchFamily="18" charset="0"/>
            </a:endParaRPr>
          </a:p>
          <a:p>
            <a:r>
              <a:rPr lang="bg-BG" altLang="bg-BG" sz="1400" b="1" smtClean="0">
                <a:solidFill>
                  <a:srgbClr val="002060"/>
                </a:solidFill>
                <a:latin typeface="Georgia" pitchFamily="18" charset="0"/>
              </a:rPr>
              <a:t>Период за постигане на целите от 1 юли до 30 юни;</a:t>
            </a:r>
            <a:endParaRPr lang="en-US" altLang="bg-BG" sz="1400" b="1" smtClean="0">
              <a:solidFill>
                <a:srgbClr val="002060"/>
              </a:solidFill>
              <a:latin typeface="Georgia" pitchFamily="18" charset="0"/>
            </a:endParaRPr>
          </a:p>
          <a:p>
            <a:pPr>
              <a:spcBef>
                <a:spcPct val="0"/>
              </a:spcBef>
              <a:buFont typeface="Arial" pitchFamily="34" charset="0"/>
              <a:buNone/>
            </a:pPr>
            <a:endParaRPr lang="bg-BG" altLang="bg-BG" sz="1400" b="1" smtClean="0">
              <a:solidFill>
                <a:srgbClr val="002060"/>
              </a:solidFill>
              <a:latin typeface="Georgia" pitchFamily="18" charset="0"/>
            </a:endParaRPr>
          </a:p>
          <a:p>
            <a:endParaRPr lang="bg-BG" altLang="bg-BG" sz="1400" b="1" smtClean="0">
              <a:solidFill>
                <a:srgbClr val="002060"/>
              </a:solidFill>
              <a:latin typeface="Georgia" pitchFamily="18" charset="0"/>
            </a:endParaRPr>
          </a:p>
        </p:txBody>
      </p:sp>
      <p:sp>
        <p:nvSpPr>
          <p:cNvPr id="45060"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11840301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РЕСУРСИ В ПОМОЩ НА КЛУБНИЯ ПРЕЗИДЕНТ</a:t>
            </a:r>
          </a:p>
        </p:txBody>
      </p:sp>
      <p:sp>
        <p:nvSpPr>
          <p:cNvPr id="46083" name="Content Placeholder 2"/>
          <p:cNvSpPr>
            <a:spLocks noGrp="1"/>
          </p:cNvSpPr>
          <p:nvPr>
            <p:ph idx="1"/>
          </p:nvPr>
        </p:nvSpPr>
        <p:spPr bwMode="auto">
          <a:xfrm>
            <a:off x="214313" y="1052513"/>
            <a:ext cx="4214812"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endParaRPr lang="bg-BG" altLang="bg-BG" sz="1400" b="1" smtClean="0">
              <a:solidFill>
                <a:srgbClr val="002060"/>
              </a:solidFill>
              <a:latin typeface="Georgia" pitchFamily="18" charset="0"/>
            </a:endParaRPr>
          </a:p>
          <a:p>
            <a:r>
              <a:rPr lang="bg-BG" altLang="bg-BG" sz="1400" b="1" smtClean="0">
                <a:solidFill>
                  <a:srgbClr val="002060"/>
                </a:solidFill>
                <a:latin typeface="Georgia" pitchFamily="18" charset="0"/>
              </a:rPr>
              <a:t>Времеви</a:t>
            </a:r>
          </a:p>
          <a:p>
            <a:endParaRPr lang="en-US" altLang="bg-BG" sz="1400" b="1" smtClean="0">
              <a:solidFill>
                <a:srgbClr val="002060"/>
              </a:solidFill>
              <a:latin typeface="Georgia" pitchFamily="18" charset="0"/>
            </a:endParaRPr>
          </a:p>
          <a:p>
            <a:r>
              <a:rPr lang="bg-BG" altLang="bg-BG" sz="1400" b="1" smtClean="0">
                <a:solidFill>
                  <a:srgbClr val="002060"/>
                </a:solidFill>
                <a:latin typeface="Georgia" pitchFamily="18" charset="0"/>
              </a:rPr>
              <a:t>Финансови</a:t>
            </a:r>
          </a:p>
          <a:p>
            <a:endParaRPr lang="en-US" altLang="bg-BG" sz="1400" b="1" smtClean="0">
              <a:solidFill>
                <a:srgbClr val="002060"/>
              </a:solidFill>
              <a:latin typeface="Georgia" pitchFamily="18" charset="0"/>
            </a:endParaRPr>
          </a:p>
          <a:p>
            <a:r>
              <a:rPr lang="bg-BG" altLang="bg-BG" sz="1400" b="1" smtClean="0">
                <a:solidFill>
                  <a:srgbClr val="002060"/>
                </a:solidFill>
                <a:latin typeface="Georgia" pitchFamily="18" charset="0"/>
              </a:rPr>
              <a:t>Човешки</a:t>
            </a:r>
          </a:p>
          <a:p>
            <a:endParaRPr lang="bg-BG" altLang="bg-BG" sz="1400" b="1" smtClean="0">
              <a:solidFill>
                <a:srgbClr val="002060"/>
              </a:solidFill>
              <a:latin typeface="Georgia" pitchFamily="18" charset="0"/>
            </a:endParaRPr>
          </a:p>
          <a:p>
            <a:pPr>
              <a:lnSpc>
                <a:spcPct val="150000"/>
              </a:lnSpc>
            </a:pPr>
            <a:r>
              <a:rPr lang="bg-BG" altLang="bg-BG" sz="1400" b="1" smtClean="0">
                <a:solidFill>
                  <a:srgbClr val="002060"/>
                </a:solidFill>
                <a:latin typeface="Georgia" pitchFamily="18" charset="0"/>
              </a:rPr>
              <a:t>Дистриктни ресурси</a:t>
            </a:r>
            <a:endParaRPr lang="en-US" altLang="bg-BG" sz="1400" b="1" smtClean="0">
              <a:solidFill>
                <a:srgbClr val="002060"/>
              </a:solidFill>
              <a:latin typeface="Georgia" pitchFamily="18" charset="0"/>
            </a:endParaRPr>
          </a:p>
          <a:p>
            <a:pPr>
              <a:lnSpc>
                <a:spcPct val="150000"/>
              </a:lnSpc>
              <a:buFont typeface="Arial" pitchFamily="34" charset="0"/>
              <a:buNone/>
            </a:pPr>
            <a:r>
              <a:rPr lang="bg-BG" altLang="bg-BG" sz="1400" b="1" smtClean="0">
                <a:solidFill>
                  <a:srgbClr val="002060"/>
                </a:solidFill>
                <a:latin typeface="Georgia" pitchFamily="18" charset="0"/>
              </a:rPr>
              <a:t>		√ Дистрикт Гуверньор</a:t>
            </a:r>
            <a:endParaRPr lang="en-US" altLang="bg-BG" sz="1400" b="1" smtClean="0">
              <a:solidFill>
                <a:srgbClr val="002060"/>
              </a:solidFill>
              <a:latin typeface="Georgia" pitchFamily="18" charset="0"/>
            </a:endParaRPr>
          </a:p>
          <a:p>
            <a:pPr>
              <a:lnSpc>
                <a:spcPct val="150000"/>
              </a:lnSpc>
              <a:buFont typeface="Arial" pitchFamily="34" charset="0"/>
              <a:buNone/>
            </a:pPr>
            <a:r>
              <a:rPr lang="bg-BG" altLang="bg-BG" sz="1400" b="1" smtClean="0">
                <a:solidFill>
                  <a:srgbClr val="002060"/>
                </a:solidFill>
                <a:latin typeface="Georgia" pitchFamily="18" charset="0"/>
              </a:rPr>
              <a:t>		√ Дистрикт Гуверньор Елект</a:t>
            </a:r>
            <a:endParaRPr lang="en-US" altLang="bg-BG" sz="1400" b="1" smtClean="0">
              <a:solidFill>
                <a:srgbClr val="002060"/>
              </a:solidFill>
              <a:latin typeface="Georgia" pitchFamily="18" charset="0"/>
            </a:endParaRPr>
          </a:p>
          <a:p>
            <a:pPr>
              <a:lnSpc>
                <a:spcPct val="150000"/>
              </a:lnSpc>
              <a:buFont typeface="Arial" pitchFamily="34" charset="0"/>
              <a:buNone/>
            </a:pPr>
            <a:r>
              <a:rPr lang="bg-BG" altLang="bg-BG" sz="1400" b="1" smtClean="0">
                <a:solidFill>
                  <a:srgbClr val="002060"/>
                </a:solidFill>
                <a:latin typeface="Georgia" pitchFamily="18" charset="0"/>
              </a:rPr>
              <a:t>		√ Дистрикт Гуверньор Номини</a:t>
            </a:r>
            <a:endParaRPr lang="en-US" altLang="bg-BG" sz="1400" b="1" smtClean="0">
              <a:solidFill>
                <a:srgbClr val="002060"/>
              </a:solidFill>
              <a:latin typeface="Georgia" pitchFamily="18" charset="0"/>
            </a:endParaRPr>
          </a:p>
          <a:p>
            <a:pPr>
              <a:lnSpc>
                <a:spcPct val="150000"/>
              </a:lnSpc>
              <a:buFont typeface="Arial" pitchFamily="34" charset="0"/>
              <a:buNone/>
            </a:pPr>
            <a:r>
              <a:rPr lang="bg-BG" altLang="bg-BG" sz="1400" b="1" smtClean="0">
                <a:solidFill>
                  <a:srgbClr val="002060"/>
                </a:solidFill>
                <a:latin typeface="Georgia" pitchFamily="18" charset="0"/>
              </a:rPr>
              <a:t>		√ Паст Дистрикт Гуверньор</a:t>
            </a:r>
            <a:endParaRPr lang="en-US" altLang="bg-BG" sz="1400" b="1" smtClean="0">
              <a:solidFill>
                <a:srgbClr val="002060"/>
              </a:solidFill>
              <a:latin typeface="Georgia" pitchFamily="18" charset="0"/>
            </a:endParaRPr>
          </a:p>
          <a:p>
            <a:pPr>
              <a:lnSpc>
                <a:spcPct val="150000"/>
              </a:lnSpc>
              <a:buFont typeface="Arial" pitchFamily="34" charset="0"/>
              <a:buNone/>
            </a:pPr>
            <a:r>
              <a:rPr lang="bg-BG" altLang="bg-BG" sz="1400" b="1" smtClean="0">
                <a:solidFill>
                  <a:srgbClr val="002060"/>
                </a:solidFill>
                <a:latin typeface="Georgia" pitchFamily="18" charset="0"/>
              </a:rPr>
              <a:t>		√ Асистент Дистрикт Гуверньори</a:t>
            </a:r>
            <a:endParaRPr lang="en-US" altLang="bg-BG" sz="1400" b="1" smtClean="0">
              <a:solidFill>
                <a:srgbClr val="002060"/>
              </a:solidFill>
              <a:latin typeface="Georgia" pitchFamily="18" charset="0"/>
            </a:endParaRPr>
          </a:p>
          <a:p>
            <a:pPr>
              <a:lnSpc>
                <a:spcPct val="150000"/>
              </a:lnSpc>
              <a:buFont typeface="Arial" pitchFamily="34" charset="0"/>
              <a:buNone/>
            </a:pPr>
            <a:r>
              <a:rPr lang="bg-BG" altLang="bg-BG" sz="1400" b="1" smtClean="0">
                <a:solidFill>
                  <a:srgbClr val="002060"/>
                </a:solidFill>
                <a:latin typeface="Georgia" pitchFamily="18" charset="0"/>
              </a:rPr>
              <a:t>		√ Председателите на Комитети и          	    Подкомитети</a:t>
            </a:r>
            <a:endParaRPr lang="en-US" altLang="bg-BG" sz="1400" b="1" smtClean="0">
              <a:solidFill>
                <a:srgbClr val="002060"/>
              </a:solidFill>
              <a:latin typeface="Georgia" pitchFamily="18" charset="0"/>
            </a:endParaRPr>
          </a:p>
          <a:p>
            <a:pPr>
              <a:spcBef>
                <a:spcPct val="0"/>
              </a:spcBef>
            </a:pPr>
            <a:endParaRPr lang="bg-BG" altLang="bg-BG" sz="1400" b="1" smtClean="0">
              <a:solidFill>
                <a:srgbClr val="002060"/>
              </a:solidFill>
              <a:latin typeface="Georgia" pitchFamily="18" charset="0"/>
            </a:endParaRPr>
          </a:p>
        </p:txBody>
      </p:sp>
      <p:sp>
        <p:nvSpPr>
          <p:cNvPr id="46084"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
        <p:nvSpPr>
          <p:cNvPr id="46085" name="Content Placeholder 2"/>
          <p:cNvSpPr txBox="1">
            <a:spLocks/>
          </p:cNvSpPr>
          <p:nvPr/>
        </p:nvSpPr>
        <p:spPr bwMode="auto">
          <a:xfrm>
            <a:off x="4429125" y="1030288"/>
            <a:ext cx="4714875"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buFont typeface="Arial" pitchFamily="34" charset="0"/>
              <a:buChar char="•"/>
            </a:pPr>
            <a:endParaRPr lang="bg-BG" altLang="bg-BG" sz="1400" b="1">
              <a:solidFill>
                <a:srgbClr val="002060"/>
              </a:solidFill>
              <a:latin typeface="Georgia" pitchFamily="18" charset="0"/>
              <a:ea typeface="MS PGothic" pitchFamily="34" charset="-128"/>
              <a:cs typeface="Georgia" pitchFamily="18" charset="0"/>
            </a:endParaRPr>
          </a:p>
          <a:p>
            <a:pPr>
              <a:buFont typeface="Arial" pitchFamily="34" charset="0"/>
              <a:buChar char="•"/>
            </a:pPr>
            <a:r>
              <a:rPr lang="bg-BG" altLang="bg-BG" sz="1400" b="1">
                <a:solidFill>
                  <a:srgbClr val="002060"/>
                </a:solidFill>
                <a:latin typeface="Georgia" pitchFamily="18" charset="0"/>
                <a:ea typeface="MS PGothic" pitchFamily="34" charset="-128"/>
                <a:cs typeface="Georgia" pitchFamily="18" charset="0"/>
              </a:rPr>
              <a:t>Клубни ресурси</a:t>
            </a:r>
          </a:p>
          <a:p>
            <a:pPr>
              <a:buFont typeface="Arial" pitchFamily="34" charset="0"/>
              <a:buChar char="•"/>
            </a:pPr>
            <a:endParaRPr lang="bg-BG" altLang="bg-BG" sz="1400" b="1">
              <a:solidFill>
                <a:srgbClr val="002060"/>
              </a:solidFill>
              <a:latin typeface="Georgia" pitchFamily="18" charset="0"/>
              <a:ea typeface="MS PGothic" pitchFamily="34" charset="-128"/>
              <a:cs typeface="Georgia" pitchFamily="18" charset="0"/>
            </a:endParaRPr>
          </a:p>
          <a:p>
            <a:r>
              <a:rPr lang="bg-BG" altLang="bg-BG" sz="1400" b="1">
                <a:solidFill>
                  <a:srgbClr val="002060"/>
                </a:solidFill>
                <a:latin typeface="Georgia" pitchFamily="18" charset="0"/>
                <a:ea typeface="MS PGothic" pitchFamily="34" charset="-128"/>
                <a:cs typeface="Georgia" pitchFamily="18" charset="0"/>
              </a:rPr>
              <a:t>	√ Борда на клуба</a:t>
            </a:r>
            <a:endParaRPr lang="en-US" altLang="bg-BG" sz="1400" b="1">
              <a:solidFill>
                <a:srgbClr val="002060"/>
              </a:solidFill>
              <a:latin typeface="Georgia" pitchFamily="18" charset="0"/>
              <a:ea typeface="MS PGothic" pitchFamily="34" charset="-128"/>
              <a:cs typeface="Georgia" pitchFamily="18" charset="0"/>
            </a:endParaRPr>
          </a:p>
          <a:p>
            <a:pPr eaLnBrk="1" hangingPunct="1">
              <a:lnSpc>
                <a:spcPct val="150000"/>
              </a:lnSpc>
            </a:pPr>
            <a:r>
              <a:rPr lang="bg-BG" altLang="bg-BG" sz="1400" b="1">
                <a:solidFill>
                  <a:srgbClr val="002060"/>
                </a:solidFill>
                <a:latin typeface="Georgia" pitchFamily="18" charset="0"/>
                <a:ea typeface="MS PGothic" pitchFamily="34" charset="-128"/>
                <a:cs typeface="Georgia" pitchFamily="18" charset="0"/>
              </a:rPr>
              <a:t>	√ Секретар</a:t>
            </a:r>
            <a:endParaRPr lang="en-US" altLang="bg-BG" sz="1400" b="1">
              <a:solidFill>
                <a:srgbClr val="002060"/>
              </a:solidFill>
              <a:latin typeface="Georgia" pitchFamily="18" charset="0"/>
              <a:ea typeface="MS PGothic" pitchFamily="34" charset="-128"/>
              <a:cs typeface="Georgia" pitchFamily="18" charset="0"/>
            </a:endParaRPr>
          </a:p>
          <a:p>
            <a:pPr eaLnBrk="1" hangingPunct="1">
              <a:lnSpc>
                <a:spcPct val="150000"/>
              </a:lnSpc>
            </a:pPr>
            <a:r>
              <a:rPr lang="bg-BG" altLang="bg-BG" sz="1400" b="1">
                <a:solidFill>
                  <a:srgbClr val="002060"/>
                </a:solidFill>
                <a:latin typeface="Georgia" pitchFamily="18" charset="0"/>
                <a:ea typeface="MS PGothic" pitchFamily="34" charset="-128"/>
                <a:cs typeface="Georgia" pitchFamily="18" charset="0"/>
              </a:rPr>
              <a:t>	√ Ковчежник</a:t>
            </a:r>
            <a:endParaRPr lang="en-US" altLang="bg-BG" sz="1400" b="1">
              <a:solidFill>
                <a:srgbClr val="002060"/>
              </a:solidFill>
              <a:latin typeface="Georgia" pitchFamily="18" charset="0"/>
              <a:ea typeface="MS PGothic" pitchFamily="34" charset="-128"/>
              <a:cs typeface="Georgia" pitchFamily="18" charset="0"/>
            </a:endParaRPr>
          </a:p>
          <a:p>
            <a:pPr eaLnBrk="1" hangingPunct="1">
              <a:lnSpc>
                <a:spcPct val="150000"/>
              </a:lnSpc>
            </a:pPr>
            <a:r>
              <a:rPr lang="bg-BG" altLang="bg-BG" sz="1400" b="1">
                <a:solidFill>
                  <a:srgbClr val="002060"/>
                </a:solidFill>
                <a:latin typeface="Georgia" pitchFamily="18" charset="0"/>
                <a:ea typeface="MS PGothic" pitchFamily="34" charset="-128"/>
                <a:cs typeface="Georgia" pitchFamily="18" charset="0"/>
              </a:rPr>
              <a:t>	√ Президент Елект</a:t>
            </a:r>
            <a:endParaRPr lang="en-US" altLang="bg-BG" sz="1400" b="1">
              <a:solidFill>
                <a:srgbClr val="002060"/>
              </a:solidFill>
              <a:latin typeface="Georgia" pitchFamily="18" charset="0"/>
              <a:ea typeface="MS PGothic" pitchFamily="34" charset="-128"/>
              <a:cs typeface="Georgia" pitchFamily="18" charset="0"/>
            </a:endParaRPr>
          </a:p>
          <a:p>
            <a:pPr eaLnBrk="1" hangingPunct="1">
              <a:lnSpc>
                <a:spcPct val="150000"/>
              </a:lnSpc>
            </a:pPr>
            <a:r>
              <a:rPr lang="bg-BG" altLang="bg-BG" sz="1400" b="1">
                <a:solidFill>
                  <a:srgbClr val="002060"/>
                </a:solidFill>
                <a:latin typeface="Georgia" pitchFamily="18" charset="0"/>
                <a:ea typeface="MS PGothic" pitchFamily="34" charset="-128"/>
                <a:cs typeface="Georgia" pitchFamily="18" charset="0"/>
              </a:rPr>
              <a:t>	√ Председателите на комисии</a:t>
            </a:r>
            <a:endParaRPr lang="en-US" altLang="bg-BG" sz="1400" b="1">
              <a:solidFill>
                <a:srgbClr val="002060"/>
              </a:solidFill>
              <a:latin typeface="Georgia" pitchFamily="18" charset="0"/>
              <a:ea typeface="MS PGothic" pitchFamily="34" charset="-128"/>
              <a:cs typeface="Georgia" pitchFamily="18" charset="0"/>
            </a:endParaRPr>
          </a:p>
          <a:p>
            <a:pPr eaLnBrk="1" hangingPunct="1">
              <a:lnSpc>
                <a:spcPct val="150000"/>
              </a:lnSpc>
            </a:pPr>
            <a:r>
              <a:rPr lang="bg-BG" altLang="bg-BG" sz="1400" b="1">
                <a:solidFill>
                  <a:srgbClr val="002060"/>
                </a:solidFill>
                <a:latin typeface="Georgia" pitchFamily="18" charset="0"/>
                <a:ea typeface="MS PGothic" pitchFamily="34" charset="-128"/>
                <a:cs typeface="Georgia" pitchFamily="18" charset="0"/>
              </a:rPr>
              <a:t>	√ Паст Президентите</a:t>
            </a:r>
            <a:endParaRPr lang="en-US" altLang="bg-BG" sz="1400" b="1">
              <a:solidFill>
                <a:srgbClr val="002060"/>
              </a:solidFill>
              <a:latin typeface="Georgia" pitchFamily="18" charset="0"/>
              <a:ea typeface="MS PGothic" pitchFamily="34" charset="-128"/>
              <a:cs typeface="Georgia" pitchFamily="18" charset="0"/>
            </a:endParaRPr>
          </a:p>
          <a:p>
            <a:pPr eaLnBrk="1" hangingPunct="1"/>
            <a:endParaRPr lang="bg-BG" altLang="bg-BG" sz="1400" b="1">
              <a:solidFill>
                <a:srgbClr val="002060"/>
              </a:solidFill>
              <a:latin typeface="Georgia" pitchFamily="18" charset="0"/>
              <a:ea typeface="MS PGothic" pitchFamily="34" charset="-128"/>
              <a:cs typeface="Georgia" pitchFamily="18" charset="0"/>
            </a:endParaRPr>
          </a:p>
          <a:p>
            <a:pPr>
              <a:buFont typeface="Arial" pitchFamily="34" charset="0"/>
              <a:buChar char="•"/>
            </a:pPr>
            <a:r>
              <a:rPr lang="bg-BG" altLang="bg-BG" sz="1400" b="1">
                <a:solidFill>
                  <a:srgbClr val="002060"/>
                </a:solidFill>
                <a:latin typeface="Georgia" pitchFamily="18" charset="0"/>
                <a:ea typeface="MS PGothic" pitchFamily="34" charset="-128"/>
                <a:cs typeface="Georgia" pitchFamily="18" charset="0"/>
              </a:rPr>
              <a:t>Други</a:t>
            </a:r>
          </a:p>
          <a:p>
            <a:pPr>
              <a:buFont typeface="Arial" pitchFamily="34" charset="0"/>
              <a:buChar char="•"/>
            </a:pPr>
            <a:endParaRPr lang="bg-BG" altLang="bg-BG" sz="1400" b="1">
              <a:solidFill>
                <a:srgbClr val="002060"/>
              </a:solidFill>
              <a:latin typeface="Georgia" pitchFamily="18" charset="0"/>
              <a:ea typeface="MS PGothic" pitchFamily="34" charset="-128"/>
              <a:cs typeface="Georgia" pitchFamily="18" charset="0"/>
            </a:endParaRPr>
          </a:p>
          <a:p>
            <a:r>
              <a:rPr lang="bg-BG" altLang="bg-BG" sz="1400" b="1">
                <a:solidFill>
                  <a:srgbClr val="002060"/>
                </a:solidFill>
                <a:latin typeface="Georgia" pitchFamily="18" charset="0"/>
                <a:ea typeface="MS PGothic" pitchFamily="34" charset="-128"/>
                <a:cs typeface="Georgia" pitchFamily="18" charset="0"/>
              </a:rPr>
              <a:t>	√ Обучителни семинари</a:t>
            </a:r>
            <a:endParaRPr lang="en-US" altLang="bg-BG" sz="1400" b="1">
              <a:solidFill>
                <a:srgbClr val="002060"/>
              </a:solidFill>
              <a:latin typeface="Georgia" pitchFamily="18" charset="0"/>
              <a:ea typeface="MS PGothic" pitchFamily="34" charset="-128"/>
              <a:cs typeface="Georgia" pitchFamily="18" charset="0"/>
            </a:endParaRPr>
          </a:p>
          <a:p>
            <a:pPr eaLnBrk="1" hangingPunct="1">
              <a:lnSpc>
                <a:spcPct val="150000"/>
              </a:lnSpc>
            </a:pPr>
            <a:r>
              <a:rPr lang="bg-BG" altLang="bg-BG" sz="1400" b="1">
                <a:solidFill>
                  <a:srgbClr val="002060"/>
                </a:solidFill>
                <a:latin typeface="Georgia" pitchFamily="18" charset="0"/>
                <a:ea typeface="MS PGothic" pitchFamily="34" charset="-128"/>
                <a:cs typeface="Georgia" pitchFamily="18" charset="0"/>
              </a:rPr>
              <a:t>	√ Месечно писмо на ДГ</a:t>
            </a:r>
            <a:endParaRPr lang="en-US" altLang="bg-BG" sz="1400" b="1">
              <a:solidFill>
                <a:srgbClr val="002060"/>
              </a:solidFill>
              <a:latin typeface="Georgia" pitchFamily="18" charset="0"/>
              <a:ea typeface="MS PGothic" pitchFamily="34" charset="-128"/>
              <a:cs typeface="Georgia" pitchFamily="18" charset="0"/>
            </a:endParaRPr>
          </a:p>
          <a:p>
            <a:pPr eaLnBrk="1" hangingPunct="1">
              <a:lnSpc>
                <a:spcPct val="150000"/>
              </a:lnSpc>
            </a:pPr>
            <a:r>
              <a:rPr lang="bg-BG" altLang="bg-BG" sz="1400" b="1">
                <a:solidFill>
                  <a:srgbClr val="002060"/>
                </a:solidFill>
                <a:latin typeface="Georgia" pitchFamily="18" charset="0"/>
                <a:ea typeface="MS PGothic" pitchFamily="34" charset="-128"/>
                <a:cs typeface="Georgia" pitchFamily="18" charset="0"/>
              </a:rPr>
              <a:t>	√ Списание „Ротари на Балканите“</a:t>
            </a:r>
            <a:endParaRPr lang="en-US" altLang="bg-BG" sz="1400" b="1">
              <a:solidFill>
                <a:srgbClr val="002060"/>
              </a:solidFill>
              <a:latin typeface="Georgia" pitchFamily="18" charset="0"/>
              <a:ea typeface="MS PGothic" pitchFamily="34" charset="-128"/>
              <a:cs typeface="Georgia" pitchFamily="18" charset="0"/>
            </a:endParaRPr>
          </a:p>
          <a:p>
            <a:pPr eaLnBrk="1" hangingPunct="1">
              <a:lnSpc>
                <a:spcPct val="150000"/>
              </a:lnSpc>
            </a:pPr>
            <a:r>
              <a:rPr lang="bg-BG" altLang="bg-BG" sz="1400" b="1">
                <a:solidFill>
                  <a:srgbClr val="002060"/>
                </a:solidFill>
                <a:latin typeface="Georgia" pitchFamily="18" charset="0"/>
                <a:ea typeface="MS PGothic" pitchFamily="34" charset="-128"/>
                <a:cs typeface="Georgia" pitchFamily="18" charset="0"/>
              </a:rPr>
              <a:t>	√ Дискусионни групи в социалните мрежи</a:t>
            </a:r>
            <a:endParaRPr lang="en-US" altLang="bg-BG" sz="1400" b="1">
              <a:solidFill>
                <a:srgbClr val="002060"/>
              </a:solidFill>
              <a:latin typeface="Georgia" pitchFamily="18" charset="0"/>
              <a:ea typeface="MS PGothic" pitchFamily="34" charset="-128"/>
              <a:cs typeface="Georgia" pitchFamily="18" charset="0"/>
            </a:endParaRPr>
          </a:p>
        </p:txBody>
      </p:sp>
    </p:spTree>
    <p:extLst>
      <p:ext uri="{BB962C8B-B14F-4D97-AF65-F5344CB8AC3E}">
        <p14:creationId xmlns:p14="http://schemas.microsoft.com/office/powerpoint/2010/main" val="28034263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РЕСУРСИ В ПОМОЩ НА КЛУБНИЯ ПРЕЗИДЕНТ</a:t>
            </a:r>
          </a:p>
        </p:txBody>
      </p:sp>
      <p:sp>
        <p:nvSpPr>
          <p:cNvPr id="47107" name="Content Placeholder 2"/>
          <p:cNvSpPr>
            <a:spLocks noGrp="1"/>
          </p:cNvSpPr>
          <p:nvPr>
            <p:ph idx="1"/>
          </p:nvPr>
        </p:nvSpPr>
        <p:spPr bwMode="auto">
          <a:xfrm>
            <a:off x="457200" y="1052513"/>
            <a:ext cx="8229600"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endParaRPr lang="bg-BG" altLang="bg-BG" sz="1400" b="1" smtClean="0">
              <a:solidFill>
                <a:srgbClr val="002060"/>
              </a:solidFill>
              <a:latin typeface="Georgia" pitchFamily="18" charset="0"/>
            </a:endParaRPr>
          </a:p>
          <a:p>
            <a:pPr>
              <a:spcBef>
                <a:spcPct val="0"/>
              </a:spcBef>
            </a:pPr>
            <a:endParaRPr lang="bg-BG" altLang="bg-BG" sz="1400" b="1" smtClean="0">
              <a:solidFill>
                <a:srgbClr val="002060"/>
              </a:solidFill>
              <a:latin typeface="Georgia" pitchFamily="18" charset="0"/>
            </a:endParaRPr>
          </a:p>
          <a:p>
            <a:pPr algn="ctr">
              <a:buFont typeface="Arial" pitchFamily="34" charset="0"/>
              <a:buNone/>
            </a:pPr>
            <a:r>
              <a:rPr lang="bg-BG" altLang="bg-BG" sz="1600" b="1" smtClean="0">
                <a:solidFill>
                  <a:srgbClr val="C00000"/>
                </a:solidFill>
                <a:latin typeface="Georgia" pitchFamily="18" charset="0"/>
              </a:rPr>
              <a:t>НАЙ-ВАЖНИТЕ РЕСУРСИ</a:t>
            </a:r>
          </a:p>
          <a:p>
            <a:pPr algn="ctr">
              <a:spcBef>
                <a:spcPct val="0"/>
              </a:spcBef>
              <a:buFont typeface="Arial" pitchFamily="34" charset="0"/>
              <a:buNone/>
            </a:pPr>
            <a:endParaRPr lang="en-US" altLang="bg-BG" sz="1400" b="1" smtClean="0">
              <a:solidFill>
                <a:srgbClr val="002060"/>
              </a:solidFill>
              <a:latin typeface="Georgia" pitchFamily="18" charset="0"/>
            </a:endParaRPr>
          </a:p>
          <a:p>
            <a:pPr>
              <a:spcBef>
                <a:spcPct val="0"/>
              </a:spcBef>
            </a:pPr>
            <a:endParaRPr lang="en-US" altLang="bg-BG" sz="1400" b="1" smtClean="0">
              <a:solidFill>
                <a:srgbClr val="002060"/>
              </a:solidFill>
              <a:latin typeface="Georgia" pitchFamily="18" charset="0"/>
            </a:endParaRPr>
          </a:p>
          <a:p>
            <a:pPr>
              <a:spcBef>
                <a:spcPct val="0"/>
              </a:spcBef>
            </a:pPr>
            <a:r>
              <a:rPr lang="bg-BG" altLang="bg-BG" sz="1400" b="1" smtClean="0">
                <a:solidFill>
                  <a:srgbClr val="002060"/>
                </a:solidFill>
                <a:latin typeface="Georgia" pitchFamily="18" charset="0"/>
              </a:rPr>
              <a:t>Rotary.org – уеб страница на Ротари;</a:t>
            </a:r>
          </a:p>
          <a:p>
            <a:pPr>
              <a:spcBef>
                <a:spcPct val="0"/>
              </a:spcBef>
            </a:pPr>
            <a:endParaRPr lang="en-US" altLang="bg-BG" sz="1400" b="1" smtClean="0">
              <a:solidFill>
                <a:srgbClr val="002060"/>
              </a:solidFill>
              <a:latin typeface="Georgia" pitchFamily="18" charset="0"/>
            </a:endParaRPr>
          </a:p>
          <a:p>
            <a:pPr>
              <a:spcBef>
                <a:spcPct val="0"/>
              </a:spcBef>
              <a:buFont typeface="Arial" pitchFamily="34" charset="0"/>
              <a:buNone/>
            </a:pPr>
            <a:r>
              <a:rPr lang="bg-BG" altLang="bg-BG" sz="1400" b="1" smtClean="0">
                <a:solidFill>
                  <a:srgbClr val="002060"/>
                </a:solidFill>
                <a:latin typeface="Georgia" pitchFamily="18" charset="0"/>
              </a:rPr>
              <a:t> </a:t>
            </a:r>
            <a:endParaRPr lang="en-US" altLang="bg-BG" sz="1400" b="1" smtClean="0">
              <a:solidFill>
                <a:srgbClr val="002060"/>
              </a:solidFill>
              <a:latin typeface="Georgia" pitchFamily="18" charset="0"/>
            </a:endParaRPr>
          </a:p>
          <a:p>
            <a:pPr>
              <a:spcBef>
                <a:spcPct val="0"/>
              </a:spcBef>
            </a:pPr>
            <a:r>
              <a:rPr lang="bg-BG" altLang="bg-BG" sz="1400" b="1" smtClean="0">
                <a:solidFill>
                  <a:srgbClr val="002060"/>
                </a:solidFill>
                <a:latin typeface="Georgia" pitchFamily="18" charset="0"/>
              </a:rPr>
              <a:t>Rotary-bulgaria.org – уеб страница на Дистрикт 2482;</a:t>
            </a:r>
          </a:p>
          <a:p>
            <a:pPr>
              <a:spcBef>
                <a:spcPct val="0"/>
              </a:spcBef>
            </a:pPr>
            <a:endParaRPr lang="en-US" altLang="bg-BG" sz="1400" b="1" smtClean="0">
              <a:solidFill>
                <a:srgbClr val="002060"/>
              </a:solidFill>
              <a:latin typeface="Georgia" pitchFamily="18" charset="0"/>
            </a:endParaRPr>
          </a:p>
          <a:p>
            <a:pPr>
              <a:spcBef>
                <a:spcPct val="0"/>
              </a:spcBef>
              <a:buFont typeface="Arial" pitchFamily="34" charset="0"/>
              <a:buNone/>
            </a:pPr>
            <a:r>
              <a:rPr lang="bg-BG" altLang="bg-BG" sz="1400" b="1" smtClean="0">
                <a:solidFill>
                  <a:srgbClr val="002060"/>
                </a:solidFill>
                <a:latin typeface="Georgia" pitchFamily="18" charset="0"/>
              </a:rPr>
              <a:t> </a:t>
            </a:r>
            <a:endParaRPr lang="en-US" altLang="bg-BG" sz="1400" b="1" smtClean="0">
              <a:solidFill>
                <a:srgbClr val="002060"/>
              </a:solidFill>
              <a:latin typeface="Georgia" pitchFamily="18" charset="0"/>
            </a:endParaRPr>
          </a:p>
          <a:p>
            <a:pPr>
              <a:spcBef>
                <a:spcPct val="0"/>
              </a:spcBef>
            </a:pPr>
            <a:r>
              <a:rPr lang="bg-BG" altLang="bg-BG" sz="1400" b="1" smtClean="0">
                <a:solidFill>
                  <a:srgbClr val="002060"/>
                </a:solidFill>
                <a:latin typeface="Georgia" pitchFamily="18" charset="0"/>
              </a:rPr>
              <a:t>Rotary Club Central – Ротари Клуб Централ;</a:t>
            </a:r>
          </a:p>
          <a:p>
            <a:pPr>
              <a:spcBef>
                <a:spcPct val="0"/>
              </a:spcBef>
            </a:pPr>
            <a:endParaRPr lang="en-US" altLang="bg-BG" sz="1400" b="1" smtClean="0">
              <a:solidFill>
                <a:srgbClr val="002060"/>
              </a:solidFill>
              <a:latin typeface="Georgia" pitchFamily="18" charset="0"/>
            </a:endParaRPr>
          </a:p>
          <a:p>
            <a:pPr>
              <a:spcBef>
                <a:spcPct val="0"/>
              </a:spcBef>
              <a:buFont typeface="Arial" pitchFamily="34" charset="0"/>
              <a:buNone/>
            </a:pPr>
            <a:r>
              <a:rPr lang="bg-BG" altLang="bg-BG" sz="1400" b="1" smtClean="0">
                <a:solidFill>
                  <a:srgbClr val="002060"/>
                </a:solidFill>
                <a:latin typeface="Georgia" pitchFamily="18" charset="0"/>
              </a:rPr>
              <a:t> </a:t>
            </a:r>
            <a:endParaRPr lang="en-US" altLang="bg-BG" sz="1400" b="1" smtClean="0">
              <a:solidFill>
                <a:srgbClr val="002060"/>
              </a:solidFill>
              <a:latin typeface="Georgia" pitchFamily="18" charset="0"/>
            </a:endParaRPr>
          </a:p>
          <a:p>
            <a:pPr>
              <a:spcBef>
                <a:spcPct val="0"/>
              </a:spcBef>
            </a:pPr>
            <a:r>
              <a:rPr lang="bg-BG" altLang="bg-BG" sz="1400" b="1" smtClean="0">
                <a:solidFill>
                  <a:srgbClr val="002060"/>
                </a:solidFill>
                <a:latin typeface="Georgia" pitchFamily="18" charset="0"/>
              </a:rPr>
              <a:t>Manual  of  Procedure – Процедурен наръчник;</a:t>
            </a:r>
          </a:p>
          <a:p>
            <a:pPr>
              <a:spcBef>
                <a:spcPct val="0"/>
              </a:spcBef>
            </a:pPr>
            <a:endParaRPr lang="en-US" altLang="bg-BG" sz="1400" b="1" smtClean="0">
              <a:solidFill>
                <a:srgbClr val="002060"/>
              </a:solidFill>
              <a:latin typeface="Georgia" pitchFamily="18" charset="0"/>
            </a:endParaRPr>
          </a:p>
          <a:p>
            <a:pPr>
              <a:spcBef>
                <a:spcPct val="0"/>
              </a:spcBef>
              <a:buFont typeface="Arial" pitchFamily="34" charset="0"/>
              <a:buNone/>
            </a:pPr>
            <a:r>
              <a:rPr lang="bg-BG" altLang="bg-BG" sz="1400" b="1" smtClean="0">
                <a:solidFill>
                  <a:srgbClr val="002060"/>
                </a:solidFill>
                <a:latin typeface="Georgia" pitchFamily="18" charset="0"/>
              </a:rPr>
              <a:t> </a:t>
            </a:r>
            <a:endParaRPr lang="en-US" altLang="bg-BG" sz="1400" b="1" smtClean="0">
              <a:solidFill>
                <a:srgbClr val="002060"/>
              </a:solidFill>
              <a:latin typeface="Georgia" pitchFamily="18" charset="0"/>
            </a:endParaRPr>
          </a:p>
          <a:p>
            <a:pPr>
              <a:spcBef>
                <a:spcPct val="0"/>
              </a:spcBef>
            </a:pPr>
            <a:r>
              <a:rPr lang="bg-BG" altLang="bg-BG" sz="1400" b="1" smtClean="0">
                <a:solidFill>
                  <a:srgbClr val="002060"/>
                </a:solidFill>
                <a:latin typeface="Georgia" pitchFamily="18" charset="0"/>
              </a:rPr>
              <a:t>Наръчник на клубния Президент 2019-2022 г.;</a:t>
            </a:r>
          </a:p>
          <a:p>
            <a:pPr>
              <a:spcBef>
                <a:spcPct val="0"/>
              </a:spcBef>
            </a:pPr>
            <a:endParaRPr lang="en-US" altLang="bg-BG" sz="1400" b="1" smtClean="0">
              <a:solidFill>
                <a:srgbClr val="002060"/>
              </a:solidFill>
              <a:latin typeface="Georgia" pitchFamily="18" charset="0"/>
            </a:endParaRPr>
          </a:p>
          <a:p>
            <a:pPr>
              <a:spcBef>
                <a:spcPct val="0"/>
              </a:spcBef>
              <a:buFont typeface="Arial" pitchFamily="34" charset="0"/>
              <a:buNone/>
            </a:pPr>
            <a:r>
              <a:rPr lang="bg-BG" altLang="bg-BG" sz="1400" b="1" smtClean="0">
                <a:solidFill>
                  <a:srgbClr val="002060"/>
                </a:solidFill>
                <a:latin typeface="Georgia" pitchFamily="18" charset="0"/>
              </a:rPr>
              <a:t> </a:t>
            </a:r>
            <a:endParaRPr lang="en-US" altLang="bg-BG" sz="1400" b="1" smtClean="0">
              <a:solidFill>
                <a:srgbClr val="002060"/>
              </a:solidFill>
              <a:latin typeface="Georgia" pitchFamily="18" charset="0"/>
            </a:endParaRPr>
          </a:p>
          <a:p>
            <a:pPr>
              <a:spcBef>
                <a:spcPct val="0"/>
              </a:spcBef>
            </a:pPr>
            <a:r>
              <a:rPr lang="bg-BG" altLang="bg-BG" sz="1400" b="1" smtClean="0">
                <a:solidFill>
                  <a:srgbClr val="002060"/>
                </a:solidFill>
                <a:latin typeface="Georgia" pitchFamily="18" charset="0"/>
              </a:rPr>
              <a:t>И ВАШЕТО ОГРОМНО ЖЕЛАНИЕ ЗА РАБОТА !!!</a:t>
            </a:r>
            <a:endParaRPr lang="en-US" altLang="bg-BG" sz="1400" b="1" smtClean="0">
              <a:solidFill>
                <a:srgbClr val="002060"/>
              </a:solidFill>
              <a:latin typeface="Georgia" pitchFamily="18" charset="0"/>
            </a:endParaRPr>
          </a:p>
          <a:p>
            <a:pPr>
              <a:spcBef>
                <a:spcPct val="0"/>
              </a:spcBef>
            </a:pPr>
            <a:endParaRPr lang="bg-BG" altLang="bg-BG" sz="1400" b="1" smtClean="0">
              <a:solidFill>
                <a:srgbClr val="002060"/>
              </a:solidFill>
              <a:latin typeface="Georgia" pitchFamily="18" charset="0"/>
            </a:endParaRPr>
          </a:p>
        </p:txBody>
      </p:sp>
      <p:sp>
        <p:nvSpPr>
          <p:cNvPr id="47108"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34962279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ЗАДЪЛЖИТЕЛНИ ДЕЙСТВИЯ В My Rotary И В РК Централ</a:t>
            </a:r>
          </a:p>
        </p:txBody>
      </p:sp>
      <p:sp>
        <p:nvSpPr>
          <p:cNvPr id="48131" name="Content Placeholder 2"/>
          <p:cNvSpPr>
            <a:spLocks noGrp="1"/>
          </p:cNvSpPr>
          <p:nvPr>
            <p:ph idx="1"/>
          </p:nvPr>
        </p:nvSpPr>
        <p:spPr bwMode="auto">
          <a:xfrm>
            <a:off x="457200" y="1052513"/>
            <a:ext cx="8229600" cy="5184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defRPr/>
            </a:pPr>
            <a:endParaRPr lang="bg-BG" altLang="bg-BG" sz="1400" b="1" dirty="0" smtClean="0">
              <a:solidFill>
                <a:srgbClr val="002060"/>
              </a:solidFill>
              <a:latin typeface="Georgia" panose="02040502050405020303" pitchFamily="18" charset="0"/>
            </a:endParaRPr>
          </a:p>
          <a:p>
            <a:pPr algn="ctr">
              <a:buFont typeface="Arial" pitchFamily="34" charset="0"/>
              <a:buNone/>
              <a:defRPr/>
            </a:pPr>
            <a:r>
              <a:rPr lang="bg-BG" altLang="bg-BG" sz="2000" b="1" dirty="0" smtClean="0">
                <a:solidFill>
                  <a:srgbClr val="002060"/>
                </a:solidFill>
                <a:latin typeface="Georgia" panose="02040502050405020303" pitchFamily="18" charset="0"/>
              </a:rPr>
              <a:t>КАЛЕНДАР НА ПРЕЗИДЕНТА</a:t>
            </a:r>
          </a:p>
          <a:p>
            <a:pPr algn="ctr">
              <a:buFont typeface="Arial" pitchFamily="34" charset="0"/>
              <a:buNone/>
              <a:defRPr/>
            </a:pPr>
            <a:r>
              <a:rPr lang="bg-BG" altLang="bg-BG" sz="1400" b="1" dirty="0" smtClean="0">
                <a:solidFill>
                  <a:srgbClr val="C00000"/>
                </a:solidFill>
                <a:latin typeface="Georgia" panose="02040502050405020303" pitchFamily="18" charset="0"/>
              </a:rPr>
              <a:t>ПРОДЪЛЖИТЕЛНОСТ: 42 МЕСЕЦА</a:t>
            </a:r>
            <a:endParaRPr lang="en-US" altLang="bg-BG" sz="1400" b="1" dirty="0" smtClean="0">
              <a:solidFill>
                <a:srgbClr val="C00000"/>
              </a:solidFill>
              <a:latin typeface="Georgia" panose="02040502050405020303" pitchFamily="18" charset="0"/>
            </a:endParaRPr>
          </a:p>
          <a:p>
            <a:pPr>
              <a:spcBef>
                <a:spcPct val="0"/>
              </a:spcBef>
              <a:defRPr/>
            </a:pPr>
            <a:endParaRPr lang="en-US" altLang="bg-BG" sz="1400" b="1" dirty="0" smtClean="0">
              <a:solidFill>
                <a:srgbClr val="002060"/>
              </a:solidFill>
              <a:latin typeface="Georgia" panose="02040502050405020303" pitchFamily="18" charset="0"/>
            </a:endParaRPr>
          </a:p>
          <a:p>
            <a:pPr marL="0" indent="0">
              <a:buFont typeface="Arial" pitchFamily="34" charset="0"/>
              <a:buNone/>
              <a:defRPr/>
            </a:pPr>
            <a:r>
              <a:rPr lang="bg-BG" altLang="bg-BG" sz="1400" b="1" dirty="0" smtClean="0">
                <a:solidFill>
                  <a:srgbClr val="002060"/>
                </a:solidFill>
                <a:latin typeface="Georgia" panose="02040502050405020303" pitchFamily="18" charset="0"/>
              </a:rPr>
              <a:t>        </a:t>
            </a:r>
            <a:r>
              <a:rPr lang="bg-BG" altLang="bg-BG" sz="1800" b="1" dirty="0" smtClean="0">
                <a:solidFill>
                  <a:srgbClr val="002060"/>
                </a:solidFill>
                <a:latin typeface="Georgia" panose="02040502050405020303" pitchFamily="18" charset="0"/>
              </a:rPr>
              <a:t>КАТО ПРЕЗИДЕНТ НОМИНИ</a:t>
            </a:r>
            <a:endParaRPr lang="en-US" altLang="bg-BG" sz="1800" dirty="0" smtClean="0">
              <a:solidFill>
                <a:srgbClr val="002060"/>
              </a:solidFill>
              <a:latin typeface="Georgia" panose="02040502050405020303" pitchFamily="18" charset="0"/>
            </a:endParaRPr>
          </a:p>
          <a:p>
            <a:pPr>
              <a:buFont typeface="Arial" pitchFamily="34" charset="0"/>
              <a:buNone/>
              <a:defRPr/>
            </a:pPr>
            <a:r>
              <a:rPr lang="bg-BG" altLang="bg-BG" sz="1400" b="1" dirty="0" smtClean="0">
                <a:solidFill>
                  <a:srgbClr val="C00000"/>
                </a:solidFill>
                <a:latin typeface="Georgia" panose="02040502050405020303" pitchFamily="18" charset="0"/>
              </a:rPr>
              <a:t>        ЯНУАРИ-ЮНИ: ПОДГОТВЕТЕ СЕ ЗА ВАШИЯ ПОСТ</a:t>
            </a:r>
          </a:p>
          <a:p>
            <a:pPr>
              <a:defRPr/>
            </a:pPr>
            <a:endParaRPr lang="bg-BG" altLang="bg-BG" sz="1400" b="1" dirty="0" smtClean="0">
              <a:solidFill>
                <a:srgbClr val="002060"/>
              </a:solidFill>
              <a:latin typeface="Georgia" panose="02040502050405020303" pitchFamily="18" charset="0"/>
            </a:endParaRPr>
          </a:p>
          <a:p>
            <a:pPr>
              <a:spcBef>
                <a:spcPct val="0"/>
              </a:spcBef>
              <a:defRPr/>
            </a:pPr>
            <a:r>
              <a:rPr lang="bg-BG" altLang="bg-BG" sz="1400" b="1" dirty="0" smtClean="0">
                <a:solidFill>
                  <a:srgbClr val="002060"/>
                </a:solidFill>
                <a:latin typeface="Georgia" panose="02040502050405020303" pitchFamily="18" charset="0"/>
              </a:rPr>
              <a:t>След избирането ви за Президент Номини започнете активно Вашата подготовка за служба</a:t>
            </a:r>
          </a:p>
          <a:p>
            <a:pPr>
              <a:spcBef>
                <a:spcPct val="0"/>
              </a:spcBef>
              <a:defRPr/>
            </a:pPr>
            <a:endParaRPr lang="en-US" altLang="bg-BG" sz="1400" b="1" dirty="0" smtClean="0">
              <a:solidFill>
                <a:srgbClr val="002060"/>
              </a:solidFill>
              <a:latin typeface="Georgia" panose="02040502050405020303" pitchFamily="18" charset="0"/>
            </a:endParaRPr>
          </a:p>
          <a:p>
            <a:pPr>
              <a:spcBef>
                <a:spcPct val="0"/>
              </a:spcBef>
              <a:defRPr/>
            </a:pPr>
            <a:r>
              <a:rPr lang="bg-BG" altLang="bg-BG" sz="1400" b="1" dirty="0" smtClean="0">
                <a:solidFill>
                  <a:srgbClr val="002060"/>
                </a:solidFill>
                <a:latin typeface="Georgia" panose="02040502050405020303" pitchFamily="18" charset="0"/>
              </a:rPr>
              <a:t>Изучете предварително вашите и на всички клубни офицери задължения и ангажименти</a:t>
            </a:r>
          </a:p>
          <a:p>
            <a:pPr>
              <a:spcBef>
                <a:spcPct val="0"/>
              </a:spcBef>
              <a:defRPr/>
            </a:pPr>
            <a:endParaRPr lang="en-US" altLang="bg-BG" sz="1400" b="1" dirty="0" smtClean="0">
              <a:solidFill>
                <a:srgbClr val="002060"/>
              </a:solidFill>
              <a:latin typeface="Georgia" panose="02040502050405020303" pitchFamily="18" charset="0"/>
            </a:endParaRPr>
          </a:p>
          <a:p>
            <a:pPr>
              <a:spcBef>
                <a:spcPct val="0"/>
              </a:spcBef>
              <a:defRPr/>
            </a:pPr>
            <a:r>
              <a:rPr lang="bg-BG" altLang="bg-BG" sz="1400" b="1" dirty="0" smtClean="0">
                <a:solidFill>
                  <a:srgbClr val="002060"/>
                </a:solidFill>
                <a:latin typeface="Georgia" panose="02040502050405020303" pitchFamily="18" charset="0"/>
              </a:rPr>
              <a:t>Създайте си профил в My Rotary на Rotary.org, ако вече нямате такъв</a:t>
            </a:r>
          </a:p>
          <a:p>
            <a:pPr>
              <a:spcBef>
                <a:spcPct val="0"/>
              </a:spcBef>
              <a:defRPr/>
            </a:pPr>
            <a:endParaRPr lang="en-US" altLang="bg-BG" sz="1400" b="1" dirty="0" smtClean="0">
              <a:solidFill>
                <a:srgbClr val="002060"/>
              </a:solidFill>
              <a:latin typeface="Georgia" panose="02040502050405020303" pitchFamily="18" charset="0"/>
            </a:endParaRPr>
          </a:p>
          <a:p>
            <a:pPr>
              <a:spcBef>
                <a:spcPct val="0"/>
              </a:spcBef>
              <a:defRPr/>
            </a:pPr>
            <a:r>
              <a:rPr lang="bg-BG" altLang="bg-BG" sz="1400" b="1" dirty="0" smtClean="0">
                <a:solidFill>
                  <a:srgbClr val="002060"/>
                </a:solidFill>
                <a:latin typeface="Georgia" panose="02040502050405020303" pitchFamily="18" charset="0"/>
              </a:rPr>
              <a:t>Запознайте се със Стандартната конституция и Правилника на Ротари клуба</a:t>
            </a:r>
            <a:endParaRPr lang="en-US" altLang="bg-BG" sz="1400" b="1" dirty="0" smtClean="0">
              <a:solidFill>
                <a:srgbClr val="002060"/>
              </a:solidFill>
              <a:latin typeface="Georgia" panose="02040502050405020303" pitchFamily="18" charset="0"/>
            </a:endParaRPr>
          </a:p>
          <a:p>
            <a:pPr>
              <a:spcBef>
                <a:spcPct val="0"/>
              </a:spcBef>
              <a:defRPr/>
            </a:pPr>
            <a:endParaRPr lang="bg-BG" altLang="bg-BG" sz="1400" b="1" dirty="0" smtClean="0">
              <a:solidFill>
                <a:srgbClr val="002060"/>
              </a:solidFill>
              <a:latin typeface="Georgia" panose="02040502050405020303" pitchFamily="18" charset="0"/>
            </a:endParaRPr>
          </a:p>
          <a:p>
            <a:pPr>
              <a:spcBef>
                <a:spcPct val="0"/>
              </a:spcBef>
              <a:defRPr/>
            </a:pPr>
            <a:r>
              <a:rPr lang="bg-BG" altLang="bg-BG" sz="1400" b="1" dirty="0" smtClean="0">
                <a:solidFill>
                  <a:srgbClr val="002060"/>
                </a:solidFill>
                <a:latin typeface="Georgia" panose="02040502050405020303" pitchFamily="18" charset="0"/>
              </a:rPr>
              <a:t>Срещнете се с Елект Президента, за да:</a:t>
            </a:r>
          </a:p>
          <a:p>
            <a:pPr>
              <a:lnSpc>
                <a:spcPct val="150000"/>
              </a:lnSpc>
              <a:spcBef>
                <a:spcPct val="0"/>
              </a:spcBef>
              <a:buFont typeface="Arial" pitchFamily="34" charset="0"/>
              <a:buNone/>
              <a:defRPr/>
            </a:pPr>
            <a:r>
              <a:rPr lang="bg-BG" altLang="bg-BG" sz="1400" b="1" dirty="0" smtClean="0">
                <a:solidFill>
                  <a:srgbClr val="002060"/>
                </a:solidFill>
                <a:latin typeface="Georgia" panose="02040502050405020303" pitchFamily="18" charset="0"/>
              </a:rPr>
              <a:t>			- Обсъдите клубните цели</a:t>
            </a:r>
            <a:endParaRPr lang="en-US" altLang="bg-BG" sz="1400" b="1" dirty="0" smtClean="0">
              <a:solidFill>
                <a:srgbClr val="002060"/>
              </a:solidFill>
              <a:latin typeface="Georgia" panose="02040502050405020303" pitchFamily="18" charset="0"/>
            </a:endParaRPr>
          </a:p>
          <a:p>
            <a:pPr>
              <a:lnSpc>
                <a:spcPct val="150000"/>
              </a:lnSpc>
              <a:spcBef>
                <a:spcPct val="0"/>
              </a:spcBef>
              <a:buFont typeface="Arial" pitchFamily="34" charset="0"/>
              <a:buNone/>
              <a:defRPr/>
            </a:pPr>
            <a:r>
              <a:rPr lang="bg-BG" altLang="bg-BG" sz="1400" b="1" dirty="0" smtClean="0">
                <a:solidFill>
                  <a:srgbClr val="002060"/>
                </a:solidFill>
                <a:latin typeface="Georgia" panose="02040502050405020303" pitchFamily="18" charset="0"/>
              </a:rPr>
              <a:t>			- Планирате клубните дейности</a:t>
            </a:r>
            <a:endParaRPr lang="en-US" altLang="bg-BG" sz="1400" b="1" dirty="0" smtClean="0">
              <a:solidFill>
                <a:srgbClr val="002060"/>
              </a:solidFill>
              <a:latin typeface="Georgia" panose="02040502050405020303" pitchFamily="18" charset="0"/>
            </a:endParaRPr>
          </a:p>
          <a:p>
            <a:pPr>
              <a:spcBef>
                <a:spcPct val="0"/>
              </a:spcBef>
              <a:defRPr/>
            </a:pPr>
            <a:endParaRPr lang="bg-BG" altLang="bg-BG" sz="1400" b="1" dirty="0" smtClean="0">
              <a:solidFill>
                <a:srgbClr val="002060"/>
              </a:solidFill>
              <a:latin typeface="Georgia" panose="02040502050405020303" pitchFamily="18" charset="0"/>
            </a:endParaRPr>
          </a:p>
        </p:txBody>
      </p:sp>
      <p:sp>
        <p:nvSpPr>
          <p:cNvPr id="48132"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19436946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ЗАДЪЛЖИТЕЛНИ ДЕЙСТВИЯ В My Rotary И В РК Централ</a:t>
            </a:r>
          </a:p>
        </p:txBody>
      </p:sp>
      <p:sp>
        <p:nvSpPr>
          <p:cNvPr id="49155" name="Content Placeholder 2"/>
          <p:cNvSpPr>
            <a:spLocks noGrp="1"/>
          </p:cNvSpPr>
          <p:nvPr>
            <p:ph idx="1"/>
          </p:nvPr>
        </p:nvSpPr>
        <p:spPr bwMode="auto">
          <a:xfrm>
            <a:off x="457200" y="1052513"/>
            <a:ext cx="8229600"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endParaRPr lang="bg-BG" altLang="bg-BG" sz="1400" b="1" smtClean="0">
              <a:solidFill>
                <a:srgbClr val="002060"/>
              </a:solidFill>
              <a:latin typeface="Georgia" pitchFamily="18" charset="0"/>
            </a:endParaRPr>
          </a:p>
          <a:p>
            <a:pPr>
              <a:buFont typeface="Arial" pitchFamily="34" charset="0"/>
              <a:buNone/>
            </a:pPr>
            <a:r>
              <a:rPr lang="bg-BG" altLang="bg-BG" sz="1800" b="1" smtClean="0">
                <a:solidFill>
                  <a:srgbClr val="002060"/>
                </a:solidFill>
                <a:latin typeface="Georgia" pitchFamily="18" charset="0"/>
              </a:rPr>
              <a:t>КАТО ПРЕЗИДЕНТ  ЕЛЕКТ</a:t>
            </a:r>
          </a:p>
          <a:p>
            <a:pPr>
              <a:buFont typeface="Arial" pitchFamily="34" charset="0"/>
              <a:buNone/>
            </a:pPr>
            <a:endParaRPr lang="en-US" altLang="bg-BG" sz="1800" b="1" smtClean="0">
              <a:solidFill>
                <a:srgbClr val="002060"/>
              </a:solidFill>
              <a:latin typeface="Georgia" pitchFamily="18" charset="0"/>
            </a:endParaRPr>
          </a:p>
          <a:p>
            <a:pPr>
              <a:buFont typeface="Arial" pitchFamily="34" charset="0"/>
              <a:buNone/>
            </a:pPr>
            <a:r>
              <a:rPr lang="bg-BG" altLang="bg-BG" sz="1400" b="1" smtClean="0">
                <a:solidFill>
                  <a:srgbClr val="002060"/>
                </a:solidFill>
                <a:latin typeface="Georgia" pitchFamily="18" charset="0"/>
              </a:rPr>
              <a:t> </a:t>
            </a:r>
            <a:r>
              <a:rPr lang="bg-BG" altLang="bg-BG" sz="1400" b="1" smtClean="0">
                <a:solidFill>
                  <a:srgbClr val="C00000"/>
                </a:solidFill>
                <a:latin typeface="Georgia" pitchFamily="18" charset="0"/>
              </a:rPr>
              <a:t>ЮЛИ – ДЕКЕМВРИ</a:t>
            </a:r>
            <a:endParaRPr lang="en-US" altLang="bg-BG" sz="1400" b="1" smtClean="0">
              <a:solidFill>
                <a:srgbClr val="C00000"/>
              </a:solidFill>
              <a:latin typeface="Georgia" pitchFamily="18" charset="0"/>
            </a:endParaRPr>
          </a:p>
        </p:txBody>
      </p:sp>
      <p:sp>
        <p:nvSpPr>
          <p:cNvPr id="49156"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graphicFrame>
        <p:nvGraphicFramePr>
          <p:cNvPr id="5" name="Table 4"/>
          <p:cNvGraphicFramePr>
            <a:graphicFrameLocks noGrp="1"/>
          </p:cNvGraphicFramePr>
          <p:nvPr/>
        </p:nvGraphicFramePr>
        <p:xfrm>
          <a:off x="357188" y="2286000"/>
          <a:ext cx="8286750" cy="2857500"/>
        </p:xfrm>
        <a:graphic>
          <a:graphicData uri="http://schemas.openxmlformats.org/drawingml/2006/table">
            <a:tbl>
              <a:tblPr firstRow="1" bandRow="1">
                <a:tableStyleId>{2D5ABB26-0587-4C30-8999-92F81FD0307C}</a:tableStyleId>
              </a:tblPr>
              <a:tblGrid>
                <a:gridCol w="6572250"/>
                <a:gridCol w="1714500"/>
              </a:tblGrid>
              <a:tr h="7143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Ставате Елект Президент</a:t>
                      </a:r>
                      <a:endParaRPr lang="en-US" sz="1400" dirty="0"/>
                    </a:p>
                  </a:txBody>
                  <a:tcPr marL="91439" marR="91439">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r>
                        <a:rPr lang="bg-BG" sz="1800" b="1" dirty="0" smtClean="0">
                          <a:solidFill>
                            <a:srgbClr val="C00000"/>
                          </a:solidFill>
                          <a:latin typeface="Georgia" pitchFamily="18" charset="0"/>
                        </a:rPr>
                        <a:t>01</a:t>
                      </a:r>
                      <a:r>
                        <a:rPr lang="bg-BG" sz="1400" b="1" dirty="0" smtClean="0">
                          <a:solidFill>
                            <a:srgbClr val="C00000"/>
                          </a:solidFill>
                          <a:latin typeface="Georgia" pitchFamily="18" charset="0"/>
                        </a:rPr>
                        <a:t> ЮЛИ</a:t>
                      </a:r>
                      <a:endParaRPr lang="en-US" sz="1400" dirty="0"/>
                    </a:p>
                  </a:txBody>
                  <a:tcPr marL="91439" marR="91439">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r>
              <a:tr h="7143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Служите като директор в борда на вашия клуб</a:t>
                      </a:r>
                      <a:endParaRPr lang="en-US" sz="1400" dirty="0"/>
                    </a:p>
                  </a:txBody>
                  <a:tcPr marL="91439" marR="91439">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r>
                        <a:rPr lang="bg-BG" sz="1400" b="1" dirty="0" smtClean="0">
                          <a:solidFill>
                            <a:srgbClr val="C00000"/>
                          </a:solidFill>
                          <a:latin typeface="Georgia" pitchFamily="18" charset="0"/>
                        </a:rPr>
                        <a:t>ПОСТОЯННО</a:t>
                      </a:r>
                      <a:endParaRPr lang="en-US" sz="1400" dirty="0"/>
                    </a:p>
                  </a:txBody>
                  <a:tcPr marL="91439" marR="91439">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r>
              <a:tr h="7143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Консултирате се с клубния Президент за настоящото състояние на клуба</a:t>
                      </a:r>
                      <a:endParaRPr lang="en-US" sz="1400" dirty="0"/>
                    </a:p>
                  </a:txBody>
                  <a:tcPr marL="91439" marR="91439">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r>
                        <a:rPr lang="bg-BG" sz="1400" b="1" dirty="0" smtClean="0">
                          <a:solidFill>
                            <a:srgbClr val="C00000"/>
                          </a:solidFill>
                          <a:latin typeface="Georgia" pitchFamily="18" charset="0"/>
                        </a:rPr>
                        <a:t>ПОСТОЯННО</a:t>
                      </a:r>
                      <a:endParaRPr lang="en-US" sz="1400" dirty="0"/>
                    </a:p>
                  </a:txBody>
                  <a:tcPr marL="91439" marR="91439">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r>
              <a:tr h="7143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Участие в Предварителен ПЕТС заедно с Елект Секретаря и Председателя на комисията по Публичен имидж</a:t>
                      </a:r>
                      <a:endParaRPr lang="en-US" sz="1400" dirty="0"/>
                    </a:p>
                  </a:txBody>
                  <a:tcPr marL="91439" marR="91439">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r>
                        <a:rPr lang="bg-BG" sz="1400" b="1" dirty="0" smtClean="0">
                          <a:solidFill>
                            <a:srgbClr val="C00000"/>
                          </a:solidFill>
                          <a:latin typeface="Georgia" pitchFamily="18" charset="0"/>
                        </a:rPr>
                        <a:t>ОКТОМВРИ</a:t>
                      </a:r>
                      <a:r>
                        <a:rPr lang="bg-BG" sz="1400" b="1" baseline="0" dirty="0" smtClean="0">
                          <a:solidFill>
                            <a:srgbClr val="C00000"/>
                          </a:solidFill>
                          <a:latin typeface="Georgia" pitchFamily="18" charset="0"/>
                        </a:rPr>
                        <a:t> - НОЕМВРИ</a:t>
                      </a:r>
                      <a:endParaRPr lang="en-US" sz="1400" dirty="0"/>
                    </a:p>
                  </a:txBody>
                  <a:tcPr marL="91439" marR="91439">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5836899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ЗАДЪЛЖИТЕЛНИ ДЕЙСТВИЯ В My Rotary И В РК Централ</a:t>
            </a:r>
          </a:p>
        </p:txBody>
      </p:sp>
      <p:sp>
        <p:nvSpPr>
          <p:cNvPr id="50179" name="Content Placeholder 2"/>
          <p:cNvSpPr>
            <a:spLocks noGrp="1"/>
          </p:cNvSpPr>
          <p:nvPr>
            <p:ph idx="1"/>
          </p:nvPr>
        </p:nvSpPr>
        <p:spPr bwMode="auto">
          <a:xfrm>
            <a:off x="457200" y="1173163"/>
            <a:ext cx="8229600" cy="518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pitchFamily="34" charset="0"/>
              <a:buNone/>
            </a:pPr>
            <a:r>
              <a:rPr lang="bg-BG" altLang="bg-BG" sz="1400" b="1" smtClean="0">
                <a:solidFill>
                  <a:srgbClr val="002060"/>
                </a:solidFill>
                <a:latin typeface="Georgia" pitchFamily="18" charset="0"/>
              </a:rPr>
              <a:t> </a:t>
            </a:r>
            <a:r>
              <a:rPr lang="bg-BG" altLang="bg-BG" sz="1400" b="1" smtClean="0">
                <a:solidFill>
                  <a:srgbClr val="C00000"/>
                </a:solidFill>
                <a:latin typeface="Georgia" pitchFamily="18" charset="0"/>
              </a:rPr>
              <a:t>ЮЛИ – ДЕКЕМВРИ</a:t>
            </a:r>
          </a:p>
        </p:txBody>
      </p:sp>
      <p:sp>
        <p:nvSpPr>
          <p:cNvPr id="50180"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graphicFrame>
        <p:nvGraphicFramePr>
          <p:cNvPr id="5" name="Table 4"/>
          <p:cNvGraphicFramePr>
            <a:graphicFrameLocks noGrp="1"/>
          </p:cNvGraphicFramePr>
          <p:nvPr/>
        </p:nvGraphicFramePr>
        <p:xfrm>
          <a:off x="357188" y="1857375"/>
          <a:ext cx="8286750" cy="4192585"/>
        </p:xfrm>
        <a:graphic>
          <a:graphicData uri="http://schemas.openxmlformats.org/drawingml/2006/table">
            <a:tbl>
              <a:tblPr firstRow="1" bandRow="1">
                <a:tableStyleId>{2D5ABB26-0587-4C30-8999-92F81FD0307C}</a:tableStyleId>
              </a:tblPr>
              <a:tblGrid>
                <a:gridCol w="6312218"/>
                <a:gridCol w="1974532"/>
              </a:tblGrid>
              <a:tr h="57922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Обявете вашия Секретар/Изпълнителен Секретар, Касиер в </a:t>
                      </a:r>
                      <a:r>
                        <a:rPr lang="bg-BG" sz="1400" b="1" u="sng" dirty="0" smtClean="0">
                          <a:solidFill>
                            <a:srgbClr val="C00000"/>
                          </a:solidFill>
                          <a:latin typeface="Georgia" pitchFamily="18" charset="0"/>
                        </a:rPr>
                        <a:t>My Rotary</a:t>
                      </a:r>
                      <a:endParaRPr lang="en-US" sz="1400" dirty="0">
                        <a:solidFill>
                          <a:srgbClr val="C00000"/>
                        </a:solidFill>
                        <a:latin typeface="Georgia" pitchFamily="18" charset="0"/>
                      </a:endParaRPr>
                    </a:p>
                  </a:txBody>
                  <a:tcPr marL="91439" marR="91439" marT="45728" marB="45728">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342900" marR="0" indent="-342900" algn="l" defTabSz="457200" rtl="0" eaLnBrk="0" fontAlgn="auto" latinLnBrk="0" hangingPunct="0">
                        <a:lnSpc>
                          <a:spcPct val="100000"/>
                        </a:lnSpc>
                        <a:spcBef>
                          <a:spcPts val="0"/>
                        </a:spcBef>
                        <a:spcAft>
                          <a:spcPts val="0"/>
                        </a:spcAft>
                        <a:buClrTx/>
                        <a:buSzTx/>
                        <a:buFontTx/>
                        <a:buNone/>
                        <a:tabLst/>
                        <a:defRPr/>
                      </a:pPr>
                      <a:r>
                        <a:rPr lang="bg-BG" sz="1800" b="1" dirty="0" smtClean="0">
                          <a:solidFill>
                            <a:srgbClr val="C00000"/>
                          </a:solidFill>
                          <a:latin typeface="Georgia" pitchFamily="18" charset="0"/>
                          <a:ea typeface="MS PGothic" pitchFamily="34" charset="-128"/>
                          <a:cs typeface="Georgia" pitchFamily="18" charset="0"/>
                        </a:rPr>
                        <a:t>01 </a:t>
                      </a:r>
                      <a:r>
                        <a:rPr lang="bg-BG" sz="1400" b="1" dirty="0" smtClean="0">
                          <a:solidFill>
                            <a:srgbClr val="C00000"/>
                          </a:solidFill>
                          <a:latin typeface="Georgia" pitchFamily="18" charset="0"/>
                          <a:ea typeface="MS PGothic" pitchFamily="34" charset="-128"/>
                          <a:cs typeface="Georgia" pitchFamily="18" charset="0"/>
                        </a:rPr>
                        <a:t>ФЕВРУАРИ</a:t>
                      </a:r>
                    </a:p>
                    <a:p>
                      <a:pPr marL="342900" indent="-342900" defTabSz="457200" eaLnBrk="0" hangingPunct="0"/>
                      <a:endParaRPr lang="bg-BG" sz="1400" b="1" dirty="0">
                        <a:solidFill>
                          <a:srgbClr val="C00000"/>
                        </a:solidFill>
                        <a:latin typeface="Georgia" pitchFamily="18" charset="0"/>
                        <a:ea typeface="MS PGothic" pitchFamily="34" charset="-128"/>
                        <a:cs typeface="Georgia" pitchFamily="18" charset="0"/>
                      </a:endParaRPr>
                    </a:p>
                  </a:txBody>
                  <a:tcPr marL="91439" marR="91439" marT="45728" marB="45728">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22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Назначавате председатели на комисии и обявявате в </a:t>
                      </a:r>
                      <a:r>
                        <a:rPr lang="bg-BG" sz="1400" b="1" u="sng" dirty="0" smtClean="0">
                          <a:solidFill>
                            <a:srgbClr val="C00000"/>
                          </a:solidFill>
                          <a:latin typeface="Georgia" pitchFamily="18" charset="0"/>
                        </a:rPr>
                        <a:t>My Rotary</a:t>
                      </a:r>
                      <a:endParaRPr lang="en-US" sz="1400" dirty="0">
                        <a:solidFill>
                          <a:srgbClr val="C00000"/>
                        </a:solidFill>
                        <a:latin typeface="Georgia" pitchFamily="18" charset="0"/>
                      </a:endParaRPr>
                    </a:p>
                  </a:txBody>
                  <a:tcPr marL="91439" marR="91439" marT="45728" marB="45728">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800" b="1" dirty="0" smtClean="0">
                          <a:solidFill>
                            <a:srgbClr val="C00000"/>
                          </a:solidFill>
                          <a:latin typeface="Georgia" pitchFamily="18" charset="0"/>
                          <a:ea typeface="MS PGothic" pitchFamily="34" charset="-128"/>
                          <a:cs typeface="Georgia" pitchFamily="18" charset="0"/>
                        </a:rPr>
                        <a:t>01</a:t>
                      </a:r>
                      <a:r>
                        <a:rPr lang="bg-BG" sz="1400" b="1" dirty="0" smtClean="0">
                          <a:solidFill>
                            <a:srgbClr val="C00000"/>
                          </a:solidFill>
                          <a:latin typeface="Georgia" pitchFamily="18" charset="0"/>
                          <a:ea typeface="MS PGothic" pitchFamily="34" charset="-128"/>
                          <a:cs typeface="Georgia" pitchFamily="18" charset="0"/>
                        </a:rPr>
                        <a:t> ФЕВРУАРИ</a:t>
                      </a:r>
                    </a:p>
                    <a:p>
                      <a:endParaRPr lang="en-US" sz="1400" dirty="0">
                        <a:latin typeface="Georgia" pitchFamily="18" charset="0"/>
                      </a:endParaRPr>
                    </a:p>
                  </a:txBody>
                  <a:tcPr marL="91439" marR="91439" marT="45728" marB="45728">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22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Уверете се, че вашият Секретар и Касиер имат активен профил в </a:t>
                      </a:r>
                      <a:r>
                        <a:rPr lang="bg-BG" sz="1400" b="1" u="sng" dirty="0" smtClean="0">
                          <a:solidFill>
                            <a:srgbClr val="C00000"/>
                          </a:solidFill>
                          <a:latin typeface="Georgia" pitchFamily="18" charset="0"/>
                        </a:rPr>
                        <a:t>My Rotary</a:t>
                      </a:r>
                      <a:endParaRPr lang="en-US" sz="1400" dirty="0">
                        <a:solidFill>
                          <a:srgbClr val="C00000"/>
                        </a:solidFill>
                        <a:latin typeface="Georgia" pitchFamily="18" charset="0"/>
                      </a:endParaRPr>
                    </a:p>
                  </a:txBody>
                  <a:tcPr marL="91439" marR="91439" marT="45728" marB="45728">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800" b="1" dirty="0" smtClean="0">
                          <a:solidFill>
                            <a:srgbClr val="C00000"/>
                          </a:solidFill>
                          <a:latin typeface="Georgia" pitchFamily="18" charset="0"/>
                          <a:ea typeface="MS PGothic" pitchFamily="34" charset="-128"/>
                          <a:cs typeface="Georgia" pitchFamily="18" charset="0"/>
                        </a:rPr>
                        <a:t>01</a:t>
                      </a:r>
                      <a:r>
                        <a:rPr lang="bg-BG" sz="1400" b="1" dirty="0" smtClean="0">
                          <a:solidFill>
                            <a:srgbClr val="C00000"/>
                          </a:solidFill>
                          <a:latin typeface="Georgia" pitchFamily="18" charset="0"/>
                          <a:ea typeface="MS PGothic" pitchFamily="34" charset="-128"/>
                          <a:cs typeface="Georgia" pitchFamily="18" charset="0"/>
                        </a:rPr>
                        <a:t> ФЕВРУАРИ</a:t>
                      </a:r>
                    </a:p>
                    <a:p>
                      <a:endParaRPr lang="en-US" sz="1400" dirty="0">
                        <a:latin typeface="Georgia" pitchFamily="18" charset="0"/>
                      </a:endParaRPr>
                    </a:p>
                  </a:txBody>
                  <a:tcPr marL="91439" marR="91439" marT="45728" marB="45728">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22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Уверете се, че всички офицери на клуба са докладвани в </a:t>
                      </a:r>
                      <a:r>
                        <a:rPr lang="bg-BG" sz="1400" b="1" u="sng" dirty="0" smtClean="0">
                          <a:solidFill>
                            <a:srgbClr val="C00000"/>
                          </a:solidFill>
                          <a:latin typeface="Georgia" pitchFamily="18" charset="0"/>
                        </a:rPr>
                        <a:t>My Rotary</a:t>
                      </a:r>
                      <a:endParaRPr lang="en-US" sz="1400" dirty="0">
                        <a:solidFill>
                          <a:srgbClr val="C00000"/>
                        </a:solidFill>
                        <a:latin typeface="Georgia" pitchFamily="18" charset="0"/>
                      </a:endParaRPr>
                    </a:p>
                  </a:txBody>
                  <a:tcPr marL="91439" marR="91439" marT="45728" marB="45728">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800" b="1" dirty="0" smtClean="0">
                          <a:solidFill>
                            <a:srgbClr val="C00000"/>
                          </a:solidFill>
                          <a:latin typeface="Georgia" pitchFamily="18" charset="0"/>
                          <a:ea typeface="MS PGothic" pitchFamily="34" charset="-128"/>
                          <a:cs typeface="Georgia" pitchFamily="18" charset="0"/>
                        </a:rPr>
                        <a:t>01</a:t>
                      </a:r>
                      <a:r>
                        <a:rPr lang="bg-BG" sz="1400" b="1" dirty="0" smtClean="0">
                          <a:solidFill>
                            <a:srgbClr val="C00000"/>
                          </a:solidFill>
                          <a:latin typeface="Georgia" pitchFamily="18" charset="0"/>
                          <a:ea typeface="MS PGothic" pitchFamily="34" charset="-128"/>
                          <a:cs typeface="Georgia" pitchFamily="18" charset="0"/>
                        </a:rPr>
                        <a:t> ФЕВРУАРИ</a:t>
                      </a:r>
                    </a:p>
                    <a:p>
                      <a:endParaRPr lang="en-US" sz="1400" dirty="0">
                        <a:latin typeface="Georgia" pitchFamily="18" charset="0"/>
                      </a:endParaRPr>
                    </a:p>
                  </a:txBody>
                  <a:tcPr marL="91439" marR="91439" marT="45728" marB="45728">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22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Участвате в ПЕТС заедно със Елект Секретаря и Председателя на комисията за фондация Ротари</a:t>
                      </a:r>
                      <a:endParaRPr lang="en-US" sz="1400" dirty="0">
                        <a:latin typeface="Georgia" pitchFamily="18" charset="0"/>
                      </a:endParaRPr>
                    </a:p>
                  </a:txBody>
                  <a:tcPr marL="91439" marR="91439" marT="45728" marB="45728">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C00000"/>
                          </a:solidFill>
                          <a:latin typeface="Georgia" pitchFamily="18" charset="0"/>
                          <a:ea typeface="MS PGothic" pitchFamily="34" charset="-128"/>
                          <a:cs typeface="Georgia" pitchFamily="18" charset="0"/>
                        </a:rPr>
                        <a:t>МАРТ</a:t>
                      </a:r>
                    </a:p>
                    <a:p>
                      <a:endParaRPr lang="en-US" sz="1400" dirty="0">
                        <a:latin typeface="Georgia" pitchFamily="18" charset="0"/>
                      </a:endParaRPr>
                    </a:p>
                  </a:txBody>
                  <a:tcPr marL="91439" marR="91439" marT="45728" marB="45728">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22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bg-BG" sz="1400" b="1" dirty="0" smtClean="0">
                        <a:solidFill>
                          <a:srgbClr val="C00000"/>
                        </a:solidFill>
                        <a:latin typeface="Georgia" pitchFamily="18" charset="0"/>
                      </a:endParaRPr>
                    </a:p>
                  </a:txBody>
                  <a:tcPr marL="91439" marR="91439" marT="45728" marB="45728">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endParaRPr lang="en-US" sz="1400" dirty="0">
                        <a:latin typeface="Georgia" pitchFamily="18" charset="0"/>
                      </a:endParaRPr>
                    </a:p>
                  </a:txBody>
                  <a:tcPr marL="91439" marR="91439" marT="45728" marB="45728">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22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bg-BG" sz="1400" b="1" dirty="0" smtClean="0">
                        <a:solidFill>
                          <a:srgbClr val="C00000"/>
                        </a:solidFill>
                        <a:latin typeface="Georgia" pitchFamily="18" charset="0"/>
                      </a:endParaRPr>
                    </a:p>
                  </a:txBody>
                  <a:tcPr marL="91439" marR="91439" marT="45728" marB="45728">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endParaRPr lang="en-US" sz="1400" dirty="0">
                        <a:latin typeface="Georgia" pitchFamily="18" charset="0"/>
                      </a:endParaRPr>
                    </a:p>
                  </a:txBody>
                  <a:tcPr marL="91439" marR="91439" marT="45728" marB="45728">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7103359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800" b="1" smtClean="0">
                <a:latin typeface="Times New Roman" pitchFamily="18" charset="0"/>
                <a:cs typeface="Times New Roman" pitchFamily="18" charset="0"/>
              </a:rPr>
              <a:t>РОТАРИ ИНТЕРНЕШЪНЪЛ </a:t>
            </a:r>
          </a:p>
        </p:txBody>
      </p:sp>
      <p:pic>
        <p:nvPicPr>
          <p:cNvPr id="43011" name="Контейнер за съдържание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457200" y="2978148"/>
            <a:ext cx="8229600" cy="100806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2"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pic>
        <p:nvPicPr>
          <p:cNvPr id="43013" name="Картина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1188" y="2590800"/>
            <a:ext cx="3487737" cy="343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Картина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62500" y="1530350"/>
            <a:ext cx="3621088"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07315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ЗАДЪЛЖИТЕЛНИ ДЕЙСТВИЯ В My Rotary И В РК Централ</a:t>
            </a:r>
          </a:p>
        </p:txBody>
      </p:sp>
      <p:sp>
        <p:nvSpPr>
          <p:cNvPr id="51203"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
        <p:nvSpPr>
          <p:cNvPr id="51204" name="Content Placeholder 2"/>
          <p:cNvSpPr>
            <a:spLocks noGrp="1"/>
          </p:cNvSpPr>
          <p:nvPr>
            <p:ph idx="1"/>
          </p:nvPr>
        </p:nvSpPr>
        <p:spPr bwMode="auto">
          <a:xfrm>
            <a:off x="428625" y="1123950"/>
            <a:ext cx="6286500" cy="733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pitchFamily="34" charset="0"/>
              <a:buNone/>
            </a:pPr>
            <a:endParaRPr lang="bg-BG" altLang="bg-BG" sz="1400" b="1" smtClean="0">
              <a:solidFill>
                <a:srgbClr val="C00000"/>
              </a:solidFill>
              <a:latin typeface="Georgia" pitchFamily="18" charset="0"/>
            </a:endParaRPr>
          </a:p>
          <a:p>
            <a:pPr>
              <a:buFont typeface="Arial" pitchFamily="34" charset="0"/>
              <a:buNone/>
            </a:pPr>
            <a:r>
              <a:rPr lang="bg-BG" altLang="bg-BG" sz="1400" b="1" smtClean="0">
                <a:solidFill>
                  <a:srgbClr val="C00000"/>
                </a:solidFill>
                <a:latin typeface="Georgia" pitchFamily="18" charset="0"/>
              </a:rPr>
              <a:t>ЯНУАРИ-ЮНИ</a:t>
            </a:r>
          </a:p>
          <a:p>
            <a:pPr>
              <a:buFont typeface="Arial" pitchFamily="34" charset="0"/>
              <a:buNone/>
            </a:pPr>
            <a:endParaRPr lang="bg-BG" altLang="bg-BG" sz="1400" b="1" smtClean="0">
              <a:solidFill>
                <a:srgbClr val="C00000"/>
              </a:solidFill>
              <a:latin typeface="Georgia" pitchFamily="18" charset="0"/>
            </a:endParaRPr>
          </a:p>
          <a:p>
            <a:pPr>
              <a:buFont typeface="Arial" pitchFamily="34" charset="0"/>
              <a:buNone/>
            </a:pPr>
            <a:endParaRPr lang="bg-BG" altLang="bg-BG" sz="1400" b="1" smtClean="0">
              <a:solidFill>
                <a:srgbClr val="C00000"/>
              </a:solidFill>
              <a:latin typeface="Georgia" pitchFamily="18" charset="0"/>
            </a:endParaRPr>
          </a:p>
        </p:txBody>
      </p:sp>
      <p:graphicFrame>
        <p:nvGraphicFramePr>
          <p:cNvPr id="7" name="Table 6"/>
          <p:cNvGraphicFramePr>
            <a:graphicFrameLocks noGrp="1"/>
          </p:cNvGraphicFramePr>
          <p:nvPr/>
        </p:nvGraphicFramePr>
        <p:xfrm>
          <a:off x="357188" y="1857375"/>
          <a:ext cx="8286750" cy="4321176"/>
        </p:xfrm>
        <a:graphic>
          <a:graphicData uri="http://schemas.openxmlformats.org/drawingml/2006/table">
            <a:tbl>
              <a:tblPr firstRow="1" bandRow="1">
                <a:tableStyleId>{2D5ABB26-0587-4C30-8999-92F81FD0307C}</a:tableStyleId>
              </a:tblPr>
              <a:tblGrid>
                <a:gridCol w="6312218"/>
                <a:gridCol w="1974532"/>
              </a:tblGrid>
              <a:tr h="57911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Обявете вашия Секретар/Изпълнителен Секретар, Касиер в </a:t>
                      </a:r>
                      <a:r>
                        <a:rPr lang="bg-BG" sz="1400" b="1" u="sng" dirty="0" smtClean="0">
                          <a:solidFill>
                            <a:srgbClr val="C00000"/>
                          </a:solidFill>
                          <a:latin typeface="Georgia" pitchFamily="18" charset="0"/>
                        </a:rPr>
                        <a:t>My Rotary</a:t>
                      </a:r>
                      <a:endParaRPr lang="en-US" sz="1400" dirty="0">
                        <a:solidFill>
                          <a:srgbClr val="C00000"/>
                        </a:solidFill>
                        <a:latin typeface="Georgia" pitchFamily="18" charset="0"/>
                      </a:endParaRPr>
                    </a:p>
                  </a:txBody>
                  <a:tcPr marL="91439" marR="91439" marT="45719" marB="4571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342900" marR="0" indent="-342900" algn="l" defTabSz="457200" rtl="0" eaLnBrk="0" fontAlgn="auto" latinLnBrk="0" hangingPunct="0">
                        <a:lnSpc>
                          <a:spcPct val="100000"/>
                        </a:lnSpc>
                        <a:spcBef>
                          <a:spcPts val="0"/>
                        </a:spcBef>
                        <a:spcAft>
                          <a:spcPts val="0"/>
                        </a:spcAft>
                        <a:buClrTx/>
                        <a:buSzTx/>
                        <a:buFontTx/>
                        <a:buNone/>
                        <a:tabLst/>
                        <a:defRPr/>
                      </a:pPr>
                      <a:r>
                        <a:rPr lang="bg-BG" sz="1800" b="1" dirty="0" smtClean="0">
                          <a:solidFill>
                            <a:srgbClr val="C00000"/>
                          </a:solidFill>
                          <a:latin typeface="Georgia" pitchFamily="18" charset="0"/>
                          <a:ea typeface="MS PGothic" pitchFamily="34" charset="-128"/>
                          <a:cs typeface="Georgia" pitchFamily="18" charset="0"/>
                        </a:rPr>
                        <a:t>01 </a:t>
                      </a:r>
                      <a:r>
                        <a:rPr lang="bg-BG" sz="1400" b="1" dirty="0" smtClean="0">
                          <a:solidFill>
                            <a:srgbClr val="C00000"/>
                          </a:solidFill>
                          <a:latin typeface="Georgia" pitchFamily="18" charset="0"/>
                          <a:ea typeface="MS PGothic" pitchFamily="34" charset="-128"/>
                          <a:cs typeface="Georgia" pitchFamily="18" charset="0"/>
                        </a:rPr>
                        <a:t>ФЕВРУАРИ</a:t>
                      </a:r>
                    </a:p>
                    <a:p>
                      <a:pPr marL="342900" indent="-342900" defTabSz="457200" eaLnBrk="0" hangingPunct="0"/>
                      <a:endParaRPr lang="bg-BG" sz="1400" b="1" dirty="0">
                        <a:solidFill>
                          <a:srgbClr val="C00000"/>
                        </a:solidFill>
                        <a:latin typeface="Georgia" pitchFamily="18" charset="0"/>
                        <a:ea typeface="MS PGothic" pitchFamily="34" charset="-128"/>
                        <a:cs typeface="Georgia" pitchFamily="18" charset="0"/>
                      </a:endParaRPr>
                    </a:p>
                  </a:txBody>
                  <a:tcPr marL="91439" marR="91439" marT="45719" marB="4571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0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Назначавате председатели на комисии и обявявате в </a:t>
                      </a:r>
                      <a:r>
                        <a:rPr lang="bg-BG" sz="1400" b="1" u="sng" dirty="0" smtClean="0">
                          <a:solidFill>
                            <a:srgbClr val="C00000"/>
                          </a:solidFill>
                          <a:latin typeface="Georgia" pitchFamily="18" charset="0"/>
                        </a:rPr>
                        <a:t>My Rotary</a:t>
                      </a:r>
                      <a:endParaRPr lang="en-US" sz="1400" dirty="0">
                        <a:solidFill>
                          <a:srgbClr val="C00000"/>
                        </a:solidFill>
                        <a:latin typeface="Georgia" pitchFamily="18" charset="0"/>
                      </a:endParaRPr>
                    </a:p>
                  </a:txBody>
                  <a:tcPr marL="91439" marR="91439" marT="45719" marB="4571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800" b="1" dirty="0" smtClean="0">
                          <a:solidFill>
                            <a:srgbClr val="C00000"/>
                          </a:solidFill>
                          <a:latin typeface="Georgia" pitchFamily="18" charset="0"/>
                          <a:ea typeface="MS PGothic" pitchFamily="34" charset="-128"/>
                          <a:cs typeface="Georgia" pitchFamily="18" charset="0"/>
                        </a:rPr>
                        <a:t>01</a:t>
                      </a:r>
                      <a:r>
                        <a:rPr lang="bg-BG" sz="1400" b="1" dirty="0" smtClean="0">
                          <a:solidFill>
                            <a:srgbClr val="C00000"/>
                          </a:solidFill>
                          <a:latin typeface="Georgia" pitchFamily="18" charset="0"/>
                          <a:ea typeface="MS PGothic" pitchFamily="34" charset="-128"/>
                          <a:cs typeface="Georgia" pitchFamily="18" charset="0"/>
                        </a:rPr>
                        <a:t> ФЕВРУАРИ</a:t>
                      </a:r>
                    </a:p>
                    <a:p>
                      <a:endParaRPr lang="en-US" sz="1400" dirty="0">
                        <a:latin typeface="Georgia" pitchFamily="18" charset="0"/>
                      </a:endParaRPr>
                    </a:p>
                  </a:txBody>
                  <a:tcPr marL="91439" marR="91439" marT="45719" marB="4571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0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Уверете се, че вашият Секретар и Касиер имат активен профил в </a:t>
                      </a:r>
                      <a:r>
                        <a:rPr lang="bg-BG" sz="1400" b="1" u="sng" dirty="0" smtClean="0">
                          <a:solidFill>
                            <a:srgbClr val="C00000"/>
                          </a:solidFill>
                          <a:latin typeface="Georgia" pitchFamily="18" charset="0"/>
                        </a:rPr>
                        <a:t>My Rotary</a:t>
                      </a:r>
                      <a:endParaRPr lang="en-US" sz="1400" dirty="0">
                        <a:solidFill>
                          <a:srgbClr val="C00000"/>
                        </a:solidFill>
                        <a:latin typeface="Georgia" pitchFamily="18" charset="0"/>
                      </a:endParaRPr>
                    </a:p>
                  </a:txBody>
                  <a:tcPr marL="91439" marR="91439" marT="45719" marB="4571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800" b="1" dirty="0" smtClean="0">
                          <a:solidFill>
                            <a:srgbClr val="C00000"/>
                          </a:solidFill>
                          <a:latin typeface="Georgia" pitchFamily="18" charset="0"/>
                          <a:ea typeface="MS PGothic" pitchFamily="34" charset="-128"/>
                          <a:cs typeface="Georgia" pitchFamily="18" charset="0"/>
                        </a:rPr>
                        <a:t>01</a:t>
                      </a:r>
                      <a:r>
                        <a:rPr lang="bg-BG" sz="1400" b="1" dirty="0" smtClean="0">
                          <a:solidFill>
                            <a:srgbClr val="C00000"/>
                          </a:solidFill>
                          <a:latin typeface="Georgia" pitchFamily="18" charset="0"/>
                          <a:ea typeface="MS PGothic" pitchFamily="34" charset="-128"/>
                          <a:cs typeface="Georgia" pitchFamily="18" charset="0"/>
                        </a:rPr>
                        <a:t> ФЕВРУАРИ</a:t>
                      </a:r>
                    </a:p>
                    <a:p>
                      <a:endParaRPr lang="en-US" sz="1400" dirty="0">
                        <a:latin typeface="Georgia" pitchFamily="18" charset="0"/>
                      </a:endParaRPr>
                    </a:p>
                  </a:txBody>
                  <a:tcPr marL="91439" marR="91439" marT="45719" marB="4571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0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Уверете се, че всички офицери на клуба са докладвани в </a:t>
                      </a:r>
                      <a:r>
                        <a:rPr lang="bg-BG" sz="1400" b="1" u="sng" dirty="0" smtClean="0">
                          <a:solidFill>
                            <a:srgbClr val="C00000"/>
                          </a:solidFill>
                          <a:latin typeface="Georgia" pitchFamily="18" charset="0"/>
                        </a:rPr>
                        <a:t>My Rotary</a:t>
                      </a:r>
                      <a:endParaRPr lang="en-US" sz="1400" dirty="0">
                        <a:solidFill>
                          <a:srgbClr val="C00000"/>
                        </a:solidFill>
                        <a:latin typeface="Georgia" pitchFamily="18" charset="0"/>
                      </a:endParaRPr>
                    </a:p>
                  </a:txBody>
                  <a:tcPr marL="91439" marR="91439" marT="45719" marB="4571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800" b="1" dirty="0" smtClean="0">
                          <a:solidFill>
                            <a:srgbClr val="C00000"/>
                          </a:solidFill>
                          <a:latin typeface="Georgia" pitchFamily="18" charset="0"/>
                          <a:ea typeface="MS PGothic" pitchFamily="34" charset="-128"/>
                          <a:cs typeface="Georgia" pitchFamily="18" charset="0"/>
                        </a:rPr>
                        <a:t>01</a:t>
                      </a:r>
                      <a:r>
                        <a:rPr lang="bg-BG" sz="1400" b="1" dirty="0" smtClean="0">
                          <a:solidFill>
                            <a:srgbClr val="C00000"/>
                          </a:solidFill>
                          <a:latin typeface="Georgia" pitchFamily="18" charset="0"/>
                          <a:ea typeface="MS PGothic" pitchFamily="34" charset="-128"/>
                          <a:cs typeface="Georgia" pitchFamily="18" charset="0"/>
                        </a:rPr>
                        <a:t> ФЕВРУАРИ</a:t>
                      </a:r>
                    </a:p>
                    <a:p>
                      <a:endParaRPr lang="en-US" sz="1400" dirty="0">
                        <a:latin typeface="Georgia" pitchFamily="18" charset="0"/>
                      </a:endParaRPr>
                    </a:p>
                  </a:txBody>
                  <a:tcPr marL="91439" marR="91439" marT="45719" marB="4571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0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Участвате в ПЕТС заедно със Елект Секретаря и Председателя на комисията за фондация Ротари</a:t>
                      </a:r>
                      <a:endParaRPr lang="en-US" sz="1400" dirty="0">
                        <a:latin typeface="Georgia" pitchFamily="18" charset="0"/>
                      </a:endParaRPr>
                    </a:p>
                  </a:txBody>
                  <a:tcPr marL="91439" marR="91439" marT="45719" marB="4571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C00000"/>
                          </a:solidFill>
                          <a:latin typeface="Georgia" pitchFamily="18" charset="0"/>
                          <a:ea typeface="MS PGothic" pitchFamily="34" charset="-128"/>
                          <a:cs typeface="Georgia" pitchFamily="18" charset="0"/>
                        </a:rPr>
                        <a:t>МАРТ</a:t>
                      </a:r>
                    </a:p>
                    <a:p>
                      <a:endParaRPr lang="en-US" sz="1400" dirty="0">
                        <a:latin typeface="Georgia" pitchFamily="18" charset="0"/>
                      </a:endParaRPr>
                    </a:p>
                  </a:txBody>
                  <a:tcPr marL="91439" marR="91439" marT="45719" marB="4571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0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Участвате в Дистриктната асамблея за дистрикта</a:t>
                      </a:r>
                      <a:endParaRPr lang="bg-BG" sz="1400" b="1" dirty="0" smtClean="0">
                        <a:solidFill>
                          <a:srgbClr val="C00000"/>
                        </a:solidFill>
                        <a:latin typeface="Georgia" pitchFamily="18" charset="0"/>
                      </a:endParaRPr>
                    </a:p>
                  </a:txBody>
                  <a:tcPr marL="91439" marR="91439" marT="45719" marB="4571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C00000"/>
                          </a:solidFill>
                          <a:latin typeface="Georgia" pitchFamily="18" charset="0"/>
                          <a:ea typeface="MS PGothic" pitchFamily="34" charset="-128"/>
                          <a:cs typeface="Georgia" pitchFamily="18" charset="0"/>
                        </a:rPr>
                        <a:t>МАРТ</a:t>
                      </a:r>
                    </a:p>
                    <a:p>
                      <a:endParaRPr lang="en-US" sz="1400" dirty="0">
                        <a:latin typeface="Georgia" pitchFamily="18" charset="0"/>
                      </a:endParaRPr>
                    </a:p>
                  </a:txBody>
                  <a:tcPr marL="91439" marR="91439" marT="45719" marB="4571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73151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Участвате в Семинара по Членство  заедно с Елект Секретаря, Председателя на комисията по Членство и нови ротарианци</a:t>
                      </a:r>
                      <a:endParaRPr lang="bg-BG" sz="1400" b="1" dirty="0" smtClean="0">
                        <a:solidFill>
                          <a:srgbClr val="C00000"/>
                        </a:solidFill>
                        <a:latin typeface="Georgia"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bg-BG" sz="1400" b="1" dirty="0" smtClean="0">
                        <a:solidFill>
                          <a:srgbClr val="C00000"/>
                        </a:solidFill>
                        <a:latin typeface="Georgia" pitchFamily="18" charset="0"/>
                      </a:endParaRPr>
                    </a:p>
                  </a:txBody>
                  <a:tcPr marL="91439" marR="91439" marT="45719" marB="4571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C00000"/>
                          </a:solidFill>
                          <a:latin typeface="Georgia" pitchFamily="18" charset="0"/>
                          <a:ea typeface="MS PGothic" pitchFamily="34" charset="-128"/>
                          <a:cs typeface="Georgia" pitchFamily="18" charset="0"/>
                        </a:rPr>
                        <a:t>АПРИЛ</a:t>
                      </a:r>
                      <a:endParaRPr lang="en-US" sz="1400" b="1" dirty="0" smtClean="0">
                        <a:solidFill>
                          <a:srgbClr val="C00000"/>
                        </a:solidFill>
                        <a:latin typeface="Georgia" pitchFamily="18" charset="0"/>
                        <a:ea typeface="MS PGothic" pitchFamily="34" charset="-128"/>
                        <a:cs typeface="Georgia" pitchFamily="18" charset="0"/>
                      </a:endParaRPr>
                    </a:p>
                    <a:p>
                      <a:endParaRPr lang="en-US" sz="1400" dirty="0">
                        <a:latin typeface="Georgia" pitchFamily="18" charset="0"/>
                      </a:endParaRPr>
                    </a:p>
                  </a:txBody>
                  <a:tcPr marL="91439" marR="91439" marT="45719" marB="4571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5200871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ЗАДЪЛЖИТЕЛНИ ДЕЙСТВИЯ В My Rotary И В РК Централ</a:t>
            </a:r>
          </a:p>
        </p:txBody>
      </p:sp>
      <p:sp>
        <p:nvSpPr>
          <p:cNvPr id="52227"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
        <p:nvSpPr>
          <p:cNvPr id="52228" name="Content Placeholder 2"/>
          <p:cNvSpPr>
            <a:spLocks noGrp="1"/>
          </p:cNvSpPr>
          <p:nvPr>
            <p:ph idx="1"/>
          </p:nvPr>
        </p:nvSpPr>
        <p:spPr bwMode="auto">
          <a:xfrm>
            <a:off x="428625" y="1123950"/>
            <a:ext cx="6286500" cy="733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pitchFamily="34" charset="0"/>
              <a:buNone/>
            </a:pPr>
            <a:endParaRPr lang="bg-BG" altLang="bg-BG" sz="1400" b="1" smtClean="0">
              <a:solidFill>
                <a:srgbClr val="C00000"/>
              </a:solidFill>
              <a:latin typeface="Georgia" pitchFamily="18" charset="0"/>
            </a:endParaRPr>
          </a:p>
          <a:p>
            <a:pPr>
              <a:buFont typeface="Arial" pitchFamily="34" charset="0"/>
              <a:buNone/>
            </a:pPr>
            <a:r>
              <a:rPr lang="bg-BG" altLang="bg-BG" sz="1400" b="1" smtClean="0">
                <a:solidFill>
                  <a:srgbClr val="C00000"/>
                </a:solidFill>
                <a:latin typeface="Georgia" pitchFamily="18" charset="0"/>
              </a:rPr>
              <a:t>ЯНУАРИ-ЮНИ</a:t>
            </a:r>
          </a:p>
          <a:p>
            <a:pPr>
              <a:buFont typeface="Arial" pitchFamily="34" charset="0"/>
              <a:buNone/>
            </a:pPr>
            <a:endParaRPr lang="bg-BG" altLang="bg-BG" sz="1400" b="1" smtClean="0">
              <a:solidFill>
                <a:srgbClr val="C00000"/>
              </a:solidFill>
              <a:latin typeface="Georgia" pitchFamily="18" charset="0"/>
            </a:endParaRPr>
          </a:p>
          <a:p>
            <a:pPr>
              <a:buFont typeface="Arial" pitchFamily="34" charset="0"/>
              <a:buNone/>
            </a:pPr>
            <a:endParaRPr lang="bg-BG" altLang="bg-BG" sz="1400" b="1" smtClean="0">
              <a:solidFill>
                <a:srgbClr val="C00000"/>
              </a:solidFill>
              <a:latin typeface="Georgia" pitchFamily="18" charset="0"/>
            </a:endParaRPr>
          </a:p>
        </p:txBody>
      </p:sp>
      <p:graphicFrame>
        <p:nvGraphicFramePr>
          <p:cNvPr id="7" name="Table 6"/>
          <p:cNvGraphicFramePr>
            <a:graphicFrameLocks noGrp="1"/>
          </p:cNvGraphicFramePr>
          <p:nvPr/>
        </p:nvGraphicFramePr>
        <p:xfrm>
          <a:off x="357188" y="1857375"/>
          <a:ext cx="8286750" cy="4300539"/>
        </p:xfrm>
        <a:graphic>
          <a:graphicData uri="http://schemas.openxmlformats.org/drawingml/2006/table">
            <a:tbl>
              <a:tblPr firstRow="1" bandRow="1">
                <a:tableStyleId>{2D5ABB26-0587-4C30-8999-92F81FD0307C}</a:tableStyleId>
              </a:tblPr>
              <a:tblGrid>
                <a:gridCol w="6312218"/>
                <a:gridCol w="1974532"/>
              </a:tblGrid>
              <a:tr h="42866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Участвате в Годишната Дистриктна Конференция</a:t>
                      </a:r>
                      <a:endParaRPr lang="en-US" sz="1400" dirty="0">
                        <a:latin typeface="Georgia" pitchFamily="18" charset="0"/>
                      </a:endParaRPr>
                    </a:p>
                  </a:txBody>
                  <a:tcPr marL="91439" marR="91439" marT="45724" marB="45724">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342900" indent="-342900" defTabSz="457200" eaLnBrk="0" hangingPunct="0"/>
                      <a:r>
                        <a:rPr lang="bg-BG" sz="1400" b="1" dirty="0" smtClean="0">
                          <a:solidFill>
                            <a:srgbClr val="C00000"/>
                          </a:solidFill>
                          <a:latin typeface="Georgia" pitchFamily="18" charset="0"/>
                          <a:ea typeface="MS PGothic" pitchFamily="34" charset="-128"/>
                          <a:cs typeface="Georgia" pitchFamily="18" charset="0"/>
                        </a:rPr>
                        <a:t>МАЙ, ЮНИ</a:t>
                      </a:r>
                      <a:endParaRPr lang="bg-BG" sz="1400" b="1" dirty="0">
                        <a:solidFill>
                          <a:srgbClr val="C00000"/>
                        </a:solidFill>
                        <a:latin typeface="Georgia" pitchFamily="18" charset="0"/>
                        <a:ea typeface="MS PGothic" pitchFamily="34" charset="-128"/>
                        <a:cs typeface="Georgia" pitchFamily="18" charset="0"/>
                      </a:endParaRPr>
                    </a:p>
                  </a:txBody>
                  <a:tcPr marL="91439" marR="91439" marT="45724" marB="45724">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Приемане на отчет по бюджета от Президента и гласуване на бюджет на клуба за Вашата ротарианска година</a:t>
                      </a:r>
                      <a:endParaRPr lang="en-US" sz="1400" dirty="0">
                        <a:latin typeface="Georgia" pitchFamily="18" charset="0"/>
                      </a:endParaRPr>
                    </a:p>
                  </a:txBody>
                  <a:tcPr marL="91439" marR="91439" marT="45724" marB="45724">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r>
                        <a:rPr lang="bg-BG" sz="1800" b="1" dirty="0" smtClean="0">
                          <a:solidFill>
                            <a:srgbClr val="C00000"/>
                          </a:solidFill>
                          <a:latin typeface="Georgia" pitchFamily="18" charset="0"/>
                          <a:ea typeface="MS PGothic" pitchFamily="34" charset="-128"/>
                          <a:cs typeface="Georgia" pitchFamily="18" charset="0"/>
                        </a:rPr>
                        <a:t>15</a:t>
                      </a:r>
                      <a:r>
                        <a:rPr lang="bg-BG" sz="1400" b="1" dirty="0" smtClean="0">
                          <a:solidFill>
                            <a:srgbClr val="C00000"/>
                          </a:solidFill>
                          <a:latin typeface="Georgia" pitchFamily="18" charset="0"/>
                          <a:ea typeface="MS PGothic" pitchFamily="34" charset="-128"/>
                          <a:cs typeface="Georgia" pitchFamily="18" charset="0"/>
                        </a:rPr>
                        <a:t> ЮНИ</a:t>
                      </a:r>
                      <a:endParaRPr lang="en-US" sz="1400" dirty="0">
                        <a:latin typeface="Georgia" pitchFamily="18" charset="0"/>
                      </a:endParaRPr>
                    </a:p>
                  </a:txBody>
                  <a:tcPr marL="91439" marR="91439" marT="45724" marB="45724">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73158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Определяте ясно целите на клуба за Вашата ротарианска година.  Приемате ги с решение на клуба на клубна асамблея  и ги обявете в </a:t>
                      </a:r>
                      <a:r>
                        <a:rPr lang="bg-BG" sz="1400" b="1" u="sng" dirty="0" smtClean="0">
                          <a:solidFill>
                            <a:srgbClr val="C00000"/>
                          </a:solidFill>
                          <a:latin typeface="Georgia" pitchFamily="18" charset="0"/>
                        </a:rPr>
                        <a:t>РК Централ</a:t>
                      </a:r>
                      <a:endParaRPr lang="en-US" sz="1400" dirty="0">
                        <a:latin typeface="Georgia" pitchFamily="18" charset="0"/>
                      </a:endParaRPr>
                    </a:p>
                  </a:txBody>
                  <a:tcPr marL="91439" marR="91439" marT="45724" marB="45724">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800" b="1" dirty="0" smtClean="0">
                          <a:solidFill>
                            <a:srgbClr val="C00000"/>
                          </a:solidFill>
                          <a:latin typeface="Georgia" pitchFamily="18" charset="0"/>
                          <a:ea typeface="MS PGothic" pitchFamily="34" charset="-128"/>
                          <a:cs typeface="Georgia" pitchFamily="18" charset="0"/>
                        </a:rPr>
                        <a:t>20 </a:t>
                      </a:r>
                      <a:r>
                        <a:rPr lang="bg-BG" sz="1400" b="1" dirty="0" smtClean="0">
                          <a:solidFill>
                            <a:srgbClr val="C00000"/>
                          </a:solidFill>
                          <a:latin typeface="Georgia" pitchFamily="18" charset="0"/>
                          <a:ea typeface="MS PGothic" pitchFamily="34" charset="-128"/>
                          <a:cs typeface="Georgia" pitchFamily="18" charset="0"/>
                        </a:rPr>
                        <a:t>ЮНИ</a:t>
                      </a:r>
                    </a:p>
                    <a:p>
                      <a:endParaRPr lang="en-US" sz="1400" dirty="0">
                        <a:latin typeface="Georgia" pitchFamily="18" charset="0"/>
                      </a:endParaRPr>
                    </a:p>
                  </a:txBody>
                  <a:tcPr marL="91439" marR="91439" marT="45724" marB="45724">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Актуализирате данните за членство в клубазаедно с Президента в </a:t>
                      </a:r>
                      <a:r>
                        <a:rPr lang="bg-BG" sz="1400" b="1" u="sng" dirty="0" smtClean="0">
                          <a:solidFill>
                            <a:srgbClr val="C00000"/>
                          </a:solidFill>
                          <a:latin typeface="Georgia" pitchFamily="18" charset="0"/>
                        </a:rPr>
                        <a:t>My Rotary</a:t>
                      </a:r>
                      <a:endParaRPr lang="en-US" sz="1400" dirty="0">
                        <a:latin typeface="Georgia" pitchFamily="18" charset="0"/>
                      </a:endParaRPr>
                    </a:p>
                  </a:txBody>
                  <a:tcPr marL="91439" marR="91439" marT="45724" marB="45724">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800" b="1" dirty="0" smtClean="0">
                          <a:solidFill>
                            <a:srgbClr val="C00000"/>
                          </a:solidFill>
                          <a:latin typeface="Georgia" pitchFamily="18" charset="0"/>
                          <a:ea typeface="MS PGothic" pitchFamily="34" charset="-128"/>
                          <a:cs typeface="Georgia" pitchFamily="18" charset="0"/>
                        </a:rPr>
                        <a:t>20</a:t>
                      </a:r>
                      <a:r>
                        <a:rPr lang="bg-BG" sz="1400" b="1" dirty="0" smtClean="0">
                          <a:solidFill>
                            <a:srgbClr val="C00000"/>
                          </a:solidFill>
                          <a:latin typeface="Georgia" pitchFamily="18" charset="0"/>
                          <a:ea typeface="MS PGothic" pitchFamily="34" charset="-128"/>
                          <a:cs typeface="Georgia" pitchFamily="18" charset="0"/>
                        </a:rPr>
                        <a:t> ЮНИ</a:t>
                      </a:r>
                    </a:p>
                    <a:p>
                      <a:endParaRPr lang="en-US" sz="1400" dirty="0">
                        <a:latin typeface="Georgia" pitchFamily="18" charset="0"/>
                      </a:endParaRPr>
                    </a:p>
                  </a:txBody>
                  <a:tcPr marL="91439" marR="91439" marT="45724" marB="45724">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Организирате събирането на членски внос за I полугодие на Вашата ротарианска година</a:t>
                      </a:r>
                      <a:endParaRPr lang="en-US" sz="1400" dirty="0">
                        <a:latin typeface="Georgia" pitchFamily="18" charset="0"/>
                      </a:endParaRPr>
                    </a:p>
                  </a:txBody>
                  <a:tcPr marL="91439" marR="91439" marT="45724" marB="45724">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800" b="1" dirty="0" smtClean="0">
                          <a:solidFill>
                            <a:srgbClr val="C00000"/>
                          </a:solidFill>
                          <a:latin typeface="Georgia" pitchFamily="18" charset="0"/>
                          <a:ea typeface="MS PGothic" pitchFamily="34" charset="-128"/>
                          <a:cs typeface="Georgia" pitchFamily="18" charset="0"/>
                        </a:rPr>
                        <a:t>30</a:t>
                      </a:r>
                      <a:r>
                        <a:rPr lang="bg-BG" sz="1400" b="1" dirty="0" smtClean="0">
                          <a:solidFill>
                            <a:srgbClr val="C00000"/>
                          </a:solidFill>
                          <a:latin typeface="Georgia" pitchFamily="18" charset="0"/>
                          <a:ea typeface="MS PGothic" pitchFamily="34" charset="-128"/>
                          <a:cs typeface="Georgia" pitchFamily="18" charset="0"/>
                        </a:rPr>
                        <a:t> ЮНИ</a:t>
                      </a:r>
                    </a:p>
                    <a:p>
                      <a:endParaRPr lang="en-US" sz="1400" dirty="0">
                        <a:latin typeface="Georgia" pitchFamily="18" charset="0"/>
                      </a:endParaRPr>
                    </a:p>
                  </a:txBody>
                  <a:tcPr marL="91439" marR="91439" marT="45724" marB="45724">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Участвате в церемонията по предаване на огърлицата на Дистрикно ниво</a:t>
                      </a:r>
                      <a:endParaRPr lang="bg-BG" sz="1400" b="1" dirty="0" smtClean="0">
                        <a:solidFill>
                          <a:srgbClr val="C00000"/>
                        </a:solidFill>
                        <a:latin typeface="Georgia" pitchFamily="18" charset="0"/>
                      </a:endParaRPr>
                    </a:p>
                  </a:txBody>
                  <a:tcPr marL="91439" marR="91439" marT="45724" marB="45724">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C00000"/>
                          </a:solidFill>
                          <a:latin typeface="Georgia" pitchFamily="18" charset="0"/>
                          <a:ea typeface="MS PGothic" pitchFamily="34" charset="-128"/>
                          <a:cs typeface="Georgia" pitchFamily="18" charset="0"/>
                        </a:rPr>
                        <a:t>ЮНИ, ЮЛИ</a:t>
                      </a:r>
                    </a:p>
                    <a:p>
                      <a:endParaRPr lang="en-US" sz="1400" dirty="0">
                        <a:latin typeface="Georgia" pitchFamily="18" charset="0"/>
                      </a:endParaRPr>
                    </a:p>
                  </a:txBody>
                  <a:tcPr marL="91439" marR="91439" marT="45724" marB="45724">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73158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Организирате Клубна асамблея заедно с Президента по предаване на огърлицата. Встъпвате официално в длъжност като Клубен Президент</a:t>
                      </a:r>
                      <a:endParaRPr lang="bg-BG" sz="1400" b="1" dirty="0" smtClean="0">
                        <a:solidFill>
                          <a:srgbClr val="C00000"/>
                        </a:solidFill>
                        <a:latin typeface="Georgia" pitchFamily="18" charset="0"/>
                      </a:endParaRPr>
                    </a:p>
                  </a:txBody>
                  <a:tcPr marL="91439" marR="91439" marT="45724" marB="45724">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C00000"/>
                          </a:solidFill>
                          <a:latin typeface="Georgia" pitchFamily="18" charset="0"/>
                          <a:ea typeface="MS PGothic" pitchFamily="34" charset="-128"/>
                          <a:cs typeface="Georgia" pitchFamily="18" charset="0"/>
                        </a:rPr>
                        <a:t>ЮНИ, ЮЛИ</a:t>
                      </a:r>
                    </a:p>
                    <a:p>
                      <a:endParaRPr lang="en-US" sz="1400" dirty="0">
                        <a:latin typeface="Georgia" pitchFamily="18" charset="0"/>
                      </a:endParaRPr>
                    </a:p>
                  </a:txBody>
                  <a:tcPr marL="91439" marR="91439" marT="45724" marB="45724">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88187703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ЗАДЪЛЖИТЕЛНИ ДЕЙСТВИЯ В My Rotary И В РК Централ</a:t>
            </a:r>
          </a:p>
        </p:txBody>
      </p:sp>
      <p:sp>
        <p:nvSpPr>
          <p:cNvPr id="53251"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
        <p:nvSpPr>
          <p:cNvPr id="53252" name="Content Placeholder 2"/>
          <p:cNvSpPr>
            <a:spLocks noGrp="1"/>
          </p:cNvSpPr>
          <p:nvPr>
            <p:ph idx="1"/>
          </p:nvPr>
        </p:nvSpPr>
        <p:spPr bwMode="auto">
          <a:xfrm>
            <a:off x="428625" y="1123950"/>
            <a:ext cx="6286500" cy="7334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spcBef>
                <a:spcPct val="0"/>
              </a:spcBef>
              <a:buFont typeface="Arial" pitchFamily="34" charset="0"/>
              <a:buNone/>
              <a:defRPr/>
            </a:pPr>
            <a:r>
              <a:rPr lang="bg-BG" altLang="bg-BG" sz="1800" b="1" dirty="0" smtClean="0">
                <a:solidFill>
                  <a:srgbClr val="002060"/>
                </a:solidFill>
                <a:latin typeface="Georgia" panose="02040502050405020303" pitchFamily="18" charset="0"/>
              </a:rPr>
              <a:t>ГОДИНАТА ВИ КАТО ПРЕЗИДЕНТ</a:t>
            </a:r>
          </a:p>
          <a:p>
            <a:pPr>
              <a:buFont typeface="Arial" pitchFamily="34" charset="0"/>
              <a:buNone/>
              <a:defRPr/>
            </a:pPr>
            <a:r>
              <a:rPr lang="bg-BG" altLang="bg-BG" sz="1400" b="1" dirty="0" smtClean="0">
                <a:solidFill>
                  <a:srgbClr val="C00000"/>
                </a:solidFill>
                <a:latin typeface="Georgia" panose="02040502050405020303" pitchFamily="18" charset="0"/>
              </a:rPr>
              <a:t>ЮЛИ -  ЮНИ  - ЕДНА РОТАРИАНСКА ГОДИНА</a:t>
            </a:r>
          </a:p>
          <a:p>
            <a:pPr>
              <a:buFont typeface="Arial" pitchFamily="34" charset="0"/>
              <a:buNone/>
              <a:defRPr/>
            </a:pPr>
            <a:endParaRPr lang="bg-BG" altLang="bg-BG" sz="1400" b="1" dirty="0" smtClean="0">
              <a:solidFill>
                <a:srgbClr val="C00000"/>
              </a:solidFill>
              <a:latin typeface="Georgia" panose="02040502050405020303" pitchFamily="18" charset="0"/>
            </a:endParaRPr>
          </a:p>
          <a:p>
            <a:pPr>
              <a:buFont typeface="Arial" pitchFamily="34" charset="0"/>
              <a:buNone/>
              <a:defRPr/>
            </a:pPr>
            <a:endParaRPr lang="bg-BG" altLang="bg-BG" sz="1400" b="1" dirty="0" smtClean="0">
              <a:solidFill>
                <a:srgbClr val="C00000"/>
              </a:solidFill>
              <a:latin typeface="Georgia" panose="02040502050405020303" pitchFamily="18" charset="0"/>
            </a:endParaRPr>
          </a:p>
        </p:txBody>
      </p:sp>
      <p:graphicFrame>
        <p:nvGraphicFramePr>
          <p:cNvPr id="7" name="Table 6"/>
          <p:cNvGraphicFramePr>
            <a:graphicFrameLocks noGrp="1"/>
          </p:cNvGraphicFramePr>
          <p:nvPr/>
        </p:nvGraphicFramePr>
        <p:xfrm>
          <a:off x="357188" y="1857375"/>
          <a:ext cx="8286750" cy="4214812"/>
        </p:xfrm>
        <a:graphic>
          <a:graphicData uri="http://schemas.openxmlformats.org/drawingml/2006/table">
            <a:tbl>
              <a:tblPr firstRow="1" bandRow="1">
                <a:tableStyleId>{2D5ABB26-0587-4C30-8999-92F81FD0307C}</a:tableStyleId>
              </a:tblPr>
              <a:tblGrid>
                <a:gridCol w="6312218"/>
                <a:gridCol w="1974532"/>
              </a:tblGrid>
              <a:tr h="6021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Ръководите клуба и работата на борда на клуба</a:t>
                      </a:r>
                      <a:endParaRPr lang="bg-BG" sz="1400" b="1" dirty="0" smtClean="0">
                        <a:solidFill>
                          <a:srgbClr val="C00000"/>
                        </a:solidFill>
                        <a:latin typeface="Georgia"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r>
                        <a:rPr lang="bg-BG" sz="1400" b="1" dirty="0" smtClean="0">
                          <a:solidFill>
                            <a:srgbClr val="C00000"/>
                          </a:solidFill>
                          <a:latin typeface="Georgia" pitchFamily="18" charset="0"/>
                          <a:ea typeface="MS PGothic" pitchFamily="34" charset="-128"/>
                          <a:cs typeface="Georgia" pitchFamily="18" charset="0"/>
                        </a:rPr>
                        <a:t>ПОСТОЯННО</a:t>
                      </a:r>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Планирате и ръководите клубните срещи</a:t>
                      </a:r>
                      <a:endParaRPr lang="en-US" sz="1400" b="1" dirty="0" smtClean="0">
                        <a:solidFill>
                          <a:srgbClr val="002060"/>
                        </a:solidFill>
                        <a:latin typeface="Georgia"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C00000"/>
                          </a:solidFill>
                          <a:latin typeface="Georgia" pitchFamily="18" charset="0"/>
                          <a:ea typeface="MS PGothic" pitchFamily="34" charset="-128"/>
                          <a:cs typeface="Georgia" pitchFamily="18" charset="0"/>
                        </a:rPr>
                        <a:t>НА </a:t>
                      </a:r>
                      <a:r>
                        <a:rPr lang="bg-BG" sz="1800" b="1" dirty="0" smtClean="0">
                          <a:solidFill>
                            <a:srgbClr val="C00000"/>
                          </a:solidFill>
                          <a:latin typeface="Georgia" pitchFamily="18" charset="0"/>
                          <a:ea typeface="MS PGothic" pitchFamily="34" charset="-128"/>
                          <a:cs typeface="Georgia" pitchFamily="18" charset="0"/>
                        </a:rPr>
                        <a:t>1,2</a:t>
                      </a:r>
                      <a:r>
                        <a:rPr lang="bg-BG" sz="1400" b="1" dirty="0" smtClean="0">
                          <a:solidFill>
                            <a:srgbClr val="C00000"/>
                          </a:solidFill>
                          <a:latin typeface="Georgia" pitchFamily="18" charset="0"/>
                          <a:ea typeface="MS PGothic" pitchFamily="34" charset="-128"/>
                          <a:cs typeface="Georgia" pitchFamily="18" charset="0"/>
                        </a:rPr>
                        <a:t> СЕДМИЦИ</a:t>
                      </a:r>
                    </a:p>
                    <a:p>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Изпълнявате инструкциите на Дистриктните офицери</a:t>
                      </a:r>
                      <a:endParaRPr lang="bg-BG" sz="1400" b="1" dirty="0" smtClean="0">
                        <a:solidFill>
                          <a:srgbClr val="C00000"/>
                        </a:solidFill>
                        <a:latin typeface="Georgia"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C00000"/>
                          </a:solidFill>
                          <a:latin typeface="Georgia" pitchFamily="18" charset="0"/>
                          <a:ea typeface="MS PGothic" pitchFamily="34" charset="-128"/>
                          <a:cs typeface="Georgia" pitchFamily="18" charset="0"/>
                        </a:rPr>
                        <a:t>ПОСТОЯННО</a:t>
                      </a:r>
                    </a:p>
                    <a:p>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Осъществяване и постоянно оценяване на целите на клуба в </a:t>
                      </a:r>
                      <a:r>
                        <a:rPr lang="bg-BG" sz="1400" b="1" u="sng" dirty="0" smtClean="0">
                          <a:solidFill>
                            <a:srgbClr val="C00000"/>
                          </a:solidFill>
                          <a:latin typeface="Georgia" pitchFamily="18" charset="0"/>
                        </a:rPr>
                        <a:t>РК Централ</a:t>
                      </a:r>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C00000"/>
                          </a:solidFill>
                          <a:latin typeface="Georgia" pitchFamily="18" charset="0"/>
                          <a:ea typeface="MS PGothic" pitchFamily="34" charset="-128"/>
                          <a:cs typeface="Georgia" pitchFamily="18" charset="0"/>
                        </a:rPr>
                        <a:t>ПОСТОЯННО</a:t>
                      </a:r>
                    </a:p>
                    <a:p>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Следите за плащането на членския внос за I полугодие</a:t>
                      </a:r>
                      <a:endParaRPr lang="bg-BG" sz="1400" b="1" dirty="0" smtClean="0">
                        <a:solidFill>
                          <a:srgbClr val="C00000"/>
                        </a:solidFill>
                        <a:latin typeface="Georgia"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C00000"/>
                          </a:solidFill>
                          <a:latin typeface="Georgia" pitchFamily="18" charset="0"/>
                          <a:ea typeface="MS PGothic" pitchFamily="34" charset="-128"/>
                          <a:cs typeface="Georgia" pitchFamily="18" charset="0"/>
                        </a:rPr>
                        <a:t>СЛЕД</a:t>
                      </a:r>
                      <a:r>
                        <a:rPr lang="bg-BG" sz="1800" b="1" dirty="0" smtClean="0">
                          <a:solidFill>
                            <a:srgbClr val="C00000"/>
                          </a:solidFill>
                          <a:latin typeface="Georgia" pitchFamily="18" charset="0"/>
                          <a:ea typeface="MS PGothic" pitchFamily="34" charset="-128"/>
                          <a:cs typeface="Georgia" pitchFamily="18" charset="0"/>
                        </a:rPr>
                        <a:t> 15 </a:t>
                      </a:r>
                      <a:r>
                        <a:rPr lang="bg-BG" sz="1400" b="1" dirty="0" smtClean="0">
                          <a:solidFill>
                            <a:srgbClr val="C00000"/>
                          </a:solidFill>
                          <a:latin typeface="Georgia" pitchFamily="18" charset="0"/>
                          <a:ea typeface="MS PGothic" pitchFamily="34" charset="-128"/>
                          <a:cs typeface="Georgia" pitchFamily="18" charset="0"/>
                        </a:rPr>
                        <a:t>ЮЛИ</a:t>
                      </a:r>
                    </a:p>
                    <a:p>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Организирате Клубна асамблея по посрещане на Дистрикт Гуверньора</a:t>
                      </a:r>
                      <a:endParaRPr lang="bg-BG" sz="1400" b="1" dirty="0" smtClean="0">
                        <a:solidFill>
                          <a:srgbClr val="C00000"/>
                        </a:solidFill>
                        <a:latin typeface="Georgia" pitchFamily="18" charset="0"/>
                      </a:endParaRPr>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C00000"/>
                          </a:solidFill>
                          <a:latin typeface="Georgia" pitchFamily="18" charset="0"/>
                          <a:ea typeface="MS PGothic" pitchFamily="34" charset="-128"/>
                          <a:cs typeface="Georgia" pitchFamily="18" charset="0"/>
                        </a:rPr>
                        <a:t>ПО ГРАФИК</a:t>
                      </a:r>
                    </a:p>
                    <a:p>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Участвате в семинара за фондация Ротари заедно със  Секретаря, Председателя на комисията за фондация Ротари</a:t>
                      </a:r>
                      <a:endParaRPr lang="bg-BG" sz="1400" b="1" dirty="0" smtClean="0">
                        <a:solidFill>
                          <a:srgbClr val="C00000"/>
                        </a:solidFill>
                        <a:latin typeface="Georgia" pitchFamily="18" charset="0"/>
                      </a:endParaRPr>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C00000"/>
                          </a:solidFill>
                          <a:latin typeface="Georgia" pitchFamily="18" charset="0"/>
                          <a:ea typeface="MS PGothic" pitchFamily="34" charset="-128"/>
                          <a:cs typeface="Georgia" pitchFamily="18" charset="0"/>
                        </a:rPr>
                        <a:t>НОЕМВРИ</a:t>
                      </a:r>
                    </a:p>
                    <a:p>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3057697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ЗАДЪЛЖИТЕЛНИ ДЕЙСТВИЯ В My Rotary И В РК Централ</a:t>
            </a:r>
          </a:p>
        </p:txBody>
      </p:sp>
      <p:sp>
        <p:nvSpPr>
          <p:cNvPr id="54275"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
        <p:nvSpPr>
          <p:cNvPr id="54276" name="Content Placeholder 2"/>
          <p:cNvSpPr>
            <a:spLocks noGrp="1"/>
          </p:cNvSpPr>
          <p:nvPr>
            <p:ph idx="1"/>
          </p:nvPr>
        </p:nvSpPr>
        <p:spPr bwMode="auto">
          <a:xfrm>
            <a:off x="428625" y="1123950"/>
            <a:ext cx="6286500" cy="733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endParaRPr lang="bg-BG" altLang="bg-BG" sz="1400" b="1" smtClean="0">
              <a:solidFill>
                <a:srgbClr val="002060"/>
              </a:solidFill>
              <a:latin typeface="Georgia" pitchFamily="18" charset="0"/>
            </a:endParaRPr>
          </a:p>
          <a:p>
            <a:pPr>
              <a:buFont typeface="Arial" pitchFamily="34" charset="0"/>
              <a:buNone/>
            </a:pPr>
            <a:r>
              <a:rPr lang="bg-BG" altLang="bg-BG" sz="1400" b="1" smtClean="0">
                <a:solidFill>
                  <a:srgbClr val="C00000"/>
                </a:solidFill>
                <a:latin typeface="Georgia" pitchFamily="18" charset="0"/>
              </a:rPr>
              <a:t>ЮЛИ -  ЮНИ  - ЕДНА РОТАРИАНСКА ГОДИНА</a:t>
            </a:r>
          </a:p>
          <a:p>
            <a:pPr>
              <a:buFont typeface="Arial" pitchFamily="34" charset="0"/>
              <a:buNone/>
            </a:pPr>
            <a:endParaRPr lang="bg-BG" altLang="bg-BG" sz="1400" b="1" smtClean="0">
              <a:solidFill>
                <a:srgbClr val="C00000"/>
              </a:solidFill>
              <a:latin typeface="Georgia" pitchFamily="18" charset="0"/>
            </a:endParaRPr>
          </a:p>
          <a:p>
            <a:pPr>
              <a:buFont typeface="Arial" pitchFamily="34" charset="0"/>
              <a:buNone/>
            </a:pPr>
            <a:endParaRPr lang="bg-BG" altLang="bg-BG" sz="1400" b="1" smtClean="0">
              <a:solidFill>
                <a:srgbClr val="C00000"/>
              </a:solidFill>
              <a:latin typeface="Georgia" pitchFamily="18" charset="0"/>
            </a:endParaRPr>
          </a:p>
        </p:txBody>
      </p:sp>
      <p:graphicFrame>
        <p:nvGraphicFramePr>
          <p:cNvPr id="7" name="Table 6"/>
          <p:cNvGraphicFramePr>
            <a:graphicFrameLocks noGrp="1"/>
          </p:cNvGraphicFramePr>
          <p:nvPr/>
        </p:nvGraphicFramePr>
        <p:xfrm>
          <a:off x="357188" y="1857375"/>
          <a:ext cx="8286750" cy="4214812"/>
        </p:xfrm>
        <a:graphic>
          <a:graphicData uri="http://schemas.openxmlformats.org/drawingml/2006/table">
            <a:tbl>
              <a:tblPr firstRow="1" bandRow="1">
                <a:tableStyleId>{2D5ABB26-0587-4C30-8999-92F81FD0307C}</a:tableStyleId>
              </a:tblPr>
              <a:tblGrid>
                <a:gridCol w="6312218"/>
                <a:gridCol w="1974532"/>
              </a:tblGrid>
              <a:tr h="6021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Организирате клубна асамблея по избор на Президент Номини и Борд за следващата ротарианска година</a:t>
                      </a:r>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800" b="1" dirty="0" smtClean="0">
                          <a:solidFill>
                            <a:srgbClr val="C00000"/>
                          </a:solidFill>
                          <a:latin typeface="Georgia" pitchFamily="18" charset="0"/>
                          <a:ea typeface="MS PGothic" pitchFamily="34" charset="-128"/>
                          <a:cs typeface="Georgia" pitchFamily="18" charset="0"/>
                        </a:rPr>
                        <a:t>15</a:t>
                      </a:r>
                      <a:r>
                        <a:rPr lang="bg-BG" sz="1400" b="1" dirty="0" smtClean="0">
                          <a:solidFill>
                            <a:srgbClr val="C00000"/>
                          </a:solidFill>
                          <a:latin typeface="Georgia" pitchFamily="18" charset="0"/>
                          <a:ea typeface="MS PGothic" pitchFamily="34" charset="-128"/>
                          <a:cs typeface="Georgia" pitchFamily="18" charset="0"/>
                        </a:rPr>
                        <a:t> ДЕКЕМВРИ</a:t>
                      </a:r>
                    </a:p>
                    <a:p>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Актуализирате данните си за членство в клуба  в </a:t>
                      </a:r>
                      <a:r>
                        <a:rPr lang="bg-BG" sz="1400" b="1" u="sng" dirty="0" smtClean="0">
                          <a:solidFill>
                            <a:srgbClr val="C00000"/>
                          </a:solidFill>
                          <a:latin typeface="Georgia" pitchFamily="18" charset="0"/>
                        </a:rPr>
                        <a:t>My Rotary</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800" b="1" dirty="0" smtClean="0">
                          <a:solidFill>
                            <a:srgbClr val="C00000"/>
                          </a:solidFill>
                          <a:latin typeface="Georgia" pitchFamily="18" charset="0"/>
                          <a:ea typeface="MS PGothic" pitchFamily="34" charset="-128"/>
                          <a:cs typeface="Georgia" pitchFamily="18" charset="0"/>
                        </a:rPr>
                        <a:t>20</a:t>
                      </a:r>
                      <a:r>
                        <a:rPr lang="bg-BG" sz="1400" b="1" dirty="0" smtClean="0">
                          <a:solidFill>
                            <a:srgbClr val="C00000"/>
                          </a:solidFill>
                          <a:latin typeface="Georgia" pitchFamily="18" charset="0"/>
                          <a:ea typeface="MS PGothic" pitchFamily="34" charset="-128"/>
                          <a:cs typeface="Georgia" pitchFamily="18" charset="0"/>
                        </a:rPr>
                        <a:t> ДЕКЕМВРИ</a:t>
                      </a:r>
                    </a:p>
                    <a:p>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Организирате събирането на членски внос за II полугодие на Вашата ротарианска година</a:t>
                      </a:r>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800" b="1" dirty="0" smtClean="0">
                          <a:solidFill>
                            <a:srgbClr val="C00000"/>
                          </a:solidFill>
                          <a:latin typeface="Georgia" pitchFamily="18" charset="0"/>
                          <a:ea typeface="MS PGothic" pitchFamily="34" charset="-128"/>
                          <a:cs typeface="Georgia" pitchFamily="18" charset="0"/>
                        </a:rPr>
                        <a:t>30 </a:t>
                      </a:r>
                      <a:r>
                        <a:rPr lang="bg-BG" sz="1400" b="1" dirty="0" smtClean="0">
                          <a:solidFill>
                            <a:srgbClr val="C00000"/>
                          </a:solidFill>
                          <a:latin typeface="Georgia" pitchFamily="18" charset="0"/>
                          <a:ea typeface="MS PGothic" pitchFamily="34" charset="-128"/>
                          <a:cs typeface="Georgia" pitchFamily="18" charset="0"/>
                        </a:rPr>
                        <a:t>ДЕКЕМВРИ</a:t>
                      </a:r>
                    </a:p>
                    <a:p>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Следите за плащането на членския внос за I</a:t>
                      </a:r>
                      <a:r>
                        <a:rPr lang="en-US" sz="1400" b="1" dirty="0" smtClean="0">
                          <a:solidFill>
                            <a:srgbClr val="002060"/>
                          </a:solidFill>
                          <a:latin typeface="Georgia" pitchFamily="18" charset="0"/>
                        </a:rPr>
                        <a:t>I</a:t>
                      </a:r>
                      <a:r>
                        <a:rPr lang="bg-BG" sz="1400" b="1" dirty="0" smtClean="0">
                          <a:solidFill>
                            <a:srgbClr val="002060"/>
                          </a:solidFill>
                          <a:latin typeface="Georgia" pitchFamily="18" charset="0"/>
                        </a:rPr>
                        <a:t> полугодие</a:t>
                      </a:r>
                      <a:endParaRPr lang="bg-BG" sz="1400" b="1" dirty="0" smtClean="0">
                        <a:solidFill>
                          <a:srgbClr val="C00000"/>
                        </a:solidFill>
                        <a:latin typeface="Georgia"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C00000"/>
                          </a:solidFill>
                          <a:latin typeface="Georgia" pitchFamily="18" charset="0"/>
                          <a:ea typeface="MS PGothic" pitchFamily="34" charset="-128"/>
                          <a:cs typeface="Georgia" pitchFamily="18" charset="0"/>
                        </a:rPr>
                        <a:t>СЛЕД </a:t>
                      </a:r>
                      <a:r>
                        <a:rPr lang="bg-BG" sz="1800" b="1" dirty="0" smtClean="0">
                          <a:solidFill>
                            <a:srgbClr val="C00000"/>
                          </a:solidFill>
                          <a:latin typeface="Georgia" pitchFamily="18" charset="0"/>
                          <a:ea typeface="MS PGothic" pitchFamily="34" charset="-128"/>
                          <a:cs typeface="Georgia" pitchFamily="18" charset="0"/>
                        </a:rPr>
                        <a:t>15</a:t>
                      </a:r>
                      <a:r>
                        <a:rPr lang="bg-BG" sz="1400" b="1" dirty="0" smtClean="0">
                          <a:solidFill>
                            <a:srgbClr val="C00000"/>
                          </a:solidFill>
                          <a:latin typeface="Georgia" pitchFamily="18" charset="0"/>
                          <a:ea typeface="MS PGothic" pitchFamily="34" charset="-128"/>
                          <a:cs typeface="Georgia" pitchFamily="18" charset="0"/>
                        </a:rPr>
                        <a:t> ЯНУАРИ</a:t>
                      </a:r>
                    </a:p>
                    <a:p>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Организирате клубна асамблея по прием на нови членове</a:t>
                      </a:r>
                      <a:endParaRPr lang="bg-BG" sz="1400" b="1" dirty="0" smtClean="0">
                        <a:solidFill>
                          <a:srgbClr val="C00000"/>
                        </a:solidFill>
                        <a:latin typeface="Georgia"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C00000"/>
                          </a:solidFill>
                          <a:latin typeface="Georgia" pitchFamily="18" charset="0"/>
                          <a:ea typeface="MS PGothic" pitchFamily="34" charset="-128"/>
                          <a:cs typeface="Georgia" pitchFamily="18" charset="0"/>
                        </a:rPr>
                        <a:t>ПОСТОЯННО</a:t>
                      </a:r>
                    </a:p>
                    <a:p>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Актуализирате състава на клуба след прием на нов или напуснал член на клуба в </a:t>
                      </a:r>
                      <a:r>
                        <a:rPr lang="bg-BG" sz="1400" b="1" u="sng" dirty="0" smtClean="0">
                          <a:solidFill>
                            <a:srgbClr val="C00000"/>
                          </a:solidFill>
                          <a:latin typeface="Georgia" pitchFamily="18" charset="0"/>
                        </a:rPr>
                        <a:t>My Rotary</a:t>
                      </a:r>
                      <a:endParaRPr lang="bg-BG" sz="1400" b="1" dirty="0" smtClean="0">
                        <a:solidFill>
                          <a:srgbClr val="C00000"/>
                        </a:solidFill>
                        <a:latin typeface="Georgia" pitchFamily="18" charset="0"/>
                      </a:endParaRPr>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C00000"/>
                          </a:solidFill>
                          <a:latin typeface="Georgia" pitchFamily="18" charset="0"/>
                          <a:ea typeface="MS PGothic" pitchFamily="34" charset="-128"/>
                          <a:cs typeface="Georgia" pitchFamily="18" charset="0"/>
                        </a:rPr>
                        <a:t>ДО </a:t>
                      </a:r>
                      <a:r>
                        <a:rPr lang="bg-BG" sz="1800" b="1" dirty="0" smtClean="0">
                          <a:solidFill>
                            <a:srgbClr val="C00000"/>
                          </a:solidFill>
                          <a:latin typeface="Georgia" pitchFamily="18" charset="0"/>
                          <a:ea typeface="MS PGothic" pitchFamily="34" charset="-128"/>
                          <a:cs typeface="Georgia" pitchFamily="18" charset="0"/>
                        </a:rPr>
                        <a:t>30</a:t>
                      </a:r>
                      <a:r>
                        <a:rPr lang="bg-BG" sz="1400" b="1" dirty="0" smtClean="0">
                          <a:solidFill>
                            <a:srgbClr val="C00000"/>
                          </a:solidFill>
                          <a:latin typeface="Georgia" pitchFamily="18" charset="0"/>
                          <a:ea typeface="MS PGothic" pitchFamily="34" charset="-128"/>
                          <a:cs typeface="Georgia" pitchFamily="18" charset="0"/>
                        </a:rPr>
                        <a:t> ДНИ</a:t>
                      </a:r>
                    </a:p>
                    <a:p>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Обявявате Елект Президента в </a:t>
                      </a:r>
                      <a:r>
                        <a:rPr lang="bg-BG" sz="1400" b="1" u="sng" dirty="0" smtClean="0">
                          <a:solidFill>
                            <a:srgbClr val="C00000"/>
                          </a:solidFill>
                          <a:latin typeface="Georgia" pitchFamily="18" charset="0"/>
                        </a:rPr>
                        <a:t>My Rotary</a:t>
                      </a:r>
                      <a:endParaRPr lang="en-US" sz="1400" b="1" dirty="0" smtClean="0">
                        <a:solidFill>
                          <a:srgbClr val="C00000"/>
                        </a:solidFill>
                        <a:latin typeface="Georgia"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bg-BG" sz="1400" b="1" dirty="0" smtClean="0">
                        <a:solidFill>
                          <a:srgbClr val="C00000"/>
                        </a:solidFill>
                        <a:latin typeface="Georgia" pitchFamily="18" charset="0"/>
                      </a:endParaRPr>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800" b="1" dirty="0" smtClean="0">
                          <a:solidFill>
                            <a:srgbClr val="C00000"/>
                          </a:solidFill>
                          <a:latin typeface="Georgia" pitchFamily="18" charset="0"/>
                          <a:ea typeface="MS PGothic" pitchFamily="34" charset="-128"/>
                          <a:cs typeface="Georgia" pitchFamily="18" charset="0"/>
                        </a:rPr>
                        <a:t>15</a:t>
                      </a:r>
                      <a:r>
                        <a:rPr lang="bg-BG" sz="1400" b="1" dirty="0" smtClean="0">
                          <a:solidFill>
                            <a:srgbClr val="C00000"/>
                          </a:solidFill>
                          <a:latin typeface="Georgia" pitchFamily="18" charset="0"/>
                          <a:ea typeface="MS PGothic" pitchFamily="34" charset="-128"/>
                          <a:cs typeface="Georgia" pitchFamily="18" charset="0"/>
                        </a:rPr>
                        <a:t> ЯНУАРИ</a:t>
                      </a:r>
                    </a:p>
                    <a:p>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233973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ЗАДЪЛЖИТЕЛНИ ДЕЙСТВИЯ В My Rotary И В РК Централ</a:t>
            </a:r>
          </a:p>
        </p:txBody>
      </p:sp>
      <p:sp>
        <p:nvSpPr>
          <p:cNvPr id="55299"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sp>
        <p:nvSpPr>
          <p:cNvPr id="55300" name="Content Placeholder 2"/>
          <p:cNvSpPr>
            <a:spLocks noGrp="1"/>
          </p:cNvSpPr>
          <p:nvPr>
            <p:ph idx="1"/>
          </p:nvPr>
        </p:nvSpPr>
        <p:spPr bwMode="auto">
          <a:xfrm>
            <a:off x="428625" y="1123950"/>
            <a:ext cx="6286500" cy="733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pPr>
            <a:endParaRPr lang="bg-BG" altLang="bg-BG" sz="1400" b="1" smtClean="0">
              <a:solidFill>
                <a:srgbClr val="002060"/>
              </a:solidFill>
              <a:latin typeface="Georgia" pitchFamily="18" charset="0"/>
            </a:endParaRPr>
          </a:p>
          <a:p>
            <a:pPr>
              <a:buFont typeface="Arial" pitchFamily="34" charset="0"/>
              <a:buNone/>
            </a:pPr>
            <a:r>
              <a:rPr lang="bg-BG" altLang="bg-BG" sz="1400" b="1" smtClean="0">
                <a:solidFill>
                  <a:srgbClr val="C00000"/>
                </a:solidFill>
                <a:latin typeface="Georgia" pitchFamily="18" charset="0"/>
              </a:rPr>
              <a:t>ЮЛИ -  ЮНИ  - ЕДНА РОТАРИАНСКА ГОДИНА</a:t>
            </a:r>
          </a:p>
          <a:p>
            <a:pPr>
              <a:buFont typeface="Arial" pitchFamily="34" charset="0"/>
              <a:buNone/>
            </a:pPr>
            <a:endParaRPr lang="bg-BG" altLang="bg-BG" sz="1400" b="1" smtClean="0">
              <a:solidFill>
                <a:srgbClr val="C00000"/>
              </a:solidFill>
              <a:latin typeface="Georgia" pitchFamily="18" charset="0"/>
            </a:endParaRPr>
          </a:p>
          <a:p>
            <a:pPr>
              <a:buFont typeface="Arial" pitchFamily="34" charset="0"/>
              <a:buNone/>
            </a:pPr>
            <a:endParaRPr lang="bg-BG" altLang="bg-BG" sz="1400" b="1" smtClean="0">
              <a:solidFill>
                <a:srgbClr val="C00000"/>
              </a:solidFill>
              <a:latin typeface="Georgia" pitchFamily="18" charset="0"/>
            </a:endParaRPr>
          </a:p>
        </p:txBody>
      </p:sp>
      <p:graphicFrame>
        <p:nvGraphicFramePr>
          <p:cNvPr id="7" name="Table 6"/>
          <p:cNvGraphicFramePr>
            <a:graphicFrameLocks noGrp="1"/>
          </p:cNvGraphicFramePr>
          <p:nvPr/>
        </p:nvGraphicFramePr>
        <p:xfrm>
          <a:off x="357188" y="1857375"/>
          <a:ext cx="8286750" cy="4214812"/>
        </p:xfrm>
        <a:graphic>
          <a:graphicData uri="http://schemas.openxmlformats.org/drawingml/2006/table">
            <a:tbl>
              <a:tblPr firstRow="1" bandRow="1">
                <a:tableStyleId>{2D5ABB26-0587-4C30-8999-92F81FD0307C}</a:tableStyleId>
              </a:tblPr>
              <a:tblGrid>
                <a:gridCol w="6312218"/>
                <a:gridCol w="1974532"/>
              </a:tblGrid>
              <a:tr h="6021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Отпразнувате рожденния ден на Ротари</a:t>
                      </a:r>
                      <a:endParaRPr lang="en-US" sz="1400" b="1" dirty="0" smtClean="0">
                        <a:solidFill>
                          <a:srgbClr val="002060"/>
                        </a:solidFill>
                        <a:latin typeface="Georgia" pitchFamily="18" charset="0"/>
                      </a:endParaRPr>
                    </a:p>
                    <a:p>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800" b="1" dirty="0" smtClean="0">
                          <a:solidFill>
                            <a:srgbClr val="C00000"/>
                          </a:solidFill>
                          <a:latin typeface="Georgia" pitchFamily="18" charset="0"/>
                          <a:ea typeface="MS PGothic" pitchFamily="34" charset="-128"/>
                          <a:cs typeface="Georgia" pitchFamily="18" charset="0"/>
                        </a:rPr>
                        <a:t>23 </a:t>
                      </a:r>
                      <a:r>
                        <a:rPr lang="bg-BG" sz="1400" b="1" dirty="0" smtClean="0">
                          <a:solidFill>
                            <a:srgbClr val="C00000"/>
                          </a:solidFill>
                          <a:latin typeface="Georgia" pitchFamily="18" charset="0"/>
                          <a:ea typeface="MS PGothic" pitchFamily="34" charset="-128"/>
                          <a:cs typeface="Georgia" pitchFamily="18" charset="0"/>
                        </a:rPr>
                        <a:t>ФЕВРУАРИ</a:t>
                      </a:r>
                      <a:endParaRPr lang="en-US" sz="1400" b="1" dirty="0" smtClean="0">
                        <a:solidFill>
                          <a:srgbClr val="C00000"/>
                        </a:solidFill>
                        <a:latin typeface="Georgia" pitchFamily="18" charset="0"/>
                        <a:ea typeface="MS PGothic" pitchFamily="34" charset="-128"/>
                        <a:cs typeface="Georgia" pitchFamily="18" charset="0"/>
                      </a:endParaRPr>
                    </a:p>
                    <a:p>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Участвате в Годишната Дистриктна Конференция</a:t>
                      </a:r>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C00000"/>
                          </a:solidFill>
                          <a:latin typeface="Georgia" pitchFamily="18" charset="0"/>
                          <a:ea typeface="MS PGothic" pitchFamily="34" charset="-128"/>
                          <a:cs typeface="Georgia" pitchFamily="18" charset="0"/>
                        </a:rPr>
                        <a:t>МАЙ, ЮНИ</a:t>
                      </a:r>
                    </a:p>
                    <a:p>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Изготвяте годишния отчет за клуба.Приемане на вашия отчет по бюджета</a:t>
                      </a:r>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800" b="1" dirty="0" smtClean="0">
                          <a:solidFill>
                            <a:srgbClr val="C00000"/>
                          </a:solidFill>
                          <a:latin typeface="Georgia" pitchFamily="18" charset="0"/>
                          <a:ea typeface="MS PGothic" pitchFamily="34" charset="-128"/>
                          <a:cs typeface="Georgia" pitchFamily="18" charset="0"/>
                        </a:rPr>
                        <a:t>20</a:t>
                      </a:r>
                      <a:r>
                        <a:rPr lang="bg-BG" sz="1400" b="1" dirty="0" smtClean="0">
                          <a:solidFill>
                            <a:srgbClr val="C00000"/>
                          </a:solidFill>
                          <a:latin typeface="Georgia" pitchFamily="18" charset="0"/>
                          <a:ea typeface="MS PGothic" pitchFamily="34" charset="-128"/>
                          <a:cs typeface="Georgia" pitchFamily="18" charset="0"/>
                        </a:rPr>
                        <a:t> ЮНИ</a:t>
                      </a:r>
                    </a:p>
                    <a:p>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Актуализиране данните си за членство в клубазаедно с Елект Президента в </a:t>
                      </a:r>
                      <a:r>
                        <a:rPr lang="bg-BG" sz="1400" b="1" u="sng" dirty="0" smtClean="0">
                          <a:solidFill>
                            <a:srgbClr val="C00000"/>
                          </a:solidFill>
                          <a:latin typeface="Georgia" pitchFamily="18" charset="0"/>
                        </a:rPr>
                        <a:t>My Rotary</a:t>
                      </a:r>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800" b="1" dirty="0" smtClean="0">
                          <a:solidFill>
                            <a:srgbClr val="C00000"/>
                          </a:solidFill>
                          <a:latin typeface="Georgia" pitchFamily="18" charset="0"/>
                          <a:ea typeface="MS PGothic" pitchFamily="34" charset="-128"/>
                          <a:cs typeface="Georgia" pitchFamily="18" charset="0"/>
                        </a:rPr>
                        <a:t>20</a:t>
                      </a:r>
                      <a:r>
                        <a:rPr lang="bg-BG" sz="1400" b="1" dirty="0" smtClean="0">
                          <a:solidFill>
                            <a:srgbClr val="C00000"/>
                          </a:solidFill>
                          <a:latin typeface="Georgia" pitchFamily="18" charset="0"/>
                          <a:ea typeface="MS PGothic" pitchFamily="34" charset="-128"/>
                          <a:cs typeface="Georgia" pitchFamily="18" charset="0"/>
                        </a:rPr>
                        <a:t> ЮНИ</a:t>
                      </a:r>
                    </a:p>
                    <a:p>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Отчитане напредъка на всички цели задължително в </a:t>
                      </a:r>
                      <a:r>
                        <a:rPr lang="bg-BG" sz="1400" b="1" u="sng" dirty="0" smtClean="0">
                          <a:solidFill>
                            <a:srgbClr val="C00000"/>
                          </a:solidFill>
                          <a:latin typeface="Georgia" pitchFamily="18" charset="0"/>
                        </a:rPr>
                        <a:t>РК Централ</a:t>
                      </a:r>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800" b="1" dirty="0" smtClean="0">
                          <a:solidFill>
                            <a:srgbClr val="C00000"/>
                          </a:solidFill>
                          <a:latin typeface="Georgia" pitchFamily="18" charset="0"/>
                          <a:ea typeface="MS PGothic" pitchFamily="34" charset="-128"/>
                          <a:cs typeface="Georgia" pitchFamily="18" charset="0"/>
                        </a:rPr>
                        <a:t>20</a:t>
                      </a:r>
                      <a:r>
                        <a:rPr lang="bg-BG" sz="1400" b="1" dirty="0" smtClean="0">
                          <a:solidFill>
                            <a:srgbClr val="C00000"/>
                          </a:solidFill>
                          <a:latin typeface="Georgia" pitchFamily="18" charset="0"/>
                          <a:ea typeface="MS PGothic" pitchFamily="34" charset="-128"/>
                          <a:cs typeface="Georgia" pitchFamily="18" charset="0"/>
                        </a:rPr>
                        <a:t> ЮНИ</a:t>
                      </a:r>
                    </a:p>
                    <a:p>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Участие в церемонията по предаване на огърлицата на Дистрикно ниво</a:t>
                      </a:r>
                      <a:endParaRPr lang="bg-BG" sz="1400" b="1" dirty="0" smtClean="0">
                        <a:solidFill>
                          <a:srgbClr val="C00000"/>
                        </a:solidFill>
                        <a:latin typeface="Georgia" pitchFamily="18" charset="0"/>
                      </a:endParaRPr>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C00000"/>
                          </a:solidFill>
                          <a:latin typeface="Georgia" pitchFamily="18" charset="0"/>
                          <a:ea typeface="MS PGothic" pitchFamily="34" charset="-128"/>
                          <a:cs typeface="Georgia" pitchFamily="18" charset="0"/>
                        </a:rPr>
                        <a:t>ЮНИ, ЮЛИ</a:t>
                      </a:r>
                    </a:p>
                    <a:p>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r h="6021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002060"/>
                          </a:solidFill>
                          <a:latin typeface="Georgia" pitchFamily="18" charset="0"/>
                        </a:rPr>
                        <a:t>Организирате Клубна асамблея заедно с Елект Президента по предаване на огърлицата</a:t>
                      </a:r>
                      <a:endParaRPr lang="bg-BG" sz="1400" b="1" dirty="0" smtClean="0">
                        <a:solidFill>
                          <a:srgbClr val="C00000"/>
                        </a:solidFill>
                        <a:latin typeface="Georgia" pitchFamily="18" charset="0"/>
                      </a:endParaRPr>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bg-BG" sz="1400" b="1" dirty="0" smtClean="0">
                          <a:solidFill>
                            <a:srgbClr val="C00000"/>
                          </a:solidFill>
                          <a:latin typeface="Georgia" pitchFamily="18" charset="0"/>
                          <a:ea typeface="MS PGothic" pitchFamily="34" charset="-128"/>
                          <a:cs typeface="Georgia" pitchFamily="18" charset="0"/>
                        </a:rPr>
                        <a:t>ЮНИ, ЮЛИ</a:t>
                      </a:r>
                    </a:p>
                    <a:p>
                      <a:endParaRPr lang="en-US" sz="1400" dirty="0"/>
                    </a:p>
                  </a:txBody>
                  <a:tcPr marL="91439" marR="91439">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1575728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ЗАДЪЛЖИТЕЛНИ ДЕЙСТВИЯ В My Rotary И В РК Централ</a:t>
            </a:r>
          </a:p>
        </p:txBody>
      </p:sp>
      <p:sp>
        <p:nvSpPr>
          <p:cNvPr id="56323" name="Content Placeholder 2"/>
          <p:cNvSpPr>
            <a:spLocks noGrp="1"/>
          </p:cNvSpPr>
          <p:nvPr>
            <p:ph idx="1"/>
          </p:nvPr>
        </p:nvSpPr>
        <p:spPr bwMode="auto">
          <a:xfrm>
            <a:off x="285750" y="1052513"/>
            <a:ext cx="8715375" cy="5184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defRPr/>
            </a:pPr>
            <a:endParaRPr lang="bg-BG" altLang="bg-BG" sz="1400" b="1" dirty="0" smtClean="0">
              <a:solidFill>
                <a:srgbClr val="002060"/>
              </a:solidFill>
              <a:latin typeface="Georgia" panose="02040502050405020303" pitchFamily="18" charset="0"/>
            </a:endParaRPr>
          </a:p>
          <a:p>
            <a:pPr>
              <a:spcBef>
                <a:spcPct val="0"/>
              </a:spcBef>
              <a:defRPr/>
            </a:pPr>
            <a:endParaRPr lang="bg-BG" altLang="bg-BG" sz="1400" b="1" dirty="0" smtClean="0">
              <a:solidFill>
                <a:srgbClr val="002060"/>
              </a:solidFill>
              <a:latin typeface="Georgia" panose="02040502050405020303" pitchFamily="18" charset="0"/>
            </a:endParaRPr>
          </a:p>
          <a:p>
            <a:pPr>
              <a:spcBef>
                <a:spcPct val="0"/>
              </a:spcBef>
              <a:defRPr/>
            </a:pPr>
            <a:endParaRPr lang="bg-BG" altLang="bg-BG" sz="1400" b="1" dirty="0" smtClean="0">
              <a:solidFill>
                <a:srgbClr val="002060"/>
              </a:solidFill>
              <a:latin typeface="Georgia" panose="02040502050405020303" pitchFamily="18" charset="0"/>
            </a:endParaRPr>
          </a:p>
          <a:p>
            <a:pPr marL="0" indent="0">
              <a:buFont typeface="Arial" pitchFamily="34" charset="0"/>
              <a:buNone/>
              <a:defRPr/>
            </a:pPr>
            <a:r>
              <a:rPr lang="bg-BG" altLang="bg-BG" sz="1400" b="1" dirty="0" smtClean="0">
                <a:solidFill>
                  <a:srgbClr val="002060"/>
                </a:solidFill>
                <a:latin typeface="Georgia" panose="02040502050405020303" pitchFamily="18" charset="0"/>
              </a:rPr>
              <a:t>      </a:t>
            </a:r>
            <a:r>
              <a:rPr lang="bg-BG" altLang="bg-BG" sz="1800" b="1" dirty="0" smtClean="0">
                <a:solidFill>
                  <a:srgbClr val="002060"/>
                </a:solidFill>
                <a:latin typeface="Georgia" panose="02040502050405020303" pitchFamily="18" charset="0"/>
              </a:rPr>
              <a:t>КАТО ПАСТ ПРЕЗИДЕНТ </a:t>
            </a:r>
          </a:p>
          <a:p>
            <a:pPr>
              <a:buFont typeface="Arial" pitchFamily="34" charset="0"/>
              <a:buNone/>
              <a:defRPr/>
            </a:pPr>
            <a:r>
              <a:rPr lang="bg-BG" altLang="bg-BG" sz="1400" b="1" dirty="0" smtClean="0">
                <a:solidFill>
                  <a:srgbClr val="C00000"/>
                </a:solidFill>
                <a:latin typeface="Georgia" panose="02040502050405020303" pitchFamily="18" charset="0"/>
              </a:rPr>
              <a:t>      ЕДНА РОТАРИАНСКА ГОДИНА</a:t>
            </a:r>
            <a:endParaRPr lang="en-US" altLang="bg-BG" sz="1400" dirty="0" smtClean="0">
              <a:solidFill>
                <a:srgbClr val="C00000"/>
              </a:solidFill>
              <a:latin typeface="Georgia" panose="02040502050405020303" pitchFamily="18" charset="0"/>
            </a:endParaRPr>
          </a:p>
          <a:p>
            <a:pPr>
              <a:defRPr/>
            </a:pPr>
            <a:endParaRPr lang="en-US" altLang="bg-BG" sz="1400" b="1" dirty="0" smtClean="0">
              <a:solidFill>
                <a:srgbClr val="002060"/>
              </a:solidFill>
              <a:latin typeface="Georgia" panose="02040502050405020303" pitchFamily="18" charset="0"/>
            </a:endParaRPr>
          </a:p>
          <a:p>
            <a:pPr marL="0" indent="0">
              <a:buFont typeface="Arial" pitchFamily="34" charset="0"/>
              <a:buNone/>
              <a:defRPr/>
            </a:pPr>
            <a:r>
              <a:rPr lang="bg-BG" altLang="bg-BG" sz="1400" b="1" dirty="0" smtClean="0">
                <a:solidFill>
                  <a:srgbClr val="002060"/>
                </a:solidFill>
                <a:latin typeface="Georgia" panose="02040502050405020303" pitchFamily="18" charset="0"/>
              </a:rPr>
              <a:t>      След </a:t>
            </a:r>
            <a:r>
              <a:rPr lang="bg-BG" altLang="bg-BG" sz="1800" b="1" dirty="0" smtClean="0">
                <a:solidFill>
                  <a:srgbClr val="C00000"/>
                </a:solidFill>
                <a:latin typeface="Georgia" panose="02040502050405020303" pitchFamily="18" charset="0"/>
              </a:rPr>
              <a:t>01</a:t>
            </a:r>
            <a:r>
              <a:rPr lang="bg-BG" altLang="bg-BG" sz="1400" b="1" dirty="0" smtClean="0">
                <a:solidFill>
                  <a:srgbClr val="C00000"/>
                </a:solidFill>
                <a:latin typeface="Georgia" panose="02040502050405020303" pitchFamily="18" charset="0"/>
              </a:rPr>
              <a:t> Юли </a:t>
            </a:r>
            <a:r>
              <a:rPr lang="bg-BG" altLang="bg-BG" sz="1400" b="1" dirty="0" smtClean="0">
                <a:solidFill>
                  <a:srgbClr val="002060"/>
                </a:solidFill>
                <a:latin typeface="Georgia" panose="02040502050405020303" pitchFamily="18" charset="0"/>
              </a:rPr>
              <a:t>участвате като Паст Президент в работата на борда на клуба</a:t>
            </a:r>
          </a:p>
        </p:txBody>
      </p:sp>
      <p:sp>
        <p:nvSpPr>
          <p:cNvPr id="56324"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pic>
        <p:nvPicPr>
          <p:cNvPr id="5" name="Picture 4" descr="календар.jpg"/>
          <p:cNvPicPr>
            <a:picLocks noChangeAspect="1"/>
          </p:cNvPicPr>
          <p:nvPr/>
        </p:nvPicPr>
        <p:blipFill>
          <a:blip r:embed="rId3"/>
          <a:stretch>
            <a:fillRect/>
          </a:stretch>
        </p:blipFill>
        <p:spPr>
          <a:xfrm>
            <a:off x="2714612" y="3143248"/>
            <a:ext cx="3757610" cy="25007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678723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3"/>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4000" b="1" smtClean="0">
                <a:latin typeface="Arial Narrow" pitchFamily="34" charset="0"/>
              </a:rPr>
              <a:t>На добър час!</a:t>
            </a:r>
            <a:br>
              <a:rPr lang="bg-BG" altLang="en-US" sz="4000" b="1" smtClean="0">
                <a:latin typeface="Arial Narrow" pitchFamily="34" charset="0"/>
              </a:rPr>
            </a:br>
            <a:r>
              <a:rPr lang="bg-BG" altLang="en-US" sz="4000" b="1" smtClean="0">
                <a:latin typeface="Arial Narrow" pitchFamily="34" charset="0"/>
              </a:rPr>
              <a:t>УСПЕШНА РОТАРИАНСКА ГОДИНА!</a:t>
            </a:r>
            <a:endParaRPr lang="en-US" altLang="en-US" sz="4000" b="1" smtClean="0">
              <a:latin typeface="Arial Narrow" pitchFamily="34" charset="0"/>
            </a:endParaRPr>
          </a:p>
        </p:txBody>
      </p:sp>
    </p:spTree>
    <p:extLst>
      <p:ext uri="{BB962C8B-B14F-4D97-AF65-F5344CB8AC3E}">
        <p14:creationId xmlns:p14="http://schemas.microsoft.com/office/powerpoint/2010/main" val="194384945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33463" y="3429000"/>
            <a:ext cx="6972300" cy="742950"/>
          </a:xfrm>
        </p:spPr>
        <p:txBody>
          <a:bodyPr anchor="ctr"/>
          <a:lstStyle/>
          <a:p>
            <a:pPr eaLnBrk="1" hangingPunct="1">
              <a:defRPr/>
            </a:pPr>
            <a:r>
              <a:rPr lang="ru-RU" altLang="en-US" sz="2100" b="1" dirty="0" err="1">
                <a:latin typeface="Bookman Old Style" panose="02050604050505020204" pitchFamily="18" charset="0"/>
                <a:cs typeface="Times New Roman" panose="02020603050405020304" pitchFamily="18" charset="0"/>
              </a:rPr>
              <a:t>Визия</a:t>
            </a:r>
            <a:r>
              <a:rPr lang="ru-RU" altLang="en-US" sz="2100" b="1" dirty="0">
                <a:latin typeface="Bookman Old Style" panose="02050604050505020204" pitchFamily="18" charset="0"/>
                <a:cs typeface="Times New Roman" panose="02020603050405020304" pitchFamily="18" charset="0"/>
              </a:rPr>
              <a:t> и Лого. Стратегически </a:t>
            </a:r>
            <a:r>
              <a:rPr lang="ru-RU" altLang="en-US" sz="2100" b="1" dirty="0" err="1">
                <a:latin typeface="Bookman Old Style" panose="02050604050505020204" pitchFamily="18" charset="0"/>
                <a:cs typeface="Times New Roman" panose="02020603050405020304" pitchFamily="18" charset="0"/>
              </a:rPr>
              <a:t>приоритети</a:t>
            </a:r>
            <a:r>
              <a:rPr lang="ru-RU" altLang="en-US" sz="2100" b="1" dirty="0">
                <a:latin typeface="Bookman Old Style" panose="02050604050505020204" pitchFamily="18" charset="0"/>
                <a:cs typeface="Times New Roman" panose="02020603050405020304" pitchFamily="18" charset="0"/>
              </a:rPr>
              <a:t>. Цели на Дистрикт 2482 РИ за 2019-2020 г.</a:t>
            </a:r>
            <a:endParaRPr lang="en-US" sz="2100" b="1" dirty="0">
              <a:latin typeface="Bookman Old Style" panose="02050604050505020204" pitchFamily="18" charset="0"/>
              <a:cs typeface="Times New Roman" panose="02020603050405020304" pitchFamily="18" charset="0"/>
            </a:endParaRPr>
          </a:p>
        </p:txBody>
      </p:sp>
      <p:sp>
        <p:nvSpPr>
          <p:cNvPr id="39939" name="Rectangle 3"/>
          <p:cNvSpPr>
            <a:spLocks noGrp="1" noChangeArrowheads="1"/>
          </p:cNvSpPr>
          <p:nvPr>
            <p:ph type="subTitle" idx="1"/>
          </p:nvPr>
        </p:nvSpPr>
        <p:spPr bwMode="auto">
          <a:xfrm>
            <a:off x="1543050" y="4316017"/>
            <a:ext cx="5243513" cy="9489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1500" b="1">
                <a:latin typeface="Georgia" panose="02040502050405020303" pitchFamily="18" charset="0"/>
                <a:cs typeface="Times New Roman" panose="02020603050405020304" pitchFamily="18" charset="0"/>
              </a:rPr>
              <a:t>Митко Минев, ДГЕ</a:t>
            </a:r>
          </a:p>
          <a:p>
            <a:pPr eaLnBrk="1" hangingPunct="1"/>
            <a:r>
              <a:rPr lang="bg-BG" altLang="en-US" sz="1500" b="1">
                <a:latin typeface="Georgia" panose="02040502050405020303" pitchFamily="18" charset="0"/>
                <a:cs typeface="Times New Roman" panose="02020603050405020304" pitchFamily="18" charset="0"/>
              </a:rPr>
              <a:t>РК Велико Търново</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21711600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7206F181-F896-4840-A006-1B1B311EF7CA}"/>
              </a:ext>
            </a:extLst>
          </p:cNvPr>
          <p:cNvSpPr>
            <a:spLocks noGrp="1"/>
          </p:cNvSpPr>
          <p:nvPr>
            <p:ph type="ctrTitle"/>
          </p:nvPr>
        </p:nvSpPr>
        <p:spPr/>
        <p:txBody>
          <a:bodyPr anchor="ctr"/>
          <a:lstStyle/>
          <a:p>
            <a:pPr eaLnBrk="1" hangingPunct="1">
              <a:defRPr/>
            </a:pPr>
            <a:r>
              <a:rPr lang="bg-BG" altLang="en-US" sz="3600" b="1" dirty="0">
                <a:latin typeface="Times New Roman" panose="02020603050405020304" pitchFamily="18" charset="0"/>
                <a:cs typeface="Times New Roman" panose="02020603050405020304" pitchFamily="18" charset="0"/>
              </a:rPr>
              <a:t>Финанси на Ротари клуба</a:t>
            </a:r>
            <a:endParaRPr lang="en-US" sz="3600" b="1" dirty="0">
              <a:latin typeface="Times New Roman" panose="02020603050405020304" pitchFamily="18" charset="0"/>
              <a:cs typeface="Times New Roman" panose="02020603050405020304" pitchFamily="18" charset="0"/>
            </a:endParaRPr>
          </a:p>
        </p:txBody>
      </p:sp>
      <p:sp>
        <p:nvSpPr>
          <p:cNvPr id="40963" name="Rectangle 3"/>
          <p:cNvSpPr>
            <a:spLocks noGrp="1" noChangeArrowheads="1"/>
          </p:cNvSpPr>
          <p:nvPr>
            <p:ph type="subTitle"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ru-RU" altLang="en-US" sz="2400" b="1" smtClean="0">
                <a:latin typeface="Georgia" pitchFamily="18" charset="0"/>
                <a:cs typeface="Times New Roman" pitchFamily="18" charset="0"/>
              </a:rPr>
              <a:t>Таня Карабашева </a:t>
            </a:r>
          </a:p>
          <a:p>
            <a:pPr eaLnBrk="1" hangingPunct="1"/>
            <a:r>
              <a:rPr lang="ru-RU" altLang="en-US" sz="2400" b="1" smtClean="0">
                <a:latin typeface="Georgia" pitchFamily="18" charset="0"/>
                <a:cs typeface="Times New Roman" pitchFamily="18" charset="0"/>
              </a:rPr>
              <a:t>Ковчежник на Дистрикт 2482 </a:t>
            </a:r>
          </a:p>
        </p:txBody>
      </p:sp>
    </p:spTree>
    <p:extLst>
      <p:ext uri="{BB962C8B-B14F-4D97-AF65-F5344CB8AC3E}">
        <p14:creationId xmlns:p14="http://schemas.microsoft.com/office/powerpoint/2010/main" val="204749659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b="1" smtClean="0">
                <a:latin typeface="Arial Narrow" pitchFamily="34" charset="0"/>
              </a:rPr>
              <a:t>Бюджет</a:t>
            </a:r>
          </a:p>
        </p:txBody>
      </p:sp>
      <p:sp>
        <p:nvSpPr>
          <p:cNvPr id="43011"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43012" name="Content Placeholder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altLang="en-US" sz="2400" smtClean="0">
                <a:latin typeface="Georgia" pitchFamily="18" charset="0"/>
              </a:rPr>
              <a:t>Бюджетът представлява списък с всички планирани и очаквани ПРИХОДИ И РАЗХОДИ за Ротарианска година от 01.07.2019 до 30.06.2020</a:t>
            </a:r>
          </a:p>
          <a:p>
            <a:endParaRPr lang="ru-RU" altLang="en-US" sz="2400" smtClean="0">
              <a:latin typeface="Georgia" pitchFamily="18" charset="0"/>
            </a:endParaRPr>
          </a:p>
          <a:p>
            <a:r>
              <a:rPr lang="ru-RU" altLang="en-US" sz="2400" smtClean="0">
                <a:latin typeface="Georgia" pitchFamily="18" charset="0"/>
              </a:rPr>
              <a:t>По този начин се определя макрорамка на Ротари клуба – списък от показатели, на който може да разчита Ротари клуба - ПРИХОДИ, задължителните РАЗХОДИ, за да взима решения за изпълнението на целите си през Новата Ротарианска Година 2019-2020.</a:t>
            </a:r>
          </a:p>
          <a:p>
            <a:endParaRPr lang="en-US" altLang="en-US" sz="2400" smtClean="0">
              <a:latin typeface="Georgia" pitchFamily="18" charset="0"/>
            </a:endParaRPr>
          </a:p>
        </p:txBody>
      </p:sp>
    </p:spTree>
    <p:extLst>
      <p:ext uri="{BB962C8B-B14F-4D97-AF65-F5344CB8AC3E}">
        <p14:creationId xmlns:p14="http://schemas.microsoft.com/office/powerpoint/2010/main" val="24018596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sz="2800" b="1" smtClean="0">
                <a:solidFill>
                  <a:srgbClr val="FFFFFF"/>
                </a:solidFill>
                <a:latin typeface="Times New Roman" pitchFamily="18" charset="0"/>
                <a:cs typeface="Times New Roman" pitchFamily="18" charset="0"/>
              </a:rPr>
              <a:t>РОТАРИ  ИНТЕРНЕШЪНЪЛ</a:t>
            </a:r>
            <a:endParaRPr lang="bg-BG" altLang="bg-BG" b="1" smtClean="0">
              <a:latin typeface="Arial Narrow" pitchFamily="34" charset="0"/>
            </a:endParaRPr>
          </a:p>
        </p:txBody>
      </p:sp>
      <p:pic>
        <p:nvPicPr>
          <p:cNvPr id="45059" name="Контейнер за съдържание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3672762" y="2363468"/>
            <a:ext cx="1798476" cy="223742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Правоъгълник 4"/>
          <p:cNvSpPr>
            <a:spLocks noChangeArrowheads="1"/>
          </p:cNvSpPr>
          <p:nvPr/>
        </p:nvSpPr>
        <p:spPr bwMode="auto">
          <a:xfrm>
            <a:off x="2411413" y="1268413"/>
            <a:ext cx="22860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457200" eaLnBrk="1" hangingPunct="1"/>
            <a:r>
              <a:rPr lang="bg-BG" sz="2400" b="1">
                <a:solidFill>
                  <a:srgbClr val="58585A"/>
                </a:solidFill>
                <a:latin typeface="Times New Roman" pitchFamily="18" charset="0"/>
                <a:ea typeface="MS PGothic" pitchFamily="34" charset="-128"/>
                <a:cs typeface="Times New Roman" pitchFamily="18" charset="0"/>
              </a:rPr>
              <a:t>Централата на РИ</a:t>
            </a:r>
          </a:p>
          <a:p>
            <a:pPr algn="ctr" defTabSz="457200" eaLnBrk="1" hangingPunct="1"/>
            <a:r>
              <a:rPr lang="en-US" sz="2400" i="1">
                <a:solidFill>
                  <a:srgbClr val="58585A"/>
                </a:solidFill>
                <a:latin typeface="Times New Roman" pitchFamily="18" charset="0"/>
                <a:ea typeface="MS PGothic" pitchFamily="34" charset="-128"/>
                <a:cs typeface="Times New Roman" pitchFamily="18" charset="0"/>
              </a:rPr>
              <a:t>Evanston, Illinois, USA</a:t>
            </a:r>
            <a:endParaRPr lang="bg-BG" sz="2400" i="1">
              <a:solidFill>
                <a:srgbClr val="58585A"/>
              </a:solidFill>
              <a:latin typeface="Times New Roman" pitchFamily="18" charset="0"/>
              <a:ea typeface="MS PGothic" pitchFamily="34" charset="-128"/>
              <a:cs typeface="Times New Roman" pitchFamily="18" charset="0"/>
            </a:endParaRPr>
          </a:p>
        </p:txBody>
      </p:sp>
      <p:pic>
        <p:nvPicPr>
          <p:cNvPr id="45061" name="Картина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41963" y="1052513"/>
            <a:ext cx="2846387"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2" name="Правоъгълник 6"/>
          <p:cNvSpPr>
            <a:spLocks noChangeArrowheads="1"/>
          </p:cNvSpPr>
          <p:nvPr/>
        </p:nvSpPr>
        <p:spPr bwMode="auto">
          <a:xfrm>
            <a:off x="4643438" y="2924175"/>
            <a:ext cx="4465637"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457200" eaLnBrk="1" hangingPunct="1"/>
            <a:r>
              <a:rPr lang="bg-BG" sz="2400" b="1">
                <a:solidFill>
                  <a:srgbClr val="58585A"/>
                </a:solidFill>
                <a:latin typeface="Times New Roman" pitchFamily="18" charset="0"/>
                <a:ea typeface="MS PGothic" pitchFamily="34" charset="-128"/>
                <a:cs typeface="Times New Roman" pitchFamily="18" charset="0"/>
              </a:rPr>
              <a:t>Кабинетът  на Президента на РИ</a:t>
            </a:r>
          </a:p>
          <a:p>
            <a:pPr algn="ctr" defTabSz="457200" eaLnBrk="1" hangingPunct="1"/>
            <a:r>
              <a:rPr lang="en-US" sz="2400" i="1">
                <a:solidFill>
                  <a:srgbClr val="58585A"/>
                </a:solidFill>
                <a:latin typeface="Times New Roman" pitchFamily="18" charset="0"/>
                <a:ea typeface="MS PGothic" pitchFamily="34" charset="-128"/>
                <a:cs typeface="Times New Roman" pitchFamily="18" charset="0"/>
              </a:rPr>
              <a:t>Evanston, Illinois, USA</a:t>
            </a:r>
            <a:r>
              <a:rPr lang="bg-BG" sz="2400" i="1">
                <a:solidFill>
                  <a:srgbClr val="58585A"/>
                </a:solidFill>
                <a:latin typeface="Times New Roman" pitchFamily="18" charset="0"/>
                <a:ea typeface="MS PGothic" pitchFamily="34" charset="-128"/>
                <a:cs typeface="Times New Roman" pitchFamily="18" charset="0"/>
              </a:rPr>
              <a:t> </a:t>
            </a:r>
            <a:r>
              <a:rPr lang="en-US" sz="2400" i="1">
                <a:solidFill>
                  <a:srgbClr val="58585A"/>
                </a:solidFill>
                <a:latin typeface="Times New Roman" pitchFamily="18" charset="0"/>
                <a:ea typeface="MS PGothic" pitchFamily="34" charset="-128"/>
                <a:cs typeface="Times New Roman" pitchFamily="18" charset="0"/>
              </a:rPr>
              <a:t>18th floor</a:t>
            </a:r>
            <a:endParaRPr lang="bg-BG" sz="2400" i="1">
              <a:solidFill>
                <a:srgbClr val="58585A"/>
              </a:solidFill>
              <a:latin typeface="Times New Roman" pitchFamily="18" charset="0"/>
              <a:ea typeface="MS PGothic" pitchFamily="34" charset="-128"/>
              <a:cs typeface="Times New Roman" pitchFamily="18" charset="0"/>
            </a:endParaRPr>
          </a:p>
        </p:txBody>
      </p:sp>
      <p:pic>
        <p:nvPicPr>
          <p:cNvPr id="45063" name="Картина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39750" y="4133850"/>
            <a:ext cx="2809875" cy="210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4" name="Правоъгълник 8"/>
          <p:cNvSpPr>
            <a:spLocks noChangeArrowheads="1"/>
          </p:cNvSpPr>
          <p:nvPr/>
        </p:nvSpPr>
        <p:spPr bwMode="auto">
          <a:xfrm>
            <a:off x="3348038" y="4219575"/>
            <a:ext cx="4787900"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457200" eaLnBrk="1" hangingPunct="1">
              <a:spcBef>
                <a:spcPct val="20000"/>
              </a:spcBef>
              <a:spcAft>
                <a:spcPts val="300"/>
              </a:spcAft>
            </a:pPr>
            <a:r>
              <a:rPr lang="bg-BG" sz="2800" b="1">
                <a:solidFill>
                  <a:srgbClr val="58585A"/>
                </a:solidFill>
                <a:latin typeface="Times New Roman" pitchFamily="18" charset="0"/>
                <a:ea typeface="MS PGothic" pitchFamily="34" charset="-128"/>
                <a:cs typeface="Times New Roman" pitchFamily="18" charset="0"/>
              </a:rPr>
              <a:t>Борд на Директорите</a:t>
            </a:r>
          </a:p>
          <a:p>
            <a:pPr algn="ctr" defTabSz="457200" eaLnBrk="1" hangingPunct="1">
              <a:spcBef>
                <a:spcPct val="20000"/>
              </a:spcBef>
              <a:spcAft>
                <a:spcPts val="300"/>
              </a:spcAft>
            </a:pPr>
            <a:r>
              <a:rPr lang="ru-RU" sz="2000">
                <a:solidFill>
                  <a:srgbClr val="58585A"/>
                </a:solidFill>
                <a:latin typeface="Times New Roman" pitchFamily="18" charset="0"/>
                <a:ea typeface="MS PGothic" pitchFamily="34" charset="-128"/>
                <a:cs typeface="Times New Roman" pitchFamily="18" charset="0"/>
              </a:rPr>
              <a:t>19-членният съвет на директорите на РИ, включващ президента и елект президента на РИ, се среща всяко тримесечие, за да определя политиката на Ротари</a:t>
            </a:r>
            <a:endParaRPr lang="bg-BG" sz="2000">
              <a:solidFill>
                <a:srgbClr val="58585A"/>
              </a:solidFill>
              <a:latin typeface="Times New Roman" pitchFamily="18" charset="0"/>
              <a:ea typeface="MS PGothic" pitchFamily="34" charset="-128"/>
              <a:cs typeface="Times New Roman" pitchFamily="18" charset="0"/>
            </a:endParaRPr>
          </a:p>
        </p:txBody>
      </p:sp>
    </p:spTree>
    <p:extLst>
      <p:ext uri="{BB962C8B-B14F-4D97-AF65-F5344CB8AC3E}">
        <p14:creationId xmlns:p14="http://schemas.microsoft.com/office/powerpoint/2010/main" val="10117496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b="1" smtClean="0">
                <a:latin typeface="Arial Narrow" pitchFamily="34" charset="0"/>
              </a:rPr>
              <a:t>Приходи</a:t>
            </a:r>
          </a:p>
        </p:txBody>
      </p:sp>
      <p:sp>
        <p:nvSpPr>
          <p:cNvPr id="45059"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45060" name="Content Placeholder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altLang="en-US" sz="2400" smtClean="0">
                <a:latin typeface="Georgia" pitchFamily="18" charset="0"/>
              </a:rPr>
              <a:t>Приходи от членски внос към Ротари Клуба– сума </a:t>
            </a:r>
          </a:p>
          <a:p>
            <a:r>
              <a:rPr lang="ru-RU" altLang="en-US" sz="2400" smtClean="0">
                <a:latin typeface="Georgia" pitchFamily="18" charset="0"/>
              </a:rPr>
              <a:t>* ....... лева на член от клуба. Всеки клуб сам определя сумата за членски внос;</a:t>
            </a:r>
          </a:p>
          <a:p>
            <a:r>
              <a:rPr lang="ru-RU" altLang="en-US" sz="2400" smtClean="0">
                <a:latin typeface="Georgia" pitchFamily="18" charset="0"/>
              </a:rPr>
              <a:t>Приходи от членски внос към РИ – сума  * ....... долара на член от клуба. Всеки клуб сам определя сумата за членски внос;</a:t>
            </a:r>
          </a:p>
          <a:p>
            <a:r>
              <a:rPr lang="ru-RU" altLang="en-US" sz="2400" smtClean="0">
                <a:latin typeface="Georgia" pitchFamily="18" charset="0"/>
              </a:rPr>
              <a:t>Приходи от дарения;  </a:t>
            </a:r>
          </a:p>
          <a:p>
            <a:r>
              <a:rPr lang="ru-RU" altLang="en-US" sz="2400" smtClean="0">
                <a:latin typeface="Georgia" pitchFamily="18" charset="0"/>
              </a:rPr>
              <a:t>Приходи от встъпителни вноски за нови членове; </a:t>
            </a:r>
          </a:p>
          <a:p>
            <a:r>
              <a:rPr lang="ru-RU" altLang="en-US" sz="2400" smtClean="0">
                <a:latin typeface="Georgia" pitchFamily="18" charset="0"/>
              </a:rPr>
              <a:t>Приходи от празнични мероприятия и по различни  ПРОЕКТИ; </a:t>
            </a:r>
          </a:p>
          <a:p>
            <a:r>
              <a:rPr lang="ru-RU" altLang="en-US" sz="2400" smtClean="0">
                <a:latin typeface="Georgia" pitchFamily="18" charset="0"/>
              </a:rPr>
              <a:t>Приходи от „Пол Харис Фелоу”;</a:t>
            </a:r>
            <a:endParaRPr lang="en-US" altLang="en-US" sz="2400" smtClean="0">
              <a:latin typeface="Georgia" pitchFamily="18" charset="0"/>
            </a:endParaRPr>
          </a:p>
        </p:txBody>
      </p:sp>
    </p:spTree>
    <p:extLst>
      <p:ext uri="{BB962C8B-B14F-4D97-AF65-F5344CB8AC3E}">
        <p14:creationId xmlns:p14="http://schemas.microsoft.com/office/powerpoint/2010/main" val="73632198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b="1" smtClean="0">
                <a:latin typeface="Arial Narrow" pitchFamily="34" charset="0"/>
              </a:rPr>
              <a:t>Разходи</a:t>
            </a:r>
          </a:p>
        </p:txBody>
      </p:sp>
      <p:sp>
        <p:nvSpPr>
          <p:cNvPr id="47107"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47108" name="Content Placeholder 3">
            <a:extLst>
              <a:ext uri="{FF2B5EF4-FFF2-40B4-BE49-F238E27FC236}">
                <a16:creationId xmlns:a16="http://schemas.microsoft.com/office/drawing/2014/main" xmlns="" id="{714DB6CD-1B2C-49B2-8FC7-B9CBF9276E72}"/>
              </a:ext>
            </a:extLst>
          </p:cNvPr>
          <p:cNvSpPr>
            <a:spLocks noGrp="1" noChangeArrowheads="1"/>
          </p:cNvSpPr>
          <p:nvPr>
            <p:ph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r>
              <a:rPr lang="ru-RU" altLang="en-US" sz="2400" dirty="0">
                <a:latin typeface="Georgia" panose="02040502050405020303" pitchFamily="18" charset="0"/>
              </a:rPr>
              <a:t>Членски внос към РИ по *32 щ.долара или равностойност в Евро на член от клуба за полугодие; </a:t>
            </a:r>
          </a:p>
          <a:p>
            <a:pPr>
              <a:defRPr/>
            </a:pPr>
            <a:r>
              <a:rPr lang="ru-RU" altLang="en-US" sz="2400" dirty="0">
                <a:latin typeface="Georgia" panose="02040502050405020303" pitchFamily="18" charset="0"/>
              </a:rPr>
              <a:t>Членски внос към Д2482 по *30 лв. на член от клуба за полугодие;</a:t>
            </a:r>
          </a:p>
          <a:p>
            <a:pPr>
              <a:defRPr/>
            </a:pPr>
            <a:r>
              <a:rPr lang="ru-RU" altLang="en-US" sz="2400" dirty="0">
                <a:latin typeface="Georgia" panose="02040502050405020303" pitchFamily="18" charset="0"/>
              </a:rPr>
              <a:t>Абонамент сп. „Ротари на Балканите и Ротари указател;</a:t>
            </a:r>
          </a:p>
          <a:p>
            <a:pPr>
              <a:defRPr/>
            </a:pPr>
            <a:r>
              <a:rPr lang="ru-RU" altLang="en-US" sz="2400" dirty="0">
                <a:latin typeface="Georgia" panose="02040502050405020303" pitchFamily="18" charset="0"/>
              </a:rPr>
              <a:t>Дарения към Фондация Ротари;</a:t>
            </a:r>
          </a:p>
          <a:p>
            <a:pPr>
              <a:defRPr/>
            </a:pPr>
            <a:r>
              <a:rPr lang="ru-RU" altLang="en-US" sz="2400" dirty="0">
                <a:latin typeface="Georgia" panose="02040502050405020303" pitchFamily="18" charset="0"/>
              </a:rPr>
              <a:t>Други разходи - за срещи, гости, командировки и др.</a:t>
            </a:r>
          </a:p>
          <a:p>
            <a:pPr>
              <a:defRPr/>
            </a:pPr>
            <a:endParaRPr lang="ru-RU" altLang="en-US" sz="2400" dirty="0">
              <a:latin typeface="Georgia" panose="02040502050405020303" pitchFamily="18" charset="0"/>
            </a:endParaRPr>
          </a:p>
          <a:p>
            <a:pPr marL="0" indent="0">
              <a:buFont typeface="Arial" pitchFamily="34" charset="0"/>
              <a:buNone/>
              <a:defRPr/>
            </a:pPr>
            <a:r>
              <a:rPr lang="ru-RU" altLang="en-US" sz="1400" dirty="0">
                <a:latin typeface="Georgia" panose="02040502050405020303" pitchFamily="18" charset="0"/>
              </a:rPr>
              <a:t>*- сумите могат да се променят за Ротарианска година </a:t>
            </a:r>
          </a:p>
          <a:p>
            <a:pPr>
              <a:defRPr/>
            </a:pPr>
            <a:endParaRPr lang="en-US" altLang="en-US" sz="2400" dirty="0">
              <a:latin typeface="Georgia" panose="02040502050405020303" pitchFamily="18" charset="0"/>
            </a:endParaRPr>
          </a:p>
        </p:txBody>
      </p:sp>
    </p:spTree>
    <p:extLst>
      <p:ext uri="{BB962C8B-B14F-4D97-AF65-F5344CB8AC3E}">
        <p14:creationId xmlns:p14="http://schemas.microsoft.com/office/powerpoint/2010/main" val="39254296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ru-RU" altLang="en-US" b="1" smtClean="0">
                <a:latin typeface="Arial Narrow" pitchFamily="34" charset="0"/>
              </a:rPr>
              <a:t>Указания за плащане на задълженията към Дистрикт 2482</a:t>
            </a:r>
            <a:endParaRPr lang="bg-BG" altLang="en-US" b="1" smtClean="0">
              <a:latin typeface="Arial Narrow" pitchFamily="34" charset="0"/>
            </a:endParaRPr>
          </a:p>
        </p:txBody>
      </p:sp>
      <p:sp>
        <p:nvSpPr>
          <p:cNvPr id="49155"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49156" name="Content Placeholder 3"/>
          <p:cNvSpPr>
            <a:spLocks noGrp="1" noChangeArrowheads="1"/>
          </p:cNvSpPr>
          <p:nvPr>
            <p:ph idx="1"/>
          </p:nvPr>
        </p:nvSpPr>
        <p:spPr bwMode="auto">
          <a:xfrm>
            <a:off x="457200" y="1628775"/>
            <a:ext cx="8229600" cy="307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altLang="en-US" sz="2400" smtClean="0">
                <a:latin typeface="Georgia" pitchFamily="18" charset="0"/>
              </a:rPr>
              <a:t>Дължимият членски внос към Д2482 България се определя на основание на актуалния брой членове в клуба в базата данни на РИ www.rotary.org към 1 януари и 1 юли на съответната година.</a:t>
            </a:r>
          </a:p>
          <a:p>
            <a:endParaRPr lang="en-US" altLang="en-US" sz="2400" smtClean="0">
              <a:latin typeface="Georgia" pitchFamily="18" charset="0"/>
            </a:endParaRPr>
          </a:p>
        </p:txBody>
      </p:sp>
    </p:spTree>
    <p:extLst>
      <p:ext uri="{BB962C8B-B14F-4D97-AF65-F5344CB8AC3E}">
        <p14:creationId xmlns:p14="http://schemas.microsoft.com/office/powerpoint/2010/main" val="176611626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ru-RU" altLang="en-US" b="1" smtClean="0">
                <a:latin typeface="Arial Narrow" pitchFamily="34" charset="0"/>
              </a:rPr>
              <a:t>Указания за плащане на задълженията към Дистрикт 2482</a:t>
            </a:r>
            <a:endParaRPr lang="bg-BG" altLang="en-US" b="1" smtClean="0">
              <a:latin typeface="Arial Narrow" pitchFamily="34" charset="0"/>
            </a:endParaRPr>
          </a:p>
        </p:txBody>
      </p:sp>
      <p:sp>
        <p:nvSpPr>
          <p:cNvPr id="51203"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51204" name="Content Placeholder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altLang="en-US" sz="2400" smtClean="0">
                <a:latin typeface="Georgia" pitchFamily="18" charset="0"/>
              </a:rPr>
              <a:t>В срок до 1 януари и 1 юли секретарите или президентите на клубовете (тъй като те имат административни права) трябва да направят актуализацията за членовете на своите клубове в базата данни в сайта на РИ. </a:t>
            </a:r>
          </a:p>
          <a:p>
            <a:endParaRPr lang="ru-RU" altLang="en-US" sz="2400" smtClean="0">
              <a:latin typeface="Georgia" pitchFamily="18" charset="0"/>
            </a:endParaRPr>
          </a:p>
          <a:p>
            <a:r>
              <a:rPr lang="ru-RU" altLang="en-US" sz="2400" smtClean="0">
                <a:latin typeface="Georgia" pitchFamily="18" charset="0"/>
              </a:rPr>
              <a:t>Препоръчително е всяка промяна да се извършва в рамките на месеца, когато е настъпила.</a:t>
            </a:r>
          </a:p>
          <a:p>
            <a:endParaRPr lang="en-US" altLang="en-US" sz="2400" smtClean="0">
              <a:latin typeface="Georgia" pitchFamily="18" charset="0"/>
            </a:endParaRPr>
          </a:p>
        </p:txBody>
      </p:sp>
    </p:spTree>
    <p:extLst>
      <p:ext uri="{BB962C8B-B14F-4D97-AF65-F5344CB8AC3E}">
        <p14:creationId xmlns:p14="http://schemas.microsoft.com/office/powerpoint/2010/main" val="119242120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ru-RU" altLang="en-US" b="1" smtClean="0">
                <a:latin typeface="Arial Narrow" pitchFamily="34" charset="0"/>
              </a:rPr>
              <a:t>Указания за плащане на задълженията към Дистрикт 2482</a:t>
            </a:r>
            <a:endParaRPr lang="bg-BG" altLang="en-US" b="1" smtClean="0">
              <a:latin typeface="Arial Narrow" pitchFamily="34" charset="0"/>
            </a:endParaRPr>
          </a:p>
        </p:txBody>
      </p:sp>
      <p:sp>
        <p:nvSpPr>
          <p:cNvPr id="53251"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53252" name="Content Placeholder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altLang="en-US" sz="2400" smtClean="0">
                <a:latin typeface="Georgia" pitchFamily="18" charset="0"/>
              </a:rPr>
              <a:t>През м.януари и м.юли клубовете ще получат фактура за членския внос на имейла на Президента/Секретаря или могат да си я свалят от сайта на Дистрикта 2482: www.rotarydistrict2482.org, която трябва да се плати. </a:t>
            </a:r>
          </a:p>
          <a:p>
            <a:endParaRPr lang="ru-RU" altLang="en-US" sz="2400" smtClean="0">
              <a:latin typeface="Georgia" pitchFamily="18" charset="0"/>
            </a:endParaRPr>
          </a:p>
          <a:p>
            <a:r>
              <a:rPr lang="ru-RU" altLang="en-US" sz="2400" smtClean="0">
                <a:latin typeface="Georgia" pitchFamily="18" charset="0"/>
              </a:rPr>
              <a:t>Ротари клубовете нямат възможност да направят каквито и да било корекции във фактурата, за повече или по-малко членове след посочения срок.</a:t>
            </a:r>
          </a:p>
          <a:p>
            <a:endParaRPr lang="en-US" altLang="en-US" sz="2400" smtClean="0">
              <a:latin typeface="Georgia" pitchFamily="18" charset="0"/>
            </a:endParaRPr>
          </a:p>
        </p:txBody>
      </p:sp>
    </p:spTree>
    <p:extLst>
      <p:ext uri="{BB962C8B-B14F-4D97-AF65-F5344CB8AC3E}">
        <p14:creationId xmlns:p14="http://schemas.microsoft.com/office/powerpoint/2010/main" val="294601133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ru-RU" altLang="en-US" b="1" smtClean="0">
                <a:latin typeface="Arial Narrow" pitchFamily="34" charset="0"/>
              </a:rPr>
              <a:t>Важно</a:t>
            </a:r>
            <a:endParaRPr lang="bg-BG" altLang="en-US" b="1" smtClean="0">
              <a:latin typeface="Arial Narrow" pitchFamily="34" charset="0"/>
            </a:endParaRPr>
          </a:p>
        </p:txBody>
      </p:sp>
      <p:sp>
        <p:nvSpPr>
          <p:cNvPr id="55299"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55300" name="Content Placeholder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altLang="en-US" sz="2400" smtClean="0">
                <a:latin typeface="Georgia" pitchFamily="18" charset="0"/>
              </a:rPr>
              <a:t>Плащането се извършва по банков път, като в платежното нареждане задължително отбелязвате номера/името на клуба и номера на фактурата;</a:t>
            </a:r>
          </a:p>
          <a:p>
            <a:r>
              <a:rPr lang="ru-RU" altLang="en-US" sz="2400" smtClean="0">
                <a:latin typeface="Georgia" pitchFamily="18" charset="0"/>
              </a:rPr>
              <a:t>Моля, да не се изписват лични имена, а името на Ротари Клуба!!!</a:t>
            </a:r>
          </a:p>
          <a:p>
            <a:r>
              <a:rPr lang="ru-RU" altLang="en-US" sz="2400" smtClean="0">
                <a:latin typeface="Georgia" pitchFamily="18" charset="0"/>
              </a:rPr>
              <a:t>Срок за плащане 120 дни - съответно до 01 октомври и до 01 април;</a:t>
            </a:r>
          </a:p>
          <a:p>
            <a:r>
              <a:rPr lang="ru-RU" altLang="en-US" sz="2400" smtClean="0">
                <a:latin typeface="Georgia" pitchFamily="18" charset="0"/>
              </a:rPr>
              <a:t>Отговорен за плащането е касиера на клуба и/или лицата  притежаващи банков спесимен от сметката на клуба;</a:t>
            </a:r>
          </a:p>
          <a:p>
            <a:endParaRPr lang="en-US" altLang="en-US" sz="2400" smtClean="0">
              <a:latin typeface="Georgia" pitchFamily="18" charset="0"/>
            </a:endParaRPr>
          </a:p>
        </p:txBody>
      </p:sp>
    </p:spTree>
    <p:extLst>
      <p:ext uri="{BB962C8B-B14F-4D97-AF65-F5344CB8AC3E}">
        <p14:creationId xmlns:p14="http://schemas.microsoft.com/office/powerpoint/2010/main" val="283813265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ru-RU" altLang="en-US" b="1" smtClean="0">
                <a:latin typeface="Arial Narrow" pitchFamily="34" charset="0"/>
              </a:rPr>
              <a:t>Важно</a:t>
            </a:r>
            <a:endParaRPr lang="bg-BG" altLang="en-US" b="1" smtClean="0">
              <a:latin typeface="Arial Narrow" pitchFamily="34" charset="0"/>
            </a:endParaRPr>
          </a:p>
        </p:txBody>
      </p:sp>
      <p:sp>
        <p:nvSpPr>
          <p:cNvPr id="57347"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4" name="Content Placeholder 3">
            <a:extLst>
              <a:ext uri="{FF2B5EF4-FFF2-40B4-BE49-F238E27FC236}">
                <a16:creationId xmlns:a16="http://schemas.microsoft.com/office/drawing/2014/main" xmlns="" id="{7FFCB555-CE1C-4B8A-91BD-6D04A864B49D}"/>
              </a:ext>
            </a:extLst>
          </p:cNvPr>
          <p:cNvSpPr>
            <a:spLocks noGrp="1"/>
          </p:cNvSpPr>
          <p:nvPr>
            <p:ph idx="1"/>
          </p:nvPr>
        </p:nvSpPr>
        <p:spPr/>
        <p:txBody>
          <a:bodyPr/>
          <a:lstStyle/>
          <a:p>
            <a:pPr>
              <a:defRPr/>
            </a:pPr>
            <a:r>
              <a:rPr lang="ru-RU" sz="2400" dirty="0"/>
              <a:t>Сумата за членски внос към Дистрикт 2482 се превежда по следната сметка:</a:t>
            </a:r>
          </a:p>
          <a:p>
            <a:pPr>
              <a:defRPr/>
            </a:pPr>
            <a:endParaRPr lang="ru-RU" sz="2400" dirty="0"/>
          </a:p>
          <a:p>
            <a:pPr marL="0" indent="0">
              <a:buFont typeface="Arial" pitchFamily="34" charset="0"/>
              <a:buNone/>
              <a:defRPr/>
            </a:pPr>
            <a:r>
              <a:rPr lang="ru-RU" sz="2400" dirty="0"/>
              <a:t>Ротари Дистрикт 2482 - България</a:t>
            </a:r>
          </a:p>
          <a:p>
            <a:pPr marL="0" indent="0">
              <a:buFont typeface="Arial" pitchFamily="34" charset="0"/>
              <a:buNone/>
              <a:defRPr/>
            </a:pPr>
            <a:r>
              <a:rPr lang="ru-RU" sz="2400" dirty="0"/>
              <a:t>Уникредит Булбанк АД, София -клон Царевец</a:t>
            </a:r>
          </a:p>
          <a:p>
            <a:pPr marL="0" indent="0">
              <a:buFont typeface="Arial" pitchFamily="34" charset="0"/>
              <a:buNone/>
              <a:defRPr/>
            </a:pPr>
            <a:r>
              <a:rPr lang="en-US" sz="2400" dirty="0"/>
              <a:t>BIC: UNCRBGSF</a:t>
            </a:r>
          </a:p>
          <a:p>
            <a:pPr marL="0" indent="0">
              <a:buFont typeface="Arial" pitchFamily="34" charset="0"/>
              <a:buNone/>
              <a:defRPr/>
            </a:pPr>
            <a:r>
              <a:rPr lang="en-US" sz="2400" dirty="0"/>
              <a:t>IBAN: BG73 UNCR9660 1047 4106 04</a:t>
            </a:r>
          </a:p>
          <a:p>
            <a:pPr>
              <a:defRPr/>
            </a:pPr>
            <a:endParaRPr lang="en-US" sz="2400" dirty="0"/>
          </a:p>
        </p:txBody>
      </p:sp>
    </p:spTree>
    <p:extLst>
      <p:ext uri="{BB962C8B-B14F-4D97-AF65-F5344CB8AC3E}">
        <p14:creationId xmlns:p14="http://schemas.microsoft.com/office/powerpoint/2010/main" val="94916655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ru-RU" altLang="en-US" b="1" smtClean="0">
                <a:latin typeface="Arial Narrow" pitchFamily="34" charset="0"/>
              </a:rPr>
              <a:t>Указания за плащане на дължима сума към РИ</a:t>
            </a:r>
            <a:endParaRPr lang="bg-BG" altLang="en-US" b="1" smtClean="0">
              <a:latin typeface="Arial Narrow" pitchFamily="34" charset="0"/>
            </a:endParaRPr>
          </a:p>
        </p:txBody>
      </p:sp>
      <p:sp>
        <p:nvSpPr>
          <p:cNvPr id="59395"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59396" name="Content Placeholder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altLang="en-US" sz="2400" smtClean="0">
                <a:latin typeface="Georgia" pitchFamily="18" charset="0"/>
              </a:rPr>
              <a:t>В срок до 1 януари и 1 юли секретарите или президентите на клубовете (тъй като те имат административни  права) трябва да направят актуализацията за членовете на своите клубове в базата данни в сайта на РИ www.rotary.org  </a:t>
            </a:r>
          </a:p>
          <a:p>
            <a:endParaRPr lang="ru-RU" altLang="en-US" sz="2400" smtClean="0">
              <a:latin typeface="Georgia" pitchFamily="18" charset="0"/>
            </a:endParaRPr>
          </a:p>
          <a:p>
            <a:r>
              <a:rPr lang="ru-RU" altLang="en-US" sz="2400" smtClean="0">
                <a:latin typeface="Georgia" pitchFamily="18" charset="0"/>
              </a:rPr>
              <a:t>Препоръчително е всяка промяна да се извършва в рамките на месеца, когато е настъпила.</a:t>
            </a:r>
          </a:p>
          <a:p>
            <a:endParaRPr lang="en-US" altLang="en-US" sz="2400" smtClean="0">
              <a:latin typeface="Georgia" pitchFamily="18" charset="0"/>
            </a:endParaRPr>
          </a:p>
        </p:txBody>
      </p:sp>
    </p:spTree>
    <p:extLst>
      <p:ext uri="{BB962C8B-B14F-4D97-AF65-F5344CB8AC3E}">
        <p14:creationId xmlns:p14="http://schemas.microsoft.com/office/powerpoint/2010/main" val="159944842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ru-RU" altLang="en-US" b="1" smtClean="0">
                <a:latin typeface="Arial Narrow" pitchFamily="34" charset="0"/>
              </a:rPr>
              <a:t>Указания за плащане на дължима сума към РИ</a:t>
            </a:r>
            <a:endParaRPr lang="bg-BG" altLang="en-US" b="1" smtClean="0">
              <a:latin typeface="Arial Narrow" pitchFamily="34" charset="0"/>
            </a:endParaRPr>
          </a:p>
        </p:txBody>
      </p:sp>
      <p:sp>
        <p:nvSpPr>
          <p:cNvPr id="61443"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61444" name="Content Placeholder 3"/>
          <p:cNvSpPr>
            <a:spLocks noGrp="1" noChangeArrowheads="1"/>
          </p:cNvSpPr>
          <p:nvPr>
            <p:ph idx="1"/>
          </p:nvPr>
        </p:nvSpPr>
        <p:spPr bwMode="auto">
          <a:xfrm>
            <a:off x="457200" y="1603375"/>
            <a:ext cx="8229600" cy="3651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altLang="en-US" sz="2400" smtClean="0">
                <a:latin typeface="Georgia" pitchFamily="18" charset="0"/>
              </a:rPr>
              <a:t>През м.януари и м.юли клубовете ще получат само фактура по имейл, която трябва да се плати. Ротари клубовете няма да имат възможност да направят каквито и да било корекции във фактурата - за повече или по-малко членове. Фактурите ще се издават на база брой активни членове в базата данни в сайта на РИ към 01 януари и 1 юли.</a:t>
            </a:r>
          </a:p>
          <a:p>
            <a:endParaRPr lang="en-US" altLang="en-US" sz="2400" smtClean="0">
              <a:latin typeface="Georgia" pitchFamily="18" charset="0"/>
            </a:endParaRPr>
          </a:p>
        </p:txBody>
      </p:sp>
    </p:spTree>
    <p:extLst>
      <p:ext uri="{BB962C8B-B14F-4D97-AF65-F5344CB8AC3E}">
        <p14:creationId xmlns:p14="http://schemas.microsoft.com/office/powerpoint/2010/main" val="218975090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ru-RU" altLang="en-US" b="1" smtClean="0">
                <a:latin typeface="Arial Narrow" pitchFamily="34" charset="0"/>
              </a:rPr>
              <a:t>Указания за плащане на дължима сума към РИ</a:t>
            </a:r>
            <a:endParaRPr lang="bg-BG" altLang="en-US" b="1" smtClean="0">
              <a:latin typeface="Arial Narrow" pitchFamily="34" charset="0"/>
            </a:endParaRPr>
          </a:p>
        </p:txBody>
      </p:sp>
      <p:sp>
        <p:nvSpPr>
          <p:cNvPr id="63491"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63492" name="Content Placeholder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altLang="en-US" sz="2400" smtClean="0">
                <a:latin typeface="Georgia" pitchFamily="18" charset="0"/>
              </a:rPr>
              <a:t>Информация за дължимата сума можете на намерите в сайта на РИ www.rotary.org: след като влезете с вашата парола - Manage – club administration – club invoice – ray or view club invoice. Тук можете да видите задължението на клуба, настоящата фактура и детайли по задължението (актуален списък на клуба), както и информация за последното предходно задължение. От тук вие можете да извършите пращане чрез кредитна карта, като след потвърждаване на дължимата сума и валута (EUR;USD) в следващ екран, трябва да въведете информацията за кредитната карта.</a:t>
            </a:r>
          </a:p>
          <a:p>
            <a:endParaRPr lang="en-US" altLang="en-US" sz="2400" smtClean="0">
              <a:latin typeface="Georgia" pitchFamily="18" charset="0"/>
            </a:endParaRPr>
          </a:p>
        </p:txBody>
      </p:sp>
    </p:spTree>
    <p:extLst>
      <p:ext uri="{BB962C8B-B14F-4D97-AF65-F5344CB8AC3E}">
        <p14:creationId xmlns:p14="http://schemas.microsoft.com/office/powerpoint/2010/main" val="37110571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sz="2800" b="1" smtClean="0">
                <a:solidFill>
                  <a:srgbClr val="FFFFFF"/>
                </a:solidFill>
                <a:latin typeface="Times New Roman" pitchFamily="18" charset="0"/>
                <a:cs typeface="Times New Roman" pitchFamily="18" charset="0"/>
              </a:rPr>
              <a:t>РОТАРИ  ИНТЕРНЕШЪНЪЛ</a:t>
            </a:r>
            <a:endParaRPr lang="bg-BG" altLang="bg-BG" b="1" smtClean="0">
              <a:latin typeface="Arial Narrow" pitchFamily="34" charset="0"/>
            </a:endParaRPr>
          </a:p>
        </p:txBody>
      </p:sp>
      <p:pic>
        <p:nvPicPr>
          <p:cNvPr id="47107" name="Контейнер за съдържание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2044989" y="2116559"/>
            <a:ext cx="5054022" cy="273124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Правоъгълник 4"/>
          <p:cNvSpPr>
            <a:spLocks noChangeArrowheads="1"/>
          </p:cNvSpPr>
          <p:nvPr/>
        </p:nvSpPr>
        <p:spPr bwMode="auto">
          <a:xfrm>
            <a:off x="4643438" y="1282700"/>
            <a:ext cx="43561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457200" eaLnBrk="1" hangingPunct="1"/>
            <a:r>
              <a:rPr lang="bg-BG" sz="2000" b="1">
                <a:solidFill>
                  <a:srgbClr val="58585A"/>
                </a:solidFill>
                <a:latin typeface="Times New Roman" pitchFamily="18" charset="0"/>
                <a:ea typeface="MS PGothic" pitchFamily="34" charset="-128"/>
                <a:cs typeface="Times New Roman" pitchFamily="18" charset="0"/>
              </a:rPr>
              <a:t>Централа на РИ</a:t>
            </a:r>
          </a:p>
          <a:p>
            <a:pPr algn="ctr" defTabSz="457200" eaLnBrk="1" hangingPunct="1"/>
            <a:r>
              <a:rPr lang="bg-BG" sz="2000" b="1">
                <a:solidFill>
                  <a:srgbClr val="58585A"/>
                </a:solidFill>
                <a:latin typeface="Times New Roman" pitchFamily="18" charset="0"/>
                <a:ea typeface="MS PGothic" pitchFamily="34" charset="-128"/>
                <a:cs typeface="Times New Roman" pitchFamily="18" charset="0"/>
              </a:rPr>
              <a:t> 7 Международни офиса:</a:t>
            </a:r>
          </a:p>
          <a:p>
            <a:pPr algn="ctr" defTabSz="457200" eaLnBrk="1" hangingPunct="1"/>
            <a:endParaRPr lang="bg-BG" sz="2000" b="1">
              <a:solidFill>
                <a:srgbClr val="58585A"/>
              </a:solidFill>
              <a:latin typeface="Times New Roman" pitchFamily="18" charset="0"/>
              <a:ea typeface="MS PGothic" pitchFamily="34" charset="-128"/>
              <a:cs typeface="Times New Roman" pitchFamily="18" charset="0"/>
            </a:endParaRPr>
          </a:p>
          <a:p>
            <a:pPr defTabSz="457200" eaLnBrk="1" hangingPunct="1"/>
            <a:r>
              <a:rPr lang="bg-BG" sz="2000">
                <a:solidFill>
                  <a:srgbClr val="58585A"/>
                </a:solidFill>
                <a:latin typeface="Times New Roman" pitchFamily="18" charset="0"/>
                <a:ea typeface="MS PGothic" pitchFamily="34" charset="-128"/>
                <a:cs typeface="Times New Roman" pitchFamily="18" charset="0"/>
              </a:rPr>
              <a:t>• офис за Европа и Африка, </a:t>
            </a:r>
          </a:p>
          <a:p>
            <a:pPr defTabSz="457200" eaLnBrk="1" hangingPunct="1"/>
            <a:r>
              <a:rPr lang="bg-BG" sz="2000" b="1">
                <a:solidFill>
                  <a:srgbClr val="58585A"/>
                </a:solidFill>
                <a:latin typeface="Times New Roman" pitchFamily="18" charset="0"/>
                <a:ea typeface="MS PGothic" pitchFamily="34" charset="-128"/>
                <a:cs typeface="Times New Roman" pitchFamily="18" charset="0"/>
              </a:rPr>
              <a:t>Цюрих</a:t>
            </a:r>
            <a:r>
              <a:rPr lang="bg-BG" sz="2000">
                <a:solidFill>
                  <a:srgbClr val="58585A"/>
                </a:solidFill>
                <a:latin typeface="Times New Roman" pitchFamily="18" charset="0"/>
                <a:ea typeface="MS PGothic" pitchFamily="34" charset="-128"/>
                <a:cs typeface="Times New Roman" pitchFamily="18" charset="0"/>
              </a:rPr>
              <a:t>, Швейцария</a:t>
            </a:r>
            <a:br>
              <a:rPr lang="bg-BG" sz="2000">
                <a:solidFill>
                  <a:srgbClr val="58585A"/>
                </a:solidFill>
                <a:latin typeface="Times New Roman" pitchFamily="18" charset="0"/>
                <a:ea typeface="MS PGothic" pitchFamily="34" charset="-128"/>
                <a:cs typeface="Times New Roman" pitchFamily="18" charset="0"/>
              </a:rPr>
            </a:br>
            <a:r>
              <a:rPr lang="bg-BG" sz="2000">
                <a:solidFill>
                  <a:srgbClr val="58585A"/>
                </a:solidFill>
                <a:latin typeface="Times New Roman" pitchFamily="18" charset="0"/>
                <a:ea typeface="MS PGothic" pitchFamily="34" charset="-128"/>
                <a:cs typeface="Times New Roman" pitchFamily="18" charset="0"/>
              </a:rPr>
              <a:t>• офис за Южна Азия, </a:t>
            </a:r>
          </a:p>
          <a:p>
            <a:pPr defTabSz="457200" eaLnBrk="1" hangingPunct="1"/>
            <a:r>
              <a:rPr lang="bg-BG" sz="2000" b="1">
                <a:solidFill>
                  <a:srgbClr val="58585A"/>
                </a:solidFill>
                <a:latin typeface="Times New Roman" pitchFamily="18" charset="0"/>
                <a:ea typeface="MS PGothic" pitchFamily="34" charset="-128"/>
                <a:cs typeface="Times New Roman" pitchFamily="18" charset="0"/>
              </a:rPr>
              <a:t>Ню Делхи</a:t>
            </a:r>
            <a:r>
              <a:rPr lang="bg-BG" sz="2000">
                <a:solidFill>
                  <a:srgbClr val="58585A"/>
                </a:solidFill>
                <a:latin typeface="Times New Roman" pitchFamily="18" charset="0"/>
                <a:ea typeface="MS PGothic" pitchFamily="34" charset="-128"/>
                <a:cs typeface="Times New Roman" pitchFamily="18" charset="0"/>
              </a:rPr>
              <a:t>, Индия</a:t>
            </a:r>
            <a:br>
              <a:rPr lang="bg-BG" sz="2000">
                <a:solidFill>
                  <a:srgbClr val="58585A"/>
                </a:solidFill>
                <a:latin typeface="Times New Roman" pitchFamily="18" charset="0"/>
                <a:ea typeface="MS PGothic" pitchFamily="34" charset="-128"/>
                <a:cs typeface="Times New Roman" pitchFamily="18" charset="0"/>
              </a:rPr>
            </a:br>
            <a:r>
              <a:rPr lang="bg-BG" sz="2000">
                <a:solidFill>
                  <a:srgbClr val="58585A"/>
                </a:solidFill>
                <a:latin typeface="Times New Roman" pitchFamily="18" charset="0"/>
                <a:ea typeface="MS PGothic" pitchFamily="34" charset="-128"/>
                <a:cs typeface="Times New Roman" pitchFamily="18" charset="0"/>
              </a:rPr>
              <a:t>• Офис за Бразилия, </a:t>
            </a:r>
            <a:r>
              <a:rPr lang="bg-BG" sz="2000" b="1">
                <a:solidFill>
                  <a:srgbClr val="58585A"/>
                </a:solidFill>
                <a:latin typeface="Times New Roman" pitchFamily="18" charset="0"/>
                <a:ea typeface="MS PGothic" pitchFamily="34" charset="-128"/>
                <a:cs typeface="Times New Roman" pitchFamily="18" charset="0"/>
              </a:rPr>
              <a:t>Сао Пауло</a:t>
            </a:r>
            <a:r>
              <a:rPr lang="bg-BG" sz="2000">
                <a:solidFill>
                  <a:srgbClr val="58585A"/>
                </a:solidFill>
                <a:latin typeface="Times New Roman" pitchFamily="18" charset="0"/>
                <a:ea typeface="MS PGothic" pitchFamily="34" charset="-128"/>
                <a:cs typeface="Times New Roman" pitchFamily="18" charset="0"/>
              </a:rPr>
              <a:t/>
            </a:r>
            <a:br>
              <a:rPr lang="bg-BG" sz="2000">
                <a:solidFill>
                  <a:srgbClr val="58585A"/>
                </a:solidFill>
                <a:latin typeface="Times New Roman" pitchFamily="18" charset="0"/>
                <a:ea typeface="MS PGothic" pitchFamily="34" charset="-128"/>
                <a:cs typeface="Times New Roman" pitchFamily="18" charset="0"/>
              </a:rPr>
            </a:br>
            <a:r>
              <a:rPr lang="bg-BG" sz="2000">
                <a:solidFill>
                  <a:srgbClr val="58585A"/>
                </a:solidFill>
                <a:latin typeface="Times New Roman" pitchFamily="18" charset="0"/>
                <a:ea typeface="MS PGothic" pitchFamily="34" charset="-128"/>
                <a:cs typeface="Times New Roman" pitchFamily="18" charset="0"/>
              </a:rPr>
              <a:t>• Офис за Япония, </a:t>
            </a:r>
            <a:r>
              <a:rPr lang="bg-BG" sz="2000" b="1">
                <a:solidFill>
                  <a:srgbClr val="58585A"/>
                </a:solidFill>
                <a:latin typeface="Times New Roman" pitchFamily="18" charset="0"/>
                <a:ea typeface="MS PGothic" pitchFamily="34" charset="-128"/>
                <a:cs typeface="Times New Roman" pitchFamily="18" charset="0"/>
              </a:rPr>
              <a:t>Токио</a:t>
            </a:r>
            <a:r>
              <a:rPr lang="bg-BG" sz="2000">
                <a:solidFill>
                  <a:srgbClr val="58585A"/>
                </a:solidFill>
                <a:latin typeface="Times New Roman" pitchFamily="18" charset="0"/>
                <a:ea typeface="MS PGothic" pitchFamily="34" charset="-128"/>
                <a:cs typeface="Times New Roman" pitchFamily="18" charset="0"/>
              </a:rPr>
              <a:t/>
            </a:r>
            <a:br>
              <a:rPr lang="bg-BG" sz="2000">
                <a:solidFill>
                  <a:srgbClr val="58585A"/>
                </a:solidFill>
                <a:latin typeface="Times New Roman" pitchFamily="18" charset="0"/>
                <a:ea typeface="MS PGothic" pitchFamily="34" charset="-128"/>
                <a:cs typeface="Times New Roman" pitchFamily="18" charset="0"/>
              </a:rPr>
            </a:br>
            <a:r>
              <a:rPr lang="bg-BG" sz="2000">
                <a:solidFill>
                  <a:srgbClr val="58585A"/>
                </a:solidFill>
                <a:latin typeface="Times New Roman" pitchFamily="18" charset="0"/>
                <a:ea typeface="MS PGothic" pitchFamily="34" charset="-128"/>
                <a:cs typeface="Times New Roman" pitchFamily="18" charset="0"/>
              </a:rPr>
              <a:t>• Офис за Корея, </a:t>
            </a:r>
            <a:r>
              <a:rPr lang="bg-BG" sz="2000" b="1">
                <a:solidFill>
                  <a:srgbClr val="58585A"/>
                </a:solidFill>
                <a:latin typeface="Times New Roman" pitchFamily="18" charset="0"/>
                <a:ea typeface="MS PGothic" pitchFamily="34" charset="-128"/>
                <a:cs typeface="Times New Roman" pitchFamily="18" charset="0"/>
              </a:rPr>
              <a:t>Сеул</a:t>
            </a:r>
            <a:r>
              <a:rPr lang="bg-BG" sz="2000">
                <a:solidFill>
                  <a:srgbClr val="58585A"/>
                </a:solidFill>
                <a:latin typeface="Times New Roman" pitchFamily="18" charset="0"/>
                <a:ea typeface="MS PGothic" pitchFamily="34" charset="-128"/>
                <a:cs typeface="Times New Roman" pitchFamily="18" charset="0"/>
              </a:rPr>
              <a:t/>
            </a:r>
            <a:br>
              <a:rPr lang="bg-BG" sz="2000">
                <a:solidFill>
                  <a:srgbClr val="58585A"/>
                </a:solidFill>
                <a:latin typeface="Times New Roman" pitchFamily="18" charset="0"/>
                <a:ea typeface="MS PGothic" pitchFamily="34" charset="-128"/>
                <a:cs typeface="Times New Roman" pitchFamily="18" charset="0"/>
              </a:rPr>
            </a:br>
            <a:r>
              <a:rPr lang="bg-BG" sz="2000">
                <a:solidFill>
                  <a:srgbClr val="58585A"/>
                </a:solidFill>
                <a:latin typeface="Times New Roman" pitchFamily="18" charset="0"/>
                <a:ea typeface="MS PGothic" pitchFamily="34" charset="-128"/>
                <a:cs typeface="Times New Roman" pitchFamily="18" charset="0"/>
              </a:rPr>
              <a:t>• Офис за Тихия океан и Филипините, </a:t>
            </a:r>
            <a:r>
              <a:rPr lang="bg-BG" sz="2000" b="1">
                <a:solidFill>
                  <a:srgbClr val="58585A"/>
                </a:solidFill>
                <a:latin typeface="Times New Roman" pitchFamily="18" charset="0"/>
                <a:ea typeface="MS PGothic" pitchFamily="34" charset="-128"/>
                <a:cs typeface="Times New Roman" pitchFamily="18" charset="0"/>
              </a:rPr>
              <a:t>Сидни</a:t>
            </a:r>
            <a:r>
              <a:rPr lang="bg-BG" sz="2000">
                <a:solidFill>
                  <a:srgbClr val="58585A"/>
                </a:solidFill>
                <a:latin typeface="Times New Roman" pitchFamily="18" charset="0"/>
                <a:ea typeface="MS PGothic" pitchFamily="34" charset="-128"/>
                <a:cs typeface="Times New Roman" pitchFamily="18" charset="0"/>
              </a:rPr>
              <a:t> Австралия</a:t>
            </a:r>
            <a:br>
              <a:rPr lang="bg-BG" sz="2000">
                <a:solidFill>
                  <a:srgbClr val="58585A"/>
                </a:solidFill>
                <a:latin typeface="Times New Roman" pitchFamily="18" charset="0"/>
                <a:ea typeface="MS PGothic" pitchFamily="34" charset="-128"/>
                <a:cs typeface="Times New Roman" pitchFamily="18" charset="0"/>
              </a:rPr>
            </a:br>
            <a:r>
              <a:rPr lang="bg-BG" sz="2000">
                <a:solidFill>
                  <a:srgbClr val="58585A"/>
                </a:solidFill>
                <a:latin typeface="Times New Roman" pitchFamily="18" charset="0"/>
                <a:ea typeface="MS PGothic" pitchFamily="34" charset="-128"/>
                <a:cs typeface="Times New Roman" pitchFamily="18" charset="0"/>
              </a:rPr>
              <a:t>• Офис за Южна Америка, </a:t>
            </a:r>
          </a:p>
          <a:p>
            <a:pPr defTabSz="457200" eaLnBrk="1" hangingPunct="1"/>
            <a:r>
              <a:rPr lang="bg-BG" sz="2000" b="1">
                <a:solidFill>
                  <a:srgbClr val="58585A"/>
                </a:solidFill>
                <a:latin typeface="Times New Roman" pitchFamily="18" charset="0"/>
                <a:ea typeface="MS PGothic" pitchFamily="34" charset="-128"/>
                <a:cs typeface="Times New Roman" pitchFamily="18" charset="0"/>
              </a:rPr>
              <a:t>Буенос Айрес</a:t>
            </a:r>
            <a:r>
              <a:rPr lang="bg-BG" sz="2000">
                <a:solidFill>
                  <a:srgbClr val="58585A"/>
                </a:solidFill>
                <a:latin typeface="Times New Roman" pitchFamily="18" charset="0"/>
                <a:ea typeface="MS PGothic" pitchFamily="34" charset="-128"/>
                <a:cs typeface="Times New Roman" pitchFamily="18" charset="0"/>
              </a:rPr>
              <a:t>, Аржентина</a:t>
            </a:r>
          </a:p>
        </p:txBody>
      </p:sp>
    </p:spTree>
    <p:extLst>
      <p:ext uri="{BB962C8B-B14F-4D97-AF65-F5344CB8AC3E}">
        <p14:creationId xmlns:p14="http://schemas.microsoft.com/office/powerpoint/2010/main" val="36924640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ru-RU" altLang="en-US" b="1" smtClean="0">
                <a:latin typeface="Arial Narrow" pitchFamily="34" charset="0"/>
              </a:rPr>
              <a:t>Указания за плащане на дължима сума към РИ</a:t>
            </a:r>
            <a:endParaRPr lang="bg-BG" altLang="en-US" b="1" smtClean="0">
              <a:latin typeface="Arial Narrow" pitchFamily="34" charset="0"/>
            </a:endParaRPr>
          </a:p>
        </p:txBody>
      </p:sp>
      <p:sp>
        <p:nvSpPr>
          <p:cNvPr id="65539"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4" name="Content Placeholder 3">
            <a:extLst>
              <a:ext uri="{FF2B5EF4-FFF2-40B4-BE49-F238E27FC236}">
                <a16:creationId xmlns:a16="http://schemas.microsoft.com/office/drawing/2014/main" xmlns="" id="{7FFCB555-CE1C-4B8A-91BD-6D04A864B49D}"/>
              </a:ext>
            </a:extLst>
          </p:cNvPr>
          <p:cNvSpPr>
            <a:spLocks noGrp="1"/>
          </p:cNvSpPr>
          <p:nvPr>
            <p:ph idx="1"/>
          </p:nvPr>
        </p:nvSpPr>
        <p:spPr/>
        <p:txBody>
          <a:bodyPr/>
          <a:lstStyle/>
          <a:p>
            <a:pPr>
              <a:defRPr/>
            </a:pPr>
            <a:r>
              <a:rPr lang="ru-RU" sz="2000" dirty="0"/>
              <a:t>Ако плащането се извършва по банков път, в платежното нареждане задължително отбелязвате номера на клуба и номера на фактурата, която се плаща. Сумата се превежда по следната сметка:</a:t>
            </a:r>
          </a:p>
          <a:p>
            <a:pPr marL="0" indent="0">
              <a:buFont typeface="Arial" pitchFamily="34" charset="0"/>
              <a:buNone/>
              <a:defRPr/>
            </a:pPr>
            <a:endParaRPr lang="en-US" sz="2000" dirty="0"/>
          </a:p>
          <a:p>
            <a:pPr marL="0" indent="0">
              <a:buFont typeface="Arial" pitchFamily="34" charset="0"/>
              <a:buNone/>
              <a:defRPr/>
            </a:pPr>
            <a:r>
              <a:rPr lang="ru-RU" sz="2000" dirty="0"/>
              <a:t>Rotary International</a:t>
            </a:r>
          </a:p>
          <a:p>
            <a:pPr marL="0" indent="0">
              <a:buFont typeface="Arial" pitchFamily="34" charset="0"/>
              <a:buNone/>
              <a:defRPr/>
            </a:pPr>
            <a:r>
              <a:rPr lang="ru-RU" sz="2000" dirty="0"/>
              <a:t>Deutsche Bank Dusseldorf</a:t>
            </a:r>
          </a:p>
          <a:p>
            <a:pPr marL="0" indent="0">
              <a:buFont typeface="Arial" pitchFamily="34" charset="0"/>
              <a:buNone/>
              <a:defRPr/>
            </a:pPr>
            <a:r>
              <a:rPr lang="ru-RU" sz="2000" dirty="0"/>
              <a:t>BIC/SWIFT на банката на получателя: DEUTDEDDXXX</a:t>
            </a:r>
          </a:p>
          <a:p>
            <a:pPr marL="0" indent="0">
              <a:buFont typeface="Arial" pitchFamily="34" charset="0"/>
              <a:buNone/>
              <a:defRPr/>
            </a:pPr>
            <a:r>
              <a:rPr lang="ru-RU" sz="2000" dirty="0"/>
              <a:t> </a:t>
            </a:r>
          </a:p>
          <a:p>
            <a:pPr>
              <a:defRPr/>
            </a:pPr>
            <a:endParaRPr lang="en-US" sz="2000" dirty="0"/>
          </a:p>
        </p:txBody>
      </p:sp>
      <p:graphicFrame>
        <p:nvGraphicFramePr>
          <p:cNvPr id="3" name="Table 2">
            <a:extLst>
              <a:ext uri="{FF2B5EF4-FFF2-40B4-BE49-F238E27FC236}">
                <a16:creationId xmlns:a16="http://schemas.microsoft.com/office/drawing/2014/main" xmlns="" id="{25C45D32-87A8-406E-92A2-5D1216155CAC}"/>
              </a:ext>
            </a:extLst>
          </p:cNvPr>
          <p:cNvGraphicFramePr>
            <a:graphicFrameLocks noGrp="1"/>
          </p:cNvGraphicFramePr>
          <p:nvPr/>
        </p:nvGraphicFramePr>
        <p:xfrm>
          <a:off x="642938" y="4437063"/>
          <a:ext cx="7481887" cy="792352"/>
        </p:xfrm>
        <a:graphic>
          <a:graphicData uri="http://schemas.openxmlformats.org/drawingml/2006/table">
            <a:tbl>
              <a:tblPr bandRow="1">
                <a:tableStyleId>{2D5ABB26-0587-4C30-8999-92F81FD0307C}</a:tableStyleId>
              </a:tblPr>
              <a:tblGrid>
                <a:gridCol w="3520888">
                  <a:extLst>
                    <a:ext uri="{9D8B030D-6E8A-4147-A177-3AD203B41FA5}">
                      <a16:colId xmlns:a16="http://schemas.microsoft.com/office/drawing/2014/main" xmlns="" val="3808443226"/>
                    </a:ext>
                  </a:extLst>
                </a:gridCol>
                <a:gridCol w="3960999">
                  <a:extLst>
                    <a:ext uri="{9D8B030D-6E8A-4147-A177-3AD203B41FA5}">
                      <a16:colId xmlns:a16="http://schemas.microsoft.com/office/drawing/2014/main" xmlns="" val="368262359"/>
                    </a:ext>
                  </a:extLst>
                </a:gridCol>
              </a:tblGrid>
              <a:tr h="39608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2000" dirty="0">
                          <a:solidFill>
                            <a:schemeClr val="tx1">
                              <a:lumMod val="50000"/>
                            </a:schemeClr>
                          </a:solidFill>
                          <a:latin typeface="Georgia" panose="02040502050405020303" pitchFamily="18" charset="0"/>
                        </a:rPr>
                        <a:t>IBAN на сметката в евро:</a:t>
                      </a:r>
                    </a:p>
                  </a:txBody>
                  <a:tcPr marL="91454" marR="91454" marT="45688" marB="45688">
                    <a:lnR w="12700" cap="flat" cmpd="sng" algn="ctr">
                      <a:solidFill>
                        <a:schemeClr val="tx1"/>
                      </a:solidFill>
                      <a:prstDash val="solid"/>
                      <a:round/>
                      <a:headEnd type="none" w="med" len="med"/>
                      <a:tailEnd type="none" w="med" len="med"/>
                    </a:ln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2000" dirty="0">
                          <a:solidFill>
                            <a:schemeClr val="tx1">
                              <a:lumMod val="50000"/>
                            </a:schemeClr>
                          </a:solidFill>
                          <a:latin typeface="Georgia" panose="02040502050405020303" pitchFamily="18" charset="0"/>
                        </a:rPr>
                        <a:t>IBAN на сметката в долари: </a:t>
                      </a:r>
                    </a:p>
                  </a:txBody>
                  <a:tcPr marL="91454" marR="91454" marT="45688" marB="45688">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xmlns="" val="2514424622"/>
                  </a:ext>
                </a:extLst>
              </a:tr>
              <a:tr h="39608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2000" dirty="0">
                          <a:solidFill>
                            <a:schemeClr val="tx1">
                              <a:lumMod val="50000"/>
                            </a:schemeClr>
                          </a:solidFill>
                          <a:latin typeface="Georgia" panose="02040502050405020303" pitchFamily="18" charset="0"/>
                        </a:rPr>
                        <a:t>DE45 300700100255033300</a:t>
                      </a:r>
                    </a:p>
                  </a:txBody>
                  <a:tcPr marL="91454" marR="91454" marT="45688" marB="45688">
                    <a:lnR w="12700" cap="flat" cmpd="sng" algn="ctr">
                      <a:solidFill>
                        <a:schemeClr val="tx1"/>
                      </a:solidFill>
                      <a:prstDash val="solid"/>
                      <a:round/>
                      <a:headEnd type="none" w="med" len="med"/>
                      <a:tailEnd type="none" w="med" len="med"/>
                    </a:ln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2000" dirty="0">
                          <a:solidFill>
                            <a:schemeClr val="tx1">
                              <a:lumMod val="50000"/>
                            </a:schemeClr>
                          </a:solidFill>
                          <a:latin typeface="Georgia" panose="02040502050405020303" pitchFamily="18" charset="0"/>
                        </a:rPr>
                        <a:t>DE58300700100366003200</a:t>
                      </a:r>
                    </a:p>
                  </a:txBody>
                  <a:tcPr marL="91454" marR="91454" marT="45688" marB="45688">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xmlns="" val="1019015136"/>
                  </a:ext>
                </a:extLst>
              </a:tr>
            </a:tbl>
          </a:graphicData>
        </a:graphic>
      </p:graphicFrame>
    </p:spTree>
    <p:extLst>
      <p:ext uri="{BB962C8B-B14F-4D97-AF65-F5344CB8AC3E}">
        <p14:creationId xmlns:p14="http://schemas.microsoft.com/office/powerpoint/2010/main" val="13259004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ru-RU" altLang="en-US" b="1" smtClean="0">
                <a:latin typeface="Arial Narrow" pitchFamily="34" charset="0"/>
              </a:rPr>
              <a:t>Указания за плащане на дължима сума към РИ</a:t>
            </a:r>
            <a:endParaRPr lang="bg-BG" altLang="en-US" b="1" smtClean="0">
              <a:latin typeface="Arial Narrow" pitchFamily="34" charset="0"/>
            </a:endParaRPr>
          </a:p>
        </p:txBody>
      </p:sp>
      <p:sp>
        <p:nvSpPr>
          <p:cNvPr id="67587"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67588" name="Content Placeholder 3"/>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altLang="en-US" sz="2400" smtClean="0">
                <a:latin typeface="Georgia" pitchFamily="18" charset="0"/>
              </a:rPr>
              <a:t>Срок за плащане 120 дни. Ако не се плати в срок, членството на клуба се прекратява за не плащане. За да възстановите членството, в срок от 150 дни трябва да заплатите дължимата сума плюс такса възстановяване –по 30 долара на член. Ако не заплатите сумата в срока, следва окончателно заличаване на клуба, което не подлежи на възстановяване.</a:t>
            </a:r>
          </a:p>
          <a:p>
            <a:endParaRPr lang="en-US" altLang="en-US" sz="2400" smtClean="0">
              <a:latin typeface="Georgia" pitchFamily="18" charset="0"/>
            </a:endParaRPr>
          </a:p>
        </p:txBody>
      </p:sp>
    </p:spTree>
    <p:extLst>
      <p:ext uri="{BB962C8B-B14F-4D97-AF65-F5344CB8AC3E}">
        <p14:creationId xmlns:p14="http://schemas.microsoft.com/office/powerpoint/2010/main" val="343095542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ru-RU" altLang="en-US" b="1" smtClean="0">
                <a:latin typeface="Arial Narrow" pitchFamily="34" charset="0"/>
              </a:rPr>
              <a:t>Дарения</a:t>
            </a:r>
            <a:endParaRPr lang="bg-BG" altLang="en-US" b="1" smtClean="0">
              <a:latin typeface="Arial Narrow" pitchFamily="34" charset="0"/>
            </a:endParaRPr>
          </a:p>
        </p:txBody>
      </p:sp>
      <p:sp>
        <p:nvSpPr>
          <p:cNvPr id="69635"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4" name="Content Placeholder 3">
            <a:extLst>
              <a:ext uri="{FF2B5EF4-FFF2-40B4-BE49-F238E27FC236}">
                <a16:creationId xmlns:a16="http://schemas.microsoft.com/office/drawing/2014/main" xmlns="" id="{7FFCB555-CE1C-4B8A-91BD-6D04A864B49D}"/>
              </a:ext>
            </a:extLst>
          </p:cNvPr>
          <p:cNvSpPr>
            <a:spLocks noGrp="1"/>
          </p:cNvSpPr>
          <p:nvPr>
            <p:ph idx="1"/>
          </p:nvPr>
        </p:nvSpPr>
        <p:spPr/>
        <p:txBody>
          <a:bodyPr/>
          <a:lstStyle/>
          <a:p>
            <a:pPr>
              <a:defRPr/>
            </a:pPr>
            <a:r>
              <a:rPr lang="ru-RU" sz="2000" dirty="0"/>
              <a:t>Дарения към Фондация Ротари се правят съгласно Устава на всеки Ротари клуб. Сумата за дарение се превежда по Банкова сметка на Фондация “Ротари”</a:t>
            </a:r>
          </a:p>
          <a:p>
            <a:pPr marL="0" indent="0">
              <a:buFont typeface="Arial" pitchFamily="34" charset="0"/>
              <a:buNone/>
              <a:defRPr/>
            </a:pPr>
            <a:endParaRPr lang="en-US" sz="2000" dirty="0"/>
          </a:p>
          <a:p>
            <a:pPr marL="0" indent="0">
              <a:buFont typeface="Arial" pitchFamily="34" charset="0"/>
              <a:buNone/>
              <a:defRPr/>
            </a:pPr>
            <a:r>
              <a:rPr lang="ru-RU" sz="2000" dirty="0"/>
              <a:t>Rotary International</a:t>
            </a:r>
          </a:p>
          <a:p>
            <a:pPr marL="0" indent="0">
              <a:buFont typeface="Arial" pitchFamily="34" charset="0"/>
              <a:buNone/>
              <a:defRPr/>
            </a:pPr>
            <a:r>
              <a:rPr lang="ru-RU" sz="2000" dirty="0"/>
              <a:t>Deutsche Bank Dusseldorf</a:t>
            </a:r>
          </a:p>
          <a:p>
            <a:pPr marL="0" indent="0">
              <a:buFont typeface="Arial" pitchFamily="34" charset="0"/>
              <a:buNone/>
              <a:defRPr/>
            </a:pPr>
            <a:r>
              <a:rPr lang="ru-RU" sz="2000" dirty="0"/>
              <a:t>BIC/SWIFT на банката на получателя: DEUTDEDDXXX</a:t>
            </a:r>
          </a:p>
          <a:p>
            <a:pPr marL="0" indent="0">
              <a:buFont typeface="Arial" pitchFamily="34" charset="0"/>
              <a:buNone/>
              <a:defRPr/>
            </a:pPr>
            <a:r>
              <a:rPr lang="ru-RU" sz="2000" dirty="0"/>
              <a:t> </a:t>
            </a:r>
          </a:p>
          <a:p>
            <a:pPr>
              <a:defRPr/>
            </a:pPr>
            <a:endParaRPr lang="en-US" sz="2000" dirty="0"/>
          </a:p>
        </p:txBody>
      </p:sp>
      <p:graphicFrame>
        <p:nvGraphicFramePr>
          <p:cNvPr id="3" name="Table 2">
            <a:extLst>
              <a:ext uri="{FF2B5EF4-FFF2-40B4-BE49-F238E27FC236}">
                <a16:creationId xmlns:a16="http://schemas.microsoft.com/office/drawing/2014/main" xmlns="" id="{25C45D32-87A8-406E-92A2-5D1216155CAC}"/>
              </a:ext>
            </a:extLst>
          </p:cNvPr>
          <p:cNvGraphicFramePr>
            <a:graphicFrameLocks noGrp="1"/>
          </p:cNvGraphicFramePr>
          <p:nvPr/>
        </p:nvGraphicFramePr>
        <p:xfrm>
          <a:off x="642938" y="4005263"/>
          <a:ext cx="7481887" cy="792352"/>
        </p:xfrm>
        <a:graphic>
          <a:graphicData uri="http://schemas.openxmlformats.org/drawingml/2006/table">
            <a:tbl>
              <a:tblPr bandRow="1">
                <a:tableStyleId>{2D5ABB26-0587-4C30-8999-92F81FD0307C}</a:tableStyleId>
              </a:tblPr>
              <a:tblGrid>
                <a:gridCol w="3520888">
                  <a:extLst>
                    <a:ext uri="{9D8B030D-6E8A-4147-A177-3AD203B41FA5}">
                      <a16:colId xmlns:a16="http://schemas.microsoft.com/office/drawing/2014/main" xmlns="" val="3808443226"/>
                    </a:ext>
                  </a:extLst>
                </a:gridCol>
                <a:gridCol w="3960999">
                  <a:extLst>
                    <a:ext uri="{9D8B030D-6E8A-4147-A177-3AD203B41FA5}">
                      <a16:colId xmlns:a16="http://schemas.microsoft.com/office/drawing/2014/main" xmlns="" val="368262359"/>
                    </a:ext>
                  </a:extLst>
                </a:gridCol>
              </a:tblGrid>
              <a:tr h="39608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2000" dirty="0">
                          <a:solidFill>
                            <a:schemeClr val="tx1">
                              <a:lumMod val="50000"/>
                            </a:schemeClr>
                          </a:solidFill>
                          <a:latin typeface="Georgia" panose="02040502050405020303" pitchFamily="18" charset="0"/>
                        </a:rPr>
                        <a:t>IBAN на сметката в евро:</a:t>
                      </a:r>
                    </a:p>
                  </a:txBody>
                  <a:tcPr marL="91454" marR="91454" marT="45688" marB="45688">
                    <a:lnR w="12700" cap="flat" cmpd="sng" algn="ctr">
                      <a:solidFill>
                        <a:schemeClr val="tx1"/>
                      </a:solidFill>
                      <a:prstDash val="solid"/>
                      <a:round/>
                      <a:headEnd type="none" w="med" len="med"/>
                      <a:tailEnd type="none" w="med" len="med"/>
                    </a:ln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2000" dirty="0">
                          <a:solidFill>
                            <a:schemeClr val="tx1">
                              <a:lumMod val="50000"/>
                            </a:schemeClr>
                          </a:solidFill>
                          <a:latin typeface="Georgia" panose="02040502050405020303" pitchFamily="18" charset="0"/>
                        </a:rPr>
                        <a:t>IBAN на сметката в долари: </a:t>
                      </a:r>
                    </a:p>
                  </a:txBody>
                  <a:tcPr marL="91454" marR="91454" marT="45688" marB="45688">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xmlns="" val="2514424622"/>
                  </a:ext>
                </a:extLst>
              </a:tr>
              <a:tr h="39608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dirty="0">
                          <a:solidFill>
                            <a:schemeClr val="tx1">
                              <a:lumMod val="50000"/>
                            </a:schemeClr>
                          </a:solidFill>
                          <a:latin typeface="Georgia" panose="02040502050405020303" pitchFamily="18" charset="0"/>
                        </a:rPr>
                        <a:t>DE51 300700100255020000</a:t>
                      </a:r>
                    </a:p>
                  </a:txBody>
                  <a:tcPr marL="91454" marR="91454" marT="45688" marB="45688">
                    <a:lnR w="12700" cap="flat" cmpd="sng" algn="ctr">
                      <a:solidFill>
                        <a:schemeClr val="tx1"/>
                      </a:solidFill>
                      <a:prstDash val="solid"/>
                      <a:round/>
                      <a:headEnd type="none" w="med" len="med"/>
                      <a:tailEnd type="none" w="med" len="med"/>
                    </a:ln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dirty="0">
                          <a:solidFill>
                            <a:schemeClr val="tx1">
                              <a:lumMod val="50000"/>
                            </a:schemeClr>
                          </a:solidFill>
                          <a:latin typeface="Georgia" panose="02040502050405020303" pitchFamily="18" charset="0"/>
                        </a:rPr>
                        <a:t>DE31 300700100067181800</a:t>
                      </a:r>
                    </a:p>
                  </a:txBody>
                  <a:tcPr marL="91454" marR="91454" marT="45688" marB="45688">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xmlns="" val="1019015136"/>
                  </a:ext>
                </a:extLst>
              </a:tr>
            </a:tbl>
          </a:graphicData>
        </a:graphic>
      </p:graphicFrame>
    </p:spTree>
    <p:extLst>
      <p:ext uri="{BB962C8B-B14F-4D97-AF65-F5344CB8AC3E}">
        <p14:creationId xmlns:p14="http://schemas.microsoft.com/office/powerpoint/2010/main" val="107960219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b="1" smtClean="0">
                <a:latin typeface="Arial Narrow" pitchFamily="34" charset="0"/>
              </a:rPr>
              <a:t>С</a:t>
            </a:r>
            <a:r>
              <a:rPr lang="ru-RU" altLang="en-US" b="1" smtClean="0">
                <a:latin typeface="Arial Narrow" pitchFamily="34" charset="0"/>
              </a:rPr>
              <a:t>писание “Ротари на Балканите</a:t>
            </a:r>
            <a:r>
              <a:rPr lang="en-US" altLang="en-US" b="1" smtClean="0">
                <a:latin typeface="Arial Narrow" pitchFamily="34" charset="0"/>
              </a:rPr>
              <a:t>”</a:t>
            </a:r>
            <a:endParaRPr lang="bg-BG" altLang="en-US" b="1" smtClean="0">
              <a:latin typeface="Arial Narrow" pitchFamily="34" charset="0"/>
            </a:endParaRPr>
          </a:p>
        </p:txBody>
      </p:sp>
      <p:sp>
        <p:nvSpPr>
          <p:cNvPr id="71683"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4" name="Content Placeholder 3">
            <a:extLst>
              <a:ext uri="{FF2B5EF4-FFF2-40B4-BE49-F238E27FC236}">
                <a16:creationId xmlns:a16="http://schemas.microsoft.com/office/drawing/2014/main" xmlns="" id="{7FFCB555-CE1C-4B8A-91BD-6D04A864B49D}"/>
              </a:ext>
            </a:extLst>
          </p:cNvPr>
          <p:cNvSpPr>
            <a:spLocks noGrp="1"/>
          </p:cNvSpPr>
          <p:nvPr>
            <p:ph idx="1"/>
          </p:nvPr>
        </p:nvSpPr>
        <p:spPr>
          <a:xfrm>
            <a:off x="457200" y="1603375"/>
            <a:ext cx="8229600" cy="3651250"/>
          </a:xfrm>
        </p:spPr>
        <p:txBody>
          <a:bodyPr/>
          <a:lstStyle/>
          <a:p>
            <a:pPr>
              <a:defRPr/>
            </a:pPr>
            <a:r>
              <a:rPr lang="ru-RU" sz="2400" dirty="0"/>
              <a:t>Сумата за списание “Ротари на Балканите” и Ротариански указател се определя от броя  членове на клуба и се превежда по банкова сметка на списание “Ротари на Балканите”</a:t>
            </a:r>
          </a:p>
          <a:p>
            <a:pPr>
              <a:defRPr/>
            </a:pPr>
            <a:r>
              <a:rPr lang="ru-RU" sz="2400" dirty="0"/>
              <a:t>Получател: </a:t>
            </a:r>
          </a:p>
          <a:p>
            <a:pPr marL="0" indent="0">
              <a:buFont typeface="Arial" pitchFamily="34" charset="0"/>
              <a:buNone/>
              <a:defRPr/>
            </a:pPr>
            <a:r>
              <a:rPr lang="ru-RU" sz="2400" dirty="0"/>
              <a:t>Агенция “БизнесН” ЕООД,</a:t>
            </a:r>
          </a:p>
          <a:p>
            <a:pPr marL="0" indent="0">
              <a:buFont typeface="Arial" pitchFamily="34" charset="0"/>
              <a:buNone/>
              <a:defRPr/>
            </a:pPr>
            <a:r>
              <a:rPr lang="ru-RU" sz="2400" dirty="0"/>
              <a:t>Postbank-ЮРОБАНК И ЕФ ДЖИ БЪЛГАРИЯ </a:t>
            </a:r>
          </a:p>
          <a:p>
            <a:pPr marL="0" indent="0">
              <a:buFont typeface="Arial" pitchFamily="34" charset="0"/>
              <a:buNone/>
              <a:defRPr/>
            </a:pPr>
            <a:r>
              <a:rPr lang="ru-RU" sz="2400" dirty="0"/>
              <a:t>IBAN на сметката в лева: BG 10 BPBI79241072550001</a:t>
            </a:r>
          </a:p>
          <a:p>
            <a:pPr marL="0" indent="0">
              <a:buFont typeface="Arial" pitchFamily="34" charset="0"/>
              <a:buNone/>
              <a:defRPr/>
            </a:pPr>
            <a:r>
              <a:rPr lang="ru-RU" sz="2400" dirty="0"/>
              <a:t>Банков код BICBPBIBGSF</a:t>
            </a:r>
          </a:p>
          <a:p>
            <a:pPr>
              <a:defRPr/>
            </a:pPr>
            <a:endParaRPr lang="en-US" sz="2400" dirty="0"/>
          </a:p>
        </p:txBody>
      </p:sp>
    </p:spTree>
    <p:extLst>
      <p:ext uri="{BB962C8B-B14F-4D97-AF65-F5344CB8AC3E}">
        <p14:creationId xmlns:p14="http://schemas.microsoft.com/office/powerpoint/2010/main" val="5266703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b="1" smtClean="0">
                <a:latin typeface="Arial Narrow" pitchFamily="34" charset="0"/>
              </a:rPr>
              <a:t>Обобщена ВАЖНА информация </a:t>
            </a:r>
          </a:p>
        </p:txBody>
      </p:sp>
      <p:sp>
        <p:nvSpPr>
          <p:cNvPr id="73731"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73732" name="Content Placeholder 3"/>
          <p:cNvSpPr>
            <a:spLocks noGrp="1" noChangeArrowheads="1"/>
          </p:cNvSpPr>
          <p:nvPr>
            <p:ph idx="1"/>
          </p:nvPr>
        </p:nvSpPr>
        <p:spPr bwMode="auto">
          <a:xfrm>
            <a:off x="457200" y="1603375"/>
            <a:ext cx="8229600" cy="3651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altLang="en-US" sz="2400" smtClean="0">
                <a:latin typeface="Georgia" pitchFamily="18" charset="0"/>
              </a:rPr>
              <a:t>Да се попълват правилно броя на членовете на Ротари клуба в базата данни в сайта на РИ www.rotary.org в срок до 1 януари и 1 юли;</a:t>
            </a:r>
          </a:p>
          <a:p>
            <a:r>
              <a:rPr lang="ru-RU" altLang="en-US" sz="2400" smtClean="0">
                <a:latin typeface="Georgia" pitchFamily="18" charset="0"/>
              </a:rPr>
              <a:t>Да се плащат задълженията към Дистрикт 2482 и Ротари Интернешънъл в срок до 120 дни  след издаване на фактурите, т.е. до 1 април и 1 октомври;</a:t>
            </a:r>
          </a:p>
          <a:p>
            <a:r>
              <a:rPr lang="ru-RU" altLang="en-US" sz="2400" smtClean="0">
                <a:latin typeface="Georgia" pitchFamily="18" charset="0"/>
              </a:rPr>
              <a:t>При плащане по банка, задължително да се отбелязва номера/името на клуба и номера на фактурата;</a:t>
            </a:r>
          </a:p>
          <a:p>
            <a:endParaRPr lang="en-US" altLang="en-US" sz="2400" smtClean="0">
              <a:latin typeface="Georgia" pitchFamily="18" charset="0"/>
            </a:endParaRPr>
          </a:p>
        </p:txBody>
      </p:sp>
    </p:spTree>
    <p:extLst>
      <p:ext uri="{BB962C8B-B14F-4D97-AF65-F5344CB8AC3E}">
        <p14:creationId xmlns:p14="http://schemas.microsoft.com/office/powerpoint/2010/main" val="187887703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ru-RU" altLang="en-US" b="1" smtClean="0">
                <a:latin typeface="Arial Narrow" pitchFamily="34" charset="0"/>
              </a:rPr>
              <a:t>Счетоводни данни на Дистрикт 2482</a:t>
            </a:r>
            <a:endParaRPr lang="bg-BG" altLang="en-US" b="1" smtClean="0">
              <a:latin typeface="Arial Narrow" pitchFamily="34" charset="0"/>
            </a:endParaRPr>
          </a:p>
        </p:txBody>
      </p:sp>
      <p:sp>
        <p:nvSpPr>
          <p:cNvPr id="75779"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4" name="Content Placeholder 3">
            <a:extLst>
              <a:ext uri="{FF2B5EF4-FFF2-40B4-BE49-F238E27FC236}">
                <a16:creationId xmlns:a16="http://schemas.microsoft.com/office/drawing/2014/main" xmlns="" id="{7FFCB555-CE1C-4B8A-91BD-6D04A864B49D}"/>
              </a:ext>
            </a:extLst>
          </p:cNvPr>
          <p:cNvSpPr>
            <a:spLocks noGrp="1"/>
          </p:cNvSpPr>
          <p:nvPr>
            <p:ph idx="1"/>
          </p:nvPr>
        </p:nvSpPr>
        <p:spPr>
          <a:xfrm>
            <a:off x="457200" y="1603375"/>
            <a:ext cx="8229600" cy="3651250"/>
          </a:xfrm>
        </p:spPr>
        <p:txBody>
          <a:bodyPr/>
          <a:lstStyle/>
          <a:p>
            <a:pPr>
              <a:defRPr/>
            </a:pPr>
            <a:r>
              <a:rPr lang="ru-RU" sz="2400" dirty="0"/>
              <a:t>При нужда от възстановяване на средства от Дистрикт 2482, да се използват следните данни за  издаване на  фактури:</a:t>
            </a:r>
          </a:p>
          <a:p>
            <a:pPr>
              <a:defRPr/>
            </a:pPr>
            <a:endParaRPr lang="ru-RU" sz="2400" dirty="0"/>
          </a:p>
          <a:p>
            <a:pPr marL="0" indent="0">
              <a:buFont typeface="Arial" pitchFamily="34" charset="0"/>
              <a:buNone/>
              <a:defRPr/>
            </a:pPr>
            <a:r>
              <a:rPr lang="ru-RU" sz="2400" dirty="0"/>
              <a:t>Дистрикт 2482 към РИ</a:t>
            </a:r>
          </a:p>
          <a:p>
            <a:pPr marL="0" indent="0">
              <a:buFont typeface="Arial" pitchFamily="34" charset="0"/>
              <a:buNone/>
              <a:defRPr/>
            </a:pPr>
            <a:r>
              <a:rPr lang="ru-RU" sz="2400" dirty="0"/>
              <a:t>Ин по ЗДДС : 175669515</a:t>
            </a:r>
          </a:p>
          <a:p>
            <a:pPr marL="0" indent="0">
              <a:buFont typeface="Arial" pitchFamily="34" charset="0"/>
              <a:buNone/>
              <a:defRPr/>
            </a:pPr>
            <a:r>
              <a:rPr lang="ru-RU" sz="2400" dirty="0"/>
              <a:t>Адрес: гр. София </a:t>
            </a:r>
          </a:p>
          <a:p>
            <a:pPr marL="0" indent="0">
              <a:buFont typeface="Arial" pitchFamily="34" charset="0"/>
              <a:buNone/>
              <a:defRPr/>
            </a:pPr>
            <a:r>
              <a:rPr lang="ru-RU" sz="2400" dirty="0"/>
              <a:t>МОЛ: Веселин Димитров</a:t>
            </a:r>
          </a:p>
          <a:p>
            <a:pPr>
              <a:defRPr/>
            </a:pPr>
            <a:endParaRPr lang="en-US" sz="2400" dirty="0"/>
          </a:p>
        </p:txBody>
      </p:sp>
    </p:spTree>
    <p:extLst>
      <p:ext uri="{BB962C8B-B14F-4D97-AF65-F5344CB8AC3E}">
        <p14:creationId xmlns:p14="http://schemas.microsoft.com/office/powerpoint/2010/main" val="42703424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ru-RU" altLang="en-US" b="1" smtClean="0">
                <a:latin typeface="Arial Narrow" pitchFamily="34" charset="0"/>
              </a:rPr>
              <a:t>Примерен бюджет</a:t>
            </a:r>
            <a:endParaRPr lang="bg-BG" altLang="en-US" b="1" smtClean="0">
              <a:latin typeface="Arial Narrow" pitchFamily="34" charset="0"/>
            </a:endParaRPr>
          </a:p>
        </p:txBody>
      </p:sp>
      <p:sp>
        <p:nvSpPr>
          <p:cNvPr id="77827"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graphicFrame>
        <p:nvGraphicFramePr>
          <p:cNvPr id="7" name="Content Placeholder 3">
            <a:extLst>
              <a:ext uri="{FF2B5EF4-FFF2-40B4-BE49-F238E27FC236}">
                <a16:creationId xmlns:a16="http://schemas.microsoft.com/office/drawing/2014/main" xmlns="" id="{E07169AC-1F97-4A30-9A7E-85E1B1103B8C}"/>
              </a:ext>
            </a:extLst>
          </p:cNvPr>
          <p:cNvGraphicFramePr>
            <a:graphicFrameLocks/>
          </p:cNvGraphicFramePr>
          <p:nvPr/>
        </p:nvGraphicFramePr>
        <p:xfrm>
          <a:off x="1587500" y="1168400"/>
          <a:ext cx="5969000" cy="5016501"/>
        </p:xfrm>
        <a:graphic>
          <a:graphicData uri="http://schemas.openxmlformats.org/drawingml/2006/table">
            <a:tbl>
              <a:tblPr/>
              <a:tblGrid>
                <a:gridCol w="3495675">
                  <a:extLst>
                    <a:ext uri="{9D8B030D-6E8A-4147-A177-3AD203B41FA5}">
                      <a16:colId xmlns:a16="http://schemas.microsoft.com/office/drawing/2014/main" xmlns="" val="2816190469"/>
                    </a:ext>
                  </a:extLst>
                </a:gridCol>
                <a:gridCol w="1401762">
                  <a:extLst>
                    <a:ext uri="{9D8B030D-6E8A-4147-A177-3AD203B41FA5}">
                      <a16:colId xmlns:a16="http://schemas.microsoft.com/office/drawing/2014/main" xmlns="" val="2108603640"/>
                    </a:ext>
                  </a:extLst>
                </a:gridCol>
                <a:gridCol w="1071563">
                  <a:extLst>
                    <a:ext uri="{9D8B030D-6E8A-4147-A177-3AD203B41FA5}">
                      <a16:colId xmlns:a16="http://schemas.microsoft.com/office/drawing/2014/main" xmlns="" val="3842538037"/>
                    </a:ext>
                  </a:extLst>
                </a:gridCol>
              </a:tblGrid>
              <a:tr h="247650">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dirty="0">
                          <a:ln>
                            <a:noFill/>
                          </a:ln>
                          <a:solidFill>
                            <a:srgbClr val="FFFFFF"/>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dirty="0">
                        <a:ln>
                          <a:noFill/>
                        </a:ln>
                        <a:solidFill>
                          <a:srgbClr val="FFFFFF"/>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dirty="0">
                          <a:ln>
                            <a:noFill/>
                          </a:ln>
                          <a:solidFill>
                            <a:srgbClr val="FFFFFF"/>
                          </a:solidFill>
                          <a:effectLst/>
                          <a:latin typeface="Calibri" panose="020F0502020204030204" pitchFamily="34" charset="0"/>
                          <a:ea typeface="MS PGothic" panose="020B0600070205080204" pitchFamily="34" charset="-128"/>
                        </a:rPr>
                        <a:t>БЮДЖЕТ(лв)</a:t>
                      </a:r>
                      <a:endParaRPr kumimoji="0" lang="en-US" altLang="en-US" sz="900" b="1" i="0" u="none" strike="noStrike" cap="none" normalizeH="0" baseline="0" dirty="0">
                        <a:ln>
                          <a:noFill/>
                        </a:ln>
                        <a:solidFill>
                          <a:srgbClr val="FFFFFF"/>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FFFFFF"/>
                          </a:solidFill>
                          <a:effectLst/>
                          <a:latin typeface="Calibri" panose="020F0502020204030204" pitchFamily="34" charset="0"/>
                          <a:ea typeface="MS PGothic" panose="020B0600070205080204" pitchFamily="34" charset="-128"/>
                        </a:rPr>
                        <a:t>ОТЧЕТ(лв)</a:t>
                      </a:r>
                      <a:endParaRPr kumimoji="0" lang="en-US" altLang="en-US" sz="900" b="1" i="0" u="none" strike="noStrike" cap="none" normalizeH="0" baseline="0">
                        <a:ln>
                          <a:noFill/>
                        </a:ln>
                        <a:solidFill>
                          <a:srgbClr val="FFFFFF"/>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xmlns="" val="2653809808"/>
                  </a:ext>
                </a:extLst>
              </a:tr>
              <a:tr h="247650">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rPr>
                        <a:t>1.ПРЕХОДЕН ОСТАТЪК НА 01.07.2018 ГОД.</a:t>
                      </a:r>
                      <a:endParaRPr kumimoji="0" lang="en-US" altLang="en-US" sz="9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extLst>
                  <a:ext uri="{0D108BD9-81ED-4DB2-BD59-A6C34878D82A}">
                    <a16:rowId xmlns:a16="http://schemas.microsoft.com/office/drawing/2014/main" xmlns="" val="3635297944"/>
                  </a:ext>
                </a:extLst>
              </a:tr>
              <a:tr h="247650">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rPr>
                        <a:t>В т.ч.:</a:t>
                      </a:r>
                      <a:endParaRPr kumimoji="0" lang="en-US" altLang="en-US" sz="9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3592061642"/>
                  </a:ext>
                </a:extLst>
              </a:tr>
              <a:tr h="247650">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rPr>
                        <a:t>1.1  Каса</a:t>
                      </a:r>
                      <a:endParaRPr kumimoji="0" lang="en-US" altLang="en-US" sz="9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extLst>
                  <a:ext uri="{0D108BD9-81ED-4DB2-BD59-A6C34878D82A}">
                    <a16:rowId xmlns:a16="http://schemas.microsoft.com/office/drawing/2014/main" xmlns="" val="3441686104"/>
                  </a:ext>
                </a:extLst>
              </a:tr>
              <a:tr h="247650">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rPr>
                        <a:t>1.2  Банкови сметки</a:t>
                      </a:r>
                      <a:endParaRPr kumimoji="0" lang="en-US" altLang="en-US" sz="9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3449994012"/>
                  </a:ext>
                </a:extLst>
              </a:tr>
              <a:tr h="247650">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rPr>
                        <a:t>2. ПРИХОДИ</a:t>
                      </a:r>
                      <a:endParaRPr kumimoji="0" lang="en-US" altLang="en-US" sz="9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extLst>
                  <a:ext uri="{0D108BD9-81ED-4DB2-BD59-A6C34878D82A}">
                    <a16:rowId xmlns:a16="http://schemas.microsoft.com/office/drawing/2014/main" xmlns="" val="4168210949"/>
                  </a:ext>
                </a:extLst>
              </a:tr>
              <a:tr h="569913">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rPr>
                        <a:t>2.1  Приходи от членски внос</a:t>
                      </a:r>
                      <a:endParaRPr kumimoji="0" lang="en-US" altLang="en-US" sz="9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endParaRPr>
                    </a:p>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rPr>
                        <a:t> * ....... лева на член от клуба</a:t>
                      </a:r>
                      <a:endParaRPr kumimoji="0" lang="en-US" altLang="en-US" sz="9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101348100"/>
                  </a:ext>
                </a:extLst>
              </a:tr>
              <a:tr h="247650">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rPr>
                        <a:t>2.2  Приходи от дарения</a:t>
                      </a:r>
                      <a:endParaRPr kumimoji="0" lang="en-US" altLang="en-US" sz="9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extLst>
                  <a:ext uri="{0D108BD9-81ED-4DB2-BD59-A6C34878D82A}">
                    <a16:rowId xmlns:a16="http://schemas.microsoft.com/office/drawing/2014/main" xmlns="" val="894468083"/>
                  </a:ext>
                </a:extLst>
              </a:tr>
              <a:tr h="247650">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rPr>
                        <a:t>В т.ч.:</a:t>
                      </a:r>
                      <a:endParaRPr kumimoji="0" lang="en-US" altLang="en-US" sz="9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2452186797"/>
                  </a:ext>
                </a:extLst>
              </a:tr>
              <a:tr h="247650">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2.2.1  Общи дарения</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extLst>
                  <a:ext uri="{0D108BD9-81ED-4DB2-BD59-A6C34878D82A}">
                    <a16:rowId xmlns:a16="http://schemas.microsoft.com/office/drawing/2014/main" xmlns="" val="3390095198"/>
                  </a:ext>
                </a:extLst>
              </a:tr>
              <a:tr h="247650">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rPr>
                        <a:t>2.2.2  Целеви дарения </a:t>
                      </a:r>
                      <a:endParaRPr kumimoji="0" lang="en-US" altLang="en-US" sz="9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38027163"/>
                  </a:ext>
                </a:extLst>
              </a:tr>
              <a:tr h="247650">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rPr>
                        <a:t>2.3  Приходи от „Пол Харис Фелоу“</a:t>
                      </a:r>
                      <a:endParaRPr kumimoji="0" lang="en-US" altLang="en-US" sz="9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extLst>
                  <a:ext uri="{0D108BD9-81ED-4DB2-BD59-A6C34878D82A}">
                    <a16:rowId xmlns:a16="http://schemas.microsoft.com/office/drawing/2014/main" xmlns="" val="3738649587"/>
                  </a:ext>
                </a:extLst>
              </a:tr>
              <a:tr h="247650">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rPr>
                        <a:t>2.4  Приходи от встъпителни вноски</a:t>
                      </a:r>
                      <a:endParaRPr kumimoji="0" lang="en-US" altLang="en-US" sz="9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2010963079"/>
                  </a:ext>
                </a:extLst>
              </a:tr>
              <a:tr h="247650">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rPr>
                        <a:t>2.5  Приходи празнични мероприятия</a:t>
                      </a:r>
                      <a:endParaRPr kumimoji="0" lang="en-US" altLang="en-US" sz="9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extLst>
                  <a:ext uri="{0D108BD9-81ED-4DB2-BD59-A6C34878D82A}">
                    <a16:rowId xmlns:a16="http://schemas.microsoft.com/office/drawing/2014/main" xmlns="" val="3390791710"/>
                  </a:ext>
                </a:extLst>
              </a:tr>
              <a:tr h="1227138">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2.6  Други приходи по ПРОЕКТИ</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endParaRPr>
                    </a:p>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2.6.1 Проект 1</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endParaRPr>
                    </a:p>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2.6.1 Проект 2</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endParaRPr>
                    </a:p>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2.6.1 Проект 3</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476" marR="28476" marT="28463" marB="28463"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3256664120"/>
                  </a:ext>
                </a:extLst>
              </a:tr>
            </a:tbl>
          </a:graphicData>
        </a:graphic>
      </p:graphicFrame>
    </p:spTree>
    <p:extLst>
      <p:ext uri="{BB962C8B-B14F-4D97-AF65-F5344CB8AC3E}">
        <p14:creationId xmlns:p14="http://schemas.microsoft.com/office/powerpoint/2010/main" val="251617411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ru-RU" altLang="en-US" b="1" smtClean="0">
                <a:latin typeface="Arial Narrow" pitchFamily="34" charset="0"/>
              </a:rPr>
              <a:t>Примерен бюджет</a:t>
            </a:r>
            <a:endParaRPr lang="bg-BG" altLang="en-US" b="1" smtClean="0">
              <a:latin typeface="Arial Narrow" pitchFamily="34" charset="0"/>
            </a:endParaRPr>
          </a:p>
        </p:txBody>
      </p:sp>
      <p:sp>
        <p:nvSpPr>
          <p:cNvPr id="79875"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graphicFrame>
        <p:nvGraphicFramePr>
          <p:cNvPr id="5" name="Content Placeholder 3">
            <a:extLst>
              <a:ext uri="{FF2B5EF4-FFF2-40B4-BE49-F238E27FC236}">
                <a16:creationId xmlns:a16="http://schemas.microsoft.com/office/drawing/2014/main" xmlns="" id="{57BD2B97-AD7B-4A7E-8AA8-7B6E2FE93F97}"/>
              </a:ext>
            </a:extLst>
          </p:cNvPr>
          <p:cNvGraphicFramePr>
            <a:graphicFrameLocks noGrp="1"/>
          </p:cNvGraphicFramePr>
          <p:nvPr/>
        </p:nvGraphicFramePr>
        <p:xfrm>
          <a:off x="1395413" y="1171575"/>
          <a:ext cx="5975350" cy="4921257"/>
        </p:xfrm>
        <a:graphic>
          <a:graphicData uri="http://schemas.openxmlformats.org/drawingml/2006/table">
            <a:tbl>
              <a:tblPr/>
              <a:tblGrid>
                <a:gridCol w="3498850">
                  <a:extLst>
                    <a:ext uri="{9D8B030D-6E8A-4147-A177-3AD203B41FA5}">
                      <a16:colId xmlns:a16="http://schemas.microsoft.com/office/drawing/2014/main" xmlns="" val="2103068471"/>
                    </a:ext>
                  </a:extLst>
                </a:gridCol>
                <a:gridCol w="1403350">
                  <a:extLst>
                    <a:ext uri="{9D8B030D-6E8A-4147-A177-3AD203B41FA5}">
                      <a16:colId xmlns:a16="http://schemas.microsoft.com/office/drawing/2014/main" xmlns="" val="2578489581"/>
                    </a:ext>
                  </a:extLst>
                </a:gridCol>
                <a:gridCol w="1073150">
                  <a:extLst>
                    <a:ext uri="{9D8B030D-6E8A-4147-A177-3AD203B41FA5}">
                      <a16:colId xmlns:a16="http://schemas.microsoft.com/office/drawing/2014/main" xmlns="" val="1604662868"/>
                    </a:ext>
                  </a:extLst>
                </a:gridCol>
              </a:tblGrid>
              <a:tr h="249238">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dirty="0">
                          <a:ln>
                            <a:noFill/>
                          </a:ln>
                          <a:solidFill>
                            <a:srgbClr val="FFFFFF"/>
                          </a:solidFill>
                          <a:effectLst/>
                          <a:latin typeface="Calibri" panose="020F0502020204030204" pitchFamily="34" charset="0"/>
                          <a:ea typeface="MS PGothic" panose="020B0600070205080204" pitchFamily="34" charset="-128"/>
                        </a:rPr>
                        <a:t>3. РАЗХОДИ</a:t>
                      </a:r>
                      <a:endParaRPr kumimoji="0" lang="en-US" altLang="en-US" sz="900" b="1" i="0" u="none" strike="noStrike" cap="none" normalizeH="0" baseline="0" dirty="0">
                        <a:ln>
                          <a:noFill/>
                        </a:ln>
                        <a:solidFill>
                          <a:srgbClr val="FFFFFF"/>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FFFFFF"/>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FFFFFF"/>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FFFFFF"/>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FFFFFF"/>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xmlns="" val="1565175712"/>
                  </a:ext>
                </a:extLst>
              </a:tr>
              <a:tr h="434973">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3.1.  Чл.внос към РИ  * 60 щ. Долара или или равностойност в Евро на член от клуба</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extLst>
                  <a:ext uri="{0D108BD9-81ED-4DB2-BD59-A6C34878D82A}">
                    <a16:rowId xmlns:a16="http://schemas.microsoft.com/office/drawing/2014/main" xmlns="" val="3691822127"/>
                  </a:ext>
                </a:extLst>
              </a:tr>
              <a:tr h="249238">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3.2 .Чл.внос Д 2480  * 60 лв на член от клуба</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760887343"/>
                  </a:ext>
                </a:extLst>
              </a:tr>
              <a:tr h="249238">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3.3.  Абонамент сп. „Ротари на Балканите“</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extLst>
                  <a:ext uri="{0D108BD9-81ED-4DB2-BD59-A6C34878D82A}">
                    <a16:rowId xmlns:a16="http://schemas.microsoft.com/office/drawing/2014/main" xmlns="" val="1615122329"/>
                  </a:ext>
                </a:extLst>
              </a:tr>
              <a:tr h="249238">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3.4. Ротари указател – ....... лв./ брой</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730328758"/>
                  </a:ext>
                </a:extLst>
              </a:tr>
              <a:tr h="249238">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3.4  Разходи за командировки</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extLst>
                  <a:ext uri="{0D108BD9-81ED-4DB2-BD59-A6C34878D82A}">
                    <a16:rowId xmlns:a16="http://schemas.microsoft.com/office/drawing/2014/main" xmlns="" val="2896185310"/>
                  </a:ext>
                </a:extLst>
              </a:tr>
              <a:tr h="249238">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3.5  Разходи за гости</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714684265"/>
                  </a:ext>
                </a:extLst>
              </a:tr>
              <a:tr h="249238">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3.6  Разходи за канцеларски материали</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extLst>
                  <a:ext uri="{0D108BD9-81ED-4DB2-BD59-A6C34878D82A}">
                    <a16:rowId xmlns:a16="http://schemas.microsoft.com/office/drawing/2014/main" xmlns="" val="1344655364"/>
                  </a:ext>
                </a:extLst>
              </a:tr>
              <a:tr h="249238">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3.7  Разходи за символи и аксесоари</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3243103622"/>
                  </a:ext>
                </a:extLst>
              </a:tr>
              <a:tr h="249238">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3.8  Разходи за банково обслужване</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extLst>
                  <a:ext uri="{0D108BD9-81ED-4DB2-BD59-A6C34878D82A}">
                    <a16:rowId xmlns:a16="http://schemas.microsoft.com/office/drawing/2014/main" xmlns="" val="3833327143"/>
                  </a:ext>
                </a:extLst>
              </a:tr>
              <a:tr h="249238">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3.9  Разходи за дарения</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842153710"/>
                  </a:ext>
                </a:extLst>
              </a:tr>
              <a:tr h="249238">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3.10  Разходи за празнични мероприятия</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extLst>
                  <a:ext uri="{0D108BD9-81ED-4DB2-BD59-A6C34878D82A}">
                    <a16:rowId xmlns:a16="http://schemas.microsoft.com/office/drawing/2014/main" xmlns="" val="2106479635"/>
                  </a:ext>
                </a:extLst>
              </a:tr>
              <a:tr h="249238">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3.11  Разходи за подаръци</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2687234817"/>
                  </a:ext>
                </a:extLst>
              </a:tr>
              <a:tr h="249238">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3.12  Други  непредвидени разходи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extLst>
                  <a:ext uri="{0D108BD9-81ED-4DB2-BD59-A6C34878D82A}">
                    <a16:rowId xmlns:a16="http://schemas.microsoft.com/office/drawing/2014/main" xmlns="" val="1810487726"/>
                  </a:ext>
                </a:extLst>
              </a:tr>
              <a:tr h="249238">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3.13  Наем зала / консумация</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680138616"/>
                  </a:ext>
                </a:extLst>
              </a:tr>
              <a:tr h="249238">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8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8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extLst>
                  <a:ext uri="{0D108BD9-81ED-4DB2-BD59-A6C34878D82A}">
                    <a16:rowId xmlns:a16="http://schemas.microsoft.com/office/drawing/2014/main" xmlns="" val="241499670"/>
                  </a:ext>
                </a:extLst>
              </a:tr>
              <a:tr h="249238">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4. ПРЕХОДЕН ОСТАТЪК НА 01.07.2019 Г.</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749249411"/>
                  </a:ext>
                </a:extLst>
              </a:tr>
              <a:tr h="249238">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4.1 Каса</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FFF4E7"/>
                    </a:solidFill>
                  </a:tcPr>
                </a:tc>
                <a:extLst>
                  <a:ext uri="{0D108BD9-81ED-4DB2-BD59-A6C34878D82A}">
                    <a16:rowId xmlns:a16="http://schemas.microsoft.com/office/drawing/2014/main" xmlns="" val="335327474"/>
                  </a:ext>
                </a:extLst>
              </a:tr>
              <a:tr h="249238">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4.2. Банка</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a:ln>
                            <a:noFill/>
                          </a:ln>
                          <a:solidFill>
                            <a:srgbClr val="958D85"/>
                          </a:solidFill>
                          <a:effectLst/>
                          <a:latin typeface="Calibri" panose="020F0502020204030204" pitchFamily="34" charset="0"/>
                          <a:ea typeface="MS PGothic" panose="020B0600070205080204" pitchFamily="34" charset="-128"/>
                        </a:rPr>
                        <a:t>0.00</a:t>
                      </a:r>
                      <a:endParaRPr kumimoji="0" lang="en-US" altLang="en-US" sz="900" b="1" i="0" u="none" strike="noStrike" cap="none" normalizeH="0" baseline="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defTabSz="45720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defTabSz="4572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defTabSz="4572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just" defTabSz="457200" rtl="0" eaLnBrk="1" fontAlgn="base" latinLnBrk="0" hangingPunct="1">
                        <a:lnSpc>
                          <a:spcPct val="115000"/>
                        </a:lnSpc>
                        <a:spcBef>
                          <a:spcPct val="0"/>
                        </a:spcBef>
                        <a:spcAft>
                          <a:spcPts val="1000"/>
                        </a:spcAft>
                        <a:buClrTx/>
                        <a:buSzTx/>
                        <a:buFontTx/>
                        <a:buNone/>
                        <a:tabLst/>
                      </a:pPr>
                      <a:r>
                        <a:rPr kumimoji="0" lang="bg-BG" altLang="en-US" sz="10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rPr>
                        <a:t> </a:t>
                      </a:r>
                      <a:endParaRPr kumimoji="0" lang="en-US" altLang="en-US" sz="900" b="1" i="0" u="none" strike="noStrike" cap="none" normalizeH="0" baseline="0" dirty="0">
                        <a:ln>
                          <a:noFill/>
                        </a:ln>
                        <a:solidFill>
                          <a:srgbClr val="958D85"/>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28559" marR="28559" marT="28569" marB="28569"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814196540"/>
                  </a:ext>
                </a:extLst>
              </a:tr>
            </a:tbl>
          </a:graphicData>
        </a:graphic>
      </p:graphicFrame>
    </p:spTree>
    <p:extLst>
      <p:ext uri="{BB962C8B-B14F-4D97-AF65-F5344CB8AC3E}">
        <p14:creationId xmlns:p14="http://schemas.microsoft.com/office/powerpoint/2010/main" val="83499205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ru-RU" altLang="en-US" b="1" smtClean="0">
                <a:latin typeface="Arial Narrow" pitchFamily="34" charset="0"/>
              </a:rPr>
              <a:t>Благодаря за вниманието!</a:t>
            </a:r>
          </a:p>
        </p:txBody>
      </p:sp>
      <p:sp>
        <p:nvSpPr>
          <p:cNvPr id="81923"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4" name="Content Placeholder 3">
            <a:extLst>
              <a:ext uri="{FF2B5EF4-FFF2-40B4-BE49-F238E27FC236}">
                <a16:creationId xmlns:a16="http://schemas.microsoft.com/office/drawing/2014/main" xmlns="" id="{7FFCB555-CE1C-4B8A-91BD-6D04A864B49D}"/>
              </a:ext>
            </a:extLst>
          </p:cNvPr>
          <p:cNvSpPr>
            <a:spLocks noGrp="1"/>
          </p:cNvSpPr>
          <p:nvPr>
            <p:ph idx="1"/>
          </p:nvPr>
        </p:nvSpPr>
        <p:spPr>
          <a:xfrm>
            <a:off x="457200" y="1603375"/>
            <a:ext cx="8229600" cy="4273550"/>
          </a:xfrm>
        </p:spPr>
        <p:txBody>
          <a:bodyPr/>
          <a:lstStyle/>
          <a:p>
            <a:pPr marL="0" indent="0" algn="ctr">
              <a:buFont typeface="Arial" pitchFamily="34" charset="0"/>
              <a:buNone/>
              <a:defRPr/>
            </a:pPr>
            <a:r>
              <a:rPr lang="ru-RU" sz="2400" i="1" dirty="0"/>
              <a:t>Закон на Мърфи за касиера: </a:t>
            </a:r>
          </a:p>
          <a:p>
            <a:pPr marL="0" indent="0" algn="ctr">
              <a:buFont typeface="Arial" pitchFamily="34" charset="0"/>
              <a:buNone/>
              <a:defRPr/>
            </a:pPr>
            <a:r>
              <a:rPr lang="ru-RU" sz="2400" i="1" dirty="0"/>
              <a:t>ако не излиза, значи има грешка;</a:t>
            </a:r>
          </a:p>
          <a:p>
            <a:pPr marL="0" indent="0" algn="ctr">
              <a:buFont typeface="Arial" pitchFamily="34" charset="0"/>
              <a:buNone/>
              <a:defRPr/>
            </a:pPr>
            <a:r>
              <a:rPr lang="ru-RU" sz="2400" i="1" dirty="0"/>
              <a:t> ако излиза, значи има две грешки  </a:t>
            </a:r>
            <a:r>
              <a:rPr lang="ru-RU" sz="2400" dirty="0">
                <a:sym typeface="Wingdings" panose="05000000000000000000" pitchFamily="2" charset="2"/>
              </a:rPr>
              <a:t></a:t>
            </a:r>
            <a:endParaRPr lang="ru-RU" sz="2400" dirty="0"/>
          </a:p>
          <a:p>
            <a:pPr marL="0" indent="0" algn="ctr">
              <a:buFont typeface="Arial" pitchFamily="34" charset="0"/>
              <a:buNone/>
              <a:defRPr/>
            </a:pPr>
            <a:r>
              <a:rPr lang="ru-RU" sz="2400" i="1" dirty="0"/>
              <a:t>Благодаря за вниманието!</a:t>
            </a:r>
          </a:p>
          <a:p>
            <a:pPr>
              <a:defRPr/>
            </a:pPr>
            <a:endParaRPr lang="ru-RU" sz="2400" dirty="0"/>
          </a:p>
          <a:p>
            <a:pPr marL="0" indent="0">
              <a:buFont typeface="Arial" pitchFamily="34" charset="0"/>
              <a:buNone/>
              <a:defRPr/>
            </a:pPr>
            <a:r>
              <a:rPr lang="ru-RU" sz="1800" dirty="0"/>
              <a:t>За контакти: </a:t>
            </a:r>
          </a:p>
          <a:p>
            <a:pPr marL="0" indent="0">
              <a:buFont typeface="Arial" pitchFamily="34" charset="0"/>
              <a:buNone/>
              <a:defRPr/>
            </a:pPr>
            <a:r>
              <a:rPr lang="ru-RU" sz="1800" dirty="0"/>
              <a:t>Таня Карабашева от РК София- Сердика</a:t>
            </a:r>
          </a:p>
          <a:p>
            <a:pPr marL="0" indent="0">
              <a:buFont typeface="Arial" pitchFamily="34" charset="0"/>
              <a:buNone/>
              <a:defRPr/>
            </a:pPr>
            <a:r>
              <a:rPr lang="ru-RU" sz="1800" dirty="0"/>
              <a:t>Ковчежник  на Дистрикт 2482    2019-2020</a:t>
            </a:r>
          </a:p>
          <a:p>
            <a:pPr marL="0" indent="0">
              <a:buFont typeface="Arial" pitchFamily="34" charset="0"/>
              <a:buNone/>
              <a:defRPr/>
            </a:pPr>
            <a:r>
              <a:rPr lang="ru-RU" sz="1800" dirty="0"/>
              <a:t>tkarabasheva@rotary-serdika.org</a:t>
            </a:r>
          </a:p>
          <a:p>
            <a:pPr marL="0" indent="0">
              <a:buFont typeface="Arial" pitchFamily="34" charset="0"/>
              <a:buNone/>
              <a:defRPr/>
            </a:pPr>
            <a:r>
              <a:rPr lang="ru-RU" sz="1800" dirty="0"/>
              <a:t>0898 571066</a:t>
            </a:r>
          </a:p>
          <a:p>
            <a:pPr marL="0" indent="0">
              <a:buFont typeface="Arial" pitchFamily="34" charset="0"/>
              <a:buNone/>
              <a:defRPr/>
            </a:pPr>
            <a:r>
              <a:rPr lang="ru-RU" sz="1800" dirty="0"/>
              <a:t>гр. София 1000, п.к. 331</a:t>
            </a:r>
          </a:p>
          <a:p>
            <a:pPr>
              <a:defRPr/>
            </a:pPr>
            <a:endParaRPr lang="en-US" sz="2400" dirty="0"/>
          </a:p>
        </p:txBody>
      </p:sp>
    </p:spTree>
    <p:extLst>
      <p:ext uri="{BB962C8B-B14F-4D97-AF65-F5344CB8AC3E}">
        <p14:creationId xmlns:p14="http://schemas.microsoft.com/office/powerpoint/2010/main" val="275250499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3"/>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4000" b="1" smtClean="0">
                <a:latin typeface="Arial Narrow" pitchFamily="34" charset="0"/>
              </a:rPr>
              <a:t>На добър час!</a:t>
            </a:r>
            <a:endParaRPr lang="en-US" altLang="en-US" sz="4000" b="1" smtClean="0">
              <a:latin typeface="Arial Narrow" pitchFamily="34" charset="0"/>
            </a:endParaRPr>
          </a:p>
        </p:txBody>
      </p:sp>
    </p:spTree>
    <p:extLst>
      <p:ext uri="{BB962C8B-B14F-4D97-AF65-F5344CB8AC3E}">
        <p14:creationId xmlns:p14="http://schemas.microsoft.com/office/powerpoint/2010/main" val="17203134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Line 50"/>
          <p:cNvSpPr>
            <a:spLocks noChangeShapeType="1"/>
          </p:cNvSpPr>
          <p:nvPr/>
        </p:nvSpPr>
        <p:spPr bwMode="auto">
          <a:xfrm>
            <a:off x="7019925" y="1703388"/>
            <a:ext cx="0" cy="652462"/>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AutoShape 16"/>
          <p:cNvSpPr>
            <a:spLocks noChangeArrowheads="1"/>
          </p:cNvSpPr>
          <p:nvPr/>
        </p:nvSpPr>
        <p:spPr bwMode="auto">
          <a:xfrm>
            <a:off x="3243263" y="1214438"/>
            <a:ext cx="2652712" cy="1004887"/>
          </a:xfrm>
          <a:prstGeom prst="flowChartAlternateProcess">
            <a:avLst/>
          </a:prstGeom>
          <a:solidFill>
            <a:srgbClr val="58585A"/>
          </a:solidFill>
          <a:ln w="25400" algn="ctr">
            <a:solidFill>
              <a:schemeClr val="accent1"/>
            </a:solidFill>
            <a:miter lim="800000"/>
            <a:headEnd/>
            <a:tailEnd/>
          </a:ln>
        </p:spPr>
        <p:txBody>
          <a:bodyPr wrap="none" anchor="ctr"/>
          <a:lstStyle/>
          <a:p>
            <a:pPr algn="ctr" eaLnBrk="1" hangingPunct="1">
              <a:spcBef>
                <a:spcPct val="50000"/>
              </a:spcBef>
            </a:pPr>
            <a:r>
              <a:rPr lang="en-US" sz="1600" b="1">
                <a:solidFill>
                  <a:schemeClr val="bg1"/>
                </a:solidFill>
                <a:latin typeface="Arial Narrow" pitchFamily="34" charset="0"/>
              </a:rPr>
              <a:t>2018-19 </a:t>
            </a:r>
            <a:r>
              <a:rPr lang="bg-BG" sz="1600" b="1">
                <a:solidFill>
                  <a:schemeClr val="bg1"/>
                </a:solidFill>
                <a:latin typeface="Arial Narrow" pitchFamily="34" charset="0"/>
              </a:rPr>
              <a:t>Борд на Директорите</a:t>
            </a:r>
            <a:endParaRPr lang="en-US" sz="1600" b="1">
              <a:solidFill>
                <a:schemeClr val="bg1"/>
              </a:solidFill>
              <a:latin typeface="Arial Narrow" pitchFamily="34" charset="0"/>
            </a:endParaRPr>
          </a:p>
          <a:p>
            <a:pPr algn="ctr" eaLnBrk="1" hangingPunct="1">
              <a:spcBef>
                <a:spcPct val="50000"/>
              </a:spcBef>
            </a:pPr>
            <a:r>
              <a:rPr lang="bg-BG" sz="1600" b="1">
                <a:solidFill>
                  <a:schemeClr val="bg1"/>
                </a:solidFill>
                <a:latin typeface="Arial Narrow" pitchFamily="34" charset="0"/>
              </a:rPr>
              <a:t>РИ Президент</a:t>
            </a:r>
            <a:r>
              <a:rPr lang="en-US" sz="1600" b="1">
                <a:solidFill>
                  <a:schemeClr val="bg1"/>
                </a:solidFill>
                <a:latin typeface="Arial Narrow" pitchFamily="34" charset="0"/>
              </a:rPr>
              <a:t/>
            </a:r>
            <a:br>
              <a:rPr lang="en-US" sz="1600" b="1">
                <a:solidFill>
                  <a:schemeClr val="bg1"/>
                </a:solidFill>
                <a:latin typeface="Arial Narrow" pitchFamily="34" charset="0"/>
              </a:rPr>
            </a:br>
            <a:r>
              <a:rPr lang="bg-BG" sz="1600" b="1">
                <a:solidFill>
                  <a:schemeClr val="bg1"/>
                </a:solidFill>
                <a:latin typeface="Arial Narrow" pitchFamily="34" charset="0"/>
              </a:rPr>
              <a:t>Бари Расин, Бахами</a:t>
            </a:r>
            <a:endParaRPr lang="en-US" sz="1600" b="1">
              <a:solidFill>
                <a:schemeClr val="bg1"/>
              </a:solidFill>
              <a:latin typeface="Arial Narrow" pitchFamily="34" charset="0"/>
            </a:endParaRPr>
          </a:p>
        </p:txBody>
      </p:sp>
      <p:sp>
        <p:nvSpPr>
          <p:cNvPr id="14" name="AutoShape 17"/>
          <p:cNvSpPr>
            <a:spLocks noChangeArrowheads="1"/>
          </p:cNvSpPr>
          <p:nvPr/>
        </p:nvSpPr>
        <p:spPr bwMode="auto">
          <a:xfrm>
            <a:off x="481013" y="2281238"/>
            <a:ext cx="2651125" cy="823912"/>
          </a:xfrm>
          <a:prstGeom prst="flowChartAlternateProcess">
            <a:avLst/>
          </a:prstGeom>
          <a:solidFill>
            <a:srgbClr val="58585A"/>
          </a:solidFill>
          <a:ln w="25400" algn="ctr">
            <a:solidFill>
              <a:schemeClr val="accent1"/>
            </a:solidFill>
            <a:miter lim="800000"/>
            <a:headEnd/>
            <a:tailEnd/>
          </a:ln>
        </p:spPr>
        <p:txBody>
          <a:bodyPr wrap="none" anchor="ctr"/>
          <a:lstStyle/>
          <a:p>
            <a:pPr algn="ctr" eaLnBrk="1" hangingPunct="1">
              <a:spcBef>
                <a:spcPct val="50000"/>
              </a:spcBef>
            </a:pPr>
            <a:endParaRPr lang="en-US" sz="1600" b="1">
              <a:solidFill>
                <a:schemeClr val="bg1"/>
              </a:solidFill>
              <a:latin typeface="Arial Narrow" pitchFamily="34" charset="0"/>
            </a:endParaRPr>
          </a:p>
          <a:p>
            <a:pPr algn="ctr" eaLnBrk="1" hangingPunct="1"/>
            <a:r>
              <a:rPr lang="bg-BG" sz="1600" b="1">
                <a:solidFill>
                  <a:schemeClr val="bg1"/>
                </a:solidFill>
                <a:latin typeface="Arial Narrow" pitchFamily="34" charset="0"/>
              </a:rPr>
              <a:t>Елект Президент</a:t>
            </a:r>
            <a:endParaRPr lang="en-US" sz="1600" b="1">
              <a:solidFill>
                <a:schemeClr val="bg1"/>
              </a:solidFill>
              <a:latin typeface="Arial Narrow" pitchFamily="34" charset="0"/>
            </a:endParaRPr>
          </a:p>
          <a:p>
            <a:pPr algn="ctr" eaLnBrk="1" hangingPunct="1"/>
            <a:r>
              <a:rPr lang="bg-BG" sz="1600" b="1">
                <a:solidFill>
                  <a:schemeClr val="bg1"/>
                </a:solidFill>
                <a:latin typeface="Arial Narrow" pitchFamily="34" charset="0"/>
              </a:rPr>
              <a:t>Марк Малони, Алабама САЩ</a:t>
            </a:r>
            <a:endParaRPr lang="en-US" sz="1600" b="1">
              <a:solidFill>
                <a:schemeClr val="bg1"/>
              </a:solidFill>
              <a:latin typeface="Arial Narrow" pitchFamily="34" charset="0"/>
            </a:endParaRPr>
          </a:p>
          <a:p>
            <a:pPr algn="ctr" eaLnBrk="1" hangingPunct="1"/>
            <a:endParaRPr lang="de-DE" sz="1600">
              <a:solidFill>
                <a:schemeClr val="bg1"/>
              </a:solidFill>
              <a:latin typeface="Arial Narrow" pitchFamily="34" charset="0"/>
            </a:endParaRPr>
          </a:p>
        </p:txBody>
      </p:sp>
      <p:sp>
        <p:nvSpPr>
          <p:cNvPr id="15" name="Line 52"/>
          <p:cNvSpPr>
            <a:spLocks noChangeShapeType="1"/>
          </p:cNvSpPr>
          <p:nvPr/>
        </p:nvSpPr>
        <p:spPr bwMode="auto">
          <a:xfrm flipH="1" flipV="1">
            <a:off x="1898650" y="1670050"/>
            <a:ext cx="1349375" cy="20638"/>
          </a:xfrm>
          <a:prstGeom prst="line">
            <a:avLst/>
          </a:prstGeom>
          <a:noFill/>
          <a:ln w="25400" algn="ctr">
            <a:solidFill>
              <a:schemeClr val="accent1"/>
            </a:solidFill>
            <a:miter lim="800000"/>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 name="Line 53"/>
          <p:cNvSpPr>
            <a:spLocks noChangeShapeType="1"/>
          </p:cNvSpPr>
          <p:nvPr/>
        </p:nvSpPr>
        <p:spPr bwMode="auto">
          <a:xfrm flipH="1">
            <a:off x="1887538" y="1679575"/>
            <a:ext cx="11112" cy="601663"/>
          </a:xfrm>
          <a:prstGeom prst="line">
            <a:avLst/>
          </a:prstGeom>
          <a:noFill/>
          <a:ln w="25400" algn="ctr">
            <a:solidFill>
              <a:schemeClr val="accent1"/>
            </a:solidFill>
            <a:miter lim="800000"/>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 name="AutoShape 20"/>
          <p:cNvSpPr>
            <a:spLocks noChangeArrowheads="1"/>
          </p:cNvSpPr>
          <p:nvPr/>
        </p:nvSpPr>
        <p:spPr bwMode="auto">
          <a:xfrm>
            <a:off x="6227763" y="2281238"/>
            <a:ext cx="2736850" cy="898525"/>
          </a:xfrm>
          <a:prstGeom prst="flowChartAlternateProcess">
            <a:avLst/>
          </a:prstGeom>
          <a:solidFill>
            <a:srgbClr val="58585A"/>
          </a:solidFill>
          <a:ln w="25400" algn="ctr">
            <a:solidFill>
              <a:schemeClr val="accent1"/>
            </a:solidFill>
            <a:miter lim="800000"/>
            <a:headEnd/>
            <a:tailEnd/>
          </a:ln>
        </p:spPr>
        <p:txBody>
          <a:bodyPr wrap="none" anchor="ctr"/>
          <a:lstStyle/>
          <a:p>
            <a:pPr algn="ctr" eaLnBrk="1" hangingPunct="1"/>
            <a:r>
              <a:rPr lang="bg-BG" sz="1600" b="1">
                <a:solidFill>
                  <a:schemeClr val="bg1"/>
                </a:solidFill>
                <a:latin typeface="Arial Narrow" pitchFamily="34" charset="0"/>
              </a:rPr>
              <a:t>Тръст комитет на ФР</a:t>
            </a:r>
            <a:endParaRPr lang="de-DE" sz="1600" b="1">
              <a:solidFill>
                <a:schemeClr val="bg1"/>
              </a:solidFill>
              <a:latin typeface="Arial Narrow" pitchFamily="34" charset="0"/>
            </a:endParaRPr>
          </a:p>
          <a:p>
            <a:pPr algn="ctr" eaLnBrk="1" hangingPunct="1"/>
            <a:r>
              <a:rPr lang="bg-BG" sz="1600" b="1">
                <a:solidFill>
                  <a:schemeClr val="bg1"/>
                </a:solidFill>
                <a:latin typeface="Arial Narrow" pitchFamily="34" charset="0"/>
              </a:rPr>
              <a:t>Председател Рон Бъртон САЩ</a:t>
            </a:r>
            <a:endParaRPr lang="de-DE" sz="1600" b="1">
              <a:solidFill>
                <a:schemeClr val="bg1"/>
              </a:solidFill>
              <a:latin typeface="Arial Narrow" pitchFamily="34" charset="0"/>
            </a:endParaRPr>
          </a:p>
        </p:txBody>
      </p:sp>
      <p:sp>
        <p:nvSpPr>
          <p:cNvPr id="20" name="Line 49"/>
          <p:cNvSpPr>
            <a:spLocks noChangeShapeType="1"/>
          </p:cNvSpPr>
          <p:nvPr/>
        </p:nvSpPr>
        <p:spPr bwMode="auto">
          <a:xfrm flipH="1" flipV="1">
            <a:off x="5897563" y="1711325"/>
            <a:ext cx="1133475" cy="0"/>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 name="Line 36"/>
          <p:cNvSpPr>
            <a:spLocks noChangeShapeType="1"/>
          </p:cNvSpPr>
          <p:nvPr/>
        </p:nvSpPr>
        <p:spPr bwMode="auto">
          <a:xfrm>
            <a:off x="4538663" y="3378200"/>
            <a:ext cx="0" cy="274638"/>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 name="AutoShape 19"/>
          <p:cNvSpPr>
            <a:spLocks noChangeArrowheads="1"/>
          </p:cNvSpPr>
          <p:nvPr/>
        </p:nvSpPr>
        <p:spPr bwMode="auto">
          <a:xfrm>
            <a:off x="3398838" y="3614738"/>
            <a:ext cx="2292350" cy="1004887"/>
          </a:xfrm>
          <a:prstGeom prst="flowChartAlternateProcess">
            <a:avLst/>
          </a:prstGeom>
          <a:solidFill>
            <a:srgbClr val="58585A"/>
          </a:solidFill>
          <a:ln w="25400" algn="ctr">
            <a:solidFill>
              <a:schemeClr val="accent1"/>
            </a:solidFill>
            <a:miter lim="800000"/>
            <a:headEnd/>
            <a:tailEnd/>
          </a:ln>
        </p:spPr>
        <p:txBody>
          <a:bodyPr wrap="none" anchor="ctr"/>
          <a:lstStyle/>
          <a:p>
            <a:pPr algn="ctr" eaLnBrk="1" hangingPunct="1">
              <a:spcBef>
                <a:spcPct val="50000"/>
              </a:spcBef>
            </a:pPr>
            <a:r>
              <a:rPr lang="bg-BG" sz="1600" b="1">
                <a:solidFill>
                  <a:schemeClr val="bg1"/>
                </a:solidFill>
                <a:latin typeface="Arial Narrow" pitchFamily="34" charset="0"/>
              </a:rPr>
              <a:t>РИ Секретариат</a:t>
            </a:r>
            <a:endParaRPr lang="en-US" sz="1600" b="1">
              <a:solidFill>
                <a:schemeClr val="bg1"/>
              </a:solidFill>
              <a:latin typeface="Arial Narrow" pitchFamily="34" charset="0"/>
            </a:endParaRPr>
          </a:p>
          <a:p>
            <a:pPr algn="ctr" eaLnBrk="1" hangingPunct="1">
              <a:spcBef>
                <a:spcPct val="50000"/>
              </a:spcBef>
            </a:pPr>
            <a:r>
              <a:rPr lang="bg-BG" sz="1600" b="1">
                <a:solidFill>
                  <a:schemeClr val="bg1"/>
                </a:solidFill>
                <a:latin typeface="Arial Narrow" pitchFamily="34" charset="0"/>
              </a:rPr>
              <a:t>Генерален секретар</a:t>
            </a:r>
            <a:r>
              <a:rPr lang="en-US" sz="1600" b="1">
                <a:solidFill>
                  <a:schemeClr val="bg1"/>
                </a:solidFill>
                <a:latin typeface="Arial Narrow" pitchFamily="34" charset="0"/>
              </a:rPr>
              <a:t/>
            </a:r>
            <a:br>
              <a:rPr lang="en-US" sz="1600" b="1">
                <a:solidFill>
                  <a:schemeClr val="bg1"/>
                </a:solidFill>
                <a:latin typeface="Arial Narrow" pitchFamily="34" charset="0"/>
              </a:rPr>
            </a:br>
            <a:r>
              <a:rPr lang="bg-BG" sz="1600" b="1">
                <a:solidFill>
                  <a:schemeClr val="bg1"/>
                </a:solidFill>
                <a:latin typeface="Arial Narrow" pitchFamily="34" charset="0"/>
              </a:rPr>
              <a:t>Джон Хюко</a:t>
            </a:r>
            <a:endParaRPr lang="en-US" sz="1600" b="1">
              <a:solidFill>
                <a:schemeClr val="bg1"/>
              </a:solidFill>
              <a:latin typeface="Arial Narrow" pitchFamily="34" charset="0"/>
            </a:endParaRPr>
          </a:p>
        </p:txBody>
      </p:sp>
      <p:sp>
        <p:nvSpPr>
          <p:cNvPr id="26" name="Line 58"/>
          <p:cNvSpPr>
            <a:spLocks noChangeShapeType="1"/>
          </p:cNvSpPr>
          <p:nvPr/>
        </p:nvSpPr>
        <p:spPr bwMode="auto">
          <a:xfrm flipH="1">
            <a:off x="5343525" y="2992438"/>
            <a:ext cx="0" cy="630237"/>
          </a:xfrm>
          <a:prstGeom prst="line">
            <a:avLst/>
          </a:prstGeom>
          <a:noFill/>
          <a:ln w="28575">
            <a:solidFill>
              <a:schemeClr val="accent1"/>
            </a:solidFill>
            <a:prstDash val="dash"/>
            <a:round/>
            <a:headEnd/>
            <a:tailEnd/>
          </a:ln>
          <a:extLst>
            <a:ext uri="{909E8E84-426E-40DD-AFC4-6F175D3DCCD1}">
              <a14:hiddenFill xmlns:a14="http://schemas.microsoft.com/office/drawing/2010/main">
                <a:noFill/>
              </a14:hiddenFill>
            </a:ext>
          </a:extLst>
        </p:spPr>
        <p:txBody>
          <a:bodyPr/>
          <a:lstStyle/>
          <a:p>
            <a:pPr eaLnBrk="1" hangingPunct="1">
              <a:defRPr/>
            </a:pPr>
            <a:endParaRPr lang="en-US" sz="4800" i="1">
              <a:ln>
                <a:solidFill>
                  <a:srgbClr val="01B4E7"/>
                </a:solidFill>
              </a:ln>
              <a:solidFill>
                <a:srgbClr val="FF0000"/>
              </a:solidFill>
              <a:latin typeface="Tahoma" pitchFamily="34" charset="0"/>
            </a:endParaRPr>
          </a:p>
        </p:txBody>
      </p:sp>
      <p:sp>
        <p:nvSpPr>
          <p:cNvPr id="27" name="Line 59"/>
          <p:cNvSpPr>
            <a:spLocks noChangeShapeType="1"/>
          </p:cNvSpPr>
          <p:nvPr/>
        </p:nvSpPr>
        <p:spPr bwMode="auto">
          <a:xfrm flipH="1" flipV="1">
            <a:off x="5327650" y="2978150"/>
            <a:ext cx="900113" cy="14288"/>
          </a:xfrm>
          <a:prstGeom prst="line">
            <a:avLst/>
          </a:prstGeom>
          <a:noFill/>
          <a:ln w="28575">
            <a:solidFill>
              <a:schemeClr val="accent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pic>
        <p:nvPicPr>
          <p:cNvPr id="30" name="Picture 6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7538" y="3702050"/>
            <a:ext cx="900112" cy="1098550"/>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grpSp>
        <p:nvGrpSpPr>
          <p:cNvPr id="11" name="Group 10"/>
          <p:cNvGrpSpPr>
            <a:grpSpLocks/>
          </p:cNvGrpSpPr>
          <p:nvPr/>
        </p:nvGrpSpPr>
        <p:grpSpPr bwMode="auto">
          <a:xfrm>
            <a:off x="914400" y="4619625"/>
            <a:ext cx="7427913" cy="968375"/>
            <a:chOff x="617703" y="4619972"/>
            <a:chExt cx="7427912" cy="968769"/>
          </a:xfrm>
        </p:grpSpPr>
        <p:sp>
          <p:nvSpPr>
            <p:cNvPr id="49177" name="Line 41"/>
            <p:cNvSpPr>
              <a:spLocks noChangeShapeType="1"/>
            </p:cNvSpPr>
            <p:nvPr/>
          </p:nvSpPr>
          <p:spPr bwMode="auto">
            <a:xfrm>
              <a:off x="628875" y="5011155"/>
              <a:ext cx="7980" cy="525078"/>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78" name="Line 43"/>
            <p:cNvSpPr>
              <a:spLocks noChangeShapeType="1"/>
            </p:cNvSpPr>
            <p:nvPr/>
          </p:nvSpPr>
          <p:spPr bwMode="auto">
            <a:xfrm>
              <a:off x="3581526" y="5012468"/>
              <a:ext cx="0" cy="557895"/>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79" name="Line 44"/>
            <p:cNvSpPr>
              <a:spLocks noChangeShapeType="1"/>
            </p:cNvSpPr>
            <p:nvPr/>
          </p:nvSpPr>
          <p:spPr bwMode="auto">
            <a:xfrm>
              <a:off x="6454376" y="5007217"/>
              <a:ext cx="0" cy="581524"/>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0" name="Line 45"/>
            <p:cNvSpPr>
              <a:spLocks noChangeShapeType="1"/>
            </p:cNvSpPr>
            <p:nvPr/>
          </p:nvSpPr>
          <p:spPr bwMode="auto">
            <a:xfrm>
              <a:off x="8042423" y="5007217"/>
              <a:ext cx="1596" cy="555270"/>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1" name="Line 47"/>
            <p:cNvSpPr>
              <a:spLocks noChangeShapeType="1"/>
            </p:cNvSpPr>
            <p:nvPr/>
          </p:nvSpPr>
          <p:spPr bwMode="auto">
            <a:xfrm flipH="1" flipV="1">
              <a:off x="617703" y="5007217"/>
              <a:ext cx="7427912" cy="1313"/>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2" name="Line 48"/>
            <p:cNvSpPr>
              <a:spLocks noChangeShapeType="1"/>
            </p:cNvSpPr>
            <p:nvPr/>
          </p:nvSpPr>
          <p:spPr bwMode="auto">
            <a:xfrm>
              <a:off x="4284467" y="4619972"/>
              <a:ext cx="0" cy="391183"/>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3" name="Line 45"/>
            <p:cNvSpPr>
              <a:spLocks noChangeShapeType="1"/>
            </p:cNvSpPr>
            <p:nvPr/>
          </p:nvSpPr>
          <p:spPr bwMode="auto">
            <a:xfrm>
              <a:off x="4931547" y="5011213"/>
              <a:ext cx="6317" cy="554818"/>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4" name="Line 45"/>
            <p:cNvSpPr>
              <a:spLocks noChangeShapeType="1"/>
            </p:cNvSpPr>
            <p:nvPr/>
          </p:nvSpPr>
          <p:spPr bwMode="auto">
            <a:xfrm>
              <a:off x="2011604" y="4996319"/>
              <a:ext cx="6317" cy="554818"/>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3" name="AutoShape 21"/>
          <p:cNvSpPr>
            <a:spLocks noChangeArrowheads="1"/>
          </p:cNvSpPr>
          <p:nvPr/>
        </p:nvSpPr>
        <p:spPr bwMode="auto">
          <a:xfrm>
            <a:off x="427038" y="5526088"/>
            <a:ext cx="1198562" cy="587375"/>
          </a:xfrm>
          <a:prstGeom prst="flowChartAlternateProcess">
            <a:avLst/>
          </a:prstGeom>
          <a:solidFill>
            <a:srgbClr val="58585A"/>
          </a:solidFill>
          <a:ln w="25400" algn="ctr">
            <a:solidFill>
              <a:schemeClr val="accent1"/>
            </a:solidFill>
            <a:miter lim="800000"/>
            <a:headEnd/>
            <a:tailEnd/>
          </a:ln>
        </p:spPr>
        <p:txBody>
          <a:bodyPr wrap="none" anchor="ctr"/>
          <a:lstStyle/>
          <a:p>
            <a:pPr algn="ctr" eaLnBrk="1" hangingPunct="1"/>
            <a:r>
              <a:rPr lang="bg-BG" sz="1400" b="1">
                <a:solidFill>
                  <a:schemeClr val="bg1"/>
                </a:solidFill>
                <a:latin typeface="Arial Narrow" pitchFamily="34" charset="0"/>
              </a:rPr>
              <a:t>Информацион-</a:t>
            </a:r>
          </a:p>
          <a:p>
            <a:pPr algn="ctr" eaLnBrk="1" hangingPunct="1"/>
            <a:r>
              <a:rPr lang="bg-BG" sz="1400" b="1">
                <a:solidFill>
                  <a:schemeClr val="bg1"/>
                </a:solidFill>
                <a:latin typeface="Arial Narrow" pitchFamily="34" charset="0"/>
              </a:rPr>
              <a:t>нен отдел</a:t>
            </a:r>
            <a:endParaRPr lang="de-DE" sz="1400" b="1">
              <a:solidFill>
                <a:schemeClr val="bg1"/>
              </a:solidFill>
              <a:latin typeface="Arial Narrow" pitchFamily="34" charset="0"/>
            </a:endParaRPr>
          </a:p>
        </p:txBody>
      </p:sp>
      <p:sp>
        <p:nvSpPr>
          <p:cNvPr id="46" name="AutoShape 21"/>
          <p:cNvSpPr>
            <a:spLocks noChangeArrowheads="1"/>
          </p:cNvSpPr>
          <p:nvPr/>
        </p:nvSpPr>
        <p:spPr bwMode="auto">
          <a:xfrm>
            <a:off x="1778000" y="5529263"/>
            <a:ext cx="1198563" cy="549275"/>
          </a:xfrm>
          <a:prstGeom prst="flowChartAlternateProcess">
            <a:avLst/>
          </a:prstGeom>
          <a:solidFill>
            <a:srgbClr val="58585A"/>
          </a:solidFill>
          <a:ln w="25400" algn="ctr">
            <a:solidFill>
              <a:schemeClr val="accent1"/>
            </a:solidFill>
            <a:miter lim="800000"/>
            <a:headEnd/>
            <a:tailEnd/>
          </a:ln>
        </p:spPr>
        <p:txBody>
          <a:bodyPr wrap="none" anchor="ctr"/>
          <a:lstStyle/>
          <a:p>
            <a:pPr algn="ctr" eaLnBrk="1" hangingPunct="1"/>
            <a:r>
              <a:rPr lang="bg-BG" sz="1400" b="1">
                <a:solidFill>
                  <a:schemeClr val="bg1"/>
                </a:solidFill>
                <a:latin typeface="Arial Narrow" pitchFamily="34" charset="0"/>
              </a:rPr>
              <a:t>Финансов</a:t>
            </a:r>
          </a:p>
          <a:p>
            <a:pPr algn="ctr" eaLnBrk="1" hangingPunct="1"/>
            <a:r>
              <a:rPr lang="bg-BG" sz="1400" b="1">
                <a:solidFill>
                  <a:schemeClr val="bg1"/>
                </a:solidFill>
                <a:latin typeface="Arial Narrow" pitchFamily="34" charset="0"/>
              </a:rPr>
              <a:t>отдел </a:t>
            </a:r>
            <a:endParaRPr lang="de-DE" sz="1400" b="1">
              <a:solidFill>
                <a:schemeClr val="bg1"/>
              </a:solidFill>
              <a:latin typeface="Arial Narrow" pitchFamily="34" charset="0"/>
            </a:endParaRPr>
          </a:p>
        </p:txBody>
      </p:sp>
      <p:sp>
        <p:nvSpPr>
          <p:cNvPr id="49" name="AutoShape 21"/>
          <p:cNvSpPr>
            <a:spLocks noChangeArrowheads="1"/>
          </p:cNvSpPr>
          <p:nvPr/>
        </p:nvSpPr>
        <p:spPr bwMode="auto">
          <a:xfrm>
            <a:off x="3111500" y="5527675"/>
            <a:ext cx="1452563" cy="547688"/>
          </a:xfrm>
          <a:prstGeom prst="flowChartAlternateProcess">
            <a:avLst/>
          </a:prstGeom>
          <a:solidFill>
            <a:srgbClr val="58585A"/>
          </a:solidFill>
          <a:ln w="25400" algn="ctr">
            <a:solidFill>
              <a:schemeClr val="accent1"/>
            </a:solidFill>
            <a:miter lim="800000"/>
            <a:headEnd/>
            <a:tailEnd/>
          </a:ln>
        </p:spPr>
        <p:txBody>
          <a:bodyPr wrap="none" anchor="ctr"/>
          <a:lstStyle/>
          <a:p>
            <a:pPr algn="ctr" eaLnBrk="1" hangingPunct="1"/>
            <a:r>
              <a:rPr lang="bg-BG" sz="1400" b="1">
                <a:solidFill>
                  <a:schemeClr val="bg1"/>
                </a:solidFill>
                <a:latin typeface="Arial Narrow" pitchFamily="34" charset="0"/>
              </a:rPr>
              <a:t>Отдел</a:t>
            </a:r>
          </a:p>
          <a:p>
            <a:pPr algn="ctr" eaLnBrk="1" hangingPunct="1"/>
            <a:r>
              <a:rPr lang="bg-BG" sz="1400" b="1">
                <a:solidFill>
                  <a:schemeClr val="bg1"/>
                </a:solidFill>
                <a:latin typeface="Arial Narrow" pitchFamily="34" charset="0"/>
              </a:rPr>
              <a:t>Комуникации</a:t>
            </a:r>
            <a:endParaRPr lang="de-DE" sz="1400" b="1">
              <a:solidFill>
                <a:schemeClr val="bg1"/>
              </a:solidFill>
              <a:latin typeface="Arial Narrow" pitchFamily="34" charset="0"/>
            </a:endParaRPr>
          </a:p>
        </p:txBody>
      </p:sp>
      <p:sp>
        <p:nvSpPr>
          <p:cNvPr id="52" name="AutoShape 21"/>
          <p:cNvSpPr>
            <a:spLocks noChangeArrowheads="1"/>
          </p:cNvSpPr>
          <p:nvPr/>
        </p:nvSpPr>
        <p:spPr bwMode="auto">
          <a:xfrm>
            <a:off x="4699000" y="5526088"/>
            <a:ext cx="1198563" cy="547687"/>
          </a:xfrm>
          <a:prstGeom prst="flowChartAlternateProcess">
            <a:avLst/>
          </a:prstGeom>
          <a:solidFill>
            <a:srgbClr val="58585A"/>
          </a:solidFill>
          <a:ln w="25400" algn="ctr">
            <a:solidFill>
              <a:schemeClr val="accent1"/>
            </a:solidFill>
            <a:miter lim="800000"/>
            <a:headEnd/>
            <a:tailEnd/>
          </a:ln>
        </p:spPr>
        <p:txBody>
          <a:bodyPr wrap="none" anchor="ctr"/>
          <a:lstStyle/>
          <a:p>
            <a:pPr algn="ctr" eaLnBrk="1" hangingPunct="1"/>
            <a:r>
              <a:rPr lang="bg-BG" sz="1400" b="1">
                <a:solidFill>
                  <a:schemeClr val="bg1"/>
                </a:solidFill>
                <a:latin typeface="Arial Narrow" pitchFamily="34" charset="0"/>
              </a:rPr>
              <a:t>Отдел </a:t>
            </a:r>
          </a:p>
          <a:p>
            <a:pPr algn="ctr" eaLnBrk="1" hangingPunct="1"/>
            <a:r>
              <a:rPr lang="bg-BG" sz="1400" b="1">
                <a:solidFill>
                  <a:schemeClr val="bg1"/>
                </a:solidFill>
                <a:latin typeface="Arial Narrow" pitchFamily="34" charset="0"/>
              </a:rPr>
              <a:t>членство</a:t>
            </a:r>
            <a:endParaRPr lang="de-DE" sz="1400" b="1">
              <a:solidFill>
                <a:schemeClr val="bg1"/>
              </a:solidFill>
              <a:latin typeface="Arial Narrow" pitchFamily="34" charset="0"/>
            </a:endParaRPr>
          </a:p>
        </p:txBody>
      </p:sp>
      <p:sp>
        <p:nvSpPr>
          <p:cNvPr id="55" name="AutoShape 21"/>
          <p:cNvSpPr>
            <a:spLocks noChangeArrowheads="1"/>
          </p:cNvSpPr>
          <p:nvPr/>
        </p:nvSpPr>
        <p:spPr bwMode="auto">
          <a:xfrm>
            <a:off x="6088063" y="5532438"/>
            <a:ext cx="1198562" cy="730250"/>
          </a:xfrm>
          <a:prstGeom prst="flowChartAlternateProcess">
            <a:avLst/>
          </a:prstGeom>
          <a:solidFill>
            <a:srgbClr val="58585A"/>
          </a:solidFill>
          <a:ln w="25400" algn="ctr">
            <a:solidFill>
              <a:schemeClr val="accent1"/>
            </a:solidFill>
            <a:miter lim="800000"/>
            <a:headEnd/>
            <a:tailEnd/>
          </a:ln>
        </p:spPr>
        <p:txBody>
          <a:bodyPr wrap="none" anchor="ctr"/>
          <a:lstStyle/>
          <a:p>
            <a:pPr algn="ctr" eaLnBrk="1" hangingPunct="1"/>
            <a:r>
              <a:rPr lang="bg-BG" sz="1400" b="1">
                <a:solidFill>
                  <a:schemeClr val="bg1"/>
                </a:solidFill>
                <a:latin typeface="Arial Narrow" pitchFamily="34" charset="0"/>
              </a:rPr>
              <a:t>Стратегия </a:t>
            </a:r>
          </a:p>
          <a:p>
            <a:pPr algn="ctr" eaLnBrk="1" hangingPunct="1"/>
            <a:r>
              <a:rPr lang="bg-BG" sz="1400" b="1">
                <a:solidFill>
                  <a:schemeClr val="bg1"/>
                </a:solidFill>
                <a:latin typeface="Arial Narrow" pitchFamily="34" charset="0"/>
              </a:rPr>
              <a:t>и управление</a:t>
            </a:r>
          </a:p>
          <a:p>
            <a:pPr algn="ctr" eaLnBrk="1" hangingPunct="1"/>
            <a:r>
              <a:rPr lang="bg-BG" sz="1400" b="1">
                <a:solidFill>
                  <a:schemeClr val="bg1"/>
                </a:solidFill>
                <a:latin typeface="Arial Narrow" pitchFamily="34" charset="0"/>
              </a:rPr>
              <a:t>на проекти</a:t>
            </a:r>
            <a:endParaRPr lang="de-DE" sz="1400" b="1">
              <a:solidFill>
                <a:schemeClr val="bg1"/>
              </a:solidFill>
              <a:latin typeface="Arial Narrow" pitchFamily="34" charset="0"/>
            </a:endParaRPr>
          </a:p>
        </p:txBody>
      </p:sp>
      <p:sp>
        <p:nvSpPr>
          <p:cNvPr id="58" name="AutoShape 21"/>
          <p:cNvSpPr>
            <a:spLocks noChangeArrowheads="1"/>
          </p:cNvSpPr>
          <p:nvPr/>
        </p:nvSpPr>
        <p:spPr bwMode="auto">
          <a:xfrm>
            <a:off x="7483475" y="5532438"/>
            <a:ext cx="1196975" cy="547687"/>
          </a:xfrm>
          <a:prstGeom prst="flowChartAlternateProcess">
            <a:avLst/>
          </a:prstGeom>
          <a:solidFill>
            <a:srgbClr val="58585A"/>
          </a:solidFill>
          <a:ln w="25400" algn="ctr">
            <a:solidFill>
              <a:schemeClr val="accent1"/>
            </a:solidFill>
            <a:miter lim="800000"/>
            <a:headEnd/>
            <a:tailEnd/>
          </a:ln>
        </p:spPr>
        <p:txBody>
          <a:bodyPr wrap="none" anchor="ctr"/>
          <a:lstStyle/>
          <a:p>
            <a:pPr algn="ctr" eaLnBrk="1" hangingPunct="1"/>
            <a:r>
              <a:rPr lang="bg-BG" sz="1400" b="1">
                <a:solidFill>
                  <a:schemeClr val="bg1"/>
                </a:solidFill>
                <a:latin typeface="Arial Narrow" pitchFamily="34" charset="0"/>
              </a:rPr>
              <a:t>Фондация</a:t>
            </a:r>
          </a:p>
          <a:p>
            <a:pPr algn="ctr" eaLnBrk="1" hangingPunct="1"/>
            <a:r>
              <a:rPr lang="bg-BG" sz="1400" b="1">
                <a:solidFill>
                  <a:schemeClr val="bg1"/>
                </a:solidFill>
                <a:latin typeface="Arial Narrow" pitchFamily="34" charset="0"/>
              </a:rPr>
              <a:t>Ротари</a:t>
            </a:r>
            <a:endParaRPr lang="de-DE" sz="1400" b="1">
              <a:solidFill>
                <a:schemeClr val="bg1"/>
              </a:solidFill>
              <a:latin typeface="Arial Narrow" pitchFamily="34" charset="0"/>
            </a:endParaRPr>
          </a:p>
        </p:txBody>
      </p:sp>
      <p:pic>
        <p:nvPicPr>
          <p:cNvPr id="49173" name="Картина 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78288" y="2276475"/>
            <a:ext cx="925512" cy="123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74" name="Картина 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9550" y="3151188"/>
            <a:ext cx="931863"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75" name="Картина 4"/>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58038" y="3284538"/>
            <a:ext cx="942975" cy="125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76" name="Заглавие 5"/>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sz="2800" b="1" dirty="0" smtClean="0">
                <a:latin typeface="Times New Roman" pitchFamily="18" charset="0"/>
                <a:cs typeface="Times New Roman" pitchFamily="18" charset="0"/>
              </a:rPr>
              <a:t>РОТАРИ ИНТЕРНЕШЪНЪЛ</a:t>
            </a:r>
          </a:p>
        </p:txBody>
      </p:sp>
      <p:sp>
        <p:nvSpPr>
          <p:cNvPr id="2" name="Content Placeholder 1"/>
          <p:cNvSpPr>
            <a:spLocks noGrp="1"/>
          </p:cNvSpPr>
          <p:nvPr>
            <p:ph idx="1"/>
          </p:nvPr>
        </p:nvSpPr>
        <p:spPr/>
        <p:txBody>
          <a:bodyPr/>
          <a:lstStyle/>
          <a:p>
            <a:endParaRPr lang="bg-BG"/>
          </a:p>
        </p:txBody>
      </p:sp>
    </p:spTree>
    <p:extLst>
      <p:ext uri="{BB962C8B-B14F-4D97-AF65-F5344CB8AC3E}">
        <p14:creationId xmlns:p14="http://schemas.microsoft.com/office/powerpoint/2010/main" val="41583097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500"/>
                                        <p:tgtEl>
                                          <p:spTgt spid="27"/>
                                        </p:tgtEl>
                                      </p:cBhvr>
                                    </p:animEffect>
                                  </p:childTnLst>
                                </p:cTn>
                              </p:par>
                              <p:par>
                                <p:cTn id="41" presetID="10" presetClass="entr" presetSubtype="0"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500"/>
                                        <p:tgtEl>
                                          <p:spTgt spid="26"/>
                                        </p:tgtEl>
                                      </p:cBhvr>
                                    </p:animEffect>
                                  </p:childTnLst>
                                </p:cTn>
                              </p:par>
                              <p:par>
                                <p:cTn id="44" presetID="10" presetClass="entr" presetSubtype="0" fill="hold" nodeType="with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500"/>
                                        <p:tgtEl>
                                          <p:spTgt spid="30"/>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0" presetClass="entr" presetSubtype="0" fill="hold" nodeType="click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43"/>
                                        </p:tgtEl>
                                        <p:attrNameLst>
                                          <p:attrName>style.visibility</p:attrName>
                                        </p:attrNameLst>
                                      </p:cBhvr>
                                      <p:to>
                                        <p:strVal val="visible"/>
                                      </p:to>
                                    </p:set>
                                    <p:animEffect transition="in" filter="fade">
                                      <p:cBhvr>
                                        <p:cTn id="54" dur="500"/>
                                        <p:tgtEl>
                                          <p:spTgt spid="4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46"/>
                                        </p:tgtEl>
                                        <p:attrNameLst>
                                          <p:attrName>style.visibility</p:attrName>
                                        </p:attrNameLst>
                                      </p:cBhvr>
                                      <p:to>
                                        <p:strVal val="visible"/>
                                      </p:to>
                                    </p:set>
                                    <p:animEffect transition="in" filter="fade">
                                      <p:cBhvr>
                                        <p:cTn id="57" dur="500"/>
                                        <p:tgtEl>
                                          <p:spTgt spid="46"/>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49"/>
                                        </p:tgtEl>
                                        <p:attrNameLst>
                                          <p:attrName>style.visibility</p:attrName>
                                        </p:attrNameLst>
                                      </p:cBhvr>
                                      <p:to>
                                        <p:strVal val="visible"/>
                                      </p:to>
                                    </p:set>
                                    <p:animEffect transition="in" filter="fade">
                                      <p:cBhvr>
                                        <p:cTn id="60" dur="500"/>
                                        <p:tgtEl>
                                          <p:spTgt spid="49"/>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52"/>
                                        </p:tgtEl>
                                        <p:attrNameLst>
                                          <p:attrName>style.visibility</p:attrName>
                                        </p:attrNameLst>
                                      </p:cBhvr>
                                      <p:to>
                                        <p:strVal val="visible"/>
                                      </p:to>
                                    </p:set>
                                    <p:animEffect transition="in" filter="fade">
                                      <p:cBhvr>
                                        <p:cTn id="63" dur="500"/>
                                        <p:tgtEl>
                                          <p:spTgt spid="52"/>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55"/>
                                        </p:tgtEl>
                                        <p:attrNameLst>
                                          <p:attrName>style.visibility</p:attrName>
                                        </p:attrNameLst>
                                      </p:cBhvr>
                                      <p:to>
                                        <p:strVal val="visible"/>
                                      </p:to>
                                    </p:set>
                                    <p:animEffect transition="in" filter="fade">
                                      <p:cBhvr>
                                        <p:cTn id="66" dur="500"/>
                                        <p:tgtEl>
                                          <p:spTgt spid="55"/>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58"/>
                                        </p:tgtEl>
                                        <p:attrNameLst>
                                          <p:attrName>style.visibility</p:attrName>
                                        </p:attrNameLst>
                                      </p:cBhvr>
                                      <p:to>
                                        <p:strVal val="visible"/>
                                      </p:to>
                                    </p:set>
                                    <p:animEffect transition="in" filter="fade">
                                      <p:cBhvr>
                                        <p:cTn id="69"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8" grpId="0" animBg="1"/>
      <p:bldP spid="14" grpId="0" animBg="1"/>
      <p:bldP spid="15" grpId="0" animBg="1"/>
      <p:bldP spid="16" grpId="0" animBg="1"/>
      <p:bldP spid="18" grpId="0" animBg="1"/>
      <p:bldP spid="20" grpId="0" animBg="1"/>
      <p:bldP spid="23" grpId="0" animBg="1"/>
      <p:bldP spid="24" grpId="0" animBg="1"/>
      <p:bldP spid="27" grpId="0" animBg="1"/>
      <p:bldP spid="43" grpId="0" animBg="1"/>
      <p:bldP spid="46" grpId="0" animBg="1"/>
      <p:bldP spid="49" grpId="0" animBg="1"/>
      <p:bldP spid="52" grpId="0" animBg="1"/>
      <p:bldP spid="55" grpId="0" animBg="1"/>
      <p:bldP spid="58"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33463" y="3429000"/>
            <a:ext cx="6972300" cy="742950"/>
          </a:xfrm>
        </p:spPr>
        <p:txBody>
          <a:bodyPr anchor="ctr"/>
          <a:lstStyle/>
          <a:p>
            <a:pPr eaLnBrk="1" hangingPunct="1">
              <a:defRPr/>
            </a:pPr>
            <a:r>
              <a:rPr lang="ru-RU" altLang="en-US" sz="2100" b="1" dirty="0" err="1">
                <a:latin typeface="Bookman Old Style" panose="02050604050505020204" pitchFamily="18" charset="0"/>
                <a:cs typeface="Times New Roman" panose="02020603050405020304" pitchFamily="18" charset="0"/>
              </a:rPr>
              <a:t>Визия</a:t>
            </a:r>
            <a:r>
              <a:rPr lang="ru-RU" altLang="en-US" sz="2100" b="1" dirty="0">
                <a:latin typeface="Bookman Old Style" panose="02050604050505020204" pitchFamily="18" charset="0"/>
                <a:cs typeface="Times New Roman" panose="02020603050405020304" pitchFamily="18" charset="0"/>
              </a:rPr>
              <a:t> и Лого. Стратегически </a:t>
            </a:r>
            <a:r>
              <a:rPr lang="ru-RU" altLang="en-US" sz="2100" b="1" dirty="0" err="1">
                <a:latin typeface="Bookman Old Style" panose="02050604050505020204" pitchFamily="18" charset="0"/>
                <a:cs typeface="Times New Roman" panose="02020603050405020304" pitchFamily="18" charset="0"/>
              </a:rPr>
              <a:t>приоритети</a:t>
            </a:r>
            <a:r>
              <a:rPr lang="ru-RU" altLang="en-US" sz="2100" b="1" dirty="0">
                <a:latin typeface="Bookman Old Style" panose="02050604050505020204" pitchFamily="18" charset="0"/>
                <a:cs typeface="Times New Roman" panose="02020603050405020304" pitchFamily="18" charset="0"/>
              </a:rPr>
              <a:t>. Цели на Дистрикт 2482 РИ за 2019-2020 г.</a:t>
            </a:r>
            <a:endParaRPr lang="en-US" sz="2100" b="1" dirty="0">
              <a:latin typeface="Bookman Old Style" panose="02050604050505020204" pitchFamily="18" charset="0"/>
              <a:cs typeface="Times New Roman" panose="02020603050405020304" pitchFamily="18" charset="0"/>
            </a:endParaRPr>
          </a:p>
        </p:txBody>
      </p:sp>
      <p:sp>
        <p:nvSpPr>
          <p:cNvPr id="39939" name="Rectangle 3"/>
          <p:cNvSpPr>
            <a:spLocks noGrp="1" noChangeArrowheads="1"/>
          </p:cNvSpPr>
          <p:nvPr>
            <p:ph type="subTitle" idx="1"/>
          </p:nvPr>
        </p:nvSpPr>
        <p:spPr bwMode="auto">
          <a:xfrm>
            <a:off x="1543050" y="4316017"/>
            <a:ext cx="5243513" cy="9489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1500" b="1">
                <a:latin typeface="Georgia" panose="02040502050405020303" pitchFamily="18" charset="0"/>
                <a:cs typeface="Times New Roman" panose="02020603050405020304" pitchFamily="18" charset="0"/>
              </a:rPr>
              <a:t>Митко Минев, ДГЕ</a:t>
            </a:r>
          </a:p>
          <a:p>
            <a:pPr eaLnBrk="1" hangingPunct="1"/>
            <a:r>
              <a:rPr lang="bg-BG" altLang="en-US" sz="1500" b="1">
                <a:latin typeface="Georgia" panose="02040502050405020303" pitchFamily="18" charset="0"/>
                <a:cs typeface="Times New Roman" panose="02020603050405020304" pitchFamily="18" charset="0"/>
              </a:rPr>
              <a:t>РК Велико Търново</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217116003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chor="ctr"/>
          <a:lstStyle/>
          <a:p>
            <a:pPr eaLnBrk="1" hangingPunct="1">
              <a:defRPr/>
            </a:pPr>
            <a:r>
              <a:rPr lang="bg-BG" altLang="en-US" sz="3600" b="1" dirty="0" smtClean="0">
                <a:latin typeface="Times New Roman" panose="02020603050405020304" pitchFamily="18" charset="0"/>
                <a:cs typeface="Times New Roman" panose="02020603050405020304" pitchFamily="18" charset="0"/>
              </a:rPr>
              <a:t>В служба на новите поколения</a:t>
            </a:r>
            <a:endParaRPr lang="en-US" sz="3600" b="1" dirty="0">
              <a:latin typeface="Times New Roman" panose="02020603050405020304" pitchFamily="18" charset="0"/>
              <a:cs typeface="Times New Roman" panose="02020603050405020304" pitchFamily="18" charset="0"/>
            </a:endParaRPr>
          </a:p>
        </p:txBody>
      </p:sp>
      <p:sp>
        <p:nvSpPr>
          <p:cNvPr id="40963" name="Rectangle 3"/>
          <p:cNvSpPr>
            <a:spLocks noGrp="1" noChangeArrowheads="1"/>
          </p:cNvSpPr>
          <p:nvPr>
            <p:ph type="subTitle"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85000" lnSpcReduction="20000"/>
          </a:bodyPr>
          <a:lstStyle/>
          <a:p>
            <a:pPr eaLnBrk="1" hangingPunct="1"/>
            <a:r>
              <a:rPr lang="bg-BG" altLang="en-US" sz="2000" b="1" smtClean="0">
                <a:latin typeface="Georgia" pitchFamily="18" charset="0"/>
                <a:cs typeface="Times New Roman" pitchFamily="18" charset="0"/>
              </a:rPr>
              <a:t>Бояна Банкова, Председател  Подкомитет Интеракт </a:t>
            </a:r>
          </a:p>
          <a:p>
            <a:pPr eaLnBrk="1" hangingPunct="1"/>
            <a:r>
              <a:rPr lang="bg-BG" altLang="en-US" sz="2000" b="1" smtClean="0">
                <a:latin typeface="Georgia" pitchFamily="18" charset="0"/>
                <a:cs typeface="Times New Roman" pitchFamily="18" charset="0"/>
              </a:rPr>
              <a:t>Председател Елект  Комитет  В служба на новите поколения </a:t>
            </a:r>
          </a:p>
          <a:p>
            <a:pPr eaLnBrk="1" hangingPunct="1"/>
            <a:r>
              <a:rPr lang="bg-BG" altLang="en-US" sz="2000" b="1" smtClean="0">
                <a:latin typeface="Georgia" pitchFamily="18" charset="0"/>
                <a:cs typeface="Times New Roman" pitchFamily="18" charset="0"/>
              </a:rPr>
              <a:t>РК София Триадица</a:t>
            </a:r>
          </a:p>
        </p:txBody>
      </p:sp>
    </p:spTree>
    <p:extLst>
      <p:ext uri="{BB962C8B-B14F-4D97-AF65-F5344CB8AC3E}">
        <p14:creationId xmlns:p14="http://schemas.microsoft.com/office/powerpoint/2010/main" val="424167534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b="1" smtClean="0">
                <a:latin typeface="Arial Narrow" pitchFamily="34" charset="0"/>
              </a:rPr>
              <a:t>Кои са те – Новите поколения?</a:t>
            </a:r>
          </a:p>
        </p:txBody>
      </p:sp>
      <p:sp>
        <p:nvSpPr>
          <p:cNvPr id="3" name="Content Placeholder 2">
            <a:extLst/>
          </p:cNvPr>
          <p:cNvSpPr>
            <a:spLocks noGrp="1"/>
          </p:cNvSpPr>
          <p:nvPr>
            <p:ph idx="1"/>
          </p:nvPr>
        </p:nvSpPr>
        <p:spPr>
          <a:xfrm>
            <a:off x="457200" y="1052513"/>
            <a:ext cx="8229600" cy="5184775"/>
          </a:xfrm>
        </p:spPr>
        <p:txBody>
          <a:bodyPr/>
          <a:lstStyle/>
          <a:p>
            <a:pPr marL="0" indent="0">
              <a:buFont typeface="Arial" pitchFamily="34" charset="0"/>
              <a:buNone/>
              <a:defRPr/>
            </a:pPr>
            <a:r>
              <a:rPr lang="bg-BG" sz="2000" dirty="0" smtClean="0">
                <a:solidFill>
                  <a:srgbClr val="002060"/>
                </a:solidFill>
              </a:rPr>
              <a:t>По света:</a:t>
            </a:r>
          </a:p>
          <a:p>
            <a:pPr>
              <a:defRPr/>
            </a:pPr>
            <a:r>
              <a:rPr lang="en-US" sz="2000" dirty="0" smtClean="0">
                <a:solidFill>
                  <a:srgbClr val="002060"/>
                </a:solidFill>
              </a:rPr>
              <a:t>10 904 </a:t>
            </a:r>
            <a:r>
              <a:rPr lang="bg-BG" sz="2000" dirty="0" smtClean="0">
                <a:solidFill>
                  <a:srgbClr val="002060"/>
                </a:solidFill>
              </a:rPr>
              <a:t>клуба – 250 792 члена – 184 страни</a:t>
            </a:r>
          </a:p>
          <a:p>
            <a:pPr marL="0" indent="0">
              <a:buFont typeface="Arial" pitchFamily="34" charset="0"/>
              <a:buNone/>
              <a:defRPr/>
            </a:pPr>
            <a:r>
              <a:rPr lang="bg-BG" sz="2000" dirty="0" smtClean="0">
                <a:solidFill>
                  <a:srgbClr val="002060"/>
                </a:solidFill>
              </a:rPr>
              <a:t>И у нас: </a:t>
            </a:r>
            <a:endParaRPr lang="en-US" sz="2000" dirty="0">
              <a:solidFill>
                <a:srgbClr val="002060"/>
              </a:solidFill>
            </a:endParaRPr>
          </a:p>
          <a:p>
            <a:pPr>
              <a:defRPr/>
            </a:pPr>
            <a:r>
              <a:rPr lang="ru-RU" sz="2000" dirty="0" smtClean="0">
                <a:solidFill>
                  <a:srgbClr val="002060"/>
                </a:solidFill>
              </a:rPr>
              <a:t>35 клуба – 350 члена – 21 града</a:t>
            </a:r>
          </a:p>
          <a:p>
            <a:pPr>
              <a:defRPr/>
            </a:pPr>
            <a:endParaRPr lang="ru-RU" sz="2000" dirty="0">
              <a:solidFill>
                <a:srgbClr val="002060"/>
              </a:solidFill>
            </a:endParaRPr>
          </a:p>
          <a:p>
            <a:pPr marL="0" indent="0">
              <a:buFont typeface="Arial" pitchFamily="34" charset="0"/>
              <a:buNone/>
              <a:defRPr/>
            </a:pPr>
            <a:r>
              <a:rPr lang="ru-RU" sz="2000" dirty="0" smtClean="0">
                <a:solidFill>
                  <a:srgbClr val="002060"/>
                </a:solidFill>
              </a:rPr>
              <a:t>			МЛАДИТЕ ЛИДЕРИ, </a:t>
            </a:r>
          </a:p>
          <a:p>
            <a:pPr marL="0" indent="0">
              <a:buFont typeface="Arial" pitchFamily="34" charset="0"/>
              <a:buNone/>
              <a:defRPr/>
            </a:pPr>
            <a:r>
              <a:rPr lang="ru-RU" sz="2000" dirty="0">
                <a:solidFill>
                  <a:srgbClr val="002060"/>
                </a:solidFill>
              </a:rPr>
              <a:t> </a:t>
            </a:r>
            <a:r>
              <a:rPr lang="ru-RU" sz="2000" dirty="0" smtClean="0">
                <a:solidFill>
                  <a:srgbClr val="002060"/>
                </a:solidFill>
              </a:rPr>
              <a:t>          които носят </a:t>
            </a:r>
            <a:r>
              <a:rPr lang="ru-RU" sz="2000" dirty="0">
                <a:solidFill>
                  <a:srgbClr val="002060"/>
                </a:solidFill>
              </a:rPr>
              <a:t>иновативни решения </a:t>
            </a:r>
          </a:p>
          <a:p>
            <a:pPr marL="0" indent="0">
              <a:buFont typeface="Arial" pitchFamily="34" charset="0"/>
              <a:buNone/>
              <a:defRPr/>
            </a:pPr>
            <a:r>
              <a:rPr lang="ru-RU" sz="2000" dirty="0" smtClean="0">
                <a:solidFill>
                  <a:srgbClr val="002060"/>
                </a:solidFill>
              </a:rPr>
              <a:t>             за предизвикателствата </a:t>
            </a:r>
            <a:r>
              <a:rPr lang="ru-RU" sz="2000" dirty="0">
                <a:solidFill>
                  <a:srgbClr val="002060"/>
                </a:solidFill>
              </a:rPr>
              <a:t>в </a:t>
            </a:r>
            <a:r>
              <a:rPr lang="ru-RU" sz="2000" dirty="0" smtClean="0">
                <a:solidFill>
                  <a:srgbClr val="002060"/>
                </a:solidFill>
              </a:rPr>
              <a:t>света</a:t>
            </a:r>
          </a:p>
          <a:p>
            <a:pPr marL="0" indent="0" algn="ctr">
              <a:buFont typeface="Arial" pitchFamily="34" charset="0"/>
              <a:buNone/>
              <a:defRPr/>
            </a:pPr>
            <a:endParaRPr lang="ru-RU" sz="2000" dirty="0" smtClean="0">
              <a:solidFill>
                <a:srgbClr val="002060"/>
              </a:solidFill>
            </a:endParaRPr>
          </a:p>
          <a:p>
            <a:pPr>
              <a:defRPr/>
            </a:pPr>
            <a:r>
              <a:rPr lang="ru-RU" sz="2000" dirty="0" smtClean="0">
                <a:solidFill>
                  <a:srgbClr val="002060"/>
                </a:solidFill>
              </a:rPr>
              <a:t>Ротаракт </a:t>
            </a:r>
            <a:r>
              <a:rPr lang="ru-RU" sz="2000" dirty="0">
                <a:solidFill>
                  <a:srgbClr val="002060"/>
                </a:solidFill>
              </a:rPr>
              <a:t>клубовете обединяват хора на възраст 18-30 </a:t>
            </a:r>
            <a:r>
              <a:rPr lang="ru-RU" sz="2000" dirty="0" smtClean="0">
                <a:solidFill>
                  <a:srgbClr val="002060"/>
                </a:solidFill>
              </a:rPr>
              <a:t>години</a:t>
            </a:r>
            <a:endParaRPr lang="en-US" sz="2000" dirty="0" smtClean="0">
              <a:solidFill>
                <a:srgbClr val="002060"/>
              </a:solidFill>
            </a:endParaRPr>
          </a:p>
          <a:p>
            <a:pPr>
              <a:defRPr/>
            </a:pPr>
            <a:r>
              <a:rPr lang="ru-RU" sz="2000" dirty="0" smtClean="0">
                <a:solidFill>
                  <a:srgbClr val="002060"/>
                </a:solidFill>
                <a:effectLst>
                  <a:outerShdw blurRad="38100" dist="38100" dir="2700000" algn="tl">
                    <a:srgbClr val="000000">
                      <a:alpha val="43137"/>
                    </a:srgbClr>
                  </a:outerShdw>
                </a:effectLst>
              </a:rPr>
              <a:t>Развиват </a:t>
            </a:r>
            <a:r>
              <a:rPr lang="ru-RU" sz="2000" dirty="0">
                <a:solidFill>
                  <a:srgbClr val="002060"/>
                </a:solidFill>
                <a:effectLst>
                  <a:outerShdw blurRad="38100" dist="38100" dir="2700000" algn="tl">
                    <a:srgbClr val="000000">
                      <a:alpha val="43137"/>
                    </a:srgbClr>
                  </a:outerShdw>
                </a:effectLst>
              </a:rPr>
              <a:t>лидерски и професионални умения </a:t>
            </a:r>
            <a:r>
              <a:rPr lang="ru-RU" sz="2000" dirty="0" smtClean="0">
                <a:solidFill>
                  <a:srgbClr val="002060"/>
                </a:solidFill>
                <a:effectLst>
                  <a:outerShdw blurRad="38100" dist="38100" dir="2700000" algn="tl">
                    <a:srgbClr val="000000">
                      <a:alpha val="43137"/>
                    </a:srgbClr>
                  </a:outerShdw>
                </a:effectLst>
              </a:rPr>
              <a:t>чрез служба</a:t>
            </a:r>
          </a:p>
          <a:p>
            <a:pPr>
              <a:defRPr/>
            </a:pPr>
            <a:r>
              <a:rPr lang="ru-RU" sz="2000" dirty="0" smtClean="0">
                <a:solidFill>
                  <a:srgbClr val="002060"/>
                </a:solidFill>
              </a:rPr>
              <a:t>Спонсор </a:t>
            </a:r>
            <a:r>
              <a:rPr lang="ru-RU" sz="2000" dirty="0">
                <a:solidFill>
                  <a:srgbClr val="002060"/>
                </a:solidFill>
              </a:rPr>
              <a:t>Ротари клуба </a:t>
            </a:r>
            <a:r>
              <a:rPr lang="ru-RU" sz="2000" dirty="0" smtClean="0">
                <a:solidFill>
                  <a:srgbClr val="002060"/>
                </a:solidFill>
              </a:rPr>
              <a:t>предоставя </a:t>
            </a:r>
            <a:r>
              <a:rPr lang="ru-RU" sz="2000" dirty="0">
                <a:solidFill>
                  <a:srgbClr val="002060"/>
                </a:solidFill>
              </a:rPr>
              <a:t>насоки и </a:t>
            </a:r>
            <a:r>
              <a:rPr lang="ru-RU" sz="2000" dirty="0" smtClean="0">
                <a:solidFill>
                  <a:srgbClr val="002060"/>
                </a:solidFill>
              </a:rPr>
              <a:t>подкрепа за осъществяване на техните идеи</a:t>
            </a:r>
          </a:p>
          <a:p>
            <a:pPr>
              <a:defRPr/>
            </a:pPr>
            <a:r>
              <a:rPr lang="ru-RU" sz="2000" dirty="0" smtClean="0">
                <a:solidFill>
                  <a:srgbClr val="002060"/>
                </a:solidFill>
              </a:rPr>
              <a:t>Ротари и Ротаракт работят като </a:t>
            </a:r>
            <a:r>
              <a:rPr lang="ru-RU" sz="2000" dirty="0">
                <a:solidFill>
                  <a:srgbClr val="002060"/>
                </a:solidFill>
              </a:rPr>
              <a:t>партньори в службата</a:t>
            </a: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bg-BG" sz="1400" dirty="0">
              <a:solidFill>
                <a:srgbClr val="002060"/>
              </a:solidFill>
            </a:endParaRPr>
          </a:p>
        </p:txBody>
      </p:sp>
      <p:sp>
        <p:nvSpPr>
          <p:cNvPr id="43012"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25988" y="1773238"/>
            <a:ext cx="3995737"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71951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3">
                                            <p:txEl>
                                              <p:pRg st="5" end="5"/>
                                            </p:txEl>
                                          </p:spTgt>
                                        </p:tgtEl>
                                      </p:cBhvr>
                                    </p:animEffect>
                                  </p:childTnLst>
                                </p:cTn>
                              </p:par>
                              <p:par>
                                <p:cTn id="38" presetID="53" presetClass="entr" presetSubtype="16" fill="hold" nodeType="with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 calcmode="lin" valueType="num">
                                      <p:cBhvr>
                                        <p:cTn id="40"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2" dur="500"/>
                                        <p:tgtEl>
                                          <p:spTgt spid="3">
                                            <p:txEl>
                                              <p:pRg st="6" end="6"/>
                                            </p:txEl>
                                          </p:spTgt>
                                        </p:tgtEl>
                                      </p:cBhvr>
                                    </p:animEffect>
                                  </p:childTnLst>
                                </p:cTn>
                              </p:par>
                              <p:par>
                                <p:cTn id="43" presetID="53" presetClass="entr" presetSubtype="16" fill="hold" nodeType="with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 calcmode="lin" valueType="num">
                                      <p:cBhvr>
                                        <p:cTn id="45"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6"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7" dur="500"/>
                                        <p:tgtEl>
                                          <p:spTgt spid="3">
                                            <p:txEl>
                                              <p:pRg st="7" end="7"/>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1" presetClass="entr" presetSubtype="0"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p:cTn id="52" dur="1000" fill="hold"/>
                                        <p:tgtEl>
                                          <p:spTgt spid="12"/>
                                        </p:tgtEl>
                                        <p:attrNameLst>
                                          <p:attrName>ppt_w</p:attrName>
                                        </p:attrNameLst>
                                      </p:cBhvr>
                                      <p:tavLst>
                                        <p:tav tm="0">
                                          <p:val>
                                            <p:fltVal val="0"/>
                                          </p:val>
                                        </p:tav>
                                        <p:tav tm="100000">
                                          <p:val>
                                            <p:strVal val="#ppt_w"/>
                                          </p:val>
                                        </p:tav>
                                      </p:tavLst>
                                    </p:anim>
                                    <p:anim calcmode="lin" valueType="num">
                                      <p:cBhvr>
                                        <p:cTn id="53" dur="1000" fill="hold"/>
                                        <p:tgtEl>
                                          <p:spTgt spid="12"/>
                                        </p:tgtEl>
                                        <p:attrNameLst>
                                          <p:attrName>ppt_h</p:attrName>
                                        </p:attrNameLst>
                                      </p:cBhvr>
                                      <p:tavLst>
                                        <p:tav tm="0">
                                          <p:val>
                                            <p:fltVal val="0"/>
                                          </p:val>
                                        </p:tav>
                                        <p:tav tm="100000">
                                          <p:val>
                                            <p:strVal val="#ppt_h"/>
                                          </p:val>
                                        </p:tav>
                                      </p:tavLst>
                                    </p:anim>
                                    <p:anim calcmode="lin" valueType="num">
                                      <p:cBhvr>
                                        <p:cTn id="54" dur="1000" fill="hold"/>
                                        <p:tgtEl>
                                          <p:spTgt spid="12"/>
                                        </p:tgtEl>
                                        <p:attrNameLst>
                                          <p:attrName>style.rotation</p:attrName>
                                        </p:attrNameLst>
                                      </p:cBhvr>
                                      <p:tavLst>
                                        <p:tav tm="0">
                                          <p:val>
                                            <p:fltVal val="90"/>
                                          </p:val>
                                        </p:tav>
                                        <p:tav tm="100000">
                                          <p:val>
                                            <p:fltVal val="0"/>
                                          </p:val>
                                        </p:tav>
                                      </p:tavLst>
                                    </p:anim>
                                    <p:animEffect transition="in" filter="fade">
                                      <p:cBhvr>
                                        <p:cTn id="55" dur="1000"/>
                                        <p:tgtEl>
                                          <p:spTgt spid="12"/>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 presetClass="entr" presetSubtype="0" fill="hold" nodeType="clickEffect">
                                  <p:stCondLst>
                                    <p:cond delay="0"/>
                                  </p:stCondLst>
                                  <p:childTnLst>
                                    <p:set>
                                      <p:cBhvr>
                                        <p:cTn id="59"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1" presetClass="entr" presetSubtype="0" fill="hold" nodeType="clickEffect">
                                  <p:stCondLst>
                                    <p:cond delay="0"/>
                                  </p:stCondLst>
                                  <p:childTnLst>
                                    <p:set>
                                      <p:cBhvr>
                                        <p:cTn id="63"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64" fill="hold" nodeType="clickPar">
                      <p:stCondLst>
                        <p:cond delay="indefinite"/>
                      </p:stCondLst>
                      <p:childTnLst>
                        <p:par>
                          <p:cTn id="65" fill="hold" nodeType="withGroup">
                            <p:stCondLst>
                              <p:cond delay="0"/>
                            </p:stCondLst>
                            <p:childTnLst>
                              <p:par>
                                <p:cTn id="66" presetID="1" presetClass="entr" presetSubtype="0" fill="hold" nodeType="clickEffect">
                                  <p:stCondLst>
                                    <p:cond delay="0"/>
                                  </p:stCondLst>
                                  <p:childTnLst>
                                    <p:set>
                                      <p:cBhvr>
                                        <p:cTn id="67"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68" fill="hold" nodeType="clickPar">
                      <p:stCondLst>
                        <p:cond delay="indefinite"/>
                      </p:stCondLst>
                      <p:childTnLst>
                        <p:par>
                          <p:cTn id="69" fill="hold" nodeType="withGroup">
                            <p:stCondLst>
                              <p:cond delay="0"/>
                            </p:stCondLst>
                            <p:childTnLst>
                              <p:par>
                                <p:cTn id="70" presetID="1" presetClass="entr" presetSubtype="0" fill="hold" nodeType="click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b="1" smtClean="0">
                <a:latin typeface="Arial Narrow" pitchFamily="34" charset="0"/>
              </a:rPr>
              <a:t>Кои са те – Новите поколения?</a:t>
            </a:r>
          </a:p>
        </p:txBody>
      </p:sp>
      <p:sp>
        <p:nvSpPr>
          <p:cNvPr id="3" name="Content Placeholder 2">
            <a:extLst/>
          </p:cNvPr>
          <p:cNvSpPr>
            <a:spLocks noGrp="1"/>
          </p:cNvSpPr>
          <p:nvPr>
            <p:ph idx="1"/>
          </p:nvPr>
        </p:nvSpPr>
        <p:spPr>
          <a:xfrm>
            <a:off x="457200" y="1052513"/>
            <a:ext cx="8229600" cy="5184775"/>
          </a:xfrm>
        </p:spPr>
        <p:txBody>
          <a:bodyPr/>
          <a:lstStyle/>
          <a:p>
            <a:pPr marL="0" indent="0">
              <a:buFont typeface="Arial" pitchFamily="34" charset="0"/>
              <a:buNone/>
              <a:defRPr/>
            </a:pPr>
            <a:r>
              <a:rPr lang="bg-BG" sz="2000" dirty="0" smtClean="0">
                <a:solidFill>
                  <a:srgbClr val="002060"/>
                </a:solidFill>
              </a:rPr>
              <a:t>По света:</a:t>
            </a:r>
          </a:p>
          <a:p>
            <a:pPr>
              <a:defRPr/>
            </a:pPr>
            <a:r>
              <a:rPr lang="bg-BG" sz="2000" dirty="0" smtClean="0">
                <a:solidFill>
                  <a:srgbClr val="002060"/>
                </a:solidFill>
              </a:rPr>
              <a:t>20 372</a:t>
            </a:r>
            <a:r>
              <a:rPr lang="en-US" sz="2000" dirty="0" smtClean="0">
                <a:solidFill>
                  <a:srgbClr val="002060"/>
                </a:solidFill>
              </a:rPr>
              <a:t> </a:t>
            </a:r>
            <a:r>
              <a:rPr lang="bg-BG" sz="2000" dirty="0" smtClean="0">
                <a:solidFill>
                  <a:srgbClr val="002060"/>
                </a:solidFill>
              </a:rPr>
              <a:t>клуба – 468 556 члена – 159 страни</a:t>
            </a:r>
          </a:p>
          <a:p>
            <a:pPr marL="0" indent="0">
              <a:buFont typeface="Arial" pitchFamily="34" charset="0"/>
              <a:buNone/>
              <a:defRPr/>
            </a:pPr>
            <a:r>
              <a:rPr lang="bg-BG" sz="2000" dirty="0" smtClean="0">
                <a:solidFill>
                  <a:srgbClr val="002060"/>
                </a:solidFill>
              </a:rPr>
              <a:t>И у нас: </a:t>
            </a:r>
            <a:endParaRPr lang="en-US" sz="2000" dirty="0">
              <a:solidFill>
                <a:srgbClr val="002060"/>
              </a:solidFill>
            </a:endParaRPr>
          </a:p>
          <a:p>
            <a:pPr>
              <a:defRPr/>
            </a:pPr>
            <a:r>
              <a:rPr lang="ru-RU" sz="2000" dirty="0" smtClean="0">
                <a:solidFill>
                  <a:srgbClr val="002060"/>
                </a:solidFill>
              </a:rPr>
              <a:t>54 клуба – </a:t>
            </a:r>
            <a:r>
              <a:rPr lang="ru-RU" sz="2000" b="1" i="1" u="sng" dirty="0" smtClean="0">
                <a:solidFill>
                  <a:srgbClr val="002060"/>
                </a:solidFill>
                <a:effectLst>
                  <a:outerShdw blurRad="38100" dist="38100" dir="2700000" algn="tl">
                    <a:srgbClr val="000000">
                      <a:alpha val="43137"/>
                    </a:srgbClr>
                  </a:outerShdw>
                </a:effectLst>
              </a:rPr>
              <a:t>?</a:t>
            </a:r>
            <a:r>
              <a:rPr lang="ru-RU" sz="2000" dirty="0" smtClean="0">
                <a:solidFill>
                  <a:srgbClr val="002060"/>
                </a:solidFill>
              </a:rPr>
              <a:t>  члена – 29 града</a:t>
            </a:r>
          </a:p>
          <a:p>
            <a:pPr marL="0" indent="0">
              <a:buFont typeface="Arial" pitchFamily="34" charset="0"/>
              <a:buNone/>
              <a:defRPr/>
            </a:pPr>
            <a:endParaRPr lang="ru-RU" sz="2000" dirty="0" smtClean="0">
              <a:solidFill>
                <a:srgbClr val="002060"/>
              </a:solidFill>
            </a:endParaRPr>
          </a:p>
          <a:p>
            <a:pPr marL="0" indent="0">
              <a:buFont typeface="Arial" pitchFamily="34" charset="0"/>
              <a:buNone/>
              <a:defRPr/>
            </a:pPr>
            <a:r>
              <a:rPr lang="ru-RU" sz="2000" dirty="0" smtClean="0">
                <a:solidFill>
                  <a:srgbClr val="002060"/>
                </a:solidFill>
              </a:rPr>
              <a:t>			             НАШЕТО БЪДЕЩЕ, </a:t>
            </a:r>
          </a:p>
          <a:p>
            <a:pPr marL="0" indent="0">
              <a:buFont typeface="Arial" pitchFamily="34" charset="0"/>
              <a:buNone/>
              <a:defRPr/>
            </a:pPr>
            <a:r>
              <a:rPr lang="ru-RU" sz="2000" dirty="0" smtClean="0">
                <a:solidFill>
                  <a:srgbClr val="002060"/>
                </a:solidFill>
              </a:rPr>
              <a:t>           което учим да предприема действия, да изгражда международно разбирателство и приятелства по целия свят</a:t>
            </a:r>
          </a:p>
          <a:p>
            <a:pPr>
              <a:defRPr/>
            </a:pPr>
            <a:r>
              <a:rPr lang="ru-RU" sz="2000" dirty="0" smtClean="0">
                <a:solidFill>
                  <a:srgbClr val="002060"/>
                </a:solidFill>
              </a:rPr>
              <a:t>Интеракт клубовете обединяват хора на възраст 12-18 години</a:t>
            </a:r>
            <a:r>
              <a:rPr lang="en-US" sz="2000" dirty="0" smtClean="0">
                <a:solidFill>
                  <a:srgbClr val="002060"/>
                </a:solidFill>
              </a:rPr>
              <a:t> </a:t>
            </a:r>
            <a:r>
              <a:rPr lang="bg-BG" sz="2000" dirty="0" smtClean="0">
                <a:solidFill>
                  <a:srgbClr val="002060"/>
                </a:solidFill>
              </a:rPr>
              <a:t>в училищни или общностно базирани клубове</a:t>
            </a:r>
            <a:endParaRPr lang="en-US" sz="2000" dirty="0" smtClean="0">
              <a:solidFill>
                <a:srgbClr val="002060"/>
              </a:solidFill>
            </a:endParaRPr>
          </a:p>
          <a:p>
            <a:pPr>
              <a:defRPr/>
            </a:pPr>
            <a:r>
              <a:rPr lang="ru-RU" sz="2000" dirty="0" smtClean="0">
                <a:solidFill>
                  <a:srgbClr val="002060"/>
                </a:solidFill>
                <a:effectLst>
                  <a:outerShdw blurRad="38100" dist="38100" dir="2700000" algn="tl">
                    <a:srgbClr val="000000">
                      <a:alpha val="43137"/>
                    </a:srgbClr>
                  </a:outerShdw>
                </a:effectLst>
              </a:rPr>
              <a:t>Развиват </a:t>
            </a:r>
            <a:r>
              <a:rPr lang="ru-RU" sz="2000" dirty="0">
                <a:solidFill>
                  <a:srgbClr val="002060"/>
                </a:solidFill>
                <a:effectLst>
                  <a:outerShdw blurRad="38100" dist="38100" dir="2700000" algn="tl">
                    <a:srgbClr val="000000">
                      <a:alpha val="43137"/>
                    </a:srgbClr>
                  </a:outerShdw>
                </a:effectLst>
              </a:rPr>
              <a:t>лидерски </a:t>
            </a:r>
            <a:r>
              <a:rPr lang="ru-RU" sz="2000" dirty="0" smtClean="0">
                <a:solidFill>
                  <a:srgbClr val="002060"/>
                </a:solidFill>
                <a:effectLst>
                  <a:outerShdw blurRad="38100" dist="38100" dir="2700000" algn="tl">
                    <a:srgbClr val="000000">
                      <a:alpha val="43137"/>
                    </a:srgbClr>
                  </a:outerShdw>
                </a:effectLst>
              </a:rPr>
              <a:t>умения чрез службата в полза на общността</a:t>
            </a:r>
          </a:p>
          <a:p>
            <a:pPr>
              <a:defRPr/>
            </a:pPr>
            <a:r>
              <a:rPr lang="ru-RU" sz="2000" dirty="0" smtClean="0">
                <a:solidFill>
                  <a:srgbClr val="002060"/>
                </a:solidFill>
              </a:rPr>
              <a:t>Спонсор </a:t>
            </a:r>
            <a:r>
              <a:rPr lang="ru-RU" sz="2000" dirty="0">
                <a:solidFill>
                  <a:srgbClr val="002060"/>
                </a:solidFill>
              </a:rPr>
              <a:t>Ротари </a:t>
            </a:r>
            <a:r>
              <a:rPr lang="bg-BG" sz="2000" dirty="0" smtClean="0">
                <a:solidFill>
                  <a:srgbClr val="002060"/>
                </a:solidFill>
              </a:rPr>
              <a:t>клубът </a:t>
            </a:r>
            <a:r>
              <a:rPr lang="ru-RU" sz="2000" dirty="0" smtClean="0">
                <a:solidFill>
                  <a:srgbClr val="002060"/>
                </a:solidFill>
              </a:rPr>
              <a:t>работи заедно с </a:t>
            </a:r>
            <a:r>
              <a:rPr lang="ru-RU" sz="2000" dirty="0">
                <a:solidFill>
                  <a:srgbClr val="002060"/>
                </a:solidFill>
              </a:rPr>
              <a:t>Интеракт </a:t>
            </a:r>
            <a:r>
              <a:rPr lang="ru-RU" sz="2000" dirty="0" smtClean="0">
                <a:solidFill>
                  <a:srgbClr val="002060"/>
                </a:solidFill>
              </a:rPr>
              <a:t>за осъществяването на </a:t>
            </a:r>
            <a:r>
              <a:rPr lang="bg-BG" sz="2000" dirty="0">
                <a:solidFill>
                  <a:srgbClr val="002060"/>
                </a:solidFill>
              </a:rPr>
              <a:t> </a:t>
            </a:r>
            <a:r>
              <a:rPr lang="bg-BG" sz="2000" dirty="0" smtClean="0">
                <a:solidFill>
                  <a:srgbClr val="002060"/>
                </a:solidFill>
              </a:rPr>
              <a:t>проектите</a:t>
            </a:r>
          </a:p>
          <a:p>
            <a:pPr>
              <a:defRPr/>
            </a:pPr>
            <a:r>
              <a:rPr lang="bg-BG" sz="2000" dirty="0" smtClean="0">
                <a:solidFill>
                  <a:srgbClr val="002060"/>
                </a:solidFill>
              </a:rPr>
              <a:t>Спонсор Ротари клубът е ангажиран да спазва правилата при работа с младите</a:t>
            </a: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bg-BG" sz="1400" dirty="0">
              <a:solidFill>
                <a:srgbClr val="002060"/>
              </a:solidFill>
            </a:endParaRPr>
          </a:p>
        </p:txBody>
      </p:sp>
      <p:sp>
        <p:nvSpPr>
          <p:cNvPr id="45060"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11775" y="1844675"/>
            <a:ext cx="3375025"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3984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53" presetClass="entr" presetSubtype="16"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p:cTn id="31"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3" dur="500"/>
                                        <p:tgtEl>
                                          <p:spTgt spid="3">
                                            <p:txEl>
                                              <p:pRg st="5" end="5"/>
                                            </p:txEl>
                                          </p:spTgt>
                                        </p:tgtEl>
                                      </p:cBhvr>
                                    </p:animEffect>
                                  </p:childTnLst>
                                </p:cTn>
                              </p:par>
                              <p:par>
                                <p:cTn id="34" presetID="53" presetClass="entr" presetSubtype="16" fill="hold"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 calcmode="lin" valueType="num">
                                      <p:cBhvr>
                                        <p:cTn id="36"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7"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8" dur="500"/>
                                        <p:tgtEl>
                                          <p:spTgt spid="3">
                                            <p:txEl>
                                              <p:pRg st="6" end="6"/>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6"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 fill="hold"/>
                                        <p:tgtEl>
                                          <p:spTgt spid="6"/>
                                        </p:tgtEl>
                                        <p:attrNameLst>
                                          <p:attrName>ppt_x</p:attrName>
                                        </p:attrNameLst>
                                      </p:cBhvr>
                                      <p:tavLst>
                                        <p:tav tm="0">
                                          <p:val>
                                            <p:strVal val="1+#ppt_w/2"/>
                                          </p:val>
                                        </p:tav>
                                        <p:tav tm="100000">
                                          <p:val>
                                            <p:strVal val="#ppt_x"/>
                                          </p:val>
                                        </p:tav>
                                      </p:tavLst>
                                    </p:anim>
                                    <p:anim calcmode="lin" valueType="num">
                                      <p:cBhvr additive="base">
                                        <p:cTn id="4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867400" y="2133600"/>
            <a:ext cx="2968625" cy="1295400"/>
          </a:xfrm>
          <a:prstGeom prst="rect">
            <a:avLst/>
          </a:prstGeom>
        </p:spPr>
        <p:style>
          <a:lnRef idx="1">
            <a:schemeClr val="accent2"/>
          </a:lnRef>
          <a:fillRef idx="3">
            <a:schemeClr val="accent2"/>
          </a:fillRef>
          <a:effectRef idx="2">
            <a:schemeClr val="accent2"/>
          </a:effectRef>
          <a:fontRef idx="minor">
            <a:schemeClr val="lt1"/>
          </a:fontRef>
        </p:style>
      </p:pic>
      <p:sp>
        <p:nvSpPr>
          <p:cNvPr id="47107"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b="1" smtClean="0">
                <a:latin typeface="Arial Narrow" pitchFamily="34" charset="0"/>
              </a:rPr>
              <a:t>Кои са те – Новите поколения?</a:t>
            </a:r>
          </a:p>
        </p:txBody>
      </p:sp>
      <p:sp>
        <p:nvSpPr>
          <p:cNvPr id="3" name="Content Placeholder 2">
            <a:extLst/>
          </p:cNvPr>
          <p:cNvSpPr>
            <a:spLocks noGrp="1"/>
          </p:cNvSpPr>
          <p:nvPr>
            <p:ph idx="1"/>
          </p:nvPr>
        </p:nvSpPr>
        <p:spPr>
          <a:xfrm>
            <a:off x="457200" y="1052513"/>
            <a:ext cx="8229600" cy="5184775"/>
          </a:xfrm>
        </p:spPr>
        <p:txBody>
          <a:bodyPr/>
          <a:lstStyle/>
          <a:p>
            <a:pPr marL="0" indent="0">
              <a:buFont typeface="Arial" pitchFamily="34" charset="0"/>
              <a:buNone/>
              <a:defRPr/>
            </a:pPr>
            <a:endParaRPr lang="ru-RU" sz="2000" dirty="0">
              <a:solidFill>
                <a:srgbClr val="002060"/>
              </a:solidFill>
            </a:endParaRPr>
          </a:p>
          <a:p>
            <a:pPr marL="0" indent="0" algn="ctr">
              <a:buFont typeface="Arial" pitchFamily="34" charset="0"/>
              <a:buNone/>
              <a:defRPr/>
            </a:pPr>
            <a:r>
              <a:rPr lang="ru-RU" sz="2000" dirty="0" smtClean="0">
                <a:solidFill>
                  <a:srgbClr val="002060"/>
                </a:solidFill>
              </a:rPr>
              <a:t> Ротариански </a:t>
            </a:r>
            <a:r>
              <a:rPr lang="ru-RU" sz="2000" dirty="0">
                <a:solidFill>
                  <a:srgbClr val="002060"/>
                </a:solidFill>
              </a:rPr>
              <a:t>награди за </a:t>
            </a:r>
            <a:r>
              <a:rPr lang="ru-RU" sz="2000" dirty="0" smtClean="0">
                <a:solidFill>
                  <a:srgbClr val="002060"/>
                </a:solidFill>
              </a:rPr>
              <a:t>млади лидери </a:t>
            </a:r>
            <a:r>
              <a:rPr lang="ru-RU" sz="2000" dirty="0">
                <a:solidFill>
                  <a:srgbClr val="002060"/>
                </a:solidFill>
              </a:rPr>
              <a:t>(RYLA) </a:t>
            </a:r>
            <a:endParaRPr lang="ru-RU" sz="2000" dirty="0" smtClean="0">
              <a:solidFill>
                <a:srgbClr val="002060"/>
              </a:solidFill>
            </a:endParaRPr>
          </a:p>
          <a:p>
            <a:pPr marL="0" indent="0">
              <a:buFont typeface="Arial" pitchFamily="34" charset="0"/>
              <a:buNone/>
              <a:defRPr/>
            </a:pPr>
            <a:endParaRPr lang="ru-RU" sz="2000" dirty="0">
              <a:solidFill>
                <a:srgbClr val="002060"/>
              </a:solidFill>
            </a:endParaRPr>
          </a:p>
          <a:p>
            <a:pPr>
              <a:defRPr/>
            </a:pPr>
            <a:r>
              <a:rPr lang="en-US" sz="2000" dirty="0" smtClean="0">
                <a:solidFill>
                  <a:srgbClr val="002060"/>
                </a:solidFill>
              </a:rPr>
              <a:t>RYLA </a:t>
            </a:r>
            <a:r>
              <a:rPr lang="bg-BG" sz="2000" dirty="0" smtClean="0">
                <a:solidFill>
                  <a:srgbClr val="002060"/>
                </a:solidFill>
              </a:rPr>
              <a:t>се организира от Ротари клубове </a:t>
            </a:r>
          </a:p>
          <a:p>
            <a:pPr marL="0" indent="0">
              <a:buFont typeface="Arial" pitchFamily="34" charset="0"/>
              <a:buNone/>
              <a:defRPr/>
            </a:pPr>
            <a:r>
              <a:rPr lang="bg-BG" sz="2000" dirty="0" smtClean="0">
                <a:solidFill>
                  <a:srgbClr val="002060"/>
                </a:solidFill>
              </a:rPr>
              <a:t>и </a:t>
            </a:r>
            <a:r>
              <a:rPr lang="bg-BG" sz="2000" dirty="0" err="1" smtClean="0">
                <a:solidFill>
                  <a:srgbClr val="002060"/>
                </a:solidFill>
              </a:rPr>
              <a:t>Дистрикти</a:t>
            </a:r>
            <a:endParaRPr lang="bg-BG" sz="2000" dirty="0" smtClean="0">
              <a:solidFill>
                <a:srgbClr val="002060"/>
              </a:solidFill>
            </a:endParaRPr>
          </a:p>
          <a:p>
            <a:pPr>
              <a:defRPr/>
            </a:pPr>
            <a:r>
              <a:rPr lang="ru-RU" sz="2000" dirty="0" smtClean="0">
                <a:solidFill>
                  <a:srgbClr val="002060"/>
                </a:solidFill>
              </a:rPr>
              <a:t>Обединява </a:t>
            </a:r>
            <a:r>
              <a:rPr lang="ru-RU" sz="2000" dirty="0">
                <a:solidFill>
                  <a:srgbClr val="002060"/>
                </a:solidFill>
              </a:rPr>
              <a:t>хора на възраст </a:t>
            </a:r>
            <a:r>
              <a:rPr lang="ru-RU" sz="2000" dirty="0" smtClean="0">
                <a:solidFill>
                  <a:srgbClr val="002060"/>
                </a:solidFill>
              </a:rPr>
              <a:t>14-30 години</a:t>
            </a:r>
          </a:p>
          <a:p>
            <a:pPr marL="0" indent="0">
              <a:buFont typeface="Arial" pitchFamily="34" charset="0"/>
              <a:buNone/>
              <a:defRPr/>
            </a:pPr>
            <a:r>
              <a:rPr lang="ru-RU" sz="2000" dirty="0" smtClean="0">
                <a:solidFill>
                  <a:srgbClr val="002060"/>
                </a:solidFill>
              </a:rPr>
              <a:t>/според избрания формат/</a:t>
            </a:r>
          </a:p>
          <a:p>
            <a:pPr>
              <a:defRPr/>
            </a:pPr>
            <a:r>
              <a:rPr lang="ru-RU" sz="2000" dirty="0" smtClean="0">
                <a:solidFill>
                  <a:srgbClr val="002060"/>
                </a:solidFill>
              </a:rPr>
              <a:t>Програмата се осъществява между 3-10 дни като включва презентации, активности и предизвекателства към участниците според избраната тема за събитието</a:t>
            </a:r>
          </a:p>
          <a:p>
            <a:pPr>
              <a:defRPr/>
            </a:pPr>
            <a:r>
              <a:rPr lang="ru-RU" sz="2000" dirty="0" smtClean="0">
                <a:solidFill>
                  <a:srgbClr val="002060"/>
                </a:solidFill>
                <a:effectLst>
                  <a:outerShdw blurRad="38100" dist="38100" dir="2700000" algn="tl">
                    <a:srgbClr val="000000">
                      <a:alpha val="43137"/>
                    </a:srgbClr>
                  </a:outerShdw>
                </a:effectLst>
              </a:rPr>
              <a:t>Развива </a:t>
            </a:r>
            <a:r>
              <a:rPr lang="ru-RU" sz="2000" dirty="0">
                <a:solidFill>
                  <a:srgbClr val="002060"/>
                </a:solidFill>
                <a:effectLst>
                  <a:outerShdw blurRad="38100" dist="38100" dir="2700000" algn="tl">
                    <a:srgbClr val="000000">
                      <a:alpha val="43137"/>
                    </a:srgbClr>
                  </a:outerShdw>
                </a:effectLst>
              </a:rPr>
              <a:t>лидерски </a:t>
            </a:r>
            <a:r>
              <a:rPr lang="ru-RU" sz="2000" dirty="0" smtClean="0">
                <a:solidFill>
                  <a:srgbClr val="002060"/>
                </a:solidFill>
                <a:effectLst>
                  <a:outerShdw blurRad="38100" dist="38100" dir="2700000" algn="tl">
                    <a:srgbClr val="000000">
                      <a:alpha val="43137"/>
                    </a:srgbClr>
                  </a:outerShdw>
                </a:effectLst>
              </a:rPr>
              <a:t>умения</a:t>
            </a:r>
          </a:p>
          <a:p>
            <a:pPr>
              <a:defRPr/>
            </a:pPr>
            <a:r>
              <a:rPr lang="ru-RU" sz="2000" dirty="0" smtClean="0">
                <a:solidFill>
                  <a:srgbClr val="002060"/>
                </a:solidFill>
              </a:rPr>
              <a:t>Споделя Ротари </a:t>
            </a:r>
          </a:p>
          <a:p>
            <a:pPr>
              <a:defRPr/>
            </a:pPr>
            <a:r>
              <a:rPr lang="bg-BG" sz="2000" dirty="0" smtClean="0">
                <a:solidFill>
                  <a:srgbClr val="002060"/>
                </a:solidFill>
              </a:rPr>
              <a:t>Спонсор Ротари клубът е ангажиран да спазва правилата при работа с младите</a:t>
            </a: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bg-BG" sz="1400" dirty="0">
              <a:solidFill>
                <a:srgbClr val="002060"/>
              </a:solidFill>
            </a:endParaRPr>
          </a:p>
        </p:txBody>
      </p:sp>
      <p:sp>
        <p:nvSpPr>
          <p:cNvPr id="47109"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27032269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1"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fltVal val="0"/>
                                          </p:val>
                                        </p:tav>
                                        <p:tav tm="100000">
                                          <p:val>
                                            <p:strVal val="#ppt_w"/>
                                          </p:val>
                                        </p:tav>
                                      </p:tavLst>
                                    </p:anim>
                                    <p:anim calcmode="lin" valueType="num">
                                      <p:cBhvr>
                                        <p:cTn id="15" dur="1000" fill="hold"/>
                                        <p:tgtEl>
                                          <p:spTgt spid="2"/>
                                        </p:tgtEl>
                                        <p:attrNameLst>
                                          <p:attrName>ppt_h</p:attrName>
                                        </p:attrNameLst>
                                      </p:cBhvr>
                                      <p:tavLst>
                                        <p:tav tm="0">
                                          <p:val>
                                            <p:fltVal val="0"/>
                                          </p:val>
                                        </p:tav>
                                        <p:tav tm="100000">
                                          <p:val>
                                            <p:strVal val="#ppt_h"/>
                                          </p:val>
                                        </p:tav>
                                      </p:tavLst>
                                    </p:anim>
                                    <p:anim calcmode="lin" valueType="num">
                                      <p:cBhvr>
                                        <p:cTn id="16" dur="1000" fill="hold"/>
                                        <p:tgtEl>
                                          <p:spTgt spid="2"/>
                                        </p:tgtEl>
                                        <p:attrNameLst>
                                          <p:attrName>style.rotation</p:attrName>
                                        </p:attrNameLst>
                                      </p:cBhvr>
                                      <p:tavLst>
                                        <p:tav tm="0">
                                          <p:val>
                                            <p:fltVal val="90"/>
                                          </p:val>
                                        </p:tav>
                                        <p:tav tm="100000">
                                          <p:val>
                                            <p:fltVal val="0"/>
                                          </p:val>
                                        </p:tav>
                                      </p:tavLst>
                                    </p:anim>
                                    <p:animEffect transition="in" filter="fade">
                                      <p:cBhvr>
                                        <p:cTn id="17" dur="10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3"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par>
                                <p:cTn id="25" presetID="53" presetClass="entr" presetSubtype="16"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3">
                                            <p:txEl>
                                              <p:pRg st="4" end="4"/>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3" presetClass="entr" presetSubtype="16"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p:cTn id="34"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5"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6" dur="500"/>
                                        <p:tgtEl>
                                          <p:spTgt spid="3">
                                            <p:txEl>
                                              <p:pRg st="5" end="5"/>
                                            </p:txEl>
                                          </p:spTgt>
                                        </p:tgtEl>
                                      </p:cBhvr>
                                    </p:animEffect>
                                  </p:childTnLst>
                                </p:cTn>
                              </p:par>
                              <p:par>
                                <p:cTn id="37" presetID="53" presetClass="entr" presetSubtype="16"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p:cTn id="39"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1" dur="500"/>
                                        <p:tgtEl>
                                          <p:spTgt spid="3">
                                            <p:txEl>
                                              <p:pRg st="6" end="6"/>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53" presetClass="entr" presetSubtype="16"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 calcmode="lin" valueType="num">
                                      <p:cBhvr>
                                        <p:cTn id="46"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7"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8" dur="500"/>
                                        <p:tgtEl>
                                          <p:spTgt spid="3">
                                            <p:txEl>
                                              <p:pRg st="7" end="7"/>
                                            </p:txEl>
                                          </p:spTgt>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b="1" smtClean="0">
                <a:latin typeface="Arial Narrow" pitchFamily="34" charset="0"/>
              </a:rPr>
              <a:t>Кои са те – Новите поколения?</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16688" y="1773238"/>
            <a:ext cx="1919287"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p:cNvPr>
          <p:cNvSpPr>
            <a:spLocks noGrp="1"/>
          </p:cNvSpPr>
          <p:nvPr>
            <p:ph idx="1"/>
          </p:nvPr>
        </p:nvSpPr>
        <p:spPr>
          <a:xfrm>
            <a:off x="407988" y="1022350"/>
            <a:ext cx="8229600" cy="5184775"/>
          </a:xfrm>
        </p:spPr>
        <p:txBody>
          <a:bodyPr/>
          <a:lstStyle/>
          <a:p>
            <a:pPr marL="0" indent="0">
              <a:buFont typeface="Arial" pitchFamily="34" charset="0"/>
              <a:buNone/>
              <a:defRPr/>
            </a:pPr>
            <a:endParaRPr lang="ru-RU" sz="2000" dirty="0">
              <a:solidFill>
                <a:srgbClr val="002060"/>
              </a:solidFill>
            </a:endParaRPr>
          </a:p>
          <a:p>
            <a:pPr marL="0" indent="0" algn="ctr">
              <a:buFont typeface="Arial" pitchFamily="34" charset="0"/>
              <a:buNone/>
              <a:defRPr/>
            </a:pPr>
            <a:r>
              <a:rPr lang="ru-RU" sz="2000" dirty="0" smtClean="0">
                <a:solidFill>
                  <a:srgbClr val="002060"/>
                </a:solidFill>
              </a:rPr>
              <a:t> Ротари международен младежки обмен /ММО/ </a:t>
            </a:r>
          </a:p>
          <a:p>
            <a:pPr marL="0" indent="0">
              <a:buFont typeface="Arial" pitchFamily="34" charset="0"/>
              <a:buNone/>
              <a:defRPr/>
            </a:pPr>
            <a:endParaRPr lang="ru-RU" sz="2000" dirty="0">
              <a:solidFill>
                <a:srgbClr val="002060"/>
              </a:solidFill>
            </a:endParaRPr>
          </a:p>
          <a:p>
            <a:pPr>
              <a:defRPr/>
            </a:pPr>
            <a:r>
              <a:rPr lang="bg-BG" sz="2000" dirty="0" smtClean="0">
                <a:solidFill>
                  <a:srgbClr val="002060"/>
                </a:solidFill>
              </a:rPr>
              <a:t>ММО</a:t>
            </a:r>
            <a:r>
              <a:rPr lang="en-US" sz="2000" dirty="0" smtClean="0">
                <a:solidFill>
                  <a:srgbClr val="002060"/>
                </a:solidFill>
              </a:rPr>
              <a:t> </a:t>
            </a:r>
            <a:r>
              <a:rPr lang="bg-BG" sz="2000" dirty="0" smtClean="0">
                <a:solidFill>
                  <a:srgbClr val="002060"/>
                </a:solidFill>
              </a:rPr>
              <a:t>се организира от Ротари клубове </a:t>
            </a:r>
          </a:p>
          <a:p>
            <a:pPr marL="0" indent="0">
              <a:buFont typeface="Arial" pitchFamily="34" charset="0"/>
              <a:buNone/>
              <a:defRPr/>
            </a:pPr>
            <a:r>
              <a:rPr lang="bg-BG" sz="2000" dirty="0" smtClean="0">
                <a:solidFill>
                  <a:srgbClr val="002060"/>
                </a:solidFill>
              </a:rPr>
              <a:t>и </a:t>
            </a:r>
            <a:r>
              <a:rPr lang="bg-BG" sz="2000" dirty="0" err="1" smtClean="0">
                <a:solidFill>
                  <a:srgbClr val="002060"/>
                </a:solidFill>
              </a:rPr>
              <a:t>Дистрикти</a:t>
            </a:r>
            <a:endParaRPr lang="bg-BG" sz="2000" dirty="0" smtClean="0">
              <a:solidFill>
                <a:srgbClr val="002060"/>
              </a:solidFill>
            </a:endParaRPr>
          </a:p>
          <a:p>
            <a:pPr>
              <a:defRPr/>
            </a:pPr>
            <a:r>
              <a:rPr lang="bg-BG" sz="2000" dirty="0" smtClean="0">
                <a:solidFill>
                  <a:srgbClr val="002060"/>
                </a:solidFill>
              </a:rPr>
              <a:t>Дългосрочен </a:t>
            </a:r>
            <a:r>
              <a:rPr lang="bg-BG" sz="2000" dirty="0">
                <a:solidFill>
                  <a:srgbClr val="002060"/>
                </a:solidFill>
              </a:rPr>
              <a:t>и краткосрочен</a:t>
            </a:r>
            <a:endParaRPr lang="ru-RU" sz="2000" dirty="0" smtClean="0">
              <a:solidFill>
                <a:srgbClr val="002060"/>
              </a:solidFill>
            </a:endParaRPr>
          </a:p>
          <a:p>
            <a:pPr>
              <a:defRPr/>
            </a:pPr>
            <a:r>
              <a:rPr lang="ru-RU" sz="2000" dirty="0" smtClean="0">
                <a:solidFill>
                  <a:srgbClr val="002060"/>
                </a:solidFill>
              </a:rPr>
              <a:t>Обединява </a:t>
            </a:r>
            <a:r>
              <a:rPr lang="ru-RU" sz="2000" dirty="0">
                <a:solidFill>
                  <a:srgbClr val="002060"/>
                </a:solidFill>
              </a:rPr>
              <a:t>хора на възраст </a:t>
            </a:r>
            <a:r>
              <a:rPr lang="ru-RU" sz="2000" dirty="0" smtClean="0">
                <a:solidFill>
                  <a:srgbClr val="002060"/>
                </a:solidFill>
              </a:rPr>
              <a:t>15-19 години</a:t>
            </a:r>
          </a:p>
          <a:p>
            <a:pPr marL="0" indent="0">
              <a:buFont typeface="Arial" pitchFamily="34" charset="0"/>
              <a:buNone/>
              <a:defRPr/>
            </a:pPr>
            <a:endParaRPr lang="ru-RU" sz="2000" dirty="0" smtClean="0">
              <a:solidFill>
                <a:srgbClr val="002060"/>
              </a:solidFill>
            </a:endParaRPr>
          </a:p>
          <a:p>
            <a:pPr>
              <a:defRPr/>
            </a:pPr>
            <a:r>
              <a:rPr lang="ru-RU" sz="2000" dirty="0">
                <a:solidFill>
                  <a:srgbClr val="002060"/>
                </a:solidFill>
              </a:rPr>
              <a:t>Краткосрочните обмени траят от няколко дни до три </a:t>
            </a:r>
            <a:r>
              <a:rPr lang="ru-RU" sz="2000" dirty="0" smtClean="0">
                <a:solidFill>
                  <a:srgbClr val="002060"/>
                </a:solidFill>
              </a:rPr>
              <a:t>месеца</a:t>
            </a:r>
          </a:p>
          <a:p>
            <a:pPr>
              <a:defRPr/>
            </a:pPr>
            <a:r>
              <a:rPr lang="ru-RU" sz="2000" dirty="0" smtClean="0">
                <a:solidFill>
                  <a:srgbClr val="002060"/>
                </a:solidFill>
              </a:rPr>
              <a:t>Структурирани са като </a:t>
            </a:r>
            <a:r>
              <a:rPr lang="ru-RU" sz="2000" dirty="0">
                <a:solidFill>
                  <a:srgbClr val="002060"/>
                </a:solidFill>
              </a:rPr>
              <a:t>лагери, </a:t>
            </a:r>
            <a:r>
              <a:rPr lang="ru-RU" sz="2000" dirty="0" smtClean="0">
                <a:solidFill>
                  <a:srgbClr val="002060"/>
                </a:solidFill>
              </a:rPr>
              <a:t>опознавателни обиколки, които </a:t>
            </a:r>
            <a:r>
              <a:rPr lang="ru-RU" sz="2000" dirty="0">
                <a:solidFill>
                  <a:srgbClr val="002060"/>
                </a:solidFill>
              </a:rPr>
              <a:t>се </a:t>
            </a:r>
            <a:r>
              <a:rPr lang="ru-RU" sz="2000" dirty="0" smtClean="0">
                <a:solidFill>
                  <a:srgbClr val="002060"/>
                </a:solidFill>
              </a:rPr>
              <a:t>провеждат по време на ваканциите</a:t>
            </a:r>
            <a:endParaRPr lang="ru-RU" sz="2000" dirty="0">
              <a:solidFill>
                <a:srgbClr val="002060"/>
              </a:solidFill>
            </a:endParaRPr>
          </a:p>
          <a:p>
            <a:pPr>
              <a:defRPr/>
            </a:pPr>
            <a:r>
              <a:rPr lang="ru-RU" sz="2000" dirty="0" smtClean="0">
                <a:solidFill>
                  <a:srgbClr val="002060"/>
                </a:solidFill>
                <a:effectLst>
                  <a:outerShdw blurRad="38100" dist="38100" dir="2700000" algn="tl">
                    <a:srgbClr val="000000">
                      <a:alpha val="43137"/>
                    </a:srgbClr>
                  </a:outerShdw>
                </a:effectLst>
              </a:rPr>
              <a:t>Развиват </a:t>
            </a:r>
            <a:r>
              <a:rPr lang="ru-RU" sz="2000" dirty="0">
                <a:solidFill>
                  <a:srgbClr val="002060"/>
                </a:solidFill>
                <a:effectLst>
                  <a:outerShdw blurRad="38100" dist="38100" dir="2700000" algn="tl">
                    <a:srgbClr val="000000">
                      <a:alpha val="43137"/>
                    </a:srgbClr>
                  </a:outerShdw>
                </a:effectLst>
              </a:rPr>
              <a:t>лидерски </a:t>
            </a:r>
            <a:r>
              <a:rPr lang="ru-RU" sz="2000" dirty="0" smtClean="0">
                <a:solidFill>
                  <a:srgbClr val="002060"/>
                </a:solidFill>
                <a:effectLst>
                  <a:outerShdw blurRad="38100" dist="38100" dir="2700000" algn="tl">
                    <a:srgbClr val="000000">
                      <a:alpha val="43137"/>
                    </a:srgbClr>
                  </a:outerShdw>
                </a:effectLst>
              </a:rPr>
              <a:t>умения</a:t>
            </a:r>
          </a:p>
          <a:p>
            <a:pPr>
              <a:defRPr/>
            </a:pPr>
            <a:r>
              <a:rPr lang="ru-RU" sz="2000" dirty="0" smtClean="0">
                <a:solidFill>
                  <a:srgbClr val="002060"/>
                </a:solidFill>
              </a:rPr>
              <a:t>Споделят Ротари</a:t>
            </a:r>
          </a:p>
          <a:p>
            <a:pPr>
              <a:defRPr/>
            </a:pPr>
            <a:r>
              <a:rPr lang="bg-BG" sz="2000" dirty="0" smtClean="0">
                <a:solidFill>
                  <a:srgbClr val="002060"/>
                </a:solidFill>
              </a:rPr>
              <a:t>Създават приятелства</a:t>
            </a: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bg-BG" sz="1400" dirty="0">
              <a:solidFill>
                <a:srgbClr val="002060"/>
              </a:solidFill>
            </a:endParaRPr>
          </a:p>
        </p:txBody>
      </p:sp>
      <p:sp>
        <p:nvSpPr>
          <p:cNvPr id="49157"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9686658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1"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3"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par>
                                <p:cTn id="25" presetID="53" presetClass="entr" presetSubtype="16"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3">
                                            <p:txEl>
                                              <p:pRg st="4" end="4"/>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3" presetClass="entr" presetSubtype="16"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p:cTn id="34"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5"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6" dur="500"/>
                                        <p:tgtEl>
                                          <p:spTgt spid="3">
                                            <p:txEl>
                                              <p:pRg st="5" end="5"/>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3" presetClass="entr" presetSubtype="16"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p:cTn id="41"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2"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3" dur="500"/>
                                        <p:tgtEl>
                                          <p:spTgt spid="3">
                                            <p:txEl>
                                              <p:pRg st="6" end="6"/>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nodeType="click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1" presetClass="entr" presetSubtype="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1" presetClass="entr" presetSubtype="0" fill="hold" nodeType="clickEffect">
                                  <p:stCondLst>
                                    <p:cond delay="0"/>
                                  </p:stCondLst>
                                  <p:childTnLst>
                                    <p:set>
                                      <p:cBhvr>
                                        <p:cTn id="55"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56" fill="hold" nodeType="clickPar">
                      <p:stCondLst>
                        <p:cond delay="indefinite"/>
                      </p:stCondLst>
                      <p:childTnLst>
                        <p:par>
                          <p:cTn id="57" fill="hold" nodeType="withGroup">
                            <p:stCondLst>
                              <p:cond delay="0"/>
                            </p:stCondLst>
                            <p:childTnLst>
                              <p:par>
                                <p:cTn id="58" presetID="1" presetClass="entr" presetSubtype="0" fill="hold" nodeType="clickEffect">
                                  <p:stCondLst>
                                    <p:cond delay="0"/>
                                  </p:stCondLst>
                                  <p:childTnLst>
                                    <p:set>
                                      <p:cBhvr>
                                        <p:cTn id="59"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1" presetClass="entr" presetSubtype="0" fill="hold" nodeType="clickEffect">
                                  <p:stCondLst>
                                    <p:cond delay="0"/>
                                  </p:stCondLst>
                                  <p:childTnLst>
                                    <p:set>
                                      <p:cBhvr>
                                        <p:cTn id="63"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b="1" smtClean="0">
                <a:latin typeface="Arial Narrow" pitchFamily="34" charset="0"/>
              </a:rPr>
              <a:t>А ако всичко е добре разписано, защо сме И ние?</a:t>
            </a:r>
          </a:p>
        </p:txBody>
      </p:sp>
      <p:sp>
        <p:nvSpPr>
          <p:cNvPr id="3" name="Content Placeholder 2">
            <a:extLst/>
          </p:cNvPr>
          <p:cNvSpPr>
            <a:spLocks noGrp="1"/>
          </p:cNvSpPr>
          <p:nvPr>
            <p:ph idx="1"/>
          </p:nvPr>
        </p:nvSpPr>
        <p:spPr>
          <a:xfrm>
            <a:off x="407988" y="1022350"/>
            <a:ext cx="8229600" cy="5184775"/>
          </a:xfrm>
        </p:spPr>
        <p:txBody>
          <a:bodyPr/>
          <a:lstStyle/>
          <a:p>
            <a:pPr marL="0" indent="0" algn="ctr">
              <a:buFont typeface="Arial" pitchFamily="34" charset="0"/>
              <a:buNone/>
              <a:defRPr/>
            </a:pPr>
            <a:endParaRPr lang="ru-RU" sz="2000" dirty="0">
              <a:solidFill>
                <a:srgbClr val="002060"/>
              </a:solidFill>
            </a:endParaRPr>
          </a:p>
          <a:p>
            <a:pPr marL="0" indent="0">
              <a:buFont typeface="Arial" pitchFamily="34" charset="0"/>
              <a:buNone/>
              <a:defRPr/>
            </a:pPr>
            <a:endParaRPr lang="bg-BG" sz="2000" dirty="0" smtClean="0">
              <a:solidFill>
                <a:srgbClr val="002060"/>
              </a:solidFill>
            </a:endParaRPr>
          </a:p>
          <a:p>
            <a:pPr>
              <a:defRPr/>
            </a:pPr>
            <a:r>
              <a:rPr lang="bg-BG" sz="2000" dirty="0" smtClean="0">
                <a:solidFill>
                  <a:srgbClr val="002060"/>
                </a:solidFill>
              </a:rPr>
              <a:t>Напомняме да го препрочитате от време на време </a:t>
            </a:r>
          </a:p>
          <a:p>
            <a:pPr marL="0" indent="0">
              <a:buFont typeface="Arial" pitchFamily="34" charset="0"/>
              <a:buNone/>
              <a:defRPr/>
            </a:pPr>
            <a:r>
              <a:rPr lang="bg-BG" sz="2000" dirty="0" smtClean="0">
                <a:solidFill>
                  <a:srgbClr val="002060"/>
                </a:solidFill>
              </a:rPr>
              <a:t>всичко това добре разписано</a:t>
            </a:r>
          </a:p>
          <a:p>
            <a:pPr>
              <a:defRPr/>
            </a:pPr>
            <a:r>
              <a:rPr lang="bg-BG" sz="2000" dirty="0" smtClean="0">
                <a:solidFill>
                  <a:srgbClr val="002060"/>
                </a:solidFill>
              </a:rPr>
              <a:t>Напомняме за спазване на срокове и правила</a:t>
            </a:r>
            <a:endParaRPr lang="en-US" sz="2000" dirty="0" smtClean="0">
              <a:solidFill>
                <a:srgbClr val="002060"/>
              </a:solidFill>
            </a:endParaRPr>
          </a:p>
          <a:p>
            <a:pPr marL="0" indent="0">
              <a:buFont typeface="Arial" pitchFamily="34" charset="0"/>
              <a:buNone/>
              <a:defRPr/>
            </a:pPr>
            <a:endParaRPr lang="bg-BG" sz="2000" dirty="0" smtClean="0">
              <a:solidFill>
                <a:srgbClr val="002060"/>
              </a:solidFill>
            </a:endParaRPr>
          </a:p>
          <a:p>
            <a:pPr>
              <a:defRPr/>
            </a:pPr>
            <a:r>
              <a:rPr lang="bg-BG" sz="2000" dirty="0" smtClean="0">
                <a:solidFill>
                  <a:srgbClr val="002060"/>
                </a:solidFill>
              </a:rPr>
              <a:t>Информираме вече спонсориращите клубове за промени</a:t>
            </a:r>
          </a:p>
          <a:p>
            <a:pPr marL="0" indent="0">
              <a:buFont typeface="Arial" pitchFamily="34" charset="0"/>
              <a:buNone/>
              <a:defRPr/>
            </a:pPr>
            <a:r>
              <a:rPr lang="bg-BG" sz="2000" dirty="0" smtClean="0">
                <a:solidFill>
                  <a:srgbClr val="002060"/>
                </a:solidFill>
              </a:rPr>
              <a:t> в програмите</a:t>
            </a:r>
            <a:endParaRPr lang="ru-RU" sz="2000" dirty="0" smtClean="0">
              <a:solidFill>
                <a:srgbClr val="002060"/>
              </a:solidFill>
            </a:endParaRPr>
          </a:p>
          <a:p>
            <a:pPr>
              <a:defRPr/>
            </a:pPr>
            <a:r>
              <a:rPr lang="ru-RU" sz="2000" dirty="0" smtClean="0">
                <a:solidFill>
                  <a:srgbClr val="002060"/>
                </a:solidFill>
              </a:rPr>
              <a:t>Предоставяме на Ротари клубовете информация за Програмите по света и възможнстите за участие в тях</a:t>
            </a:r>
          </a:p>
          <a:p>
            <a:pPr>
              <a:defRPr/>
            </a:pPr>
            <a:r>
              <a:rPr lang="ru-RU" sz="2000" dirty="0" smtClean="0">
                <a:solidFill>
                  <a:srgbClr val="002060"/>
                </a:solidFill>
              </a:rPr>
              <a:t>Подпомагаме създаването на нови програми Интеракт и Ротаракт</a:t>
            </a:r>
          </a:p>
          <a:p>
            <a:pPr>
              <a:defRPr/>
            </a:pPr>
            <a:r>
              <a:rPr lang="ru-RU" sz="2000" dirty="0" smtClean="0">
                <a:solidFill>
                  <a:srgbClr val="002060"/>
                </a:solidFill>
              </a:rPr>
              <a:t>Подпомагаме организирането на </a:t>
            </a:r>
            <a:r>
              <a:rPr lang="en-US" sz="2000" dirty="0" smtClean="0">
                <a:solidFill>
                  <a:srgbClr val="002060"/>
                </a:solidFill>
              </a:rPr>
              <a:t>RYLA </a:t>
            </a:r>
            <a:r>
              <a:rPr lang="bg-BG" sz="2000" dirty="0" smtClean="0">
                <a:solidFill>
                  <a:srgbClr val="002060"/>
                </a:solidFill>
              </a:rPr>
              <a:t>и ММО</a:t>
            </a:r>
          </a:p>
          <a:p>
            <a:pPr marL="0" indent="0">
              <a:buFont typeface="Arial" pitchFamily="34" charset="0"/>
              <a:buNone/>
              <a:defRPr/>
            </a:pPr>
            <a:r>
              <a:rPr lang="bg-BG" sz="2000" dirty="0">
                <a:solidFill>
                  <a:srgbClr val="002060"/>
                </a:solidFill>
              </a:rPr>
              <a:t> </a:t>
            </a:r>
            <a:endParaRPr lang="bg-BG" sz="2000" dirty="0" smtClean="0">
              <a:solidFill>
                <a:srgbClr val="002060"/>
              </a:solidFill>
            </a:endParaRPr>
          </a:p>
          <a:p>
            <a:pPr>
              <a:defRPr/>
            </a:pPr>
            <a:endParaRPr lang="ru-RU" sz="2000" dirty="0" smtClean="0">
              <a:solidFill>
                <a:srgbClr val="002060"/>
              </a:solidFill>
            </a:endParaRPr>
          </a:p>
          <a:p>
            <a:pPr marL="0" indent="0">
              <a:buFont typeface="Arial" pitchFamily="34" charset="0"/>
              <a:buNone/>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bg-BG" sz="1400" dirty="0">
              <a:solidFill>
                <a:srgbClr val="002060"/>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4388" y="1173163"/>
            <a:ext cx="1343025"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13966992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53" presetClass="entr" presetSubtype="16"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p:cTn id="1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3" dur="500"/>
                                        <p:tgtEl>
                                          <p:spTgt spid="3">
                                            <p:txEl>
                                              <p:pRg st="2" end="2"/>
                                            </p:txEl>
                                          </p:spTgt>
                                        </p:tgtEl>
                                      </p:cBhvr>
                                    </p:animEffect>
                                  </p:childTnLst>
                                </p:cTn>
                              </p:par>
                              <p:par>
                                <p:cTn id="14" presetID="53"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 calcmode="lin" valueType="num">
                                      <p:cBhvr>
                                        <p:cTn id="16"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7"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8" dur="500"/>
                                        <p:tgtEl>
                                          <p:spTgt spid="3">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5"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2000"/>
                                        <p:tgtEl>
                                          <p:spTgt spid="4"/>
                                        </p:tgtEl>
                                      </p:cBhvr>
                                    </p:animEffect>
                                    <p:anim calcmode="lin" valueType="num">
                                      <p:cBhvr>
                                        <p:cTn id="24" dur="2000" fill="hold"/>
                                        <p:tgtEl>
                                          <p:spTgt spid="4"/>
                                        </p:tgtEl>
                                        <p:attrNameLst>
                                          <p:attrName>ppt_w</p:attrName>
                                        </p:attrNameLst>
                                      </p:cBhvr>
                                      <p:tavLst>
                                        <p:tav tm="0" fmla="#ppt_w*sin(2.5*pi*$)">
                                          <p:val>
                                            <p:fltVal val="0"/>
                                          </p:val>
                                        </p:tav>
                                        <p:tav tm="100000">
                                          <p:val>
                                            <p:fltVal val="1"/>
                                          </p:val>
                                        </p:tav>
                                      </p:tavLst>
                                    </p:anim>
                                    <p:anim calcmode="lin" valueType="num">
                                      <p:cBhvr>
                                        <p:cTn id="25" dur="2000" fill="hold"/>
                                        <p:tgtEl>
                                          <p:spTgt spid="4"/>
                                        </p:tgtEl>
                                        <p:attrNameLst>
                                          <p:attrName>ppt_h</p:attrName>
                                        </p:attrNameLst>
                                      </p:cBhvr>
                                      <p:tavLst>
                                        <p:tav tm="0">
                                          <p:val>
                                            <p:strVal val="#ppt_h"/>
                                          </p:val>
                                        </p:tav>
                                        <p:tav tm="100000">
                                          <p:val>
                                            <p:strVal val="#ppt_h"/>
                                          </p:val>
                                        </p:tav>
                                      </p:tavLst>
                                    </p:anim>
                                  </p:childTnLst>
                                </p:cTn>
                              </p:par>
                              <p:par>
                                <p:cTn id="26" presetID="53" presetClass="entr" presetSubtype="16" fill="hold"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3">
                                            <p:txEl>
                                              <p:pRg st="4" end="4"/>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p:cTn id="35"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7" dur="500"/>
                                        <p:tgtEl>
                                          <p:spTgt spid="3">
                                            <p:txEl>
                                              <p:pRg st="6" end="6"/>
                                            </p:txEl>
                                          </p:spTgt>
                                        </p:tgtEl>
                                      </p:cBhvr>
                                    </p:animEffect>
                                  </p:childTnLst>
                                </p:cTn>
                              </p:par>
                              <p:par>
                                <p:cTn id="38" presetID="53" presetClass="entr" presetSubtype="16" fill="hold" nodeType="with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 calcmode="lin" valueType="num">
                                      <p:cBhvr>
                                        <p:cTn id="40"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2" dur="500"/>
                                        <p:tgtEl>
                                          <p:spTgt spid="3">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3" presetClass="entr" presetSubtype="16"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p:cTn id="47"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8"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49" dur="500"/>
                                        <p:tgtEl>
                                          <p:spTgt spid="3">
                                            <p:txEl>
                                              <p:pRg st="8" end="8"/>
                                            </p:txEl>
                                          </p:spTgt>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53" presetClass="entr" presetSubtype="16" fill="hold" nodeType="click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 calcmode="lin" valueType="num">
                                      <p:cBhvr>
                                        <p:cTn id="54"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55"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56" dur="500"/>
                                        <p:tgtEl>
                                          <p:spTgt spid="3">
                                            <p:txEl>
                                              <p:pRg st="9" end="9"/>
                                            </p:txEl>
                                          </p:spTgt>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53" presetClass="entr" presetSubtype="16" fill="hold"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 calcmode="lin" valueType="num">
                                      <p:cBhvr>
                                        <p:cTn id="61"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62"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63"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2852738"/>
            <a:ext cx="3875087"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b="1" smtClean="0">
                <a:latin typeface="Arial Narrow" pitchFamily="34" charset="0"/>
              </a:rPr>
              <a:t>И да започнем с напомнянето…</a:t>
            </a:r>
          </a:p>
        </p:txBody>
      </p:sp>
      <p:sp>
        <p:nvSpPr>
          <p:cNvPr id="3" name="Content Placeholder 2">
            <a:extLst/>
          </p:cNvPr>
          <p:cNvSpPr>
            <a:spLocks noGrp="1"/>
          </p:cNvSpPr>
          <p:nvPr>
            <p:ph idx="1"/>
          </p:nvPr>
        </p:nvSpPr>
        <p:spPr>
          <a:xfrm>
            <a:off x="407988" y="1022350"/>
            <a:ext cx="8229600" cy="5184775"/>
          </a:xfrm>
        </p:spPr>
        <p:txBody>
          <a:bodyPr/>
          <a:lstStyle/>
          <a:p>
            <a:pPr marL="0" indent="0">
              <a:buFont typeface="Arial" pitchFamily="34" charset="0"/>
              <a:buNone/>
              <a:defRPr/>
            </a:pPr>
            <a:endParaRPr lang="bg-BG" sz="2000" dirty="0" smtClean="0">
              <a:solidFill>
                <a:srgbClr val="002060"/>
              </a:solidFill>
            </a:endParaRPr>
          </a:p>
          <a:p>
            <a:pPr marL="0" indent="0">
              <a:buFont typeface="Arial" pitchFamily="34" charset="0"/>
              <a:buNone/>
              <a:defRPr/>
            </a:pPr>
            <a:r>
              <a:rPr lang="bg-BG" sz="2000" dirty="0" smtClean="0">
                <a:solidFill>
                  <a:srgbClr val="002060"/>
                </a:solidFill>
              </a:rPr>
              <a:t>Клубовете спонсори на Програмата </a:t>
            </a:r>
            <a:r>
              <a:rPr lang="bg-BG" sz="2000" dirty="0" err="1" smtClean="0">
                <a:solidFill>
                  <a:srgbClr val="002060"/>
                </a:solidFill>
              </a:rPr>
              <a:t>Интеракт</a:t>
            </a:r>
            <a:r>
              <a:rPr lang="bg-BG" sz="2000" dirty="0" smtClean="0">
                <a:solidFill>
                  <a:srgbClr val="002060"/>
                </a:solidFill>
              </a:rPr>
              <a:t>:</a:t>
            </a:r>
          </a:p>
          <a:p>
            <a:pPr>
              <a:defRPr/>
            </a:pPr>
            <a:r>
              <a:rPr lang="bg-BG" sz="2000" dirty="0" smtClean="0">
                <a:solidFill>
                  <a:srgbClr val="002060"/>
                </a:solidFill>
              </a:rPr>
              <a:t>изберете съветник за </a:t>
            </a:r>
            <a:r>
              <a:rPr lang="bg-BG" sz="2000" dirty="0" err="1" smtClean="0">
                <a:solidFill>
                  <a:srgbClr val="002060"/>
                </a:solidFill>
              </a:rPr>
              <a:t>Интеракт</a:t>
            </a:r>
            <a:r>
              <a:rPr lang="bg-BG" sz="2000" dirty="0" smtClean="0">
                <a:solidFill>
                  <a:srgbClr val="002060"/>
                </a:solidFill>
              </a:rPr>
              <a:t> клуба</a:t>
            </a:r>
          </a:p>
          <a:p>
            <a:pPr>
              <a:defRPr/>
            </a:pPr>
            <a:r>
              <a:rPr lang="bg-BG" sz="2000" dirty="0" smtClean="0">
                <a:solidFill>
                  <a:srgbClr val="002060"/>
                </a:solidFill>
              </a:rPr>
              <a:t>присъствие на съветника на всяка среща на </a:t>
            </a:r>
            <a:r>
              <a:rPr lang="bg-BG" sz="2000" dirty="0" err="1">
                <a:solidFill>
                  <a:srgbClr val="002060"/>
                </a:solidFill>
              </a:rPr>
              <a:t>И</a:t>
            </a:r>
            <a:r>
              <a:rPr lang="bg-BG" sz="2000" dirty="0" err="1" smtClean="0">
                <a:solidFill>
                  <a:srgbClr val="002060"/>
                </a:solidFill>
              </a:rPr>
              <a:t>нтеракт</a:t>
            </a:r>
            <a:r>
              <a:rPr lang="bg-BG" sz="2000" dirty="0" smtClean="0">
                <a:solidFill>
                  <a:srgbClr val="002060"/>
                </a:solidFill>
              </a:rPr>
              <a:t> клуба</a:t>
            </a:r>
          </a:p>
          <a:p>
            <a:pPr>
              <a:defRPr/>
            </a:pPr>
            <a:r>
              <a:rPr lang="bg-BG" sz="2000" dirty="0" smtClean="0">
                <a:solidFill>
                  <a:srgbClr val="002060"/>
                </a:solidFill>
              </a:rPr>
              <a:t>попълнете информацията за съветника в </a:t>
            </a:r>
            <a:r>
              <a:rPr lang="en-US" sz="2000" dirty="0" smtClean="0">
                <a:solidFill>
                  <a:srgbClr val="002060"/>
                </a:solidFill>
                <a:hlinkClick r:id="rId4"/>
              </a:rPr>
              <a:t>www.rotary.org</a:t>
            </a:r>
            <a:endParaRPr lang="bg-BG" sz="2000" dirty="0" smtClean="0">
              <a:solidFill>
                <a:srgbClr val="002060"/>
              </a:solidFill>
            </a:endParaRPr>
          </a:p>
          <a:p>
            <a:pPr>
              <a:defRPr/>
            </a:pPr>
            <a:r>
              <a:rPr lang="bg-BG" sz="2000" dirty="0">
                <a:solidFill>
                  <a:srgbClr val="002060"/>
                </a:solidFill>
              </a:rPr>
              <a:t>к</a:t>
            </a:r>
            <a:r>
              <a:rPr lang="bg-BG" sz="2000" dirty="0" smtClean="0">
                <a:solidFill>
                  <a:srgbClr val="002060"/>
                </a:solidFill>
              </a:rPr>
              <a:t>огато получите запитване </a:t>
            </a:r>
          </a:p>
          <a:p>
            <a:pPr marL="0" indent="0">
              <a:buFont typeface="Arial" pitchFamily="34" charset="0"/>
              <a:buNone/>
              <a:defRPr/>
            </a:pPr>
            <a:r>
              <a:rPr lang="bg-BG" sz="2000" dirty="0" smtClean="0">
                <a:solidFill>
                  <a:srgbClr val="002060"/>
                </a:solidFill>
              </a:rPr>
              <a:t>от нас за броя членове на </a:t>
            </a:r>
            <a:r>
              <a:rPr lang="bg-BG" sz="2000" dirty="0" err="1" smtClean="0">
                <a:solidFill>
                  <a:srgbClr val="002060"/>
                </a:solidFill>
              </a:rPr>
              <a:t>Интеракт</a:t>
            </a:r>
            <a:r>
              <a:rPr lang="bg-BG" sz="2000" dirty="0" smtClean="0">
                <a:solidFill>
                  <a:srgbClr val="002060"/>
                </a:solidFill>
              </a:rPr>
              <a:t>, </a:t>
            </a:r>
          </a:p>
          <a:p>
            <a:pPr marL="0" indent="0">
              <a:buFont typeface="Arial" pitchFamily="34" charset="0"/>
              <a:buNone/>
              <a:defRPr/>
            </a:pPr>
            <a:r>
              <a:rPr lang="bg-BG" sz="2000" dirty="0" smtClean="0">
                <a:solidFill>
                  <a:srgbClr val="002060"/>
                </a:solidFill>
              </a:rPr>
              <a:t>отговорете в посочения срок </a:t>
            </a:r>
          </a:p>
          <a:p>
            <a:pPr>
              <a:defRPr/>
            </a:pPr>
            <a:r>
              <a:rPr lang="bg-BG" sz="2000" dirty="0" smtClean="0">
                <a:solidFill>
                  <a:srgbClr val="002060"/>
                </a:solidFill>
              </a:rPr>
              <a:t>планирайте финансовите ангажименти в бюджета си</a:t>
            </a:r>
          </a:p>
          <a:p>
            <a:pPr>
              <a:defRPr/>
            </a:pPr>
            <a:r>
              <a:rPr lang="bg-BG" sz="2000" dirty="0" smtClean="0">
                <a:solidFill>
                  <a:srgbClr val="002060"/>
                </a:solidFill>
              </a:rPr>
              <a:t>ОТВОРЕТЕ И ПРОЧЕТЕТЕ електронната си поща, когато темата е ИНТЕРАКТ</a:t>
            </a:r>
          </a:p>
          <a:p>
            <a:pPr>
              <a:defRPr/>
            </a:pPr>
            <a:r>
              <a:rPr lang="bg-BG" sz="2000" dirty="0" smtClean="0">
                <a:solidFill>
                  <a:srgbClr val="002060"/>
                </a:solidFill>
              </a:rPr>
              <a:t>Работете за изпълнението на Президентската грамота</a:t>
            </a:r>
          </a:p>
          <a:p>
            <a:pPr>
              <a:defRPr/>
            </a:pPr>
            <a:r>
              <a:rPr lang="ru-RU" sz="2000" dirty="0">
                <a:solidFill>
                  <a:srgbClr val="002060"/>
                </a:solidFill>
              </a:rPr>
              <a:t>н</a:t>
            </a:r>
            <a:r>
              <a:rPr lang="ru-RU" sz="2000" dirty="0" smtClean="0">
                <a:solidFill>
                  <a:srgbClr val="002060"/>
                </a:solidFill>
              </a:rPr>
              <a:t>асърчавайте най-младите ни приятели да продължат ротарианския си път, където и да са по света</a:t>
            </a:r>
          </a:p>
          <a:p>
            <a:pPr marL="0" indent="0">
              <a:buFont typeface="Arial" pitchFamily="34" charset="0"/>
              <a:buNone/>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bg-BG" sz="1400" dirty="0">
              <a:solidFill>
                <a:srgbClr val="002060"/>
              </a:solidFill>
            </a:endParaRPr>
          </a:p>
        </p:txBody>
      </p:sp>
      <p:sp>
        <p:nvSpPr>
          <p:cNvPr id="53253"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12349908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53" presetClass="entr" presetSubtype="16"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p:cTn id="1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3" dur="500"/>
                                        <p:tgtEl>
                                          <p:spTgt spid="3">
                                            <p:txEl>
                                              <p:pRg st="1" end="1"/>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16"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p:cTn id="1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0" dur="500"/>
                                        <p:tgtEl>
                                          <p:spTgt spid="3">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3" presetClass="entr" presetSubtype="16"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7" dur="500"/>
                                        <p:tgtEl>
                                          <p:spTgt spid="3">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3" presetClass="entr" presetSubtype="16"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4" dur="500"/>
                                        <p:tgtEl>
                                          <p:spTgt spid="3">
                                            <p:txEl>
                                              <p:pRg st="4" end="4"/>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3" presetClass="entr" presetSubtype="16"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p:cTn id="39"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1" dur="500"/>
                                        <p:tgtEl>
                                          <p:spTgt spid="3">
                                            <p:txEl>
                                              <p:pRg st="5" end="5"/>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53" presetClass="entr" presetSubtype="16"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 calcmode="lin" valueType="num">
                                      <p:cBhvr>
                                        <p:cTn id="46"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7"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8" dur="500"/>
                                        <p:tgtEl>
                                          <p:spTgt spid="3">
                                            <p:txEl>
                                              <p:pRg st="6" end="6"/>
                                            </p:txEl>
                                          </p:spTgt>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53" presetClass="entr" presetSubtype="16" fill="hold"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anim calcmode="lin" valueType="num">
                                      <p:cBhvr>
                                        <p:cTn id="53"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4"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5" dur="500"/>
                                        <p:tgtEl>
                                          <p:spTgt spid="3">
                                            <p:txEl>
                                              <p:pRg st="7" end="7"/>
                                            </p:txEl>
                                          </p:spTgt>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4" fill="hold" nodeType="clickEffect">
                                  <p:stCondLst>
                                    <p:cond delay="0"/>
                                  </p:stCondLst>
                                  <p:childTnLst>
                                    <p:set>
                                      <p:cBhvr>
                                        <p:cTn id="59" dur="1" fill="hold">
                                          <p:stCondLst>
                                            <p:cond delay="0"/>
                                          </p:stCondLst>
                                        </p:cTn>
                                        <p:tgtEl>
                                          <p:spTgt spid="6"/>
                                        </p:tgtEl>
                                        <p:attrNameLst>
                                          <p:attrName>style.visibility</p:attrName>
                                        </p:attrNameLst>
                                      </p:cBhvr>
                                      <p:to>
                                        <p:strVal val="visible"/>
                                      </p:to>
                                    </p:set>
                                    <p:anim calcmode="lin" valueType="num">
                                      <p:cBhvr additive="base">
                                        <p:cTn id="60" dur="500" fill="hold"/>
                                        <p:tgtEl>
                                          <p:spTgt spid="6"/>
                                        </p:tgtEl>
                                        <p:attrNameLst>
                                          <p:attrName>ppt_x</p:attrName>
                                        </p:attrNameLst>
                                      </p:cBhvr>
                                      <p:tavLst>
                                        <p:tav tm="0">
                                          <p:val>
                                            <p:strVal val="#ppt_x"/>
                                          </p:val>
                                        </p:tav>
                                        <p:tav tm="100000">
                                          <p:val>
                                            <p:strVal val="#ppt_x"/>
                                          </p:val>
                                        </p:tav>
                                      </p:tavLst>
                                    </p:anim>
                                    <p:anim calcmode="lin" valueType="num">
                                      <p:cBhvr additive="base">
                                        <p:cTn id="6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53" presetClass="entr" presetSubtype="16" fill="hold" nodeType="clickEffect">
                                  <p:stCondLst>
                                    <p:cond delay="0"/>
                                  </p:stCondLst>
                                  <p:childTnLst>
                                    <p:set>
                                      <p:cBhvr>
                                        <p:cTn id="65" dur="1" fill="hold">
                                          <p:stCondLst>
                                            <p:cond delay="0"/>
                                          </p:stCondLst>
                                        </p:cTn>
                                        <p:tgtEl>
                                          <p:spTgt spid="3">
                                            <p:txEl>
                                              <p:pRg st="8" end="8"/>
                                            </p:txEl>
                                          </p:spTgt>
                                        </p:tgtEl>
                                        <p:attrNameLst>
                                          <p:attrName>style.visibility</p:attrName>
                                        </p:attrNameLst>
                                      </p:cBhvr>
                                      <p:to>
                                        <p:strVal val="visible"/>
                                      </p:to>
                                    </p:set>
                                    <p:anim calcmode="lin" valueType="num">
                                      <p:cBhvr>
                                        <p:cTn id="66"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7"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68" dur="500"/>
                                        <p:tgtEl>
                                          <p:spTgt spid="3">
                                            <p:txEl>
                                              <p:pRg st="8" end="8"/>
                                            </p:txEl>
                                          </p:spTgt>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53" presetClass="entr" presetSubtype="16" fill="hold" nodeType="clickEffect">
                                  <p:stCondLst>
                                    <p:cond delay="0"/>
                                  </p:stCondLst>
                                  <p:childTnLst>
                                    <p:set>
                                      <p:cBhvr>
                                        <p:cTn id="72" dur="1" fill="hold">
                                          <p:stCondLst>
                                            <p:cond delay="0"/>
                                          </p:stCondLst>
                                        </p:cTn>
                                        <p:tgtEl>
                                          <p:spTgt spid="3">
                                            <p:txEl>
                                              <p:pRg st="9" end="9"/>
                                            </p:txEl>
                                          </p:spTgt>
                                        </p:tgtEl>
                                        <p:attrNameLst>
                                          <p:attrName>style.visibility</p:attrName>
                                        </p:attrNameLst>
                                      </p:cBhvr>
                                      <p:to>
                                        <p:strVal val="visible"/>
                                      </p:to>
                                    </p:set>
                                    <p:anim calcmode="lin" valueType="num">
                                      <p:cBhvr>
                                        <p:cTn id="73"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74"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75" dur="500"/>
                                        <p:tgtEl>
                                          <p:spTgt spid="3">
                                            <p:txEl>
                                              <p:pRg st="9" end="9"/>
                                            </p:txEl>
                                          </p:spTgt>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53" presetClass="entr" presetSubtype="16" fill="hold" nodeType="clickEffect">
                                  <p:stCondLst>
                                    <p:cond delay="0"/>
                                  </p:stCondLst>
                                  <p:childTnLst>
                                    <p:set>
                                      <p:cBhvr>
                                        <p:cTn id="79" dur="1" fill="hold">
                                          <p:stCondLst>
                                            <p:cond delay="0"/>
                                          </p:stCondLst>
                                        </p:cTn>
                                        <p:tgtEl>
                                          <p:spTgt spid="3">
                                            <p:txEl>
                                              <p:pRg st="10" end="10"/>
                                            </p:txEl>
                                          </p:spTgt>
                                        </p:tgtEl>
                                        <p:attrNameLst>
                                          <p:attrName>style.visibility</p:attrName>
                                        </p:attrNameLst>
                                      </p:cBhvr>
                                      <p:to>
                                        <p:strVal val="visible"/>
                                      </p:to>
                                    </p:set>
                                    <p:anim calcmode="lin" valueType="num">
                                      <p:cBhvr>
                                        <p:cTn id="80"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81"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82" dur="500"/>
                                        <p:tgtEl>
                                          <p:spTgt spid="3">
                                            <p:txEl>
                                              <p:pRg st="10" end="10"/>
                                            </p:txEl>
                                          </p:spTgt>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53" presetClass="entr" presetSubtype="16" fill="hold" nodeType="clickEffect">
                                  <p:stCondLst>
                                    <p:cond delay="0"/>
                                  </p:stCondLst>
                                  <p:childTnLst>
                                    <p:set>
                                      <p:cBhvr>
                                        <p:cTn id="86" dur="1" fill="hold">
                                          <p:stCondLst>
                                            <p:cond delay="0"/>
                                          </p:stCondLst>
                                        </p:cTn>
                                        <p:tgtEl>
                                          <p:spTgt spid="3">
                                            <p:txEl>
                                              <p:pRg st="11" end="11"/>
                                            </p:txEl>
                                          </p:spTgt>
                                        </p:tgtEl>
                                        <p:attrNameLst>
                                          <p:attrName>style.visibility</p:attrName>
                                        </p:attrNameLst>
                                      </p:cBhvr>
                                      <p:to>
                                        <p:strVal val="visible"/>
                                      </p:to>
                                    </p:set>
                                    <p:anim calcmode="lin" valueType="num">
                                      <p:cBhvr>
                                        <p:cTn id="87" dur="5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88" dur="500" fill="hold"/>
                                        <p:tgtEl>
                                          <p:spTgt spid="3">
                                            <p:txEl>
                                              <p:pRg st="11" end="11"/>
                                            </p:txEl>
                                          </p:spTgt>
                                        </p:tgtEl>
                                        <p:attrNameLst>
                                          <p:attrName>ppt_h</p:attrName>
                                        </p:attrNameLst>
                                      </p:cBhvr>
                                      <p:tavLst>
                                        <p:tav tm="0">
                                          <p:val>
                                            <p:fltVal val="0"/>
                                          </p:val>
                                        </p:tav>
                                        <p:tav tm="100000">
                                          <p:val>
                                            <p:strVal val="#ppt_h"/>
                                          </p:val>
                                        </p:tav>
                                      </p:tavLst>
                                    </p:anim>
                                    <p:animEffect transition="in" filter="fade">
                                      <p:cBhvr>
                                        <p:cTn id="89"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62500" y="2708275"/>
            <a:ext cx="3641725"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b="1" smtClean="0">
                <a:latin typeface="Arial Narrow" pitchFamily="34" charset="0"/>
              </a:rPr>
              <a:t>Продължаваме с напомнянето…</a:t>
            </a:r>
          </a:p>
        </p:txBody>
      </p:sp>
      <p:sp>
        <p:nvSpPr>
          <p:cNvPr id="3" name="Content Placeholder 2">
            <a:extLst/>
          </p:cNvPr>
          <p:cNvSpPr>
            <a:spLocks noGrp="1"/>
          </p:cNvSpPr>
          <p:nvPr>
            <p:ph idx="1"/>
          </p:nvPr>
        </p:nvSpPr>
        <p:spPr>
          <a:xfrm>
            <a:off x="407988" y="1022350"/>
            <a:ext cx="8229600" cy="5184775"/>
          </a:xfrm>
        </p:spPr>
        <p:txBody>
          <a:bodyPr/>
          <a:lstStyle/>
          <a:p>
            <a:pPr marL="0" indent="0" algn="ctr">
              <a:buFont typeface="Arial" pitchFamily="34" charset="0"/>
              <a:buNone/>
              <a:defRPr/>
            </a:pPr>
            <a:r>
              <a:rPr lang="bg-BG" sz="2000" dirty="0" smtClean="0">
                <a:solidFill>
                  <a:srgbClr val="002060"/>
                </a:solidFill>
              </a:rPr>
              <a:t> </a:t>
            </a:r>
          </a:p>
          <a:p>
            <a:pPr marL="0" indent="0">
              <a:buFont typeface="Arial" pitchFamily="34" charset="0"/>
              <a:buNone/>
              <a:defRPr/>
            </a:pPr>
            <a:r>
              <a:rPr lang="bg-BG" sz="2000" dirty="0" smtClean="0">
                <a:solidFill>
                  <a:srgbClr val="002060"/>
                </a:solidFill>
              </a:rPr>
              <a:t>Клубовете спонсори на Програмата </a:t>
            </a:r>
            <a:r>
              <a:rPr lang="bg-BG" sz="2000" dirty="0" err="1" smtClean="0">
                <a:solidFill>
                  <a:srgbClr val="002060"/>
                </a:solidFill>
              </a:rPr>
              <a:t>Ротаракт</a:t>
            </a:r>
            <a:r>
              <a:rPr lang="bg-BG" sz="2000" dirty="0" smtClean="0">
                <a:solidFill>
                  <a:srgbClr val="002060"/>
                </a:solidFill>
              </a:rPr>
              <a:t>:</a:t>
            </a:r>
            <a:endParaRPr lang="en-US" sz="2000" dirty="0">
              <a:solidFill>
                <a:srgbClr val="002060"/>
              </a:solidFill>
            </a:endParaRPr>
          </a:p>
          <a:p>
            <a:pPr marL="0" indent="0">
              <a:buFont typeface="Arial" pitchFamily="34" charset="0"/>
              <a:buNone/>
              <a:defRPr/>
            </a:pPr>
            <a:endParaRPr lang="bg-BG" sz="2000" dirty="0" smtClean="0">
              <a:solidFill>
                <a:srgbClr val="002060"/>
              </a:solidFill>
            </a:endParaRPr>
          </a:p>
          <a:p>
            <a:pPr>
              <a:defRPr/>
            </a:pPr>
            <a:r>
              <a:rPr lang="bg-BG" sz="2000" dirty="0">
                <a:solidFill>
                  <a:srgbClr val="002060"/>
                </a:solidFill>
              </a:rPr>
              <a:t>п</a:t>
            </a:r>
            <a:r>
              <a:rPr lang="bg-BG" sz="2000" dirty="0" smtClean="0">
                <a:solidFill>
                  <a:srgbClr val="002060"/>
                </a:solidFill>
              </a:rPr>
              <a:t>равете общи срещи – </a:t>
            </a:r>
            <a:r>
              <a:rPr lang="bg-BG" sz="2000" dirty="0" err="1" smtClean="0">
                <a:solidFill>
                  <a:srgbClr val="002060"/>
                </a:solidFill>
              </a:rPr>
              <a:t>Ротаракт</a:t>
            </a:r>
            <a:r>
              <a:rPr lang="bg-BG" sz="2000" dirty="0" smtClean="0">
                <a:solidFill>
                  <a:srgbClr val="002060"/>
                </a:solidFill>
              </a:rPr>
              <a:t> е наш партньор в </a:t>
            </a:r>
            <a:r>
              <a:rPr lang="bg-BG" sz="2000" dirty="0" err="1" smtClean="0">
                <a:solidFill>
                  <a:srgbClr val="002060"/>
                </a:solidFill>
              </a:rPr>
              <a:t>добротворчеството</a:t>
            </a:r>
            <a:r>
              <a:rPr lang="bg-BG" sz="2000" dirty="0" smtClean="0">
                <a:solidFill>
                  <a:srgbClr val="002060"/>
                </a:solidFill>
              </a:rPr>
              <a:t> </a:t>
            </a:r>
            <a:endParaRPr lang="en-US" sz="2000" dirty="0" smtClean="0">
              <a:solidFill>
                <a:srgbClr val="002060"/>
              </a:solidFill>
            </a:endParaRPr>
          </a:p>
          <a:p>
            <a:pPr>
              <a:defRPr/>
            </a:pPr>
            <a:r>
              <a:rPr lang="bg-BG" sz="2000" dirty="0" smtClean="0">
                <a:solidFill>
                  <a:srgbClr val="002060"/>
                </a:solidFill>
              </a:rPr>
              <a:t>мотивирайте </a:t>
            </a:r>
            <a:r>
              <a:rPr lang="bg-BG" sz="2000" dirty="0" err="1" smtClean="0">
                <a:solidFill>
                  <a:srgbClr val="002060"/>
                </a:solidFill>
              </a:rPr>
              <a:t>ротаракторите</a:t>
            </a:r>
            <a:r>
              <a:rPr lang="bg-BG" sz="2000" dirty="0" smtClean="0">
                <a:solidFill>
                  <a:srgbClr val="002060"/>
                </a:solidFill>
              </a:rPr>
              <a:t> да </a:t>
            </a:r>
            <a:endParaRPr lang="en-US" sz="2000" dirty="0" smtClean="0">
              <a:solidFill>
                <a:srgbClr val="002060"/>
              </a:solidFill>
            </a:endParaRPr>
          </a:p>
          <a:p>
            <a:pPr marL="0" indent="0">
              <a:buFont typeface="Arial" pitchFamily="34" charset="0"/>
              <a:buNone/>
              <a:defRPr/>
            </a:pPr>
            <a:r>
              <a:rPr lang="bg-BG" sz="2000" dirty="0" smtClean="0">
                <a:solidFill>
                  <a:srgbClr val="002060"/>
                </a:solidFill>
              </a:rPr>
              <a:t>продължат членството си в Ротари</a:t>
            </a:r>
          </a:p>
          <a:p>
            <a:pPr>
              <a:defRPr/>
            </a:pPr>
            <a:r>
              <a:rPr lang="bg-BG" sz="2000" dirty="0">
                <a:solidFill>
                  <a:srgbClr val="002060"/>
                </a:solidFill>
              </a:rPr>
              <a:t>Работете за изпълнението на </a:t>
            </a:r>
            <a:endParaRPr lang="en-US" sz="2000" dirty="0">
              <a:solidFill>
                <a:srgbClr val="002060"/>
              </a:solidFill>
            </a:endParaRPr>
          </a:p>
          <a:p>
            <a:pPr marL="0" indent="0">
              <a:buFont typeface="Arial" pitchFamily="34" charset="0"/>
              <a:buNone/>
              <a:defRPr/>
            </a:pPr>
            <a:r>
              <a:rPr lang="bg-BG" sz="2000" dirty="0" smtClean="0">
                <a:solidFill>
                  <a:srgbClr val="002060"/>
                </a:solidFill>
              </a:rPr>
              <a:t>Президентската грамота</a:t>
            </a:r>
          </a:p>
          <a:p>
            <a:pPr>
              <a:defRPr/>
            </a:pPr>
            <a:r>
              <a:rPr lang="bg-BG" sz="2000" dirty="0" smtClean="0">
                <a:solidFill>
                  <a:srgbClr val="002060"/>
                </a:solidFill>
              </a:rPr>
              <a:t>планирайте финансовите </a:t>
            </a:r>
            <a:endParaRPr lang="en-US" sz="2000" dirty="0">
              <a:solidFill>
                <a:srgbClr val="002060"/>
              </a:solidFill>
            </a:endParaRPr>
          </a:p>
          <a:p>
            <a:pPr marL="0" indent="0">
              <a:buFont typeface="Arial" pitchFamily="34" charset="0"/>
              <a:buNone/>
              <a:defRPr/>
            </a:pPr>
            <a:r>
              <a:rPr lang="bg-BG" sz="2000" dirty="0" smtClean="0">
                <a:solidFill>
                  <a:srgbClr val="002060"/>
                </a:solidFill>
              </a:rPr>
              <a:t>ангажименти в бюджета си</a:t>
            </a:r>
          </a:p>
          <a:p>
            <a:pPr marL="0" indent="0">
              <a:buFont typeface="Arial" pitchFamily="34" charset="0"/>
              <a:buNone/>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bg-BG" sz="1400" dirty="0">
              <a:solidFill>
                <a:srgbClr val="002060"/>
              </a:solidFill>
            </a:endParaRPr>
          </a:p>
        </p:txBody>
      </p:sp>
      <p:sp>
        <p:nvSpPr>
          <p:cNvPr id="55301"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14638425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53" presetClass="entr" presetSubtype="16"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p:cTn id="1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3" dur="500"/>
                                        <p:tgtEl>
                                          <p:spTgt spid="3">
                                            <p:txEl>
                                              <p:pRg st="1" end="1"/>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16"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calcmode="lin" valueType="num">
                                      <p:cBhvr>
                                        <p:cTn id="1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0" dur="500"/>
                                        <p:tgtEl>
                                          <p:spTgt spid="3">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3" presetClass="entr" presetSubtype="16"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3" presetClass="entr" presetSubtype="16"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4" dur="500"/>
                                        <p:tgtEl>
                                          <p:spTgt spid="3">
                                            <p:txEl>
                                              <p:pRg st="4" end="4"/>
                                            </p:txEl>
                                          </p:spTgt>
                                        </p:tgtEl>
                                      </p:cBhvr>
                                    </p:animEffect>
                                  </p:childTnLst>
                                </p:cTn>
                              </p:par>
                              <p:par>
                                <p:cTn id="35" presetID="53" presetClass="entr" presetSubtype="16"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9" dur="500"/>
                                        <p:tgtEl>
                                          <p:spTgt spid="3">
                                            <p:txEl>
                                              <p:pRg st="5" end="5"/>
                                            </p:txEl>
                                          </p:spTgt>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53" presetClass="entr" presetSubtype="16"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p:cTn id="44"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5"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6" dur="500"/>
                                        <p:tgtEl>
                                          <p:spTgt spid="3">
                                            <p:txEl>
                                              <p:pRg st="6" end="6"/>
                                            </p:txEl>
                                          </p:spTgt>
                                        </p:tgtEl>
                                      </p:cBhvr>
                                    </p:animEffect>
                                  </p:childTnLst>
                                </p:cTn>
                              </p:par>
                              <p:par>
                                <p:cTn id="47" presetID="53" presetClass="entr" presetSubtype="16" fill="hold"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3">
                                            <p:txEl>
                                              <p:pRg st="7" end="7"/>
                                            </p:txEl>
                                          </p:spTgt>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3" presetClass="entr" presetSubtype="16" fill="hold"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 calcmode="lin" valueType="num">
                                      <p:cBhvr>
                                        <p:cTn id="56"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7"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58" dur="500"/>
                                        <p:tgtEl>
                                          <p:spTgt spid="3">
                                            <p:txEl>
                                              <p:pRg st="8" end="8"/>
                                            </p:txEl>
                                          </p:spTgt>
                                        </p:tgtEl>
                                      </p:cBhvr>
                                    </p:animEffect>
                                  </p:childTnLst>
                                </p:cTn>
                              </p:par>
                              <p:par>
                                <p:cTn id="59" presetID="53" presetClass="entr" presetSubtype="16" fill="hold" nodeType="with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p:cTn id="61"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2"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63"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b="1" smtClean="0">
                <a:latin typeface="Arial Narrow" pitchFamily="34" charset="0"/>
              </a:rPr>
              <a:t>Какво ни предстои ЗАЕДНО?</a:t>
            </a:r>
          </a:p>
        </p:txBody>
      </p:sp>
      <p:sp>
        <p:nvSpPr>
          <p:cNvPr id="3" name="Content Placeholder 2">
            <a:extLst/>
          </p:cNvPr>
          <p:cNvSpPr>
            <a:spLocks noGrp="1"/>
          </p:cNvSpPr>
          <p:nvPr>
            <p:ph idx="1"/>
          </p:nvPr>
        </p:nvSpPr>
        <p:spPr>
          <a:xfrm>
            <a:off x="407988" y="1022350"/>
            <a:ext cx="8229600" cy="5184775"/>
          </a:xfrm>
        </p:spPr>
        <p:txBody>
          <a:bodyPr/>
          <a:lstStyle/>
          <a:p>
            <a:pPr marL="0" indent="0" algn="ctr">
              <a:buFont typeface="Arial" pitchFamily="34" charset="0"/>
              <a:buNone/>
              <a:defRPr/>
            </a:pPr>
            <a:endParaRPr lang="ru-RU" sz="2000" dirty="0">
              <a:solidFill>
                <a:srgbClr val="002060"/>
              </a:solidFill>
            </a:endParaRPr>
          </a:p>
          <a:p>
            <a:pPr marL="0" indent="0">
              <a:buFont typeface="Arial" pitchFamily="34" charset="0"/>
              <a:buNone/>
              <a:defRPr/>
            </a:pPr>
            <a:endParaRPr lang="bg-BG" sz="2000" dirty="0" smtClean="0">
              <a:solidFill>
                <a:srgbClr val="002060"/>
              </a:solidFill>
            </a:endParaRPr>
          </a:p>
          <a:p>
            <a:pPr marL="0" indent="0">
              <a:buFont typeface="Arial" pitchFamily="34" charset="0"/>
              <a:buNone/>
              <a:defRPr/>
            </a:pPr>
            <a:endParaRPr lang="ru-RU" sz="2000" dirty="0" smtClean="0">
              <a:solidFill>
                <a:srgbClr val="002060"/>
              </a:solidFill>
            </a:endParaRPr>
          </a:p>
          <a:p>
            <a:pPr marL="0" indent="0">
              <a:buFont typeface="Arial" pitchFamily="34" charset="0"/>
              <a:buNone/>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bg-BG" sz="1400" dirty="0">
              <a:solidFill>
                <a:srgbClr val="002060"/>
              </a:solidFill>
            </a:endParaRPr>
          </a:p>
        </p:txBody>
      </p:sp>
      <p:sp>
        <p:nvSpPr>
          <p:cNvPr id="57348"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pic>
        <p:nvPicPr>
          <p:cNvPr id="8" name="Picture 7"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60850" y="3371850"/>
            <a:ext cx="4765675"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Screen Clippi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7000" y="3575050"/>
            <a:ext cx="4300538" cy="244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Screen Clippi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02138" y="1082675"/>
            <a:ext cx="4483100" cy="273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Screen Clippi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3988" y="1082675"/>
            <a:ext cx="4273550" cy="270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Screen Clippi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6388" y="3633788"/>
            <a:ext cx="7974012"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80971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42" presetClass="entr" presetSubtype="0"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00"/>
                                        <p:tgtEl>
                                          <p:spTgt spid="11"/>
                                        </p:tgtEl>
                                      </p:cBhvr>
                                    </p:animEffect>
                                    <p:anim calcmode="lin" valueType="num">
                                      <p:cBhvr>
                                        <p:cTn id="31" dur="1000" fill="hold"/>
                                        <p:tgtEl>
                                          <p:spTgt spid="11"/>
                                        </p:tgtEl>
                                        <p:attrNameLst>
                                          <p:attrName>ppt_x</p:attrName>
                                        </p:attrNameLst>
                                      </p:cBhvr>
                                      <p:tavLst>
                                        <p:tav tm="0">
                                          <p:val>
                                            <p:strVal val="#ppt_x"/>
                                          </p:val>
                                        </p:tav>
                                        <p:tav tm="100000">
                                          <p:val>
                                            <p:strVal val="#ppt_x"/>
                                          </p:val>
                                        </p:tav>
                                      </p:tavLst>
                                    </p:anim>
                                    <p:anim calcmode="lin" valueType="num">
                                      <p:cBhvr>
                                        <p:cTn id="3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6" presetClass="entr" presetSubtype="16"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circle(in)">
                                      <p:cBhvr>
                                        <p:cTn id="3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sz="2800" b="1" smtClean="0">
                <a:solidFill>
                  <a:srgbClr val="FFFFFF"/>
                </a:solidFill>
                <a:latin typeface="Times New Roman" pitchFamily="18" charset="0"/>
                <a:cs typeface="Times New Roman" pitchFamily="18" charset="0"/>
              </a:rPr>
              <a:t>РОТАРИ  ИНТЕРНЕШЪНЪЛ</a:t>
            </a:r>
            <a:endParaRPr lang="bg-BG" altLang="bg-BG" b="1" smtClean="0">
              <a:latin typeface="Arial Narrow" pitchFamily="34" charset="0"/>
            </a:endParaRPr>
          </a:p>
        </p:txBody>
      </p:sp>
      <p:sp>
        <p:nvSpPr>
          <p:cNvPr id="3" name="Content Placeholder 2">
            <a:extLst/>
          </p:cNvPr>
          <p:cNvSpPr>
            <a:spLocks noGrp="1"/>
          </p:cNvSpPr>
          <p:nvPr>
            <p:ph idx="1"/>
          </p:nvPr>
        </p:nvSpPr>
        <p:spPr/>
        <p:txBody>
          <a:bodyPr/>
          <a:lstStyle/>
          <a:p>
            <a:pPr marL="0" indent="0">
              <a:buFont typeface="Arial" pitchFamily="34" charset="0"/>
              <a:buNone/>
              <a:defRPr/>
            </a:pPr>
            <a:r>
              <a:rPr lang="ru-RU" sz="2400" dirty="0" smtClean="0">
                <a:latin typeface="Times New Roman" panose="02020603050405020304" pitchFamily="18" charset="0"/>
                <a:cs typeface="Times New Roman" panose="02020603050405020304" pitchFamily="18" charset="0"/>
              </a:rPr>
              <a:t>       В </a:t>
            </a:r>
            <a:r>
              <a:rPr lang="ru-RU" sz="2400" dirty="0">
                <a:latin typeface="Times New Roman" panose="02020603050405020304" pitchFamily="18" charset="0"/>
                <a:cs typeface="Times New Roman" panose="02020603050405020304" pitchFamily="18" charset="0"/>
              </a:rPr>
              <a:t>момента </a:t>
            </a:r>
            <a:r>
              <a:rPr lang="ru-RU" sz="2400" dirty="0" err="1">
                <a:latin typeface="Times New Roman" panose="02020603050405020304" pitchFamily="18" charset="0"/>
                <a:cs typeface="Times New Roman" panose="02020603050405020304" pitchFamily="18" charset="0"/>
              </a:rPr>
              <a:t>сме</a:t>
            </a:r>
            <a:r>
              <a:rPr lang="ru-RU" sz="2400" dirty="0">
                <a:latin typeface="Times New Roman" panose="02020603050405020304" pitchFamily="18" charset="0"/>
                <a:cs typeface="Times New Roman" panose="02020603050405020304" pitchFamily="18" charset="0"/>
              </a:rPr>
              <a:t> в Зона 20Б</a:t>
            </a:r>
          </a:p>
          <a:p>
            <a:pPr>
              <a:defRPr/>
            </a:pPr>
            <a:r>
              <a:rPr lang="ru-RU" sz="2400" b="1" dirty="0" err="1">
                <a:latin typeface="Times New Roman" panose="02020603050405020304" pitchFamily="18" charset="0"/>
                <a:cs typeface="Times New Roman" panose="02020603050405020304" pitchFamily="18" charset="0"/>
              </a:rPr>
              <a:t>Зонален</a:t>
            </a:r>
            <a:r>
              <a:rPr lang="ru-RU" sz="2400" b="1" dirty="0">
                <a:latin typeface="Times New Roman" panose="02020603050405020304" pitchFamily="18" charset="0"/>
                <a:cs typeface="Times New Roman" panose="02020603050405020304" pitchFamily="18" charset="0"/>
              </a:rPr>
              <a:t> </a:t>
            </a:r>
            <a:r>
              <a:rPr lang="ru-RU" sz="2400" b="1" dirty="0" smtClean="0">
                <a:latin typeface="Times New Roman" panose="02020603050405020304" pitchFamily="18" charset="0"/>
                <a:cs typeface="Times New Roman" panose="02020603050405020304" pitchFamily="18" charset="0"/>
              </a:rPr>
              <a:t>координатор на </a:t>
            </a:r>
            <a:r>
              <a:rPr lang="ru-RU" sz="2400" b="1" dirty="0" err="1">
                <a:latin typeface="Times New Roman" panose="02020603050405020304" pitchFamily="18" charset="0"/>
                <a:cs typeface="Times New Roman" panose="02020603050405020304" pitchFamily="18" charset="0"/>
              </a:rPr>
              <a:t>Ротари</a:t>
            </a:r>
            <a:r>
              <a:rPr lang="ru-RU" sz="2400" b="1"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pPr marL="0" indent="0">
              <a:buFont typeface="Arial" pitchFamily="34" charset="0"/>
              <a:buNone/>
              <a:defRPr/>
            </a:pP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    Малик </a:t>
            </a:r>
            <a:r>
              <a:rPr lang="ru-RU" sz="2400" dirty="0" err="1" smtClean="0">
                <a:latin typeface="Times New Roman" panose="02020603050405020304" pitchFamily="18" charset="0"/>
                <a:cs typeface="Times New Roman" panose="02020603050405020304" pitchFamily="18" charset="0"/>
              </a:rPr>
              <a:t>Авирал</a:t>
            </a: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 Турция</a:t>
            </a:r>
            <a:endParaRPr lang="ru-RU" sz="2400" dirty="0">
              <a:latin typeface="Times New Roman" panose="02020603050405020304" pitchFamily="18" charset="0"/>
              <a:cs typeface="Times New Roman" panose="02020603050405020304" pitchFamily="18" charset="0"/>
            </a:endParaRPr>
          </a:p>
          <a:p>
            <a:pPr marL="0" indent="0">
              <a:buFont typeface="Arial" pitchFamily="34" charset="0"/>
              <a:buNone/>
              <a:defRPr/>
            </a:pP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Асистент</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ЗК </a:t>
            </a:r>
            <a:r>
              <a:rPr lang="ru-RU" sz="2400" dirty="0" smtClean="0">
                <a:latin typeface="Times New Roman" panose="02020603050405020304" pitchFamily="18" charset="0"/>
                <a:cs typeface="Times New Roman" panose="02020603050405020304" pitchFamily="18" charset="0"/>
              </a:rPr>
              <a:t>Валентин </a:t>
            </a:r>
            <a:r>
              <a:rPr lang="ru-RU" sz="2400" dirty="0">
                <a:latin typeface="Times New Roman" panose="02020603050405020304" pitchFamily="18" charset="0"/>
                <a:cs typeface="Times New Roman" panose="02020603050405020304" pitchFamily="18" charset="0"/>
              </a:rPr>
              <a:t>Стоянов ПДГ</a:t>
            </a:r>
          </a:p>
          <a:p>
            <a:pPr>
              <a:defRPr/>
            </a:pPr>
            <a:r>
              <a:rPr lang="ru-RU" sz="2400" b="1" dirty="0" err="1">
                <a:latin typeface="Times New Roman" panose="02020603050405020304" pitchFamily="18" charset="0"/>
                <a:cs typeface="Times New Roman" panose="02020603050405020304" pitchFamily="18" charset="0"/>
              </a:rPr>
              <a:t>Зонален</a:t>
            </a:r>
            <a:r>
              <a:rPr lang="ru-RU" sz="2400" b="1" dirty="0">
                <a:latin typeface="Times New Roman" panose="02020603050405020304" pitchFamily="18" charset="0"/>
                <a:cs typeface="Times New Roman" panose="02020603050405020304" pitchFamily="18" charset="0"/>
              </a:rPr>
              <a:t> </a:t>
            </a:r>
            <a:r>
              <a:rPr lang="ru-RU" sz="2400" b="1" dirty="0" smtClean="0">
                <a:latin typeface="Times New Roman" panose="02020603050405020304" pitchFamily="18" charset="0"/>
                <a:cs typeface="Times New Roman" panose="02020603050405020304" pitchFamily="18" charset="0"/>
              </a:rPr>
              <a:t>координатор на </a:t>
            </a:r>
            <a:r>
              <a:rPr lang="ru-RU" sz="2400" b="1" dirty="0" err="1">
                <a:latin typeface="Times New Roman" panose="02020603050405020304" pitchFamily="18" charset="0"/>
                <a:cs typeface="Times New Roman" panose="02020603050405020304" pitchFamily="18" charset="0"/>
              </a:rPr>
              <a:t>Фондация</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Ротари</a:t>
            </a:r>
            <a:r>
              <a:rPr lang="ru-RU" sz="2400" b="1"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pPr marL="0" indent="0">
              <a:buFont typeface="Arial" pitchFamily="34" charset="0"/>
              <a:buNone/>
              <a:defRPr/>
            </a:pP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Йешим</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Йоней</a:t>
            </a: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 Турция</a:t>
            </a:r>
            <a:endParaRPr lang="ru-RU" sz="2400" dirty="0">
              <a:latin typeface="Times New Roman" panose="02020603050405020304" pitchFamily="18" charset="0"/>
              <a:cs typeface="Times New Roman" panose="02020603050405020304" pitchFamily="18" charset="0"/>
            </a:endParaRPr>
          </a:p>
          <a:p>
            <a:pPr marL="0" indent="0">
              <a:buFont typeface="Arial" pitchFamily="34" charset="0"/>
              <a:buNone/>
              <a:defRPr/>
            </a:pP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Асистент</a:t>
            </a:r>
            <a:r>
              <a:rPr lang="ru-RU" sz="2400" dirty="0" smtClean="0">
                <a:latin typeface="Times New Roman" panose="02020603050405020304" pitchFamily="18" charset="0"/>
                <a:cs typeface="Times New Roman" panose="02020603050405020304" pitchFamily="18" charset="0"/>
              </a:rPr>
              <a:t> ЗК </a:t>
            </a:r>
            <a:r>
              <a:rPr lang="ru-RU" sz="2400" dirty="0">
                <a:latin typeface="Times New Roman" panose="02020603050405020304" pitchFamily="18" charset="0"/>
                <a:cs typeface="Times New Roman" panose="02020603050405020304" pitchFamily="18" charset="0"/>
              </a:rPr>
              <a:t>Нина </a:t>
            </a:r>
            <a:r>
              <a:rPr lang="ru-RU" sz="2400" dirty="0" err="1">
                <a:latin typeface="Times New Roman" panose="02020603050405020304" pitchFamily="18" charset="0"/>
                <a:cs typeface="Times New Roman" panose="02020603050405020304" pitchFamily="18" charset="0"/>
              </a:rPr>
              <a:t>Митева</a:t>
            </a:r>
            <a:r>
              <a:rPr lang="ru-RU" sz="2400" dirty="0">
                <a:latin typeface="Times New Roman" panose="02020603050405020304" pitchFamily="18" charset="0"/>
                <a:cs typeface="Times New Roman" panose="02020603050405020304" pitchFamily="18" charset="0"/>
              </a:rPr>
              <a:t> ПДГ</a:t>
            </a:r>
          </a:p>
          <a:p>
            <a:pPr>
              <a:defRPr/>
            </a:pPr>
            <a:r>
              <a:rPr lang="ru-RU" sz="2400" b="1" dirty="0" err="1">
                <a:latin typeface="Times New Roman" panose="02020603050405020304" pitchFamily="18" charset="0"/>
                <a:cs typeface="Times New Roman" panose="02020603050405020304" pitchFamily="18" charset="0"/>
              </a:rPr>
              <a:t>Зонален</a:t>
            </a:r>
            <a:r>
              <a:rPr lang="ru-RU" sz="2400" b="1" dirty="0">
                <a:latin typeface="Times New Roman" panose="02020603050405020304" pitchFamily="18" charset="0"/>
                <a:cs typeface="Times New Roman" panose="02020603050405020304" pitchFamily="18" charset="0"/>
              </a:rPr>
              <a:t> координатор по публичен имидж </a:t>
            </a:r>
            <a:r>
              <a:rPr lang="ru-RU" sz="2400" dirty="0">
                <a:latin typeface="Times New Roman" panose="02020603050405020304" pitchFamily="18" charset="0"/>
                <a:cs typeface="Times New Roman" panose="02020603050405020304" pitchFamily="18" charset="0"/>
              </a:rPr>
              <a:t>– </a:t>
            </a:r>
          </a:p>
          <a:p>
            <a:pPr marL="0" indent="0">
              <a:buFont typeface="Arial" pitchFamily="34" charset="0"/>
              <a:buNone/>
              <a:defRPr/>
            </a:pPr>
            <a:r>
              <a:rPr lang="ru-RU" sz="2400" dirty="0" smtClean="0">
                <a:latin typeface="Times New Roman" panose="02020603050405020304" pitchFamily="18" charset="0"/>
                <a:cs typeface="Times New Roman" panose="02020603050405020304" pitchFamily="18" charset="0"/>
              </a:rPr>
              <a:t>     Катерина </a:t>
            </a:r>
            <a:r>
              <a:rPr lang="ru-RU" sz="2400" dirty="0" err="1" smtClean="0">
                <a:latin typeface="Times New Roman" panose="02020603050405020304" pitchFamily="18" charset="0"/>
                <a:cs typeface="Times New Roman" panose="02020603050405020304" pitchFamily="18" charset="0"/>
              </a:rPr>
              <a:t>Коцали</a:t>
            </a:r>
            <a:r>
              <a:rPr lang="ru-RU" sz="2400" dirty="0" smtClean="0">
                <a:latin typeface="Times New Roman" panose="02020603050405020304" pitchFamily="18" charset="0"/>
                <a:cs typeface="Times New Roman" panose="02020603050405020304" pitchFamily="18" charset="0"/>
              </a:rPr>
              <a:t>-Пападимитриу, РИДЕ - </a:t>
            </a:r>
            <a:r>
              <a:rPr lang="ru-RU" sz="2400" dirty="0" err="1" smtClean="0">
                <a:latin typeface="Times New Roman" panose="02020603050405020304" pitchFamily="18" charset="0"/>
                <a:cs typeface="Times New Roman" panose="02020603050405020304" pitchFamily="18" charset="0"/>
              </a:rPr>
              <a:t>Гърция</a:t>
            </a:r>
            <a:endParaRPr lang="ru-RU" sz="2400" dirty="0">
              <a:latin typeface="Times New Roman" panose="02020603050405020304" pitchFamily="18" charset="0"/>
              <a:cs typeface="Times New Roman" panose="02020603050405020304" pitchFamily="18" charset="0"/>
            </a:endParaRPr>
          </a:p>
          <a:p>
            <a:pPr marL="0" indent="0">
              <a:buFont typeface="Arial" pitchFamily="34" charset="0"/>
              <a:buNone/>
              <a:defRPr/>
            </a:pP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Асистент</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ЗК </a:t>
            </a:r>
            <a:r>
              <a:rPr lang="ru-RU" sz="2400" dirty="0" err="1" smtClean="0">
                <a:latin typeface="Times New Roman" panose="02020603050405020304" pitchFamily="18" charset="0"/>
                <a:cs typeface="Times New Roman" panose="02020603050405020304" pitchFamily="18" charset="0"/>
              </a:rPr>
              <a:t>Ина</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Агафонова</a:t>
            </a:r>
          </a:p>
          <a:p>
            <a:pPr>
              <a:defRPr/>
            </a:pPr>
            <a:endParaRPr lang="bg-BG" dirty="0"/>
          </a:p>
        </p:txBody>
      </p:sp>
    </p:spTree>
    <p:extLst>
      <p:ext uri="{BB962C8B-B14F-4D97-AF65-F5344CB8AC3E}">
        <p14:creationId xmlns:p14="http://schemas.microsoft.com/office/powerpoint/2010/main" val="304373957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3"/>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4000" b="1" smtClean="0">
                <a:latin typeface="Arial Narrow" pitchFamily="34" charset="0"/>
              </a:rPr>
              <a:t>На добър час!</a:t>
            </a:r>
            <a:endParaRPr lang="en-US" altLang="en-US" sz="4000" b="1" smtClean="0">
              <a:latin typeface="Arial Narrow" pitchFamily="34" charset="0"/>
            </a:endParaRPr>
          </a:p>
        </p:txBody>
      </p:sp>
    </p:spTree>
    <p:extLst>
      <p:ext uri="{BB962C8B-B14F-4D97-AF65-F5344CB8AC3E}">
        <p14:creationId xmlns:p14="http://schemas.microsoft.com/office/powerpoint/2010/main" val="158354344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33463" y="3429000"/>
            <a:ext cx="6972300" cy="742950"/>
          </a:xfrm>
        </p:spPr>
        <p:txBody>
          <a:bodyPr anchor="ctr"/>
          <a:lstStyle/>
          <a:p>
            <a:pPr eaLnBrk="1" hangingPunct="1">
              <a:defRPr/>
            </a:pPr>
            <a:r>
              <a:rPr lang="ru-RU" altLang="en-US" sz="2100" b="1" dirty="0" err="1">
                <a:latin typeface="Bookman Old Style" panose="02050604050505020204" pitchFamily="18" charset="0"/>
                <a:cs typeface="Times New Roman" panose="02020603050405020304" pitchFamily="18" charset="0"/>
              </a:rPr>
              <a:t>Визия</a:t>
            </a:r>
            <a:r>
              <a:rPr lang="ru-RU" altLang="en-US" sz="2100" b="1" dirty="0">
                <a:latin typeface="Bookman Old Style" panose="02050604050505020204" pitchFamily="18" charset="0"/>
                <a:cs typeface="Times New Roman" panose="02020603050405020304" pitchFamily="18" charset="0"/>
              </a:rPr>
              <a:t> и Лого. Стратегически </a:t>
            </a:r>
            <a:r>
              <a:rPr lang="ru-RU" altLang="en-US" sz="2100" b="1" dirty="0" err="1">
                <a:latin typeface="Bookman Old Style" panose="02050604050505020204" pitchFamily="18" charset="0"/>
                <a:cs typeface="Times New Roman" panose="02020603050405020304" pitchFamily="18" charset="0"/>
              </a:rPr>
              <a:t>приоритети</a:t>
            </a:r>
            <a:r>
              <a:rPr lang="ru-RU" altLang="en-US" sz="2100" b="1" dirty="0">
                <a:latin typeface="Bookman Old Style" panose="02050604050505020204" pitchFamily="18" charset="0"/>
                <a:cs typeface="Times New Roman" panose="02020603050405020304" pitchFamily="18" charset="0"/>
              </a:rPr>
              <a:t>. Цели на Дистрикт 2482 РИ за 2019-2020 г.</a:t>
            </a:r>
            <a:endParaRPr lang="en-US" sz="2100" b="1" dirty="0">
              <a:latin typeface="Bookman Old Style" panose="02050604050505020204" pitchFamily="18" charset="0"/>
              <a:cs typeface="Times New Roman" panose="02020603050405020304" pitchFamily="18" charset="0"/>
            </a:endParaRPr>
          </a:p>
        </p:txBody>
      </p:sp>
      <p:sp>
        <p:nvSpPr>
          <p:cNvPr id="39939" name="Rectangle 3"/>
          <p:cNvSpPr>
            <a:spLocks noGrp="1" noChangeArrowheads="1"/>
          </p:cNvSpPr>
          <p:nvPr>
            <p:ph type="subTitle" idx="1"/>
          </p:nvPr>
        </p:nvSpPr>
        <p:spPr bwMode="auto">
          <a:xfrm>
            <a:off x="1543050" y="4316017"/>
            <a:ext cx="5243513" cy="9489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1500" b="1">
                <a:latin typeface="Georgia" panose="02040502050405020303" pitchFamily="18" charset="0"/>
                <a:cs typeface="Times New Roman" panose="02020603050405020304" pitchFamily="18" charset="0"/>
              </a:rPr>
              <a:t>Митко Минев, ДГЕ</a:t>
            </a:r>
          </a:p>
          <a:p>
            <a:pPr eaLnBrk="1" hangingPunct="1"/>
            <a:r>
              <a:rPr lang="bg-BG" altLang="en-US" sz="1500" b="1">
                <a:latin typeface="Georgia" panose="02040502050405020303" pitchFamily="18" charset="0"/>
                <a:cs typeface="Times New Roman" panose="02020603050405020304" pitchFamily="18" charset="0"/>
              </a:rPr>
              <a:t>РК Велико Търново</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217116003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chor="ctr"/>
          <a:lstStyle/>
          <a:p>
            <a:pPr eaLnBrk="1" hangingPunct="1">
              <a:defRPr/>
            </a:pPr>
            <a:r>
              <a:rPr lang="bg-BG" altLang="en-US" sz="3600" b="1" dirty="0" smtClean="0">
                <a:latin typeface="Times New Roman" panose="02020603050405020304" pitchFamily="18" charset="0"/>
                <a:cs typeface="Times New Roman" panose="02020603050405020304" pitchFamily="18" charset="0"/>
              </a:rPr>
              <a:t>Ротари клуб </a:t>
            </a:r>
            <a:r>
              <a:rPr lang="bg-BG" altLang="en-US" sz="3600" b="1" dirty="0">
                <a:latin typeface="Times New Roman" panose="02020603050405020304" pitchFamily="18" charset="0"/>
                <a:cs typeface="Times New Roman" panose="02020603050405020304" pitchFamily="18" charset="0"/>
              </a:rPr>
              <a:t>Централ </a:t>
            </a:r>
            <a:r>
              <a:rPr lang="bg-BG" altLang="en-US" sz="3600" b="1" dirty="0" smtClean="0">
                <a:latin typeface="Times New Roman" panose="02020603050405020304" pitchFamily="18" charset="0"/>
                <a:cs typeface="Times New Roman" panose="02020603050405020304" pitchFamily="18" charset="0"/>
              </a:rPr>
              <a:t>- </a:t>
            </a:r>
            <a:r>
              <a:rPr lang="bg-BG" altLang="en-US" sz="3600" b="1" dirty="0">
                <a:latin typeface="Times New Roman" panose="02020603050405020304" pitchFamily="18" charset="0"/>
                <a:cs typeface="Times New Roman" panose="02020603050405020304" pitchFamily="18" charset="0"/>
              </a:rPr>
              <a:t>Целеви </a:t>
            </a:r>
            <a:r>
              <a:rPr lang="bg-BG" altLang="en-US" sz="3600" b="1" dirty="0" smtClean="0">
                <a:latin typeface="Times New Roman" panose="02020603050405020304" pitchFamily="18" charset="0"/>
                <a:cs typeface="Times New Roman" panose="02020603050405020304" pitchFamily="18" charset="0"/>
              </a:rPr>
              <a:t>център</a:t>
            </a:r>
            <a:endParaRPr lang="en-US" sz="3600" b="1" dirty="0">
              <a:latin typeface="Times New Roman" panose="02020603050405020304" pitchFamily="18" charset="0"/>
              <a:cs typeface="Times New Roman" panose="02020603050405020304" pitchFamily="18" charset="0"/>
            </a:endParaRPr>
          </a:p>
        </p:txBody>
      </p:sp>
      <p:sp>
        <p:nvSpPr>
          <p:cNvPr id="38915" name="Rectangle 3"/>
          <p:cNvSpPr>
            <a:spLocks noGrp="1" noChangeArrowheads="1"/>
          </p:cNvSpPr>
          <p:nvPr>
            <p:ph type="subTitle" idx="1"/>
          </p:nvPr>
        </p:nvSpPr>
        <p:spPr bwMode="auto">
          <a:solidFill>
            <a:srgbClr val="E6E5D8"/>
          </a:solidFill>
          <a:extLst/>
        </p:spPr>
        <p:txBody>
          <a:bodyPr vert="horz" wrap="square" numCol="1" anchor="t" anchorCtr="0" compatLnSpc="1">
            <a:prstTxWarp prst="textNoShape">
              <a:avLst/>
            </a:prstTxWarp>
            <a:normAutofit fontScale="62500" lnSpcReduction="20000"/>
          </a:bodyPr>
          <a:lstStyle/>
          <a:p>
            <a:pPr eaLnBrk="1" hangingPunct="1">
              <a:defRPr/>
            </a:pPr>
            <a:r>
              <a:rPr lang="ru-RU" altLang="en-US" sz="2400" b="1" dirty="0">
                <a:latin typeface="Georgia" panose="02040502050405020303" pitchFamily="18" charset="0"/>
                <a:cs typeface="Times New Roman" panose="02020603050405020304" pitchFamily="18" charset="0"/>
              </a:rPr>
              <a:t>Генериране на справки и </a:t>
            </a:r>
            <a:r>
              <a:rPr lang="ru-RU" altLang="en-US" sz="2400" b="1" dirty="0" smtClean="0">
                <a:latin typeface="Georgia" panose="02040502050405020303" pitchFamily="18" charset="0"/>
                <a:cs typeface="Times New Roman" panose="02020603050405020304" pitchFamily="18" charset="0"/>
              </a:rPr>
              <a:t>отчети. Ротарианска </a:t>
            </a:r>
            <a:r>
              <a:rPr lang="ru-RU" altLang="en-US" sz="2400" b="1" dirty="0">
                <a:latin typeface="Georgia" panose="02040502050405020303" pitchFamily="18" charset="0"/>
                <a:cs typeface="Times New Roman" panose="02020603050405020304" pitchFamily="18" charset="0"/>
              </a:rPr>
              <a:t>грамота</a:t>
            </a:r>
            <a:r>
              <a:rPr lang="ru-RU" altLang="en-US" sz="2400" b="1" dirty="0" smtClean="0">
                <a:latin typeface="Georgia" panose="02040502050405020303" pitchFamily="18" charset="0"/>
                <a:cs typeface="Times New Roman" panose="02020603050405020304" pitchFamily="18" charset="0"/>
              </a:rPr>
              <a:t>.</a:t>
            </a:r>
          </a:p>
          <a:p>
            <a:pPr eaLnBrk="1" hangingPunct="1">
              <a:defRPr/>
            </a:pPr>
            <a:endParaRPr lang="ru-RU" altLang="en-US" sz="2400" b="1" dirty="0" smtClean="0">
              <a:latin typeface="Georgia" panose="02040502050405020303" pitchFamily="18" charset="0"/>
              <a:cs typeface="Times New Roman" panose="02020603050405020304" pitchFamily="18" charset="0"/>
            </a:endParaRPr>
          </a:p>
          <a:p>
            <a:pPr eaLnBrk="1" hangingPunct="1">
              <a:defRPr/>
            </a:pPr>
            <a:r>
              <a:rPr lang="bg-BG" altLang="en-US" sz="2000" b="1" dirty="0" smtClean="0">
                <a:latin typeface="Georgia" panose="02040502050405020303" pitchFamily="18" charset="0"/>
                <a:cs typeface="Times New Roman" panose="02020603050405020304" pitchFamily="18" charset="0"/>
              </a:rPr>
              <a:t>ПАДГ Любомир Господинов - </a:t>
            </a:r>
            <a:r>
              <a:rPr lang="en-US" altLang="en-US" sz="2000" b="1" dirty="0" smtClean="0">
                <a:latin typeface="Georgia" panose="02040502050405020303" pitchFamily="18" charset="0"/>
                <a:cs typeface="Times New Roman" panose="02020603050405020304" pitchFamily="18" charset="0"/>
                <a:hlinkClick r:id="rId3"/>
              </a:rPr>
              <a:t>lgospodinov@rotary-euxinograd.org</a:t>
            </a:r>
            <a:endParaRPr lang="bg-BG" altLang="en-US" sz="2000" b="1" dirty="0" smtClean="0">
              <a:latin typeface="Georgia" panose="02040502050405020303" pitchFamily="18" charset="0"/>
              <a:cs typeface="Times New Roman" panose="02020603050405020304" pitchFamily="18" charset="0"/>
            </a:endParaRPr>
          </a:p>
          <a:p>
            <a:pPr eaLnBrk="1" hangingPunct="1">
              <a:defRPr/>
            </a:pPr>
            <a:r>
              <a:rPr lang="bg-BG" altLang="en-US" sz="2000" b="1" dirty="0" smtClean="0">
                <a:latin typeface="Georgia" panose="02040502050405020303" pitchFamily="18" charset="0"/>
                <a:cs typeface="Times New Roman" panose="02020603050405020304" pitchFamily="18" charset="0"/>
              </a:rPr>
              <a:t>Ротари Клуб Варна-Евксиноград</a:t>
            </a:r>
          </a:p>
        </p:txBody>
      </p:sp>
    </p:spTree>
    <p:extLst>
      <p:ext uri="{BB962C8B-B14F-4D97-AF65-F5344CB8AC3E}">
        <p14:creationId xmlns:p14="http://schemas.microsoft.com/office/powerpoint/2010/main" val="312131503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bwMode="auto">
          <a:xfrm>
            <a:off x="414338" y="476250"/>
            <a:ext cx="8763000"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sz="2800" b="1" smtClean="0">
                <a:latin typeface="Times New Roman" pitchFamily="18" charset="0"/>
                <a:cs typeface="Times New Roman" pitchFamily="18" charset="0"/>
              </a:rPr>
              <a:t>          </a:t>
            </a:r>
            <a:r>
              <a:rPr lang="bg-BG" altLang="en-US" sz="2500" b="1" smtClean="0">
                <a:latin typeface="Times New Roman" pitchFamily="18" charset="0"/>
                <a:cs typeface="Times New Roman" pitchFamily="18" charset="0"/>
              </a:rPr>
              <a:t>Ротари клуб Централ - Целеви център</a:t>
            </a:r>
            <a:endParaRPr lang="bg-BG" altLang="en-US" sz="2500" b="1" smtClean="0">
              <a:latin typeface="Arial Narrow" pitchFamily="34" charset="0"/>
            </a:endParaRPr>
          </a:p>
        </p:txBody>
      </p:sp>
      <p:sp>
        <p:nvSpPr>
          <p:cNvPr id="43011"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pic>
        <p:nvPicPr>
          <p:cNvPr id="43012"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1000" y="990600"/>
            <a:ext cx="8586788" cy="4883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ounded Rectangle 17"/>
          <p:cNvSpPr/>
          <p:nvPr/>
        </p:nvSpPr>
        <p:spPr>
          <a:xfrm>
            <a:off x="3303588" y="2655888"/>
            <a:ext cx="4679950" cy="503237"/>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bg-BG" altLang="bg-BG" sz="2000" b="1" dirty="0">
                <a:solidFill>
                  <a:schemeClr val="bg1"/>
                </a:solidFill>
                <a:latin typeface="Arial Narrow" panose="020B0606020202030204" pitchFamily="34" charset="0"/>
              </a:rPr>
              <a:t>1. Ротари клуб Централ - представяне</a:t>
            </a:r>
            <a:endParaRPr lang="en-US" altLang="bg-BG" sz="2000" b="1" dirty="0">
              <a:solidFill>
                <a:schemeClr val="bg1"/>
              </a:solidFill>
              <a:latin typeface="Arial Narrow" panose="020B0606020202030204" pitchFamily="34" charset="0"/>
            </a:endParaRPr>
          </a:p>
        </p:txBody>
      </p:sp>
      <p:sp>
        <p:nvSpPr>
          <p:cNvPr id="19" name="Rounded Rectangle 18"/>
          <p:cNvSpPr/>
          <p:nvPr/>
        </p:nvSpPr>
        <p:spPr>
          <a:xfrm>
            <a:off x="3298825" y="3300413"/>
            <a:ext cx="4679950" cy="503237"/>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bg-BG" altLang="bg-BG" sz="2000" b="1" dirty="0">
                <a:solidFill>
                  <a:srgbClr val="FFFFFF"/>
                </a:solidFill>
                <a:latin typeface="Arial Narrow" panose="020B0606020202030204" pitchFamily="34" charset="0"/>
              </a:rPr>
              <a:t>2. Вписване на планирани цели и проекти</a:t>
            </a:r>
            <a:endParaRPr lang="en-US" altLang="bg-BG" sz="2000" b="1" dirty="0">
              <a:solidFill>
                <a:srgbClr val="FFFFFF"/>
              </a:solidFill>
              <a:latin typeface="Arial Narrow" panose="020B0606020202030204" pitchFamily="34" charset="0"/>
            </a:endParaRPr>
          </a:p>
        </p:txBody>
      </p:sp>
      <p:sp>
        <p:nvSpPr>
          <p:cNvPr id="20" name="Rounded Rectangle 19"/>
          <p:cNvSpPr/>
          <p:nvPr/>
        </p:nvSpPr>
        <p:spPr>
          <a:xfrm>
            <a:off x="3298825" y="3943350"/>
            <a:ext cx="4679950" cy="503238"/>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bg-BG" altLang="bg-BG" sz="2000" b="1" dirty="0">
                <a:solidFill>
                  <a:srgbClr val="FFFFFF"/>
                </a:solidFill>
                <a:latin typeface="Arial Narrow" panose="020B0606020202030204" pitchFamily="34" charset="0"/>
              </a:rPr>
              <a:t>3. Следене за развитието на клуба</a:t>
            </a:r>
            <a:endParaRPr lang="en-US" altLang="bg-BG" sz="2000" b="1" dirty="0">
              <a:solidFill>
                <a:srgbClr val="FFFFFF"/>
              </a:solidFill>
              <a:latin typeface="Arial Narrow" panose="020B0606020202030204" pitchFamily="34" charset="0"/>
            </a:endParaRPr>
          </a:p>
        </p:txBody>
      </p:sp>
      <p:sp>
        <p:nvSpPr>
          <p:cNvPr id="21" name="Rounded Rectangle 20"/>
          <p:cNvSpPr/>
          <p:nvPr/>
        </p:nvSpPr>
        <p:spPr>
          <a:xfrm>
            <a:off x="3298825" y="4586288"/>
            <a:ext cx="4679950" cy="503237"/>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bg-BG" altLang="bg-BG" sz="2000" b="1" dirty="0">
                <a:solidFill>
                  <a:srgbClr val="FFFFFF"/>
                </a:solidFill>
                <a:latin typeface="Arial Narrow" panose="020B0606020202030204" pitchFamily="34" charset="0"/>
              </a:rPr>
              <a:t>4. Заключение и задачи</a:t>
            </a:r>
            <a:endParaRPr lang="en-US" altLang="bg-BG" sz="2000" b="1" dirty="0">
              <a:solidFill>
                <a:srgbClr val="FFFFFF"/>
              </a:solidFill>
              <a:latin typeface="Arial Narrow" panose="020B0606020202030204" pitchFamily="34" charset="0"/>
            </a:endParaRPr>
          </a:p>
        </p:txBody>
      </p:sp>
      <p:sp>
        <p:nvSpPr>
          <p:cNvPr id="22" name="Rounded Rectangle 21"/>
          <p:cNvSpPr/>
          <p:nvPr/>
        </p:nvSpPr>
        <p:spPr>
          <a:xfrm>
            <a:off x="3298825" y="5229225"/>
            <a:ext cx="4679950" cy="504825"/>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bg-BG" altLang="bg-BG" sz="2000" b="1" dirty="0">
                <a:solidFill>
                  <a:srgbClr val="FFFFFF"/>
                </a:solidFill>
                <a:latin typeface="Arial Narrow" panose="020B0606020202030204" pitchFamily="34" charset="0"/>
              </a:rPr>
              <a:t>5. Ротарианска грамота 2019-2020 г.</a:t>
            </a:r>
            <a:endParaRPr lang="en-US" altLang="bg-BG" sz="2000" b="1" dirty="0">
              <a:solidFill>
                <a:srgbClr val="FFFFFF"/>
              </a:solidFill>
              <a:latin typeface="Arial Narrow" panose="020B0606020202030204" pitchFamily="34" charset="0"/>
            </a:endParaRPr>
          </a:p>
        </p:txBody>
      </p:sp>
    </p:spTree>
    <p:extLst>
      <p:ext uri="{BB962C8B-B14F-4D97-AF65-F5344CB8AC3E}">
        <p14:creationId xmlns:p14="http://schemas.microsoft.com/office/powerpoint/2010/main" val="418235546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                                 </a:t>
            </a:r>
            <a:r>
              <a:rPr lang="bg-BG" altLang="bg-BG" sz="2500" b="1" smtClean="0">
                <a:latin typeface="Times New Roman" pitchFamily="18" charset="0"/>
                <a:cs typeface="Times New Roman" pitchFamily="18" charset="0"/>
              </a:rPr>
              <a:t>Какво е Ротари клуб Централ?</a:t>
            </a:r>
            <a:endParaRPr lang="bg-BG" altLang="en-US" sz="2500" b="1" smtClean="0">
              <a:latin typeface="Times New Roman" pitchFamily="18" charset="0"/>
              <a:cs typeface="Times New Roman" pitchFamily="18" charset="0"/>
            </a:endParaRPr>
          </a:p>
        </p:txBody>
      </p:sp>
      <p:sp>
        <p:nvSpPr>
          <p:cNvPr id="45059"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5" name="Content Placeholder 4"/>
          <p:cNvSpPr>
            <a:spLocks noGrp="1"/>
          </p:cNvSpPr>
          <p:nvPr>
            <p:ph idx="1"/>
          </p:nvPr>
        </p:nvSpPr>
        <p:spPr>
          <a:xfrm>
            <a:off x="268288" y="990600"/>
            <a:ext cx="8229600" cy="4894263"/>
          </a:xfrm>
          <a:solidFill>
            <a:schemeClr val="bg1"/>
          </a:solidFill>
        </p:spPr>
        <p:txBody>
          <a:bodyPr>
            <a:spAutoFit/>
          </a:bodyPr>
          <a:lstStyle/>
          <a:p>
            <a:pPr marL="0" indent="0" algn="ctr" eaLnBrk="1" fontAlgn="auto" hangingPunct="1">
              <a:spcBef>
                <a:spcPts val="2400"/>
              </a:spcBef>
              <a:spcAft>
                <a:spcPts val="0"/>
              </a:spcAft>
              <a:buFont typeface="Arial" pitchFamily="34" charset="0"/>
              <a:buNone/>
              <a:defRPr/>
            </a:pPr>
            <a:r>
              <a:rPr lang="bg-BG" sz="3600" dirty="0">
                <a:solidFill>
                  <a:prstClr val="black"/>
                </a:solidFill>
                <a:latin typeface="Arial Narrow" pitchFamily="34" charset="0"/>
                <a:ea typeface="+mn-ea"/>
                <a:cs typeface="Arial" pitchFamily="34" charset="0"/>
              </a:rPr>
              <a:t>	</a:t>
            </a:r>
            <a:r>
              <a:rPr lang="bg-BG" sz="3600" b="1" dirty="0">
                <a:solidFill>
                  <a:srgbClr val="0070C0"/>
                </a:solidFill>
                <a:latin typeface="Arial Narrow" pitchFamily="34" charset="0"/>
                <a:ea typeface="+mn-ea"/>
                <a:cs typeface="Arial" pitchFamily="34" charset="0"/>
              </a:rPr>
              <a:t>Ротари клуб Централ е </a:t>
            </a:r>
          </a:p>
          <a:p>
            <a:pPr marL="0" indent="0" algn="ctr" eaLnBrk="1" fontAlgn="auto" hangingPunct="1">
              <a:spcBef>
                <a:spcPts val="2400"/>
              </a:spcBef>
              <a:spcAft>
                <a:spcPts val="0"/>
              </a:spcAft>
              <a:buFont typeface="Arial" pitchFamily="34" charset="0"/>
              <a:buNone/>
              <a:defRPr/>
            </a:pPr>
            <a:r>
              <a:rPr lang="bg-BG" sz="3600" b="1" dirty="0">
                <a:solidFill>
                  <a:srgbClr val="0070C0"/>
                </a:solidFill>
                <a:latin typeface="Arial Narrow" pitchFamily="34" charset="0"/>
                <a:ea typeface="+mn-ea"/>
                <a:cs typeface="Arial" pitchFamily="34" charset="0"/>
              </a:rPr>
              <a:t>	</a:t>
            </a:r>
            <a:r>
              <a:rPr lang="en-US" sz="4400" b="1" dirty="0">
                <a:solidFill>
                  <a:srgbClr val="D91B5C"/>
                </a:solidFill>
                <a:latin typeface="Arial Narrow" pitchFamily="34" charset="0"/>
                <a:ea typeface="+mn-ea"/>
                <a:cs typeface="Arial" pitchFamily="34" charset="0"/>
              </a:rPr>
              <a:t>online</a:t>
            </a:r>
            <a:r>
              <a:rPr lang="bg-BG" sz="4400" b="1" dirty="0">
                <a:solidFill>
                  <a:srgbClr val="D91B5C"/>
                </a:solidFill>
                <a:latin typeface="Arial Narrow" pitchFamily="34" charset="0"/>
                <a:ea typeface="+mn-ea"/>
                <a:cs typeface="Arial" pitchFamily="34" charset="0"/>
              </a:rPr>
              <a:t> инструмент</a:t>
            </a:r>
            <a:r>
              <a:rPr lang="bg-BG" sz="4400" b="1" dirty="0">
                <a:solidFill>
                  <a:srgbClr val="0070C0"/>
                </a:solidFill>
                <a:latin typeface="Arial Narrow" pitchFamily="34" charset="0"/>
                <a:ea typeface="+mn-ea"/>
                <a:cs typeface="Arial" pitchFamily="34" charset="0"/>
              </a:rPr>
              <a:t> </a:t>
            </a:r>
          </a:p>
          <a:p>
            <a:pPr marL="0" indent="0" algn="ctr" eaLnBrk="1" fontAlgn="auto" hangingPunct="1">
              <a:spcBef>
                <a:spcPts val="2400"/>
              </a:spcBef>
              <a:spcAft>
                <a:spcPts val="0"/>
              </a:spcAft>
              <a:buFont typeface="Arial" pitchFamily="34" charset="0"/>
              <a:buNone/>
              <a:defRPr/>
            </a:pPr>
            <a:r>
              <a:rPr lang="bg-BG" sz="3600" b="1" dirty="0">
                <a:solidFill>
                  <a:srgbClr val="0070C0"/>
                </a:solidFill>
                <a:latin typeface="Arial Narrow" pitchFamily="34" charset="0"/>
                <a:ea typeface="+mn-ea"/>
                <a:cs typeface="Arial" pitchFamily="34" charset="0"/>
              </a:rPr>
              <a:t>на сайта на Ротари Интернешънъл  който подпомага клубовете да поставят и проследяват изпълнението на планираните цели и задачи! </a:t>
            </a:r>
            <a:endParaRPr lang="en-US" sz="3600" b="1" dirty="0">
              <a:solidFill>
                <a:srgbClr val="0070C0"/>
              </a:solidFill>
              <a:latin typeface="Arial Narrow" pitchFamily="34" charset="0"/>
              <a:ea typeface="+mn-ea"/>
              <a:cs typeface="Arial" pitchFamily="34" charset="0"/>
            </a:endParaRPr>
          </a:p>
          <a:p>
            <a:pPr marL="0" indent="0" algn="r" eaLnBrk="1" fontAlgn="auto" hangingPunct="1">
              <a:spcBef>
                <a:spcPts val="2400"/>
              </a:spcBef>
              <a:spcAft>
                <a:spcPts val="0"/>
              </a:spcAft>
              <a:buFont typeface="Arial" pitchFamily="34" charset="0"/>
              <a:buNone/>
              <a:defRPr/>
            </a:pPr>
            <a:r>
              <a:rPr lang="en-US" sz="2800" dirty="0">
                <a:solidFill>
                  <a:prstClr val="black"/>
                </a:solidFill>
                <a:latin typeface="Arial Narrow" pitchFamily="34" charset="0"/>
                <a:ea typeface="+mn-ea"/>
                <a:cs typeface="Arial" pitchFamily="34" charset="0"/>
              </a:rPr>
              <a:t>	</a:t>
            </a:r>
          </a:p>
        </p:txBody>
      </p:sp>
    </p:spTree>
    <p:extLst>
      <p:ext uri="{BB962C8B-B14F-4D97-AF65-F5344CB8AC3E}">
        <p14:creationId xmlns:p14="http://schemas.microsoft.com/office/powerpoint/2010/main" val="131985963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500" b="1" smtClean="0">
                <a:latin typeface="Times New Roman" pitchFamily="18" charset="0"/>
                <a:cs typeface="Times New Roman" pitchFamily="18" charset="0"/>
              </a:rPr>
              <a:t>     Ротари клуб Централ</a:t>
            </a:r>
            <a:r>
              <a:rPr lang="en-US" altLang="bg-BG" sz="2500" b="1" smtClean="0">
                <a:latin typeface="Times New Roman" pitchFamily="18" charset="0"/>
                <a:cs typeface="Times New Roman" pitchFamily="18" charset="0"/>
              </a:rPr>
              <a:t> </a:t>
            </a:r>
            <a:r>
              <a:rPr lang="bg-BG" altLang="bg-BG" sz="2500" b="1" smtClean="0">
                <a:latin typeface="Times New Roman" pitchFamily="18" charset="0"/>
                <a:cs typeface="Times New Roman" pitchFamily="18" charset="0"/>
              </a:rPr>
              <a:t>- какво е за клубовете?</a:t>
            </a:r>
            <a:endParaRPr lang="bg-BG" altLang="en-US" sz="2500" b="1" smtClean="0">
              <a:latin typeface="Times New Roman" pitchFamily="18" charset="0"/>
              <a:cs typeface="Times New Roman" pitchFamily="18" charset="0"/>
            </a:endParaRPr>
          </a:p>
        </p:txBody>
      </p:sp>
      <p:sp>
        <p:nvSpPr>
          <p:cNvPr id="47107"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5" name="Content Placeholder 4"/>
          <p:cNvSpPr>
            <a:spLocks noGrp="1"/>
          </p:cNvSpPr>
          <p:nvPr>
            <p:ph idx="1"/>
          </p:nvPr>
        </p:nvSpPr>
        <p:spPr>
          <a:xfrm>
            <a:off x="971550" y="1223963"/>
            <a:ext cx="7777163" cy="4770437"/>
          </a:xfrm>
          <a:solidFill>
            <a:schemeClr val="bg1"/>
          </a:solidFill>
        </p:spPr>
        <p:txBody>
          <a:bodyPr wrap="square">
            <a:spAutoFit/>
          </a:bodyPr>
          <a:lstStyle/>
          <a:p>
            <a:pPr marL="0" indent="0" eaLnBrk="1" fontAlgn="auto" hangingPunct="1">
              <a:spcBef>
                <a:spcPts val="2400"/>
              </a:spcBef>
              <a:spcAft>
                <a:spcPts val="0"/>
              </a:spcAft>
              <a:buFont typeface="Arial" pitchFamily="34" charset="0"/>
              <a:buNone/>
              <a:defRPr/>
            </a:pPr>
            <a:r>
              <a:rPr lang="bg-BG" sz="3600" dirty="0">
                <a:solidFill>
                  <a:prstClr val="black"/>
                </a:solidFill>
                <a:latin typeface="Arial Narrow" pitchFamily="34" charset="0"/>
                <a:ea typeface="+mn-ea"/>
                <a:cs typeface="Arial" pitchFamily="34" charset="0"/>
              </a:rPr>
              <a:t>	</a:t>
            </a:r>
            <a:r>
              <a:rPr lang="bg-BG" sz="2800" dirty="0">
                <a:solidFill>
                  <a:schemeClr val="accent4">
                    <a:lumMod val="50000"/>
                  </a:schemeClr>
                </a:solidFill>
                <a:latin typeface="Arial Narrow" pitchFamily="34" charset="0"/>
                <a:ea typeface="ヒラギノ角ゴ Pro W3" pitchFamily="-84" charset="-128"/>
                <a:cs typeface="Arial" pitchFamily="34" charset="0"/>
              </a:rPr>
              <a:t>Достъп до всички данни от едно място</a:t>
            </a:r>
            <a:endParaRPr lang="en-US" sz="2800" dirty="0">
              <a:solidFill>
                <a:schemeClr val="accent4">
                  <a:lumMod val="50000"/>
                </a:schemeClr>
              </a:solidFill>
              <a:latin typeface="Arial Narrow" pitchFamily="34" charset="0"/>
              <a:ea typeface="+mn-ea"/>
              <a:cs typeface="Arial" pitchFamily="34" charset="0"/>
            </a:endParaRPr>
          </a:p>
          <a:p>
            <a:pPr marL="0" indent="0" eaLnBrk="1" fontAlgn="auto" hangingPunct="1">
              <a:spcBef>
                <a:spcPts val="2400"/>
              </a:spcBef>
              <a:spcAft>
                <a:spcPts val="0"/>
              </a:spcAft>
              <a:buFont typeface="Arial" pitchFamily="34" charset="0"/>
              <a:buNone/>
              <a:defRPr/>
            </a:pPr>
            <a:r>
              <a:rPr lang="en-US" sz="2800" dirty="0">
                <a:solidFill>
                  <a:prstClr val="black"/>
                </a:solidFill>
                <a:latin typeface="Arial Narrow" pitchFamily="34" charset="0"/>
                <a:ea typeface="+mn-ea"/>
                <a:cs typeface="Arial" pitchFamily="34" charset="0"/>
              </a:rPr>
              <a:t>	</a:t>
            </a:r>
            <a:r>
              <a:rPr lang="bg-BG" sz="2800" dirty="0">
                <a:solidFill>
                  <a:prstClr val="black"/>
                </a:solidFill>
                <a:latin typeface="Arial Narrow" pitchFamily="34" charset="0"/>
                <a:ea typeface="+mn-ea"/>
                <a:cs typeface="Arial" pitchFamily="34" charset="0"/>
              </a:rPr>
              <a:t>Намалява ползването на хартия</a:t>
            </a:r>
            <a:endParaRPr lang="en-US" sz="2800" dirty="0">
              <a:solidFill>
                <a:prstClr val="black"/>
              </a:solidFill>
              <a:latin typeface="Arial Narrow" pitchFamily="34" charset="0"/>
              <a:ea typeface="+mn-ea"/>
              <a:cs typeface="Arial" pitchFamily="34" charset="0"/>
            </a:endParaRPr>
          </a:p>
          <a:p>
            <a:pPr marL="0" indent="0" eaLnBrk="1" fontAlgn="auto" hangingPunct="1">
              <a:spcBef>
                <a:spcPts val="2400"/>
              </a:spcBef>
              <a:spcAft>
                <a:spcPts val="0"/>
              </a:spcAft>
              <a:buFont typeface="Arial" pitchFamily="34" charset="0"/>
              <a:buNone/>
              <a:defRPr/>
            </a:pPr>
            <a:r>
              <a:rPr lang="en-US" sz="2800" dirty="0">
                <a:solidFill>
                  <a:prstClr val="black"/>
                </a:solidFill>
                <a:latin typeface="Arial Narrow" pitchFamily="34" charset="0"/>
                <a:ea typeface="+mn-ea"/>
                <a:cs typeface="Arial" pitchFamily="34" charset="0"/>
              </a:rPr>
              <a:t>	</a:t>
            </a:r>
            <a:r>
              <a:rPr lang="bg-BG" sz="2800" dirty="0">
                <a:solidFill>
                  <a:prstClr val="black"/>
                </a:solidFill>
                <a:latin typeface="Arial Narrow" pitchFamily="34" charset="0"/>
                <a:ea typeface="+mn-ea"/>
                <a:cs typeface="Arial" pitchFamily="34" charset="0"/>
              </a:rPr>
              <a:t>Насърчава продължаване на лидерството</a:t>
            </a:r>
            <a:endParaRPr lang="en-US" sz="2800" dirty="0">
              <a:solidFill>
                <a:prstClr val="black"/>
              </a:solidFill>
              <a:latin typeface="Arial Narrow" pitchFamily="34" charset="0"/>
              <a:ea typeface="+mn-ea"/>
              <a:cs typeface="Arial" pitchFamily="34" charset="0"/>
            </a:endParaRPr>
          </a:p>
          <a:p>
            <a:pPr marL="0" indent="0" eaLnBrk="1" fontAlgn="auto" hangingPunct="1">
              <a:spcBef>
                <a:spcPts val="2400"/>
              </a:spcBef>
              <a:spcAft>
                <a:spcPts val="0"/>
              </a:spcAft>
              <a:buFont typeface="Arial" pitchFamily="34" charset="0"/>
              <a:buNone/>
              <a:defRPr/>
            </a:pPr>
            <a:r>
              <a:rPr lang="en-US" sz="2800" dirty="0">
                <a:solidFill>
                  <a:prstClr val="black"/>
                </a:solidFill>
                <a:latin typeface="Arial Narrow" pitchFamily="34" charset="0"/>
                <a:ea typeface="+mn-ea"/>
                <a:cs typeface="Arial" pitchFamily="34" charset="0"/>
              </a:rPr>
              <a:t>	</a:t>
            </a:r>
            <a:r>
              <a:rPr lang="bg-BG" sz="2800" dirty="0">
                <a:solidFill>
                  <a:prstClr val="black"/>
                </a:solidFill>
                <a:latin typeface="Arial Narrow" pitchFamily="34" charset="0"/>
                <a:ea typeface="+mn-ea"/>
                <a:cs typeface="Arial" pitchFamily="34" charset="0"/>
              </a:rPr>
              <a:t>Подпомага клубовете да следят прогреса си</a:t>
            </a:r>
            <a:endParaRPr lang="en-US" sz="2800" dirty="0">
              <a:solidFill>
                <a:prstClr val="black"/>
              </a:solidFill>
              <a:latin typeface="Arial Narrow" pitchFamily="34" charset="0"/>
              <a:ea typeface="+mn-ea"/>
              <a:cs typeface="Arial" pitchFamily="34" charset="0"/>
            </a:endParaRPr>
          </a:p>
          <a:p>
            <a:pPr marL="0" indent="0" eaLnBrk="1" fontAlgn="auto" hangingPunct="1">
              <a:spcBef>
                <a:spcPts val="2400"/>
              </a:spcBef>
              <a:spcAft>
                <a:spcPts val="0"/>
              </a:spcAft>
              <a:buFont typeface="Arial" pitchFamily="34" charset="0"/>
              <a:buNone/>
              <a:defRPr/>
            </a:pPr>
            <a:r>
              <a:rPr lang="en-US" sz="2800" dirty="0">
                <a:solidFill>
                  <a:prstClr val="black"/>
                </a:solidFill>
                <a:latin typeface="Arial Narrow" pitchFamily="34" charset="0"/>
                <a:ea typeface="+mn-ea"/>
                <a:cs typeface="Arial" pitchFamily="34" charset="0"/>
              </a:rPr>
              <a:t>	</a:t>
            </a:r>
            <a:r>
              <a:rPr lang="bg-BG" sz="2800" dirty="0">
                <a:solidFill>
                  <a:prstClr val="black"/>
                </a:solidFill>
                <a:latin typeface="Arial Narrow" pitchFamily="34" charset="0"/>
                <a:ea typeface="+mn-ea"/>
                <a:cs typeface="Arial" pitchFamily="34" charset="0"/>
              </a:rPr>
              <a:t>Създава прозрачност в дейноста</a:t>
            </a:r>
            <a:endParaRPr lang="en-US" sz="2800" dirty="0">
              <a:solidFill>
                <a:prstClr val="black"/>
              </a:solidFill>
              <a:latin typeface="Arial Narrow" pitchFamily="34" charset="0"/>
              <a:ea typeface="+mn-ea"/>
              <a:cs typeface="Arial" pitchFamily="34" charset="0"/>
            </a:endParaRPr>
          </a:p>
          <a:p>
            <a:pPr marL="0" indent="0" eaLnBrk="1" fontAlgn="auto" hangingPunct="1">
              <a:spcBef>
                <a:spcPts val="2400"/>
              </a:spcBef>
              <a:spcAft>
                <a:spcPts val="0"/>
              </a:spcAft>
              <a:buFont typeface="Arial" pitchFamily="34" charset="0"/>
              <a:buNone/>
              <a:defRPr/>
            </a:pPr>
            <a:r>
              <a:rPr lang="en-US" sz="2800" dirty="0">
                <a:solidFill>
                  <a:prstClr val="black"/>
                </a:solidFill>
                <a:latin typeface="Arial Narrow" pitchFamily="34" charset="0"/>
                <a:ea typeface="+mn-ea"/>
                <a:cs typeface="Arial" pitchFamily="34" charset="0"/>
              </a:rPr>
              <a:t>	</a:t>
            </a:r>
            <a:r>
              <a:rPr lang="bg-BG" sz="2800" dirty="0">
                <a:solidFill>
                  <a:prstClr val="black"/>
                </a:solidFill>
                <a:latin typeface="Arial Narrow" pitchFamily="34" charset="0"/>
                <a:ea typeface="+mn-ea"/>
                <a:cs typeface="Arial" pitchFamily="34" charset="0"/>
              </a:rPr>
              <a:t>Показва важността на работата която върши 	Ротари по целия свят</a:t>
            </a:r>
            <a:endParaRPr lang="en-US" sz="2800" dirty="0">
              <a:solidFill>
                <a:prstClr val="black"/>
              </a:solidFill>
              <a:latin typeface="Arial Narrow" pitchFamily="34" charset="0"/>
              <a:ea typeface="+mn-ea"/>
              <a:cs typeface="Arial" pitchFamily="34" charset="0"/>
            </a:endParaRPr>
          </a:p>
        </p:txBody>
      </p:sp>
      <p:pic>
        <p:nvPicPr>
          <p:cNvPr id="4710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825" y="1309688"/>
            <a:ext cx="933450"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1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908175"/>
            <a:ext cx="876300"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11"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825" y="2647950"/>
            <a:ext cx="857250"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12"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0" y="3408363"/>
            <a:ext cx="904875" cy="70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13"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400" y="4257675"/>
            <a:ext cx="9525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14"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4350" y="4738688"/>
            <a:ext cx="923925"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425160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500" b="1" smtClean="0">
                <a:latin typeface="Times New Roman" pitchFamily="18" charset="0"/>
                <a:cs typeface="Times New Roman" pitchFamily="18" charset="0"/>
              </a:rPr>
              <a:t>              Ротари клуб Централ</a:t>
            </a:r>
            <a:r>
              <a:rPr lang="en-US" altLang="bg-BG" sz="2500" b="1" smtClean="0">
                <a:latin typeface="Times New Roman" pitchFamily="18" charset="0"/>
                <a:cs typeface="Times New Roman" pitchFamily="18" charset="0"/>
              </a:rPr>
              <a:t> </a:t>
            </a:r>
            <a:r>
              <a:rPr lang="bg-BG" altLang="bg-BG" sz="2500" b="1" smtClean="0">
                <a:latin typeface="Times New Roman" pitchFamily="18" charset="0"/>
                <a:cs typeface="Times New Roman" pitchFamily="18" charset="0"/>
              </a:rPr>
              <a:t>- къде да намерим?</a:t>
            </a:r>
            <a:endParaRPr lang="bg-BG" altLang="en-US" sz="2500" b="1" smtClean="0">
              <a:latin typeface="Times New Roman" pitchFamily="18" charset="0"/>
              <a:cs typeface="Times New Roman" pitchFamily="18" charset="0"/>
            </a:endParaRPr>
          </a:p>
        </p:txBody>
      </p:sp>
      <p:sp>
        <p:nvSpPr>
          <p:cNvPr id="49155"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pic>
        <p:nvPicPr>
          <p:cNvPr id="49156"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39750" y="1268413"/>
            <a:ext cx="8170863" cy="43672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749641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500" b="1" smtClean="0">
                <a:latin typeface="Times New Roman" pitchFamily="18" charset="0"/>
                <a:cs typeface="Times New Roman" pitchFamily="18" charset="0"/>
              </a:rPr>
              <a:t>         </a:t>
            </a:r>
            <a:r>
              <a:rPr lang="bg-BG" altLang="bg-BG" sz="2600" b="1" smtClean="0">
                <a:latin typeface="Times New Roman" pitchFamily="18" charset="0"/>
                <a:cs typeface="Times New Roman" pitchFamily="18" charset="0"/>
              </a:rPr>
              <a:t>Ротари клуб Централ</a:t>
            </a:r>
            <a:r>
              <a:rPr lang="en-US" altLang="bg-BG" sz="2600" b="1" smtClean="0">
                <a:latin typeface="Times New Roman" pitchFamily="18" charset="0"/>
                <a:cs typeface="Times New Roman" pitchFamily="18" charset="0"/>
              </a:rPr>
              <a:t> </a:t>
            </a:r>
            <a:r>
              <a:rPr lang="bg-BG" altLang="bg-BG" sz="2600" b="1" smtClean="0">
                <a:latin typeface="Times New Roman" pitchFamily="18" charset="0"/>
                <a:cs typeface="Times New Roman" pitchFamily="18" charset="0"/>
              </a:rPr>
              <a:t>- къде да намерим?</a:t>
            </a:r>
            <a:endParaRPr lang="bg-BG" altLang="en-US" sz="2600" b="1" smtClean="0">
              <a:latin typeface="Times New Roman" pitchFamily="18" charset="0"/>
              <a:cs typeface="Times New Roman" pitchFamily="18" charset="0"/>
            </a:endParaRPr>
          </a:p>
        </p:txBody>
      </p:sp>
      <p:sp>
        <p:nvSpPr>
          <p:cNvPr id="51203"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pic>
        <p:nvPicPr>
          <p:cNvPr id="5120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4813" y="1341438"/>
            <a:ext cx="8162925" cy="388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328699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500" b="1" smtClean="0">
                <a:latin typeface="Times New Roman" pitchFamily="18" charset="0"/>
                <a:cs typeface="Times New Roman" pitchFamily="18" charset="0"/>
              </a:rPr>
              <a:t>            2 а. Вписване на планираните цели</a:t>
            </a:r>
            <a:endParaRPr lang="bg-BG" altLang="en-US" sz="2500" b="1" smtClean="0">
              <a:latin typeface="Times New Roman" pitchFamily="18" charset="0"/>
              <a:cs typeface="Times New Roman" pitchFamily="18" charset="0"/>
            </a:endParaRPr>
          </a:p>
        </p:txBody>
      </p:sp>
      <p:sp>
        <p:nvSpPr>
          <p:cNvPr id="53251"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pic>
        <p:nvPicPr>
          <p:cNvPr id="5325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003300"/>
            <a:ext cx="7845425" cy="427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635914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500" b="1" smtClean="0">
                <a:latin typeface="Times New Roman" pitchFamily="18" charset="0"/>
                <a:cs typeface="Times New Roman" pitchFamily="18" charset="0"/>
              </a:rPr>
              <a:t>              2 а. Вписване на планираните цели</a:t>
            </a:r>
            <a:endParaRPr lang="bg-BG" altLang="en-US" sz="2500" b="1" smtClean="0">
              <a:latin typeface="Times New Roman" pitchFamily="18" charset="0"/>
              <a:cs typeface="Times New Roman" pitchFamily="18" charset="0"/>
            </a:endParaRPr>
          </a:p>
        </p:txBody>
      </p:sp>
      <p:sp>
        <p:nvSpPr>
          <p:cNvPr id="55299"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pic>
        <p:nvPicPr>
          <p:cNvPr id="5530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990600"/>
            <a:ext cx="7000875" cy="504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06832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sz="2800" b="1" smtClean="0">
                <a:solidFill>
                  <a:srgbClr val="FFFFFF"/>
                </a:solidFill>
                <a:latin typeface="Times New Roman" pitchFamily="18" charset="0"/>
                <a:cs typeface="Times New Roman" pitchFamily="18" charset="0"/>
              </a:rPr>
              <a:t>РОТАРИ  ИНТЕРНЕШЪНЪЛ</a:t>
            </a:r>
            <a:endParaRPr lang="bg-BG" altLang="bg-BG" b="1" smtClean="0">
              <a:latin typeface="Arial Narrow" pitchFamily="34" charset="0"/>
            </a:endParaRPr>
          </a:p>
        </p:txBody>
      </p:sp>
      <p:pic>
        <p:nvPicPr>
          <p:cNvPr id="53251" name="Контейнер за съдържание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2483939" y="1729429"/>
            <a:ext cx="4176122" cy="350550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Правоъгълник 4"/>
          <p:cNvSpPr>
            <a:spLocks noChangeArrowheads="1"/>
          </p:cNvSpPr>
          <p:nvPr/>
        </p:nvSpPr>
        <p:spPr bwMode="auto">
          <a:xfrm>
            <a:off x="2540000" y="5373688"/>
            <a:ext cx="4479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defTabSz="457200" eaLnBrk="1" hangingPunct="1">
              <a:spcBef>
                <a:spcPct val="20000"/>
              </a:spcBef>
              <a:spcAft>
                <a:spcPts val="300"/>
              </a:spcAft>
            </a:pPr>
            <a:r>
              <a:rPr lang="bg-BG" sz="2400" b="1">
                <a:solidFill>
                  <a:srgbClr val="58585A"/>
                </a:solidFill>
                <a:latin typeface="Times New Roman" pitchFamily="18" charset="0"/>
                <a:ea typeface="MS PGothic" pitchFamily="34" charset="-128"/>
                <a:cs typeface="Times New Roman" pitchFamily="18" charset="0"/>
              </a:rPr>
              <a:t>Нова зона 2019-20 г. – Зона 21Б</a:t>
            </a:r>
          </a:p>
        </p:txBody>
      </p:sp>
    </p:spTree>
    <p:extLst>
      <p:ext uri="{BB962C8B-B14F-4D97-AF65-F5344CB8AC3E}">
        <p14:creationId xmlns:p14="http://schemas.microsoft.com/office/powerpoint/2010/main" val="279527677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500" b="1" smtClean="0">
                <a:latin typeface="Times New Roman" pitchFamily="18" charset="0"/>
                <a:cs typeface="Times New Roman" pitchFamily="18" charset="0"/>
              </a:rPr>
              <a:t>               2 а. Вписване на планираните цели</a:t>
            </a:r>
            <a:endParaRPr lang="bg-BG" altLang="en-US" sz="2500" b="1" smtClean="0">
              <a:latin typeface="Times New Roman" pitchFamily="18" charset="0"/>
              <a:cs typeface="Times New Roman" pitchFamily="18" charset="0"/>
            </a:endParaRPr>
          </a:p>
        </p:txBody>
      </p:sp>
      <p:sp>
        <p:nvSpPr>
          <p:cNvPr id="57347"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pic>
        <p:nvPicPr>
          <p:cNvPr id="5734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1188" y="990600"/>
            <a:ext cx="8199437"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389991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500" b="1" smtClean="0">
                <a:latin typeface="Times New Roman" pitchFamily="18" charset="0"/>
                <a:cs typeface="Times New Roman" pitchFamily="18" charset="0"/>
              </a:rPr>
              <a:t>            2 а. Вписване на планираните цели</a:t>
            </a:r>
            <a:endParaRPr lang="bg-BG" altLang="en-US" sz="2500" b="1" smtClean="0">
              <a:latin typeface="Times New Roman" pitchFamily="18" charset="0"/>
              <a:cs typeface="Times New Roman" pitchFamily="18" charset="0"/>
            </a:endParaRPr>
          </a:p>
        </p:txBody>
      </p:sp>
      <p:sp>
        <p:nvSpPr>
          <p:cNvPr id="59395"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pic>
        <p:nvPicPr>
          <p:cNvPr id="5939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017588"/>
            <a:ext cx="7056438" cy="484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710314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500" b="1" smtClean="0">
                <a:latin typeface="Times New Roman" pitchFamily="18" charset="0"/>
                <a:cs typeface="Times New Roman" pitchFamily="18" charset="0"/>
              </a:rPr>
              <a:t>               2 б. Вписване на планираните проекти</a:t>
            </a:r>
            <a:endParaRPr lang="bg-BG" altLang="en-US" sz="2500" b="1" smtClean="0">
              <a:latin typeface="Times New Roman" pitchFamily="18" charset="0"/>
              <a:cs typeface="Times New Roman" pitchFamily="18" charset="0"/>
            </a:endParaRPr>
          </a:p>
        </p:txBody>
      </p:sp>
      <p:sp>
        <p:nvSpPr>
          <p:cNvPr id="61443"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pic>
        <p:nvPicPr>
          <p:cNvPr id="6144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171575"/>
            <a:ext cx="8089900"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803377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500" b="1" smtClean="0">
                <a:latin typeface="Times New Roman" pitchFamily="18" charset="0"/>
                <a:cs typeface="Times New Roman" pitchFamily="18" charset="0"/>
              </a:rPr>
              <a:t>               2 б. Вписване на планираните проекти</a:t>
            </a:r>
            <a:endParaRPr lang="bg-BG" altLang="en-US" sz="2500" b="1" smtClean="0">
              <a:latin typeface="Times New Roman" pitchFamily="18" charset="0"/>
              <a:cs typeface="Times New Roman" pitchFamily="18" charset="0"/>
            </a:endParaRPr>
          </a:p>
        </p:txBody>
      </p:sp>
      <p:sp>
        <p:nvSpPr>
          <p:cNvPr id="63491"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pic>
        <p:nvPicPr>
          <p:cNvPr id="6349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268413"/>
            <a:ext cx="8578850" cy="416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061524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500" b="1" smtClean="0">
                <a:latin typeface="Times New Roman" pitchFamily="18" charset="0"/>
                <a:cs typeface="Times New Roman" pitchFamily="18" charset="0"/>
              </a:rPr>
              <a:t>               2 б. Вписване на планираните проекти</a:t>
            </a:r>
            <a:endParaRPr lang="bg-BG" altLang="en-US" sz="2500" b="1" smtClean="0">
              <a:latin typeface="Times New Roman" pitchFamily="18" charset="0"/>
              <a:cs typeface="Times New Roman" pitchFamily="18" charset="0"/>
            </a:endParaRPr>
          </a:p>
        </p:txBody>
      </p:sp>
      <p:sp>
        <p:nvSpPr>
          <p:cNvPr id="65539"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pic>
        <p:nvPicPr>
          <p:cNvPr id="6554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990600"/>
            <a:ext cx="5953125" cy="532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139771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500" b="1" smtClean="0">
                <a:latin typeface="Times New Roman" pitchFamily="18" charset="0"/>
                <a:cs typeface="Times New Roman" pitchFamily="18" charset="0"/>
              </a:rPr>
              <a:t>               2 б. Вписване на планираните проекти</a:t>
            </a:r>
            <a:endParaRPr lang="bg-BG" altLang="en-US" sz="2500" b="1" smtClean="0">
              <a:latin typeface="Times New Roman" pitchFamily="18" charset="0"/>
              <a:cs typeface="Times New Roman" pitchFamily="18" charset="0"/>
            </a:endParaRPr>
          </a:p>
        </p:txBody>
      </p:sp>
      <p:sp>
        <p:nvSpPr>
          <p:cNvPr id="67587"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pic>
        <p:nvPicPr>
          <p:cNvPr id="6758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0113" y="1016000"/>
            <a:ext cx="7329487"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799138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500" b="1" smtClean="0">
                <a:latin typeface="Times New Roman" pitchFamily="18" charset="0"/>
                <a:cs typeface="Times New Roman" pitchFamily="18" charset="0"/>
              </a:rPr>
              <a:t>               3. Следене за развитието на клуба</a:t>
            </a:r>
            <a:endParaRPr lang="bg-BG" altLang="en-US" sz="2500" b="1" smtClean="0">
              <a:latin typeface="Times New Roman" pitchFamily="18" charset="0"/>
              <a:cs typeface="Times New Roman" pitchFamily="18" charset="0"/>
            </a:endParaRPr>
          </a:p>
        </p:txBody>
      </p:sp>
      <p:sp>
        <p:nvSpPr>
          <p:cNvPr id="69635"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pic>
        <p:nvPicPr>
          <p:cNvPr id="6963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7088" y="1125538"/>
            <a:ext cx="7604125"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462121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500" b="1" smtClean="0">
                <a:latin typeface="Times New Roman" pitchFamily="18" charset="0"/>
                <a:cs typeface="Times New Roman" pitchFamily="18" charset="0"/>
              </a:rPr>
              <a:t>               3. Следене за развитието на клуба</a:t>
            </a:r>
            <a:endParaRPr lang="bg-BG" altLang="en-US" sz="2500" b="1" smtClean="0">
              <a:latin typeface="Times New Roman" pitchFamily="18" charset="0"/>
              <a:cs typeface="Times New Roman" pitchFamily="18" charset="0"/>
            </a:endParaRPr>
          </a:p>
        </p:txBody>
      </p:sp>
      <p:sp>
        <p:nvSpPr>
          <p:cNvPr id="71683"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pic>
        <p:nvPicPr>
          <p:cNvPr id="7168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5650" y="990600"/>
            <a:ext cx="7924800" cy="474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102335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73731"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500" b="1" smtClean="0">
                <a:latin typeface="Times New Roman" pitchFamily="18" charset="0"/>
                <a:cs typeface="Times New Roman" pitchFamily="18" charset="0"/>
              </a:rPr>
              <a:t>               3. Следене за развитието на клуба</a:t>
            </a:r>
            <a:endParaRPr lang="bg-BG" altLang="en-US" sz="2500" b="1" smtClean="0">
              <a:latin typeface="Times New Roman" pitchFamily="18" charset="0"/>
              <a:cs typeface="Times New Roman" pitchFamily="18" charset="0"/>
            </a:endParaRPr>
          </a:p>
        </p:txBody>
      </p:sp>
      <p:pic>
        <p:nvPicPr>
          <p:cNvPr id="7373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908050"/>
            <a:ext cx="5622925" cy="610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599135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500" b="1" smtClean="0">
                <a:latin typeface="Times New Roman" pitchFamily="18" charset="0"/>
                <a:cs typeface="Times New Roman" pitchFamily="18" charset="0"/>
              </a:rPr>
              <a:t>               3. Следене за развитието на клуба</a:t>
            </a:r>
            <a:endParaRPr lang="bg-BG" altLang="en-US" sz="2500" b="1" smtClean="0">
              <a:latin typeface="Times New Roman" pitchFamily="18" charset="0"/>
              <a:cs typeface="Times New Roman" pitchFamily="18" charset="0"/>
            </a:endParaRPr>
          </a:p>
        </p:txBody>
      </p:sp>
      <p:sp>
        <p:nvSpPr>
          <p:cNvPr id="75779"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pic>
        <p:nvPicPr>
          <p:cNvPr id="7578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0113" y="908050"/>
            <a:ext cx="7200900" cy="537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84694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sz="2800" b="1" smtClean="0">
                <a:solidFill>
                  <a:srgbClr val="FFFFFF"/>
                </a:solidFill>
                <a:latin typeface="Times New Roman" pitchFamily="18" charset="0"/>
                <a:cs typeface="Times New Roman" pitchFamily="18" charset="0"/>
              </a:rPr>
              <a:t>РОТАРИ  ИНТЕРНЕШЪНЪЛ</a:t>
            </a:r>
            <a:endParaRPr lang="bg-BG" altLang="bg-BG" b="1" smtClean="0">
              <a:latin typeface="Arial Narrow" pitchFamily="34" charset="0"/>
            </a:endParaRPr>
          </a:p>
        </p:txBody>
      </p:sp>
      <p:pic>
        <p:nvPicPr>
          <p:cNvPr id="54275" name="Контейнер за съдържание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2233981" y="2311648"/>
            <a:ext cx="4676037" cy="23410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Правоъгълник 3"/>
          <p:cNvSpPr>
            <a:spLocks noChangeArrowheads="1"/>
          </p:cNvSpPr>
          <p:nvPr/>
        </p:nvSpPr>
        <p:spPr bwMode="auto">
          <a:xfrm>
            <a:off x="250825" y="3644900"/>
            <a:ext cx="864235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defTabSz="457200" eaLnBrk="1" hangingPunct="1"/>
            <a:r>
              <a:rPr lang="ru-RU" sz="2000">
                <a:solidFill>
                  <a:srgbClr val="58585A"/>
                </a:solidFill>
                <a:latin typeface="Times New Roman" pitchFamily="18" charset="0"/>
                <a:ea typeface="MS PGothic" pitchFamily="34" charset="-128"/>
                <a:cs typeface="Times New Roman" pitchFamily="18" charset="0"/>
              </a:rPr>
              <a:t>Законодателният орган на РИ е </a:t>
            </a:r>
            <a:r>
              <a:rPr lang="ru-RU" sz="2000" b="1">
                <a:solidFill>
                  <a:srgbClr val="58585A"/>
                </a:solidFill>
                <a:latin typeface="Times New Roman" pitchFamily="18" charset="0"/>
                <a:ea typeface="MS PGothic" pitchFamily="34" charset="-128"/>
                <a:cs typeface="Times New Roman" pitchFamily="18" charset="0"/>
              </a:rPr>
              <a:t>ЗАКОНОДАТЕЛНИЯ СЪВЕТ </a:t>
            </a:r>
            <a:r>
              <a:rPr lang="ru-RU" sz="2000">
                <a:solidFill>
                  <a:srgbClr val="58585A"/>
                </a:solidFill>
                <a:latin typeface="Times New Roman" pitchFamily="18" charset="0"/>
                <a:ea typeface="MS PGothic" pitchFamily="34" charset="-128"/>
                <a:cs typeface="Times New Roman" pitchFamily="18" charset="0"/>
              </a:rPr>
              <a:t>с мандат 3 години. </a:t>
            </a:r>
          </a:p>
          <a:p>
            <a:pPr algn="just" defTabSz="457200" eaLnBrk="1" hangingPunct="1"/>
            <a:endParaRPr lang="ru-RU" sz="2000">
              <a:solidFill>
                <a:srgbClr val="58585A"/>
              </a:solidFill>
              <a:latin typeface="Times New Roman" pitchFamily="18" charset="0"/>
              <a:ea typeface="MS PGothic" pitchFamily="34" charset="-128"/>
              <a:cs typeface="Times New Roman" pitchFamily="18" charset="0"/>
            </a:endParaRPr>
          </a:p>
          <a:p>
            <a:pPr algn="just" defTabSz="457200" eaLnBrk="1" hangingPunct="1"/>
            <a:r>
              <a:rPr lang="ru-RU" sz="2000">
                <a:solidFill>
                  <a:srgbClr val="58585A"/>
                </a:solidFill>
                <a:latin typeface="Times New Roman" pitchFamily="18" charset="0"/>
                <a:ea typeface="MS PGothic" pitchFamily="34" charset="-128"/>
                <a:cs typeface="Times New Roman" pitchFamily="18" charset="0"/>
              </a:rPr>
              <a:t>Събира веднъж на три години през м. април, май или юни. Всеки Дистрикт се представя от един представител. (чл.10 от Конституцията на РИ)</a:t>
            </a:r>
          </a:p>
          <a:p>
            <a:pPr algn="just" defTabSz="457200" eaLnBrk="1" hangingPunct="1"/>
            <a:endParaRPr lang="ru-RU" sz="2000">
              <a:solidFill>
                <a:srgbClr val="58585A"/>
              </a:solidFill>
              <a:latin typeface="Times New Roman" pitchFamily="18" charset="0"/>
              <a:ea typeface="MS PGothic" pitchFamily="34" charset="-128"/>
              <a:cs typeface="Times New Roman" pitchFamily="18" charset="0"/>
            </a:endParaRPr>
          </a:p>
          <a:p>
            <a:pPr algn="just" defTabSz="457200" eaLnBrk="1" hangingPunct="1"/>
            <a:r>
              <a:rPr lang="ru-RU" sz="2000" b="1">
                <a:solidFill>
                  <a:srgbClr val="58585A"/>
                </a:solidFill>
                <a:latin typeface="Times New Roman" pitchFamily="18" charset="0"/>
                <a:ea typeface="MS PGothic" pitchFamily="34" charset="-128"/>
                <a:cs typeface="Times New Roman" pitchFamily="18" charset="0"/>
              </a:rPr>
              <a:t>Представител на Д 2482 за 2017-2020 г. </a:t>
            </a:r>
            <a:r>
              <a:rPr lang="ru-RU" sz="2000">
                <a:solidFill>
                  <a:srgbClr val="58585A"/>
                </a:solidFill>
                <a:latin typeface="Times New Roman" pitchFamily="18" charset="0"/>
                <a:ea typeface="MS PGothic" pitchFamily="34" charset="-128"/>
                <a:cs typeface="Times New Roman" pitchFamily="18" charset="0"/>
              </a:rPr>
              <a:t>– Атанас Атанасов, ПДГ; </a:t>
            </a:r>
          </a:p>
          <a:p>
            <a:pPr algn="just" defTabSz="457200" eaLnBrk="1" hangingPunct="1"/>
            <a:r>
              <a:rPr lang="ru-RU" sz="2000">
                <a:solidFill>
                  <a:srgbClr val="58585A"/>
                </a:solidFill>
                <a:latin typeface="Times New Roman" pitchFamily="18" charset="0"/>
                <a:ea typeface="MS PGothic" pitchFamily="34" charset="-128"/>
                <a:cs typeface="Times New Roman" pitchFamily="18" charset="0"/>
              </a:rPr>
              <a:t>заместник представител Нина Митева, ПДГ</a:t>
            </a:r>
            <a:endParaRPr lang="bg-BG" sz="2000">
              <a:solidFill>
                <a:srgbClr val="58585A"/>
              </a:solidFill>
              <a:latin typeface="Times New Roman" pitchFamily="18" charset="0"/>
              <a:ea typeface="MS PGothic" pitchFamily="34" charset="-128"/>
              <a:cs typeface="Times New Roman" pitchFamily="18" charset="0"/>
            </a:endParaRPr>
          </a:p>
        </p:txBody>
      </p:sp>
    </p:spTree>
    <p:extLst>
      <p:ext uri="{BB962C8B-B14F-4D97-AF65-F5344CB8AC3E}">
        <p14:creationId xmlns:p14="http://schemas.microsoft.com/office/powerpoint/2010/main" val="384332461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500" b="1" smtClean="0">
                <a:latin typeface="Times New Roman" pitchFamily="18" charset="0"/>
                <a:cs typeface="Times New Roman" pitchFamily="18" charset="0"/>
              </a:rPr>
              <a:t>                4.Ротари клуб Централ - заключение:</a:t>
            </a:r>
            <a:endParaRPr lang="bg-BG" altLang="en-US" sz="2500" b="1" smtClean="0">
              <a:latin typeface="Times New Roman" pitchFamily="18" charset="0"/>
              <a:cs typeface="Times New Roman" pitchFamily="18" charset="0"/>
            </a:endParaRPr>
          </a:p>
        </p:txBody>
      </p:sp>
      <p:sp>
        <p:nvSpPr>
          <p:cNvPr id="77827"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4" name="Rounded Rectangle 3"/>
          <p:cNvSpPr/>
          <p:nvPr/>
        </p:nvSpPr>
        <p:spPr>
          <a:xfrm>
            <a:off x="838200" y="1087438"/>
            <a:ext cx="7593013" cy="1457325"/>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720000" indent="-285750" eaLnBrk="1" fontAlgn="auto" hangingPunct="1">
              <a:spcAft>
                <a:spcPts val="0"/>
              </a:spcAft>
              <a:buFont typeface="Arial"/>
              <a:buChar char="•"/>
              <a:defRPr/>
            </a:pPr>
            <a:endParaRPr lang="en-US" dirty="0">
              <a:solidFill>
                <a:schemeClr val="bg1"/>
              </a:solidFill>
              <a:latin typeface="Arial Narrow" panose="020B0606020202030204" pitchFamily="34" charset="0"/>
            </a:endParaRPr>
          </a:p>
          <a:p>
            <a:pPr marL="266700" algn="just" eaLnBrk="1" fontAlgn="auto" hangingPunct="1">
              <a:spcAft>
                <a:spcPts val="0"/>
              </a:spcAft>
              <a:defRPr/>
            </a:pPr>
            <a:r>
              <a:rPr lang="bg-BG" b="1" dirty="0">
                <a:solidFill>
                  <a:schemeClr val="bg1"/>
                </a:solidFill>
                <a:latin typeface="Arial Narrow" panose="020B0606020202030204" pitchFamily="34" charset="0"/>
              </a:rPr>
              <a:t>Ротари клуб Централ е модерен, иновативен онлайн инструмент на РИ който дава цялостна картина за дейноста и състоянието на Ротари клубовете и Дистриктите</a:t>
            </a:r>
            <a:r>
              <a:rPr lang="en-US" b="1" dirty="0">
                <a:solidFill>
                  <a:schemeClr val="bg1"/>
                </a:solidFill>
                <a:latin typeface="Arial Narrow" panose="020B0606020202030204" pitchFamily="34" charset="0"/>
              </a:rPr>
              <a:t> </a:t>
            </a:r>
            <a:r>
              <a:rPr lang="bg-BG" b="1" dirty="0">
                <a:solidFill>
                  <a:schemeClr val="bg1"/>
                </a:solidFill>
                <a:latin typeface="Arial Narrow" panose="020B0606020202030204" pitchFamily="34" charset="0"/>
              </a:rPr>
              <a:t>в реално време. </a:t>
            </a:r>
          </a:p>
          <a:p>
            <a:pPr marL="285750" indent="-285750" eaLnBrk="1" fontAlgn="auto" hangingPunct="1">
              <a:spcAft>
                <a:spcPts val="0"/>
              </a:spcAft>
              <a:buFont typeface="Arial"/>
              <a:buChar char="•"/>
              <a:defRPr/>
            </a:pPr>
            <a:endParaRPr lang="bg-BG" dirty="0">
              <a:solidFill>
                <a:schemeClr val="bg1"/>
              </a:solidFill>
              <a:latin typeface="Arial Narrow" panose="020B0606020202030204" pitchFamily="34" charset="0"/>
            </a:endParaRPr>
          </a:p>
        </p:txBody>
      </p:sp>
      <p:sp>
        <p:nvSpPr>
          <p:cNvPr id="5" name="Rounded Rectangle 4"/>
          <p:cNvSpPr/>
          <p:nvPr/>
        </p:nvSpPr>
        <p:spPr>
          <a:xfrm>
            <a:off x="838200" y="2811463"/>
            <a:ext cx="7593013" cy="1455737"/>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720000" indent="-285750" eaLnBrk="1" fontAlgn="auto" hangingPunct="1">
              <a:spcAft>
                <a:spcPts val="0"/>
              </a:spcAft>
              <a:buFont typeface="Arial"/>
              <a:buChar char="•"/>
              <a:defRPr/>
            </a:pPr>
            <a:endParaRPr lang="en-US" dirty="0">
              <a:solidFill>
                <a:schemeClr val="bg1"/>
              </a:solidFill>
              <a:latin typeface="Arial Narrow" panose="020B0606020202030204" pitchFamily="34" charset="0"/>
            </a:endParaRPr>
          </a:p>
          <a:p>
            <a:pPr marL="266700" eaLnBrk="1" fontAlgn="auto" hangingPunct="1">
              <a:spcAft>
                <a:spcPts val="0"/>
              </a:spcAft>
              <a:defRPr/>
            </a:pPr>
            <a:r>
              <a:rPr lang="bg-BG" b="1" dirty="0">
                <a:solidFill>
                  <a:schemeClr val="bg1"/>
                </a:solidFill>
                <a:latin typeface="Arial Narrow" panose="020B0606020202030204" pitchFamily="34" charset="0"/>
              </a:rPr>
              <a:t>През него вече преминава огромната част от информацията обменяна между  Ротари клубовете, Дистриктите и Ротари Интернешънъл</a:t>
            </a:r>
            <a:r>
              <a:rPr lang="bg-BG" dirty="0">
                <a:solidFill>
                  <a:schemeClr val="bg1"/>
                </a:solidFill>
                <a:latin typeface="Arial Narrow" panose="020B0606020202030204" pitchFamily="34" charset="0"/>
              </a:rPr>
              <a:t>.</a:t>
            </a:r>
          </a:p>
          <a:p>
            <a:pPr marL="285750" indent="-285750" eaLnBrk="1" fontAlgn="auto" hangingPunct="1">
              <a:spcAft>
                <a:spcPts val="0"/>
              </a:spcAft>
              <a:buFont typeface="Arial"/>
              <a:buChar char="•"/>
              <a:defRPr/>
            </a:pPr>
            <a:endParaRPr lang="bg-BG" dirty="0">
              <a:solidFill>
                <a:schemeClr val="bg1"/>
              </a:solidFill>
              <a:latin typeface="Arial Narrow" panose="020B0606020202030204" pitchFamily="34" charset="0"/>
            </a:endParaRPr>
          </a:p>
        </p:txBody>
      </p:sp>
      <p:sp>
        <p:nvSpPr>
          <p:cNvPr id="6" name="Rounded Rectangle 5"/>
          <p:cNvSpPr/>
          <p:nvPr/>
        </p:nvSpPr>
        <p:spPr>
          <a:xfrm>
            <a:off x="860425" y="4535488"/>
            <a:ext cx="7593013" cy="1439862"/>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720000" indent="-285750" eaLnBrk="1" fontAlgn="auto" hangingPunct="1">
              <a:spcAft>
                <a:spcPts val="0"/>
              </a:spcAft>
              <a:buFont typeface="Arial"/>
              <a:buChar char="•"/>
              <a:defRPr/>
            </a:pPr>
            <a:endParaRPr lang="en-US" dirty="0">
              <a:solidFill>
                <a:schemeClr val="bg1"/>
              </a:solidFill>
              <a:latin typeface="Arial Narrow" panose="020B0606020202030204" pitchFamily="34" charset="0"/>
            </a:endParaRPr>
          </a:p>
          <a:p>
            <a:pPr marL="266700" eaLnBrk="1" fontAlgn="auto" hangingPunct="1">
              <a:spcAft>
                <a:spcPts val="0"/>
              </a:spcAft>
              <a:defRPr/>
            </a:pPr>
            <a:r>
              <a:rPr lang="bg-BG" b="1" dirty="0">
                <a:solidFill>
                  <a:schemeClr val="bg1"/>
                </a:solidFill>
                <a:latin typeface="Arial Narrow" panose="020B0606020202030204" pitchFamily="34" charset="0"/>
              </a:rPr>
              <a:t>За да функционира пълноценно, всички клубове своевременно трябва да вписват целите и  задачите си през ротарианската година, за да могат и те, и ръководствата на Дистрикта и на РИ да получават актуална информация за както за прогреса в работата им, така и за тенденциите в развитието им.</a:t>
            </a:r>
          </a:p>
          <a:p>
            <a:pPr marL="285750" indent="-285750" eaLnBrk="1" fontAlgn="auto" hangingPunct="1">
              <a:spcAft>
                <a:spcPts val="0"/>
              </a:spcAft>
              <a:buFont typeface="Arial"/>
              <a:buChar char="•"/>
              <a:defRPr/>
            </a:pPr>
            <a:endParaRPr lang="bg-BG"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386824789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500" b="1" smtClean="0">
                <a:latin typeface="Times New Roman" pitchFamily="18" charset="0"/>
                <a:cs typeface="Times New Roman" pitchFamily="18" charset="0"/>
              </a:rPr>
              <a:t>                 4. Ротари клуб Централ - задачи:</a:t>
            </a:r>
            <a:endParaRPr lang="bg-BG" altLang="en-US" sz="2500" b="1" smtClean="0">
              <a:latin typeface="Times New Roman" pitchFamily="18" charset="0"/>
              <a:cs typeface="Times New Roman" pitchFamily="18" charset="0"/>
            </a:endParaRPr>
          </a:p>
        </p:txBody>
      </p:sp>
      <p:sp>
        <p:nvSpPr>
          <p:cNvPr id="79875"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4" name="Rounded Rectangle 3"/>
          <p:cNvSpPr/>
          <p:nvPr/>
        </p:nvSpPr>
        <p:spPr>
          <a:xfrm>
            <a:off x="838200" y="1089025"/>
            <a:ext cx="7593013" cy="1076325"/>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720000" indent="-285750" eaLnBrk="1" fontAlgn="auto" hangingPunct="1">
              <a:spcAft>
                <a:spcPts val="0"/>
              </a:spcAft>
              <a:buFont typeface="Arial"/>
              <a:buChar char="•"/>
              <a:defRPr/>
            </a:pPr>
            <a:endParaRPr lang="en-US" dirty="0">
              <a:solidFill>
                <a:schemeClr val="bg1"/>
              </a:solidFill>
              <a:latin typeface="Arial Narrow" panose="020B0606020202030204" pitchFamily="34" charset="0"/>
            </a:endParaRPr>
          </a:p>
          <a:p>
            <a:pPr marL="266700" eaLnBrk="1" fontAlgn="auto" hangingPunct="1">
              <a:spcAft>
                <a:spcPts val="0"/>
              </a:spcAft>
              <a:defRPr/>
            </a:pPr>
            <a:r>
              <a:rPr lang="bg-BG" dirty="0">
                <a:solidFill>
                  <a:schemeClr val="bg1"/>
                </a:solidFill>
                <a:latin typeface="Arial Narrow" panose="020B0606020202030204" pitchFamily="34" charset="0"/>
              </a:rPr>
              <a:t>Елект Президентите и Секретарите на клубове още преди началото на следващата Ротарианска година да влязат с личните си акаунти в РК Централ и да се запознаят в детайли с различните менюта и данните които трябва да се въвеждат.</a:t>
            </a:r>
          </a:p>
          <a:p>
            <a:pPr marL="285750" indent="-285750" eaLnBrk="1" fontAlgn="auto" hangingPunct="1">
              <a:spcAft>
                <a:spcPts val="0"/>
              </a:spcAft>
              <a:buFont typeface="Arial"/>
              <a:buChar char="•"/>
              <a:defRPr/>
            </a:pPr>
            <a:endParaRPr lang="bg-BG" dirty="0">
              <a:solidFill>
                <a:schemeClr val="bg1"/>
              </a:solidFill>
              <a:latin typeface="Arial Narrow" panose="020B0606020202030204" pitchFamily="34" charset="0"/>
            </a:endParaRPr>
          </a:p>
        </p:txBody>
      </p:sp>
      <p:sp>
        <p:nvSpPr>
          <p:cNvPr id="5" name="Rounded Rectangle 4"/>
          <p:cNvSpPr/>
          <p:nvPr/>
        </p:nvSpPr>
        <p:spPr>
          <a:xfrm>
            <a:off x="865188" y="2351088"/>
            <a:ext cx="7566025" cy="1057275"/>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eaLnBrk="1" fontAlgn="auto" hangingPunct="1">
              <a:spcAft>
                <a:spcPts val="0"/>
              </a:spcAft>
              <a:buFont typeface="Arial"/>
              <a:buChar char="•"/>
              <a:defRPr/>
            </a:pPr>
            <a:endParaRPr lang="bg-BG" dirty="0">
              <a:solidFill>
                <a:schemeClr val="bg1"/>
              </a:solidFill>
              <a:latin typeface="Arial Narrow" panose="020B0606020202030204" pitchFamily="34" charset="0"/>
            </a:endParaRPr>
          </a:p>
          <a:p>
            <a:pPr eaLnBrk="1" fontAlgn="auto" hangingPunct="1">
              <a:spcAft>
                <a:spcPts val="0"/>
              </a:spcAft>
              <a:defRPr/>
            </a:pPr>
            <a:r>
              <a:rPr lang="bg-BG" dirty="0">
                <a:solidFill>
                  <a:schemeClr val="bg1"/>
                </a:solidFill>
                <a:latin typeface="Arial Narrow" panose="020B0606020202030204" pitchFamily="34" charset="0"/>
              </a:rPr>
              <a:t>	</a:t>
            </a:r>
          </a:p>
          <a:p>
            <a:pPr eaLnBrk="1" fontAlgn="auto" hangingPunct="1">
              <a:spcAft>
                <a:spcPts val="0"/>
              </a:spcAft>
              <a:defRPr/>
            </a:pPr>
            <a:r>
              <a:rPr lang="bg-BG" dirty="0">
                <a:solidFill>
                  <a:schemeClr val="bg1"/>
                </a:solidFill>
                <a:latin typeface="Arial Narrow" panose="020B0606020202030204" pitchFamily="34" charset="0"/>
              </a:rPr>
              <a:t>    Запознавайки се с Ротари Централ да проверят дали са въведени данните     </a:t>
            </a:r>
          </a:p>
          <a:p>
            <a:pPr eaLnBrk="1" fontAlgn="auto" hangingPunct="1">
              <a:spcAft>
                <a:spcPts val="0"/>
              </a:spcAft>
              <a:defRPr/>
            </a:pPr>
            <a:r>
              <a:rPr lang="bg-BG" dirty="0">
                <a:solidFill>
                  <a:schemeClr val="bg1"/>
                </a:solidFill>
                <a:latin typeface="Arial Narrow" panose="020B0606020202030204" pitchFamily="34" charset="0"/>
              </a:rPr>
              <a:t>    за клуба им през текущата година, и ако не са да спомогнат на действащите</a:t>
            </a:r>
          </a:p>
          <a:p>
            <a:pPr eaLnBrk="1" fontAlgn="auto" hangingPunct="1">
              <a:spcAft>
                <a:spcPts val="0"/>
              </a:spcAft>
              <a:defRPr/>
            </a:pPr>
            <a:r>
              <a:rPr lang="bg-BG" dirty="0">
                <a:solidFill>
                  <a:schemeClr val="bg1"/>
                </a:solidFill>
                <a:latin typeface="Arial Narrow" panose="020B0606020202030204" pitchFamily="34" charset="0"/>
              </a:rPr>
              <a:t>    бордове да ги въведат за да има съпоставимост на данните с предни години.</a:t>
            </a:r>
          </a:p>
          <a:p>
            <a:pPr eaLnBrk="1" fontAlgn="auto" hangingPunct="1">
              <a:spcAft>
                <a:spcPts val="0"/>
              </a:spcAft>
              <a:defRPr/>
            </a:pPr>
            <a:endParaRPr lang="en-US" dirty="0">
              <a:solidFill>
                <a:schemeClr val="bg1"/>
              </a:solidFill>
              <a:latin typeface="Arial Narrow" panose="020B0606020202030204" pitchFamily="34" charset="0"/>
            </a:endParaRPr>
          </a:p>
          <a:p>
            <a:pPr marL="285750" indent="-285750" eaLnBrk="1" fontAlgn="auto" hangingPunct="1">
              <a:spcAft>
                <a:spcPts val="0"/>
              </a:spcAft>
              <a:buFont typeface="Arial"/>
              <a:buChar char="•"/>
              <a:defRPr/>
            </a:pPr>
            <a:endParaRPr lang="en-US" dirty="0">
              <a:solidFill>
                <a:schemeClr val="bg1"/>
              </a:solidFill>
              <a:latin typeface="Arial Narrow" panose="020B0606020202030204" pitchFamily="34" charset="0"/>
            </a:endParaRPr>
          </a:p>
        </p:txBody>
      </p:sp>
      <p:sp>
        <p:nvSpPr>
          <p:cNvPr id="6" name="Rounded Rectangle 5"/>
          <p:cNvSpPr/>
          <p:nvPr/>
        </p:nvSpPr>
        <p:spPr>
          <a:xfrm>
            <a:off x="852488" y="3633788"/>
            <a:ext cx="7591425" cy="108585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eaLnBrk="1" fontAlgn="auto" hangingPunct="1">
              <a:spcAft>
                <a:spcPts val="0"/>
              </a:spcAft>
              <a:defRPr/>
            </a:pPr>
            <a:r>
              <a:rPr lang="bg-BG" dirty="0">
                <a:solidFill>
                  <a:schemeClr val="bg1"/>
                </a:solidFill>
                <a:latin typeface="Arial Narrow" panose="020B0606020202030204" pitchFamily="34" charset="0"/>
              </a:rPr>
              <a:t>Елект Президентите да обмислят и си набележат  целите за годината на техния мандат още преди началото на ротарианската година.</a:t>
            </a:r>
          </a:p>
        </p:txBody>
      </p:sp>
      <p:sp>
        <p:nvSpPr>
          <p:cNvPr id="7" name="Rounded Rectangle 6"/>
          <p:cNvSpPr/>
          <p:nvPr/>
        </p:nvSpPr>
        <p:spPr>
          <a:xfrm>
            <a:off x="866775" y="4948238"/>
            <a:ext cx="7564438" cy="1146175"/>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eaLnBrk="1" fontAlgn="auto" hangingPunct="1">
              <a:spcAft>
                <a:spcPts val="0"/>
              </a:spcAft>
              <a:defRPr/>
            </a:pPr>
            <a:r>
              <a:rPr lang="bg-BG" dirty="0">
                <a:solidFill>
                  <a:schemeClr val="bg1"/>
                </a:solidFill>
                <a:latin typeface="Arial Narrow" panose="020B0606020202030204" pitchFamily="34" charset="0"/>
              </a:rPr>
              <a:t>Елект Президентите с помоща на Секретарите  да обсъдят в клубовете си приетите цели  и ги въведат в РК Централ още в началото на ротарианската година, не по-късно от 30 Юли..</a:t>
            </a:r>
          </a:p>
        </p:txBody>
      </p:sp>
    </p:spTree>
    <p:extLst>
      <p:ext uri="{BB962C8B-B14F-4D97-AF65-F5344CB8AC3E}">
        <p14:creationId xmlns:p14="http://schemas.microsoft.com/office/powerpoint/2010/main" val="154443036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bg-BG" sz="2500" b="1" smtClean="0">
                <a:latin typeface="Times New Roman" pitchFamily="18" charset="0"/>
                <a:cs typeface="Times New Roman" pitchFamily="18" charset="0"/>
              </a:rPr>
              <a:t>               </a:t>
            </a:r>
            <a:r>
              <a:rPr lang="bg-BG" altLang="bg-BG" sz="2500" b="1" smtClean="0">
                <a:solidFill>
                  <a:srgbClr val="FFFFFF"/>
                </a:solidFill>
                <a:latin typeface="Times New Roman" pitchFamily="18" charset="0"/>
                <a:cs typeface="Times New Roman" pitchFamily="18" charset="0"/>
              </a:rPr>
              <a:t>5. Ротарианска грамота 2019-2020 г.</a:t>
            </a:r>
            <a:endParaRPr lang="en-US" altLang="bg-BG" sz="2500" b="1" smtClean="0">
              <a:solidFill>
                <a:srgbClr val="FFFFFF"/>
              </a:solidFill>
              <a:latin typeface="Times New Roman" pitchFamily="18" charset="0"/>
              <a:cs typeface="Times New Roman" pitchFamily="18" charset="0"/>
            </a:endParaRPr>
          </a:p>
        </p:txBody>
      </p:sp>
      <p:sp>
        <p:nvSpPr>
          <p:cNvPr id="81923"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pic>
        <p:nvPicPr>
          <p:cNvPr id="8192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39913" y="3324225"/>
            <a:ext cx="340995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5"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750" y="992188"/>
            <a:ext cx="1673225" cy="238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6" name="Picture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67388" y="1668463"/>
            <a:ext cx="3198812" cy="355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7" name="Picture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839913" y="4149725"/>
            <a:ext cx="3819525"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8" name="Picture 9"/>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692275" y="1104900"/>
            <a:ext cx="222408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9" name="Picture 11"/>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827213" y="2378075"/>
            <a:ext cx="3743325"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30" name="Picture 12"/>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025900" y="1112838"/>
            <a:ext cx="501015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31" name="Picture 13"/>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858963" y="2006600"/>
            <a:ext cx="2527300"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528575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500" b="1" smtClean="0">
                <a:latin typeface="Times New Roman" pitchFamily="18" charset="0"/>
                <a:cs typeface="Times New Roman" pitchFamily="18" charset="0"/>
              </a:rPr>
              <a:t>                </a:t>
            </a:r>
            <a:r>
              <a:rPr lang="bg-BG" altLang="bg-BG" sz="2500" b="1" smtClean="0">
                <a:solidFill>
                  <a:srgbClr val="FFFFFF"/>
                </a:solidFill>
                <a:latin typeface="Times New Roman" pitchFamily="18" charset="0"/>
                <a:cs typeface="Times New Roman" pitchFamily="18" charset="0"/>
              </a:rPr>
              <a:t>5. Ротарианска грамота 2019-2020 г.</a:t>
            </a:r>
            <a:endParaRPr lang="bg-BG" altLang="en-US" sz="2500" b="1" smtClean="0">
              <a:latin typeface="Times New Roman" pitchFamily="18" charset="0"/>
              <a:cs typeface="Times New Roman" pitchFamily="18" charset="0"/>
            </a:endParaRPr>
          </a:p>
        </p:txBody>
      </p:sp>
      <p:sp>
        <p:nvSpPr>
          <p:cNvPr id="83971"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8" name="Rounded Rectangle 7"/>
          <p:cNvSpPr/>
          <p:nvPr/>
        </p:nvSpPr>
        <p:spPr>
          <a:xfrm>
            <a:off x="5746750" y="1071563"/>
            <a:ext cx="3384550" cy="5075237"/>
          </a:xfrm>
          <a:prstGeom prst="roundRec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just">
              <a:defRPr/>
            </a:pPr>
            <a:r>
              <a:rPr lang="ru-RU" sz="1300" b="1" dirty="0">
                <a:latin typeface="Arial Narrow" panose="020B0606020202030204" pitchFamily="34" charset="0"/>
              </a:rPr>
              <a:t>ПРЕПРИЕМАНЕ НА ДЕЙСТВИЕ</a:t>
            </a:r>
          </a:p>
          <a:p>
            <a:pPr algn="just">
              <a:defRPr/>
            </a:pPr>
            <a:r>
              <a:rPr lang="ru-RU" sz="1300" b="1" u="sng" dirty="0">
                <a:latin typeface="Arial Narrow" panose="020B0606020202030204" pitchFamily="34" charset="0"/>
              </a:rPr>
              <a:t>Постигнете най-малко 5 от следните цели</a:t>
            </a:r>
            <a:r>
              <a:rPr lang="ru-RU" sz="1300" b="1" dirty="0">
                <a:latin typeface="Arial Narrow" panose="020B0606020202030204" pitchFamily="34" charset="0"/>
              </a:rPr>
              <a:t>:</a:t>
            </a:r>
          </a:p>
          <a:p>
            <a:pPr algn="just">
              <a:defRPr/>
            </a:pPr>
            <a:r>
              <a:rPr lang="ru-RU" sz="1300" b="1" dirty="0">
                <a:latin typeface="Arial Narrow" panose="020B0606020202030204" pitchFamily="34" charset="0"/>
              </a:rPr>
              <a:t>1 Назначете активна клубна комисия за Фондацията, от пет члена и съобщете на Ротари  кой ще бъде председател.</a:t>
            </a:r>
          </a:p>
          <a:p>
            <a:pPr algn="just">
              <a:defRPr/>
            </a:pPr>
            <a:r>
              <a:rPr lang="ru-RU" sz="1300" b="1" dirty="0">
                <a:latin typeface="Arial Narrow" panose="020B0606020202030204" pitchFamily="34" charset="0"/>
              </a:rPr>
              <a:t>2 Увеличете броя на членовете, участващи в проекти за служба </a:t>
            </a:r>
          </a:p>
          <a:p>
            <a:pPr algn="just">
              <a:defRPr/>
            </a:pPr>
            <a:r>
              <a:rPr lang="ru-RU" sz="1300" b="1" dirty="0">
                <a:latin typeface="Arial Narrow" panose="020B0606020202030204" pitchFamily="34" charset="0"/>
              </a:rPr>
              <a:t>3 Дарете минимум 100 щ.д. на човек към Годишния фонд на Ротари Фондация</a:t>
            </a:r>
          </a:p>
          <a:p>
            <a:pPr algn="just">
              <a:defRPr/>
            </a:pPr>
            <a:r>
              <a:rPr lang="ru-RU" sz="1300" b="1" dirty="0">
                <a:latin typeface="Arial Narrow" panose="020B0606020202030204" pitchFamily="34" charset="0"/>
              </a:rPr>
              <a:t>4 Организирайте събитие за събиране на средства </a:t>
            </a:r>
          </a:p>
          <a:p>
            <a:pPr algn="just">
              <a:defRPr/>
            </a:pPr>
            <a:r>
              <a:rPr lang="ru-RU" sz="1300" b="1" dirty="0">
                <a:latin typeface="Arial Narrow" panose="020B0606020202030204" pitchFamily="34" charset="0"/>
              </a:rPr>
              <a:t>5 Реализирайте значим местен или междунароиден проект за служба по една от шестте сфери на фокус</a:t>
            </a:r>
          </a:p>
          <a:p>
            <a:pPr algn="just">
              <a:defRPr/>
            </a:pPr>
            <a:r>
              <a:rPr lang="ru-RU" sz="1300" b="1" dirty="0">
                <a:latin typeface="Arial Narrow" panose="020B0606020202030204" pitchFamily="34" charset="0"/>
              </a:rPr>
              <a:t>6 Публикувайте на сайта на rotary.org успешни клубни проекти</a:t>
            </a:r>
          </a:p>
          <a:p>
            <a:pPr algn="just">
              <a:defRPr/>
            </a:pPr>
            <a:r>
              <a:rPr lang="ru-RU" sz="1300" b="1" dirty="0">
                <a:latin typeface="Arial Narrow" panose="020B0606020202030204" pitchFamily="34" charset="0"/>
              </a:rPr>
              <a:t>7 Партнирайте си с корпоративни, правителствени или неправителствени организации и работете заедно по проект</a:t>
            </a:r>
          </a:p>
          <a:p>
            <a:pPr algn="just">
              <a:defRPr/>
            </a:pPr>
            <a:r>
              <a:rPr lang="ru-RU" sz="1300" b="1" dirty="0">
                <a:latin typeface="Arial Narrow" panose="020B0606020202030204" pitchFamily="34" charset="0"/>
              </a:rPr>
              <a:t>8 Използвайте насоките на марката на Ротари за кампанията „Хора на действието”, както и други ресурси</a:t>
            </a:r>
          </a:p>
          <a:p>
            <a:pPr algn="just">
              <a:defRPr/>
            </a:pPr>
            <a:r>
              <a:rPr lang="ru-RU" sz="1300" b="1" dirty="0">
                <a:latin typeface="Arial Narrow" panose="020B0606020202030204" pitchFamily="34" charset="0"/>
              </a:rPr>
              <a:t>9 Погрижете се членовете на клуба да разговарят с медиите, за да разкажат за    Вашия клуб и за Ротари</a:t>
            </a:r>
            <a:endParaRPr lang="en-US" sz="1300" b="1" dirty="0">
              <a:latin typeface="Arial Narrow" panose="020B0606020202030204" pitchFamily="34" charset="0"/>
            </a:endParaRPr>
          </a:p>
        </p:txBody>
      </p:sp>
      <p:sp>
        <p:nvSpPr>
          <p:cNvPr id="10" name="Rounded Rectangle 9"/>
          <p:cNvSpPr/>
          <p:nvPr/>
        </p:nvSpPr>
        <p:spPr>
          <a:xfrm>
            <a:off x="2200275" y="1071563"/>
            <a:ext cx="3384550" cy="5075237"/>
          </a:xfrm>
          <a:prstGeom prst="roundRec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just">
              <a:defRPr/>
            </a:pPr>
            <a:r>
              <a:rPr lang="ru-RU" sz="1300" b="1" dirty="0">
                <a:latin typeface="Arial Narrow" panose="020B0606020202030204" pitchFamily="34" charset="0"/>
              </a:rPr>
              <a:t>ОБЕДИНЯВАНЕ НА ХОРАТА</a:t>
            </a:r>
          </a:p>
          <a:p>
            <a:pPr algn="just">
              <a:defRPr/>
            </a:pPr>
            <a:r>
              <a:rPr lang="ru-RU" sz="1300" b="1" u="sng" dirty="0">
                <a:latin typeface="Arial Narrow" panose="020B0606020202030204" pitchFamily="34" charset="0"/>
              </a:rPr>
              <a:t>Постигнете най-малко 5 от следните цели: </a:t>
            </a:r>
          </a:p>
          <a:p>
            <a:pPr algn="just">
              <a:defRPr/>
            </a:pPr>
            <a:r>
              <a:rPr lang="ru-RU" sz="1300" b="1" dirty="0">
                <a:latin typeface="Arial Narrow" panose="020B0606020202030204" pitchFamily="34" charset="0"/>
              </a:rPr>
              <a:t>1 Назначете активна клубна комисия за членството, състояща се от не по-малко от пет члена и съобщете на Ротари кой ще бъде председател. </a:t>
            </a:r>
          </a:p>
          <a:p>
            <a:pPr algn="just">
              <a:defRPr/>
            </a:pPr>
            <a:r>
              <a:rPr lang="ru-RU" sz="1300" b="1" dirty="0">
                <a:latin typeface="Arial Narrow" panose="020B0606020202030204" pitchFamily="34" charset="0"/>
              </a:rPr>
              <a:t>2 Постигнете нетно увеличение на членовете си</a:t>
            </a:r>
          </a:p>
          <a:p>
            <a:pPr algn="just">
              <a:defRPr/>
            </a:pPr>
            <a:r>
              <a:rPr lang="ru-RU" sz="1300" b="1" dirty="0">
                <a:latin typeface="Arial Narrow" panose="020B0606020202030204" pitchFamily="34" charset="0"/>
              </a:rPr>
              <a:t>3 Поддържайте или подобрете нивото на задържане на настоящите и новите членове:</a:t>
            </a:r>
          </a:p>
          <a:p>
            <a:pPr algn="just">
              <a:defRPr/>
            </a:pPr>
            <a:r>
              <a:rPr lang="ru-RU" sz="1300" b="1" dirty="0">
                <a:latin typeface="Arial Narrow" panose="020B0606020202030204" pitchFamily="34" charset="0"/>
              </a:rPr>
              <a:t>4 Постигнете нетно увеличение на членовете от женски пол или на лицата под 40 години</a:t>
            </a:r>
          </a:p>
          <a:p>
            <a:pPr algn="just">
              <a:defRPr/>
            </a:pPr>
            <a:r>
              <a:rPr lang="ru-RU" sz="1300" b="1" dirty="0">
                <a:latin typeface="Arial Narrow" panose="020B0606020202030204" pitchFamily="34" charset="0"/>
              </a:rPr>
              <a:t>5 Работете  да обедините вашия членския състав с различните бизнеси и професии от общноста Ви..</a:t>
            </a:r>
          </a:p>
          <a:p>
            <a:pPr algn="just">
              <a:defRPr/>
            </a:pPr>
            <a:r>
              <a:rPr lang="ru-RU" sz="1300" b="1" dirty="0">
                <a:latin typeface="Arial Narrow" panose="020B0606020202030204" pitchFamily="34" charset="0"/>
              </a:rPr>
              <a:t>6 Спонсорирайте нов Ротари клуб или Ротариански местен отряд</a:t>
            </a:r>
          </a:p>
          <a:p>
            <a:pPr algn="just">
              <a:defRPr/>
            </a:pPr>
            <a:r>
              <a:rPr lang="ru-RU" sz="1300" b="1" dirty="0">
                <a:latin typeface="Arial Narrow" panose="020B0606020202030204" pitchFamily="34" charset="0"/>
              </a:rPr>
              <a:t>7 Спонсорирайте Интеракт или Ротаракт клуб</a:t>
            </a:r>
          </a:p>
          <a:p>
            <a:pPr algn="just">
              <a:defRPr/>
            </a:pPr>
            <a:r>
              <a:rPr lang="ru-RU" sz="1300" b="1" dirty="0">
                <a:latin typeface="Arial Narrow" panose="020B0606020202030204" pitchFamily="34" charset="0"/>
              </a:rPr>
              <a:t>8 Организирайте събитие за бивши стипендианти на Ротари </a:t>
            </a:r>
          </a:p>
          <a:p>
            <a:pPr algn="just">
              <a:defRPr/>
            </a:pPr>
            <a:r>
              <a:rPr lang="ru-RU" sz="1300" b="1" dirty="0">
                <a:latin typeface="Arial Narrow" panose="020B0606020202030204" pitchFamily="34" charset="0"/>
              </a:rPr>
              <a:t>9 Спонсорирайте студент-участник в Младежки обмен или участник в RYLA </a:t>
            </a:r>
            <a:endParaRPr lang="en-US" sz="1300" b="1" dirty="0">
              <a:latin typeface="Arial Narrow" panose="020B0606020202030204" pitchFamily="34" charset="0"/>
            </a:endParaRPr>
          </a:p>
        </p:txBody>
      </p:sp>
      <p:sp>
        <p:nvSpPr>
          <p:cNvPr id="12" name="Oval 11"/>
          <p:cNvSpPr/>
          <p:nvPr/>
        </p:nvSpPr>
        <p:spPr>
          <a:xfrm>
            <a:off x="19050" y="1268413"/>
            <a:ext cx="2159000" cy="4681537"/>
          </a:xfrm>
          <a:prstGeom prst="ellipse">
            <a:avLst/>
          </a:prstGeom>
          <a:solidFill>
            <a:srgbClr val="0070C0"/>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ru-RU" b="1" u="sng" dirty="0">
                <a:latin typeface="Arial Narrow" panose="020B0606020202030204" pitchFamily="34" charset="0"/>
              </a:rPr>
              <a:t>Ротарианска </a:t>
            </a:r>
          </a:p>
          <a:p>
            <a:pPr algn="ctr">
              <a:defRPr/>
            </a:pPr>
            <a:r>
              <a:rPr lang="ru-RU" b="1" u="sng" dirty="0">
                <a:latin typeface="Arial Narrow" panose="020B0606020202030204" pitchFamily="34" charset="0"/>
              </a:rPr>
              <a:t>грамота: </a:t>
            </a:r>
          </a:p>
          <a:p>
            <a:pPr algn="ctr">
              <a:defRPr/>
            </a:pPr>
            <a:r>
              <a:rPr lang="ru-RU" b="1" dirty="0">
                <a:latin typeface="Arial Narrow" panose="020B0606020202030204" pitchFamily="34" charset="0"/>
              </a:rPr>
              <a:t>За да я </a:t>
            </a:r>
          </a:p>
          <a:p>
            <a:pPr algn="ctr">
              <a:defRPr/>
            </a:pPr>
            <a:r>
              <a:rPr lang="ru-RU" b="1" dirty="0">
                <a:latin typeface="Arial Narrow" panose="020B0606020202030204" pitchFamily="34" charset="0"/>
              </a:rPr>
              <a:t>заслужим </a:t>
            </a:r>
          </a:p>
          <a:p>
            <a:pPr algn="ctr">
              <a:defRPr/>
            </a:pPr>
            <a:r>
              <a:rPr lang="ru-RU" b="1" dirty="0">
                <a:latin typeface="Arial Narrow" panose="020B0606020202030204" pitchFamily="34" charset="0"/>
              </a:rPr>
              <a:t>трябва да </a:t>
            </a:r>
          </a:p>
          <a:p>
            <a:pPr algn="ctr">
              <a:defRPr/>
            </a:pPr>
            <a:r>
              <a:rPr lang="ru-RU" b="1" dirty="0">
                <a:latin typeface="Arial Narrow" panose="020B0606020202030204" pitchFamily="34" charset="0"/>
              </a:rPr>
              <a:t>постигнем </a:t>
            </a:r>
          </a:p>
          <a:p>
            <a:pPr algn="ctr">
              <a:defRPr/>
            </a:pPr>
            <a:r>
              <a:rPr lang="ru-RU" b="1" dirty="0">
                <a:latin typeface="Arial Narrow" panose="020B0606020202030204" pitchFamily="34" charset="0"/>
              </a:rPr>
              <a:t>по 5 цели </a:t>
            </a:r>
          </a:p>
          <a:p>
            <a:pPr algn="ctr">
              <a:defRPr/>
            </a:pPr>
            <a:r>
              <a:rPr lang="ru-RU" b="1" dirty="0">
                <a:latin typeface="Arial Narrow" panose="020B0606020202030204" pitchFamily="34" charset="0"/>
              </a:rPr>
              <a:t>от следните </a:t>
            </a:r>
          </a:p>
          <a:p>
            <a:pPr algn="ctr">
              <a:defRPr/>
            </a:pPr>
            <a:r>
              <a:rPr lang="ru-RU" b="1" dirty="0">
                <a:latin typeface="Arial Narrow" panose="020B0606020202030204" pitchFamily="34" charset="0"/>
              </a:rPr>
              <a:t>две категории:</a:t>
            </a:r>
            <a:endParaRPr lang="en-US" b="1" dirty="0">
              <a:latin typeface="Arial Narrow" panose="020B0606020202030204" pitchFamily="34" charset="0"/>
            </a:endParaRPr>
          </a:p>
        </p:txBody>
      </p:sp>
    </p:spTree>
    <p:extLst>
      <p:ext uri="{BB962C8B-B14F-4D97-AF65-F5344CB8AC3E}">
        <p14:creationId xmlns:p14="http://schemas.microsoft.com/office/powerpoint/2010/main" val="77939222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500" b="1" smtClean="0">
                <a:latin typeface="Times New Roman" pitchFamily="18" charset="0"/>
                <a:cs typeface="Times New Roman" pitchFamily="18" charset="0"/>
              </a:rPr>
              <a:t>           </a:t>
            </a:r>
            <a:r>
              <a:rPr lang="bg-BG" altLang="bg-BG" sz="2500" b="1" smtClean="0">
                <a:solidFill>
                  <a:srgbClr val="FFFFFF"/>
                </a:solidFill>
                <a:latin typeface="Times New Roman" pitchFamily="18" charset="0"/>
                <a:cs typeface="Times New Roman" pitchFamily="18" charset="0"/>
              </a:rPr>
              <a:t>5. Ротарианска грамота 2019-2020 г.</a:t>
            </a:r>
            <a:endParaRPr lang="bg-BG" altLang="en-US" sz="2500" b="1" smtClean="0">
              <a:latin typeface="Times New Roman" pitchFamily="18" charset="0"/>
              <a:cs typeface="Times New Roman" pitchFamily="18" charset="0"/>
            </a:endParaRPr>
          </a:p>
        </p:txBody>
      </p:sp>
      <p:sp>
        <p:nvSpPr>
          <p:cNvPr id="86019"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6" name="Rounded Rectangle 5"/>
          <p:cNvSpPr/>
          <p:nvPr/>
        </p:nvSpPr>
        <p:spPr>
          <a:xfrm>
            <a:off x="4745038" y="1052513"/>
            <a:ext cx="3384550" cy="5076825"/>
          </a:xfrm>
          <a:prstGeom prst="roundRec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just">
              <a:defRPr/>
            </a:pPr>
            <a:r>
              <a:rPr lang="ru-RU" sz="1400" b="1" dirty="0">
                <a:latin typeface="Arial Narrow" panose="020B0606020202030204" pitchFamily="34" charset="0"/>
              </a:rPr>
              <a:t>1 Свържете се с лидерите. Постигнете нетно увеличение на членството с пет или повече членове</a:t>
            </a:r>
          </a:p>
          <a:p>
            <a:pPr algn="just">
              <a:defRPr/>
            </a:pPr>
            <a:endParaRPr lang="ru-RU" sz="1400" b="1" dirty="0">
              <a:latin typeface="Arial Narrow" panose="020B0606020202030204" pitchFamily="34" charset="0"/>
            </a:endParaRPr>
          </a:p>
          <a:p>
            <a:pPr algn="just">
              <a:defRPr/>
            </a:pPr>
            <a:r>
              <a:rPr lang="ru-RU" sz="1400" b="1" dirty="0">
                <a:latin typeface="Arial Narrow" panose="020B0606020202030204" pitchFamily="34" charset="0"/>
              </a:rPr>
              <a:t>2 Свържете се със семействата. Организирайте проект за служба, ориентиран към семейството, който свързва семействата на Вашите членове, участници по младежките програми и други</a:t>
            </a:r>
          </a:p>
          <a:p>
            <a:pPr algn="just">
              <a:defRPr/>
            </a:pPr>
            <a:endParaRPr lang="ru-RU" sz="1400" b="1" dirty="0">
              <a:latin typeface="Arial Narrow" panose="020B0606020202030204" pitchFamily="34" charset="0"/>
            </a:endParaRPr>
          </a:p>
          <a:p>
            <a:pPr algn="just">
              <a:defRPr/>
            </a:pPr>
            <a:r>
              <a:rPr lang="ru-RU" sz="1400" b="1" dirty="0">
                <a:latin typeface="Arial Narrow" panose="020B0606020202030204" pitchFamily="34" charset="0"/>
              </a:rPr>
              <a:t>3 Свържете се професионално. Започнете или продължете програма за лидерско, личностно или професионално развитие, за да подобрите уменията на членовете си</a:t>
            </a:r>
          </a:p>
          <a:p>
            <a:pPr algn="just">
              <a:defRPr/>
            </a:pPr>
            <a:endParaRPr lang="ru-RU" sz="1400" b="1" dirty="0">
              <a:latin typeface="Arial Narrow" panose="020B0606020202030204" pitchFamily="34" charset="0"/>
            </a:endParaRPr>
          </a:p>
          <a:p>
            <a:pPr algn="just">
              <a:defRPr/>
            </a:pPr>
            <a:r>
              <a:rPr lang="ru-RU" sz="1400" b="1" dirty="0">
                <a:latin typeface="Arial Narrow" panose="020B0606020202030204" pitchFamily="34" charset="0"/>
              </a:rPr>
              <a:t>4 Свържете се с общността. Покажете как членовете на Вашия клуб са хора на действието, като най-малко четири пъти в месеца промотирате в социалните медии своя клуб и неговите дейности в службата </a:t>
            </a:r>
            <a:endParaRPr lang="en-US" sz="1400" b="1" dirty="0">
              <a:latin typeface="Arial Narrow" panose="020B0606020202030204" pitchFamily="34" charset="0"/>
            </a:endParaRPr>
          </a:p>
        </p:txBody>
      </p:sp>
      <p:sp>
        <p:nvSpPr>
          <p:cNvPr id="7" name="Rounded Rectangle 6"/>
          <p:cNvSpPr/>
          <p:nvPr/>
        </p:nvSpPr>
        <p:spPr>
          <a:xfrm>
            <a:off x="827088" y="1052513"/>
            <a:ext cx="3384550" cy="5076825"/>
          </a:xfrm>
          <a:prstGeom prst="roundRect">
            <a:avLst/>
          </a:prstGeom>
          <a:solidFill>
            <a:srgbClr val="0070C0"/>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ru-RU" sz="1600" b="1" u="sng" dirty="0">
                <a:latin typeface="Arial Narrow" panose="020B0606020202030204" pitchFamily="34" charset="0"/>
              </a:rPr>
              <a:t>РОТАРИАНСКА ГРАМОТА </a:t>
            </a:r>
          </a:p>
          <a:p>
            <a:pPr algn="ctr">
              <a:defRPr/>
            </a:pPr>
            <a:r>
              <a:rPr lang="ru-RU" sz="1600" b="1" u="sng" dirty="0">
                <a:latin typeface="Arial Narrow" panose="020B0606020202030204" pitchFamily="34" charset="0"/>
              </a:rPr>
              <a:t>ЗА 2019-2020 </a:t>
            </a:r>
          </a:p>
          <a:p>
            <a:pPr algn="ctr">
              <a:defRPr/>
            </a:pPr>
            <a:r>
              <a:rPr lang="ru-RU" sz="1600" b="1" u="sng" dirty="0">
                <a:latin typeface="Arial Narrow" panose="020B0606020202030204" pitchFamily="34" charset="0"/>
              </a:rPr>
              <a:t>С ПРЕЗИДЕНТСКО ОТЛИЧИЕ</a:t>
            </a:r>
          </a:p>
          <a:p>
            <a:pPr algn="just">
              <a:defRPr/>
            </a:pPr>
            <a:endParaRPr lang="ru-RU" sz="1400" b="1" dirty="0">
              <a:latin typeface="Arial Narrow" panose="020B0606020202030204" pitchFamily="34" charset="0"/>
            </a:endParaRPr>
          </a:p>
          <a:p>
            <a:pPr algn="just">
              <a:defRPr/>
            </a:pPr>
            <a:endParaRPr lang="ru-RU" sz="1400" b="1" dirty="0">
              <a:latin typeface="Arial Narrow" panose="020B0606020202030204" pitchFamily="34" charset="0"/>
            </a:endParaRPr>
          </a:p>
          <a:p>
            <a:pPr algn="just">
              <a:defRPr/>
            </a:pPr>
            <a:r>
              <a:rPr lang="ru-RU" sz="1400" b="1" dirty="0">
                <a:latin typeface="Arial Narrow" panose="020B0606020202030204" pitchFamily="34" charset="0"/>
              </a:rPr>
              <a:t>През 2019-2020 г. клубовете могат да спечелят Ротарианска грамота с Президентското отличие, когато освен целите от Ротарианската грамота достигнат допълнително от една до три  цели:</a:t>
            </a:r>
          </a:p>
          <a:p>
            <a:pPr algn="just">
              <a:defRPr/>
            </a:pPr>
            <a:endParaRPr lang="ru-RU" sz="1400" b="1" dirty="0">
              <a:latin typeface="Arial Narrow" panose="020B0606020202030204" pitchFamily="34" charset="0"/>
            </a:endParaRPr>
          </a:p>
          <a:p>
            <a:pPr algn="just">
              <a:defRPr/>
            </a:pPr>
            <a:r>
              <a:rPr lang="ru-RU" sz="1400" b="1" dirty="0">
                <a:latin typeface="Arial Narrow" panose="020B0606020202030204" pitchFamily="34" charset="0"/>
              </a:rPr>
              <a:t>Постигнете тези цели като допълнение, за да спечелите</a:t>
            </a:r>
          </a:p>
          <a:p>
            <a:pPr algn="just">
              <a:defRPr/>
            </a:pPr>
            <a:endParaRPr lang="ru-RU" sz="1400" b="1" dirty="0">
              <a:latin typeface="Arial Narrow" panose="020B0606020202030204" pitchFamily="34" charset="0"/>
            </a:endParaRPr>
          </a:p>
          <a:p>
            <a:pPr algn="just">
              <a:defRPr/>
            </a:pPr>
            <a:r>
              <a:rPr lang="ru-RU" sz="1600" b="1" dirty="0">
                <a:latin typeface="Arial Narrow" panose="020B0606020202030204" pitchFamily="34" charset="0"/>
              </a:rPr>
              <a:t> СРЕБЪРНО отличие (1 цел)</a:t>
            </a:r>
          </a:p>
          <a:p>
            <a:pPr algn="just">
              <a:defRPr/>
            </a:pPr>
            <a:endParaRPr lang="ru-RU" sz="1600" b="1" dirty="0">
              <a:latin typeface="Arial Narrow" panose="020B0606020202030204" pitchFamily="34" charset="0"/>
            </a:endParaRPr>
          </a:p>
          <a:p>
            <a:pPr algn="just">
              <a:defRPr/>
            </a:pPr>
            <a:r>
              <a:rPr lang="ru-RU" sz="1600" b="1" dirty="0">
                <a:latin typeface="Arial Narrow" panose="020B0606020202030204" pitchFamily="34" charset="0"/>
              </a:rPr>
              <a:t>ЗЛАТНО отличие (2 цели)</a:t>
            </a:r>
          </a:p>
          <a:p>
            <a:pPr algn="just">
              <a:defRPr/>
            </a:pPr>
            <a:endParaRPr lang="ru-RU" sz="1600" b="1" dirty="0">
              <a:latin typeface="Arial Narrow" panose="020B0606020202030204" pitchFamily="34" charset="0"/>
            </a:endParaRPr>
          </a:p>
          <a:p>
            <a:pPr algn="just">
              <a:defRPr/>
            </a:pPr>
            <a:r>
              <a:rPr lang="ru-RU" sz="1600" b="1" dirty="0">
                <a:latin typeface="Arial Narrow" panose="020B0606020202030204" pitchFamily="34" charset="0"/>
              </a:rPr>
              <a:t>ПЛАТИНЕНО отличие (3 цели)</a:t>
            </a:r>
            <a:endParaRPr lang="en-US" sz="1600" b="1" dirty="0">
              <a:latin typeface="Arial Narrow" panose="020B0606020202030204" pitchFamily="34" charset="0"/>
            </a:endParaRPr>
          </a:p>
        </p:txBody>
      </p:sp>
    </p:spTree>
    <p:extLst>
      <p:ext uri="{BB962C8B-B14F-4D97-AF65-F5344CB8AC3E}">
        <p14:creationId xmlns:p14="http://schemas.microsoft.com/office/powerpoint/2010/main" val="315758376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500" b="1" smtClean="0">
                <a:latin typeface="Times New Roman" pitchFamily="18" charset="0"/>
                <a:cs typeface="Times New Roman" pitchFamily="18" charset="0"/>
              </a:rPr>
              <a:t>               </a:t>
            </a:r>
            <a:r>
              <a:rPr lang="bg-BG" altLang="bg-BG" sz="2500" b="1" smtClean="0">
                <a:solidFill>
                  <a:srgbClr val="FFFFFF"/>
                </a:solidFill>
                <a:latin typeface="Times New Roman" pitchFamily="18" charset="0"/>
                <a:cs typeface="Times New Roman" pitchFamily="18" charset="0"/>
              </a:rPr>
              <a:t>5. Ротарианска грамота 2019-2020 г.</a:t>
            </a:r>
            <a:endParaRPr lang="bg-BG" altLang="en-US" sz="2500" b="1" smtClean="0">
              <a:latin typeface="Times New Roman" pitchFamily="18" charset="0"/>
              <a:cs typeface="Times New Roman" pitchFamily="18" charset="0"/>
            </a:endParaRPr>
          </a:p>
        </p:txBody>
      </p:sp>
      <p:sp>
        <p:nvSpPr>
          <p:cNvPr id="88067"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sp>
        <p:nvSpPr>
          <p:cNvPr id="2" name="Rounded Rectangle 1"/>
          <p:cNvSpPr/>
          <p:nvPr/>
        </p:nvSpPr>
        <p:spPr>
          <a:xfrm>
            <a:off x="381000" y="1171575"/>
            <a:ext cx="8353425" cy="863600"/>
          </a:xfrm>
          <a:prstGeom prst="roundRect">
            <a:avLst/>
          </a:prstGeom>
          <a:solidFill>
            <a:srgbClr val="0070C0"/>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bg-BG" sz="2000" b="1" dirty="0">
                <a:latin typeface="Arial Narrow" panose="020B0606020202030204" pitchFamily="34" charset="0"/>
              </a:rPr>
              <a:t>Как да заслужите Ротарианска Грамота през Ротарианска 2019-2020 година?</a:t>
            </a:r>
            <a:endParaRPr lang="en-US" sz="2000" b="1" dirty="0">
              <a:latin typeface="Arial Narrow" panose="020B0606020202030204" pitchFamily="34" charset="0"/>
            </a:endParaRPr>
          </a:p>
        </p:txBody>
      </p:sp>
      <p:sp>
        <p:nvSpPr>
          <p:cNvPr id="3" name="Rounded Rectangle 2"/>
          <p:cNvSpPr/>
          <p:nvPr/>
        </p:nvSpPr>
        <p:spPr>
          <a:xfrm>
            <a:off x="957263" y="2149475"/>
            <a:ext cx="7200900" cy="900113"/>
          </a:xfrm>
          <a:prstGeom prst="roundRec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bg-BG" b="1" dirty="0">
                <a:latin typeface="Arial Narrow" panose="020B0606020202030204" pitchFamily="34" charset="0"/>
              </a:rPr>
              <a:t>Като ръководите съвестно  клуба си като като президент според ротарианските ценности и работите за благото на общността в която е клуба Ви!</a:t>
            </a:r>
            <a:endParaRPr lang="en-US" b="1" dirty="0">
              <a:latin typeface="Arial Narrow" panose="020B0606020202030204" pitchFamily="34" charset="0"/>
            </a:endParaRPr>
          </a:p>
        </p:txBody>
      </p:sp>
      <p:sp>
        <p:nvSpPr>
          <p:cNvPr id="9" name="Rounded Rectangle 8"/>
          <p:cNvSpPr/>
          <p:nvPr/>
        </p:nvSpPr>
        <p:spPr>
          <a:xfrm>
            <a:off x="957263" y="3190875"/>
            <a:ext cx="7200900" cy="900113"/>
          </a:xfrm>
          <a:prstGeom prst="roundRec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bg-BG" b="1" dirty="0">
                <a:latin typeface="Arial Narrow" panose="020B0606020202030204" pitchFamily="34" charset="0"/>
              </a:rPr>
              <a:t>Като планирате още в началото на годината Ви на Президент основните дейности на клуба Ви и изберете целите от Ротарианската грамота които може да покриете и работите за постигането им!</a:t>
            </a:r>
            <a:endParaRPr lang="en-US" b="1" dirty="0">
              <a:latin typeface="Arial Narrow" panose="020B0606020202030204" pitchFamily="34" charset="0"/>
            </a:endParaRPr>
          </a:p>
        </p:txBody>
      </p:sp>
      <p:sp>
        <p:nvSpPr>
          <p:cNvPr id="10" name="Rounded Rectangle 9"/>
          <p:cNvSpPr/>
          <p:nvPr/>
        </p:nvSpPr>
        <p:spPr>
          <a:xfrm>
            <a:off x="957263" y="4233863"/>
            <a:ext cx="7200900" cy="900112"/>
          </a:xfrm>
          <a:prstGeom prst="roundRec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bg-BG" b="1" dirty="0">
                <a:latin typeface="Arial Narrow" panose="020B0606020202030204" pitchFamily="34" charset="0"/>
              </a:rPr>
              <a:t>Като впишете всички цели и проекти за Вашата Ротарианска година в РК Централ и отбелязвате редовно текущия прогрес в постигането им!</a:t>
            </a:r>
            <a:endParaRPr lang="en-US" b="1" dirty="0">
              <a:latin typeface="Arial Narrow" panose="020B0606020202030204" pitchFamily="34" charset="0"/>
            </a:endParaRPr>
          </a:p>
        </p:txBody>
      </p:sp>
      <p:sp>
        <p:nvSpPr>
          <p:cNvPr id="11" name="Rounded Rectangle 10"/>
          <p:cNvSpPr/>
          <p:nvPr/>
        </p:nvSpPr>
        <p:spPr>
          <a:xfrm>
            <a:off x="957263" y="5275263"/>
            <a:ext cx="7200900" cy="900112"/>
          </a:xfrm>
          <a:prstGeom prst="roundRec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bg-BG" b="1" dirty="0">
                <a:latin typeface="Arial Narrow" panose="020B0606020202030204" pitchFamily="34" charset="0"/>
              </a:rPr>
              <a:t>Като следите и спазвате изискванията в Ръководството за спечелване на Ротарианска грамота, което ще получите с тази презентация</a:t>
            </a:r>
            <a:r>
              <a:rPr lang="bg-BG" dirty="0"/>
              <a:t>!</a:t>
            </a:r>
            <a:endParaRPr lang="en-US" dirty="0"/>
          </a:p>
        </p:txBody>
      </p:sp>
    </p:spTree>
    <p:extLst>
      <p:ext uri="{BB962C8B-B14F-4D97-AF65-F5344CB8AC3E}">
        <p14:creationId xmlns:p14="http://schemas.microsoft.com/office/powerpoint/2010/main" val="211338589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3"/>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lgn="l" eaLnBrk="1" hangingPunct="1"/>
            <a:r>
              <a:rPr lang="bg-BG" altLang="en-US" sz="4000" b="1" smtClean="0">
                <a:latin typeface="Arial Narrow" pitchFamily="34" charset="0"/>
              </a:rPr>
              <a:t>           На добър час!</a:t>
            </a:r>
            <a:endParaRPr lang="en-US" altLang="en-US" sz="4000" b="1" smtClean="0">
              <a:latin typeface="Arial Narrow" pitchFamily="34" charset="0"/>
            </a:endParaRPr>
          </a:p>
        </p:txBody>
      </p:sp>
      <p:pic>
        <p:nvPicPr>
          <p:cNvPr id="90115"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333375"/>
            <a:ext cx="3657600"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0080689"/>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33463" y="3429000"/>
            <a:ext cx="6972300" cy="742950"/>
          </a:xfrm>
        </p:spPr>
        <p:txBody>
          <a:bodyPr anchor="ctr"/>
          <a:lstStyle/>
          <a:p>
            <a:pPr eaLnBrk="1" hangingPunct="1">
              <a:defRPr/>
            </a:pPr>
            <a:r>
              <a:rPr lang="ru-RU" altLang="en-US" sz="2100" b="1" dirty="0" err="1">
                <a:latin typeface="Bookman Old Style" panose="02050604050505020204" pitchFamily="18" charset="0"/>
                <a:cs typeface="Times New Roman" panose="02020603050405020304" pitchFamily="18" charset="0"/>
              </a:rPr>
              <a:t>Визия</a:t>
            </a:r>
            <a:r>
              <a:rPr lang="ru-RU" altLang="en-US" sz="2100" b="1" dirty="0">
                <a:latin typeface="Bookman Old Style" panose="02050604050505020204" pitchFamily="18" charset="0"/>
                <a:cs typeface="Times New Roman" panose="02020603050405020304" pitchFamily="18" charset="0"/>
              </a:rPr>
              <a:t> и Лого. Стратегически </a:t>
            </a:r>
            <a:r>
              <a:rPr lang="ru-RU" altLang="en-US" sz="2100" b="1" dirty="0" err="1">
                <a:latin typeface="Bookman Old Style" panose="02050604050505020204" pitchFamily="18" charset="0"/>
                <a:cs typeface="Times New Roman" panose="02020603050405020304" pitchFamily="18" charset="0"/>
              </a:rPr>
              <a:t>приоритети</a:t>
            </a:r>
            <a:r>
              <a:rPr lang="ru-RU" altLang="en-US" sz="2100" b="1" dirty="0">
                <a:latin typeface="Bookman Old Style" panose="02050604050505020204" pitchFamily="18" charset="0"/>
                <a:cs typeface="Times New Roman" panose="02020603050405020304" pitchFamily="18" charset="0"/>
              </a:rPr>
              <a:t>. Цели на Дистрикт 2482 РИ за 2019-2020 г.</a:t>
            </a:r>
            <a:endParaRPr lang="en-US" sz="2100" b="1" dirty="0">
              <a:latin typeface="Bookman Old Style" panose="02050604050505020204" pitchFamily="18" charset="0"/>
              <a:cs typeface="Times New Roman" panose="02020603050405020304" pitchFamily="18" charset="0"/>
            </a:endParaRPr>
          </a:p>
        </p:txBody>
      </p:sp>
      <p:sp>
        <p:nvSpPr>
          <p:cNvPr id="39939" name="Rectangle 3"/>
          <p:cNvSpPr>
            <a:spLocks noGrp="1" noChangeArrowheads="1"/>
          </p:cNvSpPr>
          <p:nvPr>
            <p:ph type="subTitle" idx="1"/>
          </p:nvPr>
        </p:nvSpPr>
        <p:spPr bwMode="auto">
          <a:xfrm>
            <a:off x="1543050" y="4316017"/>
            <a:ext cx="5243513" cy="9489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1500" b="1">
                <a:latin typeface="Georgia" panose="02040502050405020303" pitchFamily="18" charset="0"/>
                <a:cs typeface="Times New Roman" panose="02020603050405020304" pitchFamily="18" charset="0"/>
              </a:rPr>
              <a:t>Митко Минев, ДГЕ</a:t>
            </a:r>
          </a:p>
          <a:p>
            <a:pPr eaLnBrk="1" hangingPunct="1"/>
            <a:r>
              <a:rPr lang="bg-BG" altLang="en-US" sz="1500" b="1">
                <a:latin typeface="Georgia" panose="02040502050405020303" pitchFamily="18" charset="0"/>
                <a:cs typeface="Times New Roman" panose="02020603050405020304" pitchFamily="18" charset="0"/>
              </a:rPr>
              <a:t>РК Велико Търново</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217116003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plate DTeamPresentationsSlive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Тема на Office">
  <a:themeElements>
    <a:clrScheme name="О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TotalTime>
  <Words>6501</Words>
  <Application>Microsoft Office PowerPoint</Application>
  <PresentationFormat>On-screen Show (4:3)</PresentationFormat>
  <Paragraphs>1146</Paragraphs>
  <Slides>97</Slides>
  <Notes>92</Notes>
  <HiddenSlides>0</HiddenSlides>
  <MMClips>0</MMClips>
  <ScaleCrop>false</ScaleCrop>
  <HeadingPairs>
    <vt:vector size="4" baseType="variant">
      <vt:variant>
        <vt:lpstr>Theme</vt:lpstr>
      </vt:variant>
      <vt:variant>
        <vt:i4>2</vt:i4>
      </vt:variant>
      <vt:variant>
        <vt:lpstr>Slide Titles</vt:lpstr>
      </vt:variant>
      <vt:variant>
        <vt:i4>97</vt:i4>
      </vt:variant>
    </vt:vector>
  </HeadingPairs>
  <TitlesOfParts>
    <vt:vector size="99" baseType="lpstr">
      <vt:lpstr>Template DTeamPresentationsSliven</vt:lpstr>
      <vt:lpstr>Custom Design</vt:lpstr>
      <vt:lpstr>Визия и Лого. Стратегически приоритети. Цели на Дистрикт 2482 РИ за 2019-2020 г.</vt:lpstr>
      <vt:lpstr>Кой, кой е в Ротари, правила и процедури</vt:lpstr>
      <vt:lpstr>РОТАРИ ИНТЕРНЕШЪНЪЛ </vt:lpstr>
      <vt:lpstr>РОТАРИ  ИНТЕРНЕШЪНЪЛ</vt:lpstr>
      <vt:lpstr>РОТАРИ  ИНТЕРНЕШЪНЪЛ</vt:lpstr>
      <vt:lpstr>РОТАРИ ИНТЕРНЕШЪНЪЛ</vt:lpstr>
      <vt:lpstr>РОТАРИ  ИНТЕРНЕШЪНЪЛ</vt:lpstr>
      <vt:lpstr>РОТАРИ  ИНТЕРНЕШЪНЪЛ</vt:lpstr>
      <vt:lpstr>РОТАРИ  ИНТЕРНЕШЪНЪЛ</vt:lpstr>
      <vt:lpstr>           ДОКУМЕНТИ НА РИ</vt:lpstr>
      <vt:lpstr>           ДОКУМЕНТИ НА РИ</vt:lpstr>
      <vt:lpstr>         ДИСТРИКТ 2482</vt:lpstr>
      <vt:lpstr> ИНКОРПОРИРАНЕ НА ДИСТРИКТ 2482</vt:lpstr>
      <vt:lpstr> ИНКОРПОРИРАНЕ НА ДИСТРИКТ 2482</vt:lpstr>
      <vt:lpstr>            ДИСТРИКТ 2482</vt:lpstr>
      <vt:lpstr>PowerPoint Presentation</vt:lpstr>
      <vt:lpstr>Визия и Лого. Стратегически приоритети. Цели на Дистрикт 2482 РИ за 2019-2020 г.</vt:lpstr>
      <vt:lpstr>Календар на президента: Планиране на ротарианската година; Ресурси; Цели; Задължителни действия в My Rotary и в РК Централ</vt:lpstr>
      <vt:lpstr>ПЛАНИРАНЕ НА РОТАРИАНСКАТА ГОДИНА</vt:lpstr>
      <vt:lpstr>ПЛАНИРАНЕ НА РОТАРИАНСКАТА ГОДИНА</vt:lpstr>
      <vt:lpstr>ПЛАНИРАНЕ НА РОТАРИАНСКАТА ГОДИНА</vt:lpstr>
      <vt:lpstr>ПЛАНИРАНЕ НА РОТАРИАНСКАТА ГОДИНА</vt:lpstr>
      <vt:lpstr>ПЛАНИРАНЕ НА РОТАРИАНСКАТА ГОДИНА</vt:lpstr>
      <vt:lpstr>ПЛАНИРАНЕ НА РОТАРИАНСКАТА ГОДИНА</vt:lpstr>
      <vt:lpstr>РЕСУРСИ В ПОМОЩ НА КЛУБНИЯ ПРЕЗИДЕНТ</vt:lpstr>
      <vt:lpstr>РЕСУРСИ В ПОМОЩ НА КЛУБНИЯ ПРЕЗИДЕНТ</vt:lpstr>
      <vt:lpstr>ЗАДЪЛЖИТЕЛНИ ДЕЙСТВИЯ В My Rotary И В РК Централ</vt:lpstr>
      <vt:lpstr>ЗАДЪЛЖИТЕЛНИ ДЕЙСТВИЯ В My Rotary И В РК Централ</vt:lpstr>
      <vt:lpstr>ЗАДЪЛЖИТЕЛНИ ДЕЙСТВИЯ В My Rotary И В РК Централ</vt:lpstr>
      <vt:lpstr>ЗАДЪЛЖИТЕЛНИ ДЕЙСТВИЯ В My Rotary И В РК Централ</vt:lpstr>
      <vt:lpstr>ЗАДЪЛЖИТЕЛНИ ДЕЙСТВИЯ В My Rotary И В РК Централ</vt:lpstr>
      <vt:lpstr>ЗАДЪЛЖИТЕЛНИ ДЕЙСТВИЯ В My Rotary И В РК Централ</vt:lpstr>
      <vt:lpstr>ЗАДЪЛЖИТЕЛНИ ДЕЙСТВИЯ В My Rotary И В РК Централ</vt:lpstr>
      <vt:lpstr>ЗАДЪЛЖИТЕЛНИ ДЕЙСТВИЯ В My Rotary И В РК Централ</vt:lpstr>
      <vt:lpstr>ЗАДЪЛЖИТЕЛНИ ДЕЙСТВИЯ В My Rotary И В РК Централ</vt:lpstr>
      <vt:lpstr>На добър час! УСПЕШНА РОТАРИАНСКА ГОДИНА!</vt:lpstr>
      <vt:lpstr>Визия и Лого. Стратегически приоритети. Цели на Дистрикт 2482 РИ за 2019-2020 г.</vt:lpstr>
      <vt:lpstr>Финанси на Ротари клуба</vt:lpstr>
      <vt:lpstr>Бюджет</vt:lpstr>
      <vt:lpstr>Приходи</vt:lpstr>
      <vt:lpstr>Разходи</vt:lpstr>
      <vt:lpstr>Указания за плащане на задълженията към Дистрикт 2482</vt:lpstr>
      <vt:lpstr>Указания за плащане на задълженията към Дистрикт 2482</vt:lpstr>
      <vt:lpstr>Указания за плащане на задълженията към Дистрикт 2482</vt:lpstr>
      <vt:lpstr>Важно</vt:lpstr>
      <vt:lpstr>Важно</vt:lpstr>
      <vt:lpstr>Указания за плащане на дължима сума към РИ</vt:lpstr>
      <vt:lpstr>Указания за плащане на дължима сума към РИ</vt:lpstr>
      <vt:lpstr>Указания за плащане на дължима сума към РИ</vt:lpstr>
      <vt:lpstr>Указания за плащане на дължима сума към РИ</vt:lpstr>
      <vt:lpstr>Указания за плащане на дължима сума към РИ</vt:lpstr>
      <vt:lpstr>Дарения</vt:lpstr>
      <vt:lpstr>Списание “Ротари на Балканите”</vt:lpstr>
      <vt:lpstr>Обобщена ВАЖНА информация </vt:lpstr>
      <vt:lpstr>Счетоводни данни на Дистрикт 2482</vt:lpstr>
      <vt:lpstr>Примерен бюджет</vt:lpstr>
      <vt:lpstr>Примерен бюджет</vt:lpstr>
      <vt:lpstr>Благодаря за вниманието!</vt:lpstr>
      <vt:lpstr>На добър час!</vt:lpstr>
      <vt:lpstr>Визия и Лого. Стратегически приоритети. Цели на Дистрикт 2482 РИ за 2019-2020 г.</vt:lpstr>
      <vt:lpstr>В служба на новите поколения</vt:lpstr>
      <vt:lpstr>Кои са те – Новите поколения?</vt:lpstr>
      <vt:lpstr>Кои са те – Новите поколения?</vt:lpstr>
      <vt:lpstr>Кои са те – Новите поколения?</vt:lpstr>
      <vt:lpstr>Кои са те – Новите поколения?</vt:lpstr>
      <vt:lpstr>А ако всичко е добре разписано, защо сме И ние?</vt:lpstr>
      <vt:lpstr>И да започнем с напомнянето…</vt:lpstr>
      <vt:lpstr>Продължаваме с напомнянето…</vt:lpstr>
      <vt:lpstr>Какво ни предстои ЗАЕДНО?</vt:lpstr>
      <vt:lpstr>На добър час!</vt:lpstr>
      <vt:lpstr>Визия и Лого. Стратегически приоритети. Цели на Дистрикт 2482 РИ за 2019-2020 г.</vt:lpstr>
      <vt:lpstr>Ротари клуб Централ - Целеви център</vt:lpstr>
      <vt:lpstr>          Ротари клуб Централ - Целеви център</vt:lpstr>
      <vt:lpstr>                                 Какво е Ротари клуб Централ?</vt:lpstr>
      <vt:lpstr>     Ротари клуб Централ - какво е за клубовете?</vt:lpstr>
      <vt:lpstr>              Ротари клуб Централ - къде да намерим?</vt:lpstr>
      <vt:lpstr>         Ротари клуб Централ - къде да намерим?</vt:lpstr>
      <vt:lpstr>            2 а. Вписване на планираните цели</vt:lpstr>
      <vt:lpstr>              2 а. Вписване на планираните цели</vt:lpstr>
      <vt:lpstr>               2 а. Вписване на планираните цели</vt:lpstr>
      <vt:lpstr>            2 а. Вписване на планираните цели</vt:lpstr>
      <vt:lpstr>               2 б. Вписване на планираните проекти</vt:lpstr>
      <vt:lpstr>               2 б. Вписване на планираните проекти</vt:lpstr>
      <vt:lpstr>               2 б. Вписване на планираните проекти</vt:lpstr>
      <vt:lpstr>               2 б. Вписване на планираните проекти</vt:lpstr>
      <vt:lpstr>               3. Следене за развитието на клуба</vt:lpstr>
      <vt:lpstr>               3. Следене за развитието на клуба</vt:lpstr>
      <vt:lpstr>               3. Следене за развитието на клуба</vt:lpstr>
      <vt:lpstr>               3. Следене за развитието на клуба</vt:lpstr>
      <vt:lpstr>                4.Ротари клуб Централ - заключение:</vt:lpstr>
      <vt:lpstr>                 4. Ротари клуб Централ - задачи:</vt:lpstr>
      <vt:lpstr>               5. Ротарианска грамота 2019-2020 г.</vt:lpstr>
      <vt:lpstr>                5. Ротарианска грамота 2019-2020 г.</vt:lpstr>
      <vt:lpstr>           5. Ротарианска грамота 2019-2020 г.</vt:lpstr>
      <vt:lpstr>               5. Ротарианска грамота 2019-2020 г.</vt:lpstr>
      <vt:lpstr>           На добър час!</vt:lpstr>
      <vt:lpstr>Визия и Лого. Стратегически приоритети. Цели на Дистрикт 2482 РИ за 2019-2020 г.</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Визия и Лого. Стратегически приоритети. Цели на Дистрикт 2482 РИ за 2019-2020 г.</dc:title>
  <dc:creator>adv.mitkominev@gmail.com</dc:creator>
  <cp:lastModifiedBy>Windows User</cp:lastModifiedBy>
  <cp:revision>43</cp:revision>
  <dcterms:created xsi:type="dcterms:W3CDTF">2019-03-20T17:33:27Z</dcterms:created>
  <dcterms:modified xsi:type="dcterms:W3CDTF">2019-03-23T05:28:23Z</dcterms:modified>
</cp:coreProperties>
</file>