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00"/>
  </p:notesMasterIdLst>
  <p:sldIdLst>
    <p:sldId id="256"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506"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507"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457" r:id="rId52"/>
    <p:sldId id="458" r:id="rId53"/>
    <p:sldId id="459" r:id="rId54"/>
    <p:sldId id="460" r:id="rId55"/>
    <p:sldId id="461" r:id="rId56"/>
    <p:sldId id="462" r:id="rId57"/>
    <p:sldId id="463" r:id="rId58"/>
    <p:sldId id="464" r:id="rId59"/>
    <p:sldId id="465" r:id="rId60"/>
    <p:sldId id="466" r:id="rId61"/>
    <p:sldId id="508" r:id="rId62"/>
    <p:sldId id="468" r:id="rId63"/>
    <p:sldId id="469" r:id="rId64"/>
    <p:sldId id="470" r:id="rId65"/>
    <p:sldId id="471" r:id="rId66"/>
    <p:sldId id="472" r:id="rId67"/>
    <p:sldId id="473" r:id="rId68"/>
    <p:sldId id="474" r:id="rId69"/>
    <p:sldId id="475" r:id="rId70"/>
    <p:sldId id="476" r:id="rId71"/>
    <p:sldId id="477" r:id="rId72"/>
    <p:sldId id="509" r:id="rId73"/>
    <p:sldId id="480" r:id="rId74"/>
    <p:sldId id="481" r:id="rId75"/>
    <p:sldId id="482" r:id="rId76"/>
    <p:sldId id="483" r:id="rId77"/>
    <p:sldId id="484" r:id="rId78"/>
    <p:sldId id="485" r:id="rId79"/>
    <p:sldId id="486" r:id="rId80"/>
    <p:sldId id="487" r:id="rId81"/>
    <p:sldId id="488" r:id="rId82"/>
    <p:sldId id="489" r:id="rId83"/>
    <p:sldId id="490" r:id="rId84"/>
    <p:sldId id="491" r:id="rId85"/>
    <p:sldId id="492" r:id="rId86"/>
    <p:sldId id="493" r:id="rId87"/>
    <p:sldId id="494" r:id="rId88"/>
    <p:sldId id="495" r:id="rId89"/>
    <p:sldId id="496" r:id="rId90"/>
    <p:sldId id="497" r:id="rId91"/>
    <p:sldId id="498" r:id="rId92"/>
    <p:sldId id="499" r:id="rId93"/>
    <p:sldId id="500" r:id="rId94"/>
    <p:sldId id="501" r:id="rId95"/>
    <p:sldId id="502" r:id="rId96"/>
    <p:sldId id="503" r:id="rId97"/>
    <p:sldId id="504" r:id="rId98"/>
    <p:sldId id="510" r:id="rId99"/>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72" autoAdjust="0"/>
    <p:restoredTop sz="78182" autoAdjust="0"/>
  </p:normalViewPr>
  <p:slideViewPr>
    <p:cSldViewPr snapToGrid="0">
      <p:cViewPr varScale="1">
        <p:scale>
          <a:sx n="66" d="100"/>
          <a:sy n="66" d="100"/>
        </p:scale>
        <p:origin x="-2146" y="-7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1C68-FA6F-47AD-B6C4-42EBC536845E}" type="datetimeFigureOut">
              <a:rPr lang="bg-BG" smtClean="0"/>
              <a:t>23.3.2019</a:t>
            </a:fld>
            <a:endParaRPr lang="bg-BG"/>
          </a:p>
        </p:txBody>
      </p:sp>
      <p:sp>
        <p:nvSpPr>
          <p:cNvPr id="4" name="Контейнер за изображение на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15D32-909B-4755-B307-18258B9BEC9A}" type="slidenum">
              <a:rPr lang="bg-BG" smtClean="0"/>
              <a:t>‹#›</a:t>
            </a:fld>
            <a:endParaRPr lang="bg-BG"/>
          </a:p>
        </p:txBody>
      </p:sp>
    </p:spTree>
    <p:extLst>
      <p:ext uri="{BB962C8B-B14F-4D97-AF65-F5344CB8AC3E}">
        <p14:creationId xmlns:p14="http://schemas.microsoft.com/office/powerpoint/2010/main" val="130052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Контейнер за изображение на слайда 1"/>
          <p:cNvSpPr>
            <a:spLocks noGrp="1" noRot="1" noChangeAspect="1" noTextEdit="1"/>
          </p:cNvSpPr>
          <p:nvPr>
            <p:ph type="sldImg"/>
          </p:nvPr>
        </p:nvSpPr>
        <p:spPr>
          <a:ln/>
        </p:spPr>
      </p:sp>
      <p:sp>
        <p:nvSpPr>
          <p:cNvPr id="59395" name="Контейнер за бележки 2"/>
          <p:cNvSpPr>
            <a:spLocks noGrp="1"/>
          </p:cNvSpPr>
          <p:nvPr>
            <p:ph type="body" idx="1"/>
          </p:nvPr>
        </p:nvSpPr>
        <p:spPr>
          <a:noFill/>
        </p:spPr>
        <p:txBody>
          <a:bodyPr/>
          <a:lstStyle/>
          <a:p>
            <a:r>
              <a:rPr lang="ru-RU" smtClean="0">
                <a:latin typeface="Arial" pitchFamily="34" charset="0"/>
                <a:cs typeface="Arial" pitchFamily="34" charset="0"/>
              </a:rPr>
              <a:t>Предназначението на Кодекса е да включи всички общи и постоянни практики на Борда на РИ, конгресите на РИ и Законодателния съвет на РИ, които понастоящем са в сила, в една цялостна и изчерпателна книга, като темите са организирани по логичен ред и с еднотипен езиков стил. Съществуването на подобен кодекс ще улесни членовете на Борда и онези, които носят отговорността за администрирането на практиките, да се запознаят с всички общи и постоянни практики, които понастоящем са в сила, независимо от датата на приемането им. Този встъпителен Кодекс с практики се очаква да осигури важен източник на информация за ротарианските лидери.</a:t>
            </a:r>
          </a:p>
          <a:p>
            <a:endParaRPr lang="bg-BG" smtClean="0">
              <a:latin typeface="Arial" pitchFamily="34" charset="0"/>
              <a:cs typeface="Arial" pitchFamily="34" charset="0"/>
            </a:endParaRPr>
          </a:p>
        </p:txBody>
      </p:sp>
      <p:sp>
        <p:nvSpPr>
          <p:cNvPr id="59396"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1565DFE-3624-4BBB-8DDB-FC21D13F27A4}" type="slidenum">
              <a:rPr lang="bg-BG" altLang="bg-BG"/>
              <a:pPr/>
              <a:t>11</a:t>
            </a:fld>
            <a:endParaRPr lang="bg-BG" alt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Контейнер за изображение на слайда 1"/>
          <p:cNvSpPr>
            <a:spLocks noGrp="1" noRot="1" noChangeAspect="1" noTextEdit="1"/>
          </p:cNvSpPr>
          <p:nvPr>
            <p:ph type="sldImg"/>
          </p:nvPr>
        </p:nvSpPr>
        <p:spPr>
          <a:ln/>
        </p:spPr>
      </p:sp>
      <p:sp>
        <p:nvSpPr>
          <p:cNvPr id="61443" name="Контейнер за бележки 2"/>
          <p:cNvSpPr>
            <a:spLocks noGrp="1"/>
          </p:cNvSpPr>
          <p:nvPr>
            <p:ph type="body" idx="1"/>
          </p:nvPr>
        </p:nvSpPr>
        <p:spPr>
          <a:noFill/>
        </p:spPr>
        <p:txBody>
          <a:bodyPr/>
          <a:lstStyle/>
          <a:p>
            <a:r>
              <a:rPr lang="ru-RU" smtClean="0">
                <a:latin typeface="Arial" pitchFamily="34" charset="0"/>
                <a:cs typeface="Arial" pitchFamily="34" charset="0"/>
              </a:rPr>
              <a:t>Според статистика от Ротари интернешънъл България е страната с най-бързо развиващо се ротарианско движение. </a:t>
            </a:r>
          </a:p>
          <a:p>
            <a:r>
              <a:rPr lang="ru-RU" smtClean="0">
                <a:latin typeface="Arial" pitchFamily="34" charset="0"/>
                <a:cs typeface="Arial" pitchFamily="34" charset="0"/>
              </a:rPr>
              <a:t>И ако погледнем в историята, можем да се гордеем, че в България само пет години след основаването на първия клуб в Европа (извън Обединеното кралство) са правени проучвания за условията за създаване на Ротари клуб от първия българин ротарианец – панагюреца Събо Николов, който е член на Ротари от 1915 г. На 22 април 1933 г. се подписва протоколът за учредително събрание на софийския Ротари клуб. Членове на клуба са изтъкнати личности: учени, предприемачи, финансисти, които със своята безкористна служба на обществото и страната допринасят много за развитието и на България, и на ротарианството, за да се стигне през 1940 г. до обявяването на България за самостоятелен дистрикт (област). И въпреки двукратната забрана на ротарианското движение в нашата страна – през 1941 и 1951 г. духът на Ротари се възражда през 1991 г. и вече 25 години увлича със своята магия стотици български мъже и жени, изпълвайки сърцата и душите им с решимост да работят всеотдайно, безкористно и с любов за България, за българския народ, за чове¬чеството.</a:t>
            </a:r>
          </a:p>
          <a:p>
            <a:r>
              <a:rPr lang="ru-RU" smtClean="0">
                <a:latin typeface="Arial" pitchFamily="34" charset="0"/>
                <a:cs typeface="Arial" pitchFamily="34" charset="0"/>
              </a:rPr>
              <a:t>До средата на 2007 г. България бе в една в една ротарианска област заедно със Северна Гърция, Сърбия и Черна гора и Македония. С този многонационален дистрикт Ро¬тари още веднъж доказа на света, че изпреварва политиците и може да обедини бизнесмени, интелектуалци и лидери в професиите в една организация, поставила си високата цел да служи на обществото. </a:t>
            </a:r>
          </a:p>
          <a:p>
            <a:r>
              <a:rPr lang="ru-RU" smtClean="0">
                <a:latin typeface="Arial" pitchFamily="34" charset="0"/>
                <a:cs typeface="Arial" pitchFamily="34" charset="0"/>
              </a:rPr>
              <a:t>На 1 юли 2007 г. България се отдели в самостоятелен Дистрикт 2482. От тогава до сега сме реализирани десетки общественополезни проекти, проведохме две президентски конференции: „Приносът на Ротари за мира на Балканите“ и „Децата на България и Ротари“. През декември 2010 г. в София се състоя Зонален Ротари институт. През тези години ни гостуваха президентите на Ротари Уилфрид Уилкинсън (два пъти), Д.К. Лий и Джон Кени, президентът на РИ за 2011-12 г. Калян Банерджи,за 2014-15 Гари Хуанг и много ротариански лидери от целия свят. </a:t>
            </a:r>
          </a:p>
          <a:p>
            <a:endParaRPr lang="bg-BG" smtClean="0">
              <a:latin typeface="Arial" pitchFamily="34" charset="0"/>
              <a:cs typeface="Arial" pitchFamily="34" charset="0"/>
            </a:endParaRPr>
          </a:p>
        </p:txBody>
      </p:sp>
      <p:sp>
        <p:nvSpPr>
          <p:cNvPr id="61444"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D4018B8-F119-45C5-9E7F-CADA6D09FC15}" type="slidenum">
              <a:rPr lang="bg-BG" altLang="bg-BG"/>
              <a:pPr/>
              <a:t>12</a:t>
            </a:fld>
            <a:endParaRPr lang="bg-BG" alt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Контейнер за изображение на слайда 1"/>
          <p:cNvSpPr>
            <a:spLocks noGrp="1" noRot="1" noChangeAspect="1" noTextEdit="1"/>
          </p:cNvSpPr>
          <p:nvPr>
            <p:ph type="sldImg"/>
          </p:nvPr>
        </p:nvSpPr>
        <p:spPr>
          <a:ln/>
        </p:spPr>
      </p:sp>
      <p:sp>
        <p:nvSpPr>
          <p:cNvPr id="63491" name="Контейнер за бележки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63492"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4C4B89F-C5E6-4FCB-A423-02EE40C3F5BD}" type="slidenum">
              <a:rPr lang="bg-BG" altLang="bg-BG"/>
              <a:pPr/>
              <a:t>13</a:t>
            </a:fld>
            <a:endParaRPr lang="bg-BG" alt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Контейнер за изображение на слайда 1"/>
          <p:cNvSpPr>
            <a:spLocks noGrp="1" noRot="1" noChangeAspect="1" noTextEdit="1"/>
          </p:cNvSpPr>
          <p:nvPr>
            <p:ph type="sldImg"/>
          </p:nvPr>
        </p:nvSpPr>
        <p:spPr>
          <a:ln/>
        </p:spPr>
      </p:sp>
      <p:sp>
        <p:nvSpPr>
          <p:cNvPr id="65539" name="Контейнер за бележки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65540"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413AD6E-9A53-4042-8561-BD4174ED610A}" type="slidenum">
              <a:rPr lang="bg-BG" altLang="bg-BG"/>
              <a:pPr/>
              <a:t>14</a:t>
            </a:fld>
            <a:endParaRPr lang="bg-BG" alt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Контейнер за изображение на слайда 1"/>
          <p:cNvSpPr>
            <a:spLocks noGrp="1" noRot="1" noChangeAspect="1" noTextEdit="1"/>
          </p:cNvSpPr>
          <p:nvPr>
            <p:ph type="sldImg"/>
          </p:nvPr>
        </p:nvSpPr>
        <p:spPr>
          <a:ln/>
        </p:spPr>
      </p:sp>
      <p:sp>
        <p:nvSpPr>
          <p:cNvPr id="67587" name="Контейнер за бележки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67588"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D1D4F10-6649-49C3-973E-3DB322BC7764}" type="slidenum">
              <a:rPr lang="bg-BG" altLang="bg-BG"/>
              <a:pPr/>
              <a:t>15</a:t>
            </a:fld>
            <a:endParaRPr lang="bg-BG" alt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itchFamily="34" charset="0"/>
                <a:cs typeface="Arial" pitchFamily="34" charset="0"/>
              </a:defRPr>
            </a:lvl1pPr>
            <a:lvl2pPr marL="742950" indent="-285750" defTabSz="931863">
              <a:defRPr>
                <a:solidFill>
                  <a:schemeClr val="tx1"/>
                </a:solidFill>
                <a:latin typeface="Arial" pitchFamily="34" charset="0"/>
                <a:cs typeface="Arial" pitchFamily="34" charset="0"/>
              </a:defRPr>
            </a:lvl2pPr>
            <a:lvl3pPr marL="1143000" indent="-228600" defTabSz="931863">
              <a:defRPr>
                <a:solidFill>
                  <a:schemeClr val="tx1"/>
                </a:solidFill>
                <a:latin typeface="Arial" pitchFamily="34" charset="0"/>
                <a:cs typeface="Arial" pitchFamily="34" charset="0"/>
              </a:defRPr>
            </a:lvl3pPr>
            <a:lvl4pPr marL="1600200" indent="-228600" defTabSz="931863">
              <a:defRPr>
                <a:solidFill>
                  <a:schemeClr val="tx1"/>
                </a:solidFill>
                <a:latin typeface="Arial" pitchFamily="34" charset="0"/>
                <a:cs typeface="Arial" pitchFamily="34" charset="0"/>
              </a:defRPr>
            </a:lvl4pPr>
            <a:lvl5pPr marL="2057400" indent="-228600" defTabSz="931863">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fld id="{DA370750-C811-4CF7-B891-864606D85C9D}" type="slidenum">
              <a:rPr lang="en-US" altLang="en-US">
                <a:ea typeface="ヒラギノ角ゴ Pro W3"/>
                <a:cs typeface="ヒラギノ角ゴ Pro W3"/>
              </a:rPr>
              <a:pPr eaLnBrk="0" hangingPunct="0"/>
              <a:t>18</a:t>
            </a:fld>
            <a:endParaRPr lang="en-US" altLang="en-US">
              <a:ea typeface="ヒラギノ角ゴ Pro W3"/>
              <a:cs typeface="ヒラギノ角ゴ Pro W3"/>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BE9182A-C620-402A-8E44-76273E9BAD12}" type="slidenum">
              <a:rPr lang="bg-BG" altLang="bg-BG"/>
              <a:pPr/>
              <a:t>19</a:t>
            </a:fld>
            <a:endParaRPr lang="bg-BG" alt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AC48A56-A30B-4BDB-8222-746BC3402B23}" type="slidenum">
              <a:rPr lang="bg-BG" altLang="bg-BG"/>
              <a:pPr/>
              <a:t>20</a:t>
            </a:fld>
            <a:endParaRPr lang="bg-BG" altLang="bg-B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3A9DD57-7A59-41B7-A212-D297FA44D226}" type="slidenum">
              <a:rPr lang="bg-BG" altLang="bg-BG"/>
              <a:pPr/>
              <a:t>21</a:t>
            </a:fld>
            <a:endParaRPr lang="bg-BG" alt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Arial" pitchFamily="34" charset="0"/>
                <a:cs typeface="Arial" pitchFamily="34" charset="0"/>
              </a:defRPr>
            </a:lvl1pPr>
            <a:lvl2pPr marL="742950" indent="-285750" defTabSz="931863">
              <a:defRPr sz="1200">
                <a:solidFill>
                  <a:schemeClr val="tx1"/>
                </a:solidFill>
                <a:latin typeface="Arial" pitchFamily="34" charset="0"/>
                <a:cs typeface="Arial" pitchFamily="34" charset="0"/>
              </a:defRPr>
            </a:lvl2pPr>
            <a:lvl3pPr marL="1143000" indent="-228600" defTabSz="931863">
              <a:defRPr sz="1200">
                <a:solidFill>
                  <a:schemeClr val="tx1"/>
                </a:solidFill>
                <a:latin typeface="Arial" pitchFamily="34" charset="0"/>
                <a:cs typeface="Arial" pitchFamily="34" charset="0"/>
              </a:defRPr>
            </a:lvl3pPr>
            <a:lvl4pPr marL="1600200" indent="-228600" defTabSz="931863">
              <a:defRPr sz="1200">
                <a:solidFill>
                  <a:schemeClr val="tx1"/>
                </a:solidFill>
                <a:latin typeface="Arial" pitchFamily="34" charset="0"/>
                <a:cs typeface="Arial" pitchFamily="34" charset="0"/>
              </a:defRPr>
            </a:lvl4pPr>
            <a:lvl5pPr marL="2057400" indent="-228600" defTabSz="931863">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0" hangingPunct="0"/>
            <a:fld id="{D68D3801-C249-4DAA-91AD-227EC23091CE}" type="slidenum">
              <a:rPr lang="en-US" altLang="en-US">
                <a:ea typeface="ヒラギノ角ゴ Pro W3"/>
                <a:cs typeface="ヒラギノ角ゴ Pro W3"/>
              </a:rPr>
              <a:pPr eaLnBrk="0" hangingPunct="0"/>
              <a:t>2</a:t>
            </a:fld>
            <a:endParaRPr lang="en-US" altLang="en-US">
              <a:ea typeface="ヒラギノ角ゴ Pro W3"/>
              <a:cs typeface="ヒラギノ角ゴ Pro W3"/>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60A2A81-57FB-43D7-BE45-9B71CBA98BA7}" type="slidenum">
              <a:rPr lang="bg-BG" altLang="bg-BG"/>
              <a:pPr/>
              <a:t>22</a:t>
            </a:fld>
            <a:endParaRPr lang="bg-BG" altLang="bg-B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3F827C6-1887-48FB-B5CA-D434D41B2FDF}" type="slidenum">
              <a:rPr lang="bg-BG" altLang="bg-BG"/>
              <a:pPr/>
              <a:t>23</a:t>
            </a:fld>
            <a:endParaRPr lang="bg-BG" altLang="bg-B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29096C0-012B-4AD7-A094-D90ECC23736C}" type="slidenum">
              <a:rPr lang="bg-BG" altLang="bg-BG"/>
              <a:pPr/>
              <a:t>24</a:t>
            </a:fld>
            <a:endParaRPr lang="bg-BG" altLang="bg-B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216756B-1683-464B-B122-C2E0DE18CDAE}" type="slidenum">
              <a:rPr lang="bg-BG" altLang="bg-BG"/>
              <a:pPr/>
              <a:t>25</a:t>
            </a:fld>
            <a:endParaRPr lang="bg-BG" altLang="bg-B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45F18AC-DBDE-4951-8539-3285365F8523}" type="slidenum">
              <a:rPr lang="bg-BG" altLang="bg-BG"/>
              <a:pPr/>
              <a:t>26</a:t>
            </a:fld>
            <a:endParaRPr lang="bg-BG" altLang="bg-B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27B76D2-4F73-4AF9-8660-26017E8A4999}" type="slidenum">
              <a:rPr lang="bg-BG" altLang="bg-BG"/>
              <a:pPr/>
              <a:t>27</a:t>
            </a:fld>
            <a:endParaRPr lang="bg-BG" altLang="bg-B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757C66A-7739-4F55-98B8-D6AF19BCE4A5}" type="slidenum">
              <a:rPr lang="bg-BG" altLang="bg-BG"/>
              <a:pPr/>
              <a:t>28</a:t>
            </a:fld>
            <a:endParaRPr lang="bg-BG" altLang="bg-B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E95FBC5-3B3F-415B-878D-E0B981636FE4}" type="slidenum">
              <a:rPr lang="bg-BG" altLang="bg-BG"/>
              <a:pPr/>
              <a:t>29</a:t>
            </a:fld>
            <a:endParaRPr lang="bg-BG" altLang="bg-B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3C49D33-22EC-4664-8797-FB38DC73FECE}" type="slidenum">
              <a:rPr lang="bg-BG" altLang="bg-BG"/>
              <a:pPr/>
              <a:t>30</a:t>
            </a:fld>
            <a:endParaRPr lang="bg-BG" altLang="bg-B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6622A97-6B0E-4371-9203-3AC410D69009}" type="slidenum">
              <a:rPr lang="bg-BG" altLang="bg-BG"/>
              <a:pPr/>
              <a:t>31</a:t>
            </a:fld>
            <a:endParaRPr lang="bg-BG" alt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ru-RU" altLang="bg-BG" smtClean="0">
                <a:latin typeface="Arial" pitchFamily="34" charset="0"/>
                <a:cs typeface="Arial" pitchFamily="34" charset="0"/>
              </a:rPr>
              <a:t>Организация на Ротари</a:t>
            </a:r>
          </a:p>
          <a:p>
            <a:r>
              <a:rPr lang="ru-RU" altLang="bg-BG" smtClean="0">
                <a:latin typeface="Arial" pitchFamily="34" charset="0"/>
                <a:cs typeface="Arial" pitchFamily="34" charset="0"/>
              </a:rPr>
              <a:t>В Ротари работата се извършва основно на клубно ниво. Предназначението на дистриктната и международната структура е да подкрепя и подпомага клубовете да служат на своите общности и света.</a:t>
            </a:r>
          </a:p>
          <a:p>
            <a:r>
              <a:rPr lang="ru-RU" altLang="bg-BG" smtClean="0">
                <a:latin typeface="Arial" pitchFamily="34" charset="0"/>
                <a:cs typeface="Arial" pitchFamily="34" charset="0"/>
              </a:rPr>
              <a:t>Клубове. Ротарианците са членове на Ротари клубовете, които принадлежат към глобалната асоциация Ротари Интернешънъл (РИ). Всеки клуб избира своите ръководители (офицери) и има значителна автономия в рамките на Конституцията и Правилника на Ротари.</a:t>
            </a:r>
          </a:p>
          <a:p>
            <a:r>
              <a:rPr lang="ru-RU" altLang="bg-BG" smtClean="0">
                <a:latin typeface="Arial" pitchFamily="34" charset="0"/>
                <a:cs typeface="Arial" pitchFamily="34" charset="0"/>
              </a:rPr>
              <a:t>Дистрикти. Клубовете са групирани в 532 дистрикта, ръководени от дистрикт гуверньори, които са офицери на РИ. Администрацията на дистрикта, включително дистрикт гуверньорите и различните комитети, направлява и подкрепя клубовете.</a:t>
            </a:r>
          </a:p>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29542EA0-9A54-47F6-B604-E2A7777C7449}" type="slidenum">
              <a:rPr lang="bg-BG" altLang="bg-BG"/>
              <a:pPr/>
              <a:t>3</a:t>
            </a:fld>
            <a:endParaRPr lang="bg-BG" altLang="bg-B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46D6E27-5578-4019-9C9D-46772C19D630}" type="slidenum">
              <a:rPr lang="bg-BG" altLang="bg-BG"/>
              <a:pPr/>
              <a:t>32</a:t>
            </a:fld>
            <a:endParaRPr lang="bg-BG" altLang="bg-B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A81CD8A-3302-4F04-8AAE-321A9C3D12E4}" type="slidenum">
              <a:rPr lang="bg-BG" altLang="bg-BG"/>
              <a:pPr/>
              <a:t>33</a:t>
            </a:fld>
            <a:endParaRPr lang="bg-BG" altLang="bg-B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77F3D0B0-BEAE-46A5-873B-91986DD1E0D0}" type="slidenum">
              <a:rPr lang="bg-BG" altLang="bg-BG"/>
              <a:pPr/>
              <a:t>34</a:t>
            </a:fld>
            <a:endParaRPr lang="bg-BG" altLang="bg-B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bg-BG" smtClean="0">
              <a:latin typeface="Arial" pitchFamily="34" charset="0"/>
              <a:cs typeface="Arial" pitchFamily="34" charset="0"/>
            </a:endParaRPr>
          </a:p>
          <a:p>
            <a:r>
              <a:rPr lang="bg-BG" altLang="bg-BG" smtClean="0">
                <a:latin typeface="Arial" pitchFamily="34" charset="0"/>
                <a:cs typeface="Arial" pitchFamily="34" charset="0"/>
              </a:rPr>
              <a:t> </a:t>
            </a:r>
          </a:p>
          <a:p>
            <a:r>
              <a:rPr lang="bg-BG" altLang="bg-BG" smtClean="0">
                <a:latin typeface="Arial" pitchFamily="34" charset="0"/>
                <a:cs typeface="Arial" pitchFamily="34" charset="0"/>
              </a:rPr>
              <a:t> </a:t>
            </a:r>
          </a:p>
          <a:p>
            <a:endParaRPr lang="bg-BG" altLang="bg-BG" b="1" smtClean="0">
              <a:latin typeface="Arial" pitchFamily="34" charset="0"/>
              <a:cs typeface="Arial" pitchFamily="34" charset="0"/>
            </a:endParaRPr>
          </a:p>
          <a:p>
            <a:endParaRPr lang="bg-BG" altLang="bg-BG" b="1" smtClean="0">
              <a:latin typeface="Arial" pitchFamily="34" charset="0"/>
              <a:cs typeface="Arial" pitchFamily="34" charset="0"/>
            </a:endParaRP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922BF0B-35B6-4B1C-8072-64D65112AB1D}" type="slidenum">
              <a:rPr lang="bg-BG" altLang="bg-BG"/>
              <a:pPr/>
              <a:t>35</a:t>
            </a:fld>
            <a:endParaRPr lang="bg-BG" altLang="bg-B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bg-BG" smtClean="0">
              <a:latin typeface="Arial" pitchFamily="34" charset="0"/>
              <a:cs typeface="Arial" pitchFamily="34" charset="0"/>
            </a:endParaRPr>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9ABE722-56BF-4188-BB5C-AE4DC225FC3E}" type="slidenum">
              <a:rPr lang="bg-BG" altLang="bg-BG"/>
              <a:pPr/>
              <a:t>36</a:t>
            </a:fld>
            <a:endParaRPr lang="bg-BG" altLang="bg-B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Arial" pitchFamily="34" charset="0"/>
                <a:cs typeface="Arial" pitchFamily="34" charset="0"/>
              </a:defRPr>
            </a:lvl1pPr>
            <a:lvl2pPr marL="742950" indent="-285750" defTabSz="931863">
              <a:defRPr sz="1200">
                <a:solidFill>
                  <a:schemeClr val="tx1"/>
                </a:solidFill>
                <a:latin typeface="Arial" pitchFamily="34" charset="0"/>
                <a:cs typeface="Arial" pitchFamily="34" charset="0"/>
              </a:defRPr>
            </a:lvl2pPr>
            <a:lvl3pPr marL="1143000" indent="-228600" defTabSz="931863">
              <a:defRPr sz="1200">
                <a:solidFill>
                  <a:schemeClr val="tx1"/>
                </a:solidFill>
                <a:latin typeface="Arial" pitchFamily="34" charset="0"/>
                <a:cs typeface="Arial" pitchFamily="34" charset="0"/>
              </a:defRPr>
            </a:lvl3pPr>
            <a:lvl4pPr marL="1600200" indent="-228600" defTabSz="931863">
              <a:defRPr sz="1200">
                <a:solidFill>
                  <a:schemeClr val="tx1"/>
                </a:solidFill>
                <a:latin typeface="Arial" pitchFamily="34" charset="0"/>
                <a:cs typeface="Arial" pitchFamily="34" charset="0"/>
              </a:defRPr>
            </a:lvl4pPr>
            <a:lvl5pPr marL="2057400" indent="-228600" defTabSz="931863">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0" hangingPunct="0"/>
            <a:fld id="{95885D9D-4783-44A4-9903-7E37D6D92F00}" type="slidenum">
              <a:rPr lang="en-US" altLang="en-US">
                <a:ea typeface="ヒラギノ角ゴ Pro W3"/>
                <a:cs typeface="ヒラギノ角ゴ Pro W3"/>
              </a:rPr>
              <a:pPr eaLnBrk="0" hangingPunct="0"/>
              <a:t>38</a:t>
            </a:fld>
            <a:endParaRPr lang="en-US" altLang="en-US">
              <a:ea typeface="ヒラギノ角ゴ Pro W3"/>
              <a:cs typeface="ヒラギノ角ゴ Pro W3"/>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14AF0086-F065-4605-9665-1716C97F4EFA}" type="slidenum">
              <a:rPr lang="bg-BG" altLang="en-US"/>
              <a:pPr/>
              <a:t>39</a:t>
            </a:fld>
            <a:endParaRPr lang="bg-BG"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4608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CD817E24-890B-4EB2-8801-9452026DFFD9}" type="slidenum">
              <a:rPr lang="bg-BG" altLang="en-US"/>
              <a:pPr/>
              <a:t>40</a:t>
            </a:fld>
            <a:endParaRPr lang="bg-BG"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4813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6CCF0D4E-890A-4988-9238-AC4DDA69E588}" type="slidenum">
              <a:rPr lang="bg-BG" altLang="en-US"/>
              <a:pPr/>
              <a:t>41</a:t>
            </a:fld>
            <a:endParaRPr lang="bg-B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Контейнер за изображение на слайда 1"/>
          <p:cNvSpPr>
            <a:spLocks noGrp="1" noRot="1" noChangeAspect="1" noTextEdit="1"/>
          </p:cNvSpPr>
          <p:nvPr>
            <p:ph type="sldImg"/>
          </p:nvPr>
        </p:nvSpPr>
        <p:spPr>
          <a:ln/>
        </p:spPr>
      </p:sp>
      <p:sp>
        <p:nvSpPr>
          <p:cNvPr id="46083" name="Контейнер за бележки 2"/>
          <p:cNvSpPr>
            <a:spLocks noGrp="1"/>
          </p:cNvSpPr>
          <p:nvPr>
            <p:ph type="body" idx="1"/>
          </p:nvPr>
        </p:nvSpPr>
        <p:spPr>
          <a:noFill/>
        </p:spPr>
        <p:txBody>
          <a:bodyPr/>
          <a:lstStyle/>
          <a:p>
            <a:r>
              <a:rPr lang="ru-RU" smtClean="0">
                <a:latin typeface="Arial" pitchFamily="34" charset="0"/>
                <a:cs typeface="Arial" pitchFamily="34" charset="0"/>
              </a:rPr>
              <a:t>Централата на Ротари Интернешънъл се намира в предградието Евънстън на Чикаго, САЩ, а седемте международни офиса – в Аржентина, Австралия, Бразилия, Индия, Япония, Корея и Швейцария. Офисът на Ротари Интернешънъл за Великобритания и Ирландия (RIBI) е в Англия и обслужва клубовете и дистриктите от този регион. Действащото управляващо лице е генералният секретар на РИ, който ръководи екипа, обслужващ ротарианците по целия свят.</a:t>
            </a:r>
          </a:p>
          <a:p>
            <a:r>
              <a:rPr lang="ru-RU" smtClean="0">
                <a:latin typeface="Arial" pitchFamily="34" charset="0"/>
                <a:cs typeface="Arial" pitchFamily="34" charset="0"/>
              </a:rPr>
              <a:t>Щабът на Ротари Интернешънъл винаги е бил в областта на Чикаго, Илинойс, САЩ. Първите седем офиса на секретариата са били разположени в покрайнините на града, но през 1954 Ротари изгражда атрактивна сграда в предградието Евънстън. Тази сграда поема нуждите на секретариата на Ротари до 1980 г., когато добавянето на нови програми, нарастването на Ротари фондацията и новите дейности за ПолиоПлюс правят сградата на щаба изключително пренаселена и се налага някои членове на персонала ад работят в допълнителни офиси наблизо.</a:t>
            </a:r>
          </a:p>
          <a:p>
            <a:r>
              <a:rPr lang="ru-RU" smtClean="0">
                <a:latin typeface="Arial" pitchFamily="34" charset="0"/>
                <a:cs typeface="Arial" pitchFamily="34" charset="0"/>
              </a:rPr>
              <a:t>	Когато модерна 18-етажна сграда за офиси се появява в Евънстън през 1987 г., изглежда, че тя ще може да поеме всички нужди на Ротари за пространство и нарастване за години напред. Структурата от стъкло и стомана, построена през 1977 г., предоставя 400 000 кв. фута (37 160 кв. м) офиси и използваемо място. Сградата е закупена от Ротари Интернешънъл, която отдава почти половината от това място за търговски цели до момента, в който Ротари нарасне и има нужда от него. Сградата предоставя салон с 190 места, голям гараж за паркиране, кафене с 300 места, както и функционално място за офиси за 500 работници в световния щаб. На 18 етаж има конферентни зали срещи на Борда на директорите на РИ, попечителите на Ротари фондацията и комисиите на РИ и РФ, освен това там са офиса на Президента на РИ, на Президента елект, на Президента номини, на председателя на попечителите на РФ и на генералния секретар.</a:t>
            </a:r>
          </a:p>
          <a:p>
            <a:r>
              <a:rPr lang="ru-RU" smtClean="0">
                <a:latin typeface="Arial" pitchFamily="34" charset="0"/>
                <a:cs typeface="Arial" pitchFamily="34" charset="0"/>
              </a:rPr>
              <a:t>	Единният Ротари център, както се нарича, подпомага ефикасното функциониране на Ротари Интернешънъл.</a:t>
            </a:r>
          </a:p>
          <a:p>
            <a:endParaRPr lang="bg-BG" smtClean="0">
              <a:latin typeface="Arial" pitchFamily="34" charset="0"/>
              <a:cs typeface="Arial" pitchFamily="34" charset="0"/>
            </a:endParaRPr>
          </a:p>
        </p:txBody>
      </p:sp>
      <p:sp>
        <p:nvSpPr>
          <p:cNvPr id="46084"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BB3F4BE-62EB-451D-A780-8F13BE8D46AB}" type="slidenum">
              <a:rPr lang="bg-BG" altLang="bg-BG"/>
              <a:pPr/>
              <a:t>4</a:t>
            </a:fld>
            <a:endParaRPr lang="bg-BG" altLang="bg-BG"/>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5018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752444C-1CCC-42CE-9868-4EE6DD7735CA}" type="slidenum">
              <a:rPr lang="bg-BG" altLang="en-US"/>
              <a:pPr/>
              <a:t>42</a:t>
            </a:fld>
            <a:endParaRPr lang="bg-BG"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5222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AC1A179-1087-4151-9BDC-9143D6CE70A2}" type="slidenum">
              <a:rPr lang="bg-BG" altLang="en-US"/>
              <a:pPr/>
              <a:t>43</a:t>
            </a:fld>
            <a:endParaRPr lang="bg-BG"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3522C9E-77DA-4C58-B145-97BD8FA0B806}" type="slidenum">
              <a:rPr lang="bg-BG" altLang="en-US"/>
              <a:pPr/>
              <a:t>44</a:t>
            </a:fld>
            <a:endParaRPr lang="bg-BG"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0D7C9279-C86A-42C4-961D-4828E57D314B}" type="slidenum">
              <a:rPr lang="bg-BG" altLang="en-US"/>
              <a:pPr/>
              <a:t>45</a:t>
            </a:fld>
            <a:endParaRPr lang="bg-BG"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ChangeArrowheads="1" noTextEdit="1"/>
          </p:cNvSpPr>
          <p:nvPr>
            <p:ph type="sldImg"/>
          </p:nvPr>
        </p:nvSpPr>
        <p:spPr>
          <a:ln/>
        </p:spPr>
      </p:sp>
      <p:sp>
        <p:nvSpPr>
          <p:cNvPr id="58371"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5837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93F83A5-0417-47D1-BBF1-D275E1679994}" type="slidenum">
              <a:rPr lang="bg-BG" altLang="en-US"/>
              <a:pPr/>
              <a:t>46</a:t>
            </a:fld>
            <a:endParaRPr lang="bg-BG"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6042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02536B9F-A0EA-46DA-8750-A0A2EB874CFC}" type="slidenum">
              <a:rPr lang="bg-BG" altLang="en-US"/>
              <a:pPr/>
              <a:t>47</a:t>
            </a:fld>
            <a:endParaRPr lang="bg-BG"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91CB09C8-8993-49F9-8534-F66B4FC93F1E}" type="slidenum">
              <a:rPr lang="bg-BG" altLang="en-US"/>
              <a:pPr/>
              <a:t>48</a:t>
            </a:fld>
            <a:endParaRPr lang="bg-BG"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6451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9BF0C8E3-5302-4948-829C-6BE3C3B268CC}" type="slidenum">
              <a:rPr lang="bg-BG" altLang="en-US"/>
              <a:pPr/>
              <a:t>49</a:t>
            </a:fld>
            <a:endParaRPr lang="bg-BG"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7DAC48E-C541-4FD6-B74C-9D80A5276BD7}" type="slidenum">
              <a:rPr lang="bg-BG" altLang="en-US"/>
              <a:pPr/>
              <a:t>50</a:t>
            </a:fld>
            <a:endParaRPr lang="bg-BG"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6861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E4EBB962-3D85-43C0-A94B-1006503FD8C9}" type="slidenum">
              <a:rPr lang="bg-BG" altLang="en-US"/>
              <a:pPr/>
              <a:t>51</a:t>
            </a:fld>
            <a:endParaRPr lang="bg-BG"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Контейнер за изображение на слайда 1"/>
          <p:cNvSpPr>
            <a:spLocks noGrp="1" noRot="1" noChangeAspect="1" noTextEdit="1"/>
          </p:cNvSpPr>
          <p:nvPr>
            <p:ph type="sldImg"/>
          </p:nvPr>
        </p:nvSpPr>
        <p:spPr>
          <a:ln/>
        </p:spPr>
      </p:sp>
      <p:sp>
        <p:nvSpPr>
          <p:cNvPr id="48131" name="Контейнер за бележки 2"/>
          <p:cNvSpPr>
            <a:spLocks noGrp="1"/>
          </p:cNvSpPr>
          <p:nvPr>
            <p:ph type="body" idx="1"/>
          </p:nvPr>
        </p:nvSpPr>
        <p:spPr>
          <a:noFill/>
        </p:spPr>
        <p:txBody>
          <a:bodyPr/>
          <a:lstStyle/>
          <a:p>
            <a:r>
              <a:rPr lang="ru-RU" smtClean="0">
                <a:latin typeface="Arial" pitchFamily="34" charset="0"/>
                <a:cs typeface="Arial" pitchFamily="34" charset="0"/>
              </a:rPr>
              <a:t>Много ротарианци смятат секретариата за просто още едно название на световния щаб на Ротари Интернешънъл в Евънстън, Илинойс, САЩ. Всъщност е много повече. Докато той наистина включва световния щаб, секретариатът обхваща повече от 600 човека, които работят, за да върви Ротари Интернешънъл гладко и ефективно. Терминът обхваща  всички операции на генералния секретар и неговия екип. Секретариатът включва също така седемте международни офиса на Ротари Интернешънъл (наричани преди центрове за обслужване) по света, целият персонал, който работи в тези офиси, а също така и персоналът, назначен в Ротари фондацията.  Единствената му цел е да служи на клубовете, дистриктите и административните офицери на Ротари Интернешънъл и Ротари фондацията. Световният щаб на Ротари Интернешънъл, в сградата, наречена Единен Ротари център в Евънстън, е щабът на секретариата.</a:t>
            </a:r>
          </a:p>
          <a:p>
            <a:endParaRPr lang="bg-BG" smtClean="0">
              <a:latin typeface="Arial" pitchFamily="34" charset="0"/>
              <a:cs typeface="Arial" pitchFamily="34" charset="0"/>
            </a:endParaRPr>
          </a:p>
        </p:txBody>
      </p:sp>
      <p:sp>
        <p:nvSpPr>
          <p:cNvPr id="48132"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261A46C-8070-438B-A512-AF13B7454E46}" type="slidenum">
              <a:rPr lang="bg-BG" altLang="bg-BG"/>
              <a:pPr/>
              <a:t>5</a:t>
            </a:fld>
            <a:endParaRPr lang="bg-BG" altLang="bg-BG"/>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8A26D3A3-5D97-4254-A2A5-73CAFB7B46B1}" type="slidenum">
              <a:rPr lang="bg-BG" altLang="en-US"/>
              <a:pPr/>
              <a:t>52</a:t>
            </a:fld>
            <a:endParaRPr lang="bg-BG"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CFC2224-7163-4CB0-81CD-DD9744022311}" type="slidenum">
              <a:rPr lang="bg-BG" altLang="en-US"/>
              <a:pPr/>
              <a:t>53</a:t>
            </a:fld>
            <a:endParaRPr lang="bg-BG"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7475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0A7ECA49-5A85-4557-A40D-73E2A106CE43}" type="slidenum">
              <a:rPr lang="bg-BG" altLang="en-US"/>
              <a:pPr/>
              <a:t>54</a:t>
            </a:fld>
            <a:endParaRPr lang="bg-BG"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ln/>
        </p:spPr>
      </p:sp>
      <p:sp>
        <p:nvSpPr>
          <p:cNvPr id="76803"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7680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63A97976-0A9D-4B84-B5CC-D908051CB0EE}" type="slidenum">
              <a:rPr lang="bg-BG" altLang="en-US"/>
              <a:pPr/>
              <a:t>55</a:t>
            </a:fld>
            <a:endParaRPr lang="bg-BG"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7885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7832E177-459D-4B70-B3CA-102410F3A1BD}" type="slidenum">
              <a:rPr lang="bg-BG" altLang="en-US"/>
              <a:pPr/>
              <a:t>56</a:t>
            </a:fld>
            <a:endParaRPr lang="bg-BG"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a:ln/>
        </p:spPr>
      </p:sp>
      <p:sp>
        <p:nvSpPr>
          <p:cNvPr id="80899"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8090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86455CB2-1459-4B4C-861F-07C1F282C3B8}" type="slidenum">
              <a:rPr lang="bg-BG" altLang="en-US"/>
              <a:pPr/>
              <a:t>57</a:t>
            </a:fld>
            <a:endParaRPr lang="bg-BG"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noChangeArrowheads="1"/>
          </p:cNvSpPr>
          <p:nvPr>
            <p:ph type="body" idx="1"/>
          </p:nvPr>
        </p:nvSpPr>
        <p:spPr>
          <a:noFill/>
        </p:spPr>
        <p:txBody>
          <a:bodyPr/>
          <a:lstStyle/>
          <a:p>
            <a:endParaRPr lang="bg-BG" altLang="en-US" b="1" smtClean="0">
              <a:latin typeface="Arial" pitchFamily="34" charset="0"/>
              <a:cs typeface="Arial" pitchFamily="34" charset="0"/>
            </a:endParaRPr>
          </a:p>
        </p:txBody>
      </p:sp>
      <p:sp>
        <p:nvSpPr>
          <p:cNvPr id="8294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205D4914-DFC8-4F6A-9319-2119EFA44214}" type="slidenum">
              <a:rPr lang="bg-BG" altLang="en-US"/>
              <a:pPr/>
              <a:t>58</a:t>
            </a:fld>
            <a:endParaRPr lang="bg-BG"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Arial" pitchFamily="34" charset="0"/>
                <a:cs typeface="Arial" pitchFamily="34" charset="0"/>
              </a:defRPr>
            </a:lvl1pPr>
            <a:lvl2pPr marL="742950" indent="-285750" defTabSz="931863">
              <a:defRPr sz="1200">
                <a:solidFill>
                  <a:schemeClr val="tx1"/>
                </a:solidFill>
                <a:latin typeface="Arial" pitchFamily="34" charset="0"/>
                <a:cs typeface="Arial" pitchFamily="34" charset="0"/>
              </a:defRPr>
            </a:lvl2pPr>
            <a:lvl3pPr marL="1143000" indent="-228600" defTabSz="931863">
              <a:defRPr sz="1200">
                <a:solidFill>
                  <a:schemeClr val="tx1"/>
                </a:solidFill>
                <a:latin typeface="Arial" pitchFamily="34" charset="0"/>
                <a:cs typeface="Arial" pitchFamily="34" charset="0"/>
              </a:defRPr>
            </a:lvl3pPr>
            <a:lvl4pPr marL="1600200" indent="-228600" defTabSz="931863">
              <a:defRPr sz="1200">
                <a:solidFill>
                  <a:schemeClr val="tx1"/>
                </a:solidFill>
                <a:latin typeface="Arial" pitchFamily="34" charset="0"/>
                <a:cs typeface="Arial" pitchFamily="34" charset="0"/>
              </a:defRPr>
            </a:lvl4pPr>
            <a:lvl5pPr marL="2057400" indent="-228600" defTabSz="931863">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0" hangingPunct="0"/>
            <a:fld id="{7EED34AC-4ACC-4E15-A4EA-DA7BF44D12D5}" type="slidenum">
              <a:rPr lang="en-US" altLang="en-US">
                <a:ea typeface="ヒラギノ角ゴ Pro W3"/>
                <a:cs typeface="ヒラギノ角ゴ Pro W3"/>
              </a:rPr>
              <a:pPr eaLnBrk="0" hangingPunct="0"/>
              <a:t>61</a:t>
            </a:fld>
            <a:endParaRPr lang="en-US" altLang="en-US">
              <a:ea typeface="ヒラギノ角ゴ Pro W3"/>
              <a:cs typeface="ヒラギノ角ゴ Pro W3"/>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D8CBE54C-B596-4929-949D-63A6F639F78F}" type="slidenum">
              <a:rPr lang="bg-BG" altLang="en-US"/>
              <a:pPr/>
              <a:t>62</a:t>
            </a:fld>
            <a:endParaRPr lang="bg-B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GB" smtClean="0">
              <a:latin typeface="Arial" pitchFamily="34" charset="0"/>
              <a:ea typeface="ヒラギノ角ゴ Pro W3"/>
              <a:cs typeface="ヒラギノ角ゴ Pro W3"/>
            </a:endParaRPr>
          </a:p>
          <a:p>
            <a:r>
              <a:rPr lang="en-GB" smtClean="0">
                <a:latin typeface="Arial" pitchFamily="34" charset="0"/>
                <a:ea typeface="ヒラギノ角ゴ Pro W3"/>
                <a:cs typeface="ヒラギノ角ゴ Pro W3"/>
              </a:rPr>
              <a:t> </a:t>
            </a:r>
          </a:p>
          <a:p>
            <a:r>
              <a:rPr lang="en-GB" smtClean="0">
                <a:latin typeface="Arial" pitchFamily="34" charset="0"/>
                <a:ea typeface="ヒラギノ角ゴ Pro W3"/>
                <a:cs typeface="ヒラギノ角ゴ Pro W3"/>
              </a:rPr>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4608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79E736D-3E26-4C7B-ADB3-78A9CECBA876}" type="slidenum">
              <a:rPr lang="bg-BG" altLang="en-US"/>
              <a:pPr/>
              <a:t>63</a:t>
            </a:fld>
            <a:endParaRPr lang="bg-BG"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4813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4A50E047-E623-4FF8-A075-3FCFD4CCC58F}" type="slidenum">
              <a:rPr lang="bg-BG" altLang="en-US"/>
              <a:pPr/>
              <a:t>64</a:t>
            </a:fld>
            <a:endParaRPr lang="bg-BG"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018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3EDED8EC-8FA4-4593-A97F-9D5DD039AF90}" type="slidenum">
              <a:rPr lang="bg-BG" altLang="en-US"/>
              <a:pPr/>
              <a:t>65</a:t>
            </a:fld>
            <a:endParaRPr lang="bg-BG"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222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8375238-6DEC-4A37-B3E6-E4D9650EEA99}" type="slidenum">
              <a:rPr lang="bg-BG" altLang="en-US"/>
              <a:pPr/>
              <a:t>66</a:t>
            </a:fld>
            <a:endParaRPr lang="bg-BG"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5D76476-79B4-4992-80A2-EDF35C8584D0}" type="slidenum">
              <a:rPr lang="bg-BG" altLang="en-US"/>
              <a:pPr/>
              <a:t>67</a:t>
            </a:fld>
            <a:endParaRPr lang="bg-BG"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CAC82B1D-F819-4BF8-A9FA-D9BDCA91A61D}" type="slidenum">
              <a:rPr lang="bg-BG" altLang="en-US"/>
              <a:pPr/>
              <a:t>68</a:t>
            </a:fld>
            <a:endParaRPr lang="bg-BG"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837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D961D5FA-543C-4C7F-998C-A5C7BC8CE12B}" type="slidenum">
              <a:rPr lang="bg-BG" altLang="en-US"/>
              <a:pPr/>
              <a:t>69</a:t>
            </a:fld>
            <a:endParaRPr lang="bg-BG"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200">
                <a:solidFill>
                  <a:schemeClr val="tx1"/>
                </a:solidFill>
                <a:latin typeface="Arial" pitchFamily="34" charset="0"/>
                <a:cs typeface="Arial" pitchFamily="34" charset="0"/>
              </a:defRPr>
            </a:lvl1pPr>
            <a:lvl2pPr marL="742950" indent="-285750" defTabSz="931863">
              <a:defRPr sz="1200">
                <a:solidFill>
                  <a:schemeClr val="tx1"/>
                </a:solidFill>
                <a:latin typeface="Arial" pitchFamily="34" charset="0"/>
                <a:cs typeface="Arial" pitchFamily="34" charset="0"/>
              </a:defRPr>
            </a:lvl2pPr>
            <a:lvl3pPr marL="1143000" indent="-228600" defTabSz="931863">
              <a:defRPr sz="1200">
                <a:solidFill>
                  <a:schemeClr val="tx1"/>
                </a:solidFill>
                <a:latin typeface="Arial" pitchFamily="34" charset="0"/>
                <a:cs typeface="Arial" pitchFamily="34" charset="0"/>
              </a:defRPr>
            </a:lvl3pPr>
            <a:lvl4pPr marL="1600200" indent="-228600" defTabSz="931863">
              <a:defRPr sz="1200">
                <a:solidFill>
                  <a:schemeClr val="tx1"/>
                </a:solidFill>
                <a:latin typeface="Arial" pitchFamily="34" charset="0"/>
                <a:cs typeface="Arial" pitchFamily="34" charset="0"/>
              </a:defRPr>
            </a:lvl4pPr>
            <a:lvl5pPr marL="2057400" indent="-228600" defTabSz="931863">
              <a:defRPr sz="1200">
                <a:solidFill>
                  <a:schemeClr val="tx1"/>
                </a:solidFill>
                <a:latin typeface="Arial" pitchFamily="34" charset="0"/>
                <a:cs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0" hangingPunct="0"/>
            <a:fld id="{FA648CC0-AFEB-487B-83CE-08FC63E3BAB9}" type="slidenum">
              <a:rPr lang="en-US" altLang="en-US">
                <a:ea typeface="ヒラギノ角ゴ Pro W3"/>
                <a:cs typeface="ヒラギノ角ゴ Pro W3"/>
              </a:rPr>
              <a:pPr eaLnBrk="0" hangingPunct="0"/>
              <a:t>72</a:t>
            </a:fld>
            <a:endParaRPr lang="en-US" altLang="en-US">
              <a:ea typeface="ヒラギノ角ゴ Pro W3"/>
              <a:cs typeface="ヒラギノ角ゴ Pro W3"/>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altLang="en-US" smtClean="0">
              <a:latin typeface="Arial" pitchFamily="34" charset="0"/>
              <a:ea typeface="ヒラギノ角ゴ Pro W3"/>
              <a:cs typeface="ヒラギノ角ゴ Pro W3"/>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4403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0E812F9-84E5-46BA-B724-ECF65090811D}" type="slidenum">
              <a:rPr lang="bg-BG" altLang="en-US"/>
              <a:pPr/>
              <a:t>73</a:t>
            </a:fld>
            <a:endParaRPr lang="bg-B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Контейнер за изображение на слайда 1"/>
          <p:cNvSpPr>
            <a:spLocks noGrp="1" noRot="1" noChangeAspect="1" noTextEdit="1"/>
          </p:cNvSpPr>
          <p:nvPr>
            <p:ph type="sldImg"/>
          </p:nvPr>
        </p:nvSpPr>
        <p:spPr>
          <a:ln/>
        </p:spPr>
      </p:sp>
      <p:sp>
        <p:nvSpPr>
          <p:cNvPr id="52227" name="Контейнер за бележки 2"/>
          <p:cNvSpPr>
            <a:spLocks noGrp="1"/>
          </p:cNvSpPr>
          <p:nvPr>
            <p:ph type="body" idx="1"/>
          </p:nvPr>
        </p:nvSpPr>
        <p:spPr>
          <a:noFill/>
        </p:spPr>
        <p:txBody>
          <a:bodyPr/>
          <a:lstStyle/>
          <a:p>
            <a:r>
              <a:rPr lang="ru-RU" smtClean="0">
                <a:latin typeface="Arial" pitchFamily="34" charset="0"/>
                <a:cs typeface="Arial" pitchFamily="34" charset="0"/>
              </a:rPr>
              <a:t>Ротарианските координатори трябва да бъдат изключително способни ротарианци, които служат като представители на РИ в дистриктите в съответните си региони, като във всяка от 34-те ротариански зони има минимум един подобен представител. Възложените им региони следва да бъдат обединени и да бъдат сходни със съществуващите региони, възложени от попечителите на регионалните координатори за Фондацията на Ротари.</a:t>
            </a:r>
          </a:p>
          <a:p>
            <a:r>
              <a:rPr lang="ru-RU" smtClean="0">
                <a:latin typeface="Arial" pitchFamily="34" charset="0"/>
                <a:cs typeface="Arial" pitchFamily="34" charset="0"/>
              </a:rPr>
              <a:t>Функции </a:t>
            </a:r>
          </a:p>
          <a:p>
            <a:r>
              <a:rPr lang="ru-RU" smtClean="0">
                <a:latin typeface="Arial" pitchFamily="34" charset="0"/>
                <a:cs typeface="Arial" pitchFamily="34" charset="0"/>
              </a:rPr>
              <a:t>Ротарианските координатори концентрират дейностите си върху подкрепата и засилването на клубовете и дистриктите:</a:t>
            </a:r>
          </a:p>
          <a:p>
            <a:endParaRPr lang="ru-RU" smtClean="0">
              <a:latin typeface="Arial" pitchFamily="34" charset="0"/>
              <a:cs typeface="Arial" pitchFamily="34" charset="0"/>
            </a:endParaRPr>
          </a:p>
          <a:p>
            <a:r>
              <a:rPr lang="ru-RU" smtClean="0">
                <a:latin typeface="Arial" pitchFamily="34" charset="0"/>
                <a:cs typeface="Arial" pitchFamily="34" charset="0"/>
              </a:rPr>
              <a:t>-- Насърчават иновативни стратегии за задържане и привличане на нови членове, за да подкрепят увеличението на членството и да популяризират ползите от членството</a:t>
            </a:r>
          </a:p>
          <a:p>
            <a:r>
              <a:rPr lang="ru-RU" smtClean="0">
                <a:latin typeface="Arial" pitchFamily="34" charset="0"/>
                <a:cs typeface="Arial" pitchFamily="34" charset="0"/>
              </a:rPr>
              <a:t>-- Акцентират върху ангажираността на членовете чрез ефективни доброволчески дейности, работа в мрежа и програми и дейности, които подкрепят младежта, младите лидери и бившите стипендианти</a:t>
            </a:r>
          </a:p>
          <a:p>
            <a:r>
              <a:rPr lang="ru-RU" smtClean="0">
                <a:latin typeface="Arial" pitchFamily="34" charset="0"/>
                <a:cs typeface="Arial" pitchFamily="34" charset="0"/>
              </a:rPr>
              <a:t>-- Препоръчват решения, които да посрещнат предизвикателствата пред членството, като по-гъвкави клубни сбирки, концентриране върху удовлетвореността на членовете и повишаване на възможностите за доброволческа служба</a:t>
            </a:r>
          </a:p>
          <a:p>
            <a:r>
              <a:rPr lang="ru-RU" smtClean="0">
                <a:latin typeface="Arial" pitchFamily="34" charset="0"/>
                <a:cs typeface="Arial" pitchFamily="34" charset="0"/>
              </a:rPr>
              <a:t>-- Помагат на дистриктите и клубовете за разработват и реализират своите стратегически планове</a:t>
            </a:r>
          </a:p>
          <a:p>
            <a:r>
              <a:rPr lang="ru-RU" smtClean="0">
                <a:latin typeface="Arial" pitchFamily="34" charset="0"/>
                <a:cs typeface="Arial" pitchFamily="34" charset="0"/>
              </a:rPr>
              <a:t>-- Популяризират приоритетите и инициативите на Ротари Интернешънъл</a:t>
            </a:r>
          </a:p>
          <a:p>
            <a:r>
              <a:rPr lang="ru-RU" smtClean="0">
                <a:latin typeface="Arial" pitchFamily="34" charset="0"/>
                <a:cs typeface="Arial" pitchFamily="34" charset="0"/>
              </a:rPr>
              <a:t>-- Съобщават и изпълняват регионалните планове за членството в своите региони</a:t>
            </a:r>
          </a:p>
          <a:p>
            <a:r>
              <a:rPr lang="ru-RU" smtClean="0">
                <a:latin typeface="Arial" pitchFamily="34" charset="0"/>
                <a:cs typeface="Arial" pitchFamily="34" charset="0"/>
              </a:rPr>
              <a:t>-- Наблюдават и предоставят допълнителна информация за регионалния план за членството в своя регион</a:t>
            </a:r>
          </a:p>
          <a:p>
            <a:r>
              <a:rPr lang="ru-RU" smtClean="0">
                <a:latin typeface="Arial" pitchFamily="34" charset="0"/>
                <a:cs typeface="Arial" pitchFamily="34" charset="0"/>
              </a:rPr>
              <a:t>-- Съдействат с развитието и подкрепата на асоциации на бившите стипендианти</a:t>
            </a:r>
          </a:p>
          <a:p>
            <a:r>
              <a:rPr lang="ru-RU" smtClean="0">
                <a:latin typeface="Arial" pitchFamily="34" charset="0"/>
                <a:cs typeface="Arial" pitchFamily="34" charset="0"/>
              </a:rPr>
              <a:t>-- Помагат за постигането на годишните приоритети и цели, одобрени от Борда</a:t>
            </a:r>
          </a:p>
          <a:p>
            <a:endParaRPr lang="bg-BG" smtClean="0">
              <a:latin typeface="Arial" pitchFamily="34" charset="0"/>
              <a:cs typeface="Arial" pitchFamily="34" charset="0"/>
            </a:endParaRPr>
          </a:p>
        </p:txBody>
      </p:sp>
      <p:sp>
        <p:nvSpPr>
          <p:cNvPr id="52228"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A2AD39D-9DB5-4C8B-B5B5-7097D01F7510}" type="slidenum">
              <a:rPr lang="bg-BG" altLang="bg-BG"/>
              <a:pPr/>
              <a:t>7</a:t>
            </a:fld>
            <a:endParaRPr lang="bg-BG" altLang="bg-BG"/>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4608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C4BCA5FA-529A-4311-8ED7-EC4298F5A1BE}" type="slidenum">
              <a:rPr lang="bg-BG" altLang="en-US"/>
              <a:pPr/>
              <a:t>74</a:t>
            </a:fld>
            <a:endParaRPr lang="bg-BG"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4813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95D3BCBA-6074-4203-B6F6-89D9AB80EAD3}" type="slidenum">
              <a:rPr lang="bg-BG" altLang="en-US"/>
              <a:pPr/>
              <a:t>75</a:t>
            </a:fld>
            <a:endParaRPr lang="bg-BG"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5018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A99096F6-4948-4AB6-8AC9-B2B4F2CA8076}" type="slidenum">
              <a:rPr lang="bg-BG" altLang="en-US"/>
              <a:pPr/>
              <a:t>76</a:t>
            </a:fld>
            <a:endParaRPr lang="bg-BG"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5222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7D225AD1-E975-4D53-B82F-0E5D36C124BF}" type="slidenum">
              <a:rPr lang="bg-BG" altLang="en-US"/>
              <a:pPr/>
              <a:t>77</a:t>
            </a:fld>
            <a:endParaRPr lang="bg-BG"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5427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63E88EB6-9BE9-427B-86BD-4E4C865993B2}" type="slidenum">
              <a:rPr lang="bg-BG" altLang="en-US"/>
              <a:pPr/>
              <a:t>78</a:t>
            </a:fld>
            <a:endParaRPr lang="bg-BG"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5632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EA587CC8-8DDA-49FA-8E71-F86607F22E8B}" type="slidenum">
              <a:rPr lang="bg-BG" altLang="en-US"/>
              <a:pPr/>
              <a:t>79</a:t>
            </a:fld>
            <a:endParaRPr lang="bg-BG"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bg-BG" altLang="en-US" smtClean="0">
                <a:latin typeface="Arial" pitchFamily="34" charset="0"/>
                <a:cs typeface="Arial" pitchFamily="34" charset="0"/>
              </a:rPr>
              <a:t>Началото – Сакичи Тойода,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Киичиро през 1924 патентоват жакардовия стан, в употреба и до днес. Но този млад мъж Киичиро Тойода,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altLang="en-US" b="1" smtClean="0">
                <a:latin typeface="Arial" pitchFamily="34" charset="0"/>
                <a:cs typeface="Arial" pitchFamily="34" charset="0"/>
              </a:rPr>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altLang="en-US" b="1" smtClean="0">
                <a:latin typeface="Arial" pitchFamily="34" charset="0"/>
                <a:cs typeface="Arial" pitchFamily="34" charset="0"/>
              </a:rPr>
              <a:t> </a:t>
            </a:r>
            <a:endParaRPr lang="bg-BG" altLang="en-US" b="1" smtClean="0">
              <a:latin typeface="Arial" pitchFamily="34" charset="0"/>
              <a:cs typeface="Arial" pitchFamily="34" charset="0"/>
            </a:endParaRPr>
          </a:p>
          <a:p>
            <a:r>
              <a:rPr lang="bg-BG" altLang="en-US" b="1" smtClean="0">
                <a:latin typeface="Arial" pitchFamily="34" charset="0"/>
                <a:cs typeface="Arial" pitchFamily="34" charset="0"/>
              </a:rPr>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altLang="en-US" b="1" smtClean="0">
                <a:latin typeface="Arial" pitchFamily="34" charset="0"/>
                <a:cs typeface="Arial" pitchFamily="34"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altLang="en-US" smtClean="0">
              <a:latin typeface="Arial" pitchFamily="34" charset="0"/>
              <a:cs typeface="Arial" pitchFamily="34" charset="0"/>
            </a:endParaRPr>
          </a:p>
          <a:p>
            <a:r>
              <a:rPr lang="en-US" altLang="en-US" i="1" smtClean="0">
                <a:latin typeface="Arial" pitchFamily="34" charset="0"/>
                <a:cs typeface="Arial" pitchFamily="34" charset="0"/>
              </a:rPr>
              <a:t>BARRY RASSIN, RI PRESIDENT-ELECT’S THEME ADDRESS TO THE 2018 INTERNATIONAL ASSEMBLY </a:t>
            </a:r>
            <a:endParaRPr lang="bg-BG" altLang="en-US" smtClean="0">
              <a:latin typeface="Arial" pitchFamily="34" charset="0"/>
              <a:cs typeface="Arial" pitchFamily="34" charset="0"/>
            </a:endParaRPr>
          </a:p>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5837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81620265-5660-48D2-ACEA-D13B7495218E}" type="slidenum">
              <a:rPr lang="bg-BG" altLang="en-US"/>
              <a:pPr/>
              <a:t>80</a:t>
            </a:fld>
            <a:endParaRPr lang="bg-BG"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bg-BG" altLang="en-US" smtClean="0">
                <a:latin typeface="Arial" pitchFamily="34" charset="0"/>
                <a:cs typeface="Arial" pitchFamily="34" charset="0"/>
              </a:rPr>
              <a:t>Началото – Сакичи Тойода, вместо да стане каменоделец като баща си, иска да помогне на жените в бедното си село и така стига до създаването на първия автоматичен стан през 1894. Заедно със сина си Киичиро през 1924 патентоват жакардовия стан, в употреба и до днес. Но този млад мъж Киичиро Тойода, в един момент казва: „Да отворим прозореца. Светът е голям!“ В 1935 компанията пуска първия седан, а в момента произвежда и продава на всички континенти. </a:t>
            </a:r>
            <a:r>
              <a:rPr lang="bg-BG" altLang="en-US" b="1" smtClean="0">
                <a:latin typeface="Arial" pitchFamily="34" charset="0"/>
                <a:cs typeface="Arial" pitchFamily="34" charset="0"/>
              </a:rPr>
              <a:t>Ценностите – труд, благодарност и служба остават непроменени, но днешната визия е: да свържем хората, автомобилите и общностите в мобилно общество,  което да пази природата и ни създава много повече радост от живота. Защо си позволих тази аналогия? </a:t>
            </a:r>
            <a:r>
              <a:rPr lang="en-US" altLang="en-US" b="1" smtClean="0">
                <a:latin typeface="Arial" pitchFamily="34" charset="0"/>
                <a:cs typeface="Arial" pitchFamily="34" charset="0"/>
              </a:rPr>
              <a:t> </a:t>
            </a:r>
            <a:endParaRPr lang="bg-BG" altLang="en-US" b="1" smtClean="0">
              <a:latin typeface="Arial" pitchFamily="34" charset="0"/>
              <a:cs typeface="Arial" pitchFamily="34" charset="0"/>
            </a:endParaRPr>
          </a:p>
          <a:p>
            <a:r>
              <a:rPr lang="bg-BG" altLang="en-US" b="1" smtClean="0">
                <a:latin typeface="Arial" pitchFamily="34" charset="0"/>
                <a:cs typeface="Arial" pitchFamily="34" charset="0"/>
              </a:rPr>
              <a:t>„Нашето членство се върти около все същите 1,2 милиона в последните 20 години. Ние не растем, нашите членове остаряват. Имаме твърде много клубове, на които им липсват знанията или мотивацията да постигнат въздействие: клубове, които дори не знаят какво правим на глобално ниво, клубове, които не знаят за нашите програми или за нашата фондация, клубове, които дори не знаят как да са част от всичко това.</a:t>
            </a:r>
          </a:p>
          <a:p>
            <a:r>
              <a:rPr lang="bg-BG" altLang="en-US" b="1" smtClean="0">
                <a:latin typeface="Arial" pitchFamily="34" charset="0"/>
                <a:cs typeface="Arial" pitchFamily="34" charset="0"/>
              </a:rPr>
              <a:t>Ние сме организация на членовете си и за членовете си. И ако искаме да сме в състояние да служим и да постигаме целите си, ние трябва да се грижим за нашите членове.“</a:t>
            </a:r>
            <a:endParaRPr lang="bg-BG" altLang="en-US" smtClean="0">
              <a:latin typeface="Arial" pitchFamily="34" charset="0"/>
              <a:cs typeface="Arial" pitchFamily="34" charset="0"/>
            </a:endParaRPr>
          </a:p>
          <a:p>
            <a:r>
              <a:rPr lang="en-US" altLang="en-US" i="1" smtClean="0">
                <a:latin typeface="Arial" pitchFamily="34" charset="0"/>
                <a:cs typeface="Arial" pitchFamily="34" charset="0"/>
              </a:rPr>
              <a:t>BARRY RASSIN, RI PRESIDENT-ELECT’S THEME ADDRESS TO THE 2018 INTERNATIONAL ASSEMBLY </a:t>
            </a:r>
            <a:endParaRPr lang="bg-BG" altLang="en-US" smtClean="0">
              <a:latin typeface="Arial" pitchFamily="34" charset="0"/>
              <a:cs typeface="Arial" pitchFamily="34" charset="0"/>
            </a:endParaRPr>
          </a:p>
          <a:p>
            <a:endParaRPr lang="bg-BG" altLang="en-US" smtClean="0">
              <a:latin typeface="Arial" pitchFamily="34" charset="0"/>
              <a:cs typeface="Arial" pitchFamily="34" charset="0"/>
            </a:endParaRPr>
          </a:p>
          <a:p>
            <a:r>
              <a:rPr lang="bg-BG" altLang="en-US" smtClean="0">
                <a:latin typeface="Arial" pitchFamily="34" charset="0"/>
                <a:cs typeface="Arial" pitchFamily="34" charset="0"/>
              </a:rPr>
              <a:t> </a:t>
            </a:r>
          </a:p>
          <a:p>
            <a:r>
              <a:rPr lang="bg-BG" altLang="en-US" smtClean="0">
                <a:latin typeface="Arial" pitchFamily="34" charset="0"/>
                <a:cs typeface="Arial" pitchFamily="34" charset="0"/>
              </a:rPr>
              <a:t> </a:t>
            </a:r>
          </a:p>
          <a:p>
            <a:endParaRPr lang="bg-BG" altLang="en-US" b="1" smtClean="0">
              <a:latin typeface="Arial" pitchFamily="34" charset="0"/>
              <a:cs typeface="Arial" pitchFamily="34" charset="0"/>
            </a:endParaRPr>
          </a:p>
          <a:p>
            <a:endParaRPr lang="bg-BG" altLang="en-US" b="1" smtClean="0">
              <a:latin typeface="Arial" pitchFamily="34" charset="0"/>
              <a:cs typeface="Arial" pitchFamily="34" charset="0"/>
            </a:endParaRPr>
          </a:p>
        </p:txBody>
      </p:sp>
      <p:sp>
        <p:nvSpPr>
          <p:cNvPr id="6042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61653887-7A72-4CB5-B08F-680A20F20955}" type="slidenum">
              <a:rPr lang="bg-BG" altLang="en-US"/>
              <a:pPr/>
              <a:t>81</a:t>
            </a:fld>
            <a:endParaRPr lang="bg-BG"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8C70D160-E8E9-43A1-81C5-2137419CE41C}" type="slidenum">
              <a:rPr lang="bg-BG" altLang="en-US"/>
              <a:pPr/>
              <a:t>82</a:t>
            </a:fld>
            <a:endParaRPr lang="bg-BG"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6451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75850BC7-1E20-45F8-857A-28CFD4B5C933}" type="slidenum">
              <a:rPr lang="bg-BG" altLang="en-US"/>
              <a:pPr/>
              <a:t>83</a:t>
            </a:fld>
            <a:endParaRPr lang="bg-B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Контейнер за изображение на слайда 1"/>
          <p:cNvSpPr>
            <a:spLocks noGrp="1" noRot="1" noChangeAspect="1" noTextEdit="1"/>
          </p:cNvSpPr>
          <p:nvPr>
            <p:ph type="sldImg"/>
          </p:nvPr>
        </p:nvSpPr>
        <p:spPr>
          <a:ln/>
        </p:spPr>
      </p:sp>
      <p:sp>
        <p:nvSpPr>
          <p:cNvPr id="55299" name="Контейнер за бележки 2"/>
          <p:cNvSpPr>
            <a:spLocks noGrp="1"/>
          </p:cNvSpPr>
          <p:nvPr>
            <p:ph type="body" idx="1"/>
          </p:nvPr>
        </p:nvSpPr>
        <p:spPr>
          <a:noFill/>
        </p:spPr>
        <p:txBody>
          <a:bodyPr/>
          <a:lstStyle/>
          <a:p>
            <a:r>
              <a:rPr lang="ru-RU" smtClean="0">
                <a:latin typeface="Arial" pitchFamily="34" charset="0"/>
                <a:cs typeface="Arial" pitchFamily="34" charset="0"/>
              </a:rPr>
              <a:t>7.010. Видове законодателни решения.</a:t>
            </a:r>
          </a:p>
          <a:p>
            <a:r>
              <a:rPr lang="ru-RU" smtClean="0">
                <a:latin typeface="Arial" pitchFamily="34" charset="0"/>
                <a:cs typeface="Arial" pitchFamily="34" charset="0"/>
              </a:rPr>
              <a:t>Законодателните предложения до Законодателния съвет се ограничават до проекто-актове и проекто-резолюции. Законодателните решения, които имат за предназначение да изменят уставните документи, се наричат проекто-актове. Законодателните решения, които не са предназначени да изменят уставните документи, се наричат проекто-резолюции.</a:t>
            </a:r>
          </a:p>
          <a:p>
            <a:endParaRPr lang="ru-RU" smtClean="0">
              <a:latin typeface="Arial" pitchFamily="34" charset="0"/>
              <a:cs typeface="Arial" pitchFamily="34" charset="0"/>
            </a:endParaRPr>
          </a:p>
          <a:p>
            <a:r>
              <a:rPr lang="ru-RU" smtClean="0">
                <a:latin typeface="Arial" pitchFamily="34" charset="0"/>
                <a:cs typeface="Arial" pitchFamily="34" charset="0"/>
              </a:rPr>
              <a:t>7.020. Кой може да предлага законодателни решения.</a:t>
            </a:r>
          </a:p>
          <a:p>
            <a:r>
              <a:rPr lang="ru-RU" smtClean="0">
                <a:latin typeface="Arial" pitchFamily="34" charset="0"/>
                <a:cs typeface="Arial" pitchFamily="34" charset="0"/>
              </a:rPr>
              <a:t>Законодателни решения може да предлага клуб, конференция на дистрикта, генералният съвет или конференцията на РИВИ, Законодателният съвет и Бордът. Проекто-резолюциите могат да се предлагат само от Борда. Бордът няма право да внася проекто-решения по отношение на Фондацията на Ротари без предварителното съгласие на попечителите.</a:t>
            </a:r>
          </a:p>
          <a:p>
            <a:endParaRPr lang="bg-BG" smtClean="0">
              <a:latin typeface="Arial" pitchFamily="34" charset="0"/>
              <a:cs typeface="Arial" pitchFamily="34" charset="0"/>
            </a:endParaRPr>
          </a:p>
        </p:txBody>
      </p:sp>
      <p:sp>
        <p:nvSpPr>
          <p:cNvPr id="55300"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08B1FB4-76E6-496E-81B2-7F371C250FE9}" type="slidenum">
              <a:rPr lang="bg-BG" altLang="bg-BG"/>
              <a:pPr/>
              <a:t>9</a:t>
            </a:fld>
            <a:endParaRPr lang="bg-BG" altLang="bg-BG"/>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FF2314C6-6787-491D-81C9-BF7CA11F44FB}" type="slidenum">
              <a:rPr lang="bg-BG" altLang="en-US"/>
              <a:pPr/>
              <a:t>84</a:t>
            </a:fld>
            <a:endParaRPr lang="bg-BG"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6861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52DDD144-666D-437E-B5AC-8D9B84960E8B}" type="slidenum">
              <a:rPr lang="bg-BG" altLang="en-US"/>
              <a:pPr/>
              <a:t>85</a:t>
            </a:fld>
            <a:endParaRPr lang="bg-BG"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AC7F34FD-3B0F-4871-8C1A-204B77A524B2}" type="slidenum">
              <a:rPr lang="bg-BG" altLang="en-US"/>
              <a:pPr/>
              <a:t>86</a:t>
            </a:fld>
            <a:endParaRPr lang="bg-BG"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748D0CFE-367D-482D-B604-1EC8F2858698}" type="slidenum">
              <a:rPr lang="bg-BG" altLang="en-US"/>
              <a:pPr/>
              <a:t>87</a:t>
            </a:fld>
            <a:endParaRPr lang="bg-BG"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7475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DE1A6B21-7E2C-4F8B-9CA0-5E77B02FD807}" type="slidenum">
              <a:rPr lang="bg-BG" altLang="en-US"/>
              <a:pPr/>
              <a:t>88</a:t>
            </a:fld>
            <a:endParaRPr lang="bg-BG"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7680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7018EBE6-8D2E-48D2-8CA7-EA6E9856350D}" type="slidenum">
              <a:rPr lang="bg-BG" altLang="en-US"/>
              <a:pPr/>
              <a:t>89</a:t>
            </a:fld>
            <a:endParaRPr lang="bg-BG"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7885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24B7C4EA-24FE-4D87-9E92-62194A87A8B8}" type="slidenum">
              <a:rPr lang="bg-BG" altLang="en-US"/>
              <a:pPr/>
              <a:t>90</a:t>
            </a:fld>
            <a:endParaRPr lang="bg-BG"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80900"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627A8026-DA0B-4A85-8CA3-2608C8B1B9C7}" type="slidenum">
              <a:rPr lang="bg-BG" altLang="en-US"/>
              <a:pPr/>
              <a:t>91</a:t>
            </a:fld>
            <a:endParaRPr lang="bg-BG"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82948"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7E48624E-E0A4-4BF7-9B70-9751DADC4E40}" type="slidenum">
              <a:rPr lang="bg-BG" altLang="en-US"/>
              <a:pPr/>
              <a:t>92</a:t>
            </a:fld>
            <a:endParaRPr lang="bg-BG"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84996"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8AC0973C-6F79-4A59-A201-4F1A61430E43}" type="slidenum">
              <a:rPr lang="bg-BG" altLang="en-US"/>
              <a:pPr/>
              <a:t>93</a:t>
            </a:fld>
            <a:endParaRPr lang="bg-BG"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Контейнер за изображение на слайда 1"/>
          <p:cNvSpPr>
            <a:spLocks noGrp="1" noRot="1" noChangeAspect="1" noTextEdit="1"/>
          </p:cNvSpPr>
          <p:nvPr>
            <p:ph type="sldImg"/>
          </p:nvPr>
        </p:nvSpPr>
        <p:spPr>
          <a:ln/>
        </p:spPr>
      </p:sp>
      <p:sp>
        <p:nvSpPr>
          <p:cNvPr id="57347" name="Контейнер за бележки 2"/>
          <p:cNvSpPr>
            <a:spLocks noGrp="1"/>
          </p:cNvSpPr>
          <p:nvPr>
            <p:ph type="body" idx="1"/>
          </p:nvPr>
        </p:nvSpPr>
        <p:spPr>
          <a:noFill/>
        </p:spPr>
        <p:txBody>
          <a:bodyPr/>
          <a:lstStyle/>
          <a:p>
            <a:endParaRPr lang="en-US" smtClean="0">
              <a:latin typeface="Arial" pitchFamily="34" charset="0"/>
              <a:cs typeface="Arial" pitchFamily="34" charset="0"/>
            </a:endParaRPr>
          </a:p>
        </p:txBody>
      </p:sp>
      <p:sp>
        <p:nvSpPr>
          <p:cNvPr id="57348" name="Контейнер за номер на слайда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3D66693-3100-42DD-9A6D-3C3787C68489}" type="slidenum">
              <a:rPr lang="bg-BG" altLang="bg-BG"/>
              <a:pPr/>
              <a:t>10</a:t>
            </a:fld>
            <a:endParaRPr lang="bg-BG" altLang="bg-BG"/>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87044"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4022D5FE-72A4-443C-A500-A506145720CD}" type="slidenum">
              <a:rPr lang="bg-BG" altLang="en-US"/>
              <a:pPr/>
              <a:t>94</a:t>
            </a:fld>
            <a:endParaRPr lang="bg-BG"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bg-BG" altLang="en-US" b="1" smtClean="0">
              <a:latin typeface="Arial" pitchFamily="34" charset="0"/>
              <a:cs typeface="Arial" pitchFamily="34" charset="0"/>
            </a:endParaRPr>
          </a:p>
        </p:txBody>
      </p:sp>
      <p:sp>
        <p:nvSpPr>
          <p:cNvPr id="89092" name="Slide Number Placeholder 3"/>
          <p:cNvSpPr>
            <a:spLocks noGrp="1"/>
          </p:cNvSpPr>
          <p:nvPr>
            <p:ph type="sldNum" sz="quarter" idx="5"/>
          </p:nvPr>
        </p:nvSpPr>
        <p:spPr>
          <a:noFill/>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03AC9D38-B8A5-434E-94D9-EC7B770C5C5C}" type="slidenum">
              <a:rPr lang="bg-BG" altLang="en-US"/>
              <a:pPr/>
              <a:t>95</a:t>
            </a:fld>
            <a:endParaRPr lang="bg-BG"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CA5CE9D-EC46-415F-AE97-2123DD7249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931863" rtl="0" eaLnBrk="0" fontAlgn="base" latinLnBrk="0" hangingPunct="0">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a:cs typeface="ヒラギノ角ゴ Pro W3"/>
            </a:endParaRPr>
          </a:p>
        </p:txBody>
      </p:sp>
      <p:sp>
        <p:nvSpPr>
          <p:cNvPr id="40963" name="Rectangle 2"/>
          <p:cNvSpPr>
            <a:spLocks noGrp="1" noRot="1" noChangeAspect="1" noChangeArrowheads="1" noTextEdit="1"/>
          </p:cNvSpPr>
          <p:nvPr>
            <p:ph type="sldImg"/>
          </p:nvPr>
        </p:nvSpPr>
        <p:spPr>
          <a:xfrm>
            <a:off x="1371600" y="1143000"/>
            <a:ext cx="4114800" cy="3086100"/>
          </a:xfrm>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bg-BG" altLang="en-US" sz="1400" smtClean="0">
                <a:latin typeface="Bookman Old Style" panose="02050604050505020204" pitchFamily="18" charset="0"/>
                <a:ea typeface="ヒラギノ角ゴ Pro W3"/>
                <a:cs typeface="ヒラギノ角ゴ Pro W3"/>
              </a:rPr>
              <a:t>Въведение</a:t>
            </a:r>
          </a:p>
        </p:txBody>
      </p:sp>
    </p:spTree>
    <p:extLst>
      <p:ext uri="{BB962C8B-B14F-4D97-AF65-F5344CB8AC3E}">
        <p14:creationId xmlns:p14="http://schemas.microsoft.com/office/powerpoint/2010/main" val="3007416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2595563" y="620714"/>
            <a:ext cx="217559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Година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8</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9</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Президент РИ: </a:t>
            </a:r>
            <a:r>
              <a:rPr kumimoji="0" lang="bg-BG"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Бари Расин</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ДГ 2018-19:  Веселин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Димитров</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ДГЕ 2019-20: Митко Минев</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Дистрикт 2482</a:t>
            </a:r>
            <a:endPar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p:txBody>
      </p:sp>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l="8704" t="9052" r="13147" b="20926"/>
          <a:stretch>
            <a:fillRect/>
          </a:stretch>
        </p:blipFill>
        <p:spPr bwMode="auto">
          <a:xfrm>
            <a:off x="436563" y="19050"/>
            <a:ext cx="1974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rgbClr val="00AEEF"/>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4875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810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16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635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4288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2"/>
            <a:ext cx="7772400" cy="1362075"/>
          </a:xfrm>
          <a:prstGeom prst="rect">
            <a:avLst/>
          </a:prstGeom>
        </p:spPr>
        <p:txBody>
          <a:bodyPr anchor="t"/>
          <a:lstStyle>
            <a:lvl1pPr algn="l">
              <a:defRPr sz="3000" b="0" i="0" cap="all">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302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62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lgn="l">
              <a:defRPr sz="27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57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7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396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13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406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rgbClr val="005DAA"/>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6325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Arial Narrow"/>
                <a:cs typeface="Arial Narrow"/>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59104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155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050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5"/>
          <p:cNvSpPr txBox="1">
            <a:spLocks noChangeArrowheads="1"/>
          </p:cNvSpPr>
          <p:nvPr userDrawn="1"/>
        </p:nvSpPr>
        <p:spPr bwMode="auto">
          <a:xfrm>
            <a:off x="2595563" y="620714"/>
            <a:ext cx="217559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Година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8</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9</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Президент РИ: </a:t>
            </a:r>
            <a:r>
              <a:rPr kumimoji="0" lang="bg-BG"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Бари Расин</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ДГ 2018-19:  Веселин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Димитров</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ДГЕ 2019-20: Митко Минев</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Дистрикт 2482</a:t>
            </a:r>
            <a:endPar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l="8704" t="9052" r="13147" b="20926"/>
          <a:stretch>
            <a:fillRect/>
          </a:stretch>
        </p:blipFill>
        <p:spPr bwMode="auto">
          <a:xfrm>
            <a:off x="436563" y="19050"/>
            <a:ext cx="1974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883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76200" y="3429000"/>
            <a:ext cx="9296400" cy="990600"/>
          </a:xfrm>
          <a:prstGeom prst="rect">
            <a:avLst/>
          </a:prstGeom>
          <a:solidFill>
            <a:schemeClr val="dk2"/>
          </a:solidFill>
          <a:ln>
            <a:noFill/>
          </a:ln>
          <a:effectLst>
            <a:outerShdw blurRad="57150" dist="50800" dir="2700000" algn="tl" rotWithShape="0">
              <a:srgbClr val="000000">
                <a:alpha val="40000"/>
              </a:srgbClr>
            </a:outerShdw>
          </a:effectLst>
        </p:spPr>
        <p:txBody>
          <a:bodyPr spcFirstLastPara="1" wrap="square" lIns="548625" tIns="0" rIns="0" bIns="91425" anchor="b" anchorCtr="0"/>
          <a:lstStyle>
            <a:lvl1pPr marR="0" lvl="0" algn="l" rtl="0">
              <a:spcBef>
                <a:spcPts val="0"/>
              </a:spcBef>
              <a:spcAft>
                <a:spcPts val="0"/>
              </a:spcAft>
              <a:buSzPts val="1400"/>
              <a:buNone/>
              <a:defRPr sz="4400" b="0" i="0" u="none" strike="noStrike" cap="none">
                <a:solidFill>
                  <a:schemeClr val="lt1"/>
                </a:solidFill>
                <a:latin typeface="Arial Narrow"/>
                <a:ea typeface="Arial Narrow"/>
                <a:cs typeface="Arial Narrow"/>
                <a:sym typeface="Arial Narrow"/>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ubTitle" idx="1"/>
          </p:nvPr>
        </p:nvSpPr>
        <p:spPr>
          <a:xfrm>
            <a:off x="533400" y="4611744"/>
            <a:ext cx="6400800" cy="950856"/>
          </a:xfrm>
          <a:prstGeom prst="rect">
            <a:avLst/>
          </a:prstGeom>
          <a:noFill/>
          <a:ln>
            <a:noFill/>
          </a:ln>
        </p:spPr>
        <p:txBody>
          <a:bodyPr spcFirstLastPara="1" wrap="square" lIns="0" tIns="0" rIns="0" bIns="0" anchor="t" anchorCtr="0"/>
          <a:lstStyle>
            <a:lvl1pPr marR="0" lvl="0" algn="l" rtl="0">
              <a:spcBef>
                <a:spcPts val="440"/>
              </a:spcBef>
              <a:spcAft>
                <a:spcPts val="0"/>
              </a:spcAft>
              <a:buClr>
                <a:schemeClr val="dk2"/>
              </a:buClr>
              <a:buSzPts val="2200"/>
              <a:buFont typeface="Arial"/>
              <a:buNone/>
              <a:defRPr sz="2200" b="0" i="0" u="none" strike="noStrike" cap="none">
                <a:solidFill>
                  <a:schemeClr val="dk2"/>
                </a:solidFill>
                <a:latin typeface="Georgia"/>
                <a:ea typeface="Georgia"/>
                <a:cs typeface="Georgia"/>
                <a:sym typeface="Georgia"/>
              </a:defRPr>
            </a:lvl1pPr>
            <a:lvl2pPr marR="0" lvl="1" algn="ctr" rtl="0">
              <a:spcBef>
                <a:spcPts val="560"/>
              </a:spcBef>
              <a:spcAft>
                <a:spcPts val="0"/>
              </a:spcAft>
              <a:buClr>
                <a:srgbClr val="B7B2AE"/>
              </a:buClr>
              <a:buSzPts val="2800"/>
              <a:buFont typeface="Arial"/>
              <a:buNone/>
              <a:defRPr sz="2800" b="0" i="0" u="none" strike="noStrike" cap="none">
                <a:solidFill>
                  <a:srgbClr val="B7B2AE"/>
                </a:solidFill>
                <a:latin typeface="Calibri"/>
                <a:ea typeface="Calibri"/>
                <a:cs typeface="Calibri"/>
                <a:sym typeface="Calibri"/>
              </a:defRPr>
            </a:lvl2pPr>
            <a:lvl3pPr marR="0" lvl="2" algn="ctr" rtl="0">
              <a:spcBef>
                <a:spcPts val="480"/>
              </a:spcBef>
              <a:spcAft>
                <a:spcPts val="0"/>
              </a:spcAft>
              <a:buClr>
                <a:srgbClr val="B7B2AE"/>
              </a:buClr>
              <a:buSzPts val="2400"/>
              <a:buFont typeface="Arial"/>
              <a:buNone/>
              <a:defRPr sz="2400" b="0" i="0" u="none" strike="noStrike" cap="none">
                <a:solidFill>
                  <a:srgbClr val="B7B2AE"/>
                </a:solidFill>
                <a:latin typeface="Calibri"/>
                <a:ea typeface="Calibri"/>
                <a:cs typeface="Calibri"/>
                <a:sym typeface="Calibri"/>
              </a:defRPr>
            </a:lvl3pPr>
            <a:lvl4pPr marR="0" lvl="3"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4pPr>
            <a:lvl5pPr marR="0" lvl="4"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5pPr>
            <a:lvl6pPr marR="0" lvl="5"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6pPr>
            <a:lvl7pPr marR="0" lvl="6"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7pPr>
            <a:lvl8pPr marR="0" lvl="7"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8pPr>
            <a:lvl9pPr marR="0" lvl="8" algn="ctr" rtl="0">
              <a:spcBef>
                <a:spcPts val="400"/>
              </a:spcBef>
              <a:spcAft>
                <a:spcPts val="0"/>
              </a:spcAft>
              <a:buClr>
                <a:srgbClr val="B7B2AE"/>
              </a:buClr>
              <a:buSzPts val="2000"/>
              <a:buFont typeface="Arial"/>
              <a:buNone/>
              <a:defRPr sz="2000" b="0" i="0" u="none" strike="noStrike" cap="none">
                <a:solidFill>
                  <a:srgbClr val="B7B2AE"/>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23047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30670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7304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35043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9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81121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879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965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10634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0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12348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7E83371-55DE-40F4-AFEC-D95FB770A7D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a:extLst>
              <a:ext uri="{FF2B5EF4-FFF2-40B4-BE49-F238E27FC236}">
                <a16:creationId xmlns:a16="http://schemas.microsoft.com/office/drawing/2014/main" xmlns="" id="{7879724C-C5DC-4A93-8598-36684037E18C}"/>
              </a:ext>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90575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68564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59852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68254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cs typeface="Arial"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50607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1231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8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1231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9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123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accent3"/>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75261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0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1231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tx2"/>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123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1650">
                <a:solidFill>
                  <a:schemeClr val="accent6"/>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0715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bg-BG"/>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bg-BG">
              <a:solidFill>
                <a:srgbClr val="958D85"/>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cs typeface="Arial" charset="0"/>
              </a:defRPr>
            </a:lvl1pPr>
          </a:lstStyle>
          <a:p>
            <a:pPr fontAlgn="base">
              <a:spcBef>
                <a:spcPct val="0"/>
              </a:spcBef>
              <a:spcAft>
                <a:spcPct val="0"/>
              </a:spcAft>
              <a:defRPr/>
            </a:pPr>
            <a:endParaRPr lang="bg-BG">
              <a:solidFill>
                <a:srgbClr val="958D85"/>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55870DA-78B2-4EC1-B232-5F6F02851D64}" type="slidenum">
              <a:rPr lang="bg-BG" altLang="bg-BG" smtClean="0">
                <a:solidFill>
                  <a:srgbClr val="958D85"/>
                </a:solidFill>
                <a:latin typeface="Arial" panose="020B0604020202020204" pitchFamily="34" charset="0"/>
                <a:cs typeface="Arial" panose="020B0604020202020204" pitchFamily="34" charset="0"/>
              </a:rPr>
              <a:pPr fontAlgn="base">
                <a:spcBef>
                  <a:spcPct val="0"/>
                </a:spcBef>
                <a:spcAft>
                  <a:spcPct val="0"/>
                </a:spcAft>
                <a:defRPr/>
              </a:pPr>
              <a:t>‹#›</a:t>
            </a:fld>
            <a:endParaRPr lang="bg-BG" altLang="bg-BG">
              <a:solidFill>
                <a:srgbClr val="958D8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4">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5">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p:spPr>
        <p:txBody>
          <a:bodyPr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78345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228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5"/>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6"/>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l="58888" t="25490" r="8333" b="24712"/>
          <a:stretch>
            <a:fillRect/>
          </a:stretch>
        </p:blipFill>
        <p:spPr bwMode="auto">
          <a:xfrm>
            <a:off x="7631114" y="409577"/>
            <a:ext cx="1117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solidFill>
                  <a:srgbClr val="58585A"/>
                </a:solidFill>
                <a:latin typeface="Georgia"/>
                <a:cs typeface="Georgia"/>
              </a:defRPr>
            </a:lvl1pPr>
            <a:lvl2pPr>
              <a:defRPr sz="1950">
                <a:solidFill>
                  <a:srgbClr val="58585A"/>
                </a:solidFill>
                <a:latin typeface="Georgia"/>
                <a:cs typeface="Georgia"/>
              </a:defRPr>
            </a:lvl2pPr>
            <a:lvl3pPr>
              <a:defRPr sz="1650">
                <a:solidFill>
                  <a:srgbClr val="58585A"/>
                </a:solidFill>
                <a:latin typeface="Georgia"/>
                <a:cs typeface="Georgia"/>
              </a:defRPr>
            </a:lvl3pPr>
            <a:lvl4pPr>
              <a:defRPr sz="1350">
                <a:solidFill>
                  <a:srgbClr val="58585A"/>
                </a:solidFill>
                <a:latin typeface="Georgia"/>
                <a:cs typeface="Georgia"/>
              </a:defRPr>
            </a:lvl4pPr>
            <a:lvl5pPr>
              <a:defRPr sz="1200">
                <a:solidFill>
                  <a:srgbClr val="58585A"/>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912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image" Target="../media/image4.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theme" Target="../theme/theme2.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7"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2595563" y="620714"/>
            <a:ext cx="2175596"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Година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8</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-201</a:t>
            </a:r>
            <a:r>
              <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9</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Президент РИ: </a:t>
            </a:r>
            <a:r>
              <a:rPr kumimoji="0" lang="bg-BG"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Бари Расин</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ДГ 2018-19:  Веселин </a:t>
            </a: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Димитров</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smtClean="0">
                <a:ln>
                  <a:noFill/>
                </a:ln>
                <a:solidFill>
                  <a:srgbClr val="958D85">
                    <a:lumMod val="50000"/>
                  </a:srgbClr>
                </a:solidFill>
                <a:effectLst/>
                <a:uLnTx/>
                <a:uFillTx/>
                <a:latin typeface="Georgia" pitchFamily="18" charset="0"/>
                <a:ea typeface="MS PGothic" pitchFamily="34" charset="-128"/>
                <a:cs typeface="Georgia" pitchFamily="18" charset="0"/>
              </a:rPr>
              <a:t>ДГЕ 2019-20: Митко Минев</a:t>
            </a:r>
            <a:endPar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rPr>
              <a:t>Дистрикт 2482</a:t>
            </a:r>
            <a:endParaRPr kumimoji="0" lang="en-US" altLang="en-US" sz="1050" b="0" i="0" u="none" strike="noStrike" kern="1200" cap="none" spc="0" normalizeH="0" baseline="0" noProof="0" dirty="0">
              <a:ln>
                <a:noFill/>
              </a:ln>
              <a:solidFill>
                <a:srgbClr val="958D85">
                  <a:lumMod val="50000"/>
                </a:srgbClr>
              </a:solidFill>
              <a:effectLst/>
              <a:uLnTx/>
              <a:uFillTx/>
              <a:latin typeface="Georgia" pitchFamily="18" charset="0"/>
              <a:ea typeface="MS PGothic" pitchFamily="34" charset="-128"/>
              <a:cs typeface="Georgia" pitchFamily="18" charset="0"/>
            </a:endParaRPr>
          </a:p>
        </p:txBody>
      </p:sp>
      <p:pic>
        <p:nvPicPr>
          <p:cNvPr id="1030" name="Picture 7"/>
          <p:cNvPicPr>
            <a:picLocks noChangeAspect="1"/>
          </p:cNvPicPr>
          <p:nvPr userDrawn="1"/>
        </p:nvPicPr>
        <p:blipFill>
          <a:blip r:embed="rId11">
            <a:extLst>
              <a:ext uri="{28A0092B-C50C-407E-A947-70E740481C1C}">
                <a14:useLocalDpi xmlns:a14="http://schemas.microsoft.com/office/drawing/2010/main" val="0"/>
              </a:ext>
            </a:extLst>
          </a:blip>
          <a:srcRect l="8704" t="9052" r="13147" b="20926"/>
          <a:stretch>
            <a:fillRect/>
          </a:stretch>
        </p:blipFill>
        <p:spPr bwMode="auto">
          <a:xfrm>
            <a:off x="436563" y="19050"/>
            <a:ext cx="19748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userDrawn="1"/>
        </p:nvSpPr>
        <p:spPr>
          <a:xfrm>
            <a:off x="4211639" y="6248401"/>
            <a:ext cx="4908550" cy="39241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sz="900" b="1" i="0" u="none" strike="noStrike" kern="1200" cap="all" spc="0" normalizeH="0" baseline="0" noProof="0" dirty="0" smtClean="0">
                <a:ln>
                  <a:noFill/>
                </a:ln>
                <a:solidFill>
                  <a:srgbClr val="002060"/>
                </a:solidFill>
                <a:effectLst/>
                <a:uLnTx/>
                <a:uFillTx/>
                <a:latin typeface="Calibri"/>
                <a:ea typeface="+mn-ea"/>
                <a:cs typeface="Arial" panose="020B0604020202020204" pitchFamily="34" charset="0"/>
              </a:rPr>
              <a:t>ТРЕНИРОВЪЧЕН СЕМИНАР ЗА ЕЛЕКТ ПРЕЗИДЕНТИ И СЕКРЕТАРИ (ПЕТС) </a:t>
            </a:r>
            <a:r>
              <a:rPr kumimoji="0" lang="ru-RU" sz="9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 Банско,  Хотел «РЕГНУМ», </a:t>
            </a:r>
            <a:r>
              <a:rPr kumimoji="0" lang="ru-RU" sz="105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22-24 март 2019</a:t>
            </a:r>
            <a:endParaRPr kumimoji="0" lang="en-US" sz="1050" b="0" i="0" u="none" strike="noStrike" kern="1200" cap="none" spc="0" normalizeH="0" baseline="0" noProof="0" dirty="0">
              <a:ln>
                <a:noFill/>
              </a:ln>
              <a:solidFill>
                <a:srgbClr val="958D8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300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iming>
    <p:tnLst>
      <p:par>
        <p:cTn id="1" dur="indefinite" restart="never" nodeType="tmRoot"/>
      </p:par>
    </p:tnLst>
  </p:timing>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2"/>
            <a:ext cx="1600200" cy="103875"/>
          </a:xfrm>
          <a:prstGeom prst="rect">
            <a:avLst/>
          </a:prstGeom>
          <a:noFill/>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altLang="bg-BG" sz="675" b="0" i="0" u="none" strike="noStrike" kern="1200" cap="none" spc="0" normalizeH="0" baseline="0" noProof="0" smtClean="0">
                <a:ln>
                  <a:noFill/>
                </a:ln>
                <a:solidFill>
                  <a:srgbClr val="BCBDC0"/>
                </a:solidFill>
                <a:effectLst/>
                <a:uLnTx/>
                <a:uFillTx/>
                <a:latin typeface="Arial Narrow" panose="020B0606020202030204" pitchFamily="34" charset="0"/>
                <a:ea typeface="ヒラギノ角ゴ Pro W3"/>
                <a:cs typeface="ヒラギノ角ゴ Pro W3"/>
              </a:rPr>
              <a:t>TITLE  |  </a:t>
            </a:r>
            <a:fld id="{B61EFD54-3769-473C-AC7F-757092363924}" type="slidenum">
              <a:rPr kumimoji="0" lang="en-US" altLang="bg-BG" sz="675" b="0" i="0" u="none" strike="noStrike" kern="1200" cap="none" spc="0" normalizeH="0" baseline="0" noProof="0" smtClean="0">
                <a:ln>
                  <a:noFill/>
                </a:ln>
                <a:solidFill>
                  <a:srgbClr val="BCBDC0"/>
                </a:solidFill>
                <a:effectLst/>
                <a:uLnTx/>
                <a:uFillTx/>
                <a:latin typeface="Arial Narrow" panose="020B0606020202030204" pitchFamily="34" charset="0"/>
                <a:ea typeface="ヒラギノ角ゴ Pro W3"/>
                <a:cs typeface="ヒラギノ角ゴ Pro W3"/>
              </a:rPr>
              <a:pPr marL="0" marR="0" lvl="0" indent="0" algn="r" defTabSz="685800" rtl="0" eaLnBrk="0" fontAlgn="base" latinLnBrk="0" hangingPunct="0">
                <a:lnSpc>
                  <a:spcPct val="100000"/>
                </a:lnSpc>
                <a:spcBef>
                  <a:spcPct val="0"/>
                </a:spcBef>
                <a:spcAft>
                  <a:spcPct val="0"/>
                </a:spcAft>
                <a:buClrTx/>
                <a:buSzTx/>
                <a:buFontTx/>
                <a:buNone/>
                <a:tabLst/>
                <a:defRPr/>
              </a:pPr>
              <a:t>‹#›</a:t>
            </a:fld>
            <a:r>
              <a:rPr kumimoji="0" lang="en-US" altLang="bg-BG" sz="675" b="0" i="0" u="none" strike="noStrike" kern="1200" cap="none" spc="0" normalizeH="0" baseline="0" noProof="0" smtClean="0">
                <a:ln>
                  <a:noFill/>
                </a:ln>
                <a:solidFill>
                  <a:srgbClr val="BCBDC0"/>
                </a:solidFill>
                <a:effectLst/>
                <a:uLnTx/>
                <a:uFillTx/>
                <a:latin typeface="Arial Narrow" panose="020B0606020202030204" pitchFamily="34" charset="0"/>
                <a:ea typeface="ヒラギノ角ゴ Pro W3"/>
                <a:cs typeface="ヒラギノ角ゴ Pro W3"/>
              </a:rPr>
              <a:t>  </a:t>
            </a:r>
            <a:endParaRPr kumimoji="0" lang="en-US" altLang="bg-BG" sz="675" b="0" i="0" u="none" strike="noStrike" kern="1200" cap="none" spc="0" normalizeH="0" baseline="0" noProof="0" smtClean="0">
              <a:ln>
                <a:noFill/>
              </a:ln>
              <a:solidFill>
                <a:srgbClr val="958D85"/>
              </a:solidFill>
              <a:effectLst/>
              <a:uLnTx/>
              <a:uFillTx/>
              <a:latin typeface="Arial Narrow" panose="020B0606020202030204" pitchFamily="34" charset="0"/>
              <a:ea typeface="ヒラギノ角ゴ Pro W3"/>
              <a:cs typeface="ヒラギノ角ゴ Pro W3"/>
            </a:endParaRPr>
          </a:p>
        </p:txBody>
      </p:sp>
      <p:pic>
        <p:nvPicPr>
          <p:cNvPr id="2051" name="Picture 5"/>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userDrawn="1"/>
        </p:nvSpPr>
        <p:spPr>
          <a:xfrm>
            <a:off x="4211639" y="6248401"/>
            <a:ext cx="4908550" cy="392415"/>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ru-RU" sz="900" b="1" i="0" u="none" strike="noStrike" kern="1200" cap="all" spc="0" normalizeH="0" baseline="0" noProof="0" dirty="0" smtClean="0">
                <a:ln>
                  <a:noFill/>
                </a:ln>
                <a:solidFill>
                  <a:srgbClr val="002060"/>
                </a:solidFill>
                <a:effectLst/>
                <a:uLnTx/>
                <a:uFillTx/>
                <a:latin typeface="Calibri"/>
                <a:ea typeface="+mn-ea"/>
                <a:cs typeface="Arial" panose="020B0604020202020204" pitchFamily="34" charset="0"/>
              </a:rPr>
              <a:t>ТРЕНИРОВЪЧЕН СЕМИНАР ЗА ЕЛЕКТ ПРЕЗИДЕНТИ И СЕКРЕТАРИ (ПЕТС) </a:t>
            </a:r>
            <a:r>
              <a:rPr kumimoji="0" lang="ru-RU" sz="9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 Банско,  Хотел «РЕГНУМ», </a:t>
            </a:r>
            <a:r>
              <a:rPr kumimoji="0" lang="ru-RU" sz="105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22-24 март 2019</a:t>
            </a:r>
            <a:endParaRPr kumimoji="0" lang="en-US" sz="1050" b="0" i="0" u="none" strike="noStrike" kern="1200" cap="none" spc="0" normalizeH="0" baseline="0" noProof="0" dirty="0">
              <a:ln>
                <a:noFill/>
              </a:ln>
              <a:solidFill>
                <a:srgbClr val="958D8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6027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9" r:id="rId19"/>
    <p:sldLayoutId id="2147483690" r:id="rId20"/>
    <p:sldLayoutId id="2147483692"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Lst>
  <p:timing>
    <p:tnLst>
      <p:par>
        <p:cTn id="1" dur="indefinite" restart="never" nodeType="tmRoot"/>
      </p:par>
    </p:tnLst>
  </p:timing>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hyperlink" Target="http://www.rotary.org/"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hyperlink" Target="mailto:lgospodinov@rotary-euxinograd.org"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88.xml"/><Relationship Id="rId1" Type="http://schemas.openxmlformats.org/officeDocument/2006/relationships/slideLayout" Target="../slideLayouts/slideLayout10.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218772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           ДОКУМЕНТИ НА РИ</a:t>
            </a:r>
            <a:endParaRPr lang="bg-BG" altLang="bg-BG" b="1" smtClean="0">
              <a:latin typeface="Arial Narrow" pitchFamily="34" charset="0"/>
            </a:endParaRPr>
          </a:p>
        </p:txBody>
      </p:sp>
      <p:sp>
        <p:nvSpPr>
          <p:cNvPr id="3" name="Content Placeholder 2">
            <a:extLst/>
          </p:cNvPr>
          <p:cNvSpPr>
            <a:spLocks noGrp="1"/>
          </p:cNvSpPr>
          <p:nvPr>
            <p:ph idx="1"/>
          </p:nvPr>
        </p:nvSpPr>
        <p:spPr/>
        <p:txBody>
          <a:bodyPr/>
          <a:lstStyle/>
          <a:p>
            <a:pPr marL="514350" indent="-514350" algn="just" eaLnBrk="1" fontAlgn="auto" hangingPunct="1">
              <a:spcBef>
                <a:spcPts val="0"/>
              </a:spcBef>
              <a:spcAft>
                <a:spcPts val="0"/>
              </a:spcAft>
              <a:buFont typeface="Arial" pitchFamily="34" charset="0"/>
              <a:buAutoNum type="arabicPeriod"/>
              <a:defRPr/>
            </a:pPr>
            <a:r>
              <a:rPr lang="bg-BG" sz="2400" b="1" dirty="0" smtClean="0">
                <a:latin typeface="Times New Roman" panose="02020603050405020304" pitchFamily="18" charset="0"/>
                <a:cs typeface="Times New Roman" panose="02020603050405020304" pitchFamily="18" charset="0"/>
              </a:rPr>
              <a:t>КОНСТИТУЦИЯ</a:t>
            </a:r>
            <a:r>
              <a:rPr lang="bg-BG" sz="2400" dirty="0" smtClean="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 2016 г.</a:t>
            </a:r>
          </a:p>
          <a:p>
            <a:pPr marL="514350" indent="-514350" algn="just" eaLnBrk="1" fontAlgn="auto" hangingPunct="1">
              <a:spcBef>
                <a:spcPts val="0"/>
              </a:spcBef>
              <a:spcAft>
                <a:spcPts val="0"/>
              </a:spcAft>
              <a:buFont typeface="Arial" pitchFamily="34" charset="0"/>
              <a:buAutoNum type="arabicPeriod"/>
              <a:defRPr/>
            </a:pPr>
            <a:r>
              <a:rPr lang="bg-BG" sz="2400" b="1" dirty="0" smtClean="0">
                <a:latin typeface="Times New Roman" panose="02020603050405020304" pitchFamily="18" charset="0"/>
                <a:cs typeface="Times New Roman" panose="02020603050405020304" pitchFamily="18" charset="0"/>
              </a:rPr>
              <a:t>ПРАВИЛНИК</a:t>
            </a:r>
            <a:r>
              <a:rPr lang="bg-BG" sz="2400" dirty="0" smtClean="0">
                <a:latin typeface="Times New Roman" panose="02020603050405020304" pitchFamily="18" charset="0"/>
                <a:cs typeface="Times New Roman" panose="02020603050405020304" pitchFamily="18" charset="0"/>
              </a:rPr>
              <a:t> – </a:t>
            </a:r>
            <a:r>
              <a:rPr lang="bg-BG" sz="2400" dirty="0">
                <a:latin typeface="Times New Roman" panose="02020603050405020304" pitchFamily="18" charset="0"/>
                <a:cs typeface="Times New Roman" panose="02020603050405020304" pitchFamily="18" charset="0"/>
              </a:rPr>
              <a:t>2016 г.</a:t>
            </a:r>
          </a:p>
          <a:p>
            <a:pPr marL="514350" indent="-514350" algn="just" eaLnBrk="1" fontAlgn="auto" hangingPunct="1">
              <a:spcBef>
                <a:spcPts val="0"/>
              </a:spcBef>
              <a:spcAft>
                <a:spcPts val="0"/>
              </a:spcAft>
              <a:buFont typeface="Arial" pitchFamily="34" charset="0"/>
              <a:buAutoNum type="arabicPeriod"/>
              <a:defRPr/>
            </a:pPr>
            <a:r>
              <a:rPr lang="bg-BG" sz="2400" dirty="0">
                <a:latin typeface="Times New Roman" panose="02020603050405020304" pitchFamily="18" charset="0"/>
                <a:cs typeface="Times New Roman" panose="02020603050405020304" pitchFamily="18" charset="0"/>
              </a:rPr>
              <a:t>Стандартна конституция на Ротари клуб – 2016 г.</a:t>
            </a:r>
          </a:p>
          <a:p>
            <a:pPr marL="514350" indent="-514350" algn="just" eaLnBrk="1" fontAlgn="auto" hangingPunct="1">
              <a:spcBef>
                <a:spcPts val="0"/>
              </a:spcBef>
              <a:spcAft>
                <a:spcPts val="0"/>
              </a:spcAft>
              <a:buFont typeface="Arial" pitchFamily="34" charset="0"/>
              <a:buAutoNum type="arabicPeriod"/>
              <a:defRPr/>
            </a:pPr>
            <a:r>
              <a:rPr lang="bg-BG" sz="2400" dirty="0">
                <a:latin typeface="Times New Roman" panose="02020603050405020304" pitchFamily="18" charset="0"/>
                <a:cs typeface="Times New Roman" panose="02020603050405020304" pitchFamily="18" charset="0"/>
              </a:rPr>
              <a:t>Препоръчителен правилник на Ротари клуб – 2016 г</a:t>
            </a:r>
            <a:r>
              <a:rPr lang="bg-BG" sz="2400" dirty="0" smtClean="0">
                <a:latin typeface="Times New Roman" panose="02020603050405020304" pitchFamily="18" charset="0"/>
                <a:cs typeface="Times New Roman" panose="02020603050405020304" pitchFamily="18" charset="0"/>
              </a:rPr>
              <a:t>.</a:t>
            </a:r>
          </a:p>
          <a:p>
            <a:pPr marL="0" indent="0" algn="just" eaLnBrk="1" fontAlgn="auto" hangingPunct="1">
              <a:spcBef>
                <a:spcPts val="0"/>
              </a:spcBef>
              <a:spcAft>
                <a:spcPts val="0"/>
              </a:spcAft>
              <a:buFont typeface="Arial" pitchFamily="34" charset="0"/>
              <a:buNone/>
              <a:defRPr/>
            </a:pPr>
            <a:r>
              <a:rPr lang="bg-BG" sz="2400" dirty="0" smtClean="0">
                <a:latin typeface="Times New Roman" panose="02020603050405020304" pitchFamily="18" charset="0"/>
                <a:cs typeface="Times New Roman" panose="02020603050405020304" pitchFamily="18" charset="0"/>
              </a:rPr>
              <a:t>       </a:t>
            </a:r>
            <a:r>
              <a:rPr lang="bg-BG" sz="2400" b="1" dirty="0" smtClean="0">
                <a:latin typeface="Times New Roman" panose="02020603050405020304" pitchFamily="18" charset="0"/>
                <a:cs typeface="Times New Roman" panose="02020603050405020304" pitchFamily="18" charset="0"/>
              </a:rPr>
              <a:t>ЗАДЪЛЖИТЕЛНИ ЗА ИЗПЪЛНЕНИЕ !</a:t>
            </a:r>
          </a:p>
          <a:p>
            <a:pPr marL="0" indent="0" algn="just" eaLnBrk="1" fontAlgn="auto" hangingPunct="1">
              <a:spcBef>
                <a:spcPts val="0"/>
              </a:spcBef>
              <a:spcAft>
                <a:spcPts val="0"/>
              </a:spcAft>
              <a:buFont typeface="Arial" pitchFamily="34" charset="0"/>
              <a:buNone/>
              <a:defRPr/>
            </a:pPr>
            <a:endParaRPr lang="bg-BG" sz="2400" b="1"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bg-BG" sz="2400" b="1" dirty="0" smtClean="0">
                <a:latin typeface="Times New Roman" panose="02020603050405020304" pitchFamily="18" charset="0"/>
                <a:cs typeface="Times New Roman" panose="02020603050405020304" pitchFamily="18" charset="0"/>
              </a:rPr>
              <a:t>Променят се с решения на Законодателния съвет.</a:t>
            </a:r>
          </a:p>
          <a:p>
            <a:pPr marL="0" indent="0" algn="just" eaLnBrk="1" fontAlgn="auto" hangingPunct="1">
              <a:spcBef>
                <a:spcPts val="0"/>
              </a:spcBef>
              <a:spcAft>
                <a:spcPts val="0"/>
              </a:spcAft>
              <a:buFont typeface="Arial" pitchFamily="34" charset="0"/>
              <a:buNone/>
              <a:defRPr/>
            </a:pPr>
            <a:r>
              <a:rPr lang="ru-RU" sz="2400" dirty="0">
                <a:latin typeface="Times New Roman" panose="02020603050405020304" pitchFamily="18" charset="0"/>
                <a:cs typeface="Times New Roman" panose="02020603050405020304" pitchFamily="18" charset="0"/>
              </a:rPr>
              <a:t>Законодателни решения </a:t>
            </a:r>
            <a:r>
              <a:rPr lang="ru-RU" sz="2400" dirty="0" err="1" smtClean="0">
                <a:latin typeface="Times New Roman" panose="02020603050405020304" pitchFamily="18" charset="0"/>
                <a:cs typeface="Times New Roman" panose="02020603050405020304" pitchFamily="18" charset="0"/>
              </a:rPr>
              <a:t>могат</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да </a:t>
            </a:r>
            <a:r>
              <a:rPr lang="ru-RU" sz="2400" dirty="0" err="1" smtClean="0">
                <a:latin typeface="Times New Roman" panose="02020603050405020304" pitchFamily="18" charset="0"/>
                <a:cs typeface="Times New Roman" panose="02020603050405020304" pitchFamily="18" charset="0"/>
              </a:rPr>
              <a:t>предлагат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ротари</a:t>
            </a:r>
            <a:r>
              <a:rPr lang="ru-RU" sz="2400" dirty="0" smtClean="0">
                <a:latin typeface="Times New Roman" panose="02020603050405020304" pitchFamily="18" charset="0"/>
                <a:cs typeface="Times New Roman" panose="02020603050405020304" pitchFamily="18" charset="0"/>
              </a:rPr>
              <a:t> клуб </a:t>
            </a:r>
            <a:r>
              <a:rPr lang="ru-RU" sz="1800" i="1" dirty="0" smtClean="0">
                <a:latin typeface="Times New Roman" panose="02020603050405020304" pitchFamily="18" charset="0"/>
                <a:cs typeface="Times New Roman" panose="02020603050405020304" pitchFamily="18" charset="0"/>
              </a:rPr>
              <a:t>(</a:t>
            </a:r>
            <a:r>
              <a:rPr lang="ru-RU" sz="1800" i="1" dirty="0" err="1" smtClean="0">
                <a:latin typeface="Times New Roman" panose="02020603050405020304" pitchFamily="18" charset="0"/>
                <a:cs typeface="Times New Roman" panose="02020603050405020304" pitchFamily="18" charset="0"/>
              </a:rPr>
              <a:t>подкрепени</a:t>
            </a:r>
            <a:r>
              <a:rPr lang="ru-RU" sz="1800" i="1" dirty="0" smtClean="0">
                <a:latin typeface="Times New Roman" panose="02020603050405020304" pitchFamily="18" charset="0"/>
                <a:cs typeface="Times New Roman" panose="02020603050405020304" pitchFamily="18" charset="0"/>
              </a:rPr>
              <a:t> от </a:t>
            </a:r>
            <a:r>
              <a:rPr lang="ru-RU" sz="1800" i="1" dirty="0" err="1" smtClean="0">
                <a:latin typeface="Times New Roman" panose="02020603050405020304" pitchFamily="18" charset="0"/>
                <a:cs typeface="Times New Roman" panose="02020603050405020304" pitchFamily="18" charset="0"/>
              </a:rPr>
              <a:t>клубовете</a:t>
            </a:r>
            <a:r>
              <a:rPr lang="ru-RU" sz="1800" i="1" dirty="0" smtClean="0">
                <a:latin typeface="Times New Roman" panose="02020603050405020304" pitchFamily="18" charset="0"/>
                <a:cs typeface="Times New Roman" panose="02020603050405020304" pitchFamily="18" charset="0"/>
              </a:rPr>
              <a:t> в </a:t>
            </a:r>
            <a:r>
              <a:rPr lang="ru-RU" sz="1800" i="1" dirty="0" err="1">
                <a:latin typeface="Times New Roman" panose="02020603050405020304" pitchFamily="18" charset="0"/>
                <a:cs typeface="Times New Roman" panose="02020603050405020304" pitchFamily="18" charset="0"/>
              </a:rPr>
              <a:t>д</a:t>
            </a:r>
            <a:r>
              <a:rPr lang="ru-RU" sz="1800" i="1" dirty="0" err="1" smtClean="0">
                <a:latin typeface="Times New Roman" panose="02020603050405020304" pitchFamily="18" charset="0"/>
                <a:cs typeface="Times New Roman" panose="02020603050405020304" pitchFamily="18" charset="0"/>
              </a:rPr>
              <a:t>истрика</a:t>
            </a:r>
            <a:r>
              <a:rPr lang="ru-RU" sz="1800" i="1" dirty="0" smtClean="0">
                <a:latin typeface="Times New Roman" panose="02020603050405020304" pitchFamily="18" charset="0"/>
                <a:cs typeface="Times New Roman" panose="02020603050405020304" pitchFamily="18" charset="0"/>
              </a:rPr>
              <a:t> на </a:t>
            </a:r>
            <a:r>
              <a:rPr lang="ru-RU" sz="1800" i="1" dirty="0" err="1" smtClean="0">
                <a:latin typeface="Times New Roman" panose="02020603050405020304" pitchFamily="18" charset="0"/>
                <a:cs typeface="Times New Roman" panose="02020603050405020304" pitchFamily="18" charset="0"/>
              </a:rPr>
              <a:t>конференцията</a:t>
            </a:r>
            <a:r>
              <a:rPr lang="ru-RU" sz="1800" i="1"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конференция на </a:t>
            </a:r>
            <a:r>
              <a:rPr lang="ru-RU" sz="2400" dirty="0" smtClean="0">
                <a:latin typeface="Times New Roman" panose="02020603050405020304" pitchFamily="18" charset="0"/>
                <a:cs typeface="Times New Roman" panose="02020603050405020304" pitchFamily="18" charset="0"/>
              </a:rPr>
              <a:t>дистрикта </a:t>
            </a:r>
            <a:r>
              <a:rPr lang="ru-RU" sz="1800" i="1" dirty="0" smtClean="0">
                <a:latin typeface="Times New Roman" panose="02020603050405020304" pitchFamily="18" charset="0"/>
                <a:cs typeface="Times New Roman" panose="02020603050405020304" pitchFamily="18" charset="0"/>
              </a:rPr>
              <a:t>(макс. 5 предложения), </a:t>
            </a:r>
            <a:r>
              <a:rPr lang="ru-RU" sz="2400" dirty="0" err="1" smtClean="0">
                <a:latin typeface="Times New Roman" panose="02020603050405020304" pitchFamily="18" charset="0"/>
                <a:cs typeface="Times New Roman" panose="02020603050405020304" pitchFamily="18" charset="0"/>
              </a:rPr>
              <a:t>генералният</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съвет</a:t>
            </a:r>
            <a:r>
              <a:rPr lang="ru-RU" sz="2400" dirty="0">
                <a:latin typeface="Times New Roman" panose="02020603050405020304" pitchFamily="18" charset="0"/>
                <a:cs typeface="Times New Roman" panose="02020603050405020304" pitchFamily="18" charset="0"/>
              </a:rPr>
              <a:t> или </a:t>
            </a:r>
            <a:r>
              <a:rPr lang="ru-RU" sz="2400" dirty="0" err="1">
                <a:latin typeface="Times New Roman" panose="02020603050405020304" pitchFamily="18" charset="0"/>
                <a:cs typeface="Times New Roman" panose="02020603050405020304" pitchFamily="18" charset="0"/>
              </a:rPr>
              <a:t>конференцията</a:t>
            </a:r>
            <a:r>
              <a:rPr lang="ru-RU" sz="2400" dirty="0">
                <a:latin typeface="Times New Roman" panose="02020603050405020304" pitchFamily="18" charset="0"/>
                <a:cs typeface="Times New Roman" panose="02020603050405020304" pitchFamily="18" charset="0"/>
              </a:rPr>
              <a:t> на РИВИ, </a:t>
            </a:r>
            <a:r>
              <a:rPr lang="ru-RU" sz="2400" dirty="0" err="1">
                <a:latin typeface="Times New Roman" panose="02020603050405020304" pitchFamily="18" charset="0"/>
                <a:cs typeface="Times New Roman" panose="02020603050405020304" pitchFamily="18" charset="0"/>
              </a:rPr>
              <a:t>Законодателният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съвет</a:t>
            </a:r>
            <a:r>
              <a:rPr lang="ru-RU" sz="2400" dirty="0">
                <a:latin typeface="Times New Roman" panose="02020603050405020304" pitchFamily="18" charset="0"/>
                <a:cs typeface="Times New Roman" panose="02020603050405020304" pitchFamily="18" charset="0"/>
              </a:rPr>
              <a:t> и </a:t>
            </a:r>
            <a:r>
              <a:rPr lang="ru-RU" sz="2400" dirty="0" err="1" smtClean="0">
                <a:latin typeface="Times New Roman" panose="02020603050405020304" pitchFamily="18" charset="0"/>
                <a:cs typeface="Times New Roman" panose="02020603050405020304" pitchFamily="18" charset="0"/>
              </a:rPr>
              <a:t>Бордът</a:t>
            </a:r>
            <a:r>
              <a:rPr lang="ru-RU" sz="2400" dirty="0" smtClean="0">
                <a:latin typeface="Times New Roman" panose="02020603050405020304" pitchFamily="18" charset="0"/>
                <a:cs typeface="Times New Roman" panose="02020603050405020304" pitchFamily="18" charset="0"/>
              </a:rPr>
              <a:t>.</a:t>
            </a:r>
            <a:endParaRPr lang="bg-BG" sz="2400" b="1"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bg-BG" sz="2400" dirty="0">
                <a:latin typeface="Times New Roman" panose="02020603050405020304" pitchFamily="18" charset="0"/>
                <a:cs typeface="Times New Roman" panose="02020603050405020304" pitchFamily="18" charset="0"/>
              </a:rPr>
              <a:t>       Всички документи са преведени на български език и са качени на сайта на Дистрикта. </a:t>
            </a:r>
          </a:p>
          <a:p>
            <a:pPr>
              <a:defRPr/>
            </a:pPr>
            <a:endParaRPr lang="bg-BG" dirty="0"/>
          </a:p>
        </p:txBody>
      </p:sp>
    </p:spTree>
    <p:extLst>
      <p:ext uri="{BB962C8B-B14F-4D97-AF65-F5344CB8AC3E}">
        <p14:creationId xmlns:p14="http://schemas.microsoft.com/office/powerpoint/2010/main" val="408869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           ДОКУМЕНТИ НА РИ</a:t>
            </a:r>
            <a:endParaRPr lang="bg-BG" altLang="bg-BG" b="1" smtClean="0">
              <a:latin typeface="Arial Narrow" pitchFamily="34" charset="0"/>
            </a:endParaRPr>
          </a:p>
        </p:txBody>
      </p:sp>
      <p:sp>
        <p:nvSpPr>
          <p:cNvPr id="3" name="Content Placeholder 2">
            <a:extLst/>
          </p:cNvPr>
          <p:cNvSpPr>
            <a:spLocks noGrp="1"/>
          </p:cNvSpPr>
          <p:nvPr>
            <p:ph idx="1"/>
          </p:nvPr>
        </p:nvSpPr>
        <p:spPr/>
        <p:txBody>
          <a:bodyPr/>
          <a:lstStyle/>
          <a:p>
            <a:pPr marL="0" indent="0" algn="just" eaLnBrk="1" fontAlgn="auto" hangingPunct="1">
              <a:spcBef>
                <a:spcPts val="0"/>
              </a:spcBef>
              <a:spcAft>
                <a:spcPts val="0"/>
              </a:spcAft>
              <a:buFont typeface="Arial" pitchFamily="34" charset="0"/>
              <a:buNone/>
              <a:defRPr/>
            </a:pPr>
            <a:r>
              <a:rPr lang="bg-BG" sz="2400" b="1" dirty="0" smtClean="0">
                <a:latin typeface="Times New Roman" panose="02020603050405020304" pitchFamily="18" charset="0"/>
                <a:cs typeface="Times New Roman" panose="02020603050405020304" pitchFamily="18" charset="0"/>
              </a:rPr>
              <a:t>КОДЕКС С РОТАРИАНСКИТЕ ПРАКТИКИ</a:t>
            </a:r>
          </a:p>
          <a:p>
            <a:pPr marL="0" indent="0" algn="just" eaLnBrk="1" fontAlgn="auto" hangingPunct="1">
              <a:spcBef>
                <a:spcPts val="0"/>
              </a:spcBef>
              <a:spcAft>
                <a:spcPts val="0"/>
              </a:spcAft>
              <a:buFont typeface="Arial" pitchFamily="34" charset="0"/>
              <a:buNone/>
              <a:defRPr/>
            </a:pPr>
            <a:r>
              <a:rPr lang="bg-BG" sz="2400" dirty="0" smtClean="0">
                <a:latin typeface="Times New Roman" panose="02020603050405020304" pitchFamily="18" charset="0"/>
                <a:cs typeface="Times New Roman" panose="02020603050405020304" pitchFamily="18" charset="0"/>
              </a:rPr>
              <a:t>          Съдържа всички общи и постоянни практики на РИ, като клаузите съдържащи </a:t>
            </a:r>
            <a:r>
              <a:rPr lang="bg-BG" sz="2400" b="1" dirty="0" smtClean="0">
                <a:latin typeface="Times New Roman" panose="02020603050405020304" pitchFamily="18" charset="0"/>
                <a:cs typeface="Times New Roman" panose="02020603050405020304" pitchFamily="18" charset="0"/>
              </a:rPr>
              <a:t>думите „ще“, „е“ и „са“ са задължителни</a:t>
            </a:r>
            <a:r>
              <a:rPr lang="bg-BG" sz="2400" dirty="0" smtClean="0">
                <a:latin typeface="Times New Roman" panose="02020603050405020304" pitchFamily="18" charset="0"/>
                <a:cs typeface="Times New Roman" panose="02020603050405020304" pitchFamily="18" charset="0"/>
              </a:rPr>
              <a:t>, а думите </a:t>
            </a:r>
            <a:r>
              <a:rPr lang="bg-BG" sz="2400" b="1" dirty="0" smtClean="0">
                <a:latin typeface="Times New Roman" panose="02020603050405020304" pitchFamily="18" charset="0"/>
                <a:cs typeface="Times New Roman" panose="02020603050405020304" pitchFamily="18" charset="0"/>
              </a:rPr>
              <a:t>„може“ и „би трябвало“ са препоръчителни (допустими) </a:t>
            </a:r>
            <a:r>
              <a:rPr lang="bg-BG" sz="2400" dirty="0" smtClean="0">
                <a:latin typeface="Times New Roman" panose="02020603050405020304" pitchFamily="18" charset="0"/>
                <a:cs typeface="Times New Roman" panose="02020603050405020304" pitchFamily="18" charset="0"/>
              </a:rPr>
              <a:t>1.030.</a:t>
            </a:r>
          </a:p>
          <a:p>
            <a:pPr marL="0" indent="0" algn="just" eaLnBrk="1" fontAlgn="auto" hangingPunct="1">
              <a:spcBef>
                <a:spcPts val="0"/>
              </a:spcBef>
              <a:spcAft>
                <a:spcPts val="0"/>
              </a:spcAft>
              <a:buFont typeface="Arial" pitchFamily="34" charset="0"/>
              <a:buNone/>
              <a:defRPr/>
            </a:pPr>
            <a:endParaRPr lang="bg-BG" sz="2400" dirty="0" smtClean="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bg-BG" sz="2400" dirty="0" smtClean="0">
                <a:latin typeface="Times New Roman" panose="02020603050405020304" pitchFamily="18" charset="0"/>
                <a:cs typeface="Times New Roman" panose="02020603050405020304" pitchFamily="18" charset="0"/>
              </a:rPr>
              <a:t>В случай на </a:t>
            </a:r>
            <a:r>
              <a:rPr lang="bg-BG" sz="2400" b="1" dirty="0" smtClean="0">
                <a:latin typeface="Times New Roman" panose="02020603050405020304" pitchFamily="18" charset="0"/>
                <a:cs typeface="Times New Roman" panose="02020603050405020304" pitchFamily="18" charset="0"/>
              </a:rPr>
              <a:t>противоречие</a:t>
            </a:r>
            <a:r>
              <a:rPr lang="bg-BG" sz="2400" dirty="0" smtClean="0">
                <a:latin typeface="Times New Roman" panose="02020603050405020304" pitchFamily="18" charset="0"/>
                <a:cs typeface="Times New Roman" panose="02020603050405020304" pitchFamily="18" charset="0"/>
              </a:rPr>
              <a:t> между клаузите на Кодекса и тези на Конституцията и Правилника, </a:t>
            </a:r>
            <a:r>
              <a:rPr lang="bg-BG" sz="2400" b="1" dirty="0" smtClean="0">
                <a:latin typeface="Times New Roman" panose="02020603050405020304" pitchFamily="18" charset="0"/>
                <a:cs typeface="Times New Roman" panose="02020603050405020304" pitchFamily="18" charset="0"/>
              </a:rPr>
              <a:t>в сила са регламентите на конституционните документи</a:t>
            </a:r>
            <a:r>
              <a:rPr lang="bg-BG" sz="2400" dirty="0" smtClean="0">
                <a:latin typeface="Times New Roman" panose="02020603050405020304" pitchFamily="18" charset="0"/>
                <a:cs typeface="Times New Roman" panose="02020603050405020304" pitchFamily="18" charset="0"/>
              </a:rPr>
              <a:t> 1.050. </a:t>
            </a:r>
            <a:endParaRPr lang="bg-BG" sz="2400"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endParaRPr lang="bg-BG" sz="2400"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ru-RU" sz="2400" b="1" dirty="0" err="1">
                <a:latin typeface="Times New Roman" panose="02020603050405020304" pitchFamily="18" charset="0"/>
                <a:cs typeface="Times New Roman" panose="02020603050405020304" pitchFamily="18" charset="0"/>
              </a:rPr>
              <a:t>Актуализира</a:t>
            </a:r>
            <a:r>
              <a:rPr lang="ru-RU" sz="2400" b="1" dirty="0">
                <a:latin typeface="Times New Roman" panose="02020603050405020304" pitchFamily="18" charset="0"/>
                <a:cs typeface="Times New Roman" panose="02020603050405020304" pitchFamily="18" charset="0"/>
              </a:rPr>
              <a:t> се с решение на </a:t>
            </a:r>
            <a:r>
              <a:rPr lang="ru-RU" sz="2400" b="1" dirty="0" err="1">
                <a:latin typeface="Times New Roman" panose="02020603050405020304" pitchFamily="18" charset="0"/>
                <a:cs typeface="Times New Roman" panose="02020603050405020304" pitchFamily="18" charset="0"/>
              </a:rPr>
              <a:t>Борда</a:t>
            </a:r>
            <a:r>
              <a:rPr lang="ru-RU" sz="2400" b="1" dirty="0">
                <a:latin typeface="Times New Roman" panose="02020603050405020304" pitchFamily="18" charset="0"/>
                <a:cs typeface="Times New Roman" panose="02020603050405020304" pitchFamily="18" charset="0"/>
              </a:rPr>
              <a:t> на </a:t>
            </a:r>
            <a:r>
              <a:rPr lang="ru-RU" sz="2400" b="1" dirty="0" err="1">
                <a:latin typeface="Times New Roman" panose="02020603050405020304" pitchFamily="18" charset="0"/>
                <a:cs typeface="Times New Roman" panose="02020603050405020304" pitchFamily="18" charset="0"/>
              </a:rPr>
              <a:t>Директорите</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bg-BG" sz="2400" dirty="0" smtClean="0">
                <a:latin typeface="Times New Roman" panose="02020603050405020304" pitchFamily="18" charset="0"/>
                <a:cs typeface="Times New Roman" panose="02020603050405020304" pitchFamily="18" charset="0"/>
              </a:rPr>
              <a:t>Преведен </a:t>
            </a:r>
            <a:r>
              <a:rPr lang="bg-BG" sz="2400" dirty="0">
                <a:latin typeface="Times New Roman" panose="02020603050405020304" pitchFamily="18" charset="0"/>
                <a:cs typeface="Times New Roman" panose="02020603050405020304" pitchFamily="18" charset="0"/>
              </a:rPr>
              <a:t>на български език и са </a:t>
            </a:r>
            <a:r>
              <a:rPr lang="bg-BG" sz="2400" dirty="0" smtClean="0">
                <a:latin typeface="Times New Roman" panose="02020603050405020304" pitchFamily="18" charset="0"/>
                <a:cs typeface="Times New Roman" panose="02020603050405020304" pitchFamily="18" charset="0"/>
              </a:rPr>
              <a:t>качен </a:t>
            </a:r>
            <a:r>
              <a:rPr lang="bg-BG" sz="2400" dirty="0">
                <a:latin typeface="Times New Roman" panose="02020603050405020304" pitchFamily="18" charset="0"/>
                <a:cs typeface="Times New Roman" panose="02020603050405020304" pitchFamily="18" charset="0"/>
              </a:rPr>
              <a:t>на сайта на Дистрикта. </a:t>
            </a:r>
          </a:p>
          <a:p>
            <a:pPr>
              <a:defRPr/>
            </a:pPr>
            <a:endParaRPr lang="bg-BG" dirty="0"/>
          </a:p>
        </p:txBody>
      </p:sp>
    </p:spTree>
    <p:extLst>
      <p:ext uri="{BB962C8B-B14F-4D97-AF65-F5344CB8AC3E}">
        <p14:creationId xmlns:p14="http://schemas.microsoft.com/office/powerpoint/2010/main" val="82304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         ДИСТРИКТ 2482</a:t>
            </a:r>
            <a:endParaRPr lang="bg-BG" altLang="bg-BG" b="1" smtClean="0">
              <a:latin typeface="Arial Narrow" pitchFamily="34" charset="0"/>
            </a:endParaRPr>
          </a:p>
        </p:txBody>
      </p:sp>
      <p:pic>
        <p:nvPicPr>
          <p:cNvPr id="60419" name="Контейнер за съдържание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328308" y="2515882"/>
            <a:ext cx="2487384" cy="1932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Картина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757488"/>
            <a:ext cx="29083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Картина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508500"/>
            <a:ext cx="3517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Правоъгълник 4"/>
          <p:cNvSpPr>
            <a:spLocks noChangeArrowheads="1"/>
          </p:cNvSpPr>
          <p:nvPr/>
        </p:nvSpPr>
        <p:spPr bwMode="auto">
          <a:xfrm>
            <a:off x="5292725" y="1957388"/>
            <a:ext cx="3671888"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1" hangingPunct="1"/>
            <a:r>
              <a:rPr lang="bg-BG" sz="2800" b="1">
                <a:solidFill>
                  <a:srgbClr val="58585A"/>
                </a:solidFill>
                <a:latin typeface="Times New Roman" pitchFamily="18" charset="0"/>
                <a:ea typeface="MS PGothic" pitchFamily="34" charset="-128"/>
                <a:cs typeface="Times New Roman" pitchFamily="18" charset="0"/>
              </a:rPr>
              <a:t>Дистрикт 2482 България </a:t>
            </a:r>
            <a:r>
              <a:rPr lang="bg-BG" sz="2800">
                <a:solidFill>
                  <a:srgbClr val="58585A"/>
                </a:solidFill>
                <a:latin typeface="Times New Roman" pitchFamily="18" charset="0"/>
                <a:ea typeface="MS PGothic" pitchFamily="34" charset="-128"/>
                <a:cs typeface="Times New Roman" pitchFamily="18" charset="0"/>
              </a:rPr>
              <a:t>е самостоятелен Дистрикт в зона 20Б към РИ от 1 юли 2007 година</a:t>
            </a:r>
            <a:r>
              <a:rPr lang="bg-BG" sz="3000">
                <a:solidFill>
                  <a:srgbClr val="58585A"/>
                </a:solidFill>
                <a:latin typeface="Times New Roman" pitchFamily="18" charset="0"/>
                <a:ea typeface="MS PGothic" pitchFamily="34" charset="-128"/>
                <a:cs typeface="Times New Roman" pitchFamily="18" charset="0"/>
              </a:rPr>
              <a:t>. </a:t>
            </a:r>
          </a:p>
          <a:p>
            <a:pPr algn="ctr" defTabSz="457200" eaLnBrk="1" hangingPunct="1"/>
            <a:r>
              <a:rPr lang="bg-BG" sz="3000">
                <a:solidFill>
                  <a:srgbClr val="58585A"/>
                </a:solidFill>
                <a:latin typeface="Times New Roman" pitchFamily="18" charset="0"/>
                <a:ea typeface="MS PGothic" pitchFamily="34" charset="-128"/>
                <a:cs typeface="Times New Roman" pitchFamily="18" charset="0"/>
              </a:rPr>
              <a:t>В структурата си включва 18 зони.</a:t>
            </a:r>
          </a:p>
        </p:txBody>
      </p:sp>
    </p:spTree>
    <p:extLst>
      <p:ext uri="{BB962C8B-B14F-4D97-AF65-F5344CB8AC3E}">
        <p14:creationId xmlns:p14="http://schemas.microsoft.com/office/powerpoint/2010/main" val="174616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 ИНКОРПОРИРАНЕ НА ДИСТРИКТ 2482</a:t>
            </a:r>
            <a:endParaRPr lang="bg-BG" altLang="bg-BG" b="1" smtClean="0">
              <a:latin typeface="Arial Narrow" pitchFamily="34" charset="0"/>
            </a:endParaRPr>
          </a:p>
        </p:txBody>
      </p:sp>
      <p:sp>
        <p:nvSpPr>
          <p:cNvPr id="43011"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fontAlgn="auto" hangingPunct="1">
              <a:spcAft>
                <a:spcPts val="300"/>
              </a:spcAft>
              <a:buFontTx/>
              <a:buChar char="-"/>
              <a:defRPr/>
            </a:pPr>
            <a:r>
              <a:rPr lang="ru-RU" sz="2400" b="1" dirty="0">
                <a:latin typeface="Times New Roman" panose="02020603050405020304" pitchFamily="18" charset="0"/>
                <a:cs typeface="Times New Roman" panose="02020603050405020304" pitchFamily="18" charset="0"/>
              </a:rPr>
              <a:t>Дистрикт 2482 </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89  </a:t>
            </a:r>
            <a:r>
              <a:rPr lang="ru-RU" sz="2400" b="1" dirty="0" err="1">
                <a:latin typeface="Times New Roman" panose="02020603050405020304" pitchFamily="18" charset="0"/>
                <a:cs typeface="Times New Roman" panose="02020603050405020304" pitchFamily="18" charset="0"/>
              </a:rPr>
              <a:t>Ротари</a:t>
            </a:r>
            <a:r>
              <a:rPr lang="ru-RU" sz="2400" b="1" dirty="0">
                <a:latin typeface="Times New Roman" panose="02020603050405020304" pitchFamily="18" charset="0"/>
                <a:cs typeface="Times New Roman" panose="02020603050405020304" pitchFamily="18" charset="0"/>
              </a:rPr>
              <a:t> клуба</a:t>
            </a:r>
          </a:p>
          <a:p>
            <a:pPr algn="just" eaLnBrk="1" fontAlgn="auto" hangingPunct="1">
              <a:spcAft>
                <a:spcPts val="300"/>
              </a:spcAft>
              <a:buFontTx/>
              <a:buChar char="-"/>
              <a:defRPr/>
            </a:pPr>
            <a:endParaRPr lang="ru-RU" sz="2400" dirty="0">
              <a:latin typeface="Times New Roman" panose="02020603050405020304" pitchFamily="18" charset="0"/>
              <a:cs typeface="Times New Roman" panose="02020603050405020304" pitchFamily="18" charset="0"/>
            </a:endParaRPr>
          </a:p>
          <a:p>
            <a:pPr algn="just" eaLnBrk="1" fontAlgn="auto" hangingPunct="1">
              <a:spcAft>
                <a:spcPts val="300"/>
              </a:spcAft>
              <a:buFontTx/>
              <a:buChar char="-"/>
              <a:defRPr/>
            </a:pPr>
            <a:r>
              <a:rPr lang="ru-RU" sz="2400" b="1" dirty="0" err="1">
                <a:latin typeface="Times New Roman" panose="02020603050405020304" pitchFamily="18" charset="0"/>
                <a:cs typeface="Times New Roman" panose="02020603050405020304" pitchFamily="18" charset="0"/>
              </a:rPr>
              <a:t>Сдружение</a:t>
            </a:r>
            <a:r>
              <a:rPr lang="ru-RU" sz="2400" b="1" dirty="0">
                <a:latin typeface="Times New Roman" panose="02020603050405020304" pitchFamily="18" charset="0"/>
                <a:cs typeface="Times New Roman" panose="02020603050405020304" pitchFamily="18" charset="0"/>
              </a:rPr>
              <a:t> „Дистрикт 2482 </a:t>
            </a:r>
            <a:r>
              <a:rPr lang="ru-RU" sz="2400" b="1" dirty="0" err="1">
                <a:latin typeface="Times New Roman" panose="02020603050405020304" pitchFamily="18" charset="0"/>
                <a:cs typeface="Times New Roman" panose="02020603050405020304" pitchFamily="18" charset="0"/>
              </a:rPr>
              <a:t>към</a:t>
            </a:r>
            <a:r>
              <a:rPr lang="ru-RU" sz="2400" b="1" dirty="0">
                <a:latin typeface="Times New Roman" panose="02020603050405020304" pitchFamily="18" charset="0"/>
                <a:cs typeface="Times New Roman" panose="02020603050405020304" pitchFamily="18" charset="0"/>
              </a:rPr>
              <a:t> РИ“</a:t>
            </a:r>
            <a:r>
              <a:rPr lang="ru-RU" sz="2400" dirty="0">
                <a:latin typeface="Times New Roman" panose="02020603050405020304" pitchFamily="18" charset="0"/>
                <a:cs typeface="Times New Roman" panose="02020603050405020304" pitchFamily="18" charset="0"/>
              </a:rPr>
              <a:t> – </a:t>
            </a:r>
            <a:r>
              <a:rPr lang="ru-RU" sz="2400" b="1" dirty="0" smtClean="0">
                <a:latin typeface="Times New Roman" panose="02020603050405020304" pitchFamily="18" charset="0"/>
                <a:cs typeface="Times New Roman" panose="02020603050405020304" pitchFamily="18" charset="0"/>
              </a:rPr>
              <a:t>87 </a:t>
            </a:r>
            <a:r>
              <a:rPr lang="ru-RU" sz="2400" b="1" dirty="0" err="1">
                <a:latin typeface="Times New Roman" panose="02020603050405020304" pitchFamily="18" charset="0"/>
                <a:cs typeface="Times New Roman" panose="02020603050405020304" pitchFamily="18" charset="0"/>
              </a:rPr>
              <a:t>Ротари</a:t>
            </a:r>
            <a:r>
              <a:rPr lang="ru-RU" sz="2400" b="1" dirty="0">
                <a:latin typeface="Times New Roman" panose="02020603050405020304" pitchFamily="18" charset="0"/>
                <a:cs typeface="Times New Roman" panose="02020603050405020304" pitchFamily="18" charset="0"/>
              </a:rPr>
              <a:t> клуба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липса</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съдебна</a:t>
            </a:r>
            <a:r>
              <a:rPr lang="ru-RU" sz="2400" dirty="0">
                <a:latin typeface="Times New Roman" panose="02020603050405020304" pitchFamily="18" charset="0"/>
                <a:cs typeface="Times New Roman" panose="02020603050405020304" pitchFamily="18" charset="0"/>
              </a:rPr>
              <a:t> регистрация </a:t>
            </a:r>
            <a:r>
              <a:rPr lang="ru-RU" sz="2400" dirty="0" err="1">
                <a:latin typeface="Times New Roman" panose="02020603050405020304" pitchFamily="18" charset="0"/>
                <a:cs typeface="Times New Roman" panose="02020603050405020304" pitchFamily="18" charset="0"/>
              </a:rPr>
              <a:t>към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Сдружението</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присъединени</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РК </a:t>
            </a:r>
            <a:r>
              <a:rPr lang="ru-RU" sz="2400" dirty="0" err="1">
                <a:latin typeface="Times New Roman" panose="02020603050405020304" pitchFamily="18" charset="0"/>
                <a:cs typeface="Times New Roman" panose="02020603050405020304" pitchFamily="18" charset="0"/>
              </a:rPr>
              <a:t>Червен</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Бряг</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е-РК </a:t>
            </a:r>
            <a:r>
              <a:rPr lang="ru-RU" sz="2400" dirty="0">
                <a:latin typeface="Times New Roman" panose="02020603050405020304" pitchFamily="18" charset="0"/>
                <a:cs typeface="Times New Roman" panose="02020603050405020304" pitchFamily="18" charset="0"/>
              </a:rPr>
              <a:t>София-</a:t>
            </a:r>
            <a:r>
              <a:rPr lang="ru-RU" sz="2400" dirty="0" err="1">
                <a:latin typeface="Times New Roman" panose="02020603050405020304" pitchFamily="18" charset="0"/>
                <a:cs typeface="Times New Roman" panose="02020603050405020304" pitchFamily="18" charset="0"/>
              </a:rPr>
              <a:t>Некстум</a:t>
            </a:r>
            <a:r>
              <a:rPr lang="ru-RU" sz="2400" dirty="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bg-BG" altLang="bg-BG" sz="2000" dirty="0" smtClean="0">
              <a:solidFill>
                <a:srgbClr val="002060"/>
              </a:solidFill>
              <a:latin typeface="Georgia" panose="02040502050405020303" pitchFamily="18" charset="0"/>
            </a:endParaRPr>
          </a:p>
        </p:txBody>
      </p:sp>
    </p:spTree>
    <p:extLst>
      <p:ext uri="{BB962C8B-B14F-4D97-AF65-F5344CB8AC3E}">
        <p14:creationId xmlns:p14="http://schemas.microsoft.com/office/powerpoint/2010/main" val="304751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 ИНКОРПОРИРАНЕ НА ДИСТРИКТ 2482</a:t>
            </a:r>
            <a:endParaRPr lang="bg-BG" altLang="bg-BG" b="1" smtClean="0">
              <a:latin typeface="Arial Narrow" pitchFamily="34" charset="0"/>
            </a:endParaRPr>
          </a:p>
        </p:txBody>
      </p:sp>
      <p:pic>
        <p:nvPicPr>
          <p:cNvPr id="64515" name="Контейнер за съдържание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014651" y="1219200"/>
            <a:ext cx="711469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38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            ДИСТРИКТ 2482</a:t>
            </a:r>
            <a:endParaRPr lang="bg-BG" altLang="bg-BG" b="1" smtClean="0">
              <a:latin typeface="Arial Narrow" pitchFamily="34" charset="0"/>
            </a:endParaRPr>
          </a:p>
        </p:txBody>
      </p:sp>
      <p:sp>
        <p:nvSpPr>
          <p:cNvPr id="43011"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fontAlgn="auto" hangingPunct="1">
              <a:spcAft>
                <a:spcPts val="300"/>
              </a:spcAft>
              <a:defRPr/>
            </a:pPr>
            <a:r>
              <a:rPr lang="ru-RU" sz="1800" b="1" dirty="0">
                <a:latin typeface="Arial Narrow" panose="020B0606020202030204" pitchFamily="34" charset="0"/>
              </a:rPr>
              <a:t></a:t>
            </a:r>
            <a:r>
              <a:rPr lang="ru-RU" sz="2400" dirty="0">
                <a:latin typeface="Times New Roman" panose="02020603050405020304" pitchFamily="18" charset="0"/>
                <a:cs typeface="Times New Roman" panose="02020603050405020304" pitchFamily="18" charset="0"/>
              </a:rPr>
              <a:t>На </a:t>
            </a:r>
            <a:r>
              <a:rPr lang="ru-RU" sz="2400" dirty="0" err="1">
                <a:latin typeface="Times New Roman" panose="02020603050405020304" pitchFamily="18" charset="0"/>
                <a:cs typeface="Times New Roman" panose="02020603050405020304" pitchFamily="18" charset="0"/>
              </a:rPr>
              <a:t>този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етап</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клубовете</a:t>
            </a:r>
            <a:r>
              <a:rPr lang="ru-RU" sz="2400" dirty="0">
                <a:latin typeface="Times New Roman" panose="02020603050405020304" pitchFamily="18" charset="0"/>
                <a:cs typeface="Times New Roman" panose="02020603050405020304" pitchFamily="18" charset="0"/>
              </a:rPr>
              <a:t> е </a:t>
            </a:r>
            <a:r>
              <a:rPr lang="ru-RU" sz="2400" dirty="0" err="1">
                <a:latin typeface="Times New Roman" panose="02020603050405020304" pitchFamily="18" charset="0"/>
                <a:cs typeface="Times New Roman" panose="02020603050405020304" pitchFamily="18" charset="0"/>
              </a:rPr>
              <a:t>изпратен</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обсъждане</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проект за </a:t>
            </a:r>
            <a:r>
              <a:rPr lang="ru-RU" sz="2400" b="1" dirty="0" err="1">
                <a:latin typeface="Times New Roman" panose="02020603050405020304" pitchFamily="18" charset="0"/>
                <a:cs typeface="Times New Roman" panose="02020603050405020304" pitchFamily="18" charset="0"/>
              </a:rPr>
              <a:t>Правилник</a:t>
            </a:r>
            <a:r>
              <a:rPr lang="ru-RU" sz="2400" b="1" dirty="0">
                <a:latin typeface="Times New Roman" panose="02020603050405020304" pitchFamily="18" charset="0"/>
                <a:cs typeface="Times New Roman" panose="02020603050405020304" pitchFamily="18" charset="0"/>
              </a:rPr>
              <a:t> на Дистрикт 2482</a:t>
            </a:r>
            <a:r>
              <a:rPr lang="ru-RU" sz="2400" b="1" dirty="0" smtClean="0">
                <a:latin typeface="Times New Roman" panose="02020603050405020304" pitchFamily="18" charset="0"/>
                <a:cs typeface="Times New Roman" panose="02020603050405020304" pitchFamily="18" charset="0"/>
              </a:rPr>
              <a:t>.</a:t>
            </a:r>
          </a:p>
          <a:p>
            <a:pPr marL="0" indent="0" algn="just" eaLnBrk="1" fontAlgn="auto" hangingPunct="1">
              <a:spcAft>
                <a:spcPts val="300"/>
              </a:spcAft>
              <a:buFont typeface="Arial" pitchFamily="34" charset="0"/>
              <a:buNone/>
              <a:defRPr/>
            </a:pPr>
            <a:endParaRPr lang="ru-RU" sz="2400" b="1" dirty="0">
              <a:latin typeface="Times New Roman" panose="02020603050405020304" pitchFamily="18" charset="0"/>
              <a:cs typeface="Times New Roman" panose="02020603050405020304" pitchFamily="18" charset="0"/>
            </a:endParaRPr>
          </a:p>
          <a:p>
            <a:pPr algn="just" eaLnBrk="1" fontAlgn="auto" hangingPunct="1">
              <a:spcAft>
                <a:spcPts val="300"/>
              </a:spcAft>
              <a:defRPr/>
            </a:pPr>
            <a:r>
              <a:rPr lang="ru-RU" sz="2400" dirty="0" err="1">
                <a:latin typeface="Times New Roman" panose="02020603050405020304" pitchFamily="18" charset="0"/>
                <a:cs typeface="Times New Roman" panose="02020603050405020304" pitchFamily="18" charset="0"/>
              </a:rPr>
              <a:t>През</a:t>
            </a:r>
            <a:r>
              <a:rPr lang="ru-RU" sz="2400" dirty="0">
                <a:latin typeface="Times New Roman" panose="02020603050405020304" pitchFamily="18" charset="0"/>
                <a:cs typeface="Times New Roman" panose="02020603050405020304" pitchFamily="18" charset="0"/>
              </a:rPr>
              <a:t> м. </a:t>
            </a:r>
            <a:r>
              <a:rPr lang="ru-RU" sz="2400" dirty="0" err="1">
                <a:latin typeface="Times New Roman" panose="02020603050405020304" pitchFamily="18" charset="0"/>
                <a:cs typeface="Times New Roman" panose="02020603050405020304" pitchFamily="18" charset="0"/>
              </a:rPr>
              <a:t>април</a:t>
            </a:r>
            <a:r>
              <a:rPr lang="ru-RU" sz="2400" dirty="0">
                <a:latin typeface="Times New Roman" panose="02020603050405020304" pitchFamily="18" charset="0"/>
                <a:cs typeface="Times New Roman" panose="02020603050405020304" pitchFamily="18" charset="0"/>
              </a:rPr>
              <a:t> 2019 г. </a:t>
            </a:r>
            <a:r>
              <a:rPr lang="ru-RU" sz="2400" dirty="0" err="1">
                <a:latin typeface="Times New Roman" panose="02020603050405020304" pitchFamily="18" charset="0"/>
                <a:cs typeface="Times New Roman" panose="02020603050405020304" pitchFamily="18" charset="0"/>
              </a:rPr>
              <a:t>ще</a:t>
            </a:r>
            <a:r>
              <a:rPr lang="ru-RU" sz="2400" dirty="0">
                <a:latin typeface="Times New Roman" panose="02020603050405020304" pitchFamily="18" charset="0"/>
                <a:cs typeface="Times New Roman" panose="02020603050405020304" pitchFamily="18" charset="0"/>
              </a:rPr>
              <a:t> се </a:t>
            </a:r>
            <a:r>
              <a:rPr lang="ru-RU" sz="2400" dirty="0" err="1">
                <a:latin typeface="Times New Roman" panose="02020603050405020304" pitchFamily="18" charset="0"/>
                <a:cs typeface="Times New Roman" panose="02020603050405020304" pitchFamily="18" charset="0"/>
              </a:rPr>
              <a:t>проведе</a:t>
            </a:r>
            <a:r>
              <a:rPr lang="ru-RU" sz="2400" dirty="0">
                <a:latin typeface="Times New Roman" panose="02020603050405020304" pitchFamily="18" charset="0"/>
                <a:cs typeface="Times New Roman" panose="02020603050405020304" pitchFamily="18" charset="0"/>
              </a:rPr>
              <a:t> заседание на </a:t>
            </a:r>
            <a:r>
              <a:rPr lang="ru-RU" sz="2400" dirty="0" err="1">
                <a:latin typeface="Times New Roman" panose="02020603050405020304" pitchFamily="18" charset="0"/>
                <a:cs typeface="Times New Roman" panose="02020603050405020304" pitchFamily="18" charset="0"/>
              </a:rPr>
              <a:t>Законодателния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съвет</a:t>
            </a:r>
            <a:r>
              <a:rPr lang="ru-RU" sz="2400" dirty="0">
                <a:latin typeface="Times New Roman" panose="02020603050405020304" pitchFamily="18" charset="0"/>
                <a:cs typeface="Times New Roman" panose="02020603050405020304" pitchFamily="18" charset="0"/>
              </a:rPr>
              <a:t> на РИ, </a:t>
            </a:r>
            <a:r>
              <a:rPr lang="ru-RU" sz="2400" dirty="0" err="1">
                <a:latin typeface="Times New Roman" panose="02020603050405020304" pitchFamily="18" charset="0"/>
                <a:cs typeface="Times New Roman" panose="02020603050405020304" pitchFamily="18" charset="0"/>
              </a:rPr>
              <a:t>поради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което</a:t>
            </a:r>
            <a:r>
              <a:rPr lang="ru-RU" sz="2400"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ще</a:t>
            </a:r>
            <a:r>
              <a:rPr lang="ru-RU" sz="2400" b="1" dirty="0" smtClean="0">
                <a:latin typeface="Times New Roman" panose="02020603050405020304" pitchFamily="18" charset="0"/>
                <a:cs typeface="Times New Roman" panose="02020603050405020304" pitchFamily="18" charset="0"/>
              </a:rPr>
              <a:t> се </a:t>
            </a:r>
            <a:r>
              <a:rPr lang="ru-RU" sz="2400" b="1" dirty="0" err="1">
                <a:latin typeface="Times New Roman" panose="02020603050405020304" pitchFamily="18" charset="0"/>
                <a:cs typeface="Times New Roman" panose="02020603050405020304" pitchFamily="18" charset="0"/>
              </a:rPr>
              <a:t>изчакат</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решенията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преди</a:t>
            </a:r>
            <a:r>
              <a:rPr lang="ru-RU" sz="2400" dirty="0">
                <a:latin typeface="Times New Roman" panose="02020603050405020304" pitchFamily="18" charset="0"/>
                <a:cs typeface="Times New Roman" panose="02020603050405020304" pitchFamily="18" charset="0"/>
              </a:rPr>
              <a:t> да се </a:t>
            </a:r>
            <a:r>
              <a:rPr lang="ru-RU" sz="2400" dirty="0" err="1">
                <a:latin typeface="Times New Roman" panose="02020603050405020304" pitchFamily="18" charset="0"/>
                <a:cs typeface="Times New Roman" panose="02020603050405020304" pitchFamily="18" charset="0"/>
              </a:rPr>
              <a:t>изготви</a:t>
            </a:r>
            <a:r>
              <a:rPr lang="ru-RU" sz="2400"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окончателен </a:t>
            </a:r>
            <a:r>
              <a:rPr lang="ru-RU" sz="2400" b="1" dirty="0">
                <a:latin typeface="Times New Roman" panose="02020603050405020304" pitchFamily="18" charset="0"/>
                <a:cs typeface="Times New Roman" panose="02020603050405020304" pitchFamily="18" charset="0"/>
              </a:rPr>
              <a:t>проект за </a:t>
            </a:r>
            <a:r>
              <a:rPr lang="ru-RU" sz="2400" b="1" dirty="0" err="1">
                <a:latin typeface="Times New Roman" panose="02020603050405020304" pitchFamily="18" charset="0"/>
                <a:cs typeface="Times New Roman" panose="02020603050405020304" pitchFamily="18" charset="0"/>
              </a:rPr>
              <a:t>Правилник</a:t>
            </a:r>
            <a:r>
              <a:rPr lang="ru-RU" sz="2400" b="1" dirty="0">
                <a:latin typeface="Times New Roman" panose="02020603050405020304" pitchFamily="18" charset="0"/>
                <a:cs typeface="Times New Roman" panose="02020603050405020304" pitchFamily="18" charset="0"/>
              </a:rPr>
              <a:t> на Дистрикт 2482 и </a:t>
            </a:r>
            <a:r>
              <a:rPr lang="ru-RU" sz="2400" b="1" dirty="0" err="1">
                <a:latin typeface="Times New Roman" panose="02020603050405020304" pitchFamily="18" charset="0"/>
                <a:cs typeface="Times New Roman" panose="02020603050405020304" pitchFamily="18" charset="0"/>
              </a:rPr>
              <a:t>неговото</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приемане</a:t>
            </a:r>
            <a:r>
              <a:rPr lang="ru-RU" sz="2400" b="1" dirty="0">
                <a:latin typeface="Times New Roman" panose="02020603050405020304" pitchFamily="18" charset="0"/>
                <a:cs typeface="Times New Roman" panose="02020603050405020304" pitchFamily="18" charset="0"/>
              </a:rPr>
              <a:t> на </a:t>
            </a:r>
            <a:r>
              <a:rPr lang="ru-RU" sz="2400" b="1" dirty="0" err="1">
                <a:latin typeface="Times New Roman" panose="02020603050405020304" pitchFamily="18" charset="0"/>
                <a:cs typeface="Times New Roman" panose="02020603050405020304" pitchFamily="18" charset="0"/>
              </a:rPr>
              <a:t>Дистриктна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законодателна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среща</a:t>
            </a:r>
            <a:r>
              <a:rPr lang="ru-RU" sz="2400" b="1" dirty="0">
                <a:latin typeface="Times New Roman" panose="02020603050405020304" pitchFamily="18" charset="0"/>
                <a:cs typeface="Times New Roman" panose="02020603050405020304" pitchFamily="18" charset="0"/>
              </a:rPr>
              <a:t>.</a:t>
            </a:r>
            <a:endParaRPr lang="bg-BG" sz="2400" b="1" dirty="0">
              <a:latin typeface="Times New Roman" panose="02020603050405020304" pitchFamily="18" charset="0"/>
              <a:cs typeface="Times New Roman" panose="02020603050405020304" pitchFamily="18" charset="0"/>
            </a:endParaRPr>
          </a:p>
          <a:p>
            <a:pPr marL="0" indent="0">
              <a:buFont typeface="Arial" pitchFamily="34" charset="0"/>
              <a:buNone/>
              <a:defRPr/>
            </a:pPr>
            <a:endParaRPr lang="bg-BG" altLang="bg-BG" sz="2000" dirty="0" smtClean="0">
              <a:solidFill>
                <a:srgbClr val="002060"/>
              </a:solidFill>
              <a:latin typeface="Georgia" panose="02040502050405020303" pitchFamily="18" charset="0"/>
            </a:endParaRPr>
          </a:p>
        </p:txBody>
      </p:sp>
    </p:spTree>
    <p:extLst>
      <p:ext uri="{BB962C8B-B14F-4D97-AF65-F5344CB8AC3E}">
        <p14:creationId xmlns:p14="http://schemas.microsoft.com/office/powerpoint/2010/main" val="115530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681413" y="2571750"/>
            <a:ext cx="5462587" cy="1200150"/>
          </a:xfrm>
          <a:prstGeom prst="rect">
            <a:avLst/>
          </a:prstGeom>
          <a:noFill/>
        </p:spPr>
        <p:txBody>
          <a:bodyPr>
            <a:spAutoFit/>
          </a:bodyPr>
          <a:lstStyle/>
          <a:p>
            <a:pPr algn="ctr" eaLnBrk="1" hangingPunct="1">
              <a:defRPr/>
            </a:pPr>
            <a:r>
              <a:rPr lang="bg-BG" sz="3600" b="1" dirty="0">
                <a:solidFill>
                  <a:srgbClr val="002060"/>
                </a:solidFill>
                <a:effectLst>
                  <a:outerShdw blurRad="38100" dist="38100" dir="2700000" algn="tl">
                    <a:srgbClr val="000000">
                      <a:alpha val="43137"/>
                    </a:srgbClr>
                  </a:outerShdw>
                </a:effectLst>
                <a:latin typeface="Arial Narrow" pitchFamily="34" charset="0"/>
              </a:rPr>
              <a:t>НА ДОБЪР ЧАС </a:t>
            </a:r>
          </a:p>
          <a:p>
            <a:pPr algn="ctr" eaLnBrk="1" hangingPunct="1">
              <a:defRPr/>
            </a:pPr>
            <a:r>
              <a:rPr lang="bg-BG" sz="3600" b="1" dirty="0">
                <a:solidFill>
                  <a:srgbClr val="002060"/>
                </a:solidFill>
                <a:effectLst>
                  <a:outerShdw blurRad="38100" dist="38100" dir="2700000" algn="tl">
                    <a:srgbClr val="000000">
                      <a:alpha val="43137"/>
                    </a:srgbClr>
                  </a:outerShdw>
                </a:effectLst>
                <a:latin typeface="Arial Narrow" pitchFamily="34" charset="0"/>
              </a:rPr>
              <a:t>И УСПЕХ!</a:t>
            </a:r>
          </a:p>
        </p:txBody>
      </p:sp>
    </p:spTree>
    <p:extLst>
      <p:ext uri="{BB962C8B-B14F-4D97-AF65-F5344CB8AC3E}">
        <p14:creationId xmlns:p14="http://schemas.microsoft.com/office/powerpoint/2010/main" val="306708781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2171160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lstStyle/>
          <a:p>
            <a:pPr>
              <a:defRPr/>
            </a:pPr>
            <a:r>
              <a:rPr lang="bg-BG" sz="3600" b="1" dirty="0" smtClean="0"/>
              <a:t>Календар на президента</a:t>
            </a:r>
            <a:r>
              <a:rPr lang="bg-BG" sz="2000" b="1" dirty="0" smtClean="0"/>
              <a:t>: </a:t>
            </a:r>
            <a:r>
              <a:rPr lang="bg-BG" sz="2200" b="1" dirty="0" smtClean="0"/>
              <a:t>Планиране на ротарианската година; Ресурси; Цели; Задължителни действия в My Rotary и в РК Централ</a:t>
            </a:r>
            <a:endParaRPr lang="en-US" sz="2200" dirty="0"/>
          </a:p>
        </p:txBody>
      </p:sp>
      <p:sp>
        <p:nvSpPr>
          <p:cNvPr id="38915"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eaLnBrk="1" hangingPunct="1"/>
            <a:r>
              <a:rPr lang="bg-BG" altLang="en-US" sz="2000" b="1" smtClean="0">
                <a:latin typeface="Georgia" pitchFamily="18" charset="0"/>
                <a:cs typeface="Times New Roman" pitchFamily="18" charset="0"/>
              </a:rPr>
              <a:t>Пламен Цветков – Елект организационен Секретар</a:t>
            </a:r>
          </a:p>
          <a:p>
            <a:pPr eaLnBrk="1" hangingPunct="1"/>
            <a:r>
              <a:rPr lang="bg-BG" altLang="en-US" sz="2000" b="1" smtClean="0">
                <a:latin typeface="Georgia" pitchFamily="18" charset="0"/>
                <a:cs typeface="Times New Roman" pitchFamily="18" charset="0"/>
              </a:rPr>
              <a:t>РК Русе Дунав</a:t>
            </a:r>
          </a:p>
        </p:txBody>
      </p:sp>
    </p:spTree>
    <p:extLst>
      <p:ext uri="{BB962C8B-B14F-4D97-AF65-F5344CB8AC3E}">
        <p14:creationId xmlns:p14="http://schemas.microsoft.com/office/powerpoint/2010/main" val="2109198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ПЛАНИРАНЕ НА РОТАРИАНСКАТА ГОДИНА</a:t>
            </a:r>
          </a:p>
        </p:txBody>
      </p:sp>
      <p:sp>
        <p:nvSpPr>
          <p:cNvPr id="39939" name="Content Placeholder 2"/>
          <p:cNvSpPr>
            <a:spLocks noGrp="1"/>
          </p:cNvSpPr>
          <p:nvPr>
            <p:ph idx="1"/>
          </p:nvPr>
        </p:nvSpPr>
        <p:spPr bwMode="auto">
          <a:xfrm>
            <a:off x="457200" y="1052513"/>
            <a:ext cx="8229600" cy="159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spcBef>
                <a:spcPct val="0"/>
              </a:spcBef>
              <a:buFont typeface="Arial" pitchFamily="34" charset="0"/>
              <a:buNone/>
            </a:pPr>
            <a:r>
              <a:rPr lang="bg-BG" altLang="bg-BG" sz="1400" b="1" smtClean="0">
                <a:solidFill>
                  <a:srgbClr val="002060"/>
                </a:solidFill>
                <a:latin typeface="Georgia" pitchFamily="18" charset="0"/>
              </a:rPr>
              <a:t>Новата визия на Ротари</a:t>
            </a:r>
          </a:p>
          <a:p>
            <a:pPr>
              <a:spcBef>
                <a:spcPct val="0"/>
              </a:spcBef>
              <a:buFont typeface="Arial" pitchFamily="34" charset="0"/>
              <a:buNone/>
            </a:pPr>
            <a:endParaRPr lang="en-US" altLang="bg-BG" sz="1400" b="1" smtClean="0">
              <a:solidFill>
                <a:srgbClr val="002060"/>
              </a:solidFill>
              <a:latin typeface="Georgia" pitchFamily="18" charset="0"/>
            </a:endParaRPr>
          </a:p>
          <a:p>
            <a:pPr>
              <a:spcBef>
                <a:spcPct val="0"/>
              </a:spcBef>
              <a:buFont typeface="Arial" pitchFamily="34" charset="0"/>
              <a:buNone/>
            </a:pPr>
            <a:r>
              <a:rPr lang="bg-BG" altLang="bg-BG" sz="1400" b="1" i="1" smtClean="0">
                <a:solidFill>
                  <a:srgbClr val="002060"/>
                </a:solidFill>
                <a:latin typeface="Georgia" pitchFamily="18" charset="0"/>
              </a:rPr>
              <a:t>	</a:t>
            </a:r>
            <a:r>
              <a:rPr lang="bg-BG" altLang="bg-BG" sz="1400" b="1" i="1" smtClean="0">
                <a:solidFill>
                  <a:srgbClr val="FF0000"/>
                </a:solidFill>
                <a:latin typeface="Georgia" pitchFamily="18" charset="0"/>
              </a:rPr>
              <a:t>“Заедно виждаме свят, в който хората се обединяват и предприемат действия, за да създадат промяна в дългосрочен план – по целия свят, в нашите общности и в самите нас.”</a:t>
            </a:r>
            <a:endParaRPr lang="en-US" altLang="bg-BG" sz="1400" b="1" smtClean="0">
              <a:solidFill>
                <a:srgbClr val="FF0000"/>
              </a:solidFill>
              <a:latin typeface="Georgia" pitchFamily="18" charset="0"/>
            </a:endParaRPr>
          </a:p>
          <a:p>
            <a:pPr>
              <a:spcBef>
                <a:spcPct val="0"/>
              </a:spcBef>
              <a:buFont typeface="Arial" pitchFamily="34" charset="0"/>
              <a:buNone/>
            </a:pPr>
            <a:endParaRPr lang="bg-BG" altLang="bg-BG" sz="1600" b="1" smtClean="0">
              <a:solidFill>
                <a:srgbClr val="002060"/>
              </a:solidFill>
              <a:latin typeface="Georgia" pitchFamily="18" charset="0"/>
            </a:endParaRPr>
          </a:p>
          <a:p>
            <a:pPr algn="ctr">
              <a:spcBef>
                <a:spcPct val="0"/>
              </a:spcBef>
              <a:buFont typeface="Arial" pitchFamily="34" charset="0"/>
              <a:buNone/>
            </a:pPr>
            <a:r>
              <a:rPr lang="bg-BG" altLang="bg-BG" sz="1600" b="1" smtClean="0">
                <a:solidFill>
                  <a:srgbClr val="C00000"/>
                </a:solidFill>
                <a:latin typeface="Georgia" pitchFamily="18" charset="0"/>
              </a:rPr>
              <a:t>ОТГОВОРНОСТИ ЗА ОПРЕДЕЛЯНЕ НА ЦЕЛИ</a:t>
            </a:r>
            <a:endParaRPr lang="en-US" altLang="bg-BG" sz="1600" b="1" smtClean="0">
              <a:solidFill>
                <a:srgbClr val="C00000"/>
              </a:solidFill>
              <a:latin typeface="Georgia" pitchFamily="18" charset="0"/>
            </a:endParaRPr>
          </a:p>
          <a:p>
            <a:pPr>
              <a:spcBef>
                <a:spcPct val="0"/>
              </a:spcBef>
            </a:pPr>
            <a:endParaRPr lang="bg-BG" altLang="bg-BG" sz="1600" b="1" smtClean="0">
              <a:solidFill>
                <a:srgbClr val="002060"/>
              </a:solidFill>
              <a:latin typeface="Georgia" pitchFamily="18" charset="0"/>
            </a:endParaRPr>
          </a:p>
          <a:p>
            <a:pPr>
              <a:buFont typeface="Arial" pitchFamily="34" charset="0"/>
              <a:buNone/>
            </a:pPr>
            <a:endParaRPr lang="bg-BG" altLang="bg-BG" sz="1400" smtClean="0">
              <a:solidFill>
                <a:srgbClr val="002060"/>
              </a:solidFill>
              <a:latin typeface="Georgia" pitchFamily="18" charset="0"/>
            </a:endParaRPr>
          </a:p>
        </p:txBody>
      </p:sp>
      <p:sp>
        <p:nvSpPr>
          <p:cNvPr id="3994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39941" name="TextBox 13"/>
          <p:cNvSpPr txBox="1">
            <a:spLocks noChangeArrowheads="1"/>
          </p:cNvSpPr>
          <p:nvPr/>
        </p:nvSpPr>
        <p:spPr bwMode="auto">
          <a:xfrm>
            <a:off x="714375" y="2928938"/>
            <a:ext cx="335756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bg-BG" altLang="bg-BG" sz="1600" b="1">
                <a:solidFill>
                  <a:srgbClr val="002060"/>
                </a:solidFill>
                <a:latin typeface="Georgia" pitchFamily="18" charset="0"/>
              </a:rPr>
              <a:t>Отговорности на Елект Президента:</a:t>
            </a:r>
          </a:p>
          <a:p>
            <a:pPr eaLnBrk="1" hangingPunct="1"/>
            <a:endParaRPr lang="bg-BG" altLang="bg-BG" sz="1600" b="1">
              <a:solidFill>
                <a:srgbClr val="002060"/>
              </a:solidFill>
              <a:latin typeface="Georgia" pitchFamily="18" charset="0"/>
            </a:endParaRPr>
          </a:p>
          <a:p>
            <a:pPr eaLnBrk="1" hangingPunct="1"/>
            <a:r>
              <a:rPr lang="bg-BG" altLang="bg-BG" sz="1300" b="1">
                <a:solidFill>
                  <a:srgbClr val="002060"/>
                </a:solidFill>
                <a:latin typeface="Georgia" pitchFamily="18" charset="0"/>
              </a:rPr>
              <a:t>√ Изготвяне и оценяване на стратегическия план на клуба;</a:t>
            </a:r>
          </a:p>
          <a:p>
            <a:pPr eaLnBrk="1" hangingPunct="1"/>
            <a:endParaRPr lang="en-US" altLang="bg-BG" sz="1300" b="1">
              <a:solidFill>
                <a:srgbClr val="002060"/>
              </a:solidFill>
              <a:latin typeface="Georgia" pitchFamily="18" charset="0"/>
            </a:endParaRPr>
          </a:p>
          <a:p>
            <a:pPr eaLnBrk="1" hangingPunct="1"/>
            <a:r>
              <a:rPr lang="bg-BG" altLang="bg-BG" sz="1300" b="1">
                <a:solidFill>
                  <a:srgbClr val="002060"/>
                </a:solidFill>
                <a:latin typeface="Georgia" pitchFamily="18" charset="0"/>
              </a:rPr>
              <a:t>√ Установяване на годишни цели в Ротари клуб Централ;</a:t>
            </a:r>
          </a:p>
          <a:p>
            <a:pPr eaLnBrk="1" hangingPunct="1"/>
            <a:endParaRPr lang="en-US" altLang="bg-BG" sz="1300" b="1">
              <a:solidFill>
                <a:srgbClr val="002060"/>
              </a:solidFill>
              <a:latin typeface="Georgia" pitchFamily="18" charset="0"/>
            </a:endParaRPr>
          </a:p>
          <a:p>
            <a:pPr eaLnBrk="1" hangingPunct="1"/>
            <a:r>
              <a:rPr lang="bg-BG" altLang="bg-BG" sz="1300" b="1">
                <a:solidFill>
                  <a:srgbClr val="002060"/>
                </a:solidFill>
                <a:latin typeface="Georgia" pitchFamily="18" charset="0"/>
              </a:rPr>
              <a:t>√ Създаване на план за действие по всяка цел;</a:t>
            </a:r>
          </a:p>
          <a:p>
            <a:pPr eaLnBrk="1" hangingPunct="1"/>
            <a:endParaRPr lang="en-US" altLang="bg-BG" sz="1300" b="1">
              <a:solidFill>
                <a:srgbClr val="002060"/>
              </a:solidFill>
              <a:latin typeface="Georgia" pitchFamily="18" charset="0"/>
            </a:endParaRPr>
          </a:p>
          <a:p>
            <a:pPr eaLnBrk="1" hangingPunct="1"/>
            <a:r>
              <a:rPr lang="bg-BG" altLang="bg-BG" sz="1300" b="1">
                <a:solidFill>
                  <a:srgbClr val="002060"/>
                </a:solidFill>
                <a:latin typeface="Georgia" pitchFamily="18" charset="0"/>
              </a:rPr>
              <a:t>√ Участие в обучение за доразвиване на целите;</a:t>
            </a:r>
            <a:endParaRPr lang="en-US" altLang="bg-BG" sz="1300" b="1">
              <a:solidFill>
                <a:srgbClr val="002060"/>
              </a:solidFill>
              <a:latin typeface="Georgia" pitchFamily="18" charset="0"/>
            </a:endParaRPr>
          </a:p>
          <a:p>
            <a:pPr eaLnBrk="1" hangingPunct="1"/>
            <a:endParaRPr lang="en-US" altLang="bg-BG" sz="1300">
              <a:latin typeface="Georgia" pitchFamily="18" charset="0"/>
            </a:endParaRPr>
          </a:p>
        </p:txBody>
      </p:sp>
      <p:sp>
        <p:nvSpPr>
          <p:cNvPr id="39942" name="TextBox 14"/>
          <p:cNvSpPr txBox="1">
            <a:spLocks noChangeArrowheads="1"/>
          </p:cNvSpPr>
          <p:nvPr/>
        </p:nvSpPr>
        <p:spPr bwMode="auto">
          <a:xfrm>
            <a:off x="4643438" y="3000375"/>
            <a:ext cx="3357562"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bg-BG" altLang="bg-BG" sz="1600" b="1">
                <a:solidFill>
                  <a:srgbClr val="002060"/>
                </a:solidFill>
                <a:latin typeface="Georgia" pitchFamily="18" charset="0"/>
              </a:rPr>
              <a:t>Отговорности на </a:t>
            </a:r>
          </a:p>
          <a:p>
            <a:pPr algn="ctr" eaLnBrk="1" hangingPunct="1"/>
            <a:r>
              <a:rPr lang="bg-BG" altLang="bg-BG" sz="1600" b="1">
                <a:solidFill>
                  <a:srgbClr val="002060"/>
                </a:solidFill>
                <a:latin typeface="Georgia" pitchFamily="18" charset="0"/>
              </a:rPr>
              <a:t>Президента:</a:t>
            </a:r>
          </a:p>
          <a:p>
            <a:pPr eaLnBrk="1" hangingPunct="1"/>
            <a:endParaRPr lang="bg-BG" altLang="bg-BG" sz="1200" b="1">
              <a:solidFill>
                <a:srgbClr val="002060"/>
              </a:solidFill>
            </a:endParaRPr>
          </a:p>
          <a:p>
            <a:pPr eaLnBrk="1" hangingPunct="1"/>
            <a:r>
              <a:rPr lang="bg-BG" altLang="bg-BG" sz="1300" b="1">
                <a:solidFill>
                  <a:srgbClr val="002060"/>
                </a:solidFill>
                <a:latin typeface="Georgia" pitchFamily="18" charset="0"/>
              </a:rPr>
              <a:t>√ Осъществяване и постоянно оценяване на целите на клуба;</a:t>
            </a:r>
          </a:p>
          <a:p>
            <a:pPr eaLnBrk="1" hangingPunct="1"/>
            <a:endParaRPr lang="en-US" altLang="bg-BG" sz="1300" b="1">
              <a:solidFill>
                <a:srgbClr val="002060"/>
              </a:solidFill>
              <a:latin typeface="Georgia" pitchFamily="18" charset="0"/>
            </a:endParaRPr>
          </a:p>
          <a:p>
            <a:pPr eaLnBrk="1" hangingPunct="1"/>
            <a:r>
              <a:rPr lang="bg-BG" altLang="bg-BG" sz="1300" b="1">
                <a:solidFill>
                  <a:srgbClr val="002060"/>
                </a:solidFill>
                <a:latin typeface="Georgia" pitchFamily="18" charset="0"/>
              </a:rPr>
              <a:t>√ Мотивиране на всеки клубен член да участва в клубните дейности;</a:t>
            </a:r>
          </a:p>
          <a:p>
            <a:pPr eaLnBrk="1" hangingPunct="1"/>
            <a:endParaRPr lang="en-US" altLang="bg-BG" sz="1300" b="1">
              <a:solidFill>
                <a:srgbClr val="002060"/>
              </a:solidFill>
              <a:latin typeface="Georgia" pitchFamily="18" charset="0"/>
            </a:endParaRPr>
          </a:p>
          <a:p>
            <a:pPr eaLnBrk="1" hangingPunct="1"/>
            <a:r>
              <a:rPr lang="bg-BG" altLang="bg-BG" sz="1300" b="1">
                <a:solidFill>
                  <a:srgbClr val="002060"/>
                </a:solidFill>
                <a:latin typeface="Georgia" pitchFamily="18" charset="0"/>
              </a:rPr>
              <a:t>√ Отпразнуване на постиженията;</a:t>
            </a:r>
            <a:endParaRPr lang="en-US" altLang="bg-BG" sz="1300" b="1">
              <a:solidFill>
                <a:srgbClr val="002060"/>
              </a:solidFill>
              <a:latin typeface="Georgia" pitchFamily="18" charset="0"/>
            </a:endParaRPr>
          </a:p>
          <a:p>
            <a:pPr eaLnBrk="1" hangingPunct="1"/>
            <a:endParaRPr lang="en-US" altLang="bg-BG" sz="1300">
              <a:latin typeface="Georgia" pitchFamily="18" charset="0"/>
            </a:endParaRPr>
          </a:p>
        </p:txBody>
      </p:sp>
    </p:spTree>
    <p:extLst>
      <p:ext uri="{BB962C8B-B14F-4D97-AF65-F5344CB8AC3E}">
        <p14:creationId xmlns:p14="http://schemas.microsoft.com/office/powerpoint/2010/main" val="4068720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7950" y="3429000"/>
            <a:ext cx="9359900" cy="990600"/>
          </a:xfrm>
        </p:spPr>
        <p:txBody>
          <a:bodyPr anchor="ctr"/>
          <a:lstStyle/>
          <a:p>
            <a:pPr eaLnBrk="1" hangingPunct="1">
              <a:defRPr/>
            </a:pPr>
            <a:r>
              <a:rPr lang="ru-RU" sz="3600" b="1" dirty="0">
                <a:latin typeface="Times New Roman" panose="02020603050405020304" pitchFamily="18" charset="0"/>
                <a:cs typeface="Times New Roman" panose="02020603050405020304" pitchFamily="18" charset="0"/>
              </a:rPr>
              <a:t>Кой, кой е в </a:t>
            </a:r>
            <a:r>
              <a:rPr lang="ru-RU" sz="3600" b="1" dirty="0" err="1">
                <a:latin typeface="Times New Roman" panose="02020603050405020304" pitchFamily="18" charset="0"/>
                <a:cs typeface="Times New Roman" panose="02020603050405020304" pitchFamily="18" charset="0"/>
              </a:rPr>
              <a:t>Ротари</a:t>
            </a:r>
            <a:r>
              <a:rPr lang="ru-RU" sz="3600" b="1" dirty="0">
                <a:latin typeface="Times New Roman" panose="02020603050405020304" pitchFamily="18" charset="0"/>
                <a:cs typeface="Times New Roman" panose="02020603050405020304" pitchFamily="18" charset="0"/>
              </a:rPr>
              <a:t>, правила и </a:t>
            </a:r>
            <a:r>
              <a:rPr lang="ru-RU" sz="3600" b="1" dirty="0" err="1">
                <a:latin typeface="Times New Roman" panose="02020603050405020304" pitchFamily="18" charset="0"/>
                <a:cs typeface="Times New Roman" panose="02020603050405020304" pitchFamily="18" charset="0"/>
              </a:rPr>
              <a:t>процедури</a:t>
            </a:r>
            <a:endParaRPr lang="en-US" sz="3600" b="1"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subTitle" idx="1"/>
          </p:nvPr>
        </p:nvSpPr>
        <p:spPr bwMode="auto">
          <a:xfrm>
            <a:off x="533400" y="4611688"/>
            <a:ext cx="6991350" cy="1265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2000" b="1" smtClean="0">
                <a:latin typeface="Arial Narrow" pitchFamily="34" charset="0"/>
                <a:cs typeface="Times New Roman" pitchFamily="18" charset="0"/>
              </a:rPr>
              <a:t>Димитър Димитров, ПДГ</a:t>
            </a:r>
          </a:p>
          <a:p>
            <a:pPr eaLnBrk="1" hangingPunct="1"/>
            <a:r>
              <a:rPr lang="bg-BG" altLang="en-US" sz="2000" b="1" smtClean="0">
                <a:latin typeface="Arial Narrow" pitchFamily="34" charset="0"/>
                <a:cs typeface="Times New Roman" pitchFamily="18" charset="0"/>
              </a:rPr>
              <a:t>РК Пловдив Филипопол</a:t>
            </a:r>
          </a:p>
        </p:txBody>
      </p:sp>
    </p:spTree>
    <p:extLst>
      <p:ext uri="{BB962C8B-B14F-4D97-AF65-F5344CB8AC3E}">
        <p14:creationId xmlns:p14="http://schemas.microsoft.com/office/powerpoint/2010/main" val="3944451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ПЛАНИРАНЕ НА РОТАРИАНСКАТА ГОДИНА</a:t>
            </a:r>
          </a:p>
        </p:txBody>
      </p:sp>
      <p:sp>
        <p:nvSpPr>
          <p:cNvPr id="40963" name="Content Placeholder 2"/>
          <p:cNvSpPr>
            <a:spLocks noGrp="1"/>
          </p:cNvSpPr>
          <p:nvPr>
            <p:ph idx="1"/>
          </p:nvPr>
        </p:nvSpPr>
        <p:spPr bwMode="auto">
          <a:xfrm>
            <a:off x="457200" y="1052513"/>
            <a:ext cx="84724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lgn="ctr">
              <a:buFont typeface="Arial" pitchFamily="34" charset="0"/>
              <a:buNone/>
            </a:pPr>
            <a:r>
              <a:rPr lang="bg-BG" altLang="bg-BG" sz="1800" b="1" smtClean="0">
                <a:solidFill>
                  <a:srgbClr val="C00000"/>
                </a:solidFill>
                <a:latin typeface="Georgia" pitchFamily="18" charset="0"/>
              </a:rPr>
              <a:t>СТРАТЕГИЧЕСКИ ПЛАН НА КЛУБА</a:t>
            </a:r>
          </a:p>
          <a:p>
            <a:pPr algn="ctr">
              <a:buFont typeface="Arial" pitchFamily="34" charset="0"/>
              <a:buNone/>
            </a:pPr>
            <a:r>
              <a:rPr lang="bg-BG" altLang="bg-BG" sz="1400" b="1" smtClean="0">
                <a:solidFill>
                  <a:srgbClr val="002060"/>
                </a:solidFill>
                <a:latin typeface="Georgia" pitchFamily="18" charset="0"/>
              </a:rPr>
              <a:t>Като Елект Президент</a:t>
            </a:r>
          </a:p>
          <a:p>
            <a:pPr>
              <a:lnSpc>
                <a:spcPct val="150000"/>
              </a:lnSpc>
            </a:pPr>
            <a:r>
              <a:rPr lang="bg-BG" altLang="bg-BG" sz="1600" b="1" smtClean="0">
                <a:solidFill>
                  <a:srgbClr val="002060"/>
                </a:solidFill>
                <a:latin typeface="Georgia" pitchFamily="18" charset="0"/>
              </a:rPr>
              <a:t>Запознаване и проверка </a:t>
            </a:r>
          </a:p>
          <a:p>
            <a:pPr>
              <a:lnSpc>
                <a:spcPct val="150000"/>
              </a:lnSpc>
              <a:spcBef>
                <a:spcPts val="200"/>
              </a:spcBef>
              <a:spcAft>
                <a:spcPts val="200"/>
              </a:spcAft>
              <a:buFont typeface="Arial" pitchFamily="34" charset="0"/>
              <a:buNone/>
            </a:pPr>
            <a:r>
              <a:rPr lang="bg-BG" altLang="bg-BG" sz="1600" b="1" smtClean="0">
                <a:solidFill>
                  <a:srgbClr val="002060"/>
                </a:solidFill>
                <a:latin typeface="Georgia" pitchFamily="18" charset="0"/>
              </a:rPr>
              <a:t>			 √ Съответства ли на стратегическия план на Ротари;</a:t>
            </a:r>
          </a:p>
          <a:p>
            <a:pPr>
              <a:lnSpc>
                <a:spcPct val="150000"/>
              </a:lnSpc>
              <a:spcBef>
                <a:spcPts val="200"/>
              </a:spcBef>
              <a:spcAft>
                <a:spcPts val="200"/>
              </a:spcAft>
              <a:buFont typeface="Arial" pitchFamily="34" charset="0"/>
              <a:buNone/>
            </a:pPr>
            <a:r>
              <a:rPr lang="bg-BG" altLang="bg-BG" sz="1600" b="1" smtClean="0">
                <a:solidFill>
                  <a:srgbClr val="002060"/>
                </a:solidFill>
                <a:latin typeface="Georgia" pitchFamily="18" charset="0"/>
              </a:rPr>
              <a:t>			 √ Дългосрочен документ;</a:t>
            </a:r>
          </a:p>
          <a:p>
            <a:pPr>
              <a:lnSpc>
                <a:spcPct val="150000"/>
              </a:lnSpc>
              <a:spcBef>
                <a:spcPts val="200"/>
              </a:spcBef>
              <a:spcAft>
                <a:spcPts val="200"/>
              </a:spcAft>
              <a:buFont typeface="Arial" pitchFamily="34" charset="0"/>
              <a:buNone/>
            </a:pPr>
            <a:r>
              <a:rPr lang="bg-BG" altLang="bg-BG" sz="1600" b="1" smtClean="0">
                <a:solidFill>
                  <a:srgbClr val="002060"/>
                </a:solidFill>
                <a:latin typeface="Georgia" pitchFamily="18" charset="0"/>
              </a:rPr>
              <a:t>			 √ Подкрепен ли е от всички членове на клуба;</a:t>
            </a:r>
          </a:p>
          <a:p>
            <a:pPr>
              <a:lnSpc>
                <a:spcPct val="150000"/>
              </a:lnSpc>
              <a:spcBef>
                <a:spcPts val="200"/>
              </a:spcBef>
              <a:spcAft>
                <a:spcPts val="200"/>
              </a:spcAft>
              <a:buFont typeface="Arial" pitchFamily="34" charset="0"/>
              <a:buNone/>
            </a:pPr>
            <a:r>
              <a:rPr lang="bg-BG" altLang="bg-BG" sz="1600" b="1" smtClean="0">
                <a:solidFill>
                  <a:srgbClr val="002060"/>
                </a:solidFill>
                <a:latin typeface="Georgia" pitchFamily="18" charset="0"/>
              </a:rPr>
              <a:t>			 √ Ръководството за стратегическо планиране;</a:t>
            </a:r>
          </a:p>
          <a:p>
            <a:endParaRPr lang="bg-BG" altLang="bg-BG" sz="1600" b="1" smtClean="0">
              <a:solidFill>
                <a:srgbClr val="002060"/>
              </a:solidFill>
              <a:latin typeface="Georgia" pitchFamily="18" charset="0"/>
            </a:endParaRPr>
          </a:p>
          <a:p>
            <a:r>
              <a:rPr lang="bg-BG" altLang="bg-BG" sz="1600" b="1" smtClean="0">
                <a:solidFill>
                  <a:srgbClr val="002060"/>
                </a:solidFill>
                <a:latin typeface="Georgia" pitchFamily="18" charset="0"/>
              </a:rPr>
              <a:t>Изпълнение на Стратегическия план на клуба</a:t>
            </a:r>
          </a:p>
          <a:p>
            <a:pPr>
              <a:lnSpc>
                <a:spcPct val="150000"/>
              </a:lnSpc>
              <a:buFont typeface="Arial" pitchFamily="34" charset="0"/>
              <a:buNone/>
            </a:pPr>
            <a:r>
              <a:rPr lang="bg-BG" altLang="bg-BG" sz="1600" b="1" smtClean="0">
                <a:solidFill>
                  <a:srgbClr val="002060"/>
                </a:solidFill>
                <a:latin typeface="Georgia" pitchFamily="18" charset="0"/>
              </a:rPr>
              <a:t>			 √ Клубовете постигат по-високи нива на ангажираност, 					     задържане и удовлетворение на членовете си;</a:t>
            </a:r>
          </a:p>
          <a:p>
            <a:pPr>
              <a:lnSpc>
                <a:spcPct val="150000"/>
              </a:lnSpc>
              <a:buFont typeface="Arial" pitchFamily="34" charset="0"/>
              <a:buNone/>
            </a:pPr>
            <a:r>
              <a:rPr lang="bg-BG" altLang="bg-BG" sz="1600" b="1" smtClean="0">
                <a:solidFill>
                  <a:srgbClr val="002060"/>
                </a:solidFill>
                <a:latin typeface="Georgia" pitchFamily="18" charset="0"/>
              </a:rPr>
              <a:t>			 √ Клубовете с по-ангажирани членове са по-успешни в 					     постигането на целите си</a:t>
            </a:r>
            <a:endParaRPr lang="en-US" altLang="bg-BG" sz="1600" b="1" smtClean="0">
              <a:solidFill>
                <a:srgbClr val="002060"/>
              </a:solidFill>
              <a:latin typeface="Georgia" pitchFamily="18" charset="0"/>
            </a:endParaRPr>
          </a:p>
          <a:p>
            <a:pPr>
              <a:spcBef>
                <a:spcPct val="0"/>
              </a:spcBef>
              <a:buFont typeface="Arial" pitchFamily="34" charset="0"/>
              <a:buNone/>
            </a:pPr>
            <a:endParaRPr lang="bg-BG"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p:txBody>
      </p:sp>
      <p:sp>
        <p:nvSpPr>
          <p:cNvPr id="4096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4066246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ПЛАНИРАНЕ НА РОТАРИАНСКАТА ГОДИНА</a:t>
            </a:r>
          </a:p>
        </p:txBody>
      </p:sp>
      <p:sp>
        <p:nvSpPr>
          <p:cNvPr id="41987" name="Content Placeholder 2"/>
          <p:cNvSpPr>
            <a:spLocks noGrp="1"/>
          </p:cNvSpPr>
          <p:nvPr>
            <p:ph idx="1"/>
          </p:nvPr>
        </p:nvSpPr>
        <p:spPr bwMode="auto">
          <a:xfrm>
            <a:off x="457200" y="1052513"/>
            <a:ext cx="82296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lgn="ctr">
              <a:buFont typeface="Arial" pitchFamily="34" charset="0"/>
              <a:buNone/>
            </a:pPr>
            <a:r>
              <a:rPr lang="bg-BG" altLang="bg-BG" sz="1800" b="1" smtClean="0">
                <a:solidFill>
                  <a:srgbClr val="C00000"/>
                </a:solidFill>
                <a:latin typeface="Georgia" pitchFamily="18" charset="0"/>
              </a:rPr>
              <a:t>ОПРЕДЕЛЯНЕ НА ГОДИШНИТЕ ЦЕЛИ</a:t>
            </a:r>
          </a:p>
          <a:p>
            <a:pPr>
              <a:lnSpc>
                <a:spcPct val="150000"/>
              </a:lnSpc>
            </a:pPr>
            <a:r>
              <a:rPr lang="bg-BG" altLang="bg-BG" sz="1800" b="1" smtClean="0">
                <a:solidFill>
                  <a:srgbClr val="002060"/>
                </a:solidFill>
                <a:latin typeface="Georgia" pitchFamily="18" charset="0"/>
              </a:rPr>
              <a:t>Направете </a:t>
            </a:r>
            <a:r>
              <a:rPr lang="en-US" altLang="bg-BG" sz="1800" b="1" smtClean="0">
                <a:solidFill>
                  <a:srgbClr val="002060"/>
                </a:solidFill>
                <a:latin typeface="Georgia" pitchFamily="18" charset="0"/>
              </a:rPr>
              <a:t>SWOT </a:t>
            </a:r>
            <a:r>
              <a:rPr lang="bg-BG" altLang="bg-BG" sz="1800" b="1" smtClean="0">
                <a:solidFill>
                  <a:srgbClr val="002060"/>
                </a:solidFill>
                <a:latin typeface="Georgia" pitchFamily="18" charset="0"/>
              </a:rPr>
              <a:t>анализ на вашия клуб;</a:t>
            </a:r>
          </a:p>
          <a:p>
            <a:pPr>
              <a:lnSpc>
                <a:spcPct val="150000"/>
              </a:lnSpc>
            </a:pPr>
            <a:r>
              <a:rPr lang="bg-BG" altLang="bg-BG" sz="1800" b="1" smtClean="0">
                <a:solidFill>
                  <a:srgbClr val="002060"/>
                </a:solidFill>
                <a:latin typeface="Georgia" pitchFamily="18" charset="0"/>
              </a:rPr>
              <a:t>Използвате стратегическите цели на вашия клуб;</a:t>
            </a:r>
          </a:p>
          <a:p>
            <a:pPr>
              <a:lnSpc>
                <a:spcPct val="150000"/>
              </a:lnSpc>
            </a:pPr>
            <a:r>
              <a:rPr lang="bg-BG" altLang="bg-BG" sz="1800" b="1" smtClean="0">
                <a:solidFill>
                  <a:srgbClr val="002060"/>
                </a:solidFill>
                <a:latin typeface="Georgia" pitchFamily="18" charset="0"/>
              </a:rPr>
              <a:t>Разгледайте тенденции в клуба и настоящите практики;</a:t>
            </a:r>
          </a:p>
          <a:p>
            <a:pPr>
              <a:lnSpc>
                <a:spcPct val="150000"/>
              </a:lnSpc>
            </a:pPr>
            <a:r>
              <a:rPr lang="bg-BG" altLang="bg-BG" sz="1800" b="1" smtClean="0">
                <a:solidFill>
                  <a:srgbClr val="002060"/>
                </a:solidFill>
                <a:latin typeface="Georgia" pitchFamily="18" charset="0"/>
              </a:rPr>
              <a:t>Анкетирайте членовете, за да разберете какво им харесва в клуба и какво биха искали да променят;</a:t>
            </a:r>
          </a:p>
          <a:p>
            <a:pPr>
              <a:lnSpc>
                <a:spcPct val="150000"/>
              </a:lnSpc>
            </a:pPr>
            <a:r>
              <a:rPr lang="bg-BG" altLang="bg-BG" sz="1800" b="1" smtClean="0">
                <a:solidFill>
                  <a:srgbClr val="002060"/>
                </a:solidFill>
                <a:latin typeface="Georgia" pitchFamily="18" charset="0"/>
              </a:rPr>
              <a:t>Поставете цели, които са: </a:t>
            </a:r>
          </a:p>
          <a:p>
            <a:pPr>
              <a:buFont typeface="Arial" pitchFamily="34" charset="0"/>
              <a:buNone/>
            </a:pPr>
            <a:r>
              <a:rPr lang="bg-BG" altLang="bg-BG" sz="1800" b="1" smtClean="0">
                <a:solidFill>
                  <a:srgbClr val="002060"/>
                </a:solidFill>
                <a:latin typeface="Georgia" pitchFamily="18" charset="0"/>
              </a:rPr>
              <a:t>			 √ Специфични</a:t>
            </a:r>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Измерими</a:t>
            </a:r>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Постижими</a:t>
            </a:r>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Реалистични</a:t>
            </a:r>
            <a:endParaRPr lang="en-US" altLang="bg-BG" sz="18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			 √ Конкретизирани във времето</a:t>
            </a:r>
            <a:endParaRPr lang="en-US" altLang="bg-BG" sz="1800" b="1" smtClean="0">
              <a:solidFill>
                <a:srgbClr val="002060"/>
              </a:solidFill>
              <a:latin typeface="Georgia" pitchFamily="18" charset="0"/>
            </a:endParaRPr>
          </a:p>
          <a:p>
            <a:pPr>
              <a:spcBef>
                <a:spcPct val="0"/>
              </a:spcBef>
              <a:buFont typeface="Arial" pitchFamily="34" charset="0"/>
              <a:buNone/>
            </a:pPr>
            <a:endParaRPr lang="bg-BG"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p:txBody>
      </p:sp>
      <p:sp>
        <p:nvSpPr>
          <p:cNvPr id="4198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147263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ПЛАНИРАНЕ НА РОТАРИАНСКАТА ГОДИНА</a:t>
            </a:r>
          </a:p>
        </p:txBody>
      </p:sp>
      <p:sp>
        <p:nvSpPr>
          <p:cNvPr id="43011" name="Content Placeholder 2"/>
          <p:cNvSpPr>
            <a:spLocks noGrp="1"/>
          </p:cNvSpPr>
          <p:nvPr>
            <p:ph idx="1"/>
          </p:nvPr>
        </p:nvSpPr>
        <p:spPr bwMode="auto">
          <a:xfrm>
            <a:off x="214313" y="1052513"/>
            <a:ext cx="8929687"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lgn="ctr">
              <a:buFont typeface="Arial" pitchFamily="34" charset="0"/>
              <a:buNone/>
            </a:pPr>
            <a:r>
              <a:rPr lang="bg-BG" altLang="bg-BG" sz="1600" b="1" smtClean="0">
                <a:solidFill>
                  <a:srgbClr val="002060"/>
                </a:solidFill>
                <a:latin typeface="Georgia" pitchFamily="18" charset="0"/>
              </a:rPr>
              <a:t>ПРИМЕРИ</a:t>
            </a:r>
          </a:p>
          <a:p>
            <a:endParaRPr lang="bg-BG" altLang="bg-BG" sz="1400" smtClean="0">
              <a:latin typeface="Georgia" pitchFamily="18" charset="0"/>
            </a:endParaRPr>
          </a:p>
          <a:p>
            <a:r>
              <a:rPr lang="bg-BG" altLang="bg-BG" sz="1600" b="1" smtClean="0">
                <a:solidFill>
                  <a:srgbClr val="002060"/>
                </a:solidFill>
                <a:latin typeface="Georgia" pitchFamily="18" charset="0"/>
              </a:rPr>
              <a:t>„Увеличаване на членството с 2 ротарианци до края на годината“ </a:t>
            </a:r>
            <a:r>
              <a:rPr lang="bg-BG" altLang="bg-BG" sz="4400" b="1" smtClean="0">
                <a:solidFill>
                  <a:srgbClr val="00B050"/>
                </a:solidFill>
                <a:latin typeface="Georgia" pitchFamily="18" charset="0"/>
                <a:sym typeface="Wingdings" pitchFamily="2" charset="2"/>
              </a:rPr>
              <a:t></a:t>
            </a:r>
            <a:endParaRPr lang="bg-BG" altLang="bg-BG" sz="4400" b="1" smtClean="0">
              <a:solidFill>
                <a:srgbClr val="00B050"/>
              </a:solidFill>
              <a:latin typeface="Georgia" pitchFamily="18" charset="0"/>
            </a:endParaRPr>
          </a:p>
          <a:p>
            <a:r>
              <a:rPr lang="bg-BG" altLang="bg-BG" sz="1600" b="1" smtClean="0">
                <a:solidFill>
                  <a:srgbClr val="002060"/>
                </a:solidFill>
                <a:latin typeface="Georgia" pitchFamily="18" charset="0"/>
              </a:rPr>
              <a:t>„Добавяне на нови членове“  </a:t>
            </a:r>
            <a:r>
              <a:rPr lang="bg-BG" altLang="bg-BG" sz="1400" b="1" smtClean="0">
                <a:solidFill>
                  <a:srgbClr val="002060"/>
                </a:solidFill>
                <a:latin typeface="Georgia" pitchFamily="18" charset="0"/>
              </a:rPr>
              <a:t>-</a:t>
            </a:r>
            <a:r>
              <a:rPr lang="bg-BG" altLang="bg-BG" sz="4400" b="1" smtClean="0">
                <a:solidFill>
                  <a:srgbClr val="C00000"/>
                </a:solidFill>
                <a:latin typeface="Georgia" pitchFamily="18" charset="0"/>
                <a:sym typeface="Wingdings" pitchFamily="2" charset="2"/>
              </a:rPr>
              <a:t></a:t>
            </a:r>
            <a:endParaRPr lang="en-US" altLang="bg-BG" sz="4400" b="1" smtClean="0">
              <a:solidFill>
                <a:srgbClr val="C00000"/>
              </a:solidFill>
              <a:latin typeface="Georgia" pitchFamily="18" charset="0"/>
            </a:endParaRPr>
          </a:p>
          <a:p>
            <a:r>
              <a:rPr lang="bg-BG" altLang="bg-BG" sz="1600" b="1" smtClean="0">
                <a:solidFill>
                  <a:srgbClr val="002060"/>
                </a:solidFill>
                <a:latin typeface="Georgia" pitchFamily="18" charset="0"/>
              </a:rPr>
              <a:t>„Вноска във ФР от 1000 $ за Годишния фонд през тази ротарианска година“</a:t>
            </a:r>
            <a:r>
              <a:rPr lang="bg-BG" altLang="bg-BG" sz="4400" b="1" smtClean="0">
                <a:solidFill>
                  <a:srgbClr val="00B050"/>
                </a:solidFill>
                <a:latin typeface="Georgia" pitchFamily="18" charset="0"/>
                <a:sym typeface="Wingdings" pitchFamily="2" charset="2"/>
              </a:rPr>
              <a:t></a:t>
            </a:r>
            <a:endParaRPr lang="en-US" altLang="bg-BG" sz="4400" b="1" smtClean="0">
              <a:solidFill>
                <a:srgbClr val="002060"/>
              </a:solidFill>
              <a:latin typeface="Georgia" pitchFamily="18" charset="0"/>
            </a:endParaRPr>
          </a:p>
          <a:p>
            <a:r>
              <a:rPr lang="bg-BG" altLang="bg-BG" sz="1600" b="1" smtClean="0">
                <a:solidFill>
                  <a:srgbClr val="002060"/>
                </a:solidFill>
                <a:latin typeface="Georgia" pitchFamily="18" charset="0"/>
              </a:rPr>
              <a:t>„ Вноски във ФР за Полио плюс“</a:t>
            </a:r>
            <a:r>
              <a:rPr lang="bg-BG" altLang="bg-BG" sz="4400" b="1" smtClean="0">
                <a:solidFill>
                  <a:srgbClr val="C00000"/>
                </a:solidFill>
                <a:latin typeface="Georgia" pitchFamily="18" charset="0"/>
                <a:sym typeface="Wingdings" pitchFamily="2" charset="2"/>
              </a:rPr>
              <a:t></a:t>
            </a:r>
            <a:endParaRPr lang="en-US" altLang="bg-BG" sz="4400" b="1" smtClean="0">
              <a:solidFill>
                <a:srgbClr val="002060"/>
              </a:solidFill>
              <a:latin typeface="Georgia" pitchFamily="18" charset="0"/>
            </a:endParaRPr>
          </a:p>
          <a:p>
            <a:endParaRPr lang="bg-BG" altLang="bg-BG" sz="1400" b="1" smtClean="0">
              <a:solidFill>
                <a:srgbClr val="002060"/>
              </a:solidFill>
              <a:latin typeface="Georgia" pitchFamily="18" charset="0"/>
            </a:endParaRPr>
          </a:p>
        </p:txBody>
      </p:sp>
      <p:sp>
        <p:nvSpPr>
          <p:cNvPr id="4301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615421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ПЛАНИРАНЕ НА РОТАРИАНСКАТА ГОДИНА</a:t>
            </a:r>
          </a:p>
        </p:txBody>
      </p:sp>
      <p:sp>
        <p:nvSpPr>
          <p:cNvPr id="44035" name="Content Placeholder 2"/>
          <p:cNvSpPr>
            <a:spLocks noGrp="1"/>
          </p:cNvSpPr>
          <p:nvPr>
            <p:ph idx="1"/>
          </p:nvPr>
        </p:nvSpPr>
        <p:spPr bwMode="auto">
          <a:xfrm>
            <a:off x="457200" y="1052513"/>
            <a:ext cx="82296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spcBef>
                <a:spcPct val="0"/>
              </a:spcBef>
              <a:buFont typeface="Arial" pitchFamily="34" charset="0"/>
              <a:buNone/>
            </a:pPr>
            <a:r>
              <a:rPr lang="bg-BG" altLang="bg-BG" sz="1600" b="1" smtClean="0">
                <a:solidFill>
                  <a:srgbClr val="C00000"/>
                </a:solidFill>
                <a:latin typeface="Georgia" pitchFamily="18" charset="0"/>
              </a:rPr>
              <a:t>ПРОСЛЕДЕТЕ НАПРЕДЪКА НА ЦЕЛИТЕ:</a:t>
            </a:r>
          </a:p>
          <a:p>
            <a:pPr algn="ctr">
              <a:spcBef>
                <a:spcPct val="0"/>
              </a:spcBef>
              <a:buFont typeface="Arial" pitchFamily="34" charset="0"/>
              <a:buNone/>
            </a:pPr>
            <a:r>
              <a:rPr lang="bg-BG" altLang="bg-BG" sz="1600" b="1" smtClean="0">
                <a:solidFill>
                  <a:schemeClr val="tx2"/>
                </a:solidFill>
                <a:latin typeface="Georgia" pitchFamily="18" charset="0"/>
              </a:rPr>
              <a:t>Като Президент</a:t>
            </a:r>
          </a:p>
          <a:p>
            <a:pPr>
              <a:spcBef>
                <a:spcPct val="0"/>
              </a:spcBef>
            </a:pPr>
            <a:endParaRPr lang="bg-BG"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Оценете целите в Ротари клуб Централ за :</a:t>
            </a:r>
            <a:endParaRPr lang="en-US" altLang="bg-BG" sz="1400" b="1" smtClean="0">
              <a:solidFill>
                <a:srgbClr val="002060"/>
              </a:solidFill>
              <a:latin typeface="Georgia" pitchFamily="18" charset="0"/>
            </a:endParaRPr>
          </a:p>
          <a:p>
            <a:pPr>
              <a:buFont typeface="Arial" pitchFamily="34" charset="0"/>
              <a:buNone/>
            </a:pPr>
            <a:r>
              <a:rPr lang="bg-BG" altLang="bg-BG" sz="1400" b="1" smtClean="0">
                <a:solidFill>
                  <a:srgbClr val="002060"/>
                </a:solidFill>
                <a:latin typeface="Georgia" pitchFamily="18" charset="0"/>
              </a:rPr>
              <a:t>			 √ Членството</a:t>
            </a:r>
            <a:endParaRPr lang="en-US" altLang="bg-BG" sz="1400" b="1" smtClean="0">
              <a:solidFill>
                <a:srgbClr val="002060"/>
              </a:solidFill>
              <a:latin typeface="Georgia" pitchFamily="18" charset="0"/>
            </a:endParaRPr>
          </a:p>
          <a:p>
            <a:pPr>
              <a:buFont typeface="Arial" pitchFamily="34" charset="0"/>
              <a:buNone/>
            </a:pPr>
            <a:r>
              <a:rPr lang="bg-BG" altLang="bg-BG" sz="1400" b="1" smtClean="0">
                <a:solidFill>
                  <a:srgbClr val="002060"/>
                </a:solidFill>
                <a:latin typeface="Georgia" pitchFamily="18" charset="0"/>
              </a:rPr>
              <a:t>			 √ Службата</a:t>
            </a:r>
          </a:p>
          <a:p>
            <a:pPr>
              <a:buFont typeface="Arial" pitchFamily="34" charset="0"/>
              <a:buNone/>
            </a:pPr>
            <a:r>
              <a:rPr lang="bg-BG" altLang="bg-BG" sz="1400" b="1" smtClean="0">
                <a:solidFill>
                  <a:srgbClr val="002060"/>
                </a:solidFill>
                <a:latin typeface="Georgia" pitchFamily="18" charset="0"/>
              </a:rPr>
              <a:t>			 √ Даренията към Ротари Фондацията</a:t>
            </a:r>
          </a:p>
          <a:p>
            <a:pPr>
              <a:buFont typeface="Arial" pitchFamily="34" charset="0"/>
              <a:buNone/>
            </a:pPr>
            <a:r>
              <a:rPr lang="bg-BG" altLang="bg-BG" sz="1400" b="1" smtClean="0">
                <a:solidFill>
                  <a:srgbClr val="002060"/>
                </a:solidFill>
                <a:latin typeface="Georgia" pitchFamily="18" charset="0"/>
              </a:rPr>
              <a:t>			 √ Проекти за служба</a:t>
            </a:r>
          </a:p>
          <a:p>
            <a:pPr>
              <a:buFont typeface="Arial" pitchFamily="34" charset="0"/>
              <a:buNone/>
            </a:pPr>
            <a:r>
              <a:rPr lang="bg-BG" altLang="bg-BG" sz="1400" b="1" smtClean="0">
                <a:solidFill>
                  <a:srgbClr val="002060"/>
                </a:solidFill>
                <a:latin typeface="Georgia" pitchFamily="18" charset="0"/>
              </a:rPr>
              <a:t>			 √ Други</a:t>
            </a:r>
          </a:p>
          <a:p>
            <a:pPr>
              <a:buFont typeface="Arial" pitchFamily="34" charset="0"/>
              <a:buNone/>
            </a:pPr>
            <a:endParaRPr lang="en-US"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Вижте пет годишна история на целите;</a:t>
            </a:r>
            <a:endParaRPr lang="en-US"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Наблюдавайте тенденциите и отчетите;</a:t>
            </a:r>
            <a:endParaRPr lang="en-US"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Оценете прогреса;</a:t>
            </a:r>
            <a:endParaRPr lang="en-US"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Направете корекции при необходимост;</a:t>
            </a:r>
            <a:endParaRPr lang="en-US"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Определете ефективните стратегии и ги споделете с Президента Елект и Президента Номини;</a:t>
            </a:r>
            <a:endParaRPr lang="en-US" altLang="bg-BG" sz="1400" b="1" smtClean="0">
              <a:solidFill>
                <a:srgbClr val="002060"/>
              </a:solidFill>
              <a:latin typeface="Georgia" pitchFamily="18" charset="0"/>
            </a:endParaRPr>
          </a:p>
          <a:p>
            <a:pPr>
              <a:spcBef>
                <a:spcPct val="0"/>
              </a:spcBef>
              <a:buFont typeface="Arial" pitchFamily="34" charset="0"/>
              <a:buNone/>
            </a:pPr>
            <a:endParaRPr lang="bg-BG"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p:txBody>
      </p:sp>
      <p:sp>
        <p:nvSpPr>
          <p:cNvPr id="44036"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224258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ПЛАНИРАНЕ НА РОТАРИАНСКАТА ГОДИНА</a:t>
            </a:r>
          </a:p>
        </p:txBody>
      </p:sp>
      <p:sp>
        <p:nvSpPr>
          <p:cNvPr id="45059" name="Content Placeholder 2"/>
          <p:cNvSpPr>
            <a:spLocks noGrp="1"/>
          </p:cNvSpPr>
          <p:nvPr>
            <p:ph idx="1"/>
          </p:nvPr>
        </p:nvSpPr>
        <p:spPr bwMode="auto">
          <a:xfrm>
            <a:off x="457200" y="1052513"/>
            <a:ext cx="82296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spcBef>
                <a:spcPct val="0"/>
              </a:spcBef>
            </a:pPr>
            <a:endParaRPr lang="bg-BG" altLang="bg-BG" sz="1400" b="1" smtClean="0">
              <a:solidFill>
                <a:srgbClr val="002060"/>
              </a:solidFill>
              <a:latin typeface="Georgia" pitchFamily="18" charset="0"/>
            </a:endParaRPr>
          </a:p>
          <a:p>
            <a:pPr>
              <a:spcBef>
                <a:spcPct val="0"/>
              </a:spcBef>
            </a:pPr>
            <a:endParaRPr lang="bg-BG" altLang="bg-BG" sz="1400" b="1" smtClean="0">
              <a:solidFill>
                <a:srgbClr val="002060"/>
              </a:solidFill>
              <a:latin typeface="Georgia" pitchFamily="18" charset="0"/>
            </a:endParaRPr>
          </a:p>
          <a:p>
            <a:pPr algn="ctr">
              <a:buFont typeface="Arial" pitchFamily="34" charset="0"/>
              <a:buNone/>
            </a:pPr>
            <a:r>
              <a:rPr lang="bg-BG" altLang="bg-BG" sz="1600" b="1" smtClean="0">
                <a:solidFill>
                  <a:srgbClr val="C00000"/>
                </a:solidFill>
                <a:latin typeface="Georgia" pitchFamily="18" charset="0"/>
              </a:rPr>
              <a:t>РОТАРИАНСКА ГРАМОТА(Rotary Citation)</a:t>
            </a:r>
          </a:p>
          <a:p>
            <a:pPr algn="ctr">
              <a:buFont typeface="Arial" pitchFamily="34" charset="0"/>
              <a:buNone/>
            </a:pPr>
            <a:endParaRPr lang="bg-BG" altLang="bg-BG" sz="1400" b="1" smtClean="0">
              <a:solidFill>
                <a:srgbClr val="002060"/>
              </a:solidFill>
              <a:latin typeface="Georgia" pitchFamily="18" charset="0"/>
            </a:endParaRPr>
          </a:p>
          <a:p>
            <a:pPr algn="ctr">
              <a:buFont typeface="Arial" pitchFamily="34" charset="0"/>
              <a:buNone/>
            </a:pPr>
            <a:endParaRPr lang="en-US"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Целите се поставят от Президента на РИ;</a:t>
            </a:r>
          </a:p>
          <a:p>
            <a:endParaRPr lang="bg-BG" altLang="bg-BG" sz="1400" b="1" smtClean="0">
              <a:solidFill>
                <a:srgbClr val="002060"/>
              </a:solidFill>
              <a:latin typeface="Georgia" pitchFamily="18" charset="0"/>
            </a:endParaRPr>
          </a:p>
          <a:p>
            <a:endParaRPr lang="en-US"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Целите на РГ помагат на клубове за заздравят функционирането си и да ангажират членовете си;</a:t>
            </a:r>
          </a:p>
          <a:p>
            <a:endParaRPr lang="bg-BG" altLang="bg-BG" sz="1400" b="1" smtClean="0">
              <a:solidFill>
                <a:srgbClr val="002060"/>
              </a:solidFill>
              <a:latin typeface="Georgia" pitchFamily="18" charset="0"/>
            </a:endParaRPr>
          </a:p>
          <a:p>
            <a:endParaRPr lang="en-US"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Период за постигане на целите от 1 юли до 30 юни;</a:t>
            </a:r>
            <a:endParaRPr lang="en-US" altLang="bg-BG" sz="1400" b="1" smtClean="0">
              <a:solidFill>
                <a:srgbClr val="002060"/>
              </a:solidFill>
              <a:latin typeface="Georgia" pitchFamily="18" charset="0"/>
            </a:endParaRPr>
          </a:p>
          <a:p>
            <a:pPr>
              <a:spcBef>
                <a:spcPct val="0"/>
              </a:spcBef>
              <a:buFont typeface="Arial" pitchFamily="34" charset="0"/>
              <a:buNone/>
            </a:pPr>
            <a:endParaRPr lang="bg-BG" altLang="bg-BG" sz="1400" b="1" smtClean="0">
              <a:solidFill>
                <a:srgbClr val="002060"/>
              </a:solidFill>
              <a:latin typeface="Georgia" pitchFamily="18" charset="0"/>
            </a:endParaRPr>
          </a:p>
          <a:p>
            <a:endParaRPr lang="bg-BG" altLang="bg-BG" sz="1400" b="1" smtClean="0">
              <a:solidFill>
                <a:srgbClr val="002060"/>
              </a:solidFill>
              <a:latin typeface="Georgia" pitchFamily="18" charset="0"/>
            </a:endParaRPr>
          </a:p>
        </p:txBody>
      </p:sp>
      <p:sp>
        <p:nvSpPr>
          <p:cNvPr id="4506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18403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РЕСУРСИ В ПОМОЩ НА КЛУБНИЯ ПРЕЗИДЕНТ</a:t>
            </a:r>
          </a:p>
        </p:txBody>
      </p:sp>
      <p:sp>
        <p:nvSpPr>
          <p:cNvPr id="46083" name="Content Placeholder 2"/>
          <p:cNvSpPr>
            <a:spLocks noGrp="1"/>
          </p:cNvSpPr>
          <p:nvPr>
            <p:ph idx="1"/>
          </p:nvPr>
        </p:nvSpPr>
        <p:spPr bwMode="auto">
          <a:xfrm>
            <a:off x="214313" y="1052513"/>
            <a:ext cx="421481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Времеви</a:t>
            </a:r>
          </a:p>
          <a:p>
            <a:endParaRPr lang="en-US"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Финансови</a:t>
            </a:r>
          </a:p>
          <a:p>
            <a:endParaRPr lang="en-US" altLang="bg-BG" sz="1400" b="1" smtClean="0">
              <a:solidFill>
                <a:srgbClr val="002060"/>
              </a:solidFill>
              <a:latin typeface="Georgia" pitchFamily="18" charset="0"/>
            </a:endParaRPr>
          </a:p>
          <a:p>
            <a:r>
              <a:rPr lang="bg-BG" altLang="bg-BG" sz="1400" b="1" smtClean="0">
                <a:solidFill>
                  <a:srgbClr val="002060"/>
                </a:solidFill>
                <a:latin typeface="Georgia" pitchFamily="18" charset="0"/>
              </a:rPr>
              <a:t>Човешки</a:t>
            </a:r>
          </a:p>
          <a:p>
            <a:endParaRPr lang="bg-BG" altLang="bg-BG" sz="1400" b="1" smtClean="0">
              <a:solidFill>
                <a:srgbClr val="002060"/>
              </a:solidFill>
              <a:latin typeface="Georgia" pitchFamily="18" charset="0"/>
            </a:endParaRPr>
          </a:p>
          <a:p>
            <a:pPr>
              <a:lnSpc>
                <a:spcPct val="150000"/>
              </a:lnSpc>
            </a:pPr>
            <a:r>
              <a:rPr lang="bg-BG" altLang="bg-BG" sz="1400" b="1" smtClean="0">
                <a:solidFill>
                  <a:srgbClr val="002060"/>
                </a:solidFill>
                <a:latin typeface="Georgia" pitchFamily="18" charset="0"/>
              </a:rPr>
              <a:t>Дистриктни ресурси</a:t>
            </a:r>
            <a:endParaRPr lang="en-US" altLang="bg-BG" sz="1400" b="1" smtClean="0">
              <a:solidFill>
                <a:srgbClr val="002060"/>
              </a:solidFill>
              <a:latin typeface="Georgia" pitchFamily="18" charset="0"/>
            </a:endParaRPr>
          </a:p>
          <a:p>
            <a:pPr>
              <a:lnSpc>
                <a:spcPct val="150000"/>
              </a:lnSpc>
              <a:buFont typeface="Arial" pitchFamily="34" charset="0"/>
              <a:buNone/>
            </a:pPr>
            <a:r>
              <a:rPr lang="bg-BG" altLang="bg-BG" sz="1400" b="1" smtClean="0">
                <a:solidFill>
                  <a:srgbClr val="002060"/>
                </a:solidFill>
                <a:latin typeface="Georgia" pitchFamily="18" charset="0"/>
              </a:rPr>
              <a:t>		√ Дистрикт Гуверньор</a:t>
            </a:r>
            <a:endParaRPr lang="en-US" altLang="bg-BG" sz="1400" b="1" smtClean="0">
              <a:solidFill>
                <a:srgbClr val="002060"/>
              </a:solidFill>
              <a:latin typeface="Georgia" pitchFamily="18" charset="0"/>
            </a:endParaRPr>
          </a:p>
          <a:p>
            <a:pPr>
              <a:lnSpc>
                <a:spcPct val="150000"/>
              </a:lnSpc>
              <a:buFont typeface="Arial" pitchFamily="34" charset="0"/>
              <a:buNone/>
            </a:pPr>
            <a:r>
              <a:rPr lang="bg-BG" altLang="bg-BG" sz="1400" b="1" smtClean="0">
                <a:solidFill>
                  <a:srgbClr val="002060"/>
                </a:solidFill>
                <a:latin typeface="Georgia" pitchFamily="18" charset="0"/>
              </a:rPr>
              <a:t>		√ Дистрикт Гуверньор Елект</a:t>
            </a:r>
            <a:endParaRPr lang="en-US" altLang="bg-BG" sz="1400" b="1" smtClean="0">
              <a:solidFill>
                <a:srgbClr val="002060"/>
              </a:solidFill>
              <a:latin typeface="Georgia" pitchFamily="18" charset="0"/>
            </a:endParaRPr>
          </a:p>
          <a:p>
            <a:pPr>
              <a:lnSpc>
                <a:spcPct val="150000"/>
              </a:lnSpc>
              <a:buFont typeface="Arial" pitchFamily="34" charset="0"/>
              <a:buNone/>
            </a:pPr>
            <a:r>
              <a:rPr lang="bg-BG" altLang="bg-BG" sz="1400" b="1" smtClean="0">
                <a:solidFill>
                  <a:srgbClr val="002060"/>
                </a:solidFill>
                <a:latin typeface="Georgia" pitchFamily="18" charset="0"/>
              </a:rPr>
              <a:t>		√ Дистрикт Гуверньор Номини</a:t>
            </a:r>
            <a:endParaRPr lang="en-US" altLang="bg-BG" sz="1400" b="1" smtClean="0">
              <a:solidFill>
                <a:srgbClr val="002060"/>
              </a:solidFill>
              <a:latin typeface="Georgia" pitchFamily="18" charset="0"/>
            </a:endParaRPr>
          </a:p>
          <a:p>
            <a:pPr>
              <a:lnSpc>
                <a:spcPct val="150000"/>
              </a:lnSpc>
              <a:buFont typeface="Arial" pitchFamily="34" charset="0"/>
              <a:buNone/>
            </a:pPr>
            <a:r>
              <a:rPr lang="bg-BG" altLang="bg-BG" sz="1400" b="1" smtClean="0">
                <a:solidFill>
                  <a:srgbClr val="002060"/>
                </a:solidFill>
                <a:latin typeface="Georgia" pitchFamily="18" charset="0"/>
              </a:rPr>
              <a:t>		√ Паст Дистрикт Гуверньор</a:t>
            </a:r>
            <a:endParaRPr lang="en-US" altLang="bg-BG" sz="1400" b="1" smtClean="0">
              <a:solidFill>
                <a:srgbClr val="002060"/>
              </a:solidFill>
              <a:latin typeface="Georgia" pitchFamily="18" charset="0"/>
            </a:endParaRPr>
          </a:p>
          <a:p>
            <a:pPr>
              <a:lnSpc>
                <a:spcPct val="150000"/>
              </a:lnSpc>
              <a:buFont typeface="Arial" pitchFamily="34" charset="0"/>
              <a:buNone/>
            </a:pPr>
            <a:r>
              <a:rPr lang="bg-BG" altLang="bg-BG" sz="1400" b="1" smtClean="0">
                <a:solidFill>
                  <a:srgbClr val="002060"/>
                </a:solidFill>
                <a:latin typeface="Georgia" pitchFamily="18" charset="0"/>
              </a:rPr>
              <a:t>		√ Асистент Дистрикт Гуверньори</a:t>
            </a:r>
            <a:endParaRPr lang="en-US" altLang="bg-BG" sz="1400" b="1" smtClean="0">
              <a:solidFill>
                <a:srgbClr val="002060"/>
              </a:solidFill>
              <a:latin typeface="Georgia" pitchFamily="18" charset="0"/>
            </a:endParaRPr>
          </a:p>
          <a:p>
            <a:pPr>
              <a:lnSpc>
                <a:spcPct val="150000"/>
              </a:lnSpc>
              <a:buFont typeface="Arial" pitchFamily="34" charset="0"/>
              <a:buNone/>
            </a:pPr>
            <a:r>
              <a:rPr lang="bg-BG" altLang="bg-BG" sz="1400" b="1" smtClean="0">
                <a:solidFill>
                  <a:srgbClr val="002060"/>
                </a:solidFill>
                <a:latin typeface="Georgia" pitchFamily="18" charset="0"/>
              </a:rPr>
              <a:t>		√ Председателите на Комитети и          	    Подкомитети</a:t>
            </a:r>
            <a:endParaRPr lang="en-US" altLang="bg-BG" sz="1400" b="1" smtClean="0">
              <a:solidFill>
                <a:srgbClr val="002060"/>
              </a:solidFill>
              <a:latin typeface="Georgia" pitchFamily="18" charset="0"/>
            </a:endParaRPr>
          </a:p>
          <a:p>
            <a:pPr>
              <a:spcBef>
                <a:spcPct val="0"/>
              </a:spcBef>
            </a:pPr>
            <a:endParaRPr lang="bg-BG" altLang="bg-BG" sz="1400" b="1" smtClean="0">
              <a:solidFill>
                <a:srgbClr val="002060"/>
              </a:solidFill>
              <a:latin typeface="Georgia" pitchFamily="18" charset="0"/>
            </a:endParaRPr>
          </a:p>
        </p:txBody>
      </p:sp>
      <p:sp>
        <p:nvSpPr>
          <p:cNvPr id="4608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46085" name="Content Placeholder 2"/>
          <p:cNvSpPr txBox="1">
            <a:spLocks/>
          </p:cNvSpPr>
          <p:nvPr/>
        </p:nvSpPr>
        <p:spPr bwMode="auto">
          <a:xfrm>
            <a:off x="4429125" y="1030288"/>
            <a:ext cx="47148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Arial" pitchFamily="34" charset="0"/>
              <a:buChar char="•"/>
            </a:pPr>
            <a:endParaRPr lang="bg-BG" altLang="bg-BG" sz="1400" b="1">
              <a:solidFill>
                <a:srgbClr val="002060"/>
              </a:solidFill>
              <a:latin typeface="Georgia" pitchFamily="18" charset="0"/>
              <a:ea typeface="MS PGothic" pitchFamily="34" charset="-128"/>
              <a:cs typeface="Georgia" pitchFamily="18" charset="0"/>
            </a:endParaRPr>
          </a:p>
          <a:p>
            <a:pPr>
              <a:buFont typeface="Arial" pitchFamily="34" charset="0"/>
              <a:buChar char="•"/>
            </a:pPr>
            <a:r>
              <a:rPr lang="bg-BG" altLang="bg-BG" sz="1400" b="1">
                <a:solidFill>
                  <a:srgbClr val="002060"/>
                </a:solidFill>
                <a:latin typeface="Georgia" pitchFamily="18" charset="0"/>
                <a:ea typeface="MS PGothic" pitchFamily="34" charset="-128"/>
                <a:cs typeface="Georgia" pitchFamily="18" charset="0"/>
              </a:rPr>
              <a:t>Клубни ресурси</a:t>
            </a:r>
          </a:p>
          <a:p>
            <a:pPr>
              <a:buFont typeface="Arial" pitchFamily="34" charset="0"/>
              <a:buChar char="•"/>
            </a:pPr>
            <a:endParaRPr lang="bg-BG" altLang="bg-BG" sz="1400" b="1">
              <a:solidFill>
                <a:srgbClr val="002060"/>
              </a:solidFill>
              <a:latin typeface="Georgia" pitchFamily="18" charset="0"/>
              <a:ea typeface="MS PGothic" pitchFamily="34" charset="-128"/>
              <a:cs typeface="Georgia" pitchFamily="18" charset="0"/>
            </a:endParaRPr>
          </a:p>
          <a:p>
            <a:r>
              <a:rPr lang="bg-BG" altLang="bg-BG" sz="1400" b="1">
                <a:solidFill>
                  <a:srgbClr val="002060"/>
                </a:solidFill>
                <a:latin typeface="Georgia" pitchFamily="18" charset="0"/>
                <a:ea typeface="MS PGothic" pitchFamily="34" charset="-128"/>
                <a:cs typeface="Georgia" pitchFamily="18" charset="0"/>
              </a:rPr>
              <a:t>	√ Борда на клуба</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Секретар</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Ковчежник</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Президент Елект</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Председателите на комисии</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Паст Президентите</a:t>
            </a:r>
            <a:endParaRPr lang="en-US" altLang="bg-BG" sz="1400" b="1">
              <a:solidFill>
                <a:srgbClr val="002060"/>
              </a:solidFill>
              <a:latin typeface="Georgia" pitchFamily="18" charset="0"/>
              <a:ea typeface="MS PGothic" pitchFamily="34" charset="-128"/>
              <a:cs typeface="Georgia" pitchFamily="18" charset="0"/>
            </a:endParaRPr>
          </a:p>
          <a:p>
            <a:pPr eaLnBrk="1" hangingPunct="1"/>
            <a:endParaRPr lang="bg-BG" altLang="bg-BG" sz="1400" b="1">
              <a:solidFill>
                <a:srgbClr val="002060"/>
              </a:solidFill>
              <a:latin typeface="Georgia" pitchFamily="18" charset="0"/>
              <a:ea typeface="MS PGothic" pitchFamily="34" charset="-128"/>
              <a:cs typeface="Georgia" pitchFamily="18" charset="0"/>
            </a:endParaRPr>
          </a:p>
          <a:p>
            <a:pPr>
              <a:buFont typeface="Arial" pitchFamily="34" charset="0"/>
              <a:buChar char="•"/>
            </a:pPr>
            <a:r>
              <a:rPr lang="bg-BG" altLang="bg-BG" sz="1400" b="1">
                <a:solidFill>
                  <a:srgbClr val="002060"/>
                </a:solidFill>
                <a:latin typeface="Georgia" pitchFamily="18" charset="0"/>
                <a:ea typeface="MS PGothic" pitchFamily="34" charset="-128"/>
                <a:cs typeface="Georgia" pitchFamily="18" charset="0"/>
              </a:rPr>
              <a:t>Други</a:t>
            </a:r>
          </a:p>
          <a:p>
            <a:pPr>
              <a:buFont typeface="Arial" pitchFamily="34" charset="0"/>
              <a:buChar char="•"/>
            </a:pPr>
            <a:endParaRPr lang="bg-BG" altLang="bg-BG" sz="1400" b="1">
              <a:solidFill>
                <a:srgbClr val="002060"/>
              </a:solidFill>
              <a:latin typeface="Georgia" pitchFamily="18" charset="0"/>
              <a:ea typeface="MS PGothic" pitchFamily="34" charset="-128"/>
              <a:cs typeface="Georgia" pitchFamily="18" charset="0"/>
            </a:endParaRPr>
          </a:p>
          <a:p>
            <a:r>
              <a:rPr lang="bg-BG" altLang="bg-BG" sz="1400" b="1">
                <a:solidFill>
                  <a:srgbClr val="002060"/>
                </a:solidFill>
                <a:latin typeface="Georgia" pitchFamily="18" charset="0"/>
                <a:ea typeface="MS PGothic" pitchFamily="34" charset="-128"/>
                <a:cs typeface="Georgia" pitchFamily="18" charset="0"/>
              </a:rPr>
              <a:t>	√ Обучителни семинари</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Месечно писмо на ДГ</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Списание „Ротари на Балканите“</a:t>
            </a:r>
            <a:endParaRPr lang="en-US" altLang="bg-BG" sz="1400" b="1">
              <a:solidFill>
                <a:srgbClr val="002060"/>
              </a:solidFill>
              <a:latin typeface="Georgia" pitchFamily="18" charset="0"/>
              <a:ea typeface="MS PGothic" pitchFamily="34" charset="-128"/>
              <a:cs typeface="Georgia" pitchFamily="18" charset="0"/>
            </a:endParaRPr>
          </a:p>
          <a:p>
            <a:pPr eaLnBrk="1" hangingPunct="1">
              <a:lnSpc>
                <a:spcPct val="150000"/>
              </a:lnSpc>
            </a:pPr>
            <a:r>
              <a:rPr lang="bg-BG" altLang="bg-BG" sz="1400" b="1">
                <a:solidFill>
                  <a:srgbClr val="002060"/>
                </a:solidFill>
                <a:latin typeface="Georgia" pitchFamily="18" charset="0"/>
                <a:ea typeface="MS PGothic" pitchFamily="34" charset="-128"/>
                <a:cs typeface="Georgia" pitchFamily="18" charset="0"/>
              </a:rPr>
              <a:t>	√ Дискусионни групи в социалните мрежи</a:t>
            </a:r>
            <a:endParaRPr lang="en-US" altLang="bg-BG" sz="1400" b="1">
              <a:solidFill>
                <a:srgbClr val="002060"/>
              </a:solidFill>
              <a:latin typeface="Georgia" pitchFamily="18" charset="0"/>
              <a:ea typeface="MS PGothic" pitchFamily="34" charset="-128"/>
              <a:cs typeface="Georgia" pitchFamily="18" charset="0"/>
            </a:endParaRPr>
          </a:p>
        </p:txBody>
      </p:sp>
    </p:spTree>
    <p:extLst>
      <p:ext uri="{BB962C8B-B14F-4D97-AF65-F5344CB8AC3E}">
        <p14:creationId xmlns:p14="http://schemas.microsoft.com/office/powerpoint/2010/main" val="2803426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РЕСУРСИ В ПОМОЩ НА КЛУБНИЯ ПРЕЗИДЕНТ</a:t>
            </a:r>
          </a:p>
        </p:txBody>
      </p:sp>
      <p:sp>
        <p:nvSpPr>
          <p:cNvPr id="47107" name="Content Placeholder 2"/>
          <p:cNvSpPr>
            <a:spLocks noGrp="1"/>
          </p:cNvSpPr>
          <p:nvPr>
            <p:ph idx="1"/>
          </p:nvPr>
        </p:nvSpPr>
        <p:spPr bwMode="auto">
          <a:xfrm>
            <a:off x="457200" y="1052513"/>
            <a:ext cx="82296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spcBef>
                <a:spcPct val="0"/>
              </a:spcBef>
            </a:pPr>
            <a:endParaRPr lang="bg-BG" altLang="bg-BG" sz="1400" b="1" smtClean="0">
              <a:solidFill>
                <a:srgbClr val="002060"/>
              </a:solidFill>
              <a:latin typeface="Georgia" pitchFamily="18" charset="0"/>
            </a:endParaRPr>
          </a:p>
          <a:p>
            <a:pPr algn="ctr">
              <a:buFont typeface="Arial" pitchFamily="34" charset="0"/>
              <a:buNone/>
            </a:pPr>
            <a:r>
              <a:rPr lang="bg-BG" altLang="bg-BG" sz="1600" b="1" smtClean="0">
                <a:solidFill>
                  <a:srgbClr val="C00000"/>
                </a:solidFill>
                <a:latin typeface="Georgia" pitchFamily="18" charset="0"/>
              </a:rPr>
              <a:t>НАЙ-ВАЖНИТЕ РЕСУРСИ</a:t>
            </a:r>
          </a:p>
          <a:p>
            <a:pPr algn="ctr">
              <a:spcBef>
                <a:spcPct val="0"/>
              </a:spcBef>
              <a:buFont typeface="Arial" pitchFamily="34" charset="0"/>
              <a:buNone/>
            </a:pPr>
            <a:endParaRPr lang="en-US" altLang="bg-BG" sz="1400" b="1" smtClean="0">
              <a:solidFill>
                <a:srgbClr val="002060"/>
              </a:solidFill>
              <a:latin typeface="Georgia" pitchFamily="18" charset="0"/>
            </a:endParaRPr>
          </a:p>
          <a:p>
            <a:pPr>
              <a:spcBef>
                <a:spcPct val="0"/>
              </a:spcBef>
            </a:pPr>
            <a:endParaRPr lang="en-US" altLang="bg-BG" sz="1400" b="1" smtClean="0">
              <a:solidFill>
                <a:srgbClr val="002060"/>
              </a:solidFill>
              <a:latin typeface="Georgia" pitchFamily="18" charset="0"/>
            </a:endParaRPr>
          </a:p>
          <a:p>
            <a:pPr>
              <a:spcBef>
                <a:spcPct val="0"/>
              </a:spcBef>
            </a:pPr>
            <a:r>
              <a:rPr lang="bg-BG" altLang="bg-BG" sz="1400" b="1" smtClean="0">
                <a:solidFill>
                  <a:srgbClr val="002060"/>
                </a:solidFill>
                <a:latin typeface="Georgia" pitchFamily="18" charset="0"/>
              </a:rPr>
              <a:t>Rotary.org – уеб страница на Ротари;</a:t>
            </a:r>
          </a:p>
          <a:p>
            <a:pPr>
              <a:spcBef>
                <a:spcPct val="0"/>
              </a:spcBef>
            </a:pPr>
            <a:endParaRPr lang="en-US" altLang="bg-BG" sz="1400" b="1" smtClean="0">
              <a:solidFill>
                <a:srgbClr val="002060"/>
              </a:solidFill>
              <a:latin typeface="Georgia" pitchFamily="18" charset="0"/>
            </a:endParaRPr>
          </a:p>
          <a:p>
            <a:pPr>
              <a:spcBef>
                <a:spcPct val="0"/>
              </a:spcBef>
              <a:buFont typeface="Arial" pitchFamily="34" charset="0"/>
              <a:buNone/>
            </a:pPr>
            <a:r>
              <a:rPr lang="bg-BG" altLang="bg-BG" sz="1400" b="1" smtClean="0">
                <a:solidFill>
                  <a:srgbClr val="002060"/>
                </a:solidFill>
                <a:latin typeface="Georgia" pitchFamily="18" charset="0"/>
              </a:rPr>
              <a:t> </a:t>
            </a:r>
            <a:endParaRPr lang="en-US" altLang="bg-BG" sz="1400" b="1" smtClean="0">
              <a:solidFill>
                <a:srgbClr val="002060"/>
              </a:solidFill>
              <a:latin typeface="Georgia" pitchFamily="18" charset="0"/>
            </a:endParaRPr>
          </a:p>
          <a:p>
            <a:pPr>
              <a:spcBef>
                <a:spcPct val="0"/>
              </a:spcBef>
            </a:pPr>
            <a:r>
              <a:rPr lang="bg-BG" altLang="bg-BG" sz="1400" b="1" smtClean="0">
                <a:solidFill>
                  <a:srgbClr val="002060"/>
                </a:solidFill>
                <a:latin typeface="Georgia" pitchFamily="18" charset="0"/>
              </a:rPr>
              <a:t>Rotary-bulgaria.org – уеб страница на Дистрикт 2482;</a:t>
            </a:r>
          </a:p>
          <a:p>
            <a:pPr>
              <a:spcBef>
                <a:spcPct val="0"/>
              </a:spcBef>
            </a:pPr>
            <a:endParaRPr lang="en-US" altLang="bg-BG" sz="1400" b="1" smtClean="0">
              <a:solidFill>
                <a:srgbClr val="002060"/>
              </a:solidFill>
              <a:latin typeface="Georgia" pitchFamily="18" charset="0"/>
            </a:endParaRPr>
          </a:p>
          <a:p>
            <a:pPr>
              <a:spcBef>
                <a:spcPct val="0"/>
              </a:spcBef>
              <a:buFont typeface="Arial" pitchFamily="34" charset="0"/>
              <a:buNone/>
            </a:pPr>
            <a:r>
              <a:rPr lang="bg-BG" altLang="bg-BG" sz="1400" b="1" smtClean="0">
                <a:solidFill>
                  <a:srgbClr val="002060"/>
                </a:solidFill>
                <a:latin typeface="Georgia" pitchFamily="18" charset="0"/>
              </a:rPr>
              <a:t> </a:t>
            </a:r>
            <a:endParaRPr lang="en-US" altLang="bg-BG" sz="1400" b="1" smtClean="0">
              <a:solidFill>
                <a:srgbClr val="002060"/>
              </a:solidFill>
              <a:latin typeface="Georgia" pitchFamily="18" charset="0"/>
            </a:endParaRPr>
          </a:p>
          <a:p>
            <a:pPr>
              <a:spcBef>
                <a:spcPct val="0"/>
              </a:spcBef>
            </a:pPr>
            <a:r>
              <a:rPr lang="bg-BG" altLang="bg-BG" sz="1400" b="1" smtClean="0">
                <a:solidFill>
                  <a:srgbClr val="002060"/>
                </a:solidFill>
                <a:latin typeface="Georgia" pitchFamily="18" charset="0"/>
              </a:rPr>
              <a:t>Rotary Club Central – Ротари Клуб Централ;</a:t>
            </a:r>
          </a:p>
          <a:p>
            <a:pPr>
              <a:spcBef>
                <a:spcPct val="0"/>
              </a:spcBef>
            </a:pPr>
            <a:endParaRPr lang="en-US" altLang="bg-BG" sz="1400" b="1" smtClean="0">
              <a:solidFill>
                <a:srgbClr val="002060"/>
              </a:solidFill>
              <a:latin typeface="Georgia" pitchFamily="18" charset="0"/>
            </a:endParaRPr>
          </a:p>
          <a:p>
            <a:pPr>
              <a:spcBef>
                <a:spcPct val="0"/>
              </a:spcBef>
              <a:buFont typeface="Arial" pitchFamily="34" charset="0"/>
              <a:buNone/>
            </a:pPr>
            <a:r>
              <a:rPr lang="bg-BG" altLang="bg-BG" sz="1400" b="1" smtClean="0">
                <a:solidFill>
                  <a:srgbClr val="002060"/>
                </a:solidFill>
                <a:latin typeface="Georgia" pitchFamily="18" charset="0"/>
              </a:rPr>
              <a:t> </a:t>
            </a:r>
            <a:endParaRPr lang="en-US" altLang="bg-BG" sz="1400" b="1" smtClean="0">
              <a:solidFill>
                <a:srgbClr val="002060"/>
              </a:solidFill>
              <a:latin typeface="Georgia" pitchFamily="18" charset="0"/>
            </a:endParaRPr>
          </a:p>
          <a:p>
            <a:pPr>
              <a:spcBef>
                <a:spcPct val="0"/>
              </a:spcBef>
            </a:pPr>
            <a:r>
              <a:rPr lang="bg-BG" altLang="bg-BG" sz="1400" b="1" smtClean="0">
                <a:solidFill>
                  <a:srgbClr val="002060"/>
                </a:solidFill>
                <a:latin typeface="Georgia" pitchFamily="18" charset="0"/>
              </a:rPr>
              <a:t>Manual  of  Procedure – Процедурен наръчник;</a:t>
            </a:r>
          </a:p>
          <a:p>
            <a:pPr>
              <a:spcBef>
                <a:spcPct val="0"/>
              </a:spcBef>
            </a:pPr>
            <a:endParaRPr lang="en-US" altLang="bg-BG" sz="1400" b="1" smtClean="0">
              <a:solidFill>
                <a:srgbClr val="002060"/>
              </a:solidFill>
              <a:latin typeface="Georgia" pitchFamily="18" charset="0"/>
            </a:endParaRPr>
          </a:p>
          <a:p>
            <a:pPr>
              <a:spcBef>
                <a:spcPct val="0"/>
              </a:spcBef>
              <a:buFont typeface="Arial" pitchFamily="34" charset="0"/>
              <a:buNone/>
            </a:pPr>
            <a:r>
              <a:rPr lang="bg-BG" altLang="bg-BG" sz="1400" b="1" smtClean="0">
                <a:solidFill>
                  <a:srgbClr val="002060"/>
                </a:solidFill>
                <a:latin typeface="Georgia" pitchFamily="18" charset="0"/>
              </a:rPr>
              <a:t> </a:t>
            </a:r>
            <a:endParaRPr lang="en-US" altLang="bg-BG" sz="1400" b="1" smtClean="0">
              <a:solidFill>
                <a:srgbClr val="002060"/>
              </a:solidFill>
              <a:latin typeface="Georgia" pitchFamily="18" charset="0"/>
            </a:endParaRPr>
          </a:p>
          <a:p>
            <a:pPr>
              <a:spcBef>
                <a:spcPct val="0"/>
              </a:spcBef>
            </a:pPr>
            <a:r>
              <a:rPr lang="bg-BG" altLang="bg-BG" sz="1400" b="1" smtClean="0">
                <a:solidFill>
                  <a:srgbClr val="002060"/>
                </a:solidFill>
                <a:latin typeface="Georgia" pitchFamily="18" charset="0"/>
              </a:rPr>
              <a:t>Наръчник на клубния Президент 2019-2022 г.;</a:t>
            </a:r>
          </a:p>
          <a:p>
            <a:pPr>
              <a:spcBef>
                <a:spcPct val="0"/>
              </a:spcBef>
            </a:pPr>
            <a:endParaRPr lang="en-US" altLang="bg-BG" sz="1400" b="1" smtClean="0">
              <a:solidFill>
                <a:srgbClr val="002060"/>
              </a:solidFill>
              <a:latin typeface="Georgia" pitchFamily="18" charset="0"/>
            </a:endParaRPr>
          </a:p>
          <a:p>
            <a:pPr>
              <a:spcBef>
                <a:spcPct val="0"/>
              </a:spcBef>
              <a:buFont typeface="Arial" pitchFamily="34" charset="0"/>
              <a:buNone/>
            </a:pPr>
            <a:r>
              <a:rPr lang="bg-BG" altLang="bg-BG" sz="1400" b="1" smtClean="0">
                <a:solidFill>
                  <a:srgbClr val="002060"/>
                </a:solidFill>
                <a:latin typeface="Georgia" pitchFamily="18" charset="0"/>
              </a:rPr>
              <a:t> </a:t>
            </a:r>
            <a:endParaRPr lang="en-US" altLang="bg-BG" sz="1400" b="1" smtClean="0">
              <a:solidFill>
                <a:srgbClr val="002060"/>
              </a:solidFill>
              <a:latin typeface="Georgia" pitchFamily="18" charset="0"/>
            </a:endParaRPr>
          </a:p>
          <a:p>
            <a:pPr>
              <a:spcBef>
                <a:spcPct val="0"/>
              </a:spcBef>
            </a:pPr>
            <a:r>
              <a:rPr lang="bg-BG" altLang="bg-BG" sz="1400" b="1" smtClean="0">
                <a:solidFill>
                  <a:srgbClr val="002060"/>
                </a:solidFill>
                <a:latin typeface="Georgia" pitchFamily="18" charset="0"/>
              </a:rPr>
              <a:t>И ВАШЕТО ОГРОМНО ЖЕЛАНИЕ ЗА РАБОТА !!!</a:t>
            </a:r>
            <a:endParaRPr lang="en-US" altLang="bg-BG" sz="1400" b="1" smtClean="0">
              <a:solidFill>
                <a:srgbClr val="002060"/>
              </a:solidFill>
              <a:latin typeface="Georgia" pitchFamily="18" charset="0"/>
            </a:endParaRPr>
          </a:p>
          <a:p>
            <a:pPr>
              <a:spcBef>
                <a:spcPct val="0"/>
              </a:spcBef>
            </a:pPr>
            <a:endParaRPr lang="bg-BG" altLang="bg-BG" sz="1400" b="1" smtClean="0">
              <a:solidFill>
                <a:srgbClr val="002060"/>
              </a:solidFill>
              <a:latin typeface="Georgia" pitchFamily="18" charset="0"/>
            </a:endParaRPr>
          </a:p>
        </p:txBody>
      </p:sp>
      <p:sp>
        <p:nvSpPr>
          <p:cNvPr id="4710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3496227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48131" name="Content Placeholder 2"/>
          <p:cNvSpPr>
            <a:spLocks noGrp="1"/>
          </p:cNvSpPr>
          <p:nvPr>
            <p:ph idx="1"/>
          </p:nvPr>
        </p:nvSpPr>
        <p:spPr bwMode="auto">
          <a:xfrm>
            <a:off x="457200" y="1052513"/>
            <a:ext cx="8229600" cy="5184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defRPr/>
            </a:pPr>
            <a:endParaRPr lang="bg-BG" altLang="bg-BG" sz="1400" b="1" dirty="0" smtClean="0">
              <a:solidFill>
                <a:srgbClr val="002060"/>
              </a:solidFill>
              <a:latin typeface="Georgia" panose="02040502050405020303" pitchFamily="18" charset="0"/>
            </a:endParaRPr>
          </a:p>
          <a:p>
            <a:pPr algn="ctr">
              <a:buFont typeface="Arial" pitchFamily="34" charset="0"/>
              <a:buNone/>
              <a:defRPr/>
            </a:pPr>
            <a:r>
              <a:rPr lang="bg-BG" altLang="bg-BG" sz="2000" b="1" dirty="0" smtClean="0">
                <a:solidFill>
                  <a:srgbClr val="002060"/>
                </a:solidFill>
                <a:latin typeface="Georgia" panose="02040502050405020303" pitchFamily="18" charset="0"/>
              </a:rPr>
              <a:t>КАЛЕНДАР НА ПРЕЗИДЕНТА</a:t>
            </a:r>
          </a:p>
          <a:p>
            <a:pPr algn="ctr">
              <a:buFont typeface="Arial" pitchFamily="34" charset="0"/>
              <a:buNone/>
              <a:defRPr/>
            </a:pPr>
            <a:r>
              <a:rPr lang="bg-BG" altLang="bg-BG" sz="1400" b="1" dirty="0" smtClean="0">
                <a:solidFill>
                  <a:srgbClr val="C00000"/>
                </a:solidFill>
                <a:latin typeface="Georgia" panose="02040502050405020303" pitchFamily="18" charset="0"/>
              </a:rPr>
              <a:t>ПРОДЪЛЖИТЕЛНОСТ: 42 МЕСЕЦА</a:t>
            </a:r>
            <a:endParaRPr lang="en-US" altLang="bg-BG" sz="1400" b="1" dirty="0" smtClean="0">
              <a:solidFill>
                <a:srgbClr val="C00000"/>
              </a:solidFill>
              <a:latin typeface="Georgia" panose="02040502050405020303" pitchFamily="18" charset="0"/>
            </a:endParaRPr>
          </a:p>
          <a:p>
            <a:pPr>
              <a:spcBef>
                <a:spcPct val="0"/>
              </a:spcBef>
              <a:defRPr/>
            </a:pPr>
            <a:endParaRPr lang="en-US" altLang="bg-BG" sz="1400" b="1" dirty="0" smtClean="0">
              <a:solidFill>
                <a:srgbClr val="002060"/>
              </a:solidFill>
              <a:latin typeface="Georgia" panose="02040502050405020303" pitchFamily="18" charset="0"/>
            </a:endParaRPr>
          </a:p>
          <a:p>
            <a:pPr marL="0" indent="0">
              <a:buFont typeface="Arial" pitchFamily="34" charset="0"/>
              <a:buNone/>
              <a:defRPr/>
            </a:pPr>
            <a:r>
              <a:rPr lang="bg-BG" altLang="bg-BG" sz="1400" b="1" dirty="0" smtClean="0">
                <a:solidFill>
                  <a:srgbClr val="002060"/>
                </a:solidFill>
                <a:latin typeface="Georgia" panose="02040502050405020303" pitchFamily="18" charset="0"/>
              </a:rPr>
              <a:t>        </a:t>
            </a:r>
            <a:r>
              <a:rPr lang="bg-BG" altLang="bg-BG" sz="1800" b="1" dirty="0" smtClean="0">
                <a:solidFill>
                  <a:srgbClr val="002060"/>
                </a:solidFill>
                <a:latin typeface="Georgia" panose="02040502050405020303" pitchFamily="18" charset="0"/>
              </a:rPr>
              <a:t>КАТО ПРЕЗИДЕНТ НОМИНИ</a:t>
            </a:r>
            <a:endParaRPr lang="en-US" altLang="bg-BG" sz="1800" dirty="0" smtClean="0">
              <a:solidFill>
                <a:srgbClr val="002060"/>
              </a:solidFill>
              <a:latin typeface="Georgia" panose="02040502050405020303" pitchFamily="18" charset="0"/>
            </a:endParaRPr>
          </a:p>
          <a:p>
            <a:pPr>
              <a:buFont typeface="Arial" pitchFamily="34" charset="0"/>
              <a:buNone/>
              <a:defRPr/>
            </a:pPr>
            <a:r>
              <a:rPr lang="bg-BG" altLang="bg-BG" sz="1400" b="1" dirty="0" smtClean="0">
                <a:solidFill>
                  <a:srgbClr val="C00000"/>
                </a:solidFill>
                <a:latin typeface="Georgia" panose="02040502050405020303" pitchFamily="18" charset="0"/>
              </a:rPr>
              <a:t>        ЯНУАРИ-ЮНИ: ПОДГОТВЕТЕ СЕ ЗА ВАШИЯ ПОСТ</a:t>
            </a:r>
          </a:p>
          <a:p>
            <a:pPr>
              <a:defRPr/>
            </a:pPr>
            <a:endParaRPr lang="bg-BG" altLang="bg-BG" sz="1400" b="1" dirty="0" smtClean="0">
              <a:solidFill>
                <a:srgbClr val="002060"/>
              </a:solidFill>
              <a:latin typeface="Georgia" panose="02040502050405020303" pitchFamily="18" charset="0"/>
            </a:endParaRPr>
          </a:p>
          <a:p>
            <a:pPr>
              <a:spcBef>
                <a:spcPct val="0"/>
              </a:spcBef>
              <a:defRPr/>
            </a:pPr>
            <a:r>
              <a:rPr lang="bg-BG" altLang="bg-BG" sz="1400" b="1" dirty="0" smtClean="0">
                <a:solidFill>
                  <a:srgbClr val="002060"/>
                </a:solidFill>
                <a:latin typeface="Georgia" panose="02040502050405020303" pitchFamily="18" charset="0"/>
              </a:rPr>
              <a:t>След избирането ви за Президент Номини започнете активно Вашата подготовка за служба</a:t>
            </a:r>
          </a:p>
          <a:p>
            <a:pPr>
              <a:spcBef>
                <a:spcPct val="0"/>
              </a:spcBef>
              <a:defRPr/>
            </a:pPr>
            <a:endParaRPr lang="en-US" altLang="bg-BG" sz="1400" b="1" dirty="0" smtClean="0">
              <a:solidFill>
                <a:srgbClr val="002060"/>
              </a:solidFill>
              <a:latin typeface="Georgia" panose="02040502050405020303" pitchFamily="18" charset="0"/>
            </a:endParaRPr>
          </a:p>
          <a:p>
            <a:pPr>
              <a:spcBef>
                <a:spcPct val="0"/>
              </a:spcBef>
              <a:defRPr/>
            </a:pPr>
            <a:r>
              <a:rPr lang="bg-BG" altLang="bg-BG" sz="1400" b="1" dirty="0" smtClean="0">
                <a:solidFill>
                  <a:srgbClr val="002060"/>
                </a:solidFill>
                <a:latin typeface="Georgia" panose="02040502050405020303" pitchFamily="18" charset="0"/>
              </a:rPr>
              <a:t>Изучете предварително вашите и на всички клубни офицери задължения и ангажименти</a:t>
            </a:r>
          </a:p>
          <a:p>
            <a:pPr>
              <a:spcBef>
                <a:spcPct val="0"/>
              </a:spcBef>
              <a:defRPr/>
            </a:pPr>
            <a:endParaRPr lang="en-US" altLang="bg-BG" sz="1400" b="1" dirty="0" smtClean="0">
              <a:solidFill>
                <a:srgbClr val="002060"/>
              </a:solidFill>
              <a:latin typeface="Georgia" panose="02040502050405020303" pitchFamily="18" charset="0"/>
            </a:endParaRPr>
          </a:p>
          <a:p>
            <a:pPr>
              <a:spcBef>
                <a:spcPct val="0"/>
              </a:spcBef>
              <a:defRPr/>
            </a:pPr>
            <a:r>
              <a:rPr lang="bg-BG" altLang="bg-BG" sz="1400" b="1" dirty="0" smtClean="0">
                <a:solidFill>
                  <a:srgbClr val="002060"/>
                </a:solidFill>
                <a:latin typeface="Georgia" panose="02040502050405020303" pitchFamily="18" charset="0"/>
              </a:rPr>
              <a:t>Създайте си профил в My Rotary на Rotary.org, ако вече нямате такъв</a:t>
            </a:r>
          </a:p>
          <a:p>
            <a:pPr>
              <a:spcBef>
                <a:spcPct val="0"/>
              </a:spcBef>
              <a:defRPr/>
            </a:pPr>
            <a:endParaRPr lang="en-US" altLang="bg-BG" sz="1400" b="1" dirty="0" smtClean="0">
              <a:solidFill>
                <a:srgbClr val="002060"/>
              </a:solidFill>
              <a:latin typeface="Georgia" panose="02040502050405020303" pitchFamily="18" charset="0"/>
            </a:endParaRPr>
          </a:p>
          <a:p>
            <a:pPr>
              <a:spcBef>
                <a:spcPct val="0"/>
              </a:spcBef>
              <a:defRPr/>
            </a:pPr>
            <a:r>
              <a:rPr lang="bg-BG" altLang="bg-BG" sz="1400" b="1" dirty="0" smtClean="0">
                <a:solidFill>
                  <a:srgbClr val="002060"/>
                </a:solidFill>
                <a:latin typeface="Georgia" panose="02040502050405020303" pitchFamily="18" charset="0"/>
              </a:rPr>
              <a:t>Запознайте се със Стандартната конституция и Правилника на Ротари клуба</a:t>
            </a:r>
            <a:endParaRPr lang="en-US" altLang="bg-BG" sz="1400" b="1" dirty="0" smtClean="0">
              <a:solidFill>
                <a:srgbClr val="002060"/>
              </a:solidFill>
              <a:latin typeface="Georgia" panose="02040502050405020303" pitchFamily="18" charset="0"/>
            </a:endParaRPr>
          </a:p>
          <a:p>
            <a:pPr>
              <a:spcBef>
                <a:spcPct val="0"/>
              </a:spcBef>
              <a:defRPr/>
            </a:pPr>
            <a:endParaRPr lang="bg-BG" altLang="bg-BG" sz="1400" b="1" dirty="0" smtClean="0">
              <a:solidFill>
                <a:srgbClr val="002060"/>
              </a:solidFill>
              <a:latin typeface="Georgia" panose="02040502050405020303" pitchFamily="18" charset="0"/>
            </a:endParaRPr>
          </a:p>
          <a:p>
            <a:pPr>
              <a:spcBef>
                <a:spcPct val="0"/>
              </a:spcBef>
              <a:defRPr/>
            </a:pPr>
            <a:r>
              <a:rPr lang="bg-BG" altLang="bg-BG" sz="1400" b="1" dirty="0" smtClean="0">
                <a:solidFill>
                  <a:srgbClr val="002060"/>
                </a:solidFill>
                <a:latin typeface="Georgia" panose="02040502050405020303" pitchFamily="18" charset="0"/>
              </a:rPr>
              <a:t>Срещнете се с Елект Президента, за да:</a:t>
            </a:r>
          </a:p>
          <a:p>
            <a:pPr>
              <a:lnSpc>
                <a:spcPct val="150000"/>
              </a:lnSpc>
              <a:spcBef>
                <a:spcPct val="0"/>
              </a:spcBef>
              <a:buFont typeface="Arial" pitchFamily="34" charset="0"/>
              <a:buNone/>
              <a:defRPr/>
            </a:pPr>
            <a:r>
              <a:rPr lang="bg-BG" altLang="bg-BG" sz="1400" b="1" dirty="0" smtClean="0">
                <a:solidFill>
                  <a:srgbClr val="002060"/>
                </a:solidFill>
                <a:latin typeface="Georgia" panose="02040502050405020303" pitchFamily="18" charset="0"/>
              </a:rPr>
              <a:t>			- Обсъдите клубните цели</a:t>
            </a:r>
            <a:endParaRPr lang="en-US" altLang="bg-BG" sz="1400" b="1" dirty="0" smtClean="0">
              <a:solidFill>
                <a:srgbClr val="002060"/>
              </a:solidFill>
              <a:latin typeface="Georgia" panose="02040502050405020303" pitchFamily="18" charset="0"/>
            </a:endParaRPr>
          </a:p>
          <a:p>
            <a:pPr>
              <a:lnSpc>
                <a:spcPct val="150000"/>
              </a:lnSpc>
              <a:spcBef>
                <a:spcPct val="0"/>
              </a:spcBef>
              <a:buFont typeface="Arial" pitchFamily="34" charset="0"/>
              <a:buNone/>
              <a:defRPr/>
            </a:pPr>
            <a:r>
              <a:rPr lang="bg-BG" altLang="bg-BG" sz="1400" b="1" dirty="0" smtClean="0">
                <a:solidFill>
                  <a:srgbClr val="002060"/>
                </a:solidFill>
                <a:latin typeface="Georgia" panose="02040502050405020303" pitchFamily="18" charset="0"/>
              </a:rPr>
              <a:t>			- Планирате клубните дейности</a:t>
            </a:r>
            <a:endParaRPr lang="en-US" altLang="bg-BG" sz="1400" b="1" dirty="0" smtClean="0">
              <a:solidFill>
                <a:srgbClr val="002060"/>
              </a:solidFill>
              <a:latin typeface="Georgia" panose="02040502050405020303" pitchFamily="18" charset="0"/>
            </a:endParaRPr>
          </a:p>
          <a:p>
            <a:pPr>
              <a:spcBef>
                <a:spcPct val="0"/>
              </a:spcBef>
              <a:defRPr/>
            </a:pPr>
            <a:endParaRPr lang="bg-BG" altLang="bg-BG" sz="1400" b="1" dirty="0" smtClean="0">
              <a:solidFill>
                <a:srgbClr val="002060"/>
              </a:solidFill>
              <a:latin typeface="Georgia" panose="02040502050405020303" pitchFamily="18" charset="0"/>
            </a:endParaRPr>
          </a:p>
        </p:txBody>
      </p:sp>
      <p:sp>
        <p:nvSpPr>
          <p:cNvPr id="4813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943694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49155" name="Content Placeholder 2"/>
          <p:cNvSpPr>
            <a:spLocks noGrp="1"/>
          </p:cNvSpPr>
          <p:nvPr>
            <p:ph idx="1"/>
          </p:nvPr>
        </p:nvSpPr>
        <p:spPr bwMode="auto">
          <a:xfrm>
            <a:off x="457200" y="1052513"/>
            <a:ext cx="82296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800" b="1" smtClean="0">
                <a:solidFill>
                  <a:srgbClr val="002060"/>
                </a:solidFill>
                <a:latin typeface="Georgia" pitchFamily="18" charset="0"/>
              </a:rPr>
              <a:t>КАТО ПРЕЗИДЕНТ  ЕЛЕКТ</a:t>
            </a:r>
          </a:p>
          <a:p>
            <a:pPr>
              <a:buFont typeface="Arial" pitchFamily="34" charset="0"/>
              <a:buNone/>
            </a:pPr>
            <a:endParaRPr lang="en-US" altLang="bg-BG" sz="1800" b="1" smtClean="0">
              <a:solidFill>
                <a:srgbClr val="002060"/>
              </a:solidFill>
              <a:latin typeface="Georgia" pitchFamily="18" charset="0"/>
            </a:endParaRPr>
          </a:p>
          <a:p>
            <a:pPr>
              <a:buFont typeface="Arial" pitchFamily="34" charset="0"/>
              <a:buNone/>
            </a:pPr>
            <a:r>
              <a:rPr lang="bg-BG" altLang="bg-BG" sz="1400" b="1" smtClean="0">
                <a:solidFill>
                  <a:srgbClr val="002060"/>
                </a:solidFill>
                <a:latin typeface="Georgia" pitchFamily="18" charset="0"/>
              </a:rPr>
              <a:t> </a:t>
            </a:r>
            <a:r>
              <a:rPr lang="bg-BG" altLang="bg-BG" sz="1400" b="1" smtClean="0">
                <a:solidFill>
                  <a:srgbClr val="C00000"/>
                </a:solidFill>
                <a:latin typeface="Georgia" pitchFamily="18" charset="0"/>
              </a:rPr>
              <a:t>ЮЛИ – ДЕКЕМВРИ</a:t>
            </a:r>
            <a:endParaRPr lang="en-US" altLang="bg-BG" sz="1400" b="1" smtClean="0">
              <a:solidFill>
                <a:srgbClr val="C00000"/>
              </a:solidFill>
              <a:latin typeface="Georgia" pitchFamily="18" charset="0"/>
            </a:endParaRPr>
          </a:p>
        </p:txBody>
      </p:sp>
      <p:sp>
        <p:nvSpPr>
          <p:cNvPr id="49156"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graphicFrame>
        <p:nvGraphicFramePr>
          <p:cNvPr id="5" name="Table 4"/>
          <p:cNvGraphicFramePr>
            <a:graphicFrameLocks noGrp="1"/>
          </p:cNvGraphicFramePr>
          <p:nvPr/>
        </p:nvGraphicFramePr>
        <p:xfrm>
          <a:off x="357188" y="2286000"/>
          <a:ext cx="8286750" cy="2857500"/>
        </p:xfrm>
        <a:graphic>
          <a:graphicData uri="http://schemas.openxmlformats.org/drawingml/2006/table">
            <a:tbl>
              <a:tblPr firstRow="1" bandRow="1">
                <a:tableStyleId>{2D5ABB26-0587-4C30-8999-92F81FD0307C}</a:tableStyleId>
              </a:tblPr>
              <a:tblGrid>
                <a:gridCol w="6572250"/>
                <a:gridCol w="1714500"/>
              </a:tblGrid>
              <a:tr h="7143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Ставате Елект Президент</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bg-BG" sz="1800" b="1" dirty="0" smtClean="0">
                          <a:solidFill>
                            <a:srgbClr val="C00000"/>
                          </a:solidFill>
                          <a:latin typeface="Georgia" pitchFamily="18" charset="0"/>
                        </a:rPr>
                        <a:t>01</a:t>
                      </a:r>
                      <a:r>
                        <a:rPr lang="bg-BG" sz="1400" b="1" dirty="0" smtClean="0">
                          <a:solidFill>
                            <a:srgbClr val="C00000"/>
                          </a:solidFill>
                          <a:latin typeface="Georgia" pitchFamily="18" charset="0"/>
                        </a:rPr>
                        <a:t> ЮЛИ</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7143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Служите като директор в борда на вашия клуб</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bg-BG" sz="1400" b="1" dirty="0" smtClean="0">
                          <a:solidFill>
                            <a:srgbClr val="C00000"/>
                          </a:solidFill>
                          <a:latin typeface="Georgia" pitchFamily="18" charset="0"/>
                        </a:rPr>
                        <a:t>ПОСТОЯННО</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7143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Консултирате се с клубния Президент за настоящото състояние на клуба</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bg-BG" sz="1400" b="1" dirty="0" smtClean="0">
                          <a:solidFill>
                            <a:srgbClr val="C00000"/>
                          </a:solidFill>
                          <a:latin typeface="Georgia" pitchFamily="18" charset="0"/>
                        </a:rPr>
                        <a:t>ПОСТОЯННО</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7143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Участие в Предварителен ПЕТС заедно с Елект Секретаря и Председателя на комисията по Публичен имидж</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bg-BG" sz="1400" b="1" dirty="0" smtClean="0">
                          <a:solidFill>
                            <a:srgbClr val="C00000"/>
                          </a:solidFill>
                          <a:latin typeface="Georgia" pitchFamily="18" charset="0"/>
                        </a:rPr>
                        <a:t>ОКТОМВРИ</a:t>
                      </a:r>
                      <a:r>
                        <a:rPr lang="bg-BG" sz="1400" b="1" baseline="0" dirty="0" smtClean="0">
                          <a:solidFill>
                            <a:srgbClr val="C00000"/>
                          </a:solidFill>
                          <a:latin typeface="Georgia" pitchFamily="18" charset="0"/>
                        </a:rPr>
                        <a:t> - НОЕМВРИ</a:t>
                      </a:r>
                      <a:endParaRPr lang="en-US" sz="1400" dirty="0"/>
                    </a:p>
                  </a:txBody>
                  <a:tcPr marL="91439" marR="9143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3689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50179" name="Content Placeholder 2"/>
          <p:cNvSpPr>
            <a:spLocks noGrp="1"/>
          </p:cNvSpPr>
          <p:nvPr>
            <p:ph idx="1"/>
          </p:nvPr>
        </p:nvSpPr>
        <p:spPr bwMode="auto">
          <a:xfrm>
            <a:off x="457200" y="1173163"/>
            <a:ext cx="8229600"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r>
              <a:rPr lang="bg-BG" altLang="bg-BG" sz="1400" b="1" smtClean="0">
                <a:solidFill>
                  <a:srgbClr val="002060"/>
                </a:solidFill>
                <a:latin typeface="Georgia" pitchFamily="18" charset="0"/>
              </a:rPr>
              <a:t> </a:t>
            </a:r>
            <a:r>
              <a:rPr lang="bg-BG" altLang="bg-BG" sz="1400" b="1" smtClean="0">
                <a:solidFill>
                  <a:srgbClr val="C00000"/>
                </a:solidFill>
                <a:latin typeface="Georgia" pitchFamily="18" charset="0"/>
              </a:rPr>
              <a:t>ЮЛИ – ДЕКЕМВРИ</a:t>
            </a:r>
          </a:p>
        </p:txBody>
      </p:sp>
      <p:sp>
        <p:nvSpPr>
          <p:cNvPr id="5018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graphicFrame>
        <p:nvGraphicFramePr>
          <p:cNvPr id="5" name="Table 4"/>
          <p:cNvGraphicFramePr>
            <a:graphicFrameLocks noGrp="1"/>
          </p:cNvGraphicFramePr>
          <p:nvPr/>
        </p:nvGraphicFramePr>
        <p:xfrm>
          <a:off x="357188" y="1857375"/>
          <a:ext cx="8286750" cy="4192585"/>
        </p:xfrm>
        <a:graphic>
          <a:graphicData uri="http://schemas.openxmlformats.org/drawingml/2006/table">
            <a:tbl>
              <a:tblPr firstRow="1" bandRow="1">
                <a:tableStyleId>{2D5ABB26-0587-4C30-8999-92F81FD0307C}</a:tableStyleId>
              </a:tblPr>
              <a:tblGrid>
                <a:gridCol w="6312218"/>
                <a:gridCol w="1974532"/>
              </a:tblGrid>
              <a:tr h="57922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Обявете вашия Секретар/Изпълнителен Секретар, Касиер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marR="0" indent="-342900" algn="l" defTabSz="457200" rtl="0" eaLnBrk="0" fontAlgn="auto" latinLnBrk="0" hangingPunct="0">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 </a:t>
                      </a:r>
                      <a:r>
                        <a:rPr lang="bg-BG" sz="1400" b="1" dirty="0" smtClean="0">
                          <a:solidFill>
                            <a:srgbClr val="C00000"/>
                          </a:solidFill>
                          <a:latin typeface="Georgia" pitchFamily="18" charset="0"/>
                          <a:ea typeface="MS PGothic" pitchFamily="34" charset="-128"/>
                          <a:cs typeface="Georgia" pitchFamily="18" charset="0"/>
                        </a:rPr>
                        <a:t>ФЕВРУАРИ</a:t>
                      </a:r>
                    </a:p>
                    <a:p>
                      <a:pPr marL="342900" indent="-342900" defTabSz="457200" eaLnBrk="0" hangingPunct="0"/>
                      <a:endParaRPr lang="bg-BG" sz="1400" b="1" dirty="0">
                        <a:solidFill>
                          <a:srgbClr val="C00000"/>
                        </a:solidFill>
                        <a:latin typeface="Georgia" pitchFamily="18" charset="0"/>
                        <a:ea typeface="MS PGothic" pitchFamily="34" charset="-128"/>
                        <a:cs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Назначавате председатели на комисии и обявявате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a:t>
                      </a:r>
                      <a:r>
                        <a:rPr lang="bg-BG" sz="1400" b="1" dirty="0" smtClean="0">
                          <a:solidFill>
                            <a:srgbClr val="C00000"/>
                          </a:solidFill>
                          <a:latin typeface="Georgia" pitchFamily="18" charset="0"/>
                          <a:ea typeface="MS PGothic" pitchFamily="34" charset="-128"/>
                          <a:cs typeface="Georgia" pitchFamily="18" charset="0"/>
                        </a:rPr>
                        <a:t> ФЕВРУАРИ</a:t>
                      </a:r>
                    </a:p>
                    <a:p>
                      <a:endParaRPr lang="en-US" sz="1400" dirty="0">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Уверете се, че вашият Секретар и Касиер имат активен профил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a:t>
                      </a:r>
                      <a:r>
                        <a:rPr lang="bg-BG" sz="1400" b="1" dirty="0" smtClean="0">
                          <a:solidFill>
                            <a:srgbClr val="C00000"/>
                          </a:solidFill>
                          <a:latin typeface="Georgia" pitchFamily="18" charset="0"/>
                          <a:ea typeface="MS PGothic" pitchFamily="34" charset="-128"/>
                          <a:cs typeface="Georgia" pitchFamily="18" charset="0"/>
                        </a:rPr>
                        <a:t> ФЕВРУАРИ</a:t>
                      </a:r>
                    </a:p>
                    <a:p>
                      <a:endParaRPr lang="en-US" sz="1400" dirty="0">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Уверете се, че всички офицери на клуба са докладвани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a:t>
                      </a:r>
                      <a:r>
                        <a:rPr lang="bg-BG" sz="1400" b="1" dirty="0" smtClean="0">
                          <a:solidFill>
                            <a:srgbClr val="C00000"/>
                          </a:solidFill>
                          <a:latin typeface="Georgia" pitchFamily="18" charset="0"/>
                          <a:ea typeface="MS PGothic" pitchFamily="34" charset="-128"/>
                          <a:cs typeface="Georgia" pitchFamily="18" charset="0"/>
                        </a:rPr>
                        <a:t> ФЕВРУАРИ</a:t>
                      </a:r>
                    </a:p>
                    <a:p>
                      <a:endParaRPr lang="en-US" sz="1400" dirty="0">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ПЕТС заедно със Елект Секретаря и Председателя на комисията за фондация Ротари</a:t>
                      </a:r>
                      <a:endParaRPr lang="en-US" sz="1400" dirty="0">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МАРТ</a:t>
                      </a:r>
                    </a:p>
                    <a:p>
                      <a:endParaRPr lang="en-US" sz="1400" dirty="0">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bg-BG" sz="1400" b="1" dirty="0" smtClean="0">
                        <a:solidFill>
                          <a:srgbClr val="C00000"/>
                        </a:solidFill>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US" sz="1400" dirty="0">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2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bg-BG" sz="1400" b="1" dirty="0" smtClean="0">
                        <a:solidFill>
                          <a:srgbClr val="C00000"/>
                        </a:solidFill>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endParaRPr lang="en-US" sz="1400" dirty="0">
                        <a:latin typeface="Georgia" pitchFamily="18" charset="0"/>
                      </a:endParaRPr>
                    </a:p>
                  </a:txBody>
                  <a:tcPr marL="91439" marR="91439" marT="45728" marB="45728">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0335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800" b="1" smtClean="0">
                <a:latin typeface="Times New Roman" pitchFamily="18" charset="0"/>
                <a:cs typeface="Times New Roman" pitchFamily="18" charset="0"/>
              </a:rPr>
              <a:t>РОТАРИ ИНТЕРНЕШЪНЪЛ </a:t>
            </a:r>
          </a:p>
        </p:txBody>
      </p:sp>
      <p:pic>
        <p:nvPicPr>
          <p:cNvPr id="43011" name="Контейнер за съдържание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978148"/>
            <a:ext cx="8229600" cy="10080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pic>
        <p:nvPicPr>
          <p:cNvPr id="43013" name="Картина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590800"/>
            <a:ext cx="3487737"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Картина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1530350"/>
            <a:ext cx="3621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731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5120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51204" name="Content Placeholder 2"/>
          <p:cNvSpPr>
            <a:spLocks noGrp="1"/>
          </p:cNvSpPr>
          <p:nvPr>
            <p:ph idx="1"/>
          </p:nvPr>
        </p:nvSpPr>
        <p:spPr bwMode="auto">
          <a:xfrm>
            <a:off x="428625" y="1123950"/>
            <a:ext cx="62865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endParaRPr lang="bg-BG" altLang="bg-BG" sz="1400" b="1" smtClean="0">
              <a:solidFill>
                <a:srgbClr val="C00000"/>
              </a:solidFill>
              <a:latin typeface="Georgia" pitchFamily="18" charset="0"/>
            </a:endParaRPr>
          </a:p>
          <a:p>
            <a:pPr>
              <a:buFont typeface="Arial" pitchFamily="34" charset="0"/>
              <a:buNone/>
            </a:pPr>
            <a:r>
              <a:rPr lang="bg-BG" altLang="bg-BG" sz="1400" b="1" smtClean="0">
                <a:solidFill>
                  <a:srgbClr val="C00000"/>
                </a:solidFill>
                <a:latin typeface="Georgia" pitchFamily="18" charset="0"/>
              </a:rPr>
              <a:t>ЯНУАРИ-ЮНИ</a:t>
            </a:r>
          </a:p>
          <a:p>
            <a:pPr>
              <a:buFont typeface="Arial" pitchFamily="34" charset="0"/>
              <a:buNone/>
            </a:pPr>
            <a:endParaRPr lang="bg-BG" altLang="bg-BG" sz="1400" b="1" smtClean="0">
              <a:solidFill>
                <a:srgbClr val="C00000"/>
              </a:solidFill>
              <a:latin typeface="Georgia" pitchFamily="18" charset="0"/>
            </a:endParaRPr>
          </a:p>
          <a:p>
            <a:pPr>
              <a:buFont typeface="Arial" pitchFamily="34" charset="0"/>
              <a:buNone/>
            </a:pPr>
            <a:endParaRPr lang="bg-BG" altLang="bg-BG" sz="1400" b="1" smtClean="0">
              <a:solidFill>
                <a:srgbClr val="C00000"/>
              </a:solidFill>
              <a:latin typeface="Georgia" pitchFamily="18" charset="0"/>
            </a:endParaRPr>
          </a:p>
        </p:txBody>
      </p:sp>
      <p:graphicFrame>
        <p:nvGraphicFramePr>
          <p:cNvPr id="7" name="Table 6"/>
          <p:cNvGraphicFramePr>
            <a:graphicFrameLocks noGrp="1"/>
          </p:cNvGraphicFramePr>
          <p:nvPr/>
        </p:nvGraphicFramePr>
        <p:xfrm>
          <a:off x="357188" y="1857375"/>
          <a:ext cx="8286750" cy="4321176"/>
        </p:xfrm>
        <a:graphic>
          <a:graphicData uri="http://schemas.openxmlformats.org/drawingml/2006/table">
            <a:tbl>
              <a:tblPr firstRow="1" bandRow="1">
                <a:tableStyleId>{2D5ABB26-0587-4C30-8999-92F81FD0307C}</a:tableStyleId>
              </a:tblPr>
              <a:tblGrid>
                <a:gridCol w="6312218"/>
                <a:gridCol w="1974532"/>
              </a:tblGrid>
              <a:tr h="5791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Обявете вашия Секретар/Изпълнителен Секретар, Касиер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marR="0" indent="-342900" algn="l" defTabSz="457200" rtl="0" eaLnBrk="0" fontAlgn="auto" latinLnBrk="0" hangingPunct="0">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 </a:t>
                      </a:r>
                      <a:r>
                        <a:rPr lang="bg-BG" sz="1400" b="1" dirty="0" smtClean="0">
                          <a:solidFill>
                            <a:srgbClr val="C00000"/>
                          </a:solidFill>
                          <a:latin typeface="Georgia" pitchFamily="18" charset="0"/>
                          <a:ea typeface="MS PGothic" pitchFamily="34" charset="-128"/>
                          <a:cs typeface="Georgia" pitchFamily="18" charset="0"/>
                        </a:rPr>
                        <a:t>ФЕВРУАРИ</a:t>
                      </a:r>
                    </a:p>
                    <a:p>
                      <a:pPr marL="342900" indent="-342900" defTabSz="457200" eaLnBrk="0" hangingPunct="0"/>
                      <a:endParaRPr lang="bg-BG" sz="1400" b="1" dirty="0">
                        <a:solidFill>
                          <a:srgbClr val="C00000"/>
                        </a:solidFill>
                        <a:latin typeface="Georgia" pitchFamily="18" charset="0"/>
                        <a:ea typeface="MS PGothic" pitchFamily="34" charset="-128"/>
                        <a:cs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Назначавате председатели на комисии и обявявате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a:t>
                      </a:r>
                      <a:r>
                        <a:rPr lang="bg-BG" sz="1400" b="1" dirty="0" smtClean="0">
                          <a:solidFill>
                            <a:srgbClr val="C00000"/>
                          </a:solidFill>
                          <a:latin typeface="Georgia" pitchFamily="18" charset="0"/>
                          <a:ea typeface="MS PGothic" pitchFamily="34" charset="-128"/>
                          <a:cs typeface="Georgia" pitchFamily="18" charset="0"/>
                        </a:rPr>
                        <a:t> ФЕВРУАРИ</a:t>
                      </a:r>
                    </a:p>
                    <a:p>
                      <a:endParaRPr lang="en-US" sz="1400" dirty="0">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Уверете се, че вашият Секретар и Касиер имат активен профил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a:t>
                      </a:r>
                      <a:r>
                        <a:rPr lang="bg-BG" sz="1400" b="1" dirty="0" smtClean="0">
                          <a:solidFill>
                            <a:srgbClr val="C00000"/>
                          </a:solidFill>
                          <a:latin typeface="Georgia" pitchFamily="18" charset="0"/>
                          <a:ea typeface="MS PGothic" pitchFamily="34" charset="-128"/>
                          <a:cs typeface="Georgia" pitchFamily="18" charset="0"/>
                        </a:rPr>
                        <a:t> ФЕВРУАРИ</a:t>
                      </a:r>
                    </a:p>
                    <a:p>
                      <a:endParaRPr lang="en-US" sz="1400" dirty="0">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Уверете се, че всички офицери на клуба са докладвани в </a:t>
                      </a:r>
                      <a:r>
                        <a:rPr lang="bg-BG" sz="1400" b="1" u="sng" dirty="0" smtClean="0">
                          <a:solidFill>
                            <a:srgbClr val="C00000"/>
                          </a:solidFill>
                          <a:latin typeface="Georgia" pitchFamily="18" charset="0"/>
                        </a:rPr>
                        <a:t>My Rotary</a:t>
                      </a:r>
                      <a:endParaRPr lang="en-US" sz="1400" dirty="0">
                        <a:solidFill>
                          <a:srgbClr val="C00000"/>
                        </a:solidFill>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01</a:t>
                      </a:r>
                      <a:r>
                        <a:rPr lang="bg-BG" sz="1400" b="1" dirty="0" smtClean="0">
                          <a:solidFill>
                            <a:srgbClr val="C00000"/>
                          </a:solidFill>
                          <a:latin typeface="Georgia" pitchFamily="18" charset="0"/>
                          <a:ea typeface="MS PGothic" pitchFamily="34" charset="-128"/>
                          <a:cs typeface="Georgia" pitchFamily="18" charset="0"/>
                        </a:rPr>
                        <a:t> ФЕВРУАРИ</a:t>
                      </a:r>
                    </a:p>
                    <a:p>
                      <a:endParaRPr lang="en-US" sz="1400" dirty="0">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ПЕТС заедно със Елект Секретаря и Председателя на комисията за фондация Ротари</a:t>
                      </a:r>
                      <a:endParaRPr lang="en-US" sz="1400" dirty="0">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МАРТ</a:t>
                      </a:r>
                    </a:p>
                    <a:p>
                      <a:endParaRPr lang="en-US" sz="1400" dirty="0">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Дистриктната асамблея за дистрикта</a:t>
                      </a:r>
                      <a:endParaRPr lang="bg-BG" sz="1400" b="1" dirty="0" smtClean="0">
                        <a:solidFill>
                          <a:srgbClr val="C00000"/>
                        </a:solidFill>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МАРТ</a:t>
                      </a:r>
                    </a:p>
                    <a:p>
                      <a:endParaRPr lang="en-US" sz="1400" dirty="0">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315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Семинара по Членство  заедно с Елект Секретаря, Председателя на комисията по Членство и нови ротарианци</a:t>
                      </a:r>
                      <a:endParaRPr lang="bg-BG" sz="1400" b="1" dirty="0" smtClean="0">
                        <a:solidFill>
                          <a:srgbClr val="C0000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bg-BG" sz="1400" b="1" dirty="0" smtClean="0">
                        <a:solidFill>
                          <a:srgbClr val="C00000"/>
                        </a:solidFill>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АПРИЛ</a:t>
                      </a:r>
                      <a:endParaRPr lang="en-US" sz="1400" b="1" dirty="0" smtClean="0">
                        <a:solidFill>
                          <a:srgbClr val="C00000"/>
                        </a:solidFill>
                        <a:latin typeface="Georgia" pitchFamily="18" charset="0"/>
                        <a:ea typeface="MS PGothic" pitchFamily="34" charset="-128"/>
                        <a:cs typeface="Georgia" pitchFamily="18" charset="0"/>
                      </a:endParaRPr>
                    </a:p>
                    <a:p>
                      <a:endParaRPr lang="en-US" sz="1400" dirty="0">
                        <a:latin typeface="Georgia" pitchFamily="18" charset="0"/>
                      </a:endParaRPr>
                    </a:p>
                  </a:txBody>
                  <a:tcPr marL="91439" marR="91439" marT="45719" marB="4571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0087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5222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52228" name="Content Placeholder 2"/>
          <p:cNvSpPr>
            <a:spLocks noGrp="1"/>
          </p:cNvSpPr>
          <p:nvPr>
            <p:ph idx="1"/>
          </p:nvPr>
        </p:nvSpPr>
        <p:spPr bwMode="auto">
          <a:xfrm>
            <a:off x="428625" y="1123950"/>
            <a:ext cx="62865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itchFamily="34" charset="0"/>
              <a:buNone/>
            </a:pPr>
            <a:endParaRPr lang="bg-BG" altLang="bg-BG" sz="1400" b="1" smtClean="0">
              <a:solidFill>
                <a:srgbClr val="C00000"/>
              </a:solidFill>
              <a:latin typeface="Georgia" pitchFamily="18" charset="0"/>
            </a:endParaRPr>
          </a:p>
          <a:p>
            <a:pPr>
              <a:buFont typeface="Arial" pitchFamily="34" charset="0"/>
              <a:buNone/>
            </a:pPr>
            <a:r>
              <a:rPr lang="bg-BG" altLang="bg-BG" sz="1400" b="1" smtClean="0">
                <a:solidFill>
                  <a:srgbClr val="C00000"/>
                </a:solidFill>
                <a:latin typeface="Georgia" pitchFamily="18" charset="0"/>
              </a:rPr>
              <a:t>ЯНУАРИ-ЮНИ</a:t>
            </a:r>
          </a:p>
          <a:p>
            <a:pPr>
              <a:buFont typeface="Arial" pitchFamily="34" charset="0"/>
              <a:buNone/>
            </a:pPr>
            <a:endParaRPr lang="bg-BG" altLang="bg-BG" sz="1400" b="1" smtClean="0">
              <a:solidFill>
                <a:srgbClr val="C00000"/>
              </a:solidFill>
              <a:latin typeface="Georgia" pitchFamily="18" charset="0"/>
            </a:endParaRPr>
          </a:p>
          <a:p>
            <a:pPr>
              <a:buFont typeface="Arial" pitchFamily="34" charset="0"/>
              <a:buNone/>
            </a:pPr>
            <a:endParaRPr lang="bg-BG" altLang="bg-BG" sz="1400" b="1" smtClean="0">
              <a:solidFill>
                <a:srgbClr val="C00000"/>
              </a:solidFill>
              <a:latin typeface="Georgia" pitchFamily="18" charset="0"/>
            </a:endParaRPr>
          </a:p>
        </p:txBody>
      </p:sp>
      <p:graphicFrame>
        <p:nvGraphicFramePr>
          <p:cNvPr id="7" name="Table 6"/>
          <p:cNvGraphicFramePr>
            <a:graphicFrameLocks noGrp="1"/>
          </p:cNvGraphicFramePr>
          <p:nvPr/>
        </p:nvGraphicFramePr>
        <p:xfrm>
          <a:off x="357188" y="1857375"/>
          <a:ext cx="8286750" cy="4300539"/>
        </p:xfrm>
        <a:graphic>
          <a:graphicData uri="http://schemas.openxmlformats.org/drawingml/2006/table">
            <a:tbl>
              <a:tblPr firstRow="1" bandRow="1">
                <a:tableStyleId>{2D5ABB26-0587-4C30-8999-92F81FD0307C}</a:tableStyleId>
              </a:tblPr>
              <a:tblGrid>
                <a:gridCol w="6312218"/>
                <a:gridCol w="1974532"/>
              </a:tblGrid>
              <a:tr h="4286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Годишната Дистриктна Конференция</a:t>
                      </a:r>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indent="-342900" defTabSz="457200" eaLnBrk="0" hangingPunct="0"/>
                      <a:r>
                        <a:rPr lang="bg-BG" sz="1400" b="1" dirty="0" smtClean="0">
                          <a:solidFill>
                            <a:srgbClr val="C00000"/>
                          </a:solidFill>
                          <a:latin typeface="Georgia" pitchFamily="18" charset="0"/>
                          <a:ea typeface="MS PGothic" pitchFamily="34" charset="-128"/>
                          <a:cs typeface="Georgia" pitchFamily="18" charset="0"/>
                        </a:rPr>
                        <a:t>МАЙ, ЮНИ</a:t>
                      </a:r>
                      <a:endParaRPr lang="bg-BG" sz="1400" b="1" dirty="0">
                        <a:solidFill>
                          <a:srgbClr val="C00000"/>
                        </a:solidFill>
                        <a:latin typeface="Georgia" pitchFamily="18" charset="0"/>
                        <a:ea typeface="MS PGothic" pitchFamily="34" charset="-128"/>
                        <a:cs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Приемане на отчет по бюджета от Президента и гласуване на бюджет на клуба за Вашата ротарианска година</a:t>
                      </a:r>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bg-BG" sz="1800" b="1" dirty="0" smtClean="0">
                          <a:solidFill>
                            <a:srgbClr val="C00000"/>
                          </a:solidFill>
                          <a:latin typeface="Georgia" pitchFamily="18" charset="0"/>
                          <a:ea typeface="MS PGothic" pitchFamily="34" charset="-128"/>
                          <a:cs typeface="Georgia" pitchFamily="18" charset="0"/>
                        </a:rPr>
                        <a:t>15</a:t>
                      </a:r>
                      <a:r>
                        <a:rPr lang="bg-BG" sz="1400" b="1" dirty="0" smtClean="0">
                          <a:solidFill>
                            <a:srgbClr val="C00000"/>
                          </a:solidFill>
                          <a:latin typeface="Georgia" pitchFamily="18" charset="0"/>
                          <a:ea typeface="MS PGothic" pitchFamily="34" charset="-128"/>
                          <a:cs typeface="Georgia" pitchFamily="18" charset="0"/>
                        </a:rPr>
                        <a:t> ЮНИ</a:t>
                      </a:r>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315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Определяте ясно целите на клуба за Вашата ротарианска година.  Приемате ги с решение на клуба на клубна асамблея  и ги обявете в </a:t>
                      </a:r>
                      <a:r>
                        <a:rPr lang="bg-BG" sz="1400" b="1" u="sng" dirty="0" smtClean="0">
                          <a:solidFill>
                            <a:srgbClr val="C00000"/>
                          </a:solidFill>
                          <a:latin typeface="Georgia" pitchFamily="18" charset="0"/>
                        </a:rPr>
                        <a:t>РК Централ</a:t>
                      </a:r>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20 </a:t>
                      </a:r>
                      <a:r>
                        <a:rPr lang="bg-BG" sz="1400" b="1" dirty="0" smtClean="0">
                          <a:solidFill>
                            <a:srgbClr val="C00000"/>
                          </a:solidFill>
                          <a:latin typeface="Georgia" pitchFamily="18" charset="0"/>
                          <a:ea typeface="MS PGothic" pitchFamily="34" charset="-128"/>
                          <a:cs typeface="Georgia" pitchFamily="18" charset="0"/>
                        </a:rPr>
                        <a:t>ЮНИ</a:t>
                      </a:r>
                    </a:p>
                    <a:p>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Актуализирате данните за членство в клубазаедно с Президента в </a:t>
                      </a:r>
                      <a:r>
                        <a:rPr lang="bg-BG" sz="1400" b="1" u="sng" dirty="0" smtClean="0">
                          <a:solidFill>
                            <a:srgbClr val="C00000"/>
                          </a:solidFill>
                          <a:latin typeface="Georgia" pitchFamily="18" charset="0"/>
                        </a:rPr>
                        <a:t>My Rotary</a:t>
                      </a:r>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20</a:t>
                      </a:r>
                      <a:r>
                        <a:rPr lang="bg-BG" sz="1400" b="1" dirty="0" smtClean="0">
                          <a:solidFill>
                            <a:srgbClr val="C00000"/>
                          </a:solidFill>
                          <a:latin typeface="Georgia" pitchFamily="18" charset="0"/>
                          <a:ea typeface="MS PGothic" pitchFamily="34" charset="-128"/>
                          <a:cs typeface="Georgia" pitchFamily="18" charset="0"/>
                        </a:rPr>
                        <a:t> ЮНИ</a:t>
                      </a:r>
                    </a:p>
                    <a:p>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Организирате събирането на членски внос за I полугодие на Вашата ротарианска година</a:t>
                      </a:r>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30</a:t>
                      </a:r>
                      <a:r>
                        <a:rPr lang="bg-BG" sz="1400" b="1" dirty="0" smtClean="0">
                          <a:solidFill>
                            <a:srgbClr val="C00000"/>
                          </a:solidFill>
                          <a:latin typeface="Georgia" pitchFamily="18" charset="0"/>
                          <a:ea typeface="MS PGothic" pitchFamily="34" charset="-128"/>
                          <a:cs typeface="Georgia" pitchFamily="18" charset="0"/>
                        </a:rPr>
                        <a:t> ЮНИ</a:t>
                      </a:r>
                    </a:p>
                    <a:p>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церемонията по предаване на огърлицата на Дистрикно ниво</a:t>
                      </a:r>
                      <a:endParaRPr lang="bg-BG" sz="1400" b="1" dirty="0" smtClean="0">
                        <a:solidFill>
                          <a:srgbClr val="C00000"/>
                        </a:solidFill>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ЮНИ, ЮЛИ</a:t>
                      </a:r>
                    </a:p>
                    <a:p>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7315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Организирате Клубна асамблея заедно с Президента по предаване на огърлицата. Встъпвате официално в длъжност като Клубен Президент</a:t>
                      </a:r>
                      <a:endParaRPr lang="bg-BG" sz="1400" b="1" dirty="0" smtClean="0">
                        <a:solidFill>
                          <a:srgbClr val="C00000"/>
                        </a:solidFill>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ЮНИ, ЮЛИ</a:t>
                      </a:r>
                    </a:p>
                    <a:p>
                      <a:endParaRPr lang="en-US" sz="1400" dirty="0">
                        <a:latin typeface="Georgia" pitchFamily="18" charset="0"/>
                      </a:endParaRPr>
                    </a:p>
                  </a:txBody>
                  <a:tcPr marL="91439" marR="91439" marT="45724" marB="45724">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1877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5325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53252" name="Content Placeholder 2"/>
          <p:cNvSpPr>
            <a:spLocks noGrp="1"/>
          </p:cNvSpPr>
          <p:nvPr>
            <p:ph idx="1"/>
          </p:nvPr>
        </p:nvSpPr>
        <p:spPr bwMode="auto">
          <a:xfrm>
            <a:off x="428625" y="1123950"/>
            <a:ext cx="6286500" cy="733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 typeface="Arial" pitchFamily="34" charset="0"/>
              <a:buNone/>
              <a:defRPr/>
            </a:pPr>
            <a:r>
              <a:rPr lang="bg-BG" altLang="bg-BG" sz="1800" b="1" dirty="0" smtClean="0">
                <a:solidFill>
                  <a:srgbClr val="002060"/>
                </a:solidFill>
                <a:latin typeface="Georgia" panose="02040502050405020303" pitchFamily="18" charset="0"/>
              </a:rPr>
              <a:t>ГОДИНАТА ВИ КАТО ПРЕЗИДЕНТ</a:t>
            </a:r>
          </a:p>
          <a:p>
            <a:pPr>
              <a:buFont typeface="Arial" pitchFamily="34" charset="0"/>
              <a:buNone/>
              <a:defRPr/>
            </a:pPr>
            <a:r>
              <a:rPr lang="bg-BG" altLang="bg-BG" sz="1400" b="1" dirty="0" smtClean="0">
                <a:solidFill>
                  <a:srgbClr val="C00000"/>
                </a:solidFill>
                <a:latin typeface="Georgia" panose="02040502050405020303" pitchFamily="18" charset="0"/>
              </a:rPr>
              <a:t>ЮЛИ -  ЮНИ  - ЕДНА РОТАРИАНСКА ГОДИНА</a:t>
            </a:r>
          </a:p>
          <a:p>
            <a:pPr>
              <a:buFont typeface="Arial" pitchFamily="34" charset="0"/>
              <a:buNone/>
              <a:defRPr/>
            </a:pPr>
            <a:endParaRPr lang="bg-BG" altLang="bg-BG" sz="1400" b="1" dirty="0" smtClean="0">
              <a:solidFill>
                <a:srgbClr val="C00000"/>
              </a:solidFill>
              <a:latin typeface="Georgia" panose="02040502050405020303" pitchFamily="18" charset="0"/>
            </a:endParaRPr>
          </a:p>
          <a:p>
            <a:pPr>
              <a:buFont typeface="Arial" pitchFamily="34" charset="0"/>
              <a:buNone/>
              <a:defRPr/>
            </a:pPr>
            <a:endParaRPr lang="bg-BG" altLang="bg-BG" sz="1400" b="1" dirty="0" smtClean="0">
              <a:solidFill>
                <a:srgbClr val="C00000"/>
              </a:solidFill>
              <a:latin typeface="Georgia" panose="02040502050405020303" pitchFamily="18" charset="0"/>
            </a:endParaRPr>
          </a:p>
        </p:txBody>
      </p:sp>
      <p:graphicFrame>
        <p:nvGraphicFramePr>
          <p:cNvPr id="7" name="Table 6"/>
          <p:cNvGraphicFramePr>
            <a:graphicFrameLocks noGrp="1"/>
          </p:cNvGraphicFramePr>
          <p:nvPr/>
        </p:nvGraphicFramePr>
        <p:xfrm>
          <a:off x="357188" y="1857375"/>
          <a:ext cx="8286750" cy="4214812"/>
        </p:xfrm>
        <a:graphic>
          <a:graphicData uri="http://schemas.openxmlformats.org/drawingml/2006/table">
            <a:tbl>
              <a:tblPr firstRow="1" bandRow="1">
                <a:tableStyleId>{2D5ABB26-0587-4C30-8999-92F81FD0307C}</a:tableStyleId>
              </a:tblPr>
              <a:tblGrid>
                <a:gridCol w="6312218"/>
                <a:gridCol w="1974532"/>
              </a:tblGrid>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Ръководите клуба и работата на борда на клуба</a:t>
                      </a:r>
                      <a:endParaRPr lang="bg-BG" sz="1400" b="1" dirty="0" smtClean="0">
                        <a:solidFill>
                          <a:srgbClr val="C0000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bg-BG" sz="1400" b="1" dirty="0" smtClean="0">
                          <a:solidFill>
                            <a:srgbClr val="C00000"/>
                          </a:solidFill>
                          <a:latin typeface="Georgia" pitchFamily="18" charset="0"/>
                          <a:ea typeface="MS PGothic" pitchFamily="34" charset="-128"/>
                          <a:cs typeface="Georgia" pitchFamily="18" charset="0"/>
                        </a:rPr>
                        <a:t>ПОСТОЯННО</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Планирате и ръководите клубните срещи</a:t>
                      </a:r>
                      <a:endParaRPr lang="en-US" sz="1400" b="1" dirty="0" smtClean="0">
                        <a:solidFill>
                          <a:srgbClr val="00206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НА </a:t>
                      </a:r>
                      <a:r>
                        <a:rPr lang="bg-BG" sz="1800" b="1" dirty="0" smtClean="0">
                          <a:solidFill>
                            <a:srgbClr val="C00000"/>
                          </a:solidFill>
                          <a:latin typeface="Georgia" pitchFamily="18" charset="0"/>
                          <a:ea typeface="MS PGothic" pitchFamily="34" charset="-128"/>
                          <a:cs typeface="Georgia" pitchFamily="18" charset="0"/>
                        </a:rPr>
                        <a:t>1,2</a:t>
                      </a:r>
                      <a:r>
                        <a:rPr lang="bg-BG" sz="1400" b="1" dirty="0" smtClean="0">
                          <a:solidFill>
                            <a:srgbClr val="C00000"/>
                          </a:solidFill>
                          <a:latin typeface="Georgia" pitchFamily="18" charset="0"/>
                          <a:ea typeface="MS PGothic" pitchFamily="34" charset="-128"/>
                          <a:cs typeface="Georgia" pitchFamily="18" charset="0"/>
                        </a:rPr>
                        <a:t> СЕДМИЦИ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Изпълнявате инструкциите на Дистриктните офицери</a:t>
                      </a:r>
                      <a:endParaRPr lang="bg-BG" sz="1400" b="1" dirty="0" smtClean="0">
                        <a:solidFill>
                          <a:srgbClr val="C0000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ПОСТОЯННО</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Осъществяване и постоянно оценяване на целите на клуба в </a:t>
                      </a:r>
                      <a:r>
                        <a:rPr lang="bg-BG" sz="1400" b="1" u="sng" dirty="0" smtClean="0">
                          <a:solidFill>
                            <a:srgbClr val="C00000"/>
                          </a:solidFill>
                          <a:latin typeface="Georgia" pitchFamily="18" charset="0"/>
                        </a:rPr>
                        <a:t>РК Централ</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ПОСТОЯННО</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Следите за плащането на членския внос за I полугодие</a:t>
                      </a:r>
                      <a:endParaRPr lang="bg-BG" sz="1400" b="1" dirty="0" smtClean="0">
                        <a:solidFill>
                          <a:srgbClr val="C0000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СЛЕД</a:t>
                      </a:r>
                      <a:r>
                        <a:rPr lang="bg-BG" sz="1800" b="1" dirty="0" smtClean="0">
                          <a:solidFill>
                            <a:srgbClr val="C00000"/>
                          </a:solidFill>
                          <a:latin typeface="Georgia" pitchFamily="18" charset="0"/>
                          <a:ea typeface="MS PGothic" pitchFamily="34" charset="-128"/>
                          <a:cs typeface="Georgia" pitchFamily="18" charset="0"/>
                        </a:rPr>
                        <a:t> 15 </a:t>
                      </a:r>
                      <a:r>
                        <a:rPr lang="bg-BG" sz="1400" b="1" dirty="0" smtClean="0">
                          <a:solidFill>
                            <a:srgbClr val="C00000"/>
                          </a:solidFill>
                          <a:latin typeface="Georgia" pitchFamily="18" charset="0"/>
                          <a:ea typeface="MS PGothic" pitchFamily="34" charset="-128"/>
                          <a:cs typeface="Georgia" pitchFamily="18" charset="0"/>
                        </a:rPr>
                        <a:t>ЮЛИ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Организирате Клубна асамблея по посрещане на Дистрикт Гуверньора</a:t>
                      </a:r>
                      <a:endParaRPr lang="bg-BG" sz="1400" b="1" dirty="0" smtClean="0">
                        <a:solidFill>
                          <a:srgbClr val="C00000"/>
                        </a:solidFill>
                        <a:latin typeface="Georgia" pitchFamily="18" charset="0"/>
                      </a:endParaRPr>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ПО ГРАФИК</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семинара за фондация Ротари заедно със  Секретаря, Председателя на комисията за фондация Ротари</a:t>
                      </a:r>
                      <a:endParaRPr lang="bg-BG" sz="1400" b="1" dirty="0" smtClean="0">
                        <a:solidFill>
                          <a:srgbClr val="C00000"/>
                        </a:solidFill>
                        <a:latin typeface="Georgia" pitchFamily="18" charset="0"/>
                      </a:endParaRPr>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НОЕМВРИ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05769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5427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54276" name="Content Placeholder 2"/>
          <p:cNvSpPr>
            <a:spLocks noGrp="1"/>
          </p:cNvSpPr>
          <p:nvPr>
            <p:ph idx="1"/>
          </p:nvPr>
        </p:nvSpPr>
        <p:spPr bwMode="auto">
          <a:xfrm>
            <a:off x="428625" y="1123950"/>
            <a:ext cx="62865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400" b="1" smtClean="0">
                <a:solidFill>
                  <a:srgbClr val="C00000"/>
                </a:solidFill>
                <a:latin typeface="Georgia" pitchFamily="18" charset="0"/>
              </a:rPr>
              <a:t>ЮЛИ -  ЮНИ  - ЕДНА РОТАРИАНСКА ГОДИНА</a:t>
            </a:r>
          </a:p>
          <a:p>
            <a:pPr>
              <a:buFont typeface="Arial" pitchFamily="34" charset="0"/>
              <a:buNone/>
            </a:pPr>
            <a:endParaRPr lang="bg-BG" altLang="bg-BG" sz="1400" b="1" smtClean="0">
              <a:solidFill>
                <a:srgbClr val="C00000"/>
              </a:solidFill>
              <a:latin typeface="Georgia" pitchFamily="18" charset="0"/>
            </a:endParaRPr>
          </a:p>
          <a:p>
            <a:pPr>
              <a:buFont typeface="Arial" pitchFamily="34" charset="0"/>
              <a:buNone/>
            </a:pPr>
            <a:endParaRPr lang="bg-BG" altLang="bg-BG" sz="1400" b="1" smtClean="0">
              <a:solidFill>
                <a:srgbClr val="C00000"/>
              </a:solidFill>
              <a:latin typeface="Georgia" pitchFamily="18" charset="0"/>
            </a:endParaRPr>
          </a:p>
        </p:txBody>
      </p:sp>
      <p:graphicFrame>
        <p:nvGraphicFramePr>
          <p:cNvPr id="7" name="Table 6"/>
          <p:cNvGraphicFramePr>
            <a:graphicFrameLocks noGrp="1"/>
          </p:cNvGraphicFramePr>
          <p:nvPr/>
        </p:nvGraphicFramePr>
        <p:xfrm>
          <a:off x="357188" y="1857375"/>
          <a:ext cx="8286750" cy="4214812"/>
        </p:xfrm>
        <a:graphic>
          <a:graphicData uri="http://schemas.openxmlformats.org/drawingml/2006/table">
            <a:tbl>
              <a:tblPr firstRow="1" bandRow="1">
                <a:tableStyleId>{2D5ABB26-0587-4C30-8999-92F81FD0307C}</a:tableStyleId>
              </a:tblPr>
              <a:tblGrid>
                <a:gridCol w="6312218"/>
                <a:gridCol w="1974532"/>
              </a:tblGrid>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Организирате клубна асамблея по избор на Президент Номини и Борд за следващата ротарианска година</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15</a:t>
                      </a:r>
                      <a:r>
                        <a:rPr lang="bg-BG" sz="1400" b="1" dirty="0" smtClean="0">
                          <a:solidFill>
                            <a:srgbClr val="C00000"/>
                          </a:solidFill>
                          <a:latin typeface="Georgia" pitchFamily="18" charset="0"/>
                          <a:ea typeface="MS PGothic" pitchFamily="34" charset="-128"/>
                          <a:cs typeface="Georgia" pitchFamily="18" charset="0"/>
                        </a:rPr>
                        <a:t> ДЕКЕМВРИ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Актуализирате данните си за членство в клуба  в </a:t>
                      </a:r>
                      <a:r>
                        <a:rPr lang="bg-BG" sz="1400" b="1" u="sng" dirty="0" smtClean="0">
                          <a:solidFill>
                            <a:srgbClr val="C00000"/>
                          </a:solidFill>
                          <a:latin typeface="Georgia" pitchFamily="18" charset="0"/>
                        </a:rPr>
                        <a:t>My Rotary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20</a:t>
                      </a:r>
                      <a:r>
                        <a:rPr lang="bg-BG" sz="1400" b="1" dirty="0" smtClean="0">
                          <a:solidFill>
                            <a:srgbClr val="C00000"/>
                          </a:solidFill>
                          <a:latin typeface="Georgia" pitchFamily="18" charset="0"/>
                          <a:ea typeface="MS PGothic" pitchFamily="34" charset="-128"/>
                          <a:cs typeface="Georgia" pitchFamily="18" charset="0"/>
                        </a:rPr>
                        <a:t> ДЕКЕМВРИ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Организирате събирането на членски внос за II полугодие на Вашата ротарианска година</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30 </a:t>
                      </a:r>
                      <a:r>
                        <a:rPr lang="bg-BG" sz="1400" b="1" dirty="0" smtClean="0">
                          <a:solidFill>
                            <a:srgbClr val="C00000"/>
                          </a:solidFill>
                          <a:latin typeface="Georgia" pitchFamily="18" charset="0"/>
                          <a:ea typeface="MS PGothic" pitchFamily="34" charset="-128"/>
                          <a:cs typeface="Georgia" pitchFamily="18" charset="0"/>
                        </a:rPr>
                        <a:t>ДЕКЕМВРИ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Следите за плащането на членския внос за I</a:t>
                      </a:r>
                      <a:r>
                        <a:rPr lang="en-US" sz="1400" b="1" dirty="0" smtClean="0">
                          <a:solidFill>
                            <a:srgbClr val="002060"/>
                          </a:solidFill>
                          <a:latin typeface="Georgia" pitchFamily="18" charset="0"/>
                        </a:rPr>
                        <a:t>I</a:t>
                      </a:r>
                      <a:r>
                        <a:rPr lang="bg-BG" sz="1400" b="1" dirty="0" smtClean="0">
                          <a:solidFill>
                            <a:srgbClr val="002060"/>
                          </a:solidFill>
                          <a:latin typeface="Georgia" pitchFamily="18" charset="0"/>
                        </a:rPr>
                        <a:t> полугодие</a:t>
                      </a:r>
                      <a:endParaRPr lang="bg-BG" sz="1400" b="1" dirty="0" smtClean="0">
                        <a:solidFill>
                          <a:srgbClr val="C0000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СЛЕД </a:t>
                      </a:r>
                      <a:r>
                        <a:rPr lang="bg-BG" sz="1800" b="1" dirty="0" smtClean="0">
                          <a:solidFill>
                            <a:srgbClr val="C00000"/>
                          </a:solidFill>
                          <a:latin typeface="Georgia" pitchFamily="18" charset="0"/>
                          <a:ea typeface="MS PGothic" pitchFamily="34" charset="-128"/>
                          <a:cs typeface="Georgia" pitchFamily="18" charset="0"/>
                        </a:rPr>
                        <a:t>15</a:t>
                      </a:r>
                      <a:r>
                        <a:rPr lang="bg-BG" sz="1400" b="1" dirty="0" smtClean="0">
                          <a:solidFill>
                            <a:srgbClr val="C00000"/>
                          </a:solidFill>
                          <a:latin typeface="Georgia" pitchFamily="18" charset="0"/>
                          <a:ea typeface="MS PGothic" pitchFamily="34" charset="-128"/>
                          <a:cs typeface="Georgia" pitchFamily="18" charset="0"/>
                        </a:rPr>
                        <a:t> ЯНУАРИ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Организирате клубна асамблея по прием на нови членове</a:t>
                      </a:r>
                      <a:endParaRPr lang="bg-BG" sz="1400" b="1" dirty="0" smtClean="0">
                        <a:solidFill>
                          <a:srgbClr val="C0000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ПОСТОЯННО</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Актуализирате състава на клуба след прием на нов или напуснал член на клуба в </a:t>
                      </a:r>
                      <a:r>
                        <a:rPr lang="bg-BG" sz="1400" b="1" u="sng" dirty="0" smtClean="0">
                          <a:solidFill>
                            <a:srgbClr val="C00000"/>
                          </a:solidFill>
                          <a:latin typeface="Georgia" pitchFamily="18" charset="0"/>
                        </a:rPr>
                        <a:t>My Rotary</a:t>
                      </a:r>
                      <a:endParaRPr lang="bg-BG" sz="1400" b="1" dirty="0" smtClean="0">
                        <a:solidFill>
                          <a:srgbClr val="C00000"/>
                        </a:solidFill>
                        <a:latin typeface="Georgia" pitchFamily="18" charset="0"/>
                      </a:endParaRPr>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ДО </a:t>
                      </a:r>
                      <a:r>
                        <a:rPr lang="bg-BG" sz="1800" b="1" dirty="0" smtClean="0">
                          <a:solidFill>
                            <a:srgbClr val="C00000"/>
                          </a:solidFill>
                          <a:latin typeface="Georgia" pitchFamily="18" charset="0"/>
                          <a:ea typeface="MS PGothic" pitchFamily="34" charset="-128"/>
                          <a:cs typeface="Georgia" pitchFamily="18" charset="0"/>
                        </a:rPr>
                        <a:t>30</a:t>
                      </a:r>
                      <a:r>
                        <a:rPr lang="bg-BG" sz="1400" b="1" dirty="0" smtClean="0">
                          <a:solidFill>
                            <a:srgbClr val="C00000"/>
                          </a:solidFill>
                          <a:latin typeface="Georgia" pitchFamily="18" charset="0"/>
                          <a:ea typeface="MS PGothic" pitchFamily="34" charset="-128"/>
                          <a:cs typeface="Georgia" pitchFamily="18" charset="0"/>
                        </a:rPr>
                        <a:t> ДНИ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Обявявате Елект Президента в </a:t>
                      </a:r>
                      <a:r>
                        <a:rPr lang="bg-BG" sz="1400" b="1" u="sng" dirty="0" smtClean="0">
                          <a:solidFill>
                            <a:srgbClr val="C00000"/>
                          </a:solidFill>
                          <a:latin typeface="Georgia" pitchFamily="18" charset="0"/>
                        </a:rPr>
                        <a:t>My Rotary</a:t>
                      </a:r>
                      <a:endParaRPr lang="en-US" sz="1400" b="1" dirty="0" smtClean="0">
                        <a:solidFill>
                          <a:srgbClr val="C00000"/>
                        </a:solidFill>
                        <a:latin typeface="Georgia"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bg-BG" sz="1400" b="1" dirty="0" smtClean="0">
                        <a:solidFill>
                          <a:srgbClr val="C00000"/>
                        </a:solidFill>
                        <a:latin typeface="Georgia" pitchFamily="18" charset="0"/>
                      </a:endParaRPr>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15</a:t>
                      </a:r>
                      <a:r>
                        <a:rPr lang="bg-BG" sz="1400" b="1" dirty="0" smtClean="0">
                          <a:solidFill>
                            <a:srgbClr val="C00000"/>
                          </a:solidFill>
                          <a:latin typeface="Georgia" pitchFamily="18" charset="0"/>
                          <a:ea typeface="MS PGothic" pitchFamily="34" charset="-128"/>
                          <a:cs typeface="Georgia" pitchFamily="18" charset="0"/>
                        </a:rPr>
                        <a:t> ЯНУАРИ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3397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5529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sp>
        <p:nvSpPr>
          <p:cNvPr id="55300" name="Content Placeholder 2"/>
          <p:cNvSpPr>
            <a:spLocks noGrp="1"/>
          </p:cNvSpPr>
          <p:nvPr>
            <p:ph idx="1"/>
          </p:nvPr>
        </p:nvSpPr>
        <p:spPr bwMode="auto">
          <a:xfrm>
            <a:off x="428625" y="1123950"/>
            <a:ext cx="6286500"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bg-BG" altLang="bg-BG" sz="1400" b="1" smtClean="0">
              <a:solidFill>
                <a:srgbClr val="002060"/>
              </a:solidFill>
              <a:latin typeface="Georgia" pitchFamily="18" charset="0"/>
            </a:endParaRPr>
          </a:p>
          <a:p>
            <a:pPr>
              <a:buFont typeface="Arial" pitchFamily="34" charset="0"/>
              <a:buNone/>
            </a:pPr>
            <a:r>
              <a:rPr lang="bg-BG" altLang="bg-BG" sz="1400" b="1" smtClean="0">
                <a:solidFill>
                  <a:srgbClr val="C00000"/>
                </a:solidFill>
                <a:latin typeface="Georgia" pitchFamily="18" charset="0"/>
              </a:rPr>
              <a:t>ЮЛИ -  ЮНИ  - ЕДНА РОТАРИАНСКА ГОДИНА</a:t>
            </a:r>
          </a:p>
          <a:p>
            <a:pPr>
              <a:buFont typeface="Arial" pitchFamily="34" charset="0"/>
              <a:buNone/>
            </a:pPr>
            <a:endParaRPr lang="bg-BG" altLang="bg-BG" sz="1400" b="1" smtClean="0">
              <a:solidFill>
                <a:srgbClr val="C00000"/>
              </a:solidFill>
              <a:latin typeface="Georgia" pitchFamily="18" charset="0"/>
            </a:endParaRPr>
          </a:p>
          <a:p>
            <a:pPr>
              <a:buFont typeface="Arial" pitchFamily="34" charset="0"/>
              <a:buNone/>
            </a:pPr>
            <a:endParaRPr lang="bg-BG" altLang="bg-BG" sz="1400" b="1" smtClean="0">
              <a:solidFill>
                <a:srgbClr val="C00000"/>
              </a:solidFill>
              <a:latin typeface="Georgia" pitchFamily="18" charset="0"/>
            </a:endParaRPr>
          </a:p>
        </p:txBody>
      </p:sp>
      <p:graphicFrame>
        <p:nvGraphicFramePr>
          <p:cNvPr id="7" name="Table 6"/>
          <p:cNvGraphicFramePr>
            <a:graphicFrameLocks noGrp="1"/>
          </p:cNvGraphicFramePr>
          <p:nvPr/>
        </p:nvGraphicFramePr>
        <p:xfrm>
          <a:off x="357188" y="1857375"/>
          <a:ext cx="8286750" cy="4214812"/>
        </p:xfrm>
        <a:graphic>
          <a:graphicData uri="http://schemas.openxmlformats.org/drawingml/2006/table">
            <a:tbl>
              <a:tblPr firstRow="1" bandRow="1">
                <a:tableStyleId>{2D5ABB26-0587-4C30-8999-92F81FD0307C}</a:tableStyleId>
              </a:tblPr>
              <a:tblGrid>
                <a:gridCol w="6312218"/>
                <a:gridCol w="1974532"/>
              </a:tblGrid>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Отпразнувате рожденния ден на Ротари</a:t>
                      </a:r>
                      <a:endParaRPr lang="en-US" sz="1400" b="1" dirty="0" smtClean="0">
                        <a:solidFill>
                          <a:srgbClr val="002060"/>
                        </a:solidFill>
                        <a:latin typeface="Georgia" pitchFamily="18" charset="0"/>
                      </a:endParaRP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23 </a:t>
                      </a:r>
                      <a:r>
                        <a:rPr lang="bg-BG" sz="1400" b="1" dirty="0" smtClean="0">
                          <a:solidFill>
                            <a:srgbClr val="C00000"/>
                          </a:solidFill>
                          <a:latin typeface="Georgia" pitchFamily="18" charset="0"/>
                          <a:ea typeface="MS PGothic" pitchFamily="34" charset="-128"/>
                          <a:cs typeface="Georgia" pitchFamily="18" charset="0"/>
                        </a:rPr>
                        <a:t>ФЕВРУАРИ</a:t>
                      </a:r>
                      <a:endParaRPr lang="en-US" sz="1400" b="1" dirty="0" smtClean="0">
                        <a:solidFill>
                          <a:srgbClr val="C00000"/>
                        </a:solidFill>
                        <a:latin typeface="Georgia" pitchFamily="18" charset="0"/>
                        <a:ea typeface="MS PGothic" pitchFamily="34" charset="-128"/>
                        <a:cs typeface="Georgia" pitchFamily="18" charset="0"/>
                      </a:endParaRP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Участвате в Годишната Дистриктна Конференция</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МАЙ, ЮНИ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Изготвяте годишния отчет за клуба.Приемане на вашия отчет по бюджета</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20</a:t>
                      </a:r>
                      <a:r>
                        <a:rPr lang="bg-BG" sz="1400" b="1" dirty="0" smtClean="0">
                          <a:solidFill>
                            <a:srgbClr val="C00000"/>
                          </a:solidFill>
                          <a:latin typeface="Georgia" pitchFamily="18" charset="0"/>
                          <a:ea typeface="MS PGothic" pitchFamily="34" charset="-128"/>
                          <a:cs typeface="Georgia" pitchFamily="18" charset="0"/>
                        </a:rPr>
                        <a:t> ЮНИ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Актуализиране данните си за членство в клубазаедно с Елект Президента в </a:t>
                      </a:r>
                      <a:r>
                        <a:rPr lang="bg-BG" sz="1400" b="1" u="sng" dirty="0" smtClean="0">
                          <a:solidFill>
                            <a:srgbClr val="C00000"/>
                          </a:solidFill>
                          <a:latin typeface="Georgia" pitchFamily="18" charset="0"/>
                        </a:rPr>
                        <a:t>My Rotary</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20</a:t>
                      </a:r>
                      <a:r>
                        <a:rPr lang="bg-BG" sz="1400" b="1" dirty="0" smtClean="0">
                          <a:solidFill>
                            <a:srgbClr val="C00000"/>
                          </a:solidFill>
                          <a:latin typeface="Georgia" pitchFamily="18" charset="0"/>
                          <a:ea typeface="MS PGothic" pitchFamily="34" charset="-128"/>
                          <a:cs typeface="Georgia" pitchFamily="18" charset="0"/>
                        </a:rPr>
                        <a:t> ЮНИ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Отчитане напредъка на всички цели задължително в </a:t>
                      </a:r>
                      <a:r>
                        <a:rPr lang="bg-BG" sz="1400" b="1" u="sng" dirty="0" smtClean="0">
                          <a:solidFill>
                            <a:srgbClr val="C00000"/>
                          </a:solidFill>
                          <a:latin typeface="Georgia" pitchFamily="18" charset="0"/>
                        </a:rPr>
                        <a:t>РК Централ</a:t>
                      </a:r>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800" b="1" dirty="0" smtClean="0">
                          <a:solidFill>
                            <a:srgbClr val="C00000"/>
                          </a:solidFill>
                          <a:latin typeface="Georgia" pitchFamily="18" charset="0"/>
                          <a:ea typeface="MS PGothic" pitchFamily="34" charset="-128"/>
                          <a:cs typeface="Georgia" pitchFamily="18" charset="0"/>
                        </a:rPr>
                        <a:t>20</a:t>
                      </a:r>
                      <a:r>
                        <a:rPr lang="bg-BG" sz="1400" b="1" dirty="0" smtClean="0">
                          <a:solidFill>
                            <a:srgbClr val="C00000"/>
                          </a:solidFill>
                          <a:latin typeface="Georgia" pitchFamily="18" charset="0"/>
                          <a:ea typeface="MS PGothic" pitchFamily="34" charset="-128"/>
                          <a:cs typeface="Georgia" pitchFamily="18" charset="0"/>
                        </a:rPr>
                        <a:t> ЮНИ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Участие в церемонията по предаване на огърлицата на Дистрикно ниво</a:t>
                      </a:r>
                      <a:endParaRPr lang="bg-BG" sz="1400" b="1" dirty="0" smtClean="0">
                        <a:solidFill>
                          <a:srgbClr val="C00000"/>
                        </a:solidFill>
                        <a:latin typeface="Georgia" pitchFamily="18" charset="0"/>
                      </a:endParaRPr>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ЮНИ, ЮЛИ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602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002060"/>
                          </a:solidFill>
                          <a:latin typeface="Georgia" pitchFamily="18" charset="0"/>
                        </a:rPr>
                        <a:t>Организирате Клубна асамблея заедно с Елект Президента по предаване на огърлицата</a:t>
                      </a:r>
                      <a:endParaRPr lang="bg-BG" sz="1400" b="1" dirty="0" smtClean="0">
                        <a:solidFill>
                          <a:srgbClr val="C00000"/>
                        </a:solidFill>
                        <a:latin typeface="Georgia" pitchFamily="18" charset="0"/>
                      </a:endParaRPr>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g-BG" sz="1400" b="1" dirty="0" smtClean="0">
                          <a:solidFill>
                            <a:srgbClr val="C00000"/>
                          </a:solidFill>
                          <a:latin typeface="Georgia" pitchFamily="18" charset="0"/>
                          <a:ea typeface="MS PGothic" pitchFamily="34" charset="-128"/>
                          <a:cs typeface="Georgia" pitchFamily="18" charset="0"/>
                        </a:rPr>
                        <a:t>ЮНИ, ЮЛИ</a:t>
                      </a:r>
                    </a:p>
                    <a:p>
                      <a:endParaRPr lang="en-US" sz="1400" dirty="0"/>
                    </a:p>
                  </a:txBody>
                  <a:tcPr marL="91439" marR="91439">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57572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ЗАДЪЛЖИТЕЛНИ ДЕЙСТВИЯ В My Rotary И В РК Централ</a:t>
            </a:r>
          </a:p>
        </p:txBody>
      </p:sp>
      <p:sp>
        <p:nvSpPr>
          <p:cNvPr id="56323" name="Content Placeholder 2"/>
          <p:cNvSpPr>
            <a:spLocks noGrp="1"/>
          </p:cNvSpPr>
          <p:nvPr>
            <p:ph idx="1"/>
          </p:nvPr>
        </p:nvSpPr>
        <p:spPr bwMode="auto">
          <a:xfrm>
            <a:off x="285750" y="1052513"/>
            <a:ext cx="8715375" cy="5184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defRPr/>
            </a:pPr>
            <a:endParaRPr lang="bg-BG" altLang="bg-BG" sz="1400" b="1" dirty="0" smtClean="0">
              <a:solidFill>
                <a:srgbClr val="002060"/>
              </a:solidFill>
              <a:latin typeface="Georgia" panose="02040502050405020303" pitchFamily="18" charset="0"/>
            </a:endParaRPr>
          </a:p>
          <a:p>
            <a:pPr>
              <a:spcBef>
                <a:spcPct val="0"/>
              </a:spcBef>
              <a:defRPr/>
            </a:pPr>
            <a:endParaRPr lang="bg-BG" altLang="bg-BG" sz="1400" b="1" dirty="0" smtClean="0">
              <a:solidFill>
                <a:srgbClr val="002060"/>
              </a:solidFill>
              <a:latin typeface="Georgia" panose="02040502050405020303" pitchFamily="18" charset="0"/>
            </a:endParaRPr>
          </a:p>
          <a:p>
            <a:pPr>
              <a:spcBef>
                <a:spcPct val="0"/>
              </a:spcBef>
              <a:defRPr/>
            </a:pPr>
            <a:endParaRPr lang="bg-BG" altLang="bg-BG" sz="1400" b="1" dirty="0" smtClean="0">
              <a:solidFill>
                <a:srgbClr val="002060"/>
              </a:solidFill>
              <a:latin typeface="Georgia" panose="02040502050405020303" pitchFamily="18" charset="0"/>
            </a:endParaRPr>
          </a:p>
          <a:p>
            <a:pPr marL="0" indent="0">
              <a:buFont typeface="Arial" pitchFamily="34" charset="0"/>
              <a:buNone/>
              <a:defRPr/>
            </a:pPr>
            <a:r>
              <a:rPr lang="bg-BG" altLang="bg-BG" sz="1400" b="1" dirty="0" smtClean="0">
                <a:solidFill>
                  <a:srgbClr val="002060"/>
                </a:solidFill>
                <a:latin typeface="Georgia" panose="02040502050405020303" pitchFamily="18" charset="0"/>
              </a:rPr>
              <a:t>      </a:t>
            </a:r>
            <a:r>
              <a:rPr lang="bg-BG" altLang="bg-BG" sz="1800" b="1" dirty="0" smtClean="0">
                <a:solidFill>
                  <a:srgbClr val="002060"/>
                </a:solidFill>
                <a:latin typeface="Georgia" panose="02040502050405020303" pitchFamily="18" charset="0"/>
              </a:rPr>
              <a:t>КАТО ПАСТ ПРЕЗИДЕНТ </a:t>
            </a:r>
          </a:p>
          <a:p>
            <a:pPr>
              <a:buFont typeface="Arial" pitchFamily="34" charset="0"/>
              <a:buNone/>
              <a:defRPr/>
            </a:pPr>
            <a:r>
              <a:rPr lang="bg-BG" altLang="bg-BG" sz="1400" b="1" dirty="0" smtClean="0">
                <a:solidFill>
                  <a:srgbClr val="C00000"/>
                </a:solidFill>
                <a:latin typeface="Georgia" panose="02040502050405020303" pitchFamily="18" charset="0"/>
              </a:rPr>
              <a:t>      ЕДНА РОТАРИАНСКА ГОДИНА</a:t>
            </a:r>
            <a:endParaRPr lang="en-US" altLang="bg-BG" sz="1400" dirty="0" smtClean="0">
              <a:solidFill>
                <a:srgbClr val="C00000"/>
              </a:solidFill>
              <a:latin typeface="Georgia" panose="02040502050405020303" pitchFamily="18" charset="0"/>
            </a:endParaRPr>
          </a:p>
          <a:p>
            <a:pPr>
              <a:defRPr/>
            </a:pPr>
            <a:endParaRPr lang="en-US" altLang="bg-BG" sz="1400" b="1" dirty="0" smtClean="0">
              <a:solidFill>
                <a:srgbClr val="002060"/>
              </a:solidFill>
              <a:latin typeface="Georgia" panose="02040502050405020303" pitchFamily="18" charset="0"/>
            </a:endParaRPr>
          </a:p>
          <a:p>
            <a:pPr marL="0" indent="0">
              <a:buFont typeface="Arial" pitchFamily="34" charset="0"/>
              <a:buNone/>
              <a:defRPr/>
            </a:pPr>
            <a:r>
              <a:rPr lang="bg-BG" altLang="bg-BG" sz="1400" b="1" dirty="0" smtClean="0">
                <a:solidFill>
                  <a:srgbClr val="002060"/>
                </a:solidFill>
                <a:latin typeface="Georgia" panose="02040502050405020303" pitchFamily="18" charset="0"/>
              </a:rPr>
              <a:t>      След </a:t>
            </a:r>
            <a:r>
              <a:rPr lang="bg-BG" altLang="bg-BG" sz="1800" b="1" dirty="0" smtClean="0">
                <a:solidFill>
                  <a:srgbClr val="C00000"/>
                </a:solidFill>
                <a:latin typeface="Georgia" panose="02040502050405020303" pitchFamily="18" charset="0"/>
              </a:rPr>
              <a:t>01</a:t>
            </a:r>
            <a:r>
              <a:rPr lang="bg-BG" altLang="bg-BG" sz="1400" b="1" dirty="0" smtClean="0">
                <a:solidFill>
                  <a:srgbClr val="C00000"/>
                </a:solidFill>
                <a:latin typeface="Georgia" panose="02040502050405020303" pitchFamily="18" charset="0"/>
              </a:rPr>
              <a:t> Юли </a:t>
            </a:r>
            <a:r>
              <a:rPr lang="bg-BG" altLang="bg-BG" sz="1400" b="1" dirty="0" smtClean="0">
                <a:solidFill>
                  <a:srgbClr val="002060"/>
                </a:solidFill>
                <a:latin typeface="Georgia" panose="02040502050405020303" pitchFamily="18" charset="0"/>
              </a:rPr>
              <a:t>участвате като Паст Президент в работата на борда на клуба</a:t>
            </a:r>
          </a:p>
        </p:txBody>
      </p:sp>
      <p:sp>
        <p:nvSpPr>
          <p:cNvPr id="56324"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bg-BG">
                <a:latin typeface="Calibri" pitchFamily="34" charset="0"/>
                <a:ea typeface="Calibri" pitchFamily="34" charset="0"/>
                <a:cs typeface="Times New Roman" pitchFamily="18" charset="0"/>
              </a:rPr>
              <a:t> </a:t>
            </a:r>
          </a:p>
        </p:txBody>
      </p:sp>
      <p:pic>
        <p:nvPicPr>
          <p:cNvPr id="5" name="Picture 4" descr="календар.jpg"/>
          <p:cNvPicPr>
            <a:picLocks noChangeAspect="1"/>
          </p:cNvPicPr>
          <p:nvPr/>
        </p:nvPicPr>
        <p:blipFill>
          <a:blip r:embed="rId3"/>
          <a:stretch>
            <a:fillRect/>
          </a:stretch>
        </p:blipFill>
        <p:spPr>
          <a:xfrm>
            <a:off x="2714612" y="3143248"/>
            <a:ext cx="3757610" cy="2500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7872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4000" b="1" smtClean="0">
                <a:latin typeface="Arial Narrow" pitchFamily="34" charset="0"/>
              </a:rPr>
              <a:t>На добър час!</a:t>
            </a:r>
            <a:br>
              <a:rPr lang="bg-BG" altLang="en-US" sz="4000" b="1" smtClean="0">
                <a:latin typeface="Arial Narrow" pitchFamily="34" charset="0"/>
              </a:rPr>
            </a:br>
            <a:r>
              <a:rPr lang="bg-BG" altLang="en-US" sz="4000" b="1" smtClean="0">
                <a:latin typeface="Arial Narrow" pitchFamily="34" charset="0"/>
              </a:rPr>
              <a:t>УСПЕШНА РОТАРИАНСКА ГОДИНА!</a:t>
            </a:r>
            <a:endParaRPr lang="en-US" altLang="en-US" sz="4000" b="1" smtClean="0">
              <a:latin typeface="Arial Narrow" pitchFamily="34" charset="0"/>
            </a:endParaRPr>
          </a:p>
        </p:txBody>
      </p:sp>
    </p:spTree>
    <p:extLst>
      <p:ext uri="{BB962C8B-B14F-4D97-AF65-F5344CB8AC3E}">
        <p14:creationId xmlns:p14="http://schemas.microsoft.com/office/powerpoint/2010/main" val="1943849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2171160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206F181-F896-4840-A006-1B1B311EF7CA}"/>
              </a:ext>
            </a:extLst>
          </p:cNvPr>
          <p:cNvSpPr>
            <a:spLocks noGrp="1"/>
          </p:cNvSpPr>
          <p:nvPr>
            <p:ph type="ctrTitle"/>
          </p:nvPr>
        </p:nvSpPr>
        <p:spPr/>
        <p:txBody>
          <a:bodyPr anchor="ctr"/>
          <a:lstStyle/>
          <a:p>
            <a:pPr eaLnBrk="1" hangingPunct="1">
              <a:defRPr/>
            </a:pPr>
            <a:r>
              <a:rPr lang="bg-BG" altLang="en-US" sz="3600" b="1" dirty="0">
                <a:latin typeface="Times New Roman" panose="02020603050405020304" pitchFamily="18" charset="0"/>
                <a:cs typeface="Times New Roman" panose="02020603050405020304" pitchFamily="18" charset="0"/>
              </a:rPr>
              <a:t>Финанси на Ротари клуба</a:t>
            </a:r>
            <a:endParaRPr lang="en-US" sz="3600" b="1"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ru-RU" altLang="en-US" sz="2400" b="1" smtClean="0">
                <a:latin typeface="Georgia" pitchFamily="18" charset="0"/>
                <a:cs typeface="Times New Roman" pitchFamily="18" charset="0"/>
              </a:rPr>
              <a:t>Таня Карабашева </a:t>
            </a:r>
          </a:p>
          <a:p>
            <a:pPr eaLnBrk="1" hangingPunct="1"/>
            <a:r>
              <a:rPr lang="ru-RU" altLang="en-US" sz="2400" b="1" smtClean="0">
                <a:latin typeface="Georgia" pitchFamily="18" charset="0"/>
                <a:cs typeface="Times New Roman" pitchFamily="18" charset="0"/>
              </a:rPr>
              <a:t>Ковчежник на Дистрикт 2482 </a:t>
            </a:r>
          </a:p>
        </p:txBody>
      </p:sp>
    </p:spTree>
    <p:extLst>
      <p:ext uri="{BB962C8B-B14F-4D97-AF65-F5344CB8AC3E}">
        <p14:creationId xmlns:p14="http://schemas.microsoft.com/office/powerpoint/2010/main" val="2047496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Бюджет</a:t>
            </a:r>
          </a:p>
        </p:txBody>
      </p:sp>
      <p:sp>
        <p:nvSpPr>
          <p:cNvPr id="4301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3012"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Бюджетът представлява списък с всички планирани и очаквани ПРИХОДИ И РАЗХОДИ за Ротарианска година от 01.07.2019 до 30.06.2020</a:t>
            </a:r>
          </a:p>
          <a:p>
            <a:endParaRPr lang="ru-RU" altLang="en-US" sz="2400" smtClean="0">
              <a:latin typeface="Georgia" pitchFamily="18" charset="0"/>
            </a:endParaRPr>
          </a:p>
          <a:p>
            <a:r>
              <a:rPr lang="ru-RU" altLang="en-US" sz="2400" smtClean="0">
                <a:latin typeface="Georgia" pitchFamily="18" charset="0"/>
              </a:rPr>
              <a:t>По този начин се определя макрорамка на Ротари клуба – списък от показатели, на който може да разчита Ротари клуба - ПРИХОДИ, задължителните РАЗХОДИ, за да взима решения за изпълнението на целите си през Новата Ротарианска Година 2019-2020.</a:t>
            </a:r>
          </a:p>
          <a:p>
            <a:endParaRPr lang="en-US" altLang="en-US" sz="2400" smtClean="0">
              <a:latin typeface="Georgia" pitchFamily="18" charset="0"/>
            </a:endParaRPr>
          </a:p>
        </p:txBody>
      </p:sp>
    </p:spTree>
    <p:extLst>
      <p:ext uri="{BB962C8B-B14F-4D97-AF65-F5344CB8AC3E}">
        <p14:creationId xmlns:p14="http://schemas.microsoft.com/office/powerpoint/2010/main" val="240185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РОТАРИ  ИНТЕРНЕШЪНЪЛ</a:t>
            </a:r>
            <a:endParaRPr lang="bg-BG" altLang="bg-BG" b="1" smtClean="0">
              <a:latin typeface="Arial Narrow" pitchFamily="34" charset="0"/>
            </a:endParaRPr>
          </a:p>
        </p:txBody>
      </p:sp>
      <p:pic>
        <p:nvPicPr>
          <p:cNvPr id="45059" name="Контейнер за съдържание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672762" y="2363468"/>
            <a:ext cx="1798476" cy="2237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Правоъгълник 4"/>
          <p:cNvSpPr>
            <a:spLocks noChangeArrowheads="1"/>
          </p:cNvSpPr>
          <p:nvPr/>
        </p:nvSpPr>
        <p:spPr bwMode="auto">
          <a:xfrm>
            <a:off x="2411413" y="1268413"/>
            <a:ext cx="2286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1" hangingPunct="1"/>
            <a:r>
              <a:rPr lang="bg-BG" sz="2400" b="1">
                <a:solidFill>
                  <a:srgbClr val="58585A"/>
                </a:solidFill>
                <a:latin typeface="Times New Roman" pitchFamily="18" charset="0"/>
                <a:ea typeface="MS PGothic" pitchFamily="34" charset="-128"/>
                <a:cs typeface="Times New Roman" pitchFamily="18" charset="0"/>
              </a:rPr>
              <a:t>Централата на РИ</a:t>
            </a:r>
          </a:p>
          <a:p>
            <a:pPr algn="ctr" defTabSz="457200" eaLnBrk="1" hangingPunct="1"/>
            <a:r>
              <a:rPr lang="en-US" sz="2400" i="1">
                <a:solidFill>
                  <a:srgbClr val="58585A"/>
                </a:solidFill>
                <a:latin typeface="Times New Roman" pitchFamily="18" charset="0"/>
                <a:ea typeface="MS PGothic" pitchFamily="34" charset="-128"/>
                <a:cs typeface="Times New Roman" pitchFamily="18" charset="0"/>
              </a:rPr>
              <a:t>Evanston, Illinois, USA</a:t>
            </a:r>
            <a:endParaRPr lang="bg-BG" sz="2400" i="1">
              <a:solidFill>
                <a:srgbClr val="58585A"/>
              </a:solidFill>
              <a:latin typeface="Times New Roman" pitchFamily="18" charset="0"/>
              <a:ea typeface="MS PGothic" pitchFamily="34" charset="-128"/>
              <a:cs typeface="Times New Roman" pitchFamily="18" charset="0"/>
            </a:endParaRPr>
          </a:p>
        </p:txBody>
      </p:sp>
      <p:pic>
        <p:nvPicPr>
          <p:cNvPr id="45061" name="Картина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1963" y="1052513"/>
            <a:ext cx="28463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Правоъгълник 6"/>
          <p:cNvSpPr>
            <a:spLocks noChangeArrowheads="1"/>
          </p:cNvSpPr>
          <p:nvPr/>
        </p:nvSpPr>
        <p:spPr bwMode="auto">
          <a:xfrm>
            <a:off x="4643438" y="2924175"/>
            <a:ext cx="44656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1" hangingPunct="1"/>
            <a:r>
              <a:rPr lang="bg-BG" sz="2400" b="1">
                <a:solidFill>
                  <a:srgbClr val="58585A"/>
                </a:solidFill>
                <a:latin typeface="Times New Roman" pitchFamily="18" charset="0"/>
                <a:ea typeface="MS PGothic" pitchFamily="34" charset="-128"/>
                <a:cs typeface="Times New Roman" pitchFamily="18" charset="0"/>
              </a:rPr>
              <a:t>Кабинетът  на Президента на РИ</a:t>
            </a:r>
          </a:p>
          <a:p>
            <a:pPr algn="ctr" defTabSz="457200" eaLnBrk="1" hangingPunct="1"/>
            <a:r>
              <a:rPr lang="en-US" sz="2400" i="1">
                <a:solidFill>
                  <a:srgbClr val="58585A"/>
                </a:solidFill>
                <a:latin typeface="Times New Roman" pitchFamily="18" charset="0"/>
                <a:ea typeface="MS PGothic" pitchFamily="34" charset="-128"/>
                <a:cs typeface="Times New Roman" pitchFamily="18" charset="0"/>
              </a:rPr>
              <a:t>Evanston, Illinois, USA</a:t>
            </a:r>
            <a:r>
              <a:rPr lang="bg-BG" sz="2400" i="1">
                <a:solidFill>
                  <a:srgbClr val="58585A"/>
                </a:solidFill>
                <a:latin typeface="Times New Roman" pitchFamily="18" charset="0"/>
                <a:ea typeface="MS PGothic" pitchFamily="34" charset="-128"/>
                <a:cs typeface="Times New Roman" pitchFamily="18" charset="0"/>
              </a:rPr>
              <a:t> </a:t>
            </a:r>
            <a:r>
              <a:rPr lang="en-US" sz="2400" i="1">
                <a:solidFill>
                  <a:srgbClr val="58585A"/>
                </a:solidFill>
                <a:latin typeface="Times New Roman" pitchFamily="18" charset="0"/>
                <a:ea typeface="MS PGothic" pitchFamily="34" charset="-128"/>
                <a:cs typeface="Times New Roman" pitchFamily="18" charset="0"/>
              </a:rPr>
              <a:t>18th floor</a:t>
            </a:r>
            <a:endParaRPr lang="bg-BG" sz="2400" i="1">
              <a:solidFill>
                <a:srgbClr val="58585A"/>
              </a:solidFill>
              <a:latin typeface="Times New Roman" pitchFamily="18" charset="0"/>
              <a:ea typeface="MS PGothic" pitchFamily="34" charset="-128"/>
              <a:cs typeface="Times New Roman" pitchFamily="18" charset="0"/>
            </a:endParaRPr>
          </a:p>
        </p:txBody>
      </p:sp>
      <p:pic>
        <p:nvPicPr>
          <p:cNvPr id="45063" name="Картина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133850"/>
            <a:ext cx="28098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Правоъгълник 8"/>
          <p:cNvSpPr>
            <a:spLocks noChangeArrowheads="1"/>
          </p:cNvSpPr>
          <p:nvPr/>
        </p:nvSpPr>
        <p:spPr bwMode="auto">
          <a:xfrm>
            <a:off x="3348038" y="4219575"/>
            <a:ext cx="47879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1" hangingPunct="1">
              <a:spcBef>
                <a:spcPct val="20000"/>
              </a:spcBef>
              <a:spcAft>
                <a:spcPts val="300"/>
              </a:spcAft>
            </a:pPr>
            <a:r>
              <a:rPr lang="bg-BG" sz="2800" b="1">
                <a:solidFill>
                  <a:srgbClr val="58585A"/>
                </a:solidFill>
                <a:latin typeface="Times New Roman" pitchFamily="18" charset="0"/>
                <a:ea typeface="MS PGothic" pitchFamily="34" charset="-128"/>
                <a:cs typeface="Times New Roman" pitchFamily="18" charset="0"/>
              </a:rPr>
              <a:t>Борд на Директорите</a:t>
            </a:r>
          </a:p>
          <a:p>
            <a:pPr algn="ctr" defTabSz="457200" eaLnBrk="1" hangingPunct="1">
              <a:spcBef>
                <a:spcPct val="20000"/>
              </a:spcBef>
              <a:spcAft>
                <a:spcPts val="300"/>
              </a:spcAft>
            </a:pPr>
            <a:r>
              <a:rPr lang="ru-RU" sz="2000">
                <a:solidFill>
                  <a:srgbClr val="58585A"/>
                </a:solidFill>
                <a:latin typeface="Times New Roman" pitchFamily="18" charset="0"/>
                <a:ea typeface="MS PGothic" pitchFamily="34" charset="-128"/>
                <a:cs typeface="Times New Roman" pitchFamily="18" charset="0"/>
              </a:rPr>
              <a:t>19-членният съвет на директорите на РИ, включващ президента и елект президента на РИ, се среща всяко тримесечие, за да определя политиката на Ротари</a:t>
            </a:r>
            <a:endParaRPr lang="bg-BG" sz="2000">
              <a:solidFill>
                <a:srgbClr val="58585A"/>
              </a:solidFill>
              <a:latin typeface="Times New Roman" pitchFamily="18" charset="0"/>
              <a:ea typeface="MS PGothic" pitchFamily="34" charset="-128"/>
              <a:cs typeface="Times New Roman" pitchFamily="18" charset="0"/>
            </a:endParaRPr>
          </a:p>
        </p:txBody>
      </p:sp>
    </p:spTree>
    <p:extLst>
      <p:ext uri="{BB962C8B-B14F-4D97-AF65-F5344CB8AC3E}">
        <p14:creationId xmlns:p14="http://schemas.microsoft.com/office/powerpoint/2010/main" val="10117496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Приходи</a:t>
            </a:r>
          </a:p>
        </p:txBody>
      </p:sp>
      <p:sp>
        <p:nvSpPr>
          <p:cNvPr id="4505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5060"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Приходи от членски внос към Ротари Клуба– сума </a:t>
            </a:r>
          </a:p>
          <a:p>
            <a:r>
              <a:rPr lang="ru-RU" altLang="en-US" sz="2400" smtClean="0">
                <a:latin typeface="Georgia" pitchFamily="18" charset="0"/>
              </a:rPr>
              <a:t>* ....... лева на член от клуба. Всеки клуб сам определя сумата за членски внос;</a:t>
            </a:r>
          </a:p>
          <a:p>
            <a:r>
              <a:rPr lang="ru-RU" altLang="en-US" sz="2400" smtClean="0">
                <a:latin typeface="Georgia" pitchFamily="18" charset="0"/>
              </a:rPr>
              <a:t>Приходи от членски внос към РИ – сума  * ....... долара на член от клуба. Всеки клуб сам определя сумата за членски внос;</a:t>
            </a:r>
          </a:p>
          <a:p>
            <a:r>
              <a:rPr lang="ru-RU" altLang="en-US" sz="2400" smtClean="0">
                <a:latin typeface="Georgia" pitchFamily="18" charset="0"/>
              </a:rPr>
              <a:t>Приходи от дарения;  </a:t>
            </a:r>
          </a:p>
          <a:p>
            <a:r>
              <a:rPr lang="ru-RU" altLang="en-US" sz="2400" smtClean="0">
                <a:latin typeface="Georgia" pitchFamily="18" charset="0"/>
              </a:rPr>
              <a:t>Приходи от встъпителни вноски за нови членове; </a:t>
            </a:r>
          </a:p>
          <a:p>
            <a:r>
              <a:rPr lang="ru-RU" altLang="en-US" sz="2400" smtClean="0">
                <a:latin typeface="Georgia" pitchFamily="18" charset="0"/>
              </a:rPr>
              <a:t>Приходи от празнични мероприятия и по различни  ПРОЕКТИ; </a:t>
            </a:r>
          </a:p>
          <a:p>
            <a:r>
              <a:rPr lang="ru-RU" altLang="en-US" sz="2400" smtClean="0">
                <a:latin typeface="Georgia" pitchFamily="18" charset="0"/>
              </a:rPr>
              <a:t>Приходи от „Пол Харис Фелоу”;</a:t>
            </a:r>
            <a:endParaRPr lang="en-US" altLang="en-US" sz="2400" smtClean="0">
              <a:latin typeface="Georgia" pitchFamily="18" charset="0"/>
            </a:endParaRPr>
          </a:p>
        </p:txBody>
      </p:sp>
    </p:spTree>
    <p:extLst>
      <p:ext uri="{BB962C8B-B14F-4D97-AF65-F5344CB8AC3E}">
        <p14:creationId xmlns:p14="http://schemas.microsoft.com/office/powerpoint/2010/main" val="736321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Разходи</a:t>
            </a:r>
          </a:p>
        </p:txBody>
      </p:sp>
      <p:sp>
        <p:nvSpPr>
          <p:cNvPr id="471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7108" name="Content Placeholder 3">
            <a:extLst>
              <a:ext uri="{FF2B5EF4-FFF2-40B4-BE49-F238E27FC236}">
                <a16:creationId xmlns:a16="http://schemas.microsoft.com/office/drawing/2014/main" xmlns="" id="{714DB6CD-1B2C-49B2-8FC7-B9CBF9276E72}"/>
              </a:ext>
            </a:extLst>
          </p:cNvPr>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ru-RU" altLang="en-US" sz="2400" dirty="0">
                <a:latin typeface="Georgia" panose="02040502050405020303" pitchFamily="18" charset="0"/>
              </a:rPr>
              <a:t>Членски внос към РИ по *32 щ.долара или равностойност в Евро на член от клуба за полугодие; </a:t>
            </a:r>
          </a:p>
          <a:p>
            <a:pPr>
              <a:defRPr/>
            </a:pPr>
            <a:r>
              <a:rPr lang="ru-RU" altLang="en-US" sz="2400" dirty="0">
                <a:latin typeface="Georgia" panose="02040502050405020303" pitchFamily="18" charset="0"/>
              </a:rPr>
              <a:t>Членски внос към Д2482 по *30 лв. на член от клуба за полугодие;</a:t>
            </a:r>
          </a:p>
          <a:p>
            <a:pPr>
              <a:defRPr/>
            </a:pPr>
            <a:r>
              <a:rPr lang="ru-RU" altLang="en-US" sz="2400" dirty="0">
                <a:latin typeface="Georgia" panose="02040502050405020303" pitchFamily="18" charset="0"/>
              </a:rPr>
              <a:t>Абонамент сп. „Ротари на Балканите и Ротари указател;</a:t>
            </a:r>
          </a:p>
          <a:p>
            <a:pPr>
              <a:defRPr/>
            </a:pPr>
            <a:r>
              <a:rPr lang="ru-RU" altLang="en-US" sz="2400" dirty="0">
                <a:latin typeface="Georgia" panose="02040502050405020303" pitchFamily="18" charset="0"/>
              </a:rPr>
              <a:t>Дарения към Фондация Ротари;</a:t>
            </a:r>
          </a:p>
          <a:p>
            <a:pPr>
              <a:defRPr/>
            </a:pPr>
            <a:r>
              <a:rPr lang="ru-RU" altLang="en-US" sz="2400" dirty="0">
                <a:latin typeface="Georgia" panose="02040502050405020303" pitchFamily="18" charset="0"/>
              </a:rPr>
              <a:t>Други разходи - за срещи, гости, командировки и др.</a:t>
            </a:r>
          </a:p>
          <a:p>
            <a:pPr>
              <a:defRPr/>
            </a:pPr>
            <a:endParaRPr lang="ru-RU" altLang="en-US" sz="2400" dirty="0">
              <a:latin typeface="Georgia" panose="02040502050405020303" pitchFamily="18" charset="0"/>
            </a:endParaRPr>
          </a:p>
          <a:p>
            <a:pPr marL="0" indent="0">
              <a:buFont typeface="Arial" pitchFamily="34" charset="0"/>
              <a:buNone/>
              <a:defRPr/>
            </a:pPr>
            <a:r>
              <a:rPr lang="ru-RU" altLang="en-US" sz="1400" dirty="0">
                <a:latin typeface="Georgia" panose="02040502050405020303" pitchFamily="18" charset="0"/>
              </a:rPr>
              <a:t>*- сумите могат да се променят за Ротарианска година </a:t>
            </a:r>
          </a:p>
          <a:p>
            <a:pPr>
              <a:defRPr/>
            </a:pPr>
            <a:endParaRPr lang="en-US" altLang="en-US" sz="2400" dirty="0">
              <a:latin typeface="Georgia" panose="02040502050405020303" pitchFamily="18" charset="0"/>
            </a:endParaRPr>
          </a:p>
        </p:txBody>
      </p:sp>
    </p:spTree>
    <p:extLst>
      <p:ext uri="{BB962C8B-B14F-4D97-AF65-F5344CB8AC3E}">
        <p14:creationId xmlns:p14="http://schemas.microsoft.com/office/powerpoint/2010/main" val="392542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задълженията към Дистрикт 2482</a:t>
            </a:r>
            <a:endParaRPr lang="bg-BG" altLang="en-US" b="1" smtClean="0">
              <a:latin typeface="Arial Narrow" pitchFamily="34" charset="0"/>
            </a:endParaRPr>
          </a:p>
        </p:txBody>
      </p:sp>
      <p:sp>
        <p:nvSpPr>
          <p:cNvPr id="4915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9156" name="Content Placeholder 3"/>
          <p:cNvSpPr>
            <a:spLocks noGrp="1" noChangeArrowheads="1"/>
          </p:cNvSpPr>
          <p:nvPr>
            <p:ph idx="1"/>
          </p:nvPr>
        </p:nvSpPr>
        <p:spPr bwMode="auto">
          <a:xfrm>
            <a:off x="457200" y="1628775"/>
            <a:ext cx="8229600" cy="307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Дължимият членски внос към Д2482 България се определя на основание на актуалния брой членове в клуба в базата данни на РИ www.rotary.org към 1 януари и 1 юли на съответната година.</a:t>
            </a:r>
          </a:p>
          <a:p>
            <a:endParaRPr lang="en-US" altLang="en-US" sz="2400" smtClean="0">
              <a:latin typeface="Georgia" pitchFamily="18" charset="0"/>
            </a:endParaRPr>
          </a:p>
        </p:txBody>
      </p:sp>
    </p:spTree>
    <p:extLst>
      <p:ext uri="{BB962C8B-B14F-4D97-AF65-F5344CB8AC3E}">
        <p14:creationId xmlns:p14="http://schemas.microsoft.com/office/powerpoint/2010/main" val="1766116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задълженията към Дистрикт 2482</a:t>
            </a:r>
            <a:endParaRPr lang="bg-BG" altLang="en-US" b="1" smtClean="0">
              <a:latin typeface="Arial Narrow" pitchFamily="34" charset="0"/>
            </a:endParaRPr>
          </a:p>
        </p:txBody>
      </p:sp>
      <p:sp>
        <p:nvSpPr>
          <p:cNvPr id="5120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51204"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В срок до 1 януари и 1 юли секретарите или президентите на клубовете (тъй като те имат административни права) трябва да направят актуализацията за членовете на своите клубове в базата данни в сайта на РИ. </a:t>
            </a:r>
          </a:p>
          <a:p>
            <a:endParaRPr lang="ru-RU" altLang="en-US" sz="2400" smtClean="0">
              <a:latin typeface="Georgia" pitchFamily="18" charset="0"/>
            </a:endParaRPr>
          </a:p>
          <a:p>
            <a:r>
              <a:rPr lang="ru-RU" altLang="en-US" sz="2400" smtClean="0">
                <a:latin typeface="Georgia" pitchFamily="18" charset="0"/>
              </a:rPr>
              <a:t>Препоръчително е всяка промяна да се извършва в рамките на месеца, когато е настъпила.</a:t>
            </a:r>
          </a:p>
          <a:p>
            <a:endParaRPr lang="en-US" altLang="en-US" sz="2400" smtClean="0">
              <a:latin typeface="Georgia" pitchFamily="18" charset="0"/>
            </a:endParaRPr>
          </a:p>
        </p:txBody>
      </p:sp>
    </p:spTree>
    <p:extLst>
      <p:ext uri="{BB962C8B-B14F-4D97-AF65-F5344CB8AC3E}">
        <p14:creationId xmlns:p14="http://schemas.microsoft.com/office/powerpoint/2010/main" val="1192421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задълженията към Дистрикт 2482</a:t>
            </a:r>
            <a:endParaRPr lang="bg-BG" altLang="en-US" b="1" smtClean="0">
              <a:latin typeface="Arial Narrow" pitchFamily="34" charset="0"/>
            </a:endParaRPr>
          </a:p>
        </p:txBody>
      </p:sp>
      <p:sp>
        <p:nvSpPr>
          <p:cNvPr id="5325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53252"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През м.януари и м.юли клубовете ще получат фактура за членския внос на имейла на Президента/Секретаря или могат да си я свалят от сайта на Дистрикта 2482: www.rotarydistrict2482.org, която трябва да се плати. </a:t>
            </a:r>
          </a:p>
          <a:p>
            <a:endParaRPr lang="ru-RU" altLang="en-US" sz="2400" smtClean="0">
              <a:latin typeface="Georgia" pitchFamily="18" charset="0"/>
            </a:endParaRPr>
          </a:p>
          <a:p>
            <a:r>
              <a:rPr lang="ru-RU" altLang="en-US" sz="2400" smtClean="0">
                <a:latin typeface="Georgia" pitchFamily="18" charset="0"/>
              </a:rPr>
              <a:t>Ротари клубовете нямат възможност да направят каквито и да било корекции във фактурата, за повече или по-малко членове след посочения срок.</a:t>
            </a:r>
          </a:p>
          <a:p>
            <a:endParaRPr lang="en-US" altLang="en-US" sz="2400" smtClean="0">
              <a:latin typeface="Georgia" pitchFamily="18" charset="0"/>
            </a:endParaRPr>
          </a:p>
        </p:txBody>
      </p:sp>
    </p:spTree>
    <p:extLst>
      <p:ext uri="{BB962C8B-B14F-4D97-AF65-F5344CB8AC3E}">
        <p14:creationId xmlns:p14="http://schemas.microsoft.com/office/powerpoint/2010/main" val="2946011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Важно</a:t>
            </a:r>
            <a:endParaRPr lang="bg-BG" altLang="en-US" b="1" smtClean="0">
              <a:latin typeface="Arial Narrow" pitchFamily="34" charset="0"/>
            </a:endParaRPr>
          </a:p>
        </p:txBody>
      </p:sp>
      <p:sp>
        <p:nvSpPr>
          <p:cNvPr id="5529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55300"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Плащането се извършва по банков път, като в платежното нареждане задължително отбелязвате номера/името на клуба и номера на фактурата;</a:t>
            </a:r>
          </a:p>
          <a:p>
            <a:r>
              <a:rPr lang="ru-RU" altLang="en-US" sz="2400" smtClean="0">
                <a:latin typeface="Georgia" pitchFamily="18" charset="0"/>
              </a:rPr>
              <a:t>Моля, да не се изписват лични имена, а името на Ротари Клуба!!!</a:t>
            </a:r>
          </a:p>
          <a:p>
            <a:r>
              <a:rPr lang="ru-RU" altLang="en-US" sz="2400" smtClean="0">
                <a:latin typeface="Georgia" pitchFamily="18" charset="0"/>
              </a:rPr>
              <a:t>Срок за плащане 120 дни - съответно до 01 октомври и до 01 април;</a:t>
            </a:r>
          </a:p>
          <a:p>
            <a:r>
              <a:rPr lang="ru-RU" altLang="en-US" sz="2400" smtClean="0">
                <a:latin typeface="Georgia" pitchFamily="18" charset="0"/>
              </a:rPr>
              <a:t>Отговорен за плащането е касиера на клуба и/или лицата  притежаващи банков спесимен от сметката на клуба;</a:t>
            </a:r>
          </a:p>
          <a:p>
            <a:endParaRPr lang="en-US" altLang="en-US" sz="2400" smtClean="0">
              <a:latin typeface="Georgia" pitchFamily="18" charset="0"/>
            </a:endParaRPr>
          </a:p>
        </p:txBody>
      </p:sp>
    </p:spTree>
    <p:extLst>
      <p:ext uri="{BB962C8B-B14F-4D97-AF65-F5344CB8AC3E}">
        <p14:creationId xmlns:p14="http://schemas.microsoft.com/office/powerpoint/2010/main" val="2838132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Важно</a:t>
            </a:r>
            <a:endParaRPr lang="bg-BG" altLang="en-US" b="1" smtClean="0">
              <a:latin typeface="Arial Narrow" pitchFamily="34" charset="0"/>
            </a:endParaRPr>
          </a:p>
        </p:txBody>
      </p:sp>
      <p:sp>
        <p:nvSpPr>
          <p:cNvPr id="5734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Content Placeholder 3">
            <a:extLst>
              <a:ext uri="{FF2B5EF4-FFF2-40B4-BE49-F238E27FC236}">
                <a16:creationId xmlns:a16="http://schemas.microsoft.com/office/drawing/2014/main" xmlns="" id="{7FFCB555-CE1C-4B8A-91BD-6D04A864B49D}"/>
              </a:ext>
            </a:extLst>
          </p:cNvPr>
          <p:cNvSpPr>
            <a:spLocks noGrp="1"/>
          </p:cNvSpPr>
          <p:nvPr>
            <p:ph idx="1"/>
          </p:nvPr>
        </p:nvSpPr>
        <p:spPr/>
        <p:txBody>
          <a:bodyPr/>
          <a:lstStyle/>
          <a:p>
            <a:pPr>
              <a:defRPr/>
            </a:pPr>
            <a:r>
              <a:rPr lang="ru-RU" sz="2400" dirty="0"/>
              <a:t>Сумата за членски внос към Дистрикт 2482 се превежда по следната сметка:</a:t>
            </a:r>
          </a:p>
          <a:p>
            <a:pPr>
              <a:defRPr/>
            </a:pPr>
            <a:endParaRPr lang="ru-RU" sz="2400" dirty="0"/>
          </a:p>
          <a:p>
            <a:pPr marL="0" indent="0">
              <a:buFont typeface="Arial" pitchFamily="34" charset="0"/>
              <a:buNone/>
              <a:defRPr/>
            </a:pPr>
            <a:r>
              <a:rPr lang="ru-RU" sz="2400" dirty="0"/>
              <a:t>Ротари Дистрикт 2482 - България</a:t>
            </a:r>
          </a:p>
          <a:p>
            <a:pPr marL="0" indent="0">
              <a:buFont typeface="Arial" pitchFamily="34" charset="0"/>
              <a:buNone/>
              <a:defRPr/>
            </a:pPr>
            <a:r>
              <a:rPr lang="ru-RU" sz="2400" dirty="0"/>
              <a:t>Уникредит Булбанк АД, София -клон Царевец</a:t>
            </a:r>
          </a:p>
          <a:p>
            <a:pPr marL="0" indent="0">
              <a:buFont typeface="Arial" pitchFamily="34" charset="0"/>
              <a:buNone/>
              <a:defRPr/>
            </a:pPr>
            <a:r>
              <a:rPr lang="en-US" sz="2400" dirty="0"/>
              <a:t>BIC: UNCRBGSF</a:t>
            </a:r>
          </a:p>
          <a:p>
            <a:pPr marL="0" indent="0">
              <a:buFont typeface="Arial" pitchFamily="34" charset="0"/>
              <a:buNone/>
              <a:defRPr/>
            </a:pPr>
            <a:r>
              <a:rPr lang="en-US" sz="2400" dirty="0"/>
              <a:t>IBAN: BG73 UNCR9660 1047 4106 04</a:t>
            </a:r>
          </a:p>
          <a:p>
            <a:pPr>
              <a:defRPr/>
            </a:pPr>
            <a:endParaRPr lang="en-US" sz="2400" dirty="0"/>
          </a:p>
        </p:txBody>
      </p:sp>
    </p:spTree>
    <p:extLst>
      <p:ext uri="{BB962C8B-B14F-4D97-AF65-F5344CB8AC3E}">
        <p14:creationId xmlns:p14="http://schemas.microsoft.com/office/powerpoint/2010/main" val="949166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дължима сума към РИ</a:t>
            </a:r>
            <a:endParaRPr lang="bg-BG" altLang="en-US" b="1" smtClean="0">
              <a:latin typeface="Arial Narrow" pitchFamily="34" charset="0"/>
            </a:endParaRPr>
          </a:p>
        </p:txBody>
      </p:sp>
      <p:sp>
        <p:nvSpPr>
          <p:cNvPr id="5939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59396"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В срок до 1 януари и 1 юли секретарите или президентите на клубовете (тъй като те имат административни  права) трябва да направят актуализацията за членовете на своите клубове в базата данни в сайта на РИ www.rotary.org  </a:t>
            </a:r>
          </a:p>
          <a:p>
            <a:endParaRPr lang="ru-RU" altLang="en-US" sz="2400" smtClean="0">
              <a:latin typeface="Georgia" pitchFamily="18" charset="0"/>
            </a:endParaRPr>
          </a:p>
          <a:p>
            <a:r>
              <a:rPr lang="ru-RU" altLang="en-US" sz="2400" smtClean="0">
                <a:latin typeface="Georgia" pitchFamily="18" charset="0"/>
              </a:rPr>
              <a:t>Препоръчително е всяка промяна да се извършва в рамките на месеца, когато е настъпила.</a:t>
            </a:r>
          </a:p>
          <a:p>
            <a:endParaRPr lang="en-US" altLang="en-US" sz="2400" smtClean="0">
              <a:latin typeface="Georgia" pitchFamily="18" charset="0"/>
            </a:endParaRPr>
          </a:p>
        </p:txBody>
      </p:sp>
    </p:spTree>
    <p:extLst>
      <p:ext uri="{BB962C8B-B14F-4D97-AF65-F5344CB8AC3E}">
        <p14:creationId xmlns:p14="http://schemas.microsoft.com/office/powerpoint/2010/main" val="1599448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дължима сума към РИ</a:t>
            </a:r>
            <a:endParaRPr lang="bg-BG" altLang="en-US" b="1" smtClean="0">
              <a:latin typeface="Arial Narrow" pitchFamily="34" charset="0"/>
            </a:endParaRPr>
          </a:p>
        </p:txBody>
      </p:sp>
      <p:sp>
        <p:nvSpPr>
          <p:cNvPr id="6144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61444" name="Content Placeholder 3"/>
          <p:cNvSpPr>
            <a:spLocks noGrp="1" noChangeArrowheads="1"/>
          </p:cNvSpPr>
          <p:nvPr>
            <p:ph idx="1"/>
          </p:nvPr>
        </p:nvSpPr>
        <p:spPr bwMode="auto">
          <a:xfrm>
            <a:off x="457200" y="1603375"/>
            <a:ext cx="8229600" cy="365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През м.януари и м.юли клубовете ще получат само фактура по имейл, която трябва да се плати. Ротари клубовете няма да имат възможност да направят каквито и да било корекции във фактурата - за повече или по-малко членове. Фактурите ще се издават на база брой активни членове в базата данни в сайта на РИ към 01 януари и 1 юли.</a:t>
            </a:r>
          </a:p>
          <a:p>
            <a:endParaRPr lang="en-US" altLang="en-US" sz="2400" smtClean="0">
              <a:latin typeface="Georgia" pitchFamily="18" charset="0"/>
            </a:endParaRPr>
          </a:p>
        </p:txBody>
      </p:sp>
    </p:spTree>
    <p:extLst>
      <p:ext uri="{BB962C8B-B14F-4D97-AF65-F5344CB8AC3E}">
        <p14:creationId xmlns:p14="http://schemas.microsoft.com/office/powerpoint/2010/main" val="2189750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дължима сума към РИ</a:t>
            </a:r>
            <a:endParaRPr lang="bg-BG" altLang="en-US" b="1" smtClean="0">
              <a:latin typeface="Arial Narrow" pitchFamily="34" charset="0"/>
            </a:endParaRPr>
          </a:p>
        </p:txBody>
      </p:sp>
      <p:sp>
        <p:nvSpPr>
          <p:cNvPr id="6349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63492"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Информация за дължимата сума можете на намерите в сайта на РИ www.rotary.org: след като влезете с вашата парола - Manage – club administration – club invoice – ray or view club invoice. Тук можете да видите задължението на клуба, настоящата фактура и детайли по задължението (актуален списък на клуба), както и информация за последното предходно задължение. От тук вие можете да извършите пращане чрез кредитна карта, като след потвърждаване на дължимата сума и валута (EUR;USD) в следващ екран, трябва да въведете информацията за кредитната карта.</a:t>
            </a:r>
          </a:p>
          <a:p>
            <a:endParaRPr lang="en-US" altLang="en-US" sz="2400" smtClean="0">
              <a:latin typeface="Georgia" pitchFamily="18" charset="0"/>
            </a:endParaRPr>
          </a:p>
        </p:txBody>
      </p:sp>
    </p:spTree>
    <p:extLst>
      <p:ext uri="{BB962C8B-B14F-4D97-AF65-F5344CB8AC3E}">
        <p14:creationId xmlns:p14="http://schemas.microsoft.com/office/powerpoint/2010/main" val="3711057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РОТАРИ  ИНТЕРНЕШЪНЪЛ</a:t>
            </a:r>
            <a:endParaRPr lang="bg-BG" altLang="bg-BG" b="1" smtClean="0">
              <a:latin typeface="Arial Narrow" pitchFamily="34" charset="0"/>
            </a:endParaRPr>
          </a:p>
        </p:txBody>
      </p:sp>
      <p:pic>
        <p:nvPicPr>
          <p:cNvPr id="47107" name="Контейнер за съдържание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044989" y="2116559"/>
            <a:ext cx="5054022" cy="2731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Правоъгълник 4"/>
          <p:cNvSpPr>
            <a:spLocks noChangeArrowheads="1"/>
          </p:cNvSpPr>
          <p:nvPr/>
        </p:nvSpPr>
        <p:spPr bwMode="auto">
          <a:xfrm>
            <a:off x="4643438" y="1282700"/>
            <a:ext cx="43561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eaLnBrk="1" hangingPunct="1"/>
            <a:r>
              <a:rPr lang="bg-BG" sz="2000" b="1">
                <a:solidFill>
                  <a:srgbClr val="58585A"/>
                </a:solidFill>
                <a:latin typeface="Times New Roman" pitchFamily="18" charset="0"/>
                <a:ea typeface="MS PGothic" pitchFamily="34" charset="-128"/>
                <a:cs typeface="Times New Roman" pitchFamily="18" charset="0"/>
              </a:rPr>
              <a:t>Централа на РИ</a:t>
            </a:r>
          </a:p>
          <a:p>
            <a:pPr algn="ctr" defTabSz="457200" eaLnBrk="1" hangingPunct="1"/>
            <a:r>
              <a:rPr lang="bg-BG" sz="2000" b="1">
                <a:solidFill>
                  <a:srgbClr val="58585A"/>
                </a:solidFill>
                <a:latin typeface="Times New Roman" pitchFamily="18" charset="0"/>
                <a:ea typeface="MS PGothic" pitchFamily="34" charset="-128"/>
                <a:cs typeface="Times New Roman" pitchFamily="18" charset="0"/>
              </a:rPr>
              <a:t> 7 Международни офиса:</a:t>
            </a:r>
          </a:p>
          <a:p>
            <a:pPr algn="ctr" defTabSz="457200" eaLnBrk="1" hangingPunct="1"/>
            <a:endParaRPr lang="bg-BG" sz="2000" b="1">
              <a:solidFill>
                <a:srgbClr val="58585A"/>
              </a:solidFill>
              <a:latin typeface="Times New Roman" pitchFamily="18" charset="0"/>
              <a:ea typeface="MS PGothic" pitchFamily="34" charset="-128"/>
              <a:cs typeface="Times New Roman" pitchFamily="18" charset="0"/>
            </a:endParaRPr>
          </a:p>
          <a:p>
            <a:pPr defTabSz="457200" eaLnBrk="1" hangingPunct="1"/>
            <a:r>
              <a:rPr lang="bg-BG" sz="2000">
                <a:solidFill>
                  <a:srgbClr val="58585A"/>
                </a:solidFill>
                <a:latin typeface="Times New Roman" pitchFamily="18" charset="0"/>
                <a:ea typeface="MS PGothic" pitchFamily="34" charset="-128"/>
                <a:cs typeface="Times New Roman" pitchFamily="18" charset="0"/>
              </a:rPr>
              <a:t>• офис за Европа и Африка, </a:t>
            </a:r>
          </a:p>
          <a:p>
            <a:pPr defTabSz="457200" eaLnBrk="1" hangingPunct="1"/>
            <a:r>
              <a:rPr lang="bg-BG" sz="2000" b="1">
                <a:solidFill>
                  <a:srgbClr val="58585A"/>
                </a:solidFill>
                <a:latin typeface="Times New Roman" pitchFamily="18" charset="0"/>
                <a:ea typeface="MS PGothic" pitchFamily="34" charset="-128"/>
                <a:cs typeface="Times New Roman" pitchFamily="18" charset="0"/>
              </a:rPr>
              <a:t>Цюрих</a:t>
            </a:r>
            <a:r>
              <a:rPr lang="bg-BG" sz="2000">
                <a:solidFill>
                  <a:srgbClr val="58585A"/>
                </a:solidFill>
                <a:latin typeface="Times New Roman" pitchFamily="18" charset="0"/>
                <a:ea typeface="MS PGothic" pitchFamily="34" charset="-128"/>
                <a:cs typeface="Times New Roman" pitchFamily="18" charset="0"/>
              </a:rPr>
              <a:t>, Швейцария</a:t>
            </a:r>
            <a:br>
              <a:rPr lang="bg-BG" sz="2000">
                <a:solidFill>
                  <a:srgbClr val="58585A"/>
                </a:solidFill>
                <a:latin typeface="Times New Roman" pitchFamily="18" charset="0"/>
                <a:ea typeface="MS PGothic" pitchFamily="34" charset="-128"/>
                <a:cs typeface="Times New Roman" pitchFamily="18" charset="0"/>
              </a:rPr>
            </a:br>
            <a:r>
              <a:rPr lang="bg-BG" sz="2000">
                <a:solidFill>
                  <a:srgbClr val="58585A"/>
                </a:solidFill>
                <a:latin typeface="Times New Roman" pitchFamily="18" charset="0"/>
                <a:ea typeface="MS PGothic" pitchFamily="34" charset="-128"/>
                <a:cs typeface="Times New Roman" pitchFamily="18" charset="0"/>
              </a:rPr>
              <a:t>• офис за Южна Азия, </a:t>
            </a:r>
          </a:p>
          <a:p>
            <a:pPr defTabSz="457200" eaLnBrk="1" hangingPunct="1"/>
            <a:r>
              <a:rPr lang="bg-BG" sz="2000" b="1">
                <a:solidFill>
                  <a:srgbClr val="58585A"/>
                </a:solidFill>
                <a:latin typeface="Times New Roman" pitchFamily="18" charset="0"/>
                <a:ea typeface="MS PGothic" pitchFamily="34" charset="-128"/>
                <a:cs typeface="Times New Roman" pitchFamily="18" charset="0"/>
              </a:rPr>
              <a:t>Ню Делхи</a:t>
            </a:r>
            <a:r>
              <a:rPr lang="bg-BG" sz="2000">
                <a:solidFill>
                  <a:srgbClr val="58585A"/>
                </a:solidFill>
                <a:latin typeface="Times New Roman" pitchFamily="18" charset="0"/>
                <a:ea typeface="MS PGothic" pitchFamily="34" charset="-128"/>
                <a:cs typeface="Times New Roman" pitchFamily="18" charset="0"/>
              </a:rPr>
              <a:t>, Индия</a:t>
            </a:r>
            <a:br>
              <a:rPr lang="bg-BG" sz="2000">
                <a:solidFill>
                  <a:srgbClr val="58585A"/>
                </a:solidFill>
                <a:latin typeface="Times New Roman" pitchFamily="18" charset="0"/>
                <a:ea typeface="MS PGothic" pitchFamily="34" charset="-128"/>
                <a:cs typeface="Times New Roman" pitchFamily="18" charset="0"/>
              </a:rPr>
            </a:br>
            <a:r>
              <a:rPr lang="bg-BG" sz="2000">
                <a:solidFill>
                  <a:srgbClr val="58585A"/>
                </a:solidFill>
                <a:latin typeface="Times New Roman" pitchFamily="18" charset="0"/>
                <a:ea typeface="MS PGothic" pitchFamily="34" charset="-128"/>
                <a:cs typeface="Times New Roman" pitchFamily="18" charset="0"/>
              </a:rPr>
              <a:t>• Офис за Бразилия, </a:t>
            </a:r>
            <a:r>
              <a:rPr lang="bg-BG" sz="2000" b="1">
                <a:solidFill>
                  <a:srgbClr val="58585A"/>
                </a:solidFill>
                <a:latin typeface="Times New Roman" pitchFamily="18" charset="0"/>
                <a:ea typeface="MS PGothic" pitchFamily="34" charset="-128"/>
                <a:cs typeface="Times New Roman" pitchFamily="18" charset="0"/>
              </a:rPr>
              <a:t>Сао Пауло</a:t>
            </a:r>
            <a:r>
              <a:rPr lang="bg-BG" sz="2000">
                <a:solidFill>
                  <a:srgbClr val="58585A"/>
                </a:solidFill>
                <a:latin typeface="Times New Roman" pitchFamily="18" charset="0"/>
                <a:ea typeface="MS PGothic" pitchFamily="34" charset="-128"/>
                <a:cs typeface="Times New Roman" pitchFamily="18" charset="0"/>
              </a:rPr>
              <a:t/>
            </a:r>
            <a:br>
              <a:rPr lang="bg-BG" sz="2000">
                <a:solidFill>
                  <a:srgbClr val="58585A"/>
                </a:solidFill>
                <a:latin typeface="Times New Roman" pitchFamily="18" charset="0"/>
                <a:ea typeface="MS PGothic" pitchFamily="34" charset="-128"/>
                <a:cs typeface="Times New Roman" pitchFamily="18" charset="0"/>
              </a:rPr>
            </a:br>
            <a:r>
              <a:rPr lang="bg-BG" sz="2000">
                <a:solidFill>
                  <a:srgbClr val="58585A"/>
                </a:solidFill>
                <a:latin typeface="Times New Roman" pitchFamily="18" charset="0"/>
                <a:ea typeface="MS PGothic" pitchFamily="34" charset="-128"/>
                <a:cs typeface="Times New Roman" pitchFamily="18" charset="0"/>
              </a:rPr>
              <a:t>• Офис за Япония, </a:t>
            </a:r>
            <a:r>
              <a:rPr lang="bg-BG" sz="2000" b="1">
                <a:solidFill>
                  <a:srgbClr val="58585A"/>
                </a:solidFill>
                <a:latin typeface="Times New Roman" pitchFamily="18" charset="0"/>
                <a:ea typeface="MS PGothic" pitchFamily="34" charset="-128"/>
                <a:cs typeface="Times New Roman" pitchFamily="18" charset="0"/>
              </a:rPr>
              <a:t>Токио</a:t>
            </a:r>
            <a:r>
              <a:rPr lang="bg-BG" sz="2000">
                <a:solidFill>
                  <a:srgbClr val="58585A"/>
                </a:solidFill>
                <a:latin typeface="Times New Roman" pitchFamily="18" charset="0"/>
                <a:ea typeface="MS PGothic" pitchFamily="34" charset="-128"/>
                <a:cs typeface="Times New Roman" pitchFamily="18" charset="0"/>
              </a:rPr>
              <a:t/>
            </a:r>
            <a:br>
              <a:rPr lang="bg-BG" sz="2000">
                <a:solidFill>
                  <a:srgbClr val="58585A"/>
                </a:solidFill>
                <a:latin typeface="Times New Roman" pitchFamily="18" charset="0"/>
                <a:ea typeface="MS PGothic" pitchFamily="34" charset="-128"/>
                <a:cs typeface="Times New Roman" pitchFamily="18" charset="0"/>
              </a:rPr>
            </a:br>
            <a:r>
              <a:rPr lang="bg-BG" sz="2000">
                <a:solidFill>
                  <a:srgbClr val="58585A"/>
                </a:solidFill>
                <a:latin typeface="Times New Roman" pitchFamily="18" charset="0"/>
                <a:ea typeface="MS PGothic" pitchFamily="34" charset="-128"/>
                <a:cs typeface="Times New Roman" pitchFamily="18" charset="0"/>
              </a:rPr>
              <a:t>• Офис за Корея, </a:t>
            </a:r>
            <a:r>
              <a:rPr lang="bg-BG" sz="2000" b="1">
                <a:solidFill>
                  <a:srgbClr val="58585A"/>
                </a:solidFill>
                <a:latin typeface="Times New Roman" pitchFamily="18" charset="0"/>
                <a:ea typeface="MS PGothic" pitchFamily="34" charset="-128"/>
                <a:cs typeface="Times New Roman" pitchFamily="18" charset="0"/>
              </a:rPr>
              <a:t>Сеул</a:t>
            </a:r>
            <a:r>
              <a:rPr lang="bg-BG" sz="2000">
                <a:solidFill>
                  <a:srgbClr val="58585A"/>
                </a:solidFill>
                <a:latin typeface="Times New Roman" pitchFamily="18" charset="0"/>
                <a:ea typeface="MS PGothic" pitchFamily="34" charset="-128"/>
                <a:cs typeface="Times New Roman" pitchFamily="18" charset="0"/>
              </a:rPr>
              <a:t/>
            </a:r>
            <a:br>
              <a:rPr lang="bg-BG" sz="2000">
                <a:solidFill>
                  <a:srgbClr val="58585A"/>
                </a:solidFill>
                <a:latin typeface="Times New Roman" pitchFamily="18" charset="0"/>
                <a:ea typeface="MS PGothic" pitchFamily="34" charset="-128"/>
                <a:cs typeface="Times New Roman" pitchFamily="18" charset="0"/>
              </a:rPr>
            </a:br>
            <a:r>
              <a:rPr lang="bg-BG" sz="2000">
                <a:solidFill>
                  <a:srgbClr val="58585A"/>
                </a:solidFill>
                <a:latin typeface="Times New Roman" pitchFamily="18" charset="0"/>
                <a:ea typeface="MS PGothic" pitchFamily="34" charset="-128"/>
                <a:cs typeface="Times New Roman" pitchFamily="18" charset="0"/>
              </a:rPr>
              <a:t>• Офис за Тихия океан и Филипините, </a:t>
            </a:r>
            <a:r>
              <a:rPr lang="bg-BG" sz="2000" b="1">
                <a:solidFill>
                  <a:srgbClr val="58585A"/>
                </a:solidFill>
                <a:latin typeface="Times New Roman" pitchFamily="18" charset="0"/>
                <a:ea typeface="MS PGothic" pitchFamily="34" charset="-128"/>
                <a:cs typeface="Times New Roman" pitchFamily="18" charset="0"/>
              </a:rPr>
              <a:t>Сидни</a:t>
            </a:r>
            <a:r>
              <a:rPr lang="bg-BG" sz="2000">
                <a:solidFill>
                  <a:srgbClr val="58585A"/>
                </a:solidFill>
                <a:latin typeface="Times New Roman" pitchFamily="18" charset="0"/>
                <a:ea typeface="MS PGothic" pitchFamily="34" charset="-128"/>
                <a:cs typeface="Times New Roman" pitchFamily="18" charset="0"/>
              </a:rPr>
              <a:t> Австралия</a:t>
            </a:r>
            <a:br>
              <a:rPr lang="bg-BG" sz="2000">
                <a:solidFill>
                  <a:srgbClr val="58585A"/>
                </a:solidFill>
                <a:latin typeface="Times New Roman" pitchFamily="18" charset="0"/>
                <a:ea typeface="MS PGothic" pitchFamily="34" charset="-128"/>
                <a:cs typeface="Times New Roman" pitchFamily="18" charset="0"/>
              </a:rPr>
            </a:br>
            <a:r>
              <a:rPr lang="bg-BG" sz="2000">
                <a:solidFill>
                  <a:srgbClr val="58585A"/>
                </a:solidFill>
                <a:latin typeface="Times New Roman" pitchFamily="18" charset="0"/>
                <a:ea typeface="MS PGothic" pitchFamily="34" charset="-128"/>
                <a:cs typeface="Times New Roman" pitchFamily="18" charset="0"/>
              </a:rPr>
              <a:t>• Офис за Южна Америка, </a:t>
            </a:r>
          </a:p>
          <a:p>
            <a:pPr defTabSz="457200" eaLnBrk="1" hangingPunct="1"/>
            <a:r>
              <a:rPr lang="bg-BG" sz="2000" b="1">
                <a:solidFill>
                  <a:srgbClr val="58585A"/>
                </a:solidFill>
                <a:latin typeface="Times New Roman" pitchFamily="18" charset="0"/>
                <a:ea typeface="MS PGothic" pitchFamily="34" charset="-128"/>
                <a:cs typeface="Times New Roman" pitchFamily="18" charset="0"/>
              </a:rPr>
              <a:t>Буенос Айрес</a:t>
            </a:r>
            <a:r>
              <a:rPr lang="bg-BG" sz="2000">
                <a:solidFill>
                  <a:srgbClr val="58585A"/>
                </a:solidFill>
                <a:latin typeface="Times New Roman" pitchFamily="18" charset="0"/>
                <a:ea typeface="MS PGothic" pitchFamily="34" charset="-128"/>
                <a:cs typeface="Times New Roman" pitchFamily="18" charset="0"/>
              </a:rPr>
              <a:t>, Аржентина</a:t>
            </a:r>
          </a:p>
        </p:txBody>
      </p:sp>
    </p:spTree>
    <p:extLst>
      <p:ext uri="{BB962C8B-B14F-4D97-AF65-F5344CB8AC3E}">
        <p14:creationId xmlns:p14="http://schemas.microsoft.com/office/powerpoint/2010/main" val="3692464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дължима сума към РИ</a:t>
            </a:r>
            <a:endParaRPr lang="bg-BG" altLang="en-US" b="1" smtClean="0">
              <a:latin typeface="Arial Narrow" pitchFamily="34" charset="0"/>
            </a:endParaRPr>
          </a:p>
        </p:txBody>
      </p:sp>
      <p:sp>
        <p:nvSpPr>
          <p:cNvPr id="6553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Content Placeholder 3">
            <a:extLst>
              <a:ext uri="{FF2B5EF4-FFF2-40B4-BE49-F238E27FC236}">
                <a16:creationId xmlns:a16="http://schemas.microsoft.com/office/drawing/2014/main" xmlns="" id="{7FFCB555-CE1C-4B8A-91BD-6D04A864B49D}"/>
              </a:ext>
            </a:extLst>
          </p:cNvPr>
          <p:cNvSpPr>
            <a:spLocks noGrp="1"/>
          </p:cNvSpPr>
          <p:nvPr>
            <p:ph idx="1"/>
          </p:nvPr>
        </p:nvSpPr>
        <p:spPr/>
        <p:txBody>
          <a:bodyPr/>
          <a:lstStyle/>
          <a:p>
            <a:pPr>
              <a:defRPr/>
            </a:pPr>
            <a:r>
              <a:rPr lang="ru-RU" sz="2000" dirty="0"/>
              <a:t>Ако плащането се извършва по банков път, в платежното нареждане задължително отбелязвате номера на клуба и номера на фактурата, която се плаща. Сумата се превежда по следната сметка:</a:t>
            </a:r>
          </a:p>
          <a:p>
            <a:pPr marL="0" indent="0">
              <a:buFont typeface="Arial" pitchFamily="34" charset="0"/>
              <a:buNone/>
              <a:defRPr/>
            </a:pPr>
            <a:endParaRPr lang="en-US" sz="2000" dirty="0"/>
          </a:p>
          <a:p>
            <a:pPr marL="0" indent="0">
              <a:buFont typeface="Arial" pitchFamily="34" charset="0"/>
              <a:buNone/>
              <a:defRPr/>
            </a:pPr>
            <a:r>
              <a:rPr lang="ru-RU" sz="2000" dirty="0"/>
              <a:t>Rotary International</a:t>
            </a:r>
          </a:p>
          <a:p>
            <a:pPr marL="0" indent="0">
              <a:buFont typeface="Arial" pitchFamily="34" charset="0"/>
              <a:buNone/>
              <a:defRPr/>
            </a:pPr>
            <a:r>
              <a:rPr lang="ru-RU" sz="2000" dirty="0"/>
              <a:t>Deutsche Bank Dusseldorf</a:t>
            </a:r>
          </a:p>
          <a:p>
            <a:pPr marL="0" indent="0">
              <a:buFont typeface="Arial" pitchFamily="34" charset="0"/>
              <a:buNone/>
              <a:defRPr/>
            </a:pPr>
            <a:r>
              <a:rPr lang="ru-RU" sz="2000" dirty="0"/>
              <a:t>BIC/SWIFT на банката на получателя: DEUTDEDDXXX</a:t>
            </a:r>
          </a:p>
          <a:p>
            <a:pPr marL="0" indent="0">
              <a:buFont typeface="Arial" pitchFamily="34" charset="0"/>
              <a:buNone/>
              <a:defRPr/>
            </a:pPr>
            <a:r>
              <a:rPr lang="ru-RU" sz="2000" dirty="0"/>
              <a:t> </a:t>
            </a:r>
          </a:p>
          <a:p>
            <a:pPr>
              <a:defRPr/>
            </a:pPr>
            <a:endParaRPr lang="en-US" sz="2000" dirty="0"/>
          </a:p>
        </p:txBody>
      </p:sp>
      <p:graphicFrame>
        <p:nvGraphicFramePr>
          <p:cNvPr id="3" name="Table 2">
            <a:extLst>
              <a:ext uri="{FF2B5EF4-FFF2-40B4-BE49-F238E27FC236}">
                <a16:creationId xmlns:a16="http://schemas.microsoft.com/office/drawing/2014/main" xmlns="" id="{25C45D32-87A8-406E-92A2-5D1216155CAC}"/>
              </a:ext>
            </a:extLst>
          </p:cNvPr>
          <p:cNvGraphicFramePr>
            <a:graphicFrameLocks noGrp="1"/>
          </p:cNvGraphicFramePr>
          <p:nvPr/>
        </p:nvGraphicFramePr>
        <p:xfrm>
          <a:off x="642938" y="4437063"/>
          <a:ext cx="7481887" cy="792352"/>
        </p:xfrm>
        <a:graphic>
          <a:graphicData uri="http://schemas.openxmlformats.org/drawingml/2006/table">
            <a:tbl>
              <a:tblPr bandRow="1">
                <a:tableStyleId>{2D5ABB26-0587-4C30-8999-92F81FD0307C}</a:tableStyleId>
              </a:tblPr>
              <a:tblGrid>
                <a:gridCol w="3520888">
                  <a:extLst>
                    <a:ext uri="{9D8B030D-6E8A-4147-A177-3AD203B41FA5}">
                      <a16:colId xmlns:a16="http://schemas.microsoft.com/office/drawing/2014/main" xmlns="" val="3808443226"/>
                    </a:ext>
                  </a:extLst>
                </a:gridCol>
                <a:gridCol w="3960999">
                  <a:extLst>
                    <a:ext uri="{9D8B030D-6E8A-4147-A177-3AD203B41FA5}">
                      <a16:colId xmlns:a16="http://schemas.microsoft.com/office/drawing/2014/main" xmlns="" val="368262359"/>
                    </a:ext>
                  </a:extLst>
                </a:gridCol>
              </a:tblGrid>
              <a:tr h="3960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solidFill>
                            <a:schemeClr val="tx1">
                              <a:lumMod val="50000"/>
                            </a:schemeClr>
                          </a:solidFill>
                          <a:latin typeface="Georgia" panose="02040502050405020303" pitchFamily="18" charset="0"/>
                        </a:rPr>
                        <a:t>IBAN на сметката в евро:</a:t>
                      </a:r>
                    </a:p>
                  </a:txBody>
                  <a:tcPr marL="91454" marR="91454" marT="45688" marB="45688">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solidFill>
                            <a:schemeClr val="tx1">
                              <a:lumMod val="50000"/>
                            </a:schemeClr>
                          </a:solidFill>
                          <a:latin typeface="Georgia" panose="02040502050405020303" pitchFamily="18" charset="0"/>
                        </a:rPr>
                        <a:t>IBAN на сметката в долари: </a:t>
                      </a:r>
                    </a:p>
                  </a:txBody>
                  <a:tcPr marL="91454" marR="91454" marT="45688" marB="45688">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514424622"/>
                  </a:ext>
                </a:extLst>
              </a:tr>
              <a:tr h="3960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solidFill>
                            <a:schemeClr val="tx1">
                              <a:lumMod val="50000"/>
                            </a:schemeClr>
                          </a:solidFill>
                          <a:latin typeface="Georgia" panose="02040502050405020303" pitchFamily="18" charset="0"/>
                        </a:rPr>
                        <a:t>DE45 300700100255033300</a:t>
                      </a:r>
                    </a:p>
                  </a:txBody>
                  <a:tcPr marL="91454" marR="91454" marT="45688" marB="45688">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solidFill>
                            <a:schemeClr val="tx1">
                              <a:lumMod val="50000"/>
                            </a:schemeClr>
                          </a:solidFill>
                          <a:latin typeface="Georgia" panose="02040502050405020303" pitchFamily="18" charset="0"/>
                        </a:rPr>
                        <a:t>DE58300700100366003200</a:t>
                      </a:r>
                    </a:p>
                  </a:txBody>
                  <a:tcPr marL="91454" marR="91454" marT="45688" marB="45688">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19015136"/>
                  </a:ext>
                </a:extLst>
              </a:tr>
            </a:tbl>
          </a:graphicData>
        </a:graphic>
      </p:graphicFrame>
    </p:spTree>
    <p:extLst>
      <p:ext uri="{BB962C8B-B14F-4D97-AF65-F5344CB8AC3E}">
        <p14:creationId xmlns:p14="http://schemas.microsoft.com/office/powerpoint/2010/main" val="132590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Указания за плащане на дължима сума към РИ</a:t>
            </a:r>
            <a:endParaRPr lang="bg-BG" altLang="en-US" b="1" smtClean="0">
              <a:latin typeface="Arial Narrow" pitchFamily="34" charset="0"/>
            </a:endParaRPr>
          </a:p>
        </p:txBody>
      </p:sp>
      <p:sp>
        <p:nvSpPr>
          <p:cNvPr id="6758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67588" name="Content Placeholder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Срок за плащане 120 дни. Ако не се плати в срок, членството на клуба се прекратява за не плащане. За да възстановите членството, в срок от 150 дни трябва да заплатите дължимата сума плюс такса възстановяване –по 30 долара на член. Ако не заплатите сумата в срока, следва окончателно заличаване на клуба, което не подлежи на възстановяване.</a:t>
            </a:r>
          </a:p>
          <a:p>
            <a:endParaRPr lang="en-US" altLang="en-US" sz="2400" smtClean="0">
              <a:latin typeface="Georgia" pitchFamily="18" charset="0"/>
            </a:endParaRPr>
          </a:p>
        </p:txBody>
      </p:sp>
    </p:spTree>
    <p:extLst>
      <p:ext uri="{BB962C8B-B14F-4D97-AF65-F5344CB8AC3E}">
        <p14:creationId xmlns:p14="http://schemas.microsoft.com/office/powerpoint/2010/main" val="3430955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Дарения</a:t>
            </a:r>
            <a:endParaRPr lang="bg-BG" altLang="en-US" b="1" smtClean="0">
              <a:latin typeface="Arial Narrow" pitchFamily="34" charset="0"/>
            </a:endParaRPr>
          </a:p>
        </p:txBody>
      </p:sp>
      <p:sp>
        <p:nvSpPr>
          <p:cNvPr id="6963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Content Placeholder 3">
            <a:extLst>
              <a:ext uri="{FF2B5EF4-FFF2-40B4-BE49-F238E27FC236}">
                <a16:creationId xmlns:a16="http://schemas.microsoft.com/office/drawing/2014/main" xmlns="" id="{7FFCB555-CE1C-4B8A-91BD-6D04A864B49D}"/>
              </a:ext>
            </a:extLst>
          </p:cNvPr>
          <p:cNvSpPr>
            <a:spLocks noGrp="1"/>
          </p:cNvSpPr>
          <p:nvPr>
            <p:ph idx="1"/>
          </p:nvPr>
        </p:nvSpPr>
        <p:spPr/>
        <p:txBody>
          <a:bodyPr/>
          <a:lstStyle/>
          <a:p>
            <a:pPr>
              <a:defRPr/>
            </a:pPr>
            <a:r>
              <a:rPr lang="ru-RU" sz="2000" dirty="0"/>
              <a:t>Дарения към Фондация Ротари се правят съгласно Устава на всеки Ротари клуб. Сумата за дарение се превежда по Банкова сметка на Фондация “Ротари”</a:t>
            </a:r>
          </a:p>
          <a:p>
            <a:pPr marL="0" indent="0">
              <a:buFont typeface="Arial" pitchFamily="34" charset="0"/>
              <a:buNone/>
              <a:defRPr/>
            </a:pPr>
            <a:endParaRPr lang="en-US" sz="2000" dirty="0"/>
          </a:p>
          <a:p>
            <a:pPr marL="0" indent="0">
              <a:buFont typeface="Arial" pitchFamily="34" charset="0"/>
              <a:buNone/>
              <a:defRPr/>
            </a:pPr>
            <a:r>
              <a:rPr lang="ru-RU" sz="2000" dirty="0"/>
              <a:t>Rotary International</a:t>
            </a:r>
          </a:p>
          <a:p>
            <a:pPr marL="0" indent="0">
              <a:buFont typeface="Arial" pitchFamily="34" charset="0"/>
              <a:buNone/>
              <a:defRPr/>
            </a:pPr>
            <a:r>
              <a:rPr lang="ru-RU" sz="2000" dirty="0"/>
              <a:t>Deutsche Bank Dusseldorf</a:t>
            </a:r>
          </a:p>
          <a:p>
            <a:pPr marL="0" indent="0">
              <a:buFont typeface="Arial" pitchFamily="34" charset="0"/>
              <a:buNone/>
              <a:defRPr/>
            </a:pPr>
            <a:r>
              <a:rPr lang="ru-RU" sz="2000" dirty="0"/>
              <a:t>BIC/SWIFT на банката на получателя: DEUTDEDDXXX</a:t>
            </a:r>
          </a:p>
          <a:p>
            <a:pPr marL="0" indent="0">
              <a:buFont typeface="Arial" pitchFamily="34" charset="0"/>
              <a:buNone/>
              <a:defRPr/>
            </a:pPr>
            <a:r>
              <a:rPr lang="ru-RU" sz="2000" dirty="0"/>
              <a:t> </a:t>
            </a:r>
          </a:p>
          <a:p>
            <a:pPr>
              <a:defRPr/>
            </a:pPr>
            <a:endParaRPr lang="en-US" sz="2000" dirty="0"/>
          </a:p>
        </p:txBody>
      </p:sp>
      <p:graphicFrame>
        <p:nvGraphicFramePr>
          <p:cNvPr id="3" name="Table 2">
            <a:extLst>
              <a:ext uri="{FF2B5EF4-FFF2-40B4-BE49-F238E27FC236}">
                <a16:creationId xmlns:a16="http://schemas.microsoft.com/office/drawing/2014/main" xmlns="" id="{25C45D32-87A8-406E-92A2-5D1216155CAC}"/>
              </a:ext>
            </a:extLst>
          </p:cNvPr>
          <p:cNvGraphicFramePr>
            <a:graphicFrameLocks noGrp="1"/>
          </p:cNvGraphicFramePr>
          <p:nvPr/>
        </p:nvGraphicFramePr>
        <p:xfrm>
          <a:off x="642938" y="4005263"/>
          <a:ext cx="7481887" cy="792352"/>
        </p:xfrm>
        <a:graphic>
          <a:graphicData uri="http://schemas.openxmlformats.org/drawingml/2006/table">
            <a:tbl>
              <a:tblPr bandRow="1">
                <a:tableStyleId>{2D5ABB26-0587-4C30-8999-92F81FD0307C}</a:tableStyleId>
              </a:tblPr>
              <a:tblGrid>
                <a:gridCol w="3520888">
                  <a:extLst>
                    <a:ext uri="{9D8B030D-6E8A-4147-A177-3AD203B41FA5}">
                      <a16:colId xmlns:a16="http://schemas.microsoft.com/office/drawing/2014/main" xmlns="" val="3808443226"/>
                    </a:ext>
                  </a:extLst>
                </a:gridCol>
                <a:gridCol w="3960999">
                  <a:extLst>
                    <a:ext uri="{9D8B030D-6E8A-4147-A177-3AD203B41FA5}">
                      <a16:colId xmlns:a16="http://schemas.microsoft.com/office/drawing/2014/main" xmlns="" val="368262359"/>
                    </a:ext>
                  </a:extLst>
                </a:gridCol>
              </a:tblGrid>
              <a:tr h="3960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solidFill>
                            <a:schemeClr val="tx1">
                              <a:lumMod val="50000"/>
                            </a:schemeClr>
                          </a:solidFill>
                          <a:latin typeface="Georgia" panose="02040502050405020303" pitchFamily="18" charset="0"/>
                        </a:rPr>
                        <a:t>IBAN на сметката в евро:</a:t>
                      </a:r>
                    </a:p>
                  </a:txBody>
                  <a:tcPr marL="91454" marR="91454" marT="45688" marB="45688">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dirty="0">
                          <a:solidFill>
                            <a:schemeClr val="tx1">
                              <a:lumMod val="50000"/>
                            </a:schemeClr>
                          </a:solidFill>
                          <a:latin typeface="Georgia" panose="02040502050405020303" pitchFamily="18" charset="0"/>
                        </a:rPr>
                        <a:t>IBAN на сметката в долари: </a:t>
                      </a:r>
                    </a:p>
                  </a:txBody>
                  <a:tcPr marL="91454" marR="91454" marT="45688" marB="45688">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514424622"/>
                  </a:ext>
                </a:extLst>
              </a:tr>
              <a:tr h="3960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latin typeface="Georgia" panose="02040502050405020303" pitchFamily="18" charset="0"/>
                        </a:rPr>
                        <a:t>DE51 300700100255020000</a:t>
                      </a:r>
                    </a:p>
                  </a:txBody>
                  <a:tcPr marL="91454" marR="91454" marT="45688" marB="45688">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latin typeface="Georgia" panose="02040502050405020303" pitchFamily="18" charset="0"/>
                        </a:rPr>
                        <a:t>DE31 300700100067181800</a:t>
                      </a:r>
                    </a:p>
                  </a:txBody>
                  <a:tcPr marL="91454" marR="91454" marT="45688" marB="45688">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19015136"/>
                  </a:ext>
                </a:extLst>
              </a:tr>
            </a:tbl>
          </a:graphicData>
        </a:graphic>
      </p:graphicFrame>
    </p:spTree>
    <p:extLst>
      <p:ext uri="{BB962C8B-B14F-4D97-AF65-F5344CB8AC3E}">
        <p14:creationId xmlns:p14="http://schemas.microsoft.com/office/powerpoint/2010/main" val="1079602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С</a:t>
            </a:r>
            <a:r>
              <a:rPr lang="ru-RU" altLang="en-US" b="1" smtClean="0">
                <a:latin typeface="Arial Narrow" pitchFamily="34" charset="0"/>
              </a:rPr>
              <a:t>писание “Ротари на Балканите</a:t>
            </a:r>
            <a:r>
              <a:rPr lang="en-US" altLang="en-US" b="1" smtClean="0">
                <a:latin typeface="Arial Narrow" pitchFamily="34" charset="0"/>
              </a:rPr>
              <a:t>”</a:t>
            </a:r>
            <a:endParaRPr lang="bg-BG" altLang="en-US" b="1" smtClean="0">
              <a:latin typeface="Arial Narrow" pitchFamily="34" charset="0"/>
            </a:endParaRPr>
          </a:p>
        </p:txBody>
      </p:sp>
      <p:sp>
        <p:nvSpPr>
          <p:cNvPr id="7168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Content Placeholder 3">
            <a:extLst>
              <a:ext uri="{FF2B5EF4-FFF2-40B4-BE49-F238E27FC236}">
                <a16:creationId xmlns:a16="http://schemas.microsoft.com/office/drawing/2014/main" xmlns="" id="{7FFCB555-CE1C-4B8A-91BD-6D04A864B49D}"/>
              </a:ext>
            </a:extLst>
          </p:cNvPr>
          <p:cNvSpPr>
            <a:spLocks noGrp="1"/>
          </p:cNvSpPr>
          <p:nvPr>
            <p:ph idx="1"/>
          </p:nvPr>
        </p:nvSpPr>
        <p:spPr>
          <a:xfrm>
            <a:off x="457200" y="1603375"/>
            <a:ext cx="8229600" cy="3651250"/>
          </a:xfrm>
        </p:spPr>
        <p:txBody>
          <a:bodyPr/>
          <a:lstStyle/>
          <a:p>
            <a:pPr>
              <a:defRPr/>
            </a:pPr>
            <a:r>
              <a:rPr lang="ru-RU" sz="2400" dirty="0"/>
              <a:t>Сумата за списание “Ротари на Балканите” и Ротариански указател се определя от броя  членове на клуба и се превежда по банкова сметка на списание “Ротари на Балканите”</a:t>
            </a:r>
          </a:p>
          <a:p>
            <a:pPr>
              <a:defRPr/>
            </a:pPr>
            <a:r>
              <a:rPr lang="ru-RU" sz="2400" dirty="0"/>
              <a:t>Получател: </a:t>
            </a:r>
          </a:p>
          <a:p>
            <a:pPr marL="0" indent="0">
              <a:buFont typeface="Arial" pitchFamily="34" charset="0"/>
              <a:buNone/>
              <a:defRPr/>
            </a:pPr>
            <a:r>
              <a:rPr lang="ru-RU" sz="2400" dirty="0"/>
              <a:t>Агенция “БизнесН” ЕООД,</a:t>
            </a:r>
          </a:p>
          <a:p>
            <a:pPr marL="0" indent="0">
              <a:buFont typeface="Arial" pitchFamily="34" charset="0"/>
              <a:buNone/>
              <a:defRPr/>
            </a:pPr>
            <a:r>
              <a:rPr lang="ru-RU" sz="2400" dirty="0"/>
              <a:t>Postbank-ЮРОБАНК И ЕФ ДЖИ БЪЛГАРИЯ </a:t>
            </a:r>
          </a:p>
          <a:p>
            <a:pPr marL="0" indent="0">
              <a:buFont typeface="Arial" pitchFamily="34" charset="0"/>
              <a:buNone/>
              <a:defRPr/>
            </a:pPr>
            <a:r>
              <a:rPr lang="ru-RU" sz="2400" dirty="0"/>
              <a:t>IBAN на сметката в лева: BG 10 BPBI79241072550001</a:t>
            </a:r>
          </a:p>
          <a:p>
            <a:pPr marL="0" indent="0">
              <a:buFont typeface="Arial" pitchFamily="34" charset="0"/>
              <a:buNone/>
              <a:defRPr/>
            </a:pPr>
            <a:r>
              <a:rPr lang="ru-RU" sz="2400" dirty="0"/>
              <a:t>Банков код BICBPBIBGSF</a:t>
            </a:r>
          </a:p>
          <a:p>
            <a:pPr>
              <a:defRPr/>
            </a:pPr>
            <a:endParaRPr lang="en-US" sz="2400" dirty="0"/>
          </a:p>
        </p:txBody>
      </p:sp>
    </p:spTree>
    <p:extLst>
      <p:ext uri="{BB962C8B-B14F-4D97-AF65-F5344CB8AC3E}">
        <p14:creationId xmlns:p14="http://schemas.microsoft.com/office/powerpoint/2010/main" val="526670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Обобщена ВАЖНА информация </a:t>
            </a:r>
          </a:p>
        </p:txBody>
      </p:sp>
      <p:sp>
        <p:nvSpPr>
          <p:cNvPr id="7373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73732" name="Content Placeholder 3"/>
          <p:cNvSpPr>
            <a:spLocks noGrp="1" noChangeArrowheads="1"/>
          </p:cNvSpPr>
          <p:nvPr>
            <p:ph idx="1"/>
          </p:nvPr>
        </p:nvSpPr>
        <p:spPr bwMode="auto">
          <a:xfrm>
            <a:off x="457200" y="1603375"/>
            <a:ext cx="8229600" cy="365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altLang="en-US" sz="2400" smtClean="0">
                <a:latin typeface="Georgia" pitchFamily="18" charset="0"/>
              </a:rPr>
              <a:t>Да се попълват правилно броя на членовете на Ротари клуба в базата данни в сайта на РИ www.rotary.org в срок до 1 януари и 1 юли;</a:t>
            </a:r>
          </a:p>
          <a:p>
            <a:r>
              <a:rPr lang="ru-RU" altLang="en-US" sz="2400" smtClean="0">
                <a:latin typeface="Georgia" pitchFamily="18" charset="0"/>
              </a:rPr>
              <a:t>Да се плащат задълженията към Дистрикт 2482 и Ротари Интернешънъл в срок до 120 дни  след издаване на фактурите, т.е. до 1 април и 1 октомври;</a:t>
            </a:r>
          </a:p>
          <a:p>
            <a:r>
              <a:rPr lang="ru-RU" altLang="en-US" sz="2400" smtClean="0">
                <a:latin typeface="Georgia" pitchFamily="18" charset="0"/>
              </a:rPr>
              <a:t>При плащане по банка, задължително да се отбелязва номера/името на клуба и номера на фактурата;</a:t>
            </a:r>
          </a:p>
          <a:p>
            <a:endParaRPr lang="en-US" altLang="en-US" sz="2400" smtClean="0">
              <a:latin typeface="Georgia" pitchFamily="18" charset="0"/>
            </a:endParaRPr>
          </a:p>
        </p:txBody>
      </p:sp>
    </p:spTree>
    <p:extLst>
      <p:ext uri="{BB962C8B-B14F-4D97-AF65-F5344CB8AC3E}">
        <p14:creationId xmlns:p14="http://schemas.microsoft.com/office/powerpoint/2010/main" val="1878877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Счетоводни данни на Дистрикт 2482</a:t>
            </a:r>
            <a:endParaRPr lang="bg-BG" altLang="en-US" b="1" smtClean="0">
              <a:latin typeface="Arial Narrow" pitchFamily="34" charset="0"/>
            </a:endParaRPr>
          </a:p>
        </p:txBody>
      </p:sp>
      <p:sp>
        <p:nvSpPr>
          <p:cNvPr id="7577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Content Placeholder 3">
            <a:extLst>
              <a:ext uri="{FF2B5EF4-FFF2-40B4-BE49-F238E27FC236}">
                <a16:creationId xmlns:a16="http://schemas.microsoft.com/office/drawing/2014/main" xmlns="" id="{7FFCB555-CE1C-4B8A-91BD-6D04A864B49D}"/>
              </a:ext>
            </a:extLst>
          </p:cNvPr>
          <p:cNvSpPr>
            <a:spLocks noGrp="1"/>
          </p:cNvSpPr>
          <p:nvPr>
            <p:ph idx="1"/>
          </p:nvPr>
        </p:nvSpPr>
        <p:spPr>
          <a:xfrm>
            <a:off x="457200" y="1603375"/>
            <a:ext cx="8229600" cy="3651250"/>
          </a:xfrm>
        </p:spPr>
        <p:txBody>
          <a:bodyPr/>
          <a:lstStyle/>
          <a:p>
            <a:pPr>
              <a:defRPr/>
            </a:pPr>
            <a:r>
              <a:rPr lang="ru-RU" sz="2400" dirty="0"/>
              <a:t>При нужда от възстановяване на средства от Дистрикт 2482, да се използват следните данни за  издаване на  фактури:</a:t>
            </a:r>
          </a:p>
          <a:p>
            <a:pPr>
              <a:defRPr/>
            </a:pPr>
            <a:endParaRPr lang="ru-RU" sz="2400" dirty="0"/>
          </a:p>
          <a:p>
            <a:pPr marL="0" indent="0">
              <a:buFont typeface="Arial" pitchFamily="34" charset="0"/>
              <a:buNone/>
              <a:defRPr/>
            </a:pPr>
            <a:r>
              <a:rPr lang="ru-RU" sz="2400" dirty="0"/>
              <a:t>Дистрикт 2482 към РИ</a:t>
            </a:r>
          </a:p>
          <a:p>
            <a:pPr marL="0" indent="0">
              <a:buFont typeface="Arial" pitchFamily="34" charset="0"/>
              <a:buNone/>
              <a:defRPr/>
            </a:pPr>
            <a:r>
              <a:rPr lang="ru-RU" sz="2400" dirty="0"/>
              <a:t>Ин по ЗДДС : 175669515</a:t>
            </a:r>
          </a:p>
          <a:p>
            <a:pPr marL="0" indent="0">
              <a:buFont typeface="Arial" pitchFamily="34" charset="0"/>
              <a:buNone/>
              <a:defRPr/>
            </a:pPr>
            <a:r>
              <a:rPr lang="ru-RU" sz="2400" dirty="0"/>
              <a:t>Адрес: гр. София </a:t>
            </a:r>
          </a:p>
          <a:p>
            <a:pPr marL="0" indent="0">
              <a:buFont typeface="Arial" pitchFamily="34" charset="0"/>
              <a:buNone/>
              <a:defRPr/>
            </a:pPr>
            <a:r>
              <a:rPr lang="ru-RU" sz="2400" dirty="0"/>
              <a:t>МОЛ: Веселин Димитров</a:t>
            </a:r>
          </a:p>
          <a:p>
            <a:pPr>
              <a:defRPr/>
            </a:pPr>
            <a:endParaRPr lang="en-US" sz="2400" dirty="0"/>
          </a:p>
        </p:txBody>
      </p:sp>
    </p:spTree>
    <p:extLst>
      <p:ext uri="{BB962C8B-B14F-4D97-AF65-F5344CB8AC3E}">
        <p14:creationId xmlns:p14="http://schemas.microsoft.com/office/powerpoint/2010/main" val="427034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Примерен бюджет</a:t>
            </a:r>
            <a:endParaRPr lang="bg-BG" altLang="en-US" b="1" smtClean="0">
              <a:latin typeface="Arial Narrow" pitchFamily="34" charset="0"/>
            </a:endParaRPr>
          </a:p>
        </p:txBody>
      </p:sp>
      <p:sp>
        <p:nvSpPr>
          <p:cNvPr id="7782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graphicFrame>
        <p:nvGraphicFramePr>
          <p:cNvPr id="7" name="Content Placeholder 3">
            <a:extLst>
              <a:ext uri="{FF2B5EF4-FFF2-40B4-BE49-F238E27FC236}">
                <a16:creationId xmlns:a16="http://schemas.microsoft.com/office/drawing/2014/main" xmlns="" id="{E07169AC-1F97-4A30-9A7E-85E1B1103B8C}"/>
              </a:ext>
            </a:extLst>
          </p:cNvPr>
          <p:cNvGraphicFramePr>
            <a:graphicFrameLocks/>
          </p:cNvGraphicFramePr>
          <p:nvPr/>
        </p:nvGraphicFramePr>
        <p:xfrm>
          <a:off x="1587500" y="1168400"/>
          <a:ext cx="5969000" cy="5016501"/>
        </p:xfrm>
        <a:graphic>
          <a:graphicData uri="http://schemas.openxmlformats.org/drawingml/2006/table">
            <a:tbl>
              <a:tblPr/>
              <a:tblGrid>
                <a:gridCol w="3495675">
                  <a:extLst>
                    <a:ext uri="{9D8B030D-6E8A-4147-A177-3AD203B41FA5}">
                      <a16:colId xmlns:a16="http://schemas.microsoft.com/office/drawing/2014/main" xmlns="" val="2816190469"/>
                    </a:ext>
                  </a:extLst>
                </a:gridCol>
                <a:gridCol w="1401762">
                  <a:extLst>
                    <a:ext uri="{9D8B030D-6E8A-4147-A177-3AD203B41FA5}">
                      <a16:colId xmlns:a16="http://schemas.microsoft.com/office/drawing/2014/main" xmlns="" val="2108603640"/>
                    </a:ext>
                  </a:extLst>
                </a:gridCol>
                <a:gridCol w="1071563">
                  <a:extLst>
                    <a:ext uri="{9D8B030D-6E8A-4147-A177-3AD203B41FA5}">
                      <a16:colId xmlns:a16="http://schemas.microsoft.com/office/drawing/2014/main" xmlns="" val="3842538037"/>
                    </a:ext>
                  </a:extLst>
                </a:gridCol>
              </a:tblGrid>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rPr>
                        <a:t>БЮДЖЕТ(лв)</a:t>
                      </a:r>
                      <a:endParaRPr kumimoji="0" lang="en-US" altLang="en-US" sz="9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ОТЧЕТ(лв)</a:t>
                      </a:r>
                      <a:endParaRPr kumimoji="0" lang="en-US" altLang="en-US" sz="9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2653809808"/>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1.ПРЕХОДЕН ОСТАТЪК НА 01.07.2018 ГОД.</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635297944"/>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В т.ч.:</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592061642"/>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1.1  Каса</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441686104"/>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1.2  Банкови сметки</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449994012"/>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2. ПРИХОДИ</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4168210949"/>
                  </a:ext>
                </a:extLst>
              </a:tr>
              <a:tr h="56991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2.1  Приходи от членски внос</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endParaRPr>
                    </a:p>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 * ....... лева на член от клуба</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101348100"/>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2.2  Приходи от дарения</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894468083"/>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В т.ч.:</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452186797"/>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2.2.1  Общи дарения</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390095198"/>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2.2.2  Целеви дарения </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38027163"/>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2.3  Приходи от „Пол Харис Фелоу“</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738649587"/>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2.4  Приходи от встъпителни вноски</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010963079"/>
                  </a:ext>
                </a:extLst>
              </a:tr>
              <a:tr h="2476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2.5  Приходи празнични мероприятия</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390791710"/>
                  </a:ext>
                </a:extLst>
              </a:tr>
              <a:tr h="12271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2.6  Други приходи по ПРОЕКТИ</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endParaRPr>
                    </a:p>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2.6.1 Проект 1</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endParaRPr>
                    </a:p>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2.6.1 Проект 2</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endParaRPr>
                    </a:p>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2.6.1 Проект 3</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476" marR="28476" marT="28463" marB="28463"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256664120"/>
                  </a:ext>
                </a:extLst>
              </a:tr>
            </a:tbl>
          </a:graphicData>
        </a:graphic>
      </p:graphicFrame>
    </p:spTree>
    <p:extLst>
      <p:ext uri="{BB962C8B-B14F-4D97-AF65-F5344CB8AC3E}">
        <p14:creationId xmlns:p14="http://schemas.microsoft.com/office/powerpoint/2010/main" val="25161741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Примерен бюджет</a:t>
            </a:r>
            <a:endParaRPr lang="bg-BG" altLang="en-US" b="1" smtClean="0">
              <a:latin typeface="Arial Narrow" pitchFamily="34" charset="0"/>
            </a:endParaRPr>
          </a:p>
        </p:txBody>
      </p:sp>
      <p:sp>
        <p:nvSpPr>
          <p:cNvPr id="7987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graphicFrame>
        <p:nvGraphicFramePr>
          <p:cNvPr id="5" name="Content Placeholder 3">
            <a:extLst>
              <a:ext uri="{FF2B5EF4-FFF2-40B4-BE49-F238E27FC236}">
                <a16:creationId xmlns:a16="http://schemas.microsoft.com/office/drawing/2014/main" xmlns="" id="{57BD2B97-AD7B-4A7E-8AA8-7B6E2FE93F97}"/>
              </a:ext>
            </a:extLst>
          </p:cNvPr>
          <p:cNvGraphicFramePr>
            <a:graphicFrameLocks noGrp="1"/>
          </p:cNvGraphicFramePr>
          <p:nvPr/>
        </p:nvGraphicFramePr>
        <p:xfrm>
          <a:off x="1395413" y="1171575"/>
          <a:ext cx="5975350" cy="4921257"/>
        </p:xfrm>
        <a:graphic>
          <a:graphicData uri="http://schemas.openxmlformats.org/drawingml/2006/table">
            <a:tbl>
              <a:tblPr/>
              <a:tblGrid>
                <a:gridCol w="3498850">
                  <a:extLst>
                    <a:ext uri="{9D8B030D-6E8A-4147-A177-3AD203B41FA5}">
                      <a16:colId xmlns:a16="http://schemas.microsoft.com/office/drawing/2014/main" xmlns="" val="2103068471"/>
                    </a:ext>
                  </a:extLst>
                </a:gridCol>
                <a:gridCol w="1403350">
                  <a:extLst>
                    <a:ext uri="{9D8B030D-6E8A-4147-A177-3AD203B41FA5}">
                      <a16:colId xmlns:a16="http://schemas.microsoft.com/office/drawing/2014/main" xmlns="" val="2578489581"/>
                    </a:ext>
                  </a:extLst>
                </a:gridCol>
                <a:gridCol w="1073150">
                  <a:extLst>
                    <a:ext uri="{9D8B030D-6E8A-4147-A177-3AD203B41FA5}">
                      <a16:colId xmlns:a16="http://schemas.microsoft.com/office/drawing/2014/main" xmlns="" val="1604662868"/>
                    </a:ext>
                  </a:extLst>
                </a:gridCol>
              </a:tblGrid>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rPr>
                        <a:t>3. РАЗХОДИ</a:t>
                      </a:r>
                      <a:endParaRPr kumimoji="0" lang="en-US" altLang="en-US" sz="900" b="1" i="0" u="none" strike="noStrike" cap="none" normalizeH="0" baseline="0" dirty="0">
                        <a:ln>
                          <a:noFill/>
                        </a:ln>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FFFFFF"/>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565175712"/>
                  </a:ext>
                </a:extLst>
              </a:tr>
              <a:tr h="43497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3.1.  Чл.внос към РИ  * 60 щ. Долара или или равностойност в Евро на член от клуба</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691822127"/>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3.2 .Чл.внос Д 2480  * 60 лв на член от клуба</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760887343"/>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3.3.  Абонамент сп. „Ротари на Балканите“</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1615122329"/>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3.4. Ротари указател – ....... лв./ брой</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730328758"/>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3.4  Разходи за командировки</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2896185310"/>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3.5  Разходи за гости</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714684265"/>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3.6  Разходи за канцеларски материали</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1344655364"/>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3.7  Разходи за символи и аксесоари</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243103622"/>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3.8  Разходи за банково обслужване</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833327143"/>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3.9  Разходи за дарения</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842153710"/>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3.10  Разходи за празнични мероприятия</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2106479635"/>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3.11  Разходи за подаръци</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687234817"/>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3.12  Други  непредвидени разходи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1810487726"/>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3.13  Наем зала / консумация</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80138616"/>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241499670"/>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4. ПРЕХОДЕН ОСТАТЪК НА 01.07.2019 Г.</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749249411"/>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4.1 Каса</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4E7"/>
                    </a:solidFill>
                  </a:tcPr>
                </a:tc>
                <a:extLst>
                  <a:ext uri="{0D108BD9-81ED-4DB2-BD59-A6C34878D82A}">
                    <a16:rowId xmlns:a16="http://schemas.microsoft.com/office/drawing/2014/main" xmlns="" val="335327474"/>
                  </a:ext>
                </a:extLst>
              </a:tr>
              <a:tr h="24923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4.2. Банка</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a:ln>
                            <a:noFill/>
                          </a:ln>
                          <a:solidFill>
                            <a:srgbClr val="958D85"/>
                          </a:solidFill>
                          <a:effectLst/>
                          <a:latin typeface="Calibri" panose="020F0502020204030204" pitchFamily="34" charset="0"/>
                          <a:ea typeface="MS PGothic" panose="020B0600070205080204" pitchFamily="34" charset="-128"/>
                        </a:rPr>
                        <a:t>0.00</a:t>
                      </a:r>
                      <a:endParaRPr kumimoji="0" lang="en-US" altLang="en-US" sz="900" b="1" i="0" u="none" strike="noStrike" cap="none" normalizeH="0" baseline="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just" defTabSz="457200" rtl="0" eaLnBrk="1" fontAlgn="base" latinLnBrk="0" hangingPunct="1">
                        <a:lnSpc>
                          <a:spcPct val="115000"/>
                        </a:lnSpc>
                        <a:spcBef>
                          <a:spcPct val="0"/>
                        </a:spcBef>
                        <a:spcAft>
                          <a:spcPts val="1000"/>
                        </a:spcAft>
                        <a:buClrTx/>
                        <a:buSzTx/>
                        <a:buFontTx/>
                        <a:buNone/>
                        <a:tabLst/>
                      </a:pPr>
                      <a:r>
                        <a:rPr kumimoji="0" lang="bg-BG" altLang="en-US" sz="10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rPr>
                        <a:t> </a:t>
                      </a:r>
                      <a:endParaRPr kumimoji="0" lang="en-US" altLang="en-US" sz="900" b="1" i="0" u="none" strike="noStrike" cap="none" normalizeH="0" baseline="0" dirty="0">
                        <a:ln>
                          <a:noFill/>
                        </a:ln>
                        <a:solidFill>
                          <a:srgbClr val="958D85"/>
                        </a:solidFill>
                        <a:effectLst/>
                        <a:latin typeface="Calibri" panose="020F0502020204030204" pitchFamily="34" charset="0"/>
                        <a:ea typeface="MS PGothic" panose="020B0600070205080204" pitchFamily="34" charset="-128"/>
                        <a:cs typeface="Times New Roman" panose="02020603050405020304" pitchFamily="18" charset="0"/>
                      </a:endParaRPr>
                    </a:p>
                  </a:txBody>
                  <a:tcPr marL="28559" marR="28559" marT="28569" marB="28569"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814196540"/>
                  </a:ext>
                </a:extLst>
              </a:tr>
            </a:tbl>
          </a:graphicData>
        </a:graphic>
      </p:graphicFrame>
    </p:spTree>
    <p:extLst>
      <p:ext uri="{BB962C8B-B14F-4D97-AF65-F5344CB8AC3E}">
        <p14:creationId xmlns:p14="http://schemas.microsoft.com/office/powerpoint/2010/main" val="834992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ru-RU" altLang="en-US" b="1" smtClean="0">
                <a:latin typeface="Arial Narrow" pitchFamily="34" charset="0"/>
              </a:rPr>
              <a:t>Благодаря за вниманието!</a:t>
            </a:r>
          </a:p>
        </p:txBody>
      </p:sp>
      <p:sp>
        <p:nvSpPr>
          <p:cNvPr id="8192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Content Placeholder 3">
            <a:extLst>
              <a:ext uri="{FF2B5EF4-FFF2-40B4-BE49-F238E27FC236}">
                <a16:creationId xmlns:a16="http://schemas.microsoft.com/office/drawing/2014/main" xmlns="" id="{7FFCB555-CE1C-4B8A-91BD-6D04A864B49D}"/>
              </a:ext>
            </a:extLst>
          </p:cNvPr>
          <p:cNvSpPr>
            <a:spLocks noGrp="1"/>
          </p:cNvSpPr>
          <p:nvPr>
            <p:ph idx="1"/>
          </p:nvPr>
        </p:nvSpPr>
        <p:spPr>
          <a:xfrm>
            <a:off x="457200" y="1603375"/>
            <a:ext cx="8229600" cy="4273550"/>
          </a:xfrm>
        </p:spPr>
        <p:txBody>
          <a:bodyPr/>
          <a:lstStyle/>
          <a:p>
            <a:pPr marL="0" indent="0" algn="ctr">
              <a:buFont typeface="Arial" pitchFamily="34" charset="0"/>
              <a:buNone/>
              <a:defRPr/>
            </a:pPr>
            <a:r>
              <a:rPr lang="ru-RU" sz="2400" i="1" dirty="0"/>
              <a:t>Закон на Мърфи за касиера: </a:t>
            </a:r>
          </a:p>
          <a:p>
            <a:pPr marL="0" indent="0" algn="ctr">
              <a:buFont typeface="Arial" pitchFamily="34" charset="0"/>
              <a:buNone/>
              <a:defRPr/>
            </a:pPr>
            <a:r>
              <a:rPr lang="ru-RU" sz="2400" i="1" dirty="0"/>
              <a:t>ако не излиза, значи има грешка;</a:t>
            </a:r>
          </a:p>
          <a:p>
            <a:pPr marL="0" indent="0" algn="ctr">
              <a:buFont typeface="Arial" pitchFamily="34" charset="0"/>
              <a:buNone/>
              <a:defRPr/>
            </a:pPr>
            <a:r>
              <a:rPr lang="ru-RU" sz="2400" i="1" dirty="0"/>
              <a:t> ако излиза, значи има две грешки  </a:t>
            </a:r>
            <a:r>
              <a:rPr lang="ru-RU" sz="2400" dirty="0">
                <a:sym typeface="Wingdings" panose="05000000000000000000" pitchFamily="2" charset="2"/>
              </a:rPr>
              <a:t></a:t>
            </a:r>
            <a:endParaRPr lang="ru-RU" sz="2400" dirty="0"/>
          </a:p>
          <a:p>
            <a:pPr marL="0" indent="0" algn="ctr">
              <a:buFont typeface="Arial" pitchFamily="34" charset="0"/>
              <a:buNone/>
              <a:defRPr/>
            </a:pPr>
            <a:r>
              <a:rPr lang="ru-RU" sz="2400" i="1" dirty="0"/>
              <a:t>Благодаря за вниманието!</a:t>
            </a:r>
          </a:p>
          <a:p>
            <a:pPr>
              <a:defRPr/>
            </a:pPr>
            <a:endParaRPr lang="ru-RU" sz="2400" dirty="0"/>
          </a:p>
          <a:p>
            <a:pPr marL="0" indent="0">
              <a:buFont typeface="Arial" pitchFamily="34" charset="0"/>
              <a:buNone/>
              <a:defRPr/>
            </a:pPr>
            <a:r>
              <a:rPr lang="ru-RU" sz="1800" dirty="0"/>
              <a:t>За контакти: </a:t>
            </a:r>
          </a:p>
          <a:p>
            <a:pPr marL="0" indent="0">
              <a:buFont typeface="Arial" pitchFamily="34" charset="0"/>
              <a:buNone/>
              <a:defRPr/>
            </a:pPr>
            <a:r>
              <a:rPr lang="ru-RU" sz="1800" dirty="0"/>
              <a:t>Таня Карабашева от РК София- Сердика</a:t>
            </a:r>
          </a:p>
          <a:p>
            <a:pPr marL="0" indent="0">
              <a:buFont typeface="Arial" pitchFamily="34" charset="0"/>
              <a:buNone/>
              <a:defRPr/>
            </a:pPr>
            <a:r>
              <a:rPr lang="ru-RU" sz="1800" dirty="0"/>
              <a:t>Ковчежник  на Дистрикт 2482    2019-2020</a:t>
            </a:r>
          </a:p>
          <a:p>
            <a:pPr marL="0" indent="0">
              <a:buFont typeface="Arial" pitchFamily="34" charset="0"/>
              <a:buNone/>
              <a:defRPr/>
            </a:pPr>
            <a:r>
              <a:rPr lang="ru-RU" sz="1800" dirty="0"/>
              <a:t>tkarabasheva@rotary-serdika.org</a:t>
            </a:r>
          </a:p>
          <a:p>
            <a:pPr marL="0" indent="0">
              <a:buFont typeface="Arial" pitchFamily="34" charset="0"/>
              <a:buNone/>
              <a:defRPr/>
            </a:pPr>
            <a:r>
              <a:rPr lang="ru-RU" sz="1800" dirty="0"/>
              <a:t>0898 571066</a:t>
            </a:r>
          </a:p>
          <a:p>
            <a:pPr marL="0" indent="0">
              <a:buFont typeface="Arial" pitchFamily="34" charset="0"/>
              <a:buNone/>
              <a:defRPr/>
            </a:pPr>
            <a:r>
              <a:rPr lang="ru-RU" sz="1800" dirty="0"/>
              <a:t>гр. София 1000, п.к. 331</a:t>
            </a:r>
          </a:p>
          <a:p>
            <a:pPr>
              <a:defRPr/>
            </a:pPr>
            <a:endParaRPr lang="en-US" sz="2400" dirty="0"/>
          </a:p>
        </p:txBody>
      </p:sp>
    </p:spTree>
    <p:extLst>
      <p:ext uri="{BB962C8B-B14F-4D97-AF65-F5344CB8AC3E}">
        <p14:creationId xmlns:p14="http://schemas.microsoft.com/office/powerpoint/2010/main" val="27525049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4000" b="1" smtClean="0">
                <a:latin typeface="Arial Narrow" pitchFamily="34" charset="0"/>
              </a:rPr>
              <a:t>На добър час!</a:t>
            </a:r>
            <a:endParaRPr lang="en-US" altLang="en-US" sz="4000" b="1" smtClean="0">
              <a:latin typeface="Arial Narrow" pitchFamily="34" charset="0"/>
            </a:endParaRPr>
          </a:p>
        </p:txBody>
      </p:sp>
    </p:spTree>
    <p:extLst>
      <p:ext uri="{BB962C8B-B14F-4D97-AF65-F5344CB8AC3E}">
        <p14:creationId xmlns:p14="http://schemas.microsoft.com/office/powerpoint/2010/main" val="1720313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50"/>
          <p:cNvSpPr>
            <a:spLocks noChangeShapeType="1"/>
          </p:cNvSpPr>
          <p:nvPr/>
        </p:nvSpPr>
        <p:spPr bwMode="auto">
          <a:xfrm>
            <a:off x="7019925" y="1703388"/>
            <a:ext cx="0" cy="65246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16"/>
          <p:cNvSpPr>
            <a:spLocks noChangeArrowheads="1"/>
          </p:cNvSpPr>
          <p:nvPr/>
        </p:nvSpPr>
        <p:spPr bwMode="auto">
          <a:xfrm>
            <a:off x="3243263" y="1214438"/>
            <a:ext cx="2652712" cy="1004887"/>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spcBef>
                <a:spcPct val="50000"/>
              </a:spcBef>
            </a:pPr>
            <a:r>
              <a:rPr lang="en-US" sz="1600" b="1">
                <a:solidFill>
                  <a:schemeClr val="bg1"/>
                </a:solidFill>
                <a:latin typeface="Arial Narrow" pitchFamily="34" charset="0"/>
              </a:rPr>
              <a:t>2018-19 </a:t>
            </a:r>
            <a:r>
              <a:rPr lang="bg-BG" sz="1600" b="1">
                <a:solidFill>
                  <a:schemeClr val="bg1"/>
                </a:solidFill>
                <a:latin typeface="Arial Narrow" pitchFamily="34" charset="0"/>
              </a:rPr>
              <a:t>Борд на Директорите</a:t>
            </a:r>
            <a:endParaRPr lang="en-US" sz="1600" b="1">
              <a:solidFill>
                <a:schemeClr val="bg1"/>
              </a:solidFill>
              <a:latin typeface="Arial Narrow" pitchFamily="34" charset="0"/>
            </a:endParaRPr>
          </a:p>
          <a:p>
            <a:pPr algn="ctr" eaLnBrk="1" hangingPunct="1">
              <a:spcBef>
                <a:spcPct val="50000"/>
              </a:spcBef>
            </a:pPr>
            <a:r>
              <a:rPr lang="bg-BG" sz="1600" b="1">
                <a:solidFill>
                  <a:schemeClr val="bg1"/>
                </a:solidFill>
                <a:latin typeface="Arial Narrow" pitchFamily="34" charset="0"/>
              </a:rPr>
              <a:t>РИ Президент</a:t>
            </a:r>
            <a:r>
              <a:rPr lang="en-US" sz="1600" b="1">
                <a:solidFill>
                  <a:schemeClr val="bg1"/>
                </a:solidFill>
                <a:latin typeface="Arial Narrow" pitchFamily="34" charset="0"/>
              </a:rPr>
              <a:t/>
            </a:r>
            <a:br>
              <a:rPr lang="en-US" sz="1600" b="1">
                <a:solidFill>
                  <a:schemeClr val="bg1"/>
                </a:solidFill>
                <a:latin typeface="Arial Narrow" pitchFamily="34" charset="0"/>
              </a:rPr>
            </a:br>
            <a:r>
              <a:rPr lang="bg-BG" sz="1600" b="1">
                <a:solidFill>
                  <a:schemeClr val="bg1"/>
                </a:solidFill>
                <a:latin typeface="Arial Narrow" pitchFamily="34" charset="0"/>
              </a:rPr>
              <a:t>Бари Расин, Бахами</a:t>
            </a:r>
            <a:endParaRPr lang="en-US" sz="1600" b="1">
              <a:solidFill>
                <a:schemeClr val="bg1"/>
              </a:solidFill>
              <a:latin typeface="Arial Narrow" pitchFamily="34" charset="0"/>
            </a:endParaRPr>
          </a:p>
        </p:txBody>
      </p:sp>
      <p:sp>
        <p:nvSpPr>
          <p:cNvPr id="14" name="AutoShape 17"/>
          <p:cNvSpPr>
            <a:spLocks noChangeArrowheads="1"/>
          </p:cNvSpPr>
          <p:nvPr/>
        </p:nvSpPr>
        <p:spPr bwMode="auto">
          <a:xfrm>
            <a:off x="481013" y="2281238"/>
            <a:ext cx="2651125" cy="823912"/>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spcBef>
                <a:spcPct val="50000"/>
              </a:spcBef>
            </a:pPr>
            <a:endParaRPr lang="en-US" sz="1600" b="1">
              <a:solidFill>
                <a:schemeClr val="bg1"/>
              </a:solidFill>
              <a:latin typeface="Arial Narrow" pitchFamily="34" charset="0"/>
            </a:endParaRPr>
          </a:p>
          <a:p>
            <a:pPr algn="ctr" eaLnBrk="1" hangingPunct="1"/>
            <a:r>
              <a:rPr lang="bg-BG" sz="1600" b="1">
                <a:solidFill>
                  <a:schemeClr val="bg1"/>
                </a:solidFill>
                <a:latin typeface="Arial Narrow" pitchFamily="34" charset="0"/>
              </a:rPr>
              <a:t>Елект Президент</a:t>
            </a:r>
            <a:endParaRPr lang="en-US" sz="1600" b="1">
              <a:solidFill>
                <a:schemeClr val="bg1"/>
              </a:solidFill>
              <a:latin typeface="Arial Narrow" pitchFamily="34" charset="0"/>
            </a:endParaRPr>
          </a:p>
          <a:p>
            <a:pPr algn="ctr" eaLnBrk="1" hangingPunct="1"/>
            <a:r>
              <a:rPr lang="bg-BG" sz="1600" b="1">
                <a:solidFill>
                  <a:schemeClr val="bg1"/>
                </a:solidFill>
                <a:latin typeface="Arial Narrow" pitchFamily="34" charset="0"/>
              </a:rPr>
              <a:t>Марк Малони, Алабама САЩ</a:t>
            </a:r>
            <a:endParaRPr lang="en-US" sz="1600" b="1">
              <a:solidFill>
                <a:schemeClr val="bg1"/>
              </a:solidFill>
              <a:latin typeface="Arial Narrow" pitchFamily="34" charset="0"/>
            </a:endParaRPr>
          </a:p>
          <a:p>
            <a:pPr algn="ctr" eaLnBrk="1" hangingPunct="1"/>
            <a:endParaRPr lang="de-DE" sz="1600">
              <a:solidFill>
                <a:schemeClr val="bg1"/>
              </a:solidFill>
              <a:latin typeface="Arial Narrow" pitchFamily="34" charset="0"/>
            </a:endParaRPr>
          </a:p>
        </p:txBody>
      </p:sp>
      <p:sp>
        <p:nvSpPr>
          <p:cNvPr id="15" name="Line 52"/>
          <p:cNvSpPr>
            <a:spLocks noChangeShapeType="1"/>
          </p:cNvSpPr>
          <p:nvPr/>
        </p:nvSpPr>
        <p:spPr bwMode="auto">
          <a:xfrm flipH="1" flipV="1">
            <a:off x="1898650" y="1670050"/>
            <a:ext cx="1349375" cy="20638"/>
          </a:xfrm>
          <a:prstGeom prst="line">
            <a:avLst/>
          </a:prstGeom>
          <a:noFill/>
          <a:ln w="25400" algn="ctr">
            <a:solidFill>
              <a:schemeClr val="accent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53"/>
          <p:cNvSpPr>
            <a:spLocks noChangeShapeType="1"/>
          </p:cNvSpPr>
          <p:nvPr/>
        </p:nvSpPr>
        <p:spPr bwMode="auto">
          <a:xfrm flipH="1">
            <a:off x="1887538" y="1679575"/>
            <a:ext cx="11112" cy="601663"/>
          </a:xfrm>
          <a:prstGeom prst="line">
            <a:avLst/>
          </a:prstGeom>
          <a:noFill/>
          <a:ln w="25400" algn="ctr">
            <a:solidFill>
              <a:schemeClr val="accent1"/>
            </a:solidFill>
            <a:miter lim="800000"/>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AutoShape 20"/>
          <p:cNvSpPr>
            <a:spLocks noChangeArrowheads="1"/>
          </p:cNvSpPr>
          <p:nvPr/>
        </p:nvSpPr>
        <p:spPr bwMode="auto">
          <a:xfrm>
            <a:off x="6227763" y="2281238"/>
            <a:ext cx="2736850" cy="898525"/>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r>
              <a:rPr lang="bg-BG" sz="1600" b="1">
                <a:solidFill>
                  <a:schemeClr val="bg1"/>
                </a:solidFill>
                <a:latin typeface="Arial Narrow" pitchFamily="34" charset="0"/>
              </a:rPr>
              <a:t>Тръст комитет на ФР</a:t>
            </a:r>
            <a:endParaRPr lang="de-DE" sz="1600" b="1">
              <a:solidFill>
                <a:schemeClr val="bg1"/>
              </a:solidFill>
              <a:latin typeface="Arial Narrow" pitchFamily="34" charset="0"/>
            </a:endParaRPr>
          </a:p>
          <a:p>
            <a:pPr algn="ctr" eaLnBrk="1" hangingPunct="1"/>
            <a:r>
              <a:rPr lang="bg-BG" sz="1600" b="1">
                <a:solidFill>
                  <a:schemeClr val="bg1"/>
                </a:solidFill>
                <a:latin typeface="Arial Narrow" pitchFamily="34" charset="0"/>
              </a:rPr>
              <a:t>Председател Рон Бъртон САЩ</a:t>
            </a:r>
            <a:endParaRPr lang="de-DE" sz="1600" b="1">
              <a:solidFill>
                <a:schemeClr val="bg1"/>
              </a:solidFill>
              <a:latin typeface="Arial Narrow" pitchFamily="34" charset="0"/>
            </a:endParaRPr>
          </a:p>
        </p:txBody>
      </p:sp>
      <p:sp>
        <p:nvSpPr>
          <p:cNvPr id="20" name="Line 49"/>
          <p:cNvSpPr>
            <a:spLocks noChangeShapeType="1"/>
          </p:cNvSpPr>
          <p:nvPr/>
        </p:nvSpPr>
        <p:spPr bwMode="auto">
          <a:xfrm flipH="1" flipV="1">
            <a:off x="5897563" y="1711325"/>
            <a:ext cx="11334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6"/>
          <p:cNvSpPr>
            <a:spLocks noChangeShapeType="1"/>
          </p:cNvSpPr>
          <p:nvPr/>
        </p:nvSpPr>
        <p:spPr bwMode="auto">
          <a:xfrm>
            <a:off x="4538663" y="3378200"/>
            <a:ext cx="0" cy="27463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AutoShape 19"/>
          <p:cNvSpPr>
            <a:spLocks noChangeArrowheads="1"/>
          </p:cNvSpPr>
          <p:nvPr/>
        </p:nvSpPr>
        <p:spPr bwMode="auto">
          <a:xfrm>
            <a:off x="3398838" y="3614738"/>
            <a:ext cx="2292350" cy="1004887"/>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spcBef>
                <a:spcPct val="50000"/>
              </a:spcBef>
            </a:pPr>
            <a:r>
              <a:rPr lang="bg-BG" sz="1600" b="1">
                <a:solidFill>
                  <a:schemeClr val="bg1"/>
                </a:solidFill>
                <a:latin typeface="Arial Narrow" pitchFamily="34" charset="0"/>
              </a:rPr>
              <a:t>РИ Секретариат</a:t>
            </a:r>
            <a:endParaRPr lang="en-US" sz="1600" b="1">
              <a:solidFill>
                <a:schemeClr val="bg1"/>
              </a:solidFill>
              <a:latin typeface="Arial Narrow" pitchFamily="34" charset="0"/>
            </a:endParaRPr>
          </a:p>
          <a:p>
            <a:pPr algn="ctr" eaLnBrk="1" hangingPunct="1">
              <a:spcBef>
                <a:spcPct val="50000"/>
              </a:spcBef>
            </a:pPr>
            <a:r>
              <a:rPr lang="bg-BG" sz="1600" b="1">
                <a:solidFill>
                  <a:schemeClr val="bg1"/>
                </a:solidFill>
                <a:latin typeface="Arial Narrow" pitchFamily="34" charset="0"/>
              </a:rPr>
              <a:t>Генерален секретар</a:t>
            </a:r>
            <a:r>
              <a:rPr lang="en-US" sz="1600" b="1">
                <a:solidFill>
                  <a:schemeClr val="bg1"/>
                </a:solidFill>
                <a:latin typeface="Arial Narrow" pitchFamily="34" charset="0"/>
              </a:rPr>
              <a:t/>
            </a:r>
            <a:br>
              <a:rPr lang="en-US" sz="1600" b="1">
                <a:solidFill>
                  <a:schemeClr val="bg1"/>
                </a:solidFill>
                <a:latin typeface="Arial Narrow" pitchFamily="34" charset="0"/>
              </a:rPr>
            </a:br>
            <a:r>
              <a:rPr lang="bg-BG" sz="1600" b="1">
                <a:solidFill>
                  <a:schemeClr val="bg1"/>
                </a:solidFill>
                <a:latin typeface="Arial Narrow" pitchFamily="34" charset="0"/>
              </a:rPr>
              <a:t>Джон Хюко</a:t>
            </a:r>
            <a:endParaRPr lang="en-US" sz="1600" b="1">
              <a:solidFill>
                <a:schemeClr val="bg1"/>
              </a:solidFill>
              <a:latin typeface="Arial Narrow" pitchFamily="34" charset="0"/>
            </a:endParaRPr>
          </a:p>
        </p:txBody>
      </p:sp>
      <p:sp>
        <p:nvSpPr>
          <p:cNvPr id="26" name="Line 58"/>
          <p:cNvSpPr>
            <a:spLocks noChangeShapeType="1"/>
          </p:cNvSpPr>
          <p:nvPr/>
        </p:nvSpPr>
        <p:spPr bwMode="auto">
          <a:xfrm flipH="1">
            <a:off x="5343525" y="2992438"/>
            <a:ext cx="0" cy="630237"/>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pPr eaLnBrk="1" hangingPunct="1">
              <a:defRPr/>
            </a:pPr>
            <a:endParaRPr lang="en-US" sz="4800" i="1">
              <a:ln>
                <a:solidFill>
                  <a:srgbClr val="01B4E7"/>
                </a:solidFill>
              </a:ln>
              <a:solidFill>
                <a:srgbClr val="FF0000"/>
              </a:solidFill>
              <a:latin typeface="Tahoma" pitchFamily="34" charset="0"/>
            </a:endParaRPr>
          </a:p>
        </p:txBody>
      </p:sp>
      <p:sp>
        <p:nvSpPr>
          <p:cNvPr id="27" name="Line 59"/>
          <p:cNvSpPr>
            <a:spLocks noChangeShapeType="1"/>
          </p:cNvSpPr>
          <p:nvPr/>
        </p:nvSpPr>
        <p:spPr bwMode="auto">
          <a:xfrm flipH="1" flipV="1">
            <a:off x="5327650" y="2978150"/>
            <a:ext cx="900113" cy="14288"/>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30"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3702050"/>
            <a:ext cx="900112" cy="109855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p:cNvGrpSpPr>
            <a:grpSpLocks/>
          </p:cNvGrpSpPr>
          <p:nvPr/>
        </p:nvGrpSpPr>
        <p:grpSpPr bwMode="auto">
          <a:xfrm>
            <a:off x="914400" y="4619625"/>
            <a:ext cx="7427913" cy="968375"/>
            <a:chOff x="617703" y="4619972"/>
            <a:chExt cx="7427912" cy="968769"/>
          </a:xfrm>
        </p:grpSpPr>
        <p:sp>
          <p:nvSpPr>
            <p:cNvPr id="49177" name="Line 41"/>
            <p:cNvSpPr>
              <a:spLocks noChangeShapeType="1"/>
            </p:cNvSpPr>
            <p:nvPr/>
          </p:nvSpPr>
          <p:spPr bwMode="auto">
            <a:xfrm>
              <a:off x="628875" y="5011155"/>
              <a:ext cx="7980" cy="52507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43"/>
            <p:cNvSpPr>
              <a:spLocks noChangeShapeType="1"/>
            </p:cNvSpPr>
            <p:nvPr/>
          </p:nvSpPr>
          <p:spPr bwMode="auto">
            <a:xfrm>
              <a:off x="3581526" y="5012468"/>
              <a:ext cx="0" cy="55789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44"/>
            <p:cNvSpPr>
              <a:spLocks noChangeShapeType="1"/>
            </p:cNvSpPr>
            <p:nvPr/>
          </p:nvSpPr>
          <p:spPr bwMode="auto">
            <a:xfrm>
              <a:off x="6454376" y="5007217"/>
              <a:ext cx="0" cy="581524"/>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Line 45"/>
            <p:cNvSpPr>
              <a:spLocks noChangeShapeType="1"/>
            </p:cNvSpPr>
            <p:nvPr/>
          </p:nvSpPr>
          <p:spPr bwMode="auto">
            <a:xfrm>
              <a:off x="8042423" y="5007217"/>
              <a:ext cx="1596" cy="55527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1" name="Line 47"/>
            <p:cNvSpPr>
              <a:spLocks noChangeShapeType="1"/>
            </p:cNvSpPr>
            <p:nvPr/>
          </p:nvSpPr>
          <p:spPr bwMode="auto">
            <a:xfrm flipH="1" flipV="1">
              <a:off x="617703" y="5007217"/>
              <a:ext cx="7427912" cy="1313"/>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Line 48"/>
            <p:cNvSpPr>
              <a:spLocks noChangeShapeType="1"/>
            </p:cNvSpPr>
            <p:nvPr/>
          </p:nvSpPr>
          <p:spPr bwMode="auto">
            <a:xfrm>
              <a:off x="4284467" y="4619972"/>
              <a:ext cx="0" cy="391183"/>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Line 45"/>
            <p:cNvSpPr>
              <a:spLocks noChangeShapeType="1"/>
            </p:cNvSpPr>
            <p:nvPr/>
          </p:nvSpPr>
          <p:spPr bwMode="auto">
            <a:xfrm>
              <a:off x="4931547" y="5011213"/>
              <a:ext cx="6317" cy="55481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4" name="Line 45"/>
            <p:cNvSpPr>
              <a:spLocks noChangeShapeType="1"/>
            </p:cNvSpPr>
            <p:nvPr/>
          </p:nvSpPr>
          <p:spPr bwMode="auto">
            <a:xfrm>
              <a:off x="2011604" y="4996319"/>
              <a:ext cx="6317" cy="55481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AutoShape 21"/>
          <p:cNvSpPr>
            <a:spLocks noChangeArrowheads="1"/>
          </p:cNvSpPr>
          <p:nvPr/>
        </p:nvSpPr>
        <p:spPr bwMode="auto">
          <a:xfrm>
            <a:off x="427038" y="5526088"/>
            <a:ext cx="1198562" cy="587375"/>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r>
              <a:rPr lang="bg-BG" sz="1400" b="1">
                <a:solidFill>
                  <a:schemeClr val="bg1"/>
                </a:solidFill>
                <a:latin typeface="Arial Narrow" pitchFamily="34" charset="0"/>
              </a:rPr>
              <a:t>Информацион-</a:t>
            </a:r>
          </a:p>
          <a:p>
            <a:pPr algn="ctr" eaLnBrk="1" hangingPunct="1"/>
            <a:r>
              <a:rPr lang="bg-BG" sz="1400" b="1">
                <a:solidFill>
                  <a:schemeClr val="bg1"/>
                </a:solidFill>
                <a:latin typeface="Arial Narrow" pitchFamily="34" charset="0"/>
              </a:rPr>
              <a:t>нен отдел</a:t>
            </a:r>
            <a:endParaRPr lang="de-DE" sz="1400" b="1">
              <a:solidFill>
                <a:schemeClr val="bg1"/>
              </a:solidFill>
              <a:latin typeface="Arial Narrow" pitchFamily="34" charset="0"/>
            </a:endParaRPr>
          </a:p>
        </p:txBody>
      </p:sp>
      <p:sp>
        <p:nvSpPr>
          <p:cNvPr id="46" name="AutoShape 21"/>
          <p:cNvSpPr>
            <a:spLocks noChangeArrowheads="1"/>
          </p:cNvSpPr>
          <p:nvPr/>
        </p:nvSpPr>
        <p:spPr bwMode="auto">
          <a:xfrm>
            <a:off x="1778000" y="5529263"/>
            <a:ext cx="1198563" cy="549275"/>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r>
              <a:rPr lang="bg-BG" sz="1400" b="1">
                <a:solidFill>
                  <a:schemeClr val="bg1"/>
                </a:solidFill>
                <a:latin typeface="Arial Narrow" pitchFamily="34" charset="0"/>
              </a:rPr>
              <a:t>Финансов</a:t>
            </a:r>
          </a:p>
          <a:p>
            <a:pPr algn="ctr" eaLnBrk="1" hangingPunct="1"/>
            <a:r>
              <a:rPr lang="bg-BG" sz="1400" b="1">
                <a:solidFill>
                  <a:schemeClr val="bg1"/>
                </a:solidFill>
                <a:latin typeface="Arial Narrow" pitchFamily="34" charset="0"/>
              </a:rPr>
              <a:t>отдел </a:t>
            </a:r>
            <a:endParaRPr lang="de-DE" sz="1400" b="1">
              <a:solidFill>
                <a:schemeClr val="bg1"/>
              </a:solidFill>
              <a:latin typeface="Arial Narrow" pitchFamily="34" charset="0"/>
            </a:endParaRPr>
          </a:p>
        </p:txBody>
      </p:sp>
      <p:sp>
        <p:nvSpPr>
          <p:cNvPr id="49" name="AutoShape 21"/>
          <p:cNvSpPr>
            <a:spLocks noChangeArrowheads="1"/>
          </p:cNvSpPr>
          <p:nvPr/>
        </p:nvSpPr>
        <p:spPr bwMode="auto">
          <a:xfrm>
            <a:off x="3111500" y="5527675"/>
            <a:ext cx="1452563" cy="547688"/>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r>
              <a:rPr lang="bg-BG" sz="1400" b="1">
                <a:solidFill>
                  <a:schemeClr val="bg1"/>
                </a:solidFill>
                <a:latin typeface="Arial Narrow" pitchFamily="34" charset="0"/>
              </a:rPr>
              <a:t>Отдел</a:t>
            </a:r>
          </a:p>
          <a:p>
            <a:pPr algn="ctr" eaLnBrk="1" hangingPunct="1"/>
            <a:r>
              <a:rPr lang="bg-BG" sz="1400" b="1">
                <a:solidFill>
                  <a:schemeClr val="bg1"/>
                </a:solidFill>
                <a:latin typeface="Arial Narrow" pitchFamily="34" charset="0"/>
              </a:rPr>
              <a:t>Комуникации</a:t>
            </a:r>
            <a:endParaRPr lang="de-DE" sz="1400" b="1">
              <a:solidFill>
                <a:schemeClr val="bg1"/>
              </a:solidFill>
              <a:latin typeface="Arial Narrow" pitchFamily="34" charset="0"/>
            </a:endParaRPr>
          </a:p>
        </p:txBody>
      </p:sp>
      <p:sp>
        <p:nvSpPr>
          <p:cNvPr id="52" name="AutoShape 21"/>
          <p:cNvSpPr>
            <a:spLocks noChangeArrowheads="1"/>
          </p:cNvSpPr>
          <p:nvPr/>
        </p:nvSpPr>
        <p:spPr bwMode="auto">
          <a:xfrm>
            <a:off x="4699000" y="5526088"/>
            <a:ext cx="1198563" cy="547687"/>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r>
              <a:rPr lang="bg-BG" sz="1400" b="1">
                <a:solidFill>
                  <a:schemeClr val="bg1"/>
                </a:solidFill>
                <a:latin typeface="Arial Narrow" pitchFamily="34" charset="0"/>
              </a:rPr>
              <a:t>Отдел </a:t>
            </a:r>
          </a:p>
          <a:p>
            <a:pPr algn="ctr" eaLnBrk="1" hangingPunct="1"/>
            <a:r>
              <a:rPr lang="bg-BG" sz="1400" b="1">
                <a:solidFill>
                  <a:schemeClr val="bg1"/>
                </a:solidFill>
                <a:latin typeface="Arial Narrow" pitchFamily="34" charset="0"/>
              </a:rPr>
              <a:t>членство</a:t>
            </a:r>
            <a:endParaRPr lang="de-DE" sz="1400" b="1">
              <a:solidFill>
                <a:schemeClr val="bg1"/>
              </a:solidFill>
              <a:latin typeface="Arial Narrow" pitchFamily="34" charset="0"/>
            </a:endParaRPr>
          </a:p>
        </p:txBody>
      </p:sp>
      <p:sp>
        <p:nvSpPr>
          <p:cNvPr id="55" name="AutoShape 21"/>
          <p:cNvSpPr>
            <a:spLocks noChangeArrowheads="1"/>
          </p:cNvSpPr>
          <p:nvPr/>
        </p:nvSpPr>
        <p:spPr bwMode="auto">
          <a:xfrm>
            <a:off x="6088063" y="5532438"/>
            <a:ext cx="1198562" cy="730250"/>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r>
              <a:rPr lang="bg-BG" sz="1400" b="1">
                <a:solidFill>
                  <a:schemeClr val="bg1"/>
                </a:solidFill>
                <a:latin typeface="Arial Narrow" pitchFamily="34" charset="0"/>
              </a:rPr>
              <a:t>Стратегия </a:t>
            </a:r>
          </a:p>
          <a:p>
            <a:pPr algn="ctr" eaLnBrk="1" hangingPunct="1"/>
            <a:r>
              <a:rPr lang="bg-BG" sz="1400" b="1">
                <a:solidFill>
                  <a:schemeClr val="bg1"/>
                </a:solidFill>
                <a:latin typeface="Arial Narrow" pitchFamily="34" charset="0"/>
              </a:rPr>
              <a:t>и управление</a:t>
            </a:r>
          </a:p>
          <a:p>
            <a:pPr algn="ctr" eaLnBrk="1" hangingPunct="1"/>
            <a:r>
              <a:rPr lang="bg-BG" sz="1400" b="1">
                <a:solidFill>
                  <a:schemeClr val="bg1"/>
                </a:solidFill>
                <a:latin typeface="Arial Narrow" pitchFamily="34" charset="0"/>
              </a:rPr>
              <a:t>на проекти</a:t>
            </a:r>
            <a:endParaRPr lang="de-DE" sz="1400" b="1">
              <a:solidFill>
                <a:schemeClr val="bg1"/>
              </a:solidFill>
              <a:latin typeface="Arial Narrow" pitchFamily="34" charset="0"/>
            </a:endParaRPr>
          </a:p>
        </p:txBody>
      </p:sp>
      <p:sp>
        <p:nvSpPr>
          <p:cNvPr id="58" name="AutoShape 21"/>
          <p:cNvSpPr>
            <a:spLocks noChangeArrowheads="1"/>
          </p:cNvSpPr>
          <p:nvPr/>
        </p:nvSpPr>
        <p:spPr bwMode="auto">
          <a:xfrm>
            <a:off x="7483475" y="5532438"/>
            <a:ext cx="1196975" cy="547687"/>
          </a:xfrm>
          <a:prstGeom prst="flowChartAlternateProcess">
            <a:avLst/>
          </a:prstGeom>
          <a:solidFill>
            <a:srgbClr val="58585A"/>
          </a:solidFill>
          <a:ln w="25400" algn="ctr">
            <a:solidFill>
              <a:schemeClr val="accent1"/>
            </a:solidFill>
            <a:miter lim="800000"/>
            <a:headEnd/>
            <a:tailEnd/>
          </a:ln>
        </p:spPr>
        <p:txBody>
          <a:bodyPr wrap="none" anchor="ctr"/>
          <a:lstStyle/>
          <a:p>
            <a:pPr algn="ctr" eaLnBrk="1" hangingPunct="1"/>
            <a:r>
              <a:rPr lang="bg-BG" sz="1400" b="1">
                <a:solidFill>
                  <a:schemeClr val="bg1"/>
                </a:solidFill>
                <a:latin typeface="Arial Narrow" pitchFamily="34" charset="0"/>
              </a:rPr>
              <a:t>Фондация</a:t>
            </a:r>
          </a:p>
          <a:p>
            <a:pPr algn="ctr" eaLnBrk="1" hangingPunct="1"/>
            <a:r>
              <a:rPr lang="bg-BG" sz="1400" b="1">
                <a:solidFill>
                  <a:schemeClr val="bg1"/>
                </a:solidFill>
                <a:latin typeface="Arial Narrow" pitchFamily="34" charset="0"/>
              </a:rPr>
              <a:t>Ротари</a:t>
            </a:r>
            <a:endParaRPr lang="de-DE" sz="1400" b="1">
              <a:solidFill>
                <a:schemeClr val="bg1"/>
              </a:solidFill>
              <a:latin typeface="Arial Narrow" pitchFamily="34" charset="0"/>
            </a:endParaRPr>
          </a:p>
        </p:txBody>
      </p:sp>
      <p:pic>
        <p:nvPicPr>
          <p:cNvPr id="49173" name="Картина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288" y="2276475"/>
            <a:ext cx="9255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Картина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9550" y="3151188"/>
            <a:ext cx="9318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Картина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8038" y="3284538"/>
            <a:ext cx="9429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6" name="Заглавие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sz="2800" b="1" dirty="0" smtClean="0">
                <a:latin typeface="Times New Roman" pitchFamily="18" charset="0"/>
                <a:cs typeface="Times New Roman" pitchFamily="18" charset="0"/>
              </a:rPr>
              <a:t>РОТАРИ ИНТЕРНЕШЪНЪЛ</a:t>
            </a:r>
          </a:p>
        </p:txBody>
      </p:sp>
      <p:sp>
        <p:nvSpPr>
          <p:cNvPr id="2" name="Content Placeholder 1"/>
          <p:cNvSpPr>
            <a:spLocks noGrp="1"/>
          </p:cNvSpPr>
          <p:nvPr>
            <p:ph idx="1"/>
          </p:nvPr>
        </p:nvSpPr>
        <p:spPr/>
        <p:txBody>
          <a:bodyPr/>
          <a:lstStyle/>
          <a:p>
            <a:endParaRPr lang="bg-BG"/>
          </a:p>
        </p:txBody>
      </p:sp>
    </p:spTree>
    <p:extLst>
      <p:ext uri="{BB962C8B-B14F-4D97-AF65-F5344CB8AC3E}">
        <p14:creationId xmlns:p14="http://schemas.microsoft.com/office/powerpoint/2010/main" val="415830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14" grpId="0" animBg="1"/>
      <p:bldP spid="15" grpId="0" animBg="1"/>
      <p:bldP spid="16" grpId="0" animBg="1"/>
      <p:bldP spid="18" grpId="0" animBg="1"/>
      <p:bldP spid="20" grpId="0" animBg="1"/>
      <p:bldP spid="23" grpId="0" animBg="1"/>
      <p:bldP spid="24" grpId="0" animBg="1"/>
      <p:bldP spid="27" grpId="0" animBg="1"/>
      <p:bldP spid="43" grpId="0" animBg="1"/>
      <p:bldP spid="46" grpId="0" animBg="1"/>
      <p:bldP spid="49" grpId="0" animBg="1"/>
      <p:bldP spid="52" grpId="0" animBg="1"/>
      <p:bldP spid="55" grpId="0" animBg="1"/>
      <p:bldP spid="5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2171160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lstStyle/>
          <a:p>
            <a:pPr eaLnBrk="1" hangingPunct="1">
              <a:defRPr/>
            </a:pPr>
            <a:r>
              <a:rPr lang="bg-BG" altLang="en-US" sz="3600" b="1" dirty="0" smtClean="0">
                <a:latin typeface="Times New Roman" panose="02020603050405020304" pitchFamily="18" charset="0"/>
                <a:cs typeface="Times New Roman" panose="02020603050405020304" pitchFamily="18" charset="0"/>
              </a:rPr>
              <a:t>В служба на новите поколения</a:t>
            </a:r>
            <a:endParaRPr lang="en-US" sz="3600" b="1"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20000"/>
          </a:bodyPr>
          <a:lstStyle/>
          <a:p>
            <a:pPr eaLnBrk="1" hangingPunct="1"/>
            <a:r>
              <a:rPr lang="bg-BG" altLang="en-US" sz="2000" b="1" smtClean="0">
                <a:latin typeface="Georgia" pitchFamily="18" charset="0"/>
                <a:cs typeface="Times New Roman" pitchFamily="18" charset="0"/>
              </a:rPr>
              <a:t>Бояна Банкова, Председател  Подкомитет Интеракт </a:t>
            </a:r>
          </a:p>
          <a:p>
            <a:pPr eaLnBrk="1" hangingPunct="1"/>
            <a:r>
              <a:rPr lang="bg-BG" altLang="en-US" sz="2000" b="1" smtClean="0">
                <a:latin typeface="Georgia" pitchFamily="18" charset="0"/>
                <a:cs typeface="Times New Roman" pitchFamily="18" charset="0"/>
              </a:rPr>
              <a:t>Председател Елект  Комитет  В служба на новите поколения </a:t>
            </a:r>
          </a:p>
          <a:p>
            <a:pPr eaLnBrk="1" hangingPunct="1"/>
            <a:r>
              <a:rPr lang="bg-BG" altLang="en-US" sz="2000" b="1" smtClean="0">
                <a:latin typeface="Georgia" pitchFamily="18" charset="0"/>
                <a:cs typeface="Times New Roman" pitchFamily="18" charset="0"/>
              </a:rPr>
              <a:t>РК София Триадица</a:t>
            </a:r>
          </a:p>
        </p:txBody>
      </p:sp>
    </p:spTree>
    <p:extLst>
      <p:ext uri="{BB962C8B-B14F-4D97-AF65-F5344CB8AC3E}">
        <p14:creationId xmlns:p14="http://schemas.microsoft.com/office/powerpoint/2010/main" val="4241675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sp>
        <p:nvSpPr>
          <p:cNvPr id="3" name="Content Placeholder 2">
            <a:extLst/>
          </p:cNvPr>
          <p:cNvSpPr>
            <a:spLocks noGrp="1"/>
          </p:cNvSpPr>
          <p:nvPr>
            <p:ph idx="1"/>
          </p:nvPr>
        </p:nvSpPr>
        <p:spPr>
          <a:xfrm>
            <a:off x="457200" y="1052513"/>
            <a:ext cx="8229600" cy="5184775"/>
          </a:xfrm>
        </p:spPr>
        <p:txBody>
          <a:bodyPr/>
          <a:lstStyle/>
          <a:p>
            <a:pPr marL="0" indent="0">
              <a:buFont typeface="Arial" pitchFamily="34" charset="0"/>
              <a:buNone/>
              <a:defRPr/>
            </a:pPr>
            <a:r>
              <a:rPr lang="bg-BG" sz="2000" dirty="0" smtClean="0">
                <a:solidFill>
                  <a:srgbClr val="002060"/>
                </a:solidFill>
              </a:rPr>
              <a:t>По света:</a:t>
            </a:r>
          </a:p>
          <a:p>
            <a:pPr>
              <a:defRPr/>
            </a:pPr>
            <a:r>
              <a:rPr lang="en-US" sz="2000" dirty="0" smtClean="0">
                <a:solidFill>
                  <a:srgbClr val="002060"/>
                </a:solidFill>
              </a:rPr>
              <a:t>10 904 </a:t>
            </a:r>
            <a:r>
              <a:rPr lang="bg-BG" sz="2000" dirty="0" smtClean="0">
                <a:solidFill>
                  <a:srgbClr val="002060"/>
                </a:solidFill>
              </a:rPr>
              <a:t>клуба – 250 792 члена – 184 страни</a:t>
            </a:r>
          </a:p>
          <a:p>
            <a:pPr marL="0" indent="0">
              <a:buFont typeface="Arial" pitchFamily="34" charset="0"/>
              <a:buNone/>
              <a:defRPr/>
            </a:pPr>
            <a:r>
              <a:rPr lang="bg-BG" sz="2000" dirty="0" smtClean="0">
                <a:solidFill>
                  <a:srgbClr val="002060"/>
                </a:solidFill>
              </a:rPr>
              <a:t>И у нас: </a:t>
            </a:r>
            <a:endParaRPr lang="en-US" sz="2000" dirty="0">
              <a:solidFill>
                <a:srgbClr val="002060"/>
              </a:solidFill>
            </a:endParaRPr>
          </a:p>
          <a:p>
            <a:pPr>
              <a:defRPr/>
            </a:pPr>
            <a:r>
              <a:rPr lang="ru-RU" sz="2000" dirty="0" smtClean="0">
                <a:solidFill>
                  <a:srgbClr val="002060"/>
                </a:solidFill>
              </a:rPr>
              <a:t>35 клуба – 350 члена – 21 града</a:t>
            </a:r>
          </a:p>
          <a:p>
            <a:pPr>
              <a:defRPr/>
            </a:pPr>
            <a:endParaRPr lang="ru-RU" sz="2000" dirty="0">
              <a:solidFill>
                <a:srgbClr val="002060"/>
              </a:solidFill>
            </a:endParaRPr>
          </a:p>
          <a:p>
            <a:pPr marL="0" indent="0">
              <a:buFont typeface="Arial" pitchFamily="34" charset="0"/>
              <a:buNone/>
              <a:defRPr/>
            </a:pPr>
            <a:r>
              <a:rPr lang="ru-RU" sz="2000" dirty="0" smtClean="0">
                <a:solidFill>
                  <a:srgbClr val="002060"/>
                </a:solidFill>
              </a:rPr>
              <a:t>			МЛАДИТЕ ЛИДЕРИ, </a:t>
            </a:r>
          </a:p>
          <a:p>
            <a:pPr marL="0" indent="0">
              <a:buFont typeface="Arial" pitchFamily="34" charset="0"/>
              <a:buNone/>
              <a:defRPr/>
            </a:pPr>
            <a:r>
              <a:rPr lang="ru-RU" sz="2000" dirty="0">
                <a:solidFill>
                  <a:srgbClr val="002060"/>
                </a:solidFill>
              </a:rPr>
              <a:t> </a:t>
            </a:r>
            <a:r>
              <a:rPr lang="ru-RU" sz="2000" dirty="0" smtClean="0">
                <a:solidFill>
                  <a:srgbClr val="002060"/>
                </a:solidFill>
              </a:rPr>
              <a:t>          които носят </a:t>
            </a:r>
            <a:r>
              <a:rPr lang="ru-RU" sz="2000" dirty="0">
                <a:solidFill>
                  <a:srgbClr val="002060"/>
                </a:solidFill>
              </a:rPr>
              <a:t>иновативни решения </a:t>
            </a:r>
          </a:p>
          <a:p>
            <a:pPr marL="0" indent="0">
              <a:buFont typeface="Arial" pitchFamily="34" charset="0"/>
              <a:buNone/>
              <a:defRPr/>
            </a:pPr>
            <a:r>
              <a:rPr lang="ru-RU" sz="2000" dirty="0" smtClean="0">
                <a:solidFill>
                  <a:srgbClr val="002060"/>
                </a:solidFill>
              </a:rPr>
              <a:t>             за предизвикателствата </a:t>
            </a:r>
            <a:r>
              <a:rPr lang="ru-RU" sz="2000" dirty="0">
                <a:solidFill>
                  <a:srgbClr val="002060"/>
                </a:solidFill>
              </a:rPr>
              <a:t>в </a:t>
            </a:r>
            <a:r>
              <a:rPr lang="ru-RU" sz="2000" dirty="0" smtClean="0">
                <a:solidFill>
                  <a:srgbClr val="002060"/>
                </a:solidFill>
              </a:rPr>
              <a:t>света</a:t>
            </a:r>
          </a:p>
          <a:p>
            <a:pPr marL="0" indent="0" algn="ctr">
              <a:buFont typeface="Arial" pitchFamily="34" charset="0"/>
              <a:buNone/>
              <a:defRPr/>
            </a:pPr>
            <a:endParaRPr lang="ru-RU" sz="2000" dirty="0" smtClean="0">
              <a:solidFill>
                <a:srgbClr val="002060"/>
              </a:solidFill>
            </a:endParaRPr>
          </a:p>
          <a:p>
            <a:pPr>
              <a:defRPr/>
            </a:pPr>
            <a:r>
              <a:rPr lang="ru-RU" sz="2000" dirty="0" smtClean="0">
                <a:solidFill>
                  <a:srgbClr val="002060"/>
                </a:solidFill>
              </a:rPr>
              <a:t>Ротаракт </a:t>
            </a:r>
            <a:r>
              <a:rPr lang="ru-RU" sz="2000" dirty="0">
                <a:solidFill>
                  <a:srgbClr val="002060"/>
                </a:solidFill>
              </a:rPr>
              <a:t>клубовете обединяват хора на възраст 18-30 </a:t>
            </a:r>
            <a:r>
              <a:rPr lang="ru-RU" sz="2000" dirty="0" smtClean="0">
                <a:solidFill>
                  <a:srgbClr val="002060"/>
                </a:solidFill>
              </a:rPr>
              <a:t>години</a:t>
            </a:r>
            <a:endParaRPr lang="en-US" sz="2000" dirty="0" smtClean="0">
              <a:solidFill>
                <a:srgbClr val="002060"/>
              </a:solidFill>
            </a:endParaRPr>
          </a:p>
          <a:p>
            <a:pPr>
              <a:defRPr/>
            </a:pPr>
            <a:r>
              <a:rPr lang="ru-RU" sz="2000" dirty="0" smtClean="0">
                <a:solidFill>
                  <a:srgbClr val="002060"/>
                </a:solidFill>
                <a:effectLst>
                  <a:outerShdw blurRad="38100" dist="38100" dir="2700000" algn="tl">
                    <a:srgbClr val="000000">
                      <a:alpha val="43137"/>
                    </a:srgbClr>
                  </a:outerShdw>
                </a:effectLst>
              </a:rPr>
              <a:t>Развиват </a:t>
            </a:r>
            <a:r>
              <a:rPr lang="ru-RU" sz="2000" dirty="0">
                <a:solidFill>
                  <a:srgbClr val="002060"/>
                </a:solidFill>
                <a:effectLst>
                  <a:outerShdw blurRad="38100" dist="38100" dir="2700000" algn="tl">
                    <a:srgbClr val="000000">
                      <a:alpha val="43137"/>
                    </a:srgbClr>
                  </a:outerShdw>
                </a:effectLst>
              </a:rPr>
              <a:t>лидерски и професионални умения </a:t>
            </a:r>
            <a:r>
              <a:rPr lang="ru-RU" sz="2000" dirty="0" smtClean="0">
                <a:solidFill>
                  <a:srgbClr val="002060"/>
                </a:solidFill>
                <a:effectLst>
                  <a:outerShdw blurRad="38100" dist="38100" dir="2700000" algn="tl">
                    <a:srgbClr val="000000">
                      <a:alpha val="43137"/>
                    </a:srgbClr>
                  </a:outerShdw>
                </a:effectLst>
              </a:rPr>
              <a:t>чрез служба</a:t>
            </a:r>
          </a:p>
          <a:p>
            <a:pPr>
              <a:defRPr/>
            </a:pPr>
            <a:r>
              <a:rPr lang="ru-RU" sz="2000" dirty="0" smtClean="0">
                <a:solidFill>
                  <a:srgbClr val="002060"/>
                </a:solidFill>
              </a:rPr>
              <a:t>Спонсор </a:t>
            </a:r>
            <a:r>
              <a:rPr lang="ru-RU" sz="2000" dirty="0">
                <a:solidFill>
                  <a:srgbClr val="002060"/>
                </a:solidFill>
              </a:rPr>
              <a:t>Ротари клуба </a:t>
            </a:r>
            <a:r>
              <a:rPr lang="ru-RU" sz="2000" dirty="0" smtClean="0">
                <a:solidFill>
                  <a:srgbClr val="002060"/>
                </a:solidFill>
              </a:rPr>
              <a:t>предоставя </a:t>
            </a:r>
            <a:r>
              <a:rPr lang="ru-RU" sz="2000" dirty="0">
                <a:solidFill>
                  <a:srgbClr val="002060"/>
                </a:solidFill>
              </a:rPr>
              <a:t>насоки и </a:t>
            </a:r>
            <a:r>
              <a:rPr lang="ru-RU" sz="2000" dirty="0" smtClean="0">
                <a:solidFill>
                  <a:srgbClr val="002060"/>
                </a:solidFill>
              </a:rPr>
              <a:t>подкрепа за осъществяване на техните идеи</a:t>
            </a:r>
          </a:p>
          <a:p>
            <a:pPr>
              <a:defRPr/>
            </a:pPr>
            <a:r>
              <a:rPr lang="ru-RU" sz="2000" dirty="0" smtClean="0">
                <a:solidFill>
                  <a:srgbClr val="002060"/>
                </a:solidFill>
              </a:rPr>
              <a:t>Ротари и Ротаракт работят като </a:t>
            </a:r>
            <a:r>
              <a:rPr lang="ru-RU" sz="2000" dirty="0">
                <a:solidFill>
                  <a:srgbClr val="002060"/>
                </a:solidFill>
              </a:rPr>
              <a:t>партньори в службата</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3012"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1773238"/>
            <a:ext cx="39957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195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
                                            <p:txEl>
                                              <p:pRg st="6" end="6"/>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 calcmode="lin" valueType="num">
                                      <p:cBhvr>
                                        <p:cTn id="54" dur="1000" fill="hold"/>
                                        <p:tgtEl>
                                          <p:spTgt spid="12"/>
                                        </p:tgtEl>
                                        <p:attrNameLst>
                                          <p:attrName>style.rotation</p:attrName>
                                        </p:attrNameLst>
                                      </p:cBhvr>
                                      <p:tavLst>
                                        <p:tav tm="0">
                                          <p:val>
                                            <p:fltVal val="90"/>
                                          </p:val>
                                        </p:tav>
                                        <p:tav tm="100000">
                                          <p:val>
                                            <p:fltVal val="0"/>
                                          </p:val>
                                        </p:tav>
                                      </p:tavLst>
                                    </p:anim>
                                    <p:animEffect transition="in" filter="fade">
                                      <p:cBhvr>
                                        <p:cTn id="55" dur="10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sp>
        <p:nvSpPr>
          <p:cNvPr id="3" name="Content Placeholder 2">
            <a:extLst/>
          </p:cNvPr>
          <p:cNvSpPr>
            <a:spLocks noGrp="1"/>
          </p:cNvSpPr>
          <p:nvPr>
            <p:ph idx="1"/>
          </p:nvPr>
        </p:nvSpPr>
        <p:spPr>
          <a:xfrm>
            <a:off x="457200" y="1052513"/>
            <a:ext cx="8229600" cy="5184775"/>
          </a:xfrm>
        </p:spPr>
        <p:txBody>
          <a:bodyPr/>
          <a:lstStyle/>
          <a:p>
            <a:pPr marL="0" indent="0">
              <a:buFont typeface="Arial" pitchFamily="34" charset="0"/>
              <a:buNone/>
              <a:defRPr/>
            </a:pPr>
            <a:r>
              <a:rPr lang="bg-BG" sz="2000" dirty="0" smtClean="0">
                <a:solidFill>
                  <a:srgbClr val="002060"/>
                </a:solidFill>
              </a:rPr>
              <a:t>По света:</a:t>
            </a:r>
          </a:p>
          <a:p>
            <a:pPr>
              <a:defRPr/>
            </a:pPr>
            <a:r>
              <a:rPr lang="bg-BG" sz="2000" dirty="0" smtClean="0">
                <a:solidFill>
                  <a:srgbClr val="002060"/>
                </a:solidFill>
              </a:rPr>
              <a:t>20 372</a:t>
            </a:r>
            <a:r>
              <a:rPr lang="en-US" sz="2000" dirty="0" smtClean="0">
                <a:solidFill>
                  <a:srgbClr val="002060"/>
                </a:solidFill>
              </a:rPr>
              <a:t> </a:t>
            </a:r>
            <a:r>
              <a:rPr lang="bg-BG" sz="2000" dirty="0" smtClean="0">
                <a:solidFill>
                  <a:srgbClr val="002060"/>
                </a:solidFill>
              </a:rPr>
              <a:t>клуба – 468 556 члена – 159 страни</a:t>
            </a:r>
          </a:p>
          <a:p>
            <a:pPr marL="0" indent="0">
              <a:buFont typeface="Arial" pitchFamily="34" charset="0"/>
              <a:buNone/>
              <a:defRPr/>
            </a:pPr>
            <a:r>
              <a:rPr lang="bg-BG" sz="2000" dirty="0" smtClean="0">
                <a:solidFill>
                  <a:srgbClr val="002060"/>
                </a:solidFill>
              </a:rPr>
              <a:t>И у нас: </a:t>
            </a:r>
            <a:endParaRPr lang="en-US" sz="2000" dirty="0">
              <a:solidFill>
                <a:srgbClr val="002060"/>
              </a:solidFill>
            </a:endParaRPr>
          </a:p>
          <a:p>
            <a:pPr>
              <a:defRPr/>
            </a:pPr>
            <a:r>
              <a:rPr lang="ru-RU" sz="2000" dirty="0" smtClean="0">
                <a:solidFill>
                  <a:srgbClr val="002060"/>
                </a:solidFill>
              </a:rPr>
              <a:t>54 клуба – </a:t>
            </a:r>
            <a:r>
              <a:rPr lang="ru-RU" sz="2000" b="1" i="1" u="sng" dirty="0" smtClean="0">
                <a:solidFill>
                  <a:srgbClr val="002060"/>
                </a:solidFill>
                <a:effectLst>
                  <a:outerShdw blurRad="38100" dist="38100" dir="2700000" algn="tl">
                    <a:srgbClr val="000000">
                      <a:alpha val="43137"/>
                    </a:srgbClr>
                  </a:outerShdw>
                </a:effectLst>
              </a:rPr>
              <a:t>?</a:t>
            </a:r>
            <a:r>
              <a:rPr lang="ru-RU" sz="2000" dirty="0" smtClean="0">
                <a:solidFill>
                  <a:srgbClr val="002060"/>
                </a:solidFill>
              </a:rPr>
              <a:t>  члена – 29 града</a:t>
            </a:r>
          </a:p>
          <a:p>
            <a:pPr marL="0" indent="0">
              <a:buFont typeface="Arial" pitchFamily="34" charset="0"/>
              <a:buNone/>
              <a:defRPr/>
            </a:pPr>
            <a:endParaRPr lang="ru-RU" sz="2000" dirty="0" smtClean="0">
              <a:solidFill>
                <a:srgbClr val="002060"/>
              </a:solidFill>
            </a:endParaRPr>
          </a:p>
          <a:p>
            <a:pPr marL="0" indent="0">
              <a:buFont typeface="Arial" pitchFamily="34" charset="0"/>
              <a:buNone/>
              <a:defRPr/>
            </a:pPr>
            <a:r>
              <a:rPr lang="ru-RU" sz="2000" dirty="0" smtClean="0">
                <a:solidFill>
                  <a:srgbClr val="002060"/>
                </a:solidFill>
              </a:rPr>
              <a:t>			             НАШЕТО БЪДЕЩЕ, </a:t>
            </a:r>
          </a:p>
          <a:p>
            <a:pPr marL="0" indent="0">
              <a:buFont typeface="Arial" pitchFamily="34" charset="0"/>
              <a:buNone/>
              <a:defRPr/>
            </a:pPr>
            <a:r>
              <a:rPr lang="ru-RU" sz="2000" dirty="0" smtClean="0">
                <a:solidFill>
                  <a:srgbClr val="002060"/>
                </a:solidFill>
              </a:rPr>
              <a:t>           което учим да предприема действия, да изгражда международно разбирателство и приятелства по целия свят</a:t>
            </a:r>
          </a:p>
          <a:p>
            <a:pPr>
              <a:defRPr/>
            </a:pPr>
            <a:r>
              <a:rPr lang="ru-RU" sz="2000" dirty="0" smtClean="0">
                <a:solidFill>
                  <a:srgbClr val="002060"/>
                </a:solidFill>
              </a:rPr>
              <a:t>Интеракт клубовете обединяват хора на възраст 12-18 години</a:t>
            </a:r>
            <a:r>
              <a:rPr lang="en-US" sz="2000" dirty="0" smtClean="0">
                <a:solidFill>
                  <a:srgbClr val="002060"/>
                </a:solidFill>
              </a:rPr>
              <a:t> </a:t>
            </a:r>
            <a:r>
              <a:rPr lang="bg-BG" sz="2000" dirty="0" smtClean="0">
                <a:solidFill>
                  <a:srgbClr val="002060"/>
                </a:solidFill>
              </a:rPr>
              <a:t>в училищни или общностно базирани клубове</a:t>
            </a:r>
            <a:endParaRPr lang="en-US" sz="2000" dirty="0" smtClean="0">
              <a:solidFill>
                <a:srgbClr val="002060"/>
              </a:solidFill>
            </a:endParaRPr>
          </a:p>
          <a:p>
            <a:pPr>
              <a:defRPr/>
            </a:pPr>
            <a:r>
              <a:rPr lang="ru-RU" sz="2000" dirty="0" smtClean="0">
                <a:solidFill>
                  <a:srgbClr val="002060"/>
                </a:solidFill>
                <a:effectLst>
                  <a:outerShdw blurRad="38100" dist="38100" dir="2700000" algn="tl">
                    <a:srgbClr val="000000">
                      <a:alpha val="43137"/>
                    </a:srgbClr>
                  </a:outerShdw>
                </a:effectLst>
              </a:rPr>
              <a:t>Развиват </a:t>
            </a:r>
            <a:r>
              <a:rPr lang="ru-RU" sz="2000" dirty="0">
                <a:solidFill>
                  <a:srgbClr val="002060"/>
                </a:solidFill>
                <a:effectLst>
                  <a:outerShdw blurRad="38100" dist="38100" dir="2700000" algn="tl">
                    <a:srgbClr val="000000">
                      <a:alpha val="43137"/>
                    </a:srgbClr>
                  </a:outerShdw>
                </a:effectLst>
              </a:rPr>
              <a:t>лидерски </a:t>
            </a:r>
            <a:r>
              <a:rPr lang="ru-RU" sz="2000" dirty="0" smtClean="0">
                <a:solidFill>
                  <a:srgbClr val="002060"/>
                </a:solidFill>
                <a:effectLst>
                  <a:outerShdw blurRad="38100" dist="38100" dir="2700000" algn="tl">
                    <a:srgbClr val="000000">
                      <a:alpha val="43137"/>
                    </a:srgbClr>
                  </a:outerShdw>
                </a:effectLst>
              </a:rPr>
              <a:t>умения чрез службата в полза на общността</a:t>
            </a:r>
          </a:p>
          <a:p>
            <a:pPr>
              <a:defRPr/>
            </a:pPr>
            <a:r>
              <a:rPr lang="ru-RU" sz="2000" dirty="0" smtClean="0">
                <a:solidFill>
                  <a:srgbClr val="002060"/>
                </a:solidFill>
              </a:rPr>
              <a:t>Спонсор </a:t>
            </a:r>
            <a:r>
              <a:rPr lang="ru-RU" sz="2000" dirty="0">
                <a:solidFill>
                  <a:srgbClr val="002060"/>
                </a:solidFill>
              </a:rPr>
              <a:t>Ротари </a:t>
            </a:r>
            <a:r>
              <a:rPr lang="bg-BG" sz="2000" dirty="0" smtClean="0">
                <a:solidFill>
                  <a:srgbClr val="002060"/>
                </a:solidFill>
              </a:rPr>
              <a:t>клубът </a:t>
            </a:r>
            <a:r>
              <a:rPr lang="ru-RU" sz="2000" dirty="0" smtClean="0">
                <a:solidFill>
                  <a:srgbClr val="002060"/>
                </a:solidFill>
              </a:rPr>
              <a:t>работи заедно с </a:t>
            </a:r>
            <a:r>
              <a:rPr lang="ru-RU" sz="2000" dirty="0">
                <a:solidFill>
                  <a:srgbClr val="002060"/>
                </a:solidFill>
              </a:rPr>
              <a:t>Интеракт </a:t>
            </a:r>
            <a:r>
              <a:rPr lang="ru-RU" sz="2000" dirty="0" smtClean="0">
                <a:solidFill>
                  <a:srgbClr val="002060"/>
                </a:solidFill>
              </a:rPr>
              <a:t>за осъществяването на </a:t>
            </a:r>
            <a:r>
              <a:rPr lang="bg-BG" sz="2000" dirty="0">
                <a:solidFill>
                  <a:srgbClr val="002060"/>
                </a:solidFill>
              </a:rPr>
              <a:t> </a:t>
            </a:r>
            <a:r>
              <a:rPr lang="bg-BG" sz="2000" dirty="0" smtClean="0">
                <a:solidFill>
                  <a:srgbClr val="002060"/>
                </a:solidFill>
              </a:rPr>
              <a:t>проектите</a:t>
            </a:r>
          </a:p>
          <a:p>
            <a:pPr>
              <a:defRPr/>
            </a:pPr>
            <a:r>
              <a:rPr lang="bg-BG" sz="2000" dirty="0" smtClean="0">
                <a:solidFill>
                  <a:srgbClr val="002060"/>
                </a:solidFill>
              </a:rPr>
              <a:t>Спонсор Ротари клубът е ангажиран да спазва правилата при работа с младите</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506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1775" y="1844675"/>
            <a:ext cx="33750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8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1+#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67400" y="2133600"/>
            <a:ext cx="2968625" cy="1295400"/>
          </a:xfrm>
          <a:prstGeom prst="rect">
            <a:avLst/>
          </a:prstGeom>
        </p:spPr>
        <p:style>
          <a:lnRef idx="1">
            <a:schemeClr val="accent2"/>
          </a:lnRef>
          <a:fillRef idx="3">
            <a:schemeClr val="accent2"/>
          </a:fillRef>
          <a:effectRef idx="2">
            <a:schemeClr val="accent2"/>
          </a:effectRef>
          <a:fontRef idx="minor">
            <a:schemeClr val="lt1"/>
          </a:fontRef>
        </p:style>
      </p:pic>
      <p:sp>
        <p:nvSpPr>
          <p:cNvPr id="4710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sp>
        <p:nvSpPr>
          <p:cNvPr id="3" name="Content Placeholder 2">
            <a:extLst/>
          </p:cNvPr>
          <p:cNvSpPr>
            <a:spLocks noGrp="1"/>
          </p:cNvSpPr>
          <p:nvPr>
            <p:ph idx="1"/>
          </p:nvPr>
        </p:nvSpPr>
        <p:spPr>
          <a:xfrm>
            <a:off x="457200" y="1052513"/>
            <a:ext cx="8229600" cy="5184775"/>
          </a:xfrm>
        </p:spPr>
        <p:txBody>
          <a:bodyPr/>
          <a:lstStyle/>
          <a:p>
            <a:pPr marL="0" indent="0">
              <a:buFont typeface="Arial" pitchFamily="34" charset="0"/>
              <a:buNone/>
              <a:defRPr/>
            </a:pPr>
            <a:endParaRPr lang="ru-RU" sz="2000" dirty="0">
              <a:solidFill>
                <a:srgbClr val="002060"/>
              </a:solidFill>
            </a:endParaRPr>
          </a:p>
          <a:p>
            <a:pPr marL="0" indent="0" algn="ctr">
              <a:buFont typeface="Arial" pitchFamily="34" charset="0"/>
              <a:buNone/>
              <a:defRPr/>
            </a:pPr>
            <a:r>
              <a:rPr lang="ru-RU" sz="2000" dirty="0" smtClean="0">
                <a:solidFill>
                  <a:srgbClr val="002060"/>
                </a:solidFill>
              </a:rPr>
              <a:t> Ротариански </a:t>
            </a:r>
            <a:r>
              <a:rPr lang="ru-RU" sz="2000" dirty="0">
                <a:solidFill>
                  <a:srgbClr val="002060"/>
                </a:solidFill>
              </a:rPr>
              <a:t>награди за </a:t>
            </a:r>
            <a:r>
              <a:rPr lang="ru-RU" sz="2000" dirty="0" smtClean="0">
                <a:solidFill>
                  <a:srgbClr val="002060"/>
                </a:solidFill>
              </a:rPr>
              <a:t>млади лидери </a:t>
            </a:r>
            <a:r>
              <a:rPr lang="ru-RU" sz="2000" dirty="0">
                <a:solidFill>
                  <a:srgbClr val="002060"/>
                </a:solidFill>
              </a:rPr>
              <a:t>(RYLA) </a:t>
            </a:r>
            <a:endParaRPr lang="ru-RU" sz="2000" dirty="0" smtClean="0">
              <a:solidFill>
                <a:srgbClr val="002060"/>
              </a:solidFill>
            </a:endParaRPr>
          </a:p>
          <a:p>
            <a:pPr marL="0" indent="0">
              <a:buFont typeface="Arial" pitchFamily="34" charset="0"/>
              <a:buNone/>
              <a:defRPr/>
            </a:pPr>
            <a:endParaRPr lang="ru-RU" sz="2000" dirty="0">
              <a:solidFill>
                <a:srgbClr val="002060"/>
              </a:solidFill>
            </a:endParaRPr>
          </a:p>
          <a:p>
            <a:pPr>
              <a:defRPr/>
            </a:pPr>
            <a:r>
              <a:rPr lang="en-US" sz="2000" dirty="0" smtClean="0">
                <a:solidFill>
                  <a:srgbClr val="002060"/>
                </a:solidFill>
              </a:rPr>
              <a:t>RYLA </a:t>
            </a:r>
            <a:r>
              <a:rPr lang="bg-BG" sz="2000" dirty="0" smtClean="0">
                <a:solidFill>
                  <a:srgbClr val="002060"/>
                </a:solidFill>
              </a:rPr>
              <a:t>се организира от Ротари клубове </a:t>
            </a:r>
          </a:p>
          <a:p>
            <a:pPr marL="0" indent="0">
              <a:buFont typeface="Arial" pitchFamily="34" charset="0"/>
              <a:buNone/>
              <a:defRPr/>
            </a:pPr>
            <a:r>
              <a:rPr lang="bg-BG" sz="2000" dirty="0" smtClean="0">
                <a:solidFill>
                  <a:srgbClr val="002060"/>
                </a:solidFill>
              </a:rPr>
              <a:t>и </a:t>
            </a:r>
            <a:r>
              <a:rPr lang="bg-BG" sz="2000" dirty="0" err="1" smtClean="0">
                <a:solidFill>
                  <a:srgbClr val="002060"/>
                </a:solidFill>
              </a:rPr>
              <a:t>Дистрикти</a:t>
            </a:r>
            <a:endParaRPr lang="bg-BG" sz="2000" dirty="0" smtClean="0">
              <a:solidFill>
                <a:srgbClr val="002060"/>
              </a:solidFill>
            </a:endParaRPr>
          </a:p>
          <a:p>
            <a:pPr>
              <a:defRPr/>
            </a:pPr>
            <a:r>
              <a:rPr lang="ru-RU" sz="2000" dirty="0" smtClean="0">
                <a:solidFill>
                  <a:srgbClr val="002060"/>
                </a:solidFill>
              </a:rPr>
              <a:t>Обединява </a:t>
            </a:r>
            <a:r>
              <a:rPr lang="ru-RU" sz="2000" dirty="0">
                <a:solidFill>
                  <a:srgbClr val="002060"/>
                </a:solidFill>
              </a:rPr>
              <a:t>хора на възраст </a:t>
            </a:r>
            <a:r>
              <a:rPr lang="ru-RU" sz="2000" dirty="0" smtClean="0">
                <a:solidFill>
                  <a:srgbClr val="002060"/>
                </a:solidFill>
              </a:rPr>
              <a:t>14-30 години</a:t>
            </a:r>
          </a:p>
          <a:p>
            <a:pPr marL="0" indent="0">
              <a:buFont typeface="Arial" pitchFamily="34" charset="0"/>
              <a:buNone/>
              <a:defRPr/>
            </a:pPr>
            <a:r>
              <a:rPr lang="ru-RU" sz="2000" dirty="0" smtClean="0">
                <a:solidFill>
                  <a:srgbClr val="002060"/>
                </a:solidFill>
              </a:rPr>
              <a:t>/според избрания формат/</a:t>
            </a:r>
          </a:p>
          <a:p>
            <a:pPr>
              <a:defRPr/>
            </a:pPr>
            <a:r>
              <a:rPr lang="ru-RU" sz="2000" dirty="0" smtClean="0">
                <a:solidFill>
                  <a:srgbClr val="002060"/>
                </a:solidFill>
              </a:rPr>
              <a:t>Програмата се осъществява между 3-10 дни като включва презентации, активности и предизвекателства към участниците според избраната тема за събитието</a:t>
            </a:r>
          </a:p>
          <a:p>
            <a:pPr>
              <a:defRPr/>
            </a:pPr>
            <a:r>
              <a:rPr lang="ru-RU" sz="2000" dirty="0" smtClean="0">
                <a:solidFill>
                  <a:srgbClr val="002060"/>
                </a:solidFill>
                <a:effectLst>
                  <a:outerShdw blurRad="38100" dist="38100" dir="2700000" algn="tl">
                    <a:srgbClr val="000000">
                      <a:alpha val="43137"/>
                    </a:srgbClr>
                  </a:outerShdw>
                </a:effectLst>
              </a:rPr>
              <a:t>Развива </a:t>
            </a:r>
            <a:r>
              <a:rPr lang="ru-RU" sz="2000" dirty="0">
                <a:solidFill>
                  <a:srgbClr val="002060"/>
                </a:solidFill>
                <a:effectLst>
                  <a:outerShdw blurRad="38100" dist="38100" dir="2700000" algn="tl">
                    <a:srgbClr val="000000">
                      <a:alpha val="43137"/>
                    </a:srgbClr>
                  </a:outerShdw>
                </a:effectLst>
              </a:rPr>
              <a:t>лидерски </a:t>
            </a:r>
            <a:r>
              <a:rPr lang="ru-RU" sz="2000" dirty="0" smtClean="0">
                <a:solidFill>
                  <a:srgbClr val="002060"/>
                </a:solidFill>
                <a:effectLst>
                  <a:outerShdw blurRad="38100" dist="38100" dir="2700000" algn="tl">
                    <a:srgbClr val="000000">
                      <a:alpha val="43137"/>
                    </a:srgbClr>
                  </a:outerShdw>
                </a:effectLst>
              </a:rPr>
              <a:t>умения</a:t>
            </a:r>
          </a:p>
          <a:p>
            <a:pPr>
              <a:defRPr/>
            </a:pPr>
            <a:r>
              <a:rPr lang="ru-RU" sz="2000" dirty="0" smtClean="0">
                <a:solidFill>
                  <a:srgbClr val="002060"/>
                </a:solidFill>
              </a:rPr>
              <a:t>Споделя Ротари </a:t>
            </a:r>
          </a:p>
          <a:p>
            <a:pPr>
              <a:defRPr/>
            </a:pPr>
            <a:r>
              <a:rPr lang="bg-BG" sz="2000" dirty="0" smtClean="0">
                <a:solidFill>
                  <a:srgbClr val="002060"/>
                </a:solidFill>
              </a:rPr>
              <a:t>Спонсор Ротари клубът е ангажиран да спазва правилата при работа с младите</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710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2703226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Кои са те – Новите поколения?</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773238"/>
            <a:ext cx="19192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p:cNvPr>
          <p:cNvSpPr>
            <a:spLocks noGrp="1"/>
          </p:cNvSpPr>
          <p:nvPr>
            <p:ph idx="1"/>
          </p:nvPr>
        </p:nvSpPr>
        <p:spPr>
          <a:xfrm>
            <a:off x="407988" y="1022350"/>
            <a:ext cx="8229600" cy="5184775"/>
          </a:xfrm>
        </p:spPr>
        <p:txBody>
          <a:bodyPr/>
          <a:lstStyle/>
          <a:p>
            <a:pPr marL="0" indent="0">
              <a:buFont typeface="Arial" pitchFamily="34" charset="0"/>
              <a:buNone/>
              <a:defRPr/>
            </a:pPr>
            <a:endParaRPr lang="ru-RU" sz="2000" dirty="0">
              <a:solidFill>
                <a:srgbClr val="002060"/>
              </a:solidFill>
            </a:endParaRPr>
          </a:p>
          <a:p>
            <a:pPr marL="0" indent="0" algn="ctr">
              <a:buFont typeface="Arial" pitchFamily="34" charset="0"/>
              <a:buNone/>
              <a:defRPr/>
            </a:pPr>
            <a:r>
              <a:rPr lang="ru-RU" sz="2000" dirty="0" smtClean="0">
                <a:solidFill>
                  <a:srgbClr val="002060"/>
                </a:solidFill>
              </a:rPr>
              <a:t> Ротари международен младежки обмен /ММО/ </a:t>
            </a:r>
          </a:p>
          <a:p>
            <a:pPr marL="0" indent="0">
              <a:buFont typeface="Arial" pitchFamily="34" charset="0"/>
              <a:buNone/>
              <a:defRPr/>
            </a:pPr>
            <a:endParaRPr lang="ru-RU" sz="2000" dirty="0">
              <a:solidFill>
                <a:srgbClr val="002060"/>
              </a:solidFill>
            </a:endParaRPr>
          </a:p>
          <a:p>
            <a:pPr>
              <a:defRPr/>
            </a:pPr>
            <a:r>
              <a:rPr lang="bg-BG" sz="2000" dirty="0" smtClean="0">
                <a:solidFill>
                  <a:srgbClr val="002060"/>
                </a:solidFill>
              </a:rPr>
              <a:t>ММО</a:t>
            </a:r>
            <a:r>
              <a:rPr lang="en-US" sz="2000" dirty="0" smtClean="0">
                <a:solidFill>
                  <a:srgbClr val="002060"/>
                </a:solidFill>
              </a:rPr>
              <a:t> </a:t>
            </a:r>
            <a:r>
              <a:rPr lang="bg-BG" sz="2000" dirty="0" smtClean="0">
                <a:solidFill>
                  <a:srgbClr val="002060"/>
                </a:solidFill>
              </a:rPr>
              <a:t>се организира от Ротари клубове </a:t>
            </a:r>
          </a:p>
          <a:p>
            <a:pPr marL="0" indent="0">
              <a:buFont typeface="Arial" pitchFamily="34" charset="0"/>
              <a:buNone/>
              <a:defRPr/>
            </a:pPr>
            <a:r>
              <a:rPr lang="bg-BG" sz="2000" dirty="0" smtClean="0">
                <a:solidFill>
                  <a:srgbClr val="002060"/>
                </a:solidFill>
              </a:rPr>
              <a:t>и </a:t>
            </a:r>
            <a:r>
              <a:rPr lang="bg-BG" sz="2000" dirty="0" err="1" smtClean="0">
                <a:solidFill>
                  <a:srgbClr val="002060"/>
                </a:solidFill>
              </a:rPr>
              <a:t>Дистрикти</a:t>
            </a:r>
            <a:endParaRPr lang="bg-BG" sz="2000" dirty="0" smtClean="0">
              <a:solidFill>
                <a:srgbClr val="002060"/>
              </a:solidFill>
            </a:endParaRPr>
          </a:p>
          <a:p>
            <a:pPr>
              <a:defRPr/>
            </a:pPr>
            <a:r>
              <a:rPr lang="bg-BG" sz="2000" dirty="0" smtClean="0">
                <a:solidFill>
                  <a:srgbClr val="002060"/>
                </a:solidFill>
              </a:rPr>
              <a:t>Дългосрочен </a:t>
            </a:r>
            <a:r>
              <a:rPr lang="bg-BG" sz="2000" dirty="0">
                <a:solidFill>
                  <a:srgbClr val="002060"/>
                </a:solidFill>
              </a:rPr>
              <a:t>и краткосрочен</a:t>
            </a:r>
            <a:endParaRPr lang="ru-RU" sz="2000" dirty="0" smtClean="0">
              <a:solidFill>
                <a:srgbClr val="002060"/>
              </a:solidFill>
            </a:endParaRPr>
          </a:p>
          <a:p>
            <a:pPr>
              <a:defRPr/>
            </a:pPr>
            <a:r>
              <a:rPr lang="ru-RU" sz="2000" dirty="0" smtClean="0">
                <a:solidFill>
                  <a:srgbClr val="002060"/>
                </a:solidFill>
              </a:rPr>
              <a:t>Обединява </a:t>
            </a:r>
            <a:r>
              <a:rPr lang="ru-RU" sz="2000" dirty="0">
                <a:solidFill>
                  <a:srgbClr val="002060"/>
                </a:solidFill>
              </a:rPr>
              <a:t>хора на възраст </a:t>
            </a:r>
            <a:r>
              <a:rPr lang="ru-RU" sz="2000" dirty="0" smtClean="0">
                <a:solidFill>
                  <a:srgbClr val="002060"/>
                </a:solidFill>
              </a:rPr>
              <a:t>15-19 години</a:t>
            </a:r>
          </a:p>
          <a:p>
            <a:pPr marL="0" indent="0">
              <a:buFont typeface="Arial" pitchFamily="34" charset="0"/>
              <a:buNone/>
              <a:defRPr/>
            </a:pPr>
            <a:endParaRPr lang="ru-RU" sz="2000" dirty="0" smtClean="0">
              <a:solidFill>
                <a:srgbClr val="002060"/>
              </a:solidFill>
            </a:endParaRPr>
          </a:p>
          <a:p>
            <a:pPr>
              <a:defRPr/>
            </a:pPr>
            <a:r>
              <a:rPr lang="ru-RU" sz="2000" dirty="0">
                <a:solidFill>
                  <a:srgbClr val="002060"/>
                </a:solidFill>
              </a:rPr>
              <a:t>Краткосрочните обмени траят от няколко дни до три </a:t>
            </a:r>
            <a:r>
              <a:rPr lang="ru-RU" sz="2000" dirty="0" smtClean="0">
                <a:solidFill>
                  <a:srgbClr val="002060"/>
                </a:solidFill>
              </a:rPr>
              <a:t>месеца</a:t>
            </a:r>
          </a:p>
          <a:p>
            <a:pPr>
              <a:defRPr/>
            </a:pPr>
            <a:r>
              <a:rPr lang="ru-RU" sz="2000" dirty="0" smtClean="0">
                <a:solidFill>
                  <a:srgbClr val="002060"/>
                </a:solidFill>
              </a:rPr>
              <a:t>Структурирани са като </a:t>
            </a:r>
            <a:r>
              <a:rPr lang="ru-RU" sz="2000" dirty="0">
                <a:solidFill>
                  <a:srgbClr val="002060"/>
                </a:solidFill>
              </a:rPr>
              <a:t>лагери, </a:t>
            </a:r>
            <a:r>
              <a:rPr lang="ru-RU" sz="2000" dirty="0" smtClean="0">
                <a:solidFill>
                  <a:srgbClr val="002060"/>
                </a:solidFill>
              </a:rPr>
              <a:t>опознавателни обиколки, които </a:t>
            </a:r>
            <a:r>
              <a:rPr lang="ru-RU" sz="2000" dirty="0">
                <a:solidFill>
                  <a:srgbClr val="002060"/>
                </a:solidFill>
              </a:rPr>
              <a:t>се </a:t>
            </a:r>
            <a:r>
              <a:rPr lang="ru-RU" sz="2000" dirty="0" smtClean="0">
                <a:solidFill>
                  <a:srgbClr val="002060"/>
                </a:solidFill>
              </a:rPr>
              <a:t>провеждат по време на ваканциите</a:t>
            </a:r>
            <a:endParaRPr lang="ru-RU" sz="2000" dirty="0">
              <a:solidFill>
                <a:srgbClr val="002060"/>
              </a:solidFill>
            </a:endParaRPr>
          </a:p>
          <a:p>
            <a:pPr>
              <a:defRPr/>
            </a:pPr>
            <a:r>
              <a:rPr lang="ru-RU" sz="2000" dirty="0" smtClean="0">
                <a:solidFill>
                  <a:srgbClr val="002060"/>
                </a:solidFill>
                <a:effectLst>
                  <a:outerShdw blurRad="38100" dist="38100" dir="2700000" algn="tl">
                    <a:srgbClr val="000000">
                      <a:alpha val="43137"/>
                    </a:srgbClr>
                  </a:outerShdw>
                </a:effectLst>
              </a:rPr>
              <a:t>Развиват </a:t>
            </a:r>
            <a:r>
              <a:rPr lang="ru-RU" sz="2000" dirty="0">
                <a:solidFill>
                  <a:srgbClr val="002060"/>
                </a:solidFill>
                <a:effectLst>
                  <a:outerShdw blurRad="38100" dist="38100" dir="2700000" algn="tl">
                    <a:srgbClr val="000000">
                      <a:alpha val="43137"/>
                    </a:srgbClr>
                  </a:outerShdw>
                </a:effectLst>
              </a:rPr>
              <a:t>лидерски </a:t>
            </a:r>
            <a:r>
              <a:rPr lang="ru-RU" sz="2000" dirty="0" smtClean="0">
                <a:solidFill>
                  <a:srgbClr val="002060"/>
                </a:solidFill>
                <a:effectLst>
                  <a:outerShdw blurRad="38100" dist="38100" dir="2700000" algn="tl">
                    <a:srgbClr val="000000">
                      <a:alpha val="43137"/>
                    </a:srgbClr>
                  </a:outerShdw>
                </a:effectLst>
              </a:rPr>
              <a:t>умения</a:t>
            </a:r>
          </a:p>
          <a:p>
            <a:pPr>
              <a:defRPr/>
            </a:pPr>
            <a:r>
              <a:rPr lang="ru-RU" sz="2000" dirty="0" smtClean="0">
                <a:solidFill>
                  <a:srgbClr val="002060"/>
                </a:solidFill>
              </a:rPr>
              <a:t>Споделят Ротари</a:t>
            </a:r>
          </a:p>
          <a:p>
            <a:pPr>
              <a:defRPr/>
            </a:pPr>
            <a:r>
              <a:rPr lang="bg-BG" sz="2000" dirty="0" smtClean="0">
                <a:solidFill>
                  <a:srgbClr val="002060"/>
                </a:solidFill>
              </a:rPr>
              <a:t>Създават приятелства</a:t>
            </a: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4915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968665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А ако всичко е добре разписано, защо сме И ние?</a:t>
            </a:r>
          </a:p>
        </p:txBody>
      </p:sp>
      <p:sp>
        <p:nvSpPr>
          <p:cNvPr id="3" name="Content Placeholder 2">
            <a:extLst/>
          </p:cNvPr>
          <p:cNvSpPr>
            <a:spLocks noGrp="1"/>
          </p:cNvSpPr>
          <p:nvPr>
            <p:ph idx="1"/>
          </p:nvPr>
        </p:nvSpPr>
        <p:spPr>
          <a:xfrm>
            <a:off x="407988" y="1022350"/>
            <a:ext cx="8229600" cy="5184775"/>
          </a:xfrm>
        </p:spPr>
        <p:txBody>
          <a:bodyPr/>
          <a:lstStyle/>
          <a:p>
            <a:pPr marL="0" indent="0" algn="ctr">
              <a:buFont typeface="Arial" pitchFamily="34" charset="0"/>
              <a:buNone/>
              <a:defRPr/>
            </a:pPr>
            <a:endParaRPr lang="ru-RU" sz="2000" dirty="0">
              <a:solidFill>
                <a:srgbClr val="002060"/>
              </a:solidFill>
            </a:endParaRPr>
          </a:p>
          <a:p>
            <a:pPr marL="0" indent="0">
              <a:buFont typeface="Arial" pitchFamily="34" charset="0"/>
              <a:buNone/>
              <a:defRPr/>
            </a:pPr>
            <a:endParaRPr lang="bg-BG" sz="2000" dirty="0" smtClean="0">
              <a:solidFill>
                <a:srgbClr val="002060"/>
              </a:solidFill>
            </a:endParaRPr>
          </a:p>
          <a:p>
            <a:pPr>
              <a:defRPr/>
            </a:pPr>
            <a:r>
              <a:rPr lang="bg-BG" sz="2000" dirty="0" smtClean="0">
                <a:solidFill>
                  <a:srgbClr val="002060"/>
                </a:solidFill>
              </a:rPr>
              <a:t>Напомняме да го препрочитате от време на време </a:t>
            </a:r>
          </a:p>
          <a:p>
            <a:pPr marL="0" indent="0">
              <a:buFont typeface="Arial" pitchFamily="34" charset="0"/>
              <a:buNone/>
              <a:defRPr/>
            </a:pPr>
            <a:r>
              <a:rPr lang="bg-BG" sz="2000" dirty="0" smtClean="0">
                <a:solidFill>
                  <a:srgbClr val="002060"/>
                </a:solidFill>
              </a:rPr>
              <a:t>всичко това добре разписано</a:t>
            </a:r>
          </a:p>
          <a:p>
            <a:pPr>
              <a:defRPr/>
            </a:pPr>
            <a:r>
              <a:rPr lang="bg-BG" sz="2000" dirty="0" smtClean="0">
                <a:solidFill>
                  <a:srgbClr val="002060"/>
                </a:solidFill>
              </a:rPr>
              <a:t>Напомняме за спазване на срокове и правила</a:t>
            </a:r>
            <a:endParaRPr lang="en-US" sz="2000" dirty="0" smtClean="0">
              <a:solidFill>
                <a:srgbClr val="002060"/>
              </a:solidFill>
            </a:endParaRPr>
          </a:p>
          <a:p>
            <a:pPr marL="0" indent="0">
              <a:buFont typeface="Arial" pitchFamily="34" charset="0"/>
              <a:buNone/>
              <a:defRPr/>
            </a:pPr>
            <a:endParaRPr lang="bg-BG" sz="2000" dirty="0" smtClean="0">
              <a:solidFill>
                <a:srgbClr val="002060"/>
              </a:solidFill>
            </a:endParaRPr>
          </a:p>
          <a:p>
            <a:pPr>
              <a:defRPr/>
            </a:pPr>
            <a:r>
              <a:rPr lang="bg-BG" sz="2000" dirty="0" smtClean="0">
                <a:solidFill>
                  <a:srgbClr val="002060"/>
                </a:solidFill>
              </a:rPr>
              <a:t>Информираме вече спонсориращите клубове за промени</a:t>
            </a:r>
          </a:p>
          <a:p>
            <a:pPr marL="0" indent="0">
              <a:buFont typeface="Arial" pitchFamily="34" charset="0"/>
              <a:buNone/>
              <a:defRPr/>
            </a:pPr>
            <a:r>
              <a:rPr lang="bg-BG" sz="2000" dirty="0" smtClean="0">
                <a:solidFill>
                  <a:srgbClr val="002060"/>
                </a:solidFill>
              </a:rPr>
              <a:t> в програмите</a:t>
            </a:r>
            <a:endParaRPr lang="ru-RU" sz="2000" dirty="0" smtClean="0">
              <a:solidFill>
                <a:srgbClr val="002060"/>
              </a:solidFill>
            </a:endParaRPr>
          </a:p>
          <a:p>
            <a:pPr>
              <a:defRPr/>
            </a:pPr>
            <a:r>
              <a:rPr lang="ru-RU" sz="2000" dirty="0" smtClean="0">
                <a:solidFill>
                  <a:srgbClr val="002060"/>
                </a:solidFill>
              </a:rPr>
              <a:t>Предоставяме на Ротари клубовете информация за Програмите по света и възможнстите за участие в тях</a:t>
            </a:r>
          </a:p>
          <a:p>
            <a:pPr>
              <a:defRPr/>
            </a:pPr>
            <a:r>
              <a:rPr lang="ru-RU" sz="2000" dirty="0" smtClean="0">
                <a:solidFill>
                  <a:srgbClr val="002060"/>
                </a:solidFill>
              </a:rPr>
              <a:t>Подпомагаме създаването на нови програми Интеракт и Ротаракт</a:t>
            </a:r>
          </a:p>
          <a:p>
            <a:pPr>
              <a:defRPr/>
            </a:pPr>
            <a:r>
              <a:rPr lang="ru-RU" sz="2000" dirty="0" smtClean="0">
                <a:solidFill>
                  <a:srgbClr val="002060"/>
                </a:solidFill>
              </a:rPr>
              <a:t>Подпомагаме организирането на </a:t>
            </a:r>
            <a:r>
              <a:rPr lang="en-US" sz="2000" dirty="0" smtClean="0">
                <a:solidFill>
                  <a:srgbClr val="002060"/>
                </a:solidFill>
              </a:rPr>
              <a:t>RYLA </a:t>
            </a:r>
            <a:r>
              <a:rPr lang="bg-BG" sz="2000" dirty="0" smtClean="0">
                <a:solidFill>
                  <a:srgbClr val="002060"/>
                </a:solidFill>
              </a:rPr>
              <a:t>и ММО</a:t>
            </a:r>
          </a:p>
          <a:p>
            <a:pPr marL="0" indent="0">
              <a:buFont typeface="Arial" pitchFamily="34" charset="0"/>
              <a:buNone/>
              <a:defRPr/>
            </a:pPr>
            <a:r>
              <a:rPr lang="bg-BG" sz="2000" dirty="0">
                <a:solidFill>
                  <a:srgbClr val="002060"/>
                </a:solidFill>
              </a:rPr>
              <a:t> </a:t>
            </a:r>
            <a:endParaRPr lang="bg-BG" sz="2000" dirty="0" smtClean="0">
              <a:solidFill>
                <a:srgbClr val="002060"/>
              </a:solidFill>
            </a:endParaRPr>
          </a:p>
          <a:p>
            <a:pPr>
              <a:defRPr/>
            </a:pPr>
            <a:endParaRPr lang="ru-RU" sz="2000" dirty="0" smtClean="0">
              <a:solidFill>
                <a:srgbClr val="002060"/>
              </a:solidFill>
            </a:endParaRP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1173163"/>
            <a:ext cx="13430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39669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3">
                                            <p:txEl>
                                              <p:pRg st="2" end="2"/>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par>
                                <p:cTn id="26" presetID="5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p:cTn id="6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852738"/>
            <a:ext cx="387508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И да започнем с напомнянето…</a:t>
            </a:r>
          </a:p>
        </p:txBody>
      </p:sp>
      <p:sp>
        <p:nvSpPr>
          <p:cNvPr id="3" name="Content Placeholder 2">
            <a:extLst/>
          </p:cNvPr>
          <p:cNvSpPr>
            <a:spLocks noGrp="1"/>
          </p:cNvSpPr>
          <p:nvPr>
            <p:ph idx="1"/>
          </p:nvPr>
        </p:nvSpPr>
        <p:spPr>
          <a:xfrm>
            <a:off x="407988" y="1022350"/>
            <a:ext cx="8229600" cy="5184775"/>
          </a:xfrm>
        </p:spPr>
        <p:txBody>
          <a:bodyPr/>
          <a:lstStyle/>
          <a:p>
            <a:pPr marL="0" indent="0">
              <a:buFont typeface="Arial" pitchFamily="34" charset="0"/>
              <a:buNone/>
              <a:defRPr/>
            </a:pPr>
            <a:endParaRPr lang="bg-BG" sz="2000" dirty="0" smtClean="0">
              <a:solidFill>
                <a:srgbClr val="002060"/>
              </a:solidFill>
            </a:endParaRPr>
          </a:p>
          <a:p>
            <a:pPr marL="0" indent="0">
              <a:buFont typeface="Arial" pitchFamily="34" charset="0"/>
              <a:buNone/>
              <a:defRPr/>
            </a:pPr>
            <a:r>
              <a:rPr lang="bg-BG" sz="2000" dirty="0" smtClean="0">
                <a:solidFill>
                  <a:srgbClr val="002060"/>
                </a:solidFill>
              </a:rPr>
              <a:t>Клубовете спонсори на Програмата </a:t>
            </a:r>
            <a:r>
              <a:rPr lang="bg-BG" sz="2000" dirty="0" err="1" smtClean="0">
                <a:solidFill>
                  <a:srgbClr val="002060"/>
                </a:solidFill>
              </a:rPr>
              <a:t>Интеракт</a:t>
            </a:r>
            <a:r>
              <a:rPr lang="bg-BG" sz="2000" dirty="0" smtClean="0">
                <a:solidFill>
                  <a:srgbClr val="002060"/>
                </a:solidFill>
              </a:rPr>
              <a:t>:</a:t>
            </a:r>
          </a:p>
          <a:p>
            <a:pPr>
              <a:defRPr/>
            </a:pPr>
            <a:r>
              <a:rPr lang="bg-BG" sz="2000" dirty="0" smtClean="0">
                <a:solidFill>
                  <a:srgbClr val="002060"/>
                </a:solidFill>
              </a:rPr>
              <a:t>изберете съветник за </a:t>
            </a:r>
            <a:r>
              <a:rPr lang="bg-BG" sz="2000" dirty="0" err="1" smtClean="0">
                <a:solidFill>
                  <a:srgbClr val="002060"/>
                </a:solidFill>
              </a:rPr>
              <a:t>Интеракт</a:t>
            </a:r>
            <a:r>
              <a:rPr lang="bg-BG" sz="2000" dirty="0" smtClean="0">
                <a:solidFill>
                  <a:srgbClr val="002060"/>
                </a:solidFill>
              </a:rPr>
              <a:t> клуба</a:t>
            </a:r>
          </a:p>
          <a:p>
            <a:pPr>
              <a:defRPr/>
            </a:pPr>
            <a:r>
              <a:rPr lang="bg-BG" sz="2000" dirty="0" smtClean="0">
                <a:solidFill>
                  <a:srgbClr val="002060"/>
                </a:solidFill>
              </a:rPr>
              <a:t>присъствие на съветника на всяка среща на </a:t>
            </a:r>
            <a:r>
              <a:rPr lang="bg-BG" sz="2000" dirty="0" err="1">
                <a:solidFill>
                  <a:srgbClr val="002060"/>
                </a:solidFill>
              </a:rPr>
              <a:t>И</a:t>
            </a:r>
            <a:r>
              <a:rPr lang="bg-BG" sz="2000" dirty="0" err="1" smtClean="0">
                <a:solidFill>
                  <a:srgbClr val="002060"/>
                </a:solidFill>
              </a:rPr>
              <a:t>нтеракт</a:t>
            </a:r>
            <a:r>
              <a:rPr lang="bg-BG" sz="2000" dirty="0" smtClean="0">
                <a:solidFill>
                  <a:srgbClr val="002060"/>
                </a:solidFill>
              </a:rPr>
              <a:t> клуба</a:t>
            </a:r>
          </a:p>
          <a:p>
            <a:pPr>
              <a:defRPr/>
            </a:pPr>
            <a:r>
              <a:rPr lang="bg-BG" sz="2000" dirty="0" smtClean="0">
                <a:solidFill>
                  <a:srgbClr val="002060"/>
                </a:solidFill>
              </a:rPr>
              <a:t>попълнете информацията за съветника в </a:t>
            </a:r>
            <a:r>
              <a:rPr lang="en-US" sz="2000" dirty="0" smtClean="0">
                <a:solidFill>
                  <a:srgbClr val="002060"/>
                </a:solidFill>
                <a:hlinkClick r:id="rId4"/>
              </a:rPr>
              <a:t>www.rotary.org</a:t>
            </a:r>
            <a:endParaRPr lang="bg-BG" sz="2000" dirty="0" smtClean="0">
              <a:solidFill>
                <a:srgbClr val="002060"/>
              </a:solidFill>
            </a:endParaRPr>
          </a:p>
          <a:p>
            <a:pPr>
              <a:defRPr/>
            </a:pPr>
            <a:r>
              <a:rPr lang="bg-BG" sz="2000" dirty="0">
                <a:solidFill>
                  <a:srgbClr val="002060"/>
                </a:solidFill>
              </a:rPr>
              <a:t>к</a:t>
            </a:r>
            <a:r>
              <a:rPr lang="bg-BG" sz="2000" dirty="0" smtClean="0">
                <a:solidFill>
                  <a:srgbClr val="002060"/>
                </a:solidFill>
              </a:rPr>
              <a:t>огато получите запитване </a:t>
            </a:r>
          </a:p>
          <a:p>
            <a:pPr marL="0" indent="0">
              <a:buFont typeface="Arial" pitchFamily="34" charset="0"/>
              <a:buNone/>
              <a:defRPr/>
            </a:pPr>
            <a:r>
              <a:rPr lang="bg-BG" sz="2000" dirty="0" smtClean="0">
                <a:solidFill>
                  <a:srgbClr val="002060"/>
                </a:solidFill>
              </a:rPr>
              <a:t>от нас за броя членове на </a:t>
            </a:r>
            <a:r>
              <a:rPr lang="bg-BG" sz="2000" dirty="0" err="1" smtClean="0">
                <a:solidFill>
                  <a:srgbClr val="002060"/>
                </a:solidFill>
              </a:rPr>
              <a:t>Интеракт</a:t>
            </a:r>
            <a:r>
              <a:rPr lang="bg-BG" sz="2000" dirty="0" smtClean="0">
                <a:solidFill>
                  <a:srgbClr val="002060"/>
                </a:solidFill>
              </a:rPr>
              <a:t>, </a:t>
            </a:r>
          </a:p>
          <a:p>
            <a:pPr marL="0" indent="0">
              <a:buFont typeface="Arial" pitchFamily="34" charset="0"/>
              <a:buNone/>
              <a:defRPr/>
            </a:pPr>
            <a:r>
              <a:rPr lang="bg-BG" sz="2000" dirty="0" smtClean="0">
                <a:solidFill>
                  <a:srgbClr val="002060"/>
                </a:solidFill>
              </a:rPr>
              <a:t>отговорете в посочения срок </a:t>
            </a:r>
          </a:p>
          <a:p>
            <a:pPr>
              <a:defRPr/>
            </a:pPr>
            <a:r>
              <a:rPr lang="bg-BG" sz="2000" dirty="0" smtClean="0">
                <a:solidFill>
                  <a:srgbClr val="002060"/>
                </a:solidFill>
              </a:rPr>
              <a:t>планирайте финансовите ангажименти в бюджета си</a:t>
            </a:r>
          </a:p>
          <a:p>
            <a:pPr>
              <a:defRPr/>
            </a:pPr>
            <a:r>
              <a:rPr lang="bg-BG" sz="2000" dirty="0" smtClean="0">
                <a:solidFill>
                  <a:srgbClr val="002060"/>
                </a:solidFill>
              </a:rPr>
              <a:t>ОТВОРЕТЕ И ПРОЧЕТЕТЕ електронната си поща, когато темата е ИНТЕРАКТ</a:t>
            </a:r>
          </a:p>
          <a:p>
            <a:pPr>
              <a:defRPr/>
            </a:pPr>
            <a:r>
              <a:rPr lang="bg-BG" sz="2000" dirty="0" smtClean="0">
                <a:solidFill>
                  <a:srgbClr val="002060"/>
                </a:solidFill>
              </a:rPr>
              <a:t>Работете за изпълнението на Президентската грамота</a:t>
            </a:r>
          </a:p>
          <a:p>
            <a:pPr>
              <a:defRPr/>
            </a:pPr>
            <a:r>
              <a:rPr lang="ru-RU" sz="2000" dirty="0">
                <a:solidFill>
                  <a:srgbClr val="002060"/>
                </a:solidFill>
              </a:rPr>
              <a:t>н</a:t>
            </a:r>
            <a:r>
              <a:rPr lang="ru-RU" sz="2000" dirty="0" smtClean="0">
                <a:solidFill>
                  <a:srgbClr val="002060"/>
                </a:solidFill>
              </a:rPr>
              <a:t>асърчавайте най-младите ни приятели да продължат ротарианския си път, където и да са по света</a:t>
            </a: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5325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23499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3">
                                            <p:txEl>
                                              <p:pRg st="6" end="6"/>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3">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16"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8" dur="500"/>
                                        <p:tgtEl>
                                          <p:spTgt spid="3">
                                            <p:txEl>
                                              <p:pRg st="8" end="8"/>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16" fill="hold" nodeType="click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 calcmode="lin" valueType="num">
                                      <p:cBhvr>
                                        <p:cTn id="7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5" dur="500"/>
                                        <p:tgtEl>
                                          <p:spTgt spid="3">
                                            <p:txEl>
                                              <p:pRg st="9" end="9"/>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 calcmode="lin" valueType="num">
                                      <p:cBhvr>
                                        <p:cTn id="8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2" dur="500"/>
                                        <p:tgtEl>
                                          <p:spTgt spid="3">
                                            <p:txEl>
                                              <p:pRg st="10" end="1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16" fill="hold"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 calcmode="lin" valueType="num">
                                      <p:cBhvr>
                                        <p:cTn id="8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2708275"/>
            <a:ext cx="36417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Продължаваме с напомнянето…</a:t>
            </a:r>
          </a:p>
        </p:txBody>
      </p:sp>
      <p:sp>
        <p:nvSpPr>
          <p:cNvPr id="3" name="Content Placeholder 2">
            <a:extLst/>
          </p:cNvPr>
          <p:cNvSpPr>
            <a:spLocks noGrp="1"/>
          </p:cNvSpPr>
          <p:nvPr>
            <p:ph idx="1"/>
          </p:nvPr>
        </p:nvSpPr>
        <p:spPr>
          <a:xfrm>
            <a:off x="407988" y="1022350"/>
            <a:ext cx="8229600" cy="5184775"/>
          </a:xfrm>
        </p:spPr>
        <p:txBody>
          <a:bodyPr/>
          <a:lstStyle/>
          <a:p>
            <a:pPr marL="0" indent="0" algn="ctr">
              <a:buFont typeface="Arial" pitchFamily="34" charset="0"/>
              <a:buNone/>
              <a:defRPr/>
            </a:pPr>
            <a:r>
              <a:rPr lang="bg-BG" sz="2000" dirty="0" smtClean="0">
                <a:solidFill>
                  <a:srgbClr val="002060"/>
                </a:solidFill>
              </a:rPr>
              <a:t> </a:t>
            </a:r>
          </a:p>
          <a:p>
            <a:pPr marL="0" indent="0">
              <a:buFont typeface="Arial" pitchFamily="34" charset="0"/>
              <a:buNone/>
              <a:defRPr/>
            </a:pPr>
            <a:r>
              <a:rPr lang="bg-BG" sz="2000" dirty="0" smtClean="0">
                <a:solidFill>
                  <a:srgbClr val="002060"/>
                </a:solidFill>
              </a:rPr>
              <a:t>Клубовете спонсори на Програмата </a:t>
            </a:r>
            <a:r>
              <a:rPr lang="bg-BG" sz="2000" dirty="0" err="1" smtClean="0">
                <a:solidFill>
                  <a:srgbClr val="002060"/>
                </a:solidFill>
              </a:rPr>
              <a:t>Ротаракт</a:t>
            </a:r>
            <a:r>
              <a:rPr lang="bg-BG" sz="2000" dirty="0" smtClean="0">
                <a:solidFill>
                  <a:srgbClr val="002060"/>
                </a:solidFill>
              </a:rPr>
              <a:t>:</a:t>
            </a:r>
            <a:endParaRPr lang="en-US" sz="2000" dirty="0">
              <a:solidFill>
                <a:srgbClr val="002060"/>
              </a:solidFill>
            </a:endParaRPr>
          </a:p>
          <a:p>
            <a:pPr marL="0" indent="0">
              <a:buFont typeface="Arial" pitchFamily="34" charset="0"/>
              <a:buNone/>
              <a:defRPr/>
            </a:pPr>
            <a:endParaRPr lang="bg-BG" sz="2000" dirty="0" smtClean="0">
              <a:solidFill>
                <a:srgbClr val="002060"/>
              </a:solidFill>
            </a:endParaRPr>
          </a:p>
          <a:p>
            <a:pPr>
              <a:defRPr/>
            </a:pPr>
            <a:r>
              <a:rPr lang="bg-BG" sz="2000" dirty="0">
                <a:solidFill>
                  <a:srgbClr val="002060"/>
                </a:solidFill>
              </a:rPr>
              <a:t>п</a:t>
            </a:r>
            <a:r>
              <a:rPr lang="bg-BG" sz="2000" dirty="0" smtClean="0">
                <a:solidFill>
                  <a:srgbClr val="002060"/>
                </a:solidFill>
              </a:rPr>
              <a:t>равете общи срещи – </a:t>
            </a:r>
            <a:r>
              <a:rPr lang="bg-BG" sz="2000" dirty="0" err="1" smtClean="0">
                <a:solidFill>
                  <a:srgbClr val="002060"/>
                </a:solidFill>
              </a:rPr>
              <a:t>Ротаракт</a:t>
            </a:r>
            <a:r>
              <a:rPr lang="bg-BG" sz="2000" dirty="0" smtClean="0">
                <a:solidFill>
                  <a:srgbClr val="002060"/>
                </a:solidFill>
              </a:rPr>
              <a:t> е наш партньор в </a:t>
            </a:r>
            <a:r>
              <a:rPr lang="bg-BG" sz="2000" dirty="0" err="1" smtClean="0">
                <a:solidFill>
                  <a:srgbClr val="002060"/>
                </a:solidFill>
              </a:rPr>
              <a:t>добротворчеството</a:t>
            </a:r>
            <a:r>
              <a:rPr lang="bg-BG" sz="2000" dirty="0" smtClean="0">
                <a:solidFill>
                  <a:srgbClr val="002060"/>
                </a:solidFill>
              </a:rPr>
              <a:t> </a:t>
            </a:r>
            <a:endParaRPr lang="en-US" sz="2000" dirty="0" smtClean="0">
              <a:solidFill>
                <a:srgbClr val="002060"/>
              </a:solidFill>
            </a:endParaRPr>
          </a:p>
          <a:p>
            <a:pPr>
              <a:defRPr/>
            </a:pPr>
            <a:r>
              <a:rPr lang="bg-BG" sz="2000" dirty="0" smtClean="0">
                <a:solidFill>
                  <a:srgbClr val="002060"/>
                </a:solidFill>
              </a:rPr>
              <a:t>мотивирайте </a:t>
            </a:r>
            <a:r>
              <a:rPr lang="bg-BG" sz="2000" dirty="0" err="1" smtClean="0">
                <a:solidFill>
                  <a:srgbClr val="002060"/>
                </a:solidFill>
              </a:rPr>
              <a:t>ротаракторите</a:t>
            </a:r>
            <a:r>
              <a:rPr lang="bg-BG" sz="2000" dirty="0" smtClean="0">
                <a:solidFill>
                  <a:srgbClr val="002060"/>
                </a:solidFill>
              </a:rPr>
              <a:t> да </a:t>
            </a:r>
            <a:endParaRPr lang="en-US" sz="2000" dirty="0" smtClean="0">
              <a:solidFill>
                <a:srgbClr val="002060"/>
              </a:solidFill>
            </a:endParaRPr>
          </a:p>
          <a:p>
            <a:pPr marL="0" indent="0">
              <a:buFont typeface="Arial" pitchFamily="34" charset="0"/>
              <a:buNone/>
              <a:defRPr/>
            </a:pPr>
            <a:r>
              <a:rPr lang="bg-BG" sz="2000" dirty="0" smtClean="0">
                <a:solidFill>
                  <a:srgbClr val="002060"/>
                </a:solidFill>
              </a:rPr>
              <a:t>продължат членството си в Ротари</a:t>
            </a:r>
          </a:p>
          <a:p>
            <a:pPr>
              <a:defRPr/>
            </a:pPr>
            <a:r>
              <a:rPr lang="bg-BG" sz="2000" dirty="0">
                <a:solidFill>
                  <a:srgbClr val="002060"/>
                </a:solidFill>
              </a:rPr>
              <a:t>Работете за изпълнението на </a:t>
            </a:r>
            <a:endParaRPr lang="en-US" sz="2000" dirty="0">
              <a:solidFill>
                <a:srgbClr val="002060"/>
              </a:solidFill>
            </a:endParaRPr>
          </a:p>
          <a:p>
            <a:pPr marL="0" indent="0">
              <a:buFont typeface="Arial" pitchFamily="34" charset="0"/>
              <a:buNone/>
              <a:defRPr/>
            </a:pPr>
            <a:r>
              <a:rPr lang="bg-BG" sz="2000" dirty="0" smtClean="0">
                <a:solidFill>
                  <a:srgbClr val="002060"/>
                </a:solidFill>
              </a:rPr>
              <a:t>Президентската грамота</a:t>
            </a:r>
          </a:p>
          <a:p>
            <a:pPr>
              <a:defRPr/>
            </a:pPr>
            <a:r>
              <a:rPr lang="bg-BG" sz="2000" dirty="0" smtClean="0">
                <a:solidFill>
                  <a:srgbClr val="002060"/>
                </a:solidFill>
              </a:rPr>
              <a:t>планирайте финансовите </a:t>
            </a:r>
            <a:endParaRPr lang="en-US" sz="2000" dirty="0">
              <a:solidFill>
                <a:srgbClr val="002060"/>
              </a:solidFill>
            </a:endParaRPr>
          </a:p>
          <a:p>
            <a:pPr marL="0" indent="0">
              <a:buFont typeface="Arial" pitchFamily="34" charset="0"/>
              <a:buNone/>
              <a:defRPr/>
            </a:pPr>
            <a:r>
              <a:rPr lang="bg-BG" sz="2000" dirty="0" smtClean="0">
                <a:solidFill>
                  <a:srgbClr val="002060"/>
                </a:solidFill>
              </a:rPr>
              <a:t>ангажименти в бюджета си</a:t>
            </a: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5530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Tree>
    <p:extLst>
      <p:ext uri="{BB962C8B-B14F-4D97-AF65-F5344CB8AC3E}">
        <p14:creationId xmlns:p14="http://schemas.microsoft.com/office/powerpoint/2010/main" val="1463842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b="1" smtClean="0">
                <a:latin typeface="Arial Narrow" pitchFamily="34" charset="0"/>
              </a:rPr>
              <a:t>Какво ни предстои ЗАЕДНО?</a:t>
            </a:r>
          </a:p>
        </p:txBody>
      </p:sp>
      <p:sp>
        <p:nvSpPr>
          <p:cNvPr id="3" name="Content Placeholder 2">
            <a:extLst/>
          </p:cNvPr>
          <p:cNvSpPr>
            <a:spLocks noGrp="1"/>
          </p:cNvSpPr>
          <p:nvPr>
            <p:ph idx="1"/>
          </p:nvPr>
        </p:nvSpPr>
        <p:spPr>
          <a:xfrm>
            <a:off x="407988" y="1022350"/>
            <a:ext cx="8229600" cy="5184775"/>
          </a:xfrm>
        </p:spPr>
        <p:txBody>
          <a:bodyPr/>
          <a:lstStyle/>
          <a:p>
            <a:pPr marL="0" indent="0" algn="ctr">
              <a:buFont typeface="Arial" pitchFamily="34" charset="0"/>
              <a:buNone/>
              <a:defRPr/>
            </a:pPr>
            <a:endParaRPr lang="ru-RU" sz="2000" dirty="0">
              <a:solidFill>
                <a:srgbClr val="002060"/>
              </a:solidFill>
            </a:endParaRPr>
          </a:p>
          <a:p>
            <a:pPr marL="0" indent="0">
              <a:buFont typeface="Arial" pitchFamily="34" charset="0"/>
              <a:buNone/>
              <a:defRPr/>
            </a:pPr>
            <a:endParaRPr lang="bg-BG" sz="2000" dirty="0" smtClean="0">
              <a:solidFill>
                <a:srgbClr val="002060"/>
              </a:solidFill>
            </a:endParaRPr>
          </a:p>
          <a:p>
            <a:pPr marL="0" indent="0">
              <a:buFont typeface="Arial" pitchFamily="34" charset="0"/>
              <a:buNone/>
              <a:defRPr/>
            </a:pPr>
            <a:endParaRPr lang="ru-RU" sz="2000" dirty="0" smtClean="0">
              <a:solidFill>
                <a:srgbClr val="002060"/>
              </a:solidFill>
            </a:endParaRPr>
          </a:p>
          <a:p>
            <a:pPr marL="0" indent="0">
              <a:buFont typeface="Arial" pitchFamily="34" charset="0"/>
              <a:buNone/>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en-US" sz="2000" dirty="0">
              <a:solidFill>
                <a:srgbClr val="002060"/>
              </a:solidFill>
            </a:endParaRPr>
          </a:p>
          <a:p>
            <a:pPr>
              <a:defRPr/>
            </a:pPr>
            <a:endParaRPr lang="bg-BG" sz="1400" dirty="0">
              <a:solidFill>
                <a:srgbClr val="002060"/>
              </a:solidFill>
            </a:endParaRPr>
          </a:p>
        </p:txBody>
      </p:sp>
      <p:sp>
        <p:nvSpPr>
          <p:cNvPr id="57348"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0850" y="3371850"/>
            <a:ext cx="47656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0" y="3575050"/>
            <a:ext cx="4300538"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02138" y="1082675"/>
            <a:ext cx="44831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988" y="1082675"/>
            <a:ext cx="42735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388" y="3633788"/>
            <a:ext cx="79740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97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РОТАРИ  ИНТЕРНЕШЪНЪЛ</a:t>
            </a:r>
            <a:endParaRPr lang="bg-BG" altLang="bg-BG" b="1" smtClean="0">
              <a:latin typeface="Arial Narrow" pitchFamily="34" charset="0"/>
            </a:endParaRPr>
          </a:p>
        </p:txBody>
      </p:sp>
      <p:sp>
        <p:nvSpPr>
          <p:cNvPr id="3" name="Content Placeholder 2">
            <a:extLst/>
          </p:cNvPr>
          <p:cNvSpPr>
            <a:spLocks noGrp="1"/>
          </p:cNvSpPr>
          <p:nvPr>
            <p:ph idx="1"/>
          </p:nvPr>
        </p:nvSpPr>
        <p:spPr/>
        <p:txBody>
          <a:bodyPr/>
          <a:lstStyle/>
          <a:p>
            <a:pPr marL="0" indent="0">
              <a:buFont typeface="Arial" pitchFamily="34" charset="0"/>
              <a:buNone/>
              <a:defRPr/>
            </a:pPr>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момента </a:t>
            </a:r>
            <a:r>
              <a:rPr lang="ru-RU" sz="2400" dirty="0" err="1">
                <a:latin typeface="Times New Roman" panose="02020603050405020304" pitchFamily="18" charset="0"/>
                <a:cs typeface="Times New Roman" panose="02020603050405020304" pitchFamily="18" charset="0"/>
              </a:rPr>
              <a:t>сме</a:t>
            </a:r>
            <a:r>
              <a:rPr lang="ru-RU" sz="2400" dirty="0">
                <a:latin typeface="Times New Roman" panose="02020603050405020304" pitchFamily="18" charset="0"/>
                <a:cs typeface="Times New Roman" panose="02020603050405020304" pitchFamily="18" charset="0"/>
              </a:rPr>
              <a:t> в Зона 20Б</a:t>
            </a:r>
          </a:p>
          <a:p>
            <a:pPr>
              <a:defRPr/>
            </a:pPr>
            <a:r>
              <a:rPr lang="ru-RU" sz="2400" b="1" dirty="0" err="1">
                <a:latin typeface="Times New Roman" panose="02020603050405020304" pitchFamily="18" charset="0"/>
                <a:cs typeface="Times New Roman" panose="02020603050405020304" pitchFamily="18" charset="0"/>
              </a:rPr>
              <a:t>Зонален</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координатор на </a:t>
            </a:r>
            <a:r>
              <a:rPr lang="ru-RU" sz="2400" b="1" dirty="0" err="1">
                <a:latin typeface="Times New Roman" panose="02020603050405020304" pitchFamily="18" charset="0"/>
                <a:cs typeface="Times New Roman" panose="02020603050405020304" pitchFamily="18" charset="0"/>
              </a:rPr>
              <a:t>Ротари</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0" indent="0">
              <a:buFont typeface="Arial" pitchFamily="34" charset="0"/>
              <a:buNone/>
              <a:defRPr/>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Малик </a:t>
            </a:r>
            <a:r>
              <a:rPr lang="ru-RU" sz="2400" dirty="0" err="1" smtClean="0">
                <a:latin typeface="Times New Roman" panose="02020603050405020304" pitchFamily="18" charset="0"/>
                <a:cs typeface="Times New Roman" panose="02020603050405020304" pitchFamily="18" charset="0"/>
              </a:rPr>
              <a:t>Авирал</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Турция</a:t>
            </a:r>
            <a:endParaRPr lang="ru-RU" sz="2400" dirty="0">
              <a:latin typeface="Times New Roman" panose="02020603050405020304" pitchFamily="18" charset="0"/>
              <a:cs typeface="Times New Roman" panose="02020603050405020304" pitchFamily="18" charset="0"/>
            </a:endParaRPr>
          </a:p>
          <a:p>
            <a:pPr marL="0" indent="0">
              <a:buFont typeface="Arial" pitchFamily="34" charset="0"/>
              <a:buNone/>
              <a:defRPr/>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Асистент</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ЗК </a:t>
            </a:r>
            <a:r>
              <a:rPr lang="ru-RU" sz="2400" dirty="0" smtClean="0">
                <a:latin typeface="Times New Roman" panose="02020603050405020304" pitchFamily="18" charset="0"/>
                <a:cs typeface="Times New Roman" panose="02020603050405020304" pitchFamily="18" charset="0"/>
              </a:rPr>
              <a:t>Валентин </a:t>
            </a:r>
            <a:r>
              <a:rPr lang="ru-RU" sz="2400" dirty="0">
                <a:latin typeface="Times New Roman" panose="02020603050405020304" pitchFamily="18" charset="0"/>
                <a:cs typeface="Times New Roman" panose="02020603050405020304" pitchFamily="18" charset="0"/>
              </a:rPr>
              <a:t>Стоянов ПДГ</a:t>
            </a:r>
          </a:p>
          <a:p>
            <a:pPr>
              <a:defRPr/>
            </a:pPr>
            <a:r>
              <a:rPr lang="ru-RU" sz="2400" b="1" dirty="0" err="1">
                <a:latin typeface="Times New Roman" panose="02020603050405020304" pitchFamily="18" charset="0"/>
                <a:cs typeface="Times New Roman" panose="02020603050405020304" pitchFamily="18" charset="0"/>
              </a:rPr>
              <a:t>Зонален</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координатор на </a:t>
            </a:r>
            <a:r>
              <a:rPr lang="ru-RU" sz="2400" b="1" dirty="0" err="1">
                <a:latin typeface="Times New Roman" panose="02020603050405020304" pitchFamily="18" charset="0"/>
                <a:cs typeface="Times New Roman" panose="02020603050405020304" pitchFamily="18" charset="0"/>
              </a:rPr>
              <a:t>Фондация</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Ротари</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0" indent="0">
              <a:buFont typeface="Arial" pitchFamily="34" charset="0"/>
              <a:buNone/>
              <a:defRPr/>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Йешим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Йоней</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Турция</a:t>
            </a:r>
            <a:endParaRPr lang="ru-RU" sz="2400" dirty="0">
              <a:latin typeface="Times New Roman" panose="02020603050405020304" pitchFamily="18" charset="0"/>
              <a:cs typeface="Times New Roman" panose="02020603050405020304" pitchFamily="18" charset="0"/>
            </a:endParaRPr>
          </a:p>
          <a:p>
            <a:pPr marL="0" indent="0">
              <a:buFont typeface="Arial" pitchFamily="34" charset="0"/>
              <a:buNone/>
              <a:defRPr/>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Асистент</a:t>
            </a:r>
            <a:r>
              <a:rPr lang="ru-RU" sz="2400" dirty="0" smtClean="0">
                <a:latin typeface="Times New Roman" panose="02020603050405020304" pitchFamily="18" charset="0"/>
                <a:cs typeface="Times New Roman" panose="02020603050405020304" pitchFamily="18" charset="0"/>
              </a:rPr>
              <a:t> ЗК </a:t>
            </a:r>
            <a:r>
              <a:rPr lang="ru-RU" sz="2400" dirty="0">
                <a:latin typeface="Times New Roman" panose="02020603050405020304" pitchFamily="18" charset="0"/>
                <a:cs typeface="Times New Roman" panose="02020603050405020304" pitchFamily="18" charset="0"/>
              </a:rPr>
              <a:t>Нина </a:t>
            </a:r>
            <a:r>
              <a:rPr lang="ru-RU" sz="2400" dirty="0" err="1">
                <a:latin typeface="Times New Roman" panose="02020603050405020304" pitchFamily="18" charset="0"/>
                <a:cs typeface="Times New Roman" panose="02020603050405020304" pitchFamily="18" charset="0"/>
              </a:rPr>
              <a:t>Митева</a:t>
            </a:r>
            <a:r>
              <a:rPr lang="ru-RU" sz="2400" dirty="0">
                <a:latin typeface="Times New Roman" panose="02020603050405020304" pitchFamily="18" charset="0"/>
                <a:cs typeface="Times New Roman" panose="02020603050405020304" pitchFamily="18" charset="0"/>
              </a:rPr>
              <a:t> ПДГ</a:t>
            </a:r>
          </a:p>
          <a:p>
            <a:pPr>
              <a:defRPr/>
            </a:pPr>
            <a:r>
              <a:rPr lang="ru-RU" sz="2400" b="1" dirty="0" err="1">
                <a:latin typeface="Times New Roman" panose="02020603050405020304" pitchFamily="18" charset="0"/>
                <a:cs typeface="Times New Roman" panose="02020603050405020304" pitchFamily="18" charset="0"/>
              </a:rPr>
              <a:t>Зонален</a:t>
            </a:r>
            <a:r>
              <a:rPr lang="ru-RU" sz="2400" b="1" dirty="0">
                <a:latin typeface="Times New Roman" panose="02020603050405020304" pitchFamily="18" charset="0"/>
                <a:cs typeface="Times New Roman" panose="02020603050405020304" pitchFamily="18" charset="0"/>
              </a:rPr>
              <a:t> координатор по публичен имидж </a:t>
            </a:r>
            <a:r>
              <a:rPr lang="ru-RU" sz="2400" dirty="0">
                <a:latin typeface="Times New Roman" panose="02020603050405020304" pitchFamily="18" charset="0"/>
                <a:cs typeface="Times New Roman" panose="02020603050405020304" pitchFamily="18" charset="0"/>
              </a:rPr>
              <a:t>– </a:t>
            </a:r>
          </a:p>
          <a:p>
            <a:pPr marL="0" indent="0">
              <a:buFont typeface="Arial" pitchFamily="34" charset="0"/>
              <a:buNone/>
              <a:defRPr/>
            </a:pPr>
            <a:r>
              <a:rPr lang="ru-RU" sz="2400" dirty="0" smtClean="0">
                <a:latin typeface="Times New Roman" panose="02020603050405020304" pitchFamily="18" charset="0"/>
                <a:cs typeface="Times New Roman" panose="02020603050405020304" pitchFamily="18" charset="0"/>
              </a:rPr>
              <a:t>     Катерина </a:t>
            </a:r>
            <a:r>
              <a:rPr lang="ru-RU" sz="2400" dirty="0" err="1" smtClean="0">
                <a:latin typeface="Times New Roman" panose="02020603050405020304" pitchFamily="18" charset="0"/>
                <a:cs typeface="Times New Roman" panose="02020603050405020304" pitchFamily="18" charset="0"/>
              </a:rPr>
              <a:t>Коцали</a:t>
            </a:r>
            <a:r>
              <a:rPr lang="ru-RU" sz="2400" dirty="0" smtClean="0">
                <a:latin typeface="Times New Roman" panose="02020603050405020304" pitchFamily="18" charset="0"/>
                <a:cs typeface="Times New Roman" panose="02020603050405020304" pitchFamily="18" charset="0"/>
              </a:rPr>
              <a:t>-Пападимитриу, РИДЕ - </a:t>
            </a:r>
            <a:r>
              <a:rPr lang="ru-RU" sz="2400" dirty="0" err="1" smtClean="0">
                <a:latin typeface="Times New Roman" panose="02020603050405020304" pitchFamily="18" charset="0"/>
                <a:cs typeface="Times New Roman" panose="02020603050405020304" pitchFamily="18" charset="0"/>
              </a:rPr>
              <a:t>Гърция</a:t>
            </a:r>
            <a:endParaRPr lang="ru-RU" sz="2400" dirty="0">
              <a:latin typeface="Times New Roman" panose="02020603050405020304" pitchFamily="18" charset="0"/>
              <a:cs typeface="Times New Roman" panose="02020603050405020304" pitchFamily="18" charset="0"/>
            </a:endParaRPr>
          </a:p>
          <a:p>
            <a:pPr marL="0" indent="0">
              <a:buFont typeface="Arial" pitchFamily="34" charset="0"/>
              <a:buNone/>
              <a:defRPr/>
            </a:pP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Асистент</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ЗК </a:t>
            </a:r>
            <a:r>
              <a:rPr lang="ru-RU" sz="2400" dirty="0" err="1" smtClean="0">
                <a:latin typeface="Times New Roman" panose="02020603050405020304" pitchFamily="18" charset="0"/>
                <a:cs typeface="Times New Roman" panose="02020603050405020304" pitchFamily="18" charset="0"/>
              </a:rPr>
              <a:t>Ина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Агафонова</a:t>
            </a:r>
          </a:p>
          <a:p>
            <a:pPr>
              <a:defRPr/>
            </a:pPr>
            <a:endParaRPr lang="bg-BG" dirty="0"/>
          </a:p>
        </p:txBody>
      </p:sp>
    </p:spTree>
    <p:extLst>
      <p:ext uri="{BB962C8B-B14F-4D97-AF65-F5344CB8AC3E}">
        <p14:creationId xmlns:p14="http://schemas.microsoft.com/office/powerpoint/2010/main" val="30437395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4000" b="1" smtClean="0">
                <a:latin typeface="Arial Narrow" pitchFamily="34" charset="0"/>
              </a:rPr>
              <a:t>На добър час!</a:t>
            </a:r>
            <a:endParaRPr lang="en-US" altLang="en-US" sz="4000" b="1" smtClean="0">
              <a:latin typeface="Arial Narrow" pitchFamily="34" charset="0"/>
            </a:endParaRPr>
          </a:p>
        </p:txBody>
      </p:sp>
    </p:spTree>
    <p:extLst>
      <p:ext uri="{BB962C8B-B14F-4D97-AF65-F5344CB8AC3E}">
        <p14:creationId xmlns:p14="http://schemas.microsoft.com/office/powerpoint/2010/main" val="15835434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2171160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lstStyle/>
          <a:p>
            <a:pPr eaLnBrk="1" hangingPunct="1">
              <a:defRPr/>
            </a:pPr>
            <a:r>
              <a:rPr lang="bg-BG" altLang="en-US" sz="3600" b="1" dirty="0" smtClean="0">
                <a:latin typeface="Times New Roman" panose="02020603050405020304" pitchFamily="18" charset="0"/>
                <a:cs typeface="Times New Roman" panose="02020603050405020304" pitchFamily="18" charset="0"/>
              </a:rPr>
              <a:t>Ротари клуб </a:t>
            </a:r>
            <a:r>
              <a:rPr lang="bg-BG" altLang="en-US" sz="3600" b="1" dirty="0">
                <a:latin typeface="Times New Roman" panose="02020603050405020304" pitchFamily="18" charset="0"/>
                <a:cs typeface="Times New Roman" panose="02020603050405020304" pitchFamily="18" charset="0"/>
              </a:rPr>
              <a:t>Централ </a:t>
            </a:r>
            <a:r>
              <a:rPr lang="bg-BG" altLang="en-US" sz="3600" b="1" dirty="0" smtClean="0">
                <a:latin typeface="Times New Roman" panose="02020603050405020304" pitchFamily="18" charset="0"/>
                <a:cs typeface="Times New Roman" panose="02020603050405020304" pitchFamily="18" charset="0"/>
              </a:rPr>
              <a:t>- </a:t>
            </a:r>
            <a:r>
              <a:rPr lang="bg-BG" altLang="en-US" sz="3600" b="1" dirty="0">
                <a:latin typeface="Times New Roman" panose="02020603050405020304" pitchFamily="18" charset="0"/>
                <a:cs typeface="Times New Roman" panose="02020603050405020304" pitchFamily="18" charset="0"/>
              </a:rPr>
              <a:t>Целеви </a:t>
            </a:r>
            <a:r>
              <a:rPr lang="bg-BG" altLang="en-US" sz="3600" b="1" dirty="0" smtClean="0">
                <a:latin typeface="Times New Roman" panose="02020603050405020304" pitchFamily="18" charset="0"/>
                <a:cs typeface="Times New Roman" panose="02020603050405020304" pitchFamily="18" charset="0"/>
              </a:rPr>
              <a:t>център</a:t>
            </a:r>
            <a:endParaRPr lang="en-US" sz="3600" b="1" dirty="0">
              <a:latin typeface="Times New Roman" panose="02020603050405020304" pitchFamily="18" charset="0"/>
              <a:cs typeface="Times New Roman" panose="02020603050405020304" pitchFamily="18" charset="0"/>
            </a:endParaRPr>
          </a:p>
        </p:txBody>
      </p:sp>
      <p:sp>
        <p:nvSpPr>
          <p:cNvPr id="38915" name="Rectangle 3"/>
          <p:cNvSpPr>
            <a:spLocks noGrp="1" noChangeArrowheads="1"/>
          </p:cNvSpPr>
          <p:nvPr>
            <p:ph type="subTitle" idx="1"/>
          </p:nvPr>
        </p:nvSpPr>
        <p:spPr bwMode="auto">
          <a:solidFill>
            <a:srgbClr val="E6E5D8"/>
          </a:solidFill>
          <a:extLst/>
        </p:spPr>
        <p:txBody>
          <a:bodyPr vert="horz" wrap="square" numCol="1" anchor="t" anchorCtr="0" compatLnSpc="1">
            <a:prstTxWarp prst="textNoShape">
              <a:avLst/>
            </a:prstTxWarp>
            <a:normAutofit fontScale="62500" lnSpcReduction="20000"/>
          </a:bodyPr>
          <a:lstStyle/>
          <a:p>
            <a:pPr eaLnBrk="1" hangingPunct="1">
              <a:defRPr/>
            </a:pPr>
            <a:r>
              <a:rPr lang="ru-RU" altLang="en-US" sz="2400" b="1" dirty="0">
                <a:latin typeface="Georgia" panose="02040502050405020303" pitchFamily="18" charset="0"/>
                <a:cs typeface="Times New Roman" panose="02020603050405020304" pitchFamily="18" charset="0"/>
              </a:rPr>
              <a:t>Генериране на справки и </a:t>
            </a:r>
            <a:r>
              <a:rPr lang="ru-RU" altLang="en-US" sz="2400" b="1" dirty="0" smtClean="0">
                <a:latin typeface="Georgia" panose="02040502050405020303" pitchFamily="18" charset="0"/>
                <a:cs typeface="Times New Roman" panose="02020603050405020304" pitchFamily="18" charset="0"/>
              </a:rPr>
              <a:t>отчети. Ротарианска </a:t>
            </a:r>
            <a:r>
              <a:rPr lang="ru-RU" altLang="en-US" sz="2400" b="1" dirty="0">
                <a:latin typeface="Georgia" panose="02040502050405020303" pitchFamily="18" charset="0"/>
                <a:cs typeface="Times New Roman" panose="02020603050405020304" pitchFamily="18" charset="0"/>
              </a:rPr>
              <a:t>грамота</a:t>
            </a:r>
            <a:r>
              <a:rPr lang="ru-RU" altLang="en-US" sz="2400" b="1" dirty="0" smtClean="0">
                <a:latin typeface="Georgia" panose="02040502050405020303" pitchFamily="18" charset="0"/>
                <a:cs typeface="Times New Roman" panose="02020603050405020304" pitchFamily="18" charset="0"/>
              </a:rPr>
              <a:t>.</a:t>
            </a:r>
          </a:p>
          <a:p>
            <a:pPr eaLnBrk="1" hangingPunct="1">
              <a:defRPr/>
            </a:pPr>
            <a:endParaRPr lang="ru-RU" altLang="en-US" sz="2400" b="1" dirty="0" smtClean="0">
              <a:latin typeface="Georgia" panose="02040502050405020303" pitchFamily="18" charset="0"/>
              <a:cs typeface="Times New Roman" panose="02020603050405020304" pitchFamily="18" charset="0"/>
            </a:endParaRPr>
          </a:p>
          <a:p>
            <a:pPr eaLnBrk="1" hangingPunct="1">
              <a:defRPr/>
            </a:pPr>
            <a:r>
              <a:rPr lang="bg-BG" altLang="en-US" sz="2000" b="1" dirty="0" smtClean="0">
                <a:latin typeface="Georgia" panose="02040502050405020303" pitchFamily="18" charset="0"/>
                <a:cs typeface="Times New Roman" panose="02020603050405020304" pitchFamily="18" charset="0"/>
              </a:rPr>
              <a:t>ПАДГ Любомир Господинов - </a:t>
            </a:r>
            <a:r>
              <a:rPr lang="en-US" altLang="en-US" sz="2000" b="1" dirty="0" smtClean="0">
                <a:latin typeface="Georgia" panose="02040502050405020303" pitchFamily="18" charset="0"/>
                <a:cs typeface="Times New Roman" panose="02020603050405020304" pitchFamily="18" charset="0"/>
                <a:hlinkClick r:id="rId3"/>
              </a:rPr>
              <a:t>lgospodinov@rotary-euxinograd.org</a:t>
            </a:r>
            <a:endParaRPr lang="bg-BG" altLang="en-US" sz="2000" b="1" dirty="0" smtClean="0">
              <a:latin typeface="Georgia" panose="02040502050405020303" pitchFamily="18" charset="0"/>
              <a:cs typeface="Times New Roman" panose="02020603050405020304" pitchFamily="18" charset="0"/>
            </a:endParaRPr>
          </a:p>
          <a:p>
            <a:pPr eaLnBrk="1" hangingPunct="1">
              <a:defRPr/>
            </a:pPr>
            <a:r>
              <a:rPr lang="bg-BG" altLang="en-US" sz="2000" b="1" dirty="0" smtClean="0">
                <a:latin typeface="Georgia" panose="02040502050405020303" pitchFamily="18" charset="0"/>
                <a:cs typeface="Times New Roman" panose="02020603050405020304" pitchFamily="18" charset="0"/>
              </a:rPr>
              <a:t>Ротари Клуб Варна-Евксиноград</a:t>
            </a:r>
          </a:p>
        </p:txBody>
      </p:sp>
    </p:spTree>
    <p:extLst>
      <p:ext uri="{BB962C8B-B14F-4D97-AF65-F5344CB8AC3E}">
        <p14:creationId xmlns:p14="http://schemas.microsoft.com/office/powerpoint/2010/main" val="31213150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414338" y="47625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latin typeface="Times New Roman" pitchFamily="18" charset="0"/>
                <a:cs typeface="Times New Roman" pitchFamily="18" charset="0"/>
              </a:rPr>
              <a:t>          </a:t>
            </a:r>
            <a:r>
              <a:rPr lang="bg-BG" altLang="en-US" sz="2500" b="1" smtClean="0">
                <a:latin typeface="Times New Roman" pitchFamily="18" charset="0"/>
                <a:cs typeface="Times New Roman" pitchFamily="18" charset="0"/>
              </a:rPr>
              <a:t>Ротари клуб Централ - Целеви център</a:t>
            </a:r>
            <a:endParaRPr lang="bg-BG" altLang="en-US" sz="2500" b="1" smtClean="0">
              <a:latin typeface="Arial Narrow" pitchFamily="34" charset="0"/>
            </a:endParaRPr>
          </a:p>
        </p:txBody>
      </p:sp>
      <p:sp>
        <p:nvSpPr>
          <p:cNvPr id="4301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43012"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586788" cy="4883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p:cNvSpPr/>
          <p:nvPr/>
        </p:nvSpPr>
        <p:spPr>
          <a:xfrm>
            <a:off x="3303588" y="2655888"/>
            <a:ext cx="4679950" cy="5032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g-BG" altLang="bg-BG" sz="2000" b="1" dirty="0">
                <a:solidFill>
                  <a:schemeClr val="bg1"/>
                </a:solidFill>
                <a:latin typeface="Arial Narrow" panose="020B0606020202030204" pitchFamily="34" charset="0"/>
              </a:rPr>
              <a:t>1. Ротари клуб Централ - представяне</a:t>
            </a:r>
            <a:endParaRPr lang="en-US" altLang="bg-BG" sz="2000" b="1" dirty="0">
              <a:solidFill>
                <a:schemeClr val="bg1"/>
              </a:solidFill>
              <a:latin typeface="Arial Narrow" panose="020B0606020202030204" pitchFamily="34" charset="0"/>
            </a:endParaRPr>
          </a:p>
        </p:txBody>
      </p:sp>
      <p:sp>
        <p:nvSpPr>
          <p:cNvPr id="19" name="Rounded Rectangle 18"/>
          <p:cNvSpPr/>
          <p:nvPr/>
        </p:nvSpPr>
        <p:spPr>
          <a:xfrm>
            <a:off x="3298825" y="3300413"/>
            <a:ext cx="4679950" cy="5032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g-BG" altLang="bg-BG" sz="2000" b="1" dirty="0">
                <a:solidFill>
                  <a:srgbClr val="FFFFFF"/>
                </a:solidFill>
                <a:latin typeface="Arial Narrow" panose="020B0606020202030204" pitchFamily="34" charset="0"/>
              </a:rPr>
              <a:t>2. Вписване на планирани цели и проекти</a:t>
            </a:r>
            <a:endParaRPr lang="en-US" altLang="bg-BG" sz="2000" b="1" dirty="0">
              <a:solidFill>
                <a:srgbClr val="FFFFFF"/>
              </a:solidFill>
              <a:latin typeface="Arial Narrow" panose="020B0606020202030204" pitchFamily="34" charset="0"/>
            </a:endParaRPr>
          </a:p>
        </p:txBody>
      </p:sp>
      <p:sp>
        <p:nvSpPr>
          <p:cNvPr id="20" name="Rounded Rectangle 19"/>
          <p:cNvSpPr/>
          <p:nvPr/>
        </p:nvSpPr>
        <p:spPr>
          <a:xfrm>
            <a:off x="3298825" y="3943350"/>
            <a:ext cx="4679950" cy="50323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g-BG" altLang="bg-BG" sz="2000" b="1" dirty="0">
                <a:solidFill>
                  <a:srgbClr val="FFFFFF"/>
                </a:solidFill>
                <a:latin typeface="Arial Narrow" panose="020B0606020202030204" pitchFamily="34" charset="0"/>
              </a:rPr>
              <a:t>3. Следене за развитието на клуба</a:t>
            </a:r>
            <a:endParaRPr lang="en-US" altLang="bg-BG" sz="2000" b="1" dirty="0">
              <a:solidFill>
                <a:srgbClr val="FFFFFF"/>
              </a:solidFill>
              <a:latin typeface="Arial Narrow" panose="020B0606020202030204" pitchFamily="34" charset="0"/>
            </a:endParaRPr>
          </a:p>
        </p:txBody>
      </p:sp>
      <p:sp>
        <p:nvSpPr>
          <p:cNvPr id="21" name="Rounded Rectangle 20"/>
          <p:cNvSpPr/>
          <p:nvPr/>
        </p:nvSpPr>
        <p:spPr>
          <a:xfrm>
            <a:off x="3298825" y="4586288"/>
            <a:ext cx="4679950" cy="5032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g-BG" altLang="bg-BG" sz="2000" b="1" dirty="0">
                <a:solidFill>
                  <a:srgbClr val="FFFFFF"/>
                </a:solidFill>
                <a:latin typeface="Arial Narrow" panose="020B0606020202030204" pitchFamily="34" charset="0"/>
              </a:rPr>
              <a:t>4. Заключение и задачи</a:t>
            </a:r>
            <a:endParaRPr lang="en-US" altLang="bg-BG" sz="2000" b="1" dirty="0">
              <a:solidFill>
                <a:srgbClr val="FFFFFF"/>
              </a:solidFill>
              <a:latin typeface="Arial Narrow" panose="020B0606020202030204" pitchFamily="34" charset="0"/>
            </a:endParaRPr>
          </a:p>
        </p:txBody>
      </p:sp>
      <p:sp>
        <p:nvSpPr>
          <p:cNvPr id="22" name="Rounded Rectangle 21"/>
          <p:cNvSpPr/>
          <p:nvPr/>
        </p:nvSpPr>
        <p:spPr>
          <a:xfrm>
            <a:off x="3298825" y="5229225"/>
            <a:ext cx="4679950" cy="5048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g-BG" altLang="bg-BG" sz="2000" b="1" dirty="0">
                <a:solidFill>
                  <a:srgbClr val="FFFFFF"/>
                </a:solidFill>
                <a:latin typeface="Arial Narrow" panose="020B0606020202030204" pitchFamily="34" charset="0"/>
              </a:rPr>
              <a:t>5. Ротарианска грамота 2019-2020 г.</a:t>
            </a:r>
            <a:endParaRPr lang="en-US" altLang="bg-BG" sz="2000" b="1"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41823554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b="1" smtClean="0">
                <a:latin typeface="Arial Narrow" pitchFamily="34" charset="0"/>
              </a:rPr>
              <a:t>                                 </a:t>
            </a:r>
            <a:r>
              <a:rPr lang="bg-BG" altLang="bg-BG" sz="2500" b="1" smtClean="0">
                <a:latin typeface="Times New Roman" pitchFamily="18" charset="0"/>
                <a:cs typeface="Times New Roman" pitchFamily="18" charset="0"/>
              </a:rPr>
              <a:t>Какво е Ротари клуб Централ?</a:t>
            </a:r>
            <a:endParaRPr lang="bg-BG" altLang="en-US" sz="2500" b="1" smtClean="0">
              <a:latin typeface="Times New Roman" pitchFamily="18" charset="0"/>
              <a:cs typeface="Times New Roman" pitchFamily="18" charset="0"/>
            </a:endParaRPr>
          </a:p>
        </p:txBody>
      </p:sp>
      <p:sp>
        <p:nvSpPr>
          <p:cNvPr id="4505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5" name="Content Placeholder 4"/>
          <p:cNvSpPr>
            <a:spLocks noGrp="1"/>
          </p:cNvSpPr>
          <p:nvPr>
            <p:ph idx="1"/>
          </p:nvPr>
        </p:nvSpPr>
        <p:spPr>
          <a:xfrm>
            <a:off x="268288" y="990600"/>
            <a:ext cx="8229600" cy="4894263"/>
          </a:xfrm>
          <a:solidFill>
            <a:schemeClr val="bg1"/>
          </a:solidFill>
        </p:spPr>
        <p:txBody>
          <a:bodyPr>
            <a:spAutoFit/>
          </a:bodyPr>
          <a:lstStyle/>
          <a:p>
            <a:pPr marL="0" indent="0" algn="ctr" eaLnBrk="1" fontAlgn="auto" hangingPunct="1">
              <a:spcBef>
                <a:spcPts val="2400"/>
              </a:spcBef>
              <a:spcAft>
                <a:spcPts val="0"/>
              </a:spcAft>
              <a:buFont typeface="Arial" pitchFamily="34" charset="0"/>
              <a:buNone/>
              <a:defRPr/>
            </a:pPr>
            <a:r>
              <a:rPr lang="bg-BG" sz="3600" dirty="0">
                <a:solidFill>
                  <a:prstClr val="black"/>
                </a:solidFill>
                <a:latin typeface="Arial Narrow" pitchFamily="34" charset="0"/>
                <a:ea typeface="+mn-ea"/>
                <a:cs typeface="Arial" pitchFamily="34" charset="0"/>
              </a:rPr>
              <a:t>	</a:t>
            </a:r>
            <a:r>
              <a:rPr lang="bg-BG" sz="3600" b="1" dirty="0">
                <a:solidFill>
                  <a:srgbClr val="0070C0"/>
                </a:solidFill>
                <a:latin typeface="Arial Narrow" pitchFamily="34" charset="0"/>
                <a:ea typeface="+mn-ea"/>
                <a:cs typeface="Arial" pitchFamily="34" charset="0"/>
              </a:rPr>
              <a:t>Ротари клуб Централ е </a:t>
            </a:r>
          </a:p>
          <a:p>
            <a:pPr marL="0" indent="0" algn="ctr" eaLnBrk="1" fontAlgn="auto" hangingPunct="1">
              <a:spcBef>
                <a:spcPts val="2400"/>
              </a:spcBef>
              <a:spcAft>
                <a:spcPts val="0"/>
              </a:spcAft>
              <a:buFont typeface="Arial" pitchFamily="34" charset="0"/>
              <a:buNone/>
              <a:defRPr/>
            </a:pPr>
            <a:r>
              <a:rPr lang="bg-BG" sz="3600" b="1" dirty="0">
                <a:solidFill>
                  <a:srgbClr val="0070C0"/>
                </a:solidFill>
                <a:latin typeface="Arial Narrow" pitchFamily="34" charset="0"/>
                <a:ea typeface="+mn-ea"/>
                <a:cs typeface="Arial" pitchFamily="34" charset="0"/>
              </a:rPr>
              <a:t>	</a:t>
            </a:r>
            <a:r>
              <a:rPr lang="en-US" sz="4400" b="1" dirty="0">
                <a:solidFill>
                  <a:srgbClr val="D91B5C"/>
                </a:solidFill>
                <a:latin typeface="Arial Narrow" pitchFamily="34" charset="0"/>
                <a:ea typeface="+mn-ea"/>
                <a:cs typeface="Arial" pitchFamily="34" charset="0"/>
              </a:rPr>
              <a:t>online</a:t>
            </a:r>
            <a:r>
              <a:rPr lang="bg-BG" sz="4400" b="1" dirty="0">
                <a:solidFill>
                  <a:srgbClr val="D91B5C"/>
                </a:solidFill>
                <a:latin typeface="Arial Narrow" pitchFamily="34" charset="0"/>
                <a:ea typeface="+mn-ea"/>
                <a:cs typeface="Arial" pitchFamily="34" charset="0"/>
              </a:rPr>
              <a:t> инструмент</a:t>
            </a:r>
            <a:r>
              <a:rPr lang="bg-BG" sz="4400" b="1" dirty="0">
                <a:solidFill>
                  <a:srgbClr val="0070C0"/>
                </a:solidFill>
                <a:latin typeface="Arial Narrow" pitchFamily="34" charset="0"/>
                <a:ea typeface="+mn-ea"/>
                <a:cs typeface="Arial" pitchFamily="34" charset="0"/>
              </a:rPr>
              <a:t> </a:t>
            </a:r>
          </a:p>
          <a:p>
            <a:pPr marL="0" indent="0" algn="ctr" eaLnBrk="1" fontAlgn="auto" hangingPunct="1">
              <a:spcBef>
                <a:spcPts val="2400"/>
              </a:spcBef>
              <a:spcAft>
                <a:spcPts val="0"/>
              </a:spcAft>
              <a:buFont typeface="Arial" pitchFamily="34" charset="0"/>
              <a:buNone/>
              <a:defRPr/>
            </a:pPr>
            <a:r>
              <a:rPr lang="bg-BG" sz="3600" b="1" dirty="0">
                <a:solidFill>
                  <a:srgbClr val="0070C0"/>
                </a:solidFill>
                <a:latin typeface="Arial Narrow" pitchFamily="34" charset="0"/>
                <a:ea typeface="+mn-ea"/>
                <a:cs typeface="Arial" pitchFamily="34" charset="0"/>
              </a:rPr>
              <a:t>на сайта на Ротари Интернешънъл  който подпомага клубовете да поставят и проследяват изпълнението на планираните цели и задачи! </a:t>
            </a:r>
            <a:endParaRPr lang="en-US" sz="3600" b="1" dirty="0">
              <a:solidFill>
                <a:srgbClr val="0070C0"/>
              </a:solidFill>
              <a:latin typeface="Arial Narrow" pitchFamily="34" charset="0"/>
              <a:ea typeface="+mn-ea"/>
              <a:cs typeface="Arial" pitchFamily="34" charset="0"/>
            </a:endParaRPr>
          </a:p>
          <a:p>
            <a:pPr marL="0" indent="0" algn="r" eaLnBrk="1" fontAlgn="auto" hangingPunct="1">
              <a:spcBef>
                <a:spcPts val="2400"/>
              </a:spcBef>
              <a:spcAft>
                <a:spcPts val="0"/>
              </a:spcAft>
              <a:buFont typeface="Arial" pitchFamily="34" charset="0"/>
              <a:buNone/>
              <a:defRPr/>
            </a:pPr>
            <a:r>
              <a:rPr lang="en-US" sz="2800" dirty="0">
                <a:solidFill>
                  <a:prstClr val="black"/>
                </a:solidFill>
                <a:latin typeface="Arial Narrow" pitchFamily="34" charset="0"/>
                <a:ea typeface="+mn-ea"/>
                <a:cs typeface="Arial" pitchFamily="34" charset="0"/>
              </a:rPr>
              <a:t>	</a:t>
            </a:r>
          </a:p>
        </p:txBody>
      </p:sp>
    </p:spTree>
    <p:extLst>
      <p:ext uri="{BB962C8B-B14F-4D97-AF65-F5344CB8AC3E}">
        <p14:creationId xmlns:p14="http://schemas.microsoft.com/office/powerpoint/2010/main" val="13198596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Ротари клуб Централ</a:t>
            </a:r>
            <a:r>
              <a:rPr lang="en-US" altLang="bg-BG" sz="2500" b="1" smtClean="0">
                <a:latin typeface="Times New Roman" pitchFamily="18" charset="0"/>
                <a:cs typeface="Times New Roman" pitchFamily="18" charset="0"/>
              </a:rPr>
              <a:t> </a:t>
            </a:r>
            <a:r>
              <a:rPr lang="bg-BG" altLang="bg-BG" sz="2500" b="1" smtClean="0">
                <a:latin typeface="Times New Roman" pitchFamily="18" charset="0"/>
                <a:cs typeface="Times New Roman" pitchFamily="18" charset="0"/>
              </a:rPr>
              <a:t>- какво е за клубовете?</a:t>
            </a:r>
            <a:endParaRPr lang="bg-BG" altLang="en-US" sz="2500" b="1" smtClean="0">
              <a:latin typeface="Times New Roman" pitchFamily="18" charset="0"/>
              <a:cs typeface="Times New Roman" pitchFamily="18" charset="0"/>
            </a:endParaRPr>
          </a:p>
        </p:txBody>
      </p:sp>
      <p:sp>
        <p:nvSpPr>
          <p:cNvPr id="4710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5" name="Content Placeholder 4"/>
          <p:cNvSpPr>
            <a:spLocks noGrp="1"/>
          </p:cNvSpPr>
          <p:nvPr>
            <p:ph idx="1"/>
          </p:nvPr>
        </p:nvSpPr>
        <p:spPr>
          <a:xfrm>
            <a:off x="971550" y="1223963"/>
            <a:ext cx="7777163" cy="4770437"/>
          </a:xfrm>
          <a:solidFill>
            <a:schemeClr val="bg1"/>
          </a:solidFill>
        </p:spPr>
        <p:txBody>
          <a:bodyPr wrap="square">
            <a:spAutoFit/>
          </a:bodyPr>
          <a:lstStyle/>
          <a:p>
            <a:pPr marL="0" indent="0" eaLnBrk="1" fontAlgn="auto" hangingPunct="1">
              <a:spcBef>
                <a:spcPts val="2400"/>
              </a:spcBef>
              <a:spcAft>
                <a:spcPts val="0"/>
              </a:spcAft>
              <a:buFont typeface="Arial" pitchFamily="34" charset="0"/>
              <a:buNone/>
              <a:defRPr/>
            </a:pPr>
            <a:r>
              <a:rPr lang="bg-BG" sz="3600" dirty="0">
                <a:solidFill>
                  <a:prstClr val="black"/>
                </a:solidFill>
                <a:latin typeface="Arial Narrow" pitchFamily="34" charset="0"/>
                <a:ea typeface="+mn-ea"/>
                <a:cs typeface="Arial" pitchFamily="34" charset="0"/>
              </a:rPr>
              <a:t>	</a:t>
            </a:r>
            <a:r>
              <a:rPr lang="bg-BG" sz="2800" dirty="0">
                <a:solidFill>
                  <a:schemeClr val="accent4">
                    <a:lumMod val="50000"/>
                  </a:schemeClr>
                </a:solidFill>
                <a:latin typeface="Arial Narrow" pitchFamily="34" charset="0"/>
                <a:ea typeface="ヒラギノ角ゴ Pro W3" pitchFamily="-84" charset="-128"/>
                <a:cs typeface="Arial" pitchFamily="34" charset="0"/>
              </a:rPr>
              <a:t>Достъп до всички данни от едно място</a:t>
            </a:r>
            <a:endParaRPr lang="en-US" sz="2800" dirty="0">
              <a:solidFill>
                <a:schemeClr val="accent4">
                  <a:lumMod val="50000"/>
                </a:schemeClr>
              </a:solidFill>
              <a:latin typeface="Arial Narrow" pitchFamily="34" charset="0"/>
              <a:ea typeface="+mn-ea"/>
              <a:cs typeface="Arial" pitchFamily="34" charset="0"/>
            </a:endParaRPr>
          </a:p>
          <a:p>
            <a:pPr marL="0" indent="0" eaLnBrk="1" fontAlgn="auto" hangingPunct="1">
              <a:spcBef>
                <a:spcPts val="2400"/>
              </a:spcBef>
              <a:spcAft>
                <a:spcPts val="0"/>
              </a:spcAft>
              <a:buFont typeface="Arial" pitchFamily="34" charset="0"/>
              <a:buNone/>
              <a:defRPr/>
            </a:pPr>
            <a:r>
              <a:rPr lang="en-US" sz="2800" dirty="0">
                <a:solidFill>
                  <a:prstClr val="black"/>
                </a:solidFill>
                <a:latin typeface="Arial Narrow" pitchFamily="34" charset="0"/>
                <a:ea typeface="+mn-ea"/>
                <a:cs typeface="Arial" pitchFamily="34" charset="0"/>
              </a:rPr>
              <a:t>	</a:t>
            </a:r>
            <a:r>
              <a:rPr lang="bg-BG" sz="2800" dirty="0">
                <a:solidFill>
                  <a:prstClr val="black"/>
                </a:solidFill>
                <a:latin typeface="Arial Narrow" pitchFamily="34" charset="0"/>
                <a:ea typeface="+mn-ea"/>
                <a:cs typeface="Arial" pitchFamily="34" charset="0"/>
              </a:rPr>
              <a:t>Намалява ползването на хартия</a:t>
            </a:r>
            <a:endParaRPr lang="en-US" sz="2800" dirty="0">
              <a:solidFill>
                <a:prstClr val="black"/>
              </a:solidFill>
              <a:latin typeface="Arial Narrow" pitchFamily="34" charset="0"/>
              <a:ea typeface="+mn-ea"/>
              <a:cs typeface="Arial" pitchFamily="34" charset="0"/>
            </a:endParaRPr>
          </a:p>
          <a:p>
            <a:pPr marL="0" indent="0" eaLnBrk="1" fontAlgn="auto" hangingPunct="1">
              <a:spcBef>
                <a:spcPts val="2400"/>
              </a:spcBef>
              <a:spcAft>
                <a:spcPts val="0"/>
              </a:spcAft>
              <a:buFont typeface="Arial" pitchFamily="34" charset="0"/>
              <a:buNone/>
              <a:defRPr/>
            </a:pPr>
            <a:r>
              <a:rPr lang="en-US" sz="2800" dirty="0">
                <a:solidFill>
                  <a:prstClr val="black"/>
                </a:solidFill>
                <a:latin typeface="Arial Narrow" pitchFamily="34" charset="0"/>
                <a:ea typeface="+mn-ea"/>
                <a:cs typeface="Arial" pitchFamily="34" charset="0"/>
              </a:rPr>
              <a:t>	</a:t>
            </a:r>
            <a:r>
              <a:rPr lang="bg-BG" sz="2800" dirty="0">
                <a:solidFill>
                  <a:prstClr val="black"/>
                </a:solidFill>
                <a:latin typeface="Arial Narrow" pitchFamily="34" charset="0"/>
                <a:ea typeface="+mn-ea"/>
                <a:cs typeface="Arial" pitchFamily="34" charset="0"/>
              </a:rPr>
              <a:t>Насърчава продължаване на лидерството</a:t>
            </a:r>
            <a:endParaRPr lang="en-US" sz="2800" dirty="0">
              <a:solidFill>
                <a:prstClr val="black"/>
              </a:solidFill>
              <a:latin typeface="Arial Narrow" pitchFamily="34" charset="0"/>
              <a:ea typeface="+mn-ea"/>
              <a:cs typeface="Arial" pitchFamily="34" charset="0"/>
            </a:endParaRPr>
          </a:p>
          <a:p>
            <a:pPr marL="0" indent="0" eaLnBrk="1" fontAlgn="auto" hangingPunct="1">
              <a:spcBef>
                <a:spcPts val="2400"/>
              </a:spcBef>
              <a:spcAft>
                <a:spcPts val="0"/>
              </a:spcAft>
              <a:buFont typeface="Arial" pitchFamily="34" charset="0"/>
              <a:buNone/>
              <a:defRPr/>
            </a:pPr>
            <a:r>
              <a:rPr lang="en-US" sz="2800" dirty="0">
                <a:solidFill>
                  <a:prstClr val="black"/>
                </a:solidFill>
                <a:latin typeface="Arial Narrow" pitchFamily="34" charset="0"/>
                <a:ea typeface="+mn-ea"/>
                <a:cs typeface="Arial" pitchFamily="34" charset="0"/>
              </a:rPr>
              <a:t>	</a:t>
            </a:r>
            <a:r>
              <a:rPr lang="bg-BG" sz="2800" dirty="0">
                <a:solidFill>
                  <a:prstClr val="black"/>
                </a:solidFill>
                <a:latin typeface="Arial Narrow" pitchFamily="34" charset="0"/>
                <a:ea typeface="+mn-ea"/>
                <a:cs typeface="Arial" pitchFamily="34" charset="0"/>
              </a:rPr>
              <a:t>Подпомага клубовете да следят прогреса си</a:t>
            </a:r>
            <a:endParaRPr lang="en-US" sz="2800" dirty="0">
              <a:solidFill>
                <a:prstClr val="black"/>
              </a:solidFill>
              <a:latin typeface="Arial Narrow" pitchFamily="34" charset="0"/>
              <a:ea typeface="+mn-ea"/>
              <a:cs typeface="Arial" pitchFamily="34" charset="0"/>
            </a:endParaRPr>
          </a:p>
          <a:p>
            <a:pPr marL="0" indent="0" eaLnBrk="1" fontAlgn="auto" hangingPunct="1">
              <a:spcBef>
                <a:spcPts val="2400"/>
              </a:spcBef>
              <a:spcAft>
                <a:spcPts val="0"/>
              </a:spcAft>
              <a:buFont typeface="Arial" pitchFamily="34" charset="0"/>
              <a:buNone/>
              <a:defRPr/>
            </a:pPr>
            <a:r>
              <a:rPr lang="en-US" sz="2800" dirty="0">
                <a:solidFill>
                  <a:prstClr val="black"/>
                </a:solidFill>
                <a:latin typeface="Arial Narrow" pitchFamily="34" charset="0"/>
                <a:ea typeface="+mn-ea"/>
                <a:cs typeface="Arial" pitchFamily="34" charset="0"/>
              </a:rPr>
              <a:t>	</a:t>
            </a:r>
            <a:r>
              <a:rPr lang="bg-BG" sz="2800" dirty="0">
                <a:solidFill>
                  <a:prstClr val="black"/>
                </a:solidFill>
                <a:latin typeface="Arial Narrow" pitchFamily="34" charset="0"/>
                <a:ea typeface="+mn-ea"/>
                <a:cs typeface="Arial" pitchFamily="34" charset="0"/>
              </a:rPr>
              <a:t>Създава прозрачност в дейноста</a:t>
            </a:r>
            <a:endParaRPr lang="en-US" sz="2800" dirty="0">
              <a:solidFill>
                <a:prstClr val="black"/>
              </a:solidFill>
              <a:latin typeface="Arial Narrow" pitchFamily="34" charset="0"/>
              <a:ea typeface="+mn-ea"/>
              <a:cs typeface="Arial" pitchFamily="34" charset="0"/>
            </a:endParaRPr>
          </a:p>
          <a:p>
            <a:pPr marL="0" indent="0" eaLnBrk="1" fontAlgn="auto" hangingPunct="1">
              <a:spcBef>
                <a:spcPts val="2400"/>
              </a:spcBef>
              <a:spcAft>
                <a:spcPts val="0"/>
              </a:spcAft>
              <a:buFont typeface="Arial" pitchFamily="34" charset="0"/>
              <a:buNone/>
              <a:defRPr/>
            </a:pPr>
            <a:r>
              <a:rPr lang="en-US" sz="2800" dirty="0">
                <a:solidFill>
                  <a:prstClr val="black"/>
                </a:solidFill>
                <a:latin typeface="Arial Narrow" pitchFamily="34" charset="0"/>
                <a:ea typeface="+mn-ea"/>
                <a:cs typeface="Arial" pitchFamily="34" charset="0"/>
              </a:rPr>
              <a:t>	</a:t>
            </a:r>
            <a:r>
              <a:rPr lang="bg-BG" sz="2800" dirty="0">
                <a:solidFill>
                  <a:prstClr val="black"/>
                </a:solidFill>
                <a:latin typeface="Arial Narrow" pitchFamily="34" charset="0"/>
                <a:ea typeface="+mn-ea"/>
                <a:cs typeface="Arial" pitchFamily="34" charset="0"/>
              </a:rPr>
              <a:t>Показва важността на работата която върши 	Ротари по целия свят</a:t>
            </a:r>
            <a:endParaRPr lang="en-US" sz="2800" dirty="0">
              <a:solidFill>
                <a:prstClr val="black"/>
              </a:solidFill>
              <a:latin typeface="Arial Narrow" pitchFamily="34" charset="0"/>
              <a:ea typeface="+mn-ea"/>
              <a:cs typeface="Arial" pitchFamily="34" charset="0"/>
            </a:endParaRP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309688"/>
            <a:ext cx="9334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08175"/>
            <a:ext cx="876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2647950"/>
            <a:ext cx="8572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408363"/>
            <a:ext cx="9048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257675"/>
            <a:ext cx="952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4738688"/>
            <a:ext cx="9239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2516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Ротари клуб Централ</a:t>
            </a:r>
            <a:r>
              <a:rPr lang="en-US" altLang="bg-BG" sz="2500" b="1" smtClean="0">
                <a:latin typeface="Times New Roman" pitchFamily="18" charset="0"/>
                <a:cs typeface="Times New Roman" pitchFamily="18" charset="0"/>
              </a:rPr>
              <a:t> </a:t>
            </a:r>
            <a:r>
              <a:rPr lang="bg-BG" altLang="bg-BG" sz="2500" b="1" smtClean="0">
                <a:latin typeface="Times New Roman" pitchFamily="18" charset="0"/>
                <a:cs typeface="Times New Roman" pitchFamily="18" charset="0"/>
              </a:rPr>
              <a:t>- къде да намерим?</a:t>
            </a:r>
            <a:endParaRPr lang="bg-BG" altLang="en-US" sz="2500" b="1" smtClean="0">
              <a:latin typeface="Times New Roman" pitchFamily="18" charset="0"/>
              <a:cs typeface="Times New Roman" pitchFamily="18" charset="0"/>
            </a:endParaRPr>
          </a:p>
        </p:txBody>
      </p:sp>
      <p:sp>
        <p:nvSpPr>
          <p:cNvPr id="4915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4915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750" y="1268413"/>
            <a:ext cx="8170863" cy="4367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4964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a:t>
            </a:r>
            <a:r>
              <a:rPr lang="bg-BG" altLang="bg-BG" sz="2600" b="1" smtClean="0">
                <a:latin typeface="Times New Roman" pitchFamily="18" charset="0"/>
                <a:cs typeface="Times New Roman" pitchFamily="18" charset="0"/>
              </a:rPr>
              <a:t>Ротари клуб Централ</a:t>
            </a:r>
            <a:r>
              <a:rPr lang="en-US" altLang="bg-BG" sz="2600" b="1" smtClean="0">
                <a:latin typeface="Times New Roman" pitchFamily="18" charset="0"/>
                <a:cs typeface="Times New Roman" pitchFamily="18" charset="0"/>
              </a:rPr>
              <a:t> </a:t>
            </a:r>
            <a:r>
              <a:rPr lang="bg-BG" altLang="bg-BG" sz="2600" b="1" smtClean="0">
                <a:latin typeface="Times New Roman" pitchFamily="18" charset="0"/>
                <a:cs typeface="Times New Roman" pitchFamily="18" charset="0"/>
              </a:rPr>
              <a:t>- къде да намерим?</a:t>
            </a:r>
            <a:endParaRPr lang="bg-BG" altLang="en-US" sz="2600" b="1" smtClean="0">
              <a:latin typeface="Times New Roman" pitchFamily="18" charset="0"/>
              <a:cs typeface="Times New Roman" pitchFamily="18" charset="0"/>
            </a:endParaRPr>
          </a:p>
        </p:txBody>
      </p:sp>
      <p:sp>
        <p:nvSpPr>
          <p:cNvPr id="5120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341438"/>
            <a:ext cx="8162925"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2869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а. Вписване на планираните цели</a:t>
            </a:r>
            <a:endParaRPr lang="bg-BG" altLang="en-US" sz="2500" b="1" smtClean="0">
              <a:latin typeface="Times New Roman" pitchFamily="18" charset="0"/>
              <a:cs typeface="Times New Roman" pitchFamily="18" charset="0"/>
            </a:endParaRPr>
          </a:p>
        </p:txBody>
      </p:sp>
      <p:sp>
        <p:nvSpPr>
          <p:cNvPr id="5325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003300"/>
            <a:ext cx="784542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3591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а. Вписване на планираните цели</a:t>
            </a:r>
            <a:endParaRPr lang="bg-BG" altLang="en-US" sz="2500" b="1" smtClean="0">
              <a:latin typeface="Times New Roman" pitchFamily="18" charset="0"/>
              <a:cs typeface="Times New Roman" pitchFamily="18" charset="0"/>
            </a:endParaRPr>
          </a:p>
        </p:txBody>
      </p:sp>
      <p:sp>
        <p:nvSpPr>
          <p:cNvPr id="5529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553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90600"/>
            <a:ext cx="70008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683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РОТАРИ  ИНТЕРНЕШЪНЪЛ</a:t>
            </a:r>
            <a:endParaRPr lang="bg-BG" altLang="bg-BG" b="1" smtClean="0">
              <a:latin typeface="Arial Narrow" pitchFamily="34" charset="0"/>
            </a:endParaRPr>
          </a:p>
        </p:txBody>
      </p:sp>
      <p:pic>
        <p:nvPicPr>
          <p:cNvPr id="53251" name="Контейнер за съдържание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3939" y="1729429"/>
            <a:ext cx="4176122" cy="350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Правоъгълник 4"/>
          <p:cNvSpPr>
            <a:spLocks noChangeArrowheads="1"/>
          </p:cNvSpPr>
          <p:nvPr/>
        </p:nvSpPr>
        <p:spPr bwMode="auto">
          <a:xfrm>
            <a:off x="2540000" y="5373688"/>
            <a:ext cx="4479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defTabSz="457200" eaLnBrk="1" hangingPunct="1">
              <a:spcBef>
                <a:spcPct val="20000"/>
              </a:spcBef>
              <a:spcAft>
                <a:spcPts val="300"/>
              </a:spcAft>
            </a:pPr>
            <a:r>
              <a:rPr lang="bg-BG" sz="2400" b="1">
                <a:solidFill>
                  <a:srgbClr val="58585A"/>
                </a:solidFill>
                <a:latin typeface="Times New Roman" pitchFamily="18" charset="0"/>
                <a:ea typeface="MS PGothic" pitchFamily="34" charset="-128"/>
                <a:cs typeface="Times New Roman" pitchFamily="18" charset="0"/>
              </a:rPr>
              <a:t>Нова зона 2019-20 г. – Зона 21Б</a:t>
            </a:r>
          </a:p>
        </p:txBody>
      </p:sp>
    </p:spTree>
    <p:extLst>
      <p:ext uri="{BB962C8B-B14F-4D97-AF65-F5344CB8AC3E}">
        <p14:creationId xmlns:p14="http://schemas.microsoft.com/office/powerpoint/2010/main" val="27952767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а. Вписване на планираните цели</a:t>
            </a:r>
            <a:endParaRPr lang="bg-BG" altLang="en-US" sz="2500" b="1" smtClean="0">
              <a:latin typeface="Times New Roman" pitchFamily="18" charset="0"/>
              <a:cs typeface="Times New Roman" pitchFamily="18" charset="0"/>
            </a:endParaRPr>
          </a:p>
        </p:txBody>
      </p:sp>
      <p:sp>
        <p:nvSpPr>
          <p:cNvPr id="5734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573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90600"/>
            <a:ext cx="81994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8999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а. Вписване на планираните цели</a:t>
            </a:r>
            <a:endParaRPr lang="bg-BG" altLang="en-US" sz="2500" b="1" smtClean="0">
              <a:latin typeface="Times New Roman" pitchFamily="18" charset="0"/>
              <a:cs typeface="Times New Roman" pitchFamily="18" charset="0"/>
            </a:endParaRPr>
          </a:p>
        </p:txBody>
      </p:sp>
      <p:sp>
        <p:nvSpPr>
          <p:cNvPr id="5939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593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17588"/>
            <a:ext cx="70564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1031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б. Вписване на планираните проекти</a:t>
            </a:r>
            <a:endParaRPr lang="bg-BG" altLang="en-US" sz="2500" b="1" smtClean="0">
              <a:latin typeface="Times New Roman" pitchFamily="18" charset="0"/>
              <a:cs typeface="Times New Roman" pitchFamily="18" charset="0"/>
            </a:endParaRPr>
          </a:p>
        </p:txBody>
      </p:sp>
      <p:sp>
        <p:nvSpPr>
          <p:cNvPr id="6144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614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71575"/>
            <a:ext cx="80899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03377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б. Вписване на планираните проекти</a:t>
            </a:r>
            <a:endParaRPr lang="bg-BG" altLang="en-US" sz="2500" b="1" smtClean="0">
              <a:latin typeface="Times New Roman" pitchFamily="18" charset="0"/>
              <a:cs typeface="Times New Roman" pitchFamily="18" charset="0"/>
            </a:endParaRPr>
          </a:p>
        </p:txBody>
      </p:sp>
      <p:sp>
        <p:nvSpPr>
          <p:cNvPr id="6349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634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8578850"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6152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б. Вписване на планираните проекти</a:t>
            </a:r>
            <a:endParaRPr lang="bg-BG" altLang="en-US" sz="2500" b="1" smtClean="0">
              <a:latin typeface="Times New Roman" pitchFamily="18" charset="0"/>
              <a:cs typeface="Times New Roman" pitchFamily="18" charset="0"/>
            </a:endParaRPr>
          </a:p>
        </p:txBody>
      </p:sp>
      <p:sp>
        <p:nvSpPr>
          <p:cNvPr id="6553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655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90600"/>
            <a:ext cx="5953125"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3977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2 б. Вписване на планираните проекти</a:t>
            </a:r>
            <a:endParaRPr lang="bg-BG" altLang="en-US" sz="2500" b="1" smtClean="0">
              <a:latin typeface="Times New Roman" pitchFamily="18" charset="0"/>
              <a:cs typeface="Times New Roman" pitchFamily="18" charset="0"/>
            </a:endParaRPr>
          </a:p>
        </p:txBody>
      </p:sp>
      <p:sp>
        <p:nvSpPr>
          <p:cNvPr id="6758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675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016000"/>
            <a:ext cx="7329487"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9913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3. Следене за развитието на клуба</a:t>
            </a:r>
            <a:endParaRPr lang="bg-BG" altLang="en-US" sz="2500" b="1" smtClean="0">
              <a:latin typeface="Times New Roman" pitchFamily="18" charset="0"/>
              <a:cs typeface="Times New Roman" pitchFamily="18" charset="0"/>
            </a:endParaRPr>
          </a:p>
        </p:txBody>
      </p:sp>
      <p:sp>
        <p:nvSpPr>
          <p:cNvPr id="6963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696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25538"/>
            <a:ext cx="76041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6212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3. Следене за развитието на клуба</a:t>
            </a:r>
            <a:endParaRPr lang="bg-BG" altLang="en-US" sz="2500" b="1" smtClean="0">
              <a:latin typeface="Times New Roman" pitchFamily="18" charset="0"/>
              <a:cs typeface="Times New Roman" pitchFamily="18" charset="0"/>
            </a:endParaRPr>
          </a:p>
        </p:txBody>
      </p:sp>
      <p:sp>
        <p:nvSpPr>
          <p:cNvPr id="7168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716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90600"/>
            <a:ext cx="79248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0233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7373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3. Следене за развитието на клуба</a:t>
            </a:r>
            <a:endParaRPr lang="bg-BG" altLang="en-US" sz="2500" b="1" smtClean="0">
              <a:latin typeface="Times New Roman" pitchFamily="18" charset="0"/>
              <a:cs typeface="Times New Roman" pitchFamily="18" charset="0"/>
            </a:endParaRPr>
          </a:p>
        </p:txBody>
      </p:sp>
      <p:pic>
        <p:nvPicPr>
          <p:cNvPr id="737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908050"/>
            <a:ext cx="5622925"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913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3. Следене за развитието на клуба</a:t>
            </a:r>
            <a:endParaRPr lang="bg-BG" altLang="en-US" sz="2500" b="1" smtClean="0">
              <a:latin typeface="Times New Roman" pitchFamily="18" charset="0"/>
              <a:cs typeface="Times New Roman" pitchFamily="18" charset="0"/>
            </a:endParaRPr>
          </a:p>
        </p:txBody>
      </p:sp>
      <p:sp>
        <p:nvSpPr>
          <p:cNvPr id="7577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757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08050"/>
            <a:ext cx="72009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469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sz="2800" b="1" smtClean="0">
                <a:solidFill>
                  <a:srgbClr val="FFFFFF"/>
                </a:solidFill>
                <a:latin typeface="Times New Roman" pitchFamily="18" charset="0"/>
                <a:cs typeface="Times New Roman" pitchFamily="18" charset="0"/>
              </a:rPr>
              <a:t>РОТАРИ  ИНТЕРНЕШЪНЪЛ</a:t>
            </a:r>
            <a:endParaRPr lang="bg-BG" altLang="bg-BG" b="1" smtClean="0">
              <a:latin typeface="Arial Narrow" pitchFamily="34" charset="0"/>
            </a:endParaRPr>
          </a:p>
        </p:txBody>
      </p:sp>
      <p:pic>
        <p:nvPicPr>
          <p:cNvPr id="54275" name="Контейнер за съдържание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233981" y="2311648"/>
            <a:ext cx="4676037" cy="2341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Правоъгълник 3"/>
          <p:cNvSpPr>
            <a:spLocks noChangeArrowheads="1"/>
          </p:cNvSpPr>
          <p:nvPr/>
        </p:nvSpPr>
        <p:spPr bwMode="auto">
          <a:xfrm>
            <a:off x="250825" y="3644900"/>
            <a:ext cx="86423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457200" eaLnBrk="1" hangingPunct="1"/>
            <a:r>
              <a:rPr lang="ru-RU" sz="2000">
                <a:solidFill>
                  <a:srgbClr val="58585A"/>
                </a:solidFill>
                <a:latin typeface="Times New Roman" pitchFamily="18" charset="0"/>
                <a:ea typeface="MS PGothic" pitchFamily="34" charset="-128"/>
                <a:cs typeface="Times New Roman" pitchFamily="18" charset="0"/>
              </a:rPr>
              <a:t>Законодателният орган на РИ е </a:t>
            </a:r>
            <a:r>
              <a:rPr lang="ru-RU" sz="2000" b="1">
                <a:solidFill>
                  <a:srgbClr val="58585A"/>
                </a:solidFill>
                <a:latin typeface="Times New Roman" pitchFamily="18" charset="0"/>
                <a:ea typeface="MS PGothic" pitchFamily="34" charset="-128"/>
                <a:cs typeface="Times New Roman" pitchFamily="18" charset="0"/>
              </a:rPr>
              <a:t>ЗАКОНОДАТЕЛНИЯ СЪВЕТ </a:t>
            </a:r>
            <a:r>
              <a:rPr lang="ru-RU" sz="2000">
                <a:solidFill>
                  <a:srgbClr val="58585A"/>
                </a:solidFill>
                <a:latin typeface="Times New Roman" pitchFamily="18" charset="0"/>
                <a:ea typeface="MS PGothic" pitchFamily="34" charset="-128"/>
                <a:cs typeface="Times New Roman" pitchFamily="18" charset="0"/>
              </a:rPr>
              <a:t>с мандат 3 години. </a:t>
            </a:r>
          </a:p>
          <a:p>
            <a:pPr algn="just" defTabSz="457200" eaLnBrk="1" hangingPunct="1"/>
            <a:endParaRPr lang="ru-RU" sz="2000">
              <a:solidFill>
                <a:srgbClr val="58585A"/>
              </a:solidFill>
              <a:latin typeface="Times New Roman" pitchFamily="18" charset="0"/>
              <a:ea typeface="MS PGothic" pitchFamily="34" charset="-128"/>
              <a:cs typeface="Times New Roman" pitchFamily="18" charset="0"/>
            </a:endParaRPr>
          </a:p>
          <a:p>
            <a:pPr algn="just" defTabSz="457200" eaLnBrk="1" hangingPunct="1"/>
            <a:r>
              <a:rPr lang="ru-RU" sz="2000">
                <a:solidFill>
                  <a:srgbClr val="58585A"/>
                </a:solidFill>
                <a:latin typeface="Times New Roman" pitchFamily="18" charset="0"/>
                <a:ea typeface="MS PGothic" pitchFamily="34" charset="-128"/>
                <a:cs typeface="Times New Roman" pitchFamily="18" charset="0"/>
              </a:rPr>
              <a:t>Събира веднъж на три години през м. април, май или юни. Всеки Дистрикт се представя от един представител. (чл.10 от Конституцията на РИ)</a:t>
            </a:r>
          </a:p>
          <a:p>
            <a:pPr algn="just" defTabSz="457200" eaLnBrk="1" hangingPunct="1"/>
            <a:endParaRPr lang="ru-RU" sz="2000">
              <a:solidFill>
                <a:srgbClr val="58585A"/>
              </a:solidFill>
              <a:latin typeface="Times New Roman" pitchFamily="18" charset="0"/>
              <a:ea typeface="MS PGothic" pitchFamily="34" charset="-128"/>
              <a:cs typeface="Times New Roman" pitchFamily="18" charset="0"/>
            </a:endParaRPr>
          </a:p>
          <a:p>
            <a:pPr algn="just" defTabSz="457200" eaLnBrk="1" hangingPunct="1"/>
            <a:r>
              <a:rPr lang="ru-RU" sz="2000" b="1">
                <a:solidFill>
                  <a:srgbClr val="58585A"/>
                </a:solidFill>
                <a:latin typeface="Times New Roman" pitchFamily="18" charset="0"/>
                <a:ea typeface="MS PGothic" pitchFamily="34" charset="-128"/>
                <a:cs typeface="Times New Roman" pitchFamily="18" charset="0"/>
              </a:rPr>
              <a:t>Представител на Д 2482 за 2017-2020 г. </a:t>
            </a:r>
            <a:r>
              <a:rPr lang="ru-RU" sz="2000">
                <a:solidFill>
                  <a:srgbClr val="58585A"/>
                </a:solidFill>
                <a:latin typeface="Times New Roman" pitchFamily="18" charset="0"/>
                <a:ea typeface="MS PGothic" pitchFamily="34" charset="-128"/>
                <a:cs typeface="Times New Roman" pitchFamily="18" charset="0"/>
              </a:rPr>
              <a:t>– Атанас Атанасов, ПДГ; </a:t>
            </a:r>
          </a:p>
          <a:p>
            <a:pPr algn="just" defTabSz="457200" eaLnBrk="1" hangingPunct="1"/>
            <a:r>
              <a:rPr lang="ru-RU" sz="2000">
                <a:solidFill>
                  <a:srgbClr val="58585A"/>
                </a:solidFill>
                <a:latin typeface="Times New Roman" pitchFamily="18" charset="0"/>
                <a:ea typeface="MS PGothic" pitchFamily="34" charset="-128"/>
                <a:cs typeface="Times New Roman" pitchFamily="18" charset="0"/>
              </a:rPr>
              <a:t>заместник представител Нина Митева, ПДГ</a:t>
            </a:r>
            <a:endParaRPr lang="bg-BG" sz="2000">
              <a:solidFill>
                <a:srgbClr val="58585A"/>
              </a:solidFill>
              <a:latin typeface="Times New Roman" pitchFamily="18" charset="0"/>
              <a:ea typeface="MS PGothic" pitchFamily="34" charset="-128"/>
              <a:cs typeface="Times New Roman" pitchFamily="18" charset="0"/>
            </a:endParaRPr>
          </a:p>
        </p:txBody>
      </p:sp>
    </p:spTree>
    <p:extLst>
      <p:ext uri="{BB962C8B-B14F-4D97-AF65-F5344CB8AC3E}">
        <p14:creationId xmlns:p14="http://schemas.microsoft.com/office/powerpoint/2010/main" val="38433246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4.Ротари клуб Централ - заключение:</a:t>
            </a:r>
            <a:endParaRPr lang="bg-BG" altLang="en-US" sz="2500" b="1" smtClean="0">
              <a:latin typeface="Times New Roman" pitchFamily="18" charset="0"/>
              <a:cs typeface="Times New Roman" pitchFamily="18" charset="0"/>
            </a:endParaRPr>
          </a:p>
        </p:txBody>
      </p:sp>
      <p:sp>
        <p:nvSpPr>
          <p:cNvPr id="7782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Rounded Rectangle 3"/>
          <p:cNvSpPr/>
          <p:nvPr/>
        </p:nvSpPr>
        <p:spPr>
          <a:xfrm>
            <a:off x="838200" y="1087438"/>
            <a:ext cx="7593013" cy="14573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0" indent="-285750" eaLnBrk="1" fontAlgn="auto" hangingPunct="1">
              <a:spcAft>
                <a:spcPts val="0"/>
              </a:spcAft>
              <a:buFont typeface="Arial"/>
              <a:buChar char="•"/>
              <a:defRPr/>
            </a:pPr>
            <a:endParaRPr lang="en-US" dirty="0">
              <a:solidFill>
                <a:schemeClr val="bg1"/>
              </a:solidFill>
              <a:latin typeface="Arial Narrow" panose="020B0606020202030204" pitchFamily="34" charset="0"/>
            </a:endParaRPr>
          </a:p>
          <a:p>
            <a:pPr marL="266700" algn="just" eaLnBrk="1" fontAlgn="auto" hangingPunct="1">
              <a:spcAft>
                <a:spcPts val="0"/>
              </a:spcAft>
              <a:defRPr/>
            </a:pPr>
            <a:r>
              <a:rPr lang="bg-BG" b="1" dirty="0">
                <a:solidFill>
                  <a:schemeClr val="bg1"/>
                </a:solidFill>
                <a:latin typeface="Arial Narrow" panose="020B0606020202030204" pitchFamily="34" charset="0"/>
              </a:rPr>
              <a:t>Ротари клуб Централ е модерен, иновативен онлайн инструмент на РИ който дава цялостна картина за дейноста и състоянието на Ротари клубовете и Дистриктите</a:t>
            </a:r>
            <a:r>
              <a:rPr lang="en-US" b="1" dirty="0">
                <a:solidFill>
                  <a:schemeClr val="bg1"/>
                </a:solidFill>
                <a:latin typeface="Arial Narrow" panose="020B0606020202030204" pitchFamily="34" charset="0"/>
              </a:rPr>
              <a:t> </a:t>
            </a:r>
            <a:r>
              <a:rPr lang="bg-BG" b="1" dirty="0">
                <a:solidFill>
                  <a:schemeClr val="bg1"/>
                </a:solidFill>
                <a:latin typeface="Arial Narrow" panose="020B0606020202030204" pitchFamily="34" charset="0"/>
              </a:rPr>
              <a:t>в реално време. </a:t>
            </a:r>
          </a:p>
          <a:p>
            <a:pPr marL="285750" indent="-285750" eaLnBrk="1" fontAlgn="auto" hangingPunct="1">
              <a:spcAft>
                <a:spcPts val="0"/>
              </a:spcAft>
              <a:buFont typeface="Arial"/>
              <a:buChar char="•"/>
              <a:defRPr/>
            </a:pPr>
            <a:endParaRPr lang="bg-BG" dirty="0">
              <a:solidFill>
                <a:schemeClr val="bg1"/>
              </a:solidFill>
              <a:latin typeface="Arial Narrow" panose="020B0606020202030204" pitchFamily="34" charset="0"/>
            </a:endParaRPr>
          </a:p>
        </p:txBody>
      </p:sp>
      <p:sp>
        <p:nvSpPr>
          <p:cNvPr id="5" name="Rounded Rectangle 4"/>
          <p:cNvSpPr/>
          <p:nvPr/>
        </p:nvSpPr>
        <p:spPr>
          <a:xfrm>
            <a:off x="838200" y="2811463"/>
            <a:ext cx="7593013" cy="14557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0" indent="-285750" eaLnBrk="1" fontAlgn="auto" hangingPunct="1">
              <a:spcAft>
                <a:spcPts val="0"/>
              </a:spcAft>
              <a:buFont typeface="Arial"/>
              <a:buChar char="•"/>
              <a:defRPr/>
            </a:pPr>
            <a:endParaRPr lang="en-US" dirty="0">
              <a:solidFill>
                <a:schemeClr val="bg1"/>
              </a:solidFill>
              <a:latin typeface="Arial Narrow" panose="020B0606020202030204" pitchFamily="34" charset="0"/>
            </a:endParaRPr>
          </a:p>
          <a:p>
            <a:pPr marL="266700" eaLnBrk="1" fontAlgn="auto" hangingPunct="1">
              <a:spcAft>
                <a:spcPts val="0"/>
              </a:spcAft>
              <a:defRPr/>
            </a:pPr>
            <a:r>
              <a:rPr lang="bg-BG" b="1" dirty="0">
                <a:solidFill>
                  <a:schemeClr val="bg1"/>
                </a:solidFill>
                <a:latin typeface="Arial Narrow" panose="020B0606020202030204" pitchFamily="34" charset="0"/>
              </a:rPr>
              <a:t>През него вече преминава огромната част от информацията обменяна между  Ротари клубовете, Дистриктите и Ротари Интернешънъл</a:t>
            </a:r>
            <a:r>
              <a:rPr lang="bg-BG" dirty="0">
                <a:solidFill>
                  <a:schemeClr val="bg1"/>
                </a:solidFill>
                <a:latin typeface="Arial Narrow" panose="020B0606020202030204" pitchFamily="34" charset="0"/>
              </a:rPr>
              <a:t>.</a:t>
            </a:r>
          </a:p>
          <a:p>
            <a:pPr marL="285750" indent="-285750" eaLnBrk="1" fontAlgn="auto" hangingPunct="1">
              <a:spcAft>
                <a:spcPts val="0"/>
              </a:spcAft>
              <a:buFont typeface="Arial"/>
              <a:buChar char="•"/>
              <a:defRPr/>
            </a:pPr>
            <a:endParaRPr lang="bg-BG" dirty="0">
              <a:solidFill>
                <a:schemeClr val="bg1"/>
              </a:solidFill>
              <a:latin typeface="Arial Narrow" panose="020B0606020202030204" pitchFamily="34" charset="0"/>
            </a:endParaRPr>
          </a:p>
        </p:txBody>
      </p:sp>
      <p:sp>
        <p:nvSpPr>
          <p:cNvPr id="6" name="Rounded Rectangle 5"/>
          <p:cNvSpPr/>
          <p:nvPr/>
        </p:nvSpPr>
        <p:spPr>
          <a:xfrm>
            <a:off x="860425" y="4535488"/>
            <a:ext cx="7593013" cy="143986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0" indent="-285750" eaLnBrk="1" fontAlgn="auto" hangingPunct="1">
              <a:spcAft>
                <a:spcPts val="0"/>
              </a:spcAft>
              <a:buFont typeface="Arial"/>
              <a:buChar char="•"/>
              <a:defRPr/>
            </a:pPr>
            <a:endParaRPr lang="en-US" dirty="0">
              <a:solidFill>
                <a:schemeClr val="bg1"/>
              </a:solidFill>
              <a:latin typeface="Arial Narrow" panose="020B0606020202030204" pitchFamily="34" charset="0"/>
            </a:endParaRPr>
          </a:p>
          <a:p>
            <a:pPr marL="266700" eaLnBrk="1" fontAlgn="auto" hangingPunct="1">
              <a:spcAft>
                <a:spcPts val="0"/>
              </a:spcAft>
              <a:defRPr/>
            </a:pPr>
            <a:r>
              <a:rPr lang="bg-BG" b="1" dirty="0">
                <a:solidFill>
                  <a:schemeClr val="bg1"/>
                </a:solidFill>
                <a:latin typeface="Arial Narrow" panose="020B0606020202030204" pitchFamily="34" charset="0"/>
              </a:rPr>
              <a:t>За да функционира пълноценно, всички клубове своевременно трябва да вписват целите и  задачите си през ротарианската година, за да могат и те, и ръководствата на Дистрикта и на РИ да получават актуална информация за както за прогреса в работата им, така и за тенденциите в развитието им.</a:t>
            </a:r>
          </a:p>
          <a:p>
            <a:pPr marL="285750" indent="-285750" eaLnBrk="1" fontAlgn="auto" hangingPunct="1">
              <a:spcAft>
                <a:spcPts val="0"/>
              </a:spcAft>
              <a:buFont typeface="Arial"/>
              <a:buChar char="•"/>
              <a:defRPr/>
            </a:pPr>
            <a:endParaRPr lang="bg-BG"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682478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4. Ротари клуб Централ - задачи:</a:t>
            </a:r>
            <a:endParaRPr lang="bg-BG" altLang="en-US" sz="2500" b="1" smtClean="0">
              <a:latin typeface="Times New Roman" pitchFamily="18" charset="0"/>
              <a:cs typeface="Times New Roman" pitchFamily="18" charset="0"/>
            </a:endParaRPr>
          </a:p>
        </p:txBody>
      </p:sp>
      <p:sp>
        <p:nvSpPr>
          <p:cNvPr id="79875"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4" name="Rounded Rectangle 3"/>
          <p:cNvSpPr/>
          <p:nvPr/>
        </p:nvSpPr>
        <p:spPr>
          <a:xfrm>
            <a:off x="838200" y="1089025"/>
            <a:ext cx="7593013" cy="10763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20000" indent="-285750" eaLnBrk="1" fontAlgn="auto" hangingPunct="1">
              <a:spcAft>
                <a:spcPts val="0"/>
              </a:spcAft>
              <a:buFont typeface="Arial"/>
              <a:buChar char="•"/>
              <a:defRPr/>
            </a:pPr>
            <a:endParaRPr lang="en-US" dirty="0">
              <a:solidFill>
                <a:schemeClr val="bg1"/>
              </a:solidFill>
              <a:latin typeface="Arial Narrow" panose="020B0606020202030204" pitchFamily="34" charset="0"/>
            </a:endParaRPr>
          </a:p>
          <a:p>
            <a:pPr marL="266700" eaLnBrk="1" fontAlgn="auto" hangingPunct="1">
              <a:spcAft>
                <a:spcPts val="0"/>
              </a:spcAft>
              <a:defRPr/>
            </a:pPr>
            <a:r>
              <a:rPr lang="bg-BG" dirty="0">
                <a:solidFill>
                  <a:schemeClr val="bg1"/>
                </a:solidFill>
                <a:latin typeface="Arial Narrow" panose="020B0606020202030204" pitchFamily="34" charset="0"/>
              </a:rPr>
              <a:t>Елект Президентите и Секретарите на клубове още преди началото на следващата Ротарианска година да влязат с личните си акаунти в РК Централ и да се запознаят в детайли с различните менюта и данните които трябва да се въвеждат.</a:t>
            </a:r>
          </a:p>
          <a:p>
            <a:pPr marL="285750" indent="-285750" eaLnBrk="1" fontAlgn="auto" hangingPunct="1">
              <a:spcAft>
                <a:spcPts val="0"/>
              </a:spcAft>
              <a:buFont typeface="Arial"/>
              <a:buChar char="•"/>
              <a:defRPr/>
            </a:pPr>
            <a:endParaRPr lang="bg-BG" dirty="0">
              <a:solidFill>
                <a:schemeClr val="bg1"/>
              </a:solidFill>
              <a:latin typeface="Arial Narrow" panose="020B0606020202030204" pitchFamily="34" charset="0"/>
            </a:endParaRPr>
          </a:p>
        </p:txBody>
      </p:sp>
      <p:sp>
        <p:nvSpPr>
          <p:cNvPr id="5" name="Rounded Rectangle 4"/>
          <p:cNvSpPr/>
          <p:nvPr/>
        </p:nvSpPr>
        <p:spPr>
          <a:xfrm>
            <a:off x="865188" y="2351088"/>
            <a:ext cx="7566025" cy="10572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Aft>
                <a:spcPts val="0"/>
              </a:spcAft>
              <a:buFont typeface="Arial"/>
              <a:buChar char="•"/>
              <a:defRPr/>
            </a:pPr>
            <a:endParaRPr lang="bg-BG" dirty="0">
              <a:solidFill>
                <a:schemeClr val="bg1"/>
              </a:solidFill>
              <a:latin typeface="Arial Narrow" panose="020B0606020202030204" pitchFamily="34" charset="0"/>
            </a:endParaRPr>
          </a:p>
          <a:p>
            <a:pPr eaLnBrk="1" fontAlgn="auto" hangingPunct="1">
              <a:spcAft>
                <a:spcPts val="0"/>
              </a:spcAft>
              <a:defRPr/>
            </a:pPr>
            <a:r>
              <a:rPr lang="bg-BG" dirty="0">
                <a:solidFill>
                  <a:schemeClr val="bg1"/>
                </a:solidFill>
                <a:latin typeface="Arial Narrow" panose="020B0606020202030204" pitchFamily="34" charset="0"/>
              </a:rPr>
              <a:t>	</a:t>
            </a:r>
          </a:p>
          <a:p>
            <a:pPr eaLnBrk="1" fontAlgn="auto" hangingPunct="1">
              <a:spcAft>
                <a:spcPts val="0"/>
              </a:spcAft>
              <a:defRPr/>
            </a:pPr>
            <a:r>
              <a:rPr lang="bg-BG" dirty="0">
                <a:solidFill>
                  <a:schemeClr val="bg1"/>
                </a:solidFill>
                <a:latin typeface="Arial Narrow" panose="020B0606020202030204" pitchFamily="34" charset="0"/>
              </a:rPr>
              <a:t>    Запознавайки се с Ротари Централ да проверят дали са въведени данните     </a:t>
            </a:r>
          </a:p>
          <a:p>
            <a:pPr eaLnBrk="1" fontAlgn="auto" hangingPunct="1">
              <a:spcAft>
                <a:spcPts val="0"/>
              </a:spcAft>
              <a:defRPr/>
            </a:pPr>
            <a:r>
              <a:rPr lang="bg-BG" dirty="0">
                <a:solidFill>
                  <a:schemeClr val="bg1"/>
                </a:solidFill>
                <a:latin typeface="Arial Narrow" panose="020B0606020202030204" pitchFamily="34" charset="0"/>
              </a:rPr>
              <a:t>    за клуба им през текущата година, и ако не са да спомогнат на действащите</a:t>
            </a:r>
          </a:p>
          <a:p>
            <a:pPr eaLnBrk="1" fontAlgn="auto" hangingPunct="1">
              <a:spcAft>
                <a:spcPts val="0"/>
              </a:spcAft>
              <a:defRPr/>
            </a:pPr>
            <a:r>
              <a:rPr lang="bg-BG" dirty="0">
                <a:solidFill>
                  <a:schemeClr val="bg1"/>
                </a:solidFill>
                <a:latin typeface="Arial Narrow" panose="020B0606020202030204" pitchFamily="34" charset="0"/>
              </a:rPr>
              <a:t>    бордове да ги въведат за да има съпоставимост на данните с предни години.</a:t>
            </a:r>
          </a:p>
          <a:p>
            <a:pPr eaLnBrk="1" fontAlgn="auto" hangingPunct="1">
              <a:spcAft>
                <a:spcPts val="0"/>
              </a:spcAft>
              <a:defRPr/>
            </a:pPr>
            <a:endParaRPr lang="en-US" dirty="0">
              <a:solidFill>
                <a:schemeClr val="bg1"/>
              </a:solidFill>
              <a:latin typeface="Arial Narrow" panose="020B0606020202030204" pitchFamily="34" charset="0"/>
            </a:endParaRPr>
          </a:p>
          <a:p>
            <a:pPr marL="285750" indent="-285750" eaLnBrk="1" fontAlgn="auto" hangingPunct="1">
              <a:spcAft>
                <a:spcPts val="0"/>
              </a:spcAft>
              <a:buFont typeface="Arial"/>
              <a:buChar char="•"/>
              <a:defRPr/>
            </a:pPr>
            <a:endParaRPr lang="en-US" dirty="0">
              <a:solidFill>
                <a:schemeClr val="bg1"/>
              </a:solidFill>
              <a:latin typeface="Arial Narrow" panose="020B0606020202030204" pitchFamily="34" charset="0"/>
            </a:endParaRPr>
          </a:p>
        </p:txBody>
      </p:sp>
      <p:sp>
        <p:nvSpPr>
          <p:cNvPr id="6" name="Rounded Rectangle 5"/>
          <p:cNvSpPr/>
          <p:nvPr/>
        </p:nvSpPr>
        <p:spPr>
          <a:xfrm>
            <a:off x="852488" y="3633788"/>
            <a:ext cx="7591425" cy="10858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66700" eaLnBrk="1" fontAlgn="auto" hangingPunct="1">
              <a:spcAft>
                <a:spcPts val="0"/>
              </a:spcAft>
              <a:defRPr/>
            </a:pPr>
            <a:r>
              <a:rPr lang="bg-BG" dirty="0">
                <a:solidFill>
                  <a:schemeClr val="bg1"/>
                </a:solidFill>
                <a:latin typeface="Arial Narrow" panose="020B0606020202030204" pitchFamily="34" charset="0"/>
              </a:rPr>
              <a:t>Елект Президентите да обмислят и си набележат  целите за годината на техния мандат още преди началото на ротарианската година.</a:t>
            </a:r>
          </a:p>
        </p:txBody>
      </p:sp>
      <p:sp>
        <p:nvSpPr>
          <p:cNvPr id="7" name="Rounded Rectangle 6"/>
          <p:cNvSpPr/>
          <p:nvPr/>
        </p:nvSpPr>
        <p:spPr>
          <a:xfrm>
            <a:off x="866775" y="4948238"/>
            <a:ext cx="7564438" cy="11461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66700" eaLnBrk="1" fontAlgn="auto" hangingPunct="1">
              <a:spcAft>
                <a:spcPts val="0"/>
              </a:spcAft>
              <a:defRPr/>
            </a:pPr>
            <a:r>
              <a:rPr lang="bg-BG" dirty="0">
                <a:solidFill>
                  <a:schemeClr val="bg1"/>
                </a:solidFill>
                <a:latin typeface="Arial Narrow" panose="020B0606020202030204" pitchFamily="34" charset="0"/>
              </a:rPr>
              <a:t>Елект Президентите с помоща на Секретарите  да обсъдят в клубовете си приетите цели  и ги въведат в РК Централ още в началото на ротарианската година, не по-късно от 30 Юли..</a:t>
            </a:r>
          </a:p>
        </p:txBody>
      </p:sp>
    </p:spTree>
    <p:extLst>
      <p:ext uri="{BB962C8B-B14F-4D97-AF65-F5344CB8AC3E}">
        <p14:creationId xmlns:p14="http://schemas.microsoft.com/office/powerpoint/2010/main" val="15444303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bg-BG" sz="2500" b="1" smtClean="0">
                <a:latin typeface="Times New Roman" pitchFamily="18" charset="0"/>
                <a:cs typeface="Times New Roman" pitchFamily="18" charset="0"/>
              </a:rPr>
              <a:t>               </a:t>
            </a:r>
            <a:r>
              <a:rPr lang="bg-BG" altLang="bg-BG" sz="2500" b="1" smtClean="0">
                <a:solidFill>
                  <a:srgbClr val="FFFFFF"/>
                </a:solidFill>
                <a:latin typeface="Times New Roman" pitchFamily="18" charset="0"/>
                <a:cs typeface="Times New Roman" pitchFamily="18" charset="0"/>
              </a:rPr>
              <a:t>5. Ротарианска грамота 2019-2020 г.</a:t>
            </a:r>
            <a:endParaRPr lang="en-US" altLang="bg-BG" sz="2500" b="1" smtClean="0">
              <a:solidFill>
                <a:srgbClr val="FFFFFF"/>
              </a:solidFill>
              <a:latin typeface="Times New Roman" pitchFamily="18" charset="0"/>
              <a:cs typeface="Times New Roman" pitchFamily="18" charset="0"/>
            </a:endParaRPr>
          </a:p>
        </p:txBody>
      </p:sp>
      <p:sp>
        <p:nvSpPr>
          <p:cNvPr id="81923"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pic>
        <p:nvPicPr>
          <p:cNvPr id="819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3324225"/>
            <a:ext cx="34099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992188"/>
            <a:ext cx="16732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7388" y="1668463"/>
            <a:ext cx="3198812"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4149725"/>
            <a:ext cx="38195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1104900"/>
            <a:ext cx="22240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27213" y="2378075"/>
            <a:ext cx="37433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25900" y="1112838"/>
            <a:ext cx="50101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58963" y="2006600"/>
            <a:ext cx="25273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2857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a:t>
            </a:r>
            <a:r>
              <a:rPr lang="bg-BG" altLang="bg-BG" sz="2500" b="1" smtClean="0">
                <a:solidFill>
                  <a:srgbClr val="FFFFFF"/>
                </a:solidFill>
                <a:latin typeface="Times New Roman" pitchFamily="18" charset="0"/>
                <a:cs typeface="Times New Roman" pitchFamily="18" charset="0"/>
              </a:rPr>
              <a:t>5. Ротарианска грамота 2019-2020 г.</a:t>
            </a:r>
            <a:endParaRPr lang="bg-BG" altLang="en-US" sz="2500" b="1" smtClean="0">
              <a:latin typeface="Times New Roman" pitchFamily="18" charset="0"/>
              <a:cs typeface="Times New Roman" pitchFamily="18" charset="0"/>
            </a:endParaRPr>
          </a:p>
        </p:txBody>
      </p:sp>
      <p:sp>
        <p:nvSpPr>
          <p:cNvPr id="83971"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8" name="Rounded Rectangle 7"/>
          <p:cNvSpPr/>
          <p:nvPr/>
        </p:nvSpPr>
        <p:spPr>
          <a:xfrm>
            <a:off x="5746750" y="1071563"/>
            <a:ext cx="3384550" cy="5075237"/>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ru-RU" sz="1300" b="1" dirty="0">
                <a:latin typeface="Arial Narrow" panose="020B0606020202030204" pitchFamily="34" charset="0"/>
              </a:rPr>
              <a:t>ПРЕПРИЕМАНЕ НА ДЕЙСТВИЕ</a:t>
            </a:r>
          </a:p>
          <a:p>
            <a:pPr algn="just">
              <a:defRPr/>
            </a:pPr>
            <a:r>
              <a:rPr lang="ru-RU" sz="1300" b="1" u="sng" dirty="0">
                <a:latin typeface="Arial Narrow" panose="020B0606020202030204" pitchFamily="34" charset="0"/>
              </a:rPr>
              <a:t>Постигнете най-малко 5 от следните цели</a:t>
            </a:r>
            <a:r>
              <a:rPr lang="ru-RU" sz="1300" b="1" dirty="0">
                <a:latin typeface="Arial Narrow" panose="020B0606020202030204" pitchFamily="34" charset="0"/>
              </a:rPr>
              <a:t>:</a:t>
            </a:r>
          </a:p>
          <a:p>
            <a:pPr algn="just">
              <a:defRPr/>
            </a:pPr>
            <a:r>
              <a:rPr lang="ru-RU" sz="1300" b="1" dirty="0">
                <a:latin typeface="Arial Narrow" panose="020B0606020202030204" pitchFamily="34" charset="0"/>
              </a:rPr>
              <a:t>1 Назначете активна клубна комисия за Фондацията, от пет члена и съобщете на Ротари  кой ще бъде председател.</a:t>
            </a:r>
          </a:p>
          <a:p>
            <a:pPr algn="just">
              <a:defRPr/>
            </a:pPr>
            <a:r>
              <a:rPr lang="ru-RU" sz="1300" b="1" dirty="0">
                <a:latin typeface="Arial Narrow" panose="020B0606020202030204" pitchFamily="34" charset="0"/>
              </a:rPr>
              <a:t>2 Увеличете броя на членовете, участващи в проекти за служба </a:t>
            </a:r>
          </a:p>
          <a:p>
            <a:pPr algn="just">
              <a:defRPr/>
            </a:pPr>
            <a:r>
              <a:rPr lang="ru-RU" sz="1300" b="1" dirty="0">
                <a:latin typeface="Arial Narrow" panose="020B0606020202030204" pitchFamily="34" charset="0"/>
              </a:rPr>
              <a:t>3 Дарете минимум 100 щ.д. на човек към Годишния фонд на Ротари Фондация</a:t>
            </a:r>
          </a:p>
          <a:p>
            <a:pPr algn="just">
              <a:defRPr/>
            </a:pPr>
            <a:r>
              <a:rPr lang="ru-RU" sz="1300" b="1" dirty="0">
                <a:latin typeface="Arial Narrow" panose="020B0606020202030204" pitchFamily="34" charset="0"/>
              </a:rPr>
              <a:t>4 Организирайте събитие за събиране на средства </a:t>
            </a:r>
          </a:p>
          <a:p>
            <a:pPr algn="just">
              <a:defRPr/>
            </a:pPr>
            <a:r>
              <a:rPr lang="ru-RU" sz="1300" b="1" dirty="0">
                <a:latin typeface="Arial Narrow" panose="020B0606020202030204" pitchFamily="34" charset="0"/>
              </a:rPr>
              <a:t>5 Реализирайте значим местен или междунароиден проект за служба по една от шестте сфери на фокус</a:t>
            </a:r>
          </a:p>
          <a:p>
            <a:pPr algn="just">
              <a:defRPr/>
            </a:pPr>
            <a:r>
              <a:rPr lang="ru-RU" sz="1300" b="1" dirty="0">
                <a:latin typeface="Arial Narrow" panose="020B0606020202030204" pitchFamily="34" charset="0"/>
              </a:rPr>
              <a:t>6 Публикувайте на сайта на rotary.org успешни клубни проекти</a:t>
            </a:r>
          </a:p>
          <a:p>
            <a:pPr algn="just">
              <a:defRPr/>
            </a:pPr>
            <a:r>
              <a:rPr lang="ru-RU" sz="1300" b="1" dirty="0">
                <a:latin typeface="Arial Narrow" panose="020B0606020202030204" pitchFamily="34" charset="0"/>
              </a:rPr>
              <a:t>7 Партнирайте си с корпоративни, правителствени или неправителствени организации и работете заедно по проект</a:t>
            </a:r>
          </a:p>
          <a:p>
            <a:pPr algn="just">
              <a:defRPr/>
            </a:pPr>
            <a:r>
              <a:rPr lang="ru-RU" sz="1300" b="1" dirty="0">
                <a:latin typeface="Arial Narrow" panose="020B0606020202030204" pitchFamily="34" charset="0"/>
              </a:rPr>
              <a:t>8 Използвайте насоките на марката на Ротари за кампанията „Хора на действието”, както и други ресурси</a:t>
            </a:r>
          </a:p>
          <a:p>
            <a:pPr algn="just">
              <a:defRPr/>
            </a:pPr>
            <a:r>
              <a:rPr lang="ru-RU" sz="1300" b="1" dirty="0">
                <a:latin typeface="Arial Narrow" panose="020B0606020202030204" pitchFamily="34" charset="0"/>
              </a:rPr>
              <a:t>9 Погрижете се членовете на клуба да разговарят с медиите, за да разкажат за    Вашия клуб и за Ротари</a:t>
            </a:r>
            <a:endParaRPr lang="en-US" sz="1300" b="1" dirty="0">
              <a:latin typeface="Arial Narrow" panose="020B0606020202030204" pitchFamily="34" charset="0"/>
            </a:endParaRPr>
          </a:p>
        </p:txBody>
      </p:sp>
      <p:sp>
        <p:nvSpPr>
          <p:cNvPr id="10" name="Rounded Rectangle 9"/>
          <p:cNvSpPr/>
          <p:nvPr/>
        </p:nvSpPr>
        <p:spPr>
          <a:xfrm>
            <a:off x="2200275" y="1071563"/>
            <a:ext cx="3384550" cy="5075237"/>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ru-RU" sz="1300" b="1" dirty="0">
                <a:latin typeface="Arial Narrow" panose="020B0606020202030204" pitchFamily="34" charset="0"/>
              </a:rPr>
              <a:t>ОБЕДИНЯВАНЕ НА ХОРАТА</a:t>
            </a:r>
          </a:p>
          <a:p>
            <a:pPr algn="just">
              <a:defRPr/>
            </a:pPr>
            <a:r>
              <a:rPr lang="ru-RU" sz="1300" b="1" u="sng" dirty="0">
                <a:latin typeface="Arial Narrow" panose="020B0606020202030204" pitchFamily="34" charset="0"/>
              </a:rPr>
              <a:t>Постигнете най-малко 5 от следните цели: </a:t>
            </a:r>
          </a:p>
          <a:p>
            <a:pPr algn="just">
              <a:defRPr/>
            </a:pPr>
            <a:r>
              <a:rPr lang="ru-RU" sz="1300" b="1" dirty="0">
                <a:latin typeface="Arial Narrow" panose="020B0606020202030204" pitchFamily="34" charset="0"/>
              </a:rPr>
              <a:t>1 Назначете активна клубна комисия за членството, състояща се от не по-малко от пет члена и съобщете на Ротари кой ще бъде председател. </a:t>
            </a:r>
          </a:p>
          <a:p>
            <a:pPr algn="just">
              <a:defRPr/>
            </a:pPr>
            <a:r>
              <a:rPr lang="ru-RU" sz="1300" b="1" dirty="0">
                <a:latin typeface="Arial Narrow" panose="020B0606020202030204" pitchFamily="34" charset="0"/>
              </a:rPr>
              <a:t>2 Постигнете нетно увеличение на членовете си</a:t>
            </a:r>
          </a:p>
          <a:p>
            <a:pPr algn="just">
              <a:defRPr/>
            </a:pPr>
            <a:r>
              <a:rPr lang="ru-RU" sz="1300" b="1" dirty="0">
                <a:latin typeface="Arial Narrow" panose="020B0606020202030204" pitchFamily="34" charset="0"/>
              </a:rPr>
              <a:t>3 Поддържайте или подобрете нивото на задържане на настоящите и новите членове:</a:t>
            </a:r>
          </a:p>
          <a:p>
            <a:pPr algn="just">
              <a:defRPr/>
            </a:pPr>
            <a:r>
              <a:rPr lang="ru-RU" sz="1300" b="1" dirty="0">
                <a:latin typeface="Arial Narrow" panose="020B0606020202030204" pitchFamily="34" charset="0"/>
              </a:rPr>
              <a:t>4 Постигнете нетно увеличение на членовете от женски пол или на лицата под 40 години</a:t>
            </a:r>
          </a:p>
          <a:p>
            <a:pPr algn="just">
              <a:defRPr/>
            </a:pPr>
            <a:r>
              <a:rPr lang="ru-RU" sz="1300" b="1" dirty="0">
                <a:latin typeface="Arial Narrow" panose="020B0606020202030204" pitchFamily="34" charset="0"/>
              </a:rPr>
              <a:t>5 Работете  да обедините вашия членския състав с различните бизнеси и професии от общноста Ви..</a:t>
            </a:r>
          </a:p>
          <a:p>
            <a:pPr algn="just">
              <a:defRPr/>
            </a:pPr>
            <a:r>
              <a:rPr lang="ru-RU" sz="1300" b="1" dirty="0">
                <a:latin typeface="Arial Narrow" panose="020B0606020202030204" pitchFamily="34" charset="0"/>
              </a:rPr>
              <a:t>6 Спонсорирайте нов Ротари клуб или Ротариански местен отряд</a:t>
            </a:r>
          </a:p>
          <a:p>
            <a:pPr algn="just">
              <a:defRPr/>
            </a:pPr>
            <a:r>
              <a:rPr lang="ru-RU" sz="1300" b="1" dirty="0">
                <a:latin typeface="Arial Narrow" panose="020B0606020202030204" pitchFamily="34" charset="0"/>
              </a:rPr>
              <a:t>7 Спонсорирайте Интеракт или Ротаракт клуб</a:t>
            </a:r>
          </a:p>
          <a:p>
            <a:pPr algn="just">
              <a:defRPr/>
            </a:pPr>
            <a:r>
              <a:rPr lang="ru-RU" sz="1300" b="1" dirty="0">
                <a:latin typeface="Arial Narrow" panose="020B0606020202030204" pitchFamily="34" charset="0"/>
              </a:rPr>
              <a:t>8 Организирайте събитие за бивши стипендианти на Ротари </a:t>
            </a:r>
          </a:p>
          <a:p>
            <a:pPr algn="just">
              <a:defRPr/>
            </a:pPr>
            <a:r>
              <a:rPr lang="ru-RU" sz="1300" b="1" dirty="0">
                <a:latin typeface="Arial Narrow" panose="020B0606020202030204" pitchFamily="34" charset="0"/>
              </a:rPr>
              <a:t>9 Спонсорирайте студент-участник в Младежки обмен или участник в RYLA </a:t>
            </a:r>
            <a:endParaRPr lang="en-US" sz="1300" b="1" dirty="0">
              <a:latin typeface="Arial Narrow" panose="020B0606020202030204" pitchFamily="34" charset="0"/>
            </a:endParaRPr>
          </a:p>
        </p:txBody>
      </p:sp>
      <p:sp>
        <p:nvSpPr>
          <p:cNvPr id="12" name="Oval 11"/>
          <p:cNvSpPr/>
          <p:nvPr/>
        </p:nvSpPr>
        <p:spPr>
          <a:xfrm>
            <a:off x="19050" y="1268413"/>
            <a:ext cx="2159000" cy="4681537"/>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b="1" u="sng" dirty="0">
                <a:latin typeface="Arial Narrow" panose="020B0606020202030204" pitchFamily="34" charset="0"/>
              </a:rPr>
              <a:t>Ротарианска </a:t>
            </a:r>
          </a:p>
          <a:p>
            <a:pPr algn="ctr">
              <a:defRPr/>
            </a:pPr>
            <a:r>
              <a:rPr lang="ru-RU" b="1" u="sng" dirty="0">
                <a:latin typeface="Arial Narrow" panose="020B0606020202030204" pitchFamily="34" charset="0"/>
              </a:rPr>
              <a:t>грамота: </a:t>
            </a:r>
          </a:p>
          <a:p>
            <a:pPr algn="ctr">
              <a:defRPr/>
            </a:pPr>
            <a:r>
              <a:rPr lang="ru-RU" b="1" dirty="0">
                <a:latin typeface="Arial Narrow" panose="020B0606020202030204" pitchFamily="34" charset="0"/>
              </a:rPr>
              <a:t>За да я </a:t>
            </a:r>
          </a:p>
          <a:p>
            <a:pPr algn="ctr">
              <a:defRPr/>
            </a:pPr>
            <a:r>
              <a:rPr lang="ru-RU" b="1" dirty="0">
                <a:latin typeface="Arial Narrow" panose="020B0606020202030204" pitchFamily="34" charset="0"/>
              </a:rPr>
              <a:t>заслужим </a:t>
            </a:r>
          </a:p>
          <a:p>
            <a:pPr algn="ctr">
              <a:defRPr/>
            </a:pPr>
            <a:r>
              <a:rPr lang="ru-RU" b="1" dirty="0">
                <a:latin typeface="Arial Narrow" panose="020B0606020202030204" pitchFamily="34" charset="0"/>
              </a:rPr>
              <a:t>трябва да </a:t>
            </a:r>
          </a:p>
          <a:p>
            <a:pPr algn="ctr">
              <a:defRPr/>
            </a:pPr>
            <a:r>
              <a:rPr lang="ru-RU" b="1" dirty="0">
                <a:latin typeface="Arial Narrow" panose="020B0606020202030204" pitchFamily="34" charset="0"/>
              </a:rPr>
              <a:t>постигнем </a:t>
            </a:r>
          </a:p>
          <a:p>
            <a:pPr algn="ctr">
              <a:defRPr/>
            </a:pPr>
            <a:r>
              <a:rPr lang="ru-RU" b="1" dirty="0">
                <a:latin typeface="Arial Narrow" panose="020B0606020202030204" pitchFamily="34" charset="0"/>
              </a:rPr>
              <a:t>по 5 цели </a:t>
            </a:r>
          </a:p>
          <a:p>
            <a:pPr algn="ctr">
              <a:defRPr/>
            </a:pPr>
            <a:r>
              <a:rPr lang="ru-RU" b="1" dirty="0">
                <a:latin typeface="Arial Narrow" panose="020B0606020202030204" pitchFamily="34" charset="0"/>
              </a:rPr>
              <a:t>от следните </a:t>
            </a:r>
          </a:p>
          <a:p>
            <a:pPr algn="ctr">
              <a:defRPr/>
            </a:pPr>
            <a:r>
              <a:rPr lang="ru-RU" b="1" dirty="0">
                <a:latin typeface="Arial Narrow" panose="020B0606020202030204" pitchFamily="34" charset="0"/>
              </a:rPr>
              <a:t>две категории:</a:t>
            </a:r>
            <a:endParaRPr lang="en-US" b="1" dirty="0">
              <a:latin typeface="Arial Narrow" panose="020B0606020202030204" pitchFamily="34" charset="0"/>
            </a:endParaRPr>
          </a:p>
        </p:txBody>
      </p:sp>
    </p:spTree>
    <p:extLst>
      <p:ext uri="{BB962C8B-B14F-4D97-AF65-F5344CB8AC3E}">
        <p14:creationId xmlns:p14="http://schemas.microsoft.com/office/powerpoint/2010/main" val="7793922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a:t>
            </a:r>
            <a:r>
              <a:rPr lang="bg-BG" altLang="bg-BG" sz="2500" b="1" smtClean="0">
                <a:solidFill>
                  <a:srgbClr val="FFFFFF"/>
                </a:solidFill>
                <a:latin typeface="Times New Roman" pitchFamily="18" charset="0"/>
                <a:cs typeface="Times New Roman" pitchFamily="18" charset="0"/>
              </a:rPr>
              <a:t>5. Ротарианска грамота 2019-2020 г.</a:t>
            </a:r>
            <a:endParaRPr lang="bg-BG" altLang="en-US" sz="2500" b="1" smtClean="0">
              <a:latin typeface="Times New Roman" pitchFamily="18" charset="0"/>
              <a:cs typeface="Times New Roman" pitchFamily="18" charset="0"/>
            </a:endParaRPr>
          </a:p>
        </p:txBody>
      </p:sp>
      <p:sp>
        <p:nvSpPr>
          <p:cNvPr id="86019"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6" name="Rounded Rectangle 5"/>
          <p:cNvSpPr/>
          <p:nvPr/>
        </p:nvSpPr>
        <p:spPr>
          <a:xfrm>
            <a:off x="4745038" y="1052513"/>
            <a:ext cx="3384550" cy="5076825"/>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just">
              <a:defRPr/>
            </a:pPr>
            <a:r>
              <a:rPr lang="ru-RU" sz="1400" b="1" dirty="0">
                <a:latin typeface="Arial Narrow" panose="020B0606020202030204" pitchFamily="34" charset="0"/>
              </a:rPr>
              <a:t>1 Свържете се с лидерите. Постигнете нетно увеличение на членството с пет или повече членове</a:t>
            </a:r>
          </a:p>
          <a:p>
            <a:pPr algn="just">
              <a:defRPr/>
            </a:pPr>
            <a:endParaRPr lang="ru-RU" sz="1400" b="1" dirty="0">
              <a:latin typeface="Arial Narrow" panose="020B0606020202030204" pitchFamily="34" charset="0"/>
            </a:endParaRPr>
          </a:p>
          <a:p>
            <a:pPr algn="just">
              <a:defRPr/>
            </a:pPr>
            <a:r>
              <a:rPr lang="ru-RU" sz="1400" b="1" dirty="0">
                <a:latin typeface="Arial Narrow" panose="020B0606020202030204" pitchFamily="34" charset="0"/>
              </a:rPr>
              <a:t>2 Свържете се със семействата. Организирайте проект за служба, ориентиран към семейството, който свързва семействата на Вашите членове, участници по младежките програми и други</a:t>
            </a:r>
          </a:p>
          <a:p>
            <a:pPr algn="just">
              <a:defRPr/>
            </a:pPr>
            <a:endParaRPr lang="ru-RU" sz="1400" b="1" dirty="0">
              <a:latin typeface="Arial Narrow" panose="020B0606020202030204" pitchFamily="34" charset="0"/>
            </a:endParaRPr>
          </a:p>
          <a:p>
            <a:pPr algn="just">
              <a:defRPr/>
            </a:pPr>
            <a:r>
              <a:rPr lang="ru-RU" sz="1400" b="1" dirty="0">
                <a:latin typeface="Arial Narrow" panose="020B0606020202030204" pitchFamily="34" charset="0"/>
              </a:rPr>
              <a:t>3 Свържете се професионално. Започнете или продължете програма за лидерско, личностно или професионално развитие, за да подобрите уменията на членовете си</a:t>
            </a:r>
          </a:p>
          <a:p>
            <a:pPr algn="just">
              <a:defRPr/>
            </a:pPr>
            <a:endParaRPr lang="ru-RU" sz="1400" b="1" dirty="0">
              <a:latin typeface="Arial Narrow" panose="020B0606020202030204" pitchFamily="34" charset="0"/>
            </a:endParaRPr>
          </a:p>
          <a:p>
            <a:pPr algn="just">
              <a:defRPr/>
            </a:pPr>
            <a:r>
              <a:rPr lang="ru-RU" sz="1400" b="1" dirty="0">
                <a:latin typeface="Arial Narrow" panose="020B0606020202030204" pitchFamily="34" charset="0"/>
              </a:rPr>
              <a:t>4 Свържете се с общността. Покажете как членовете на Вашия клуб са хора на действието, като най-малко четири пъти в месеца промотирате в социалните медии своя клуб и неговите дейности в службата </a:t>
            </a:r>
            <a:endParaRPr lang="en-US" sz="1400" b="1" dirty="0">
              <a:latin typeface="Arial Narrow" panose="020B0606020202030204" pitchFamily="34" charset="0"/>
            </a:endParaRPr>
          </a:p>
        </p:txBody>
      </p:sp>
      <p:sp>
        <p:nvSpPr>
          <p:cNvPr id="7" name="Rounded Rectangle 6"/>
          <p:cNvSpPr/>
          <p:nvPr/>
        </p:nvSpPr>
        <p:spPr>
          <a:xfrm>
            <a:off x="827088" y="1052513"/>
            <a:ext cx="3384550" cy="5076825"/>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600" b="1" u="sng" dirty="0">
                <a:latin typeface="Arial Narrow" panose="020B0606020202030204" pitchFamily="34" charset="0"/>
              </a:rPr>
              <a:t>РОТАРИАНСКА ГРАМОТА </a:t>
            </a:r>
          </a:p>
          <a:p>
            <a:pPr algn="ctr">
              <a:defRPr/>
            </a:pPr>
            <a:r>
              <a:rPr lang="ru-RU" sz="1600" b="1" u="sng" dirty="0">
                <a:latin typeface="Arial Narrow" panose="020B0606020202030204" pitchFamily="34" charset="0"/>
              </a:rPr>
              <a:t>ЗА 2019-2020 </a:t>
            </a:r>
          </a:p>
          <a:p>
            <a:pPr algn="ctr">
              <a:defRPr/>
            </a:pPr>
            <a:r>
              <a:rPr lang="ru-RU" sz="1600" b="1" u="sng" dirty="0">
                <a:latin typeface="Arial Narrow" panose="020B0606020202030204" pitchFamily="34" charset="0"/>
              </a:rPr>
              <a:t>С ПРЕЗИДЕНТСКО ОТЛИЧИЕ</a:t>
            </a:r>
          </a:p>
          <a:p>
            <a:pPr algn="just">
              <a:defRPr/>
            </a:pPr>
            <a:endParaRPr lang="ru-RU" sz="1400" b="1" dirty="0">
              <a:latin typeface="Arial Narrow" panose="020B0606020202030204" pitchFamily="34" charset="0"/>
            </a:endParaRPr>
          </a:p>
          <a:p>
            <a:pPr algn="just">
              <a:defRPr/>
            </a:pPr>
            <a:endParaRPr lang="ru-RU" sz="1400" b="1" dirty="0">
              <a:latin typeface="Arial Narrow" panose="020B0606020202030204" pitchFamily="34" charset="0"/>
            </a:endParaRPr>
          </a:p>
          <a:p>
            <a:pPr algn="just">
              <a:defRPr/>
            </a:pPr>
            <a:r>
              <a:rPr lang="ru-RU" sz="1400" b="1" dirty="0">
                <a:latin typeface="Arial Narrow" panose="020B0606020202030204" pitchFamily="34" charset="0"/>
              </a:rPr>
              <a:t>През 2019-2020 г. клубовете могат да спечелят Ротарианска грамота с Президентското отличие, когато освен целите от Ротарианската грамота достигнат допълнително от една до три  цели:</a:t>
            </a:r>
          </a:p>
          <a:p>
            <a:pPr algn="just">
              <a:defRPr/>
            </a:pPr>
            <a:endParaRPr lang="ru-RU" sz="1400" b="1" dirty="0">
              <a:latin typeface="Arial Narrow" panose="020B0606020202030204" pitchFamily="34" charset="0"/>
            </a:endParaRPr>
          </a:p>
          <a:p>
            <a:pPr algn="just">
              <a:defRPr/>
            </a:pPr>
            <a:r>
              <a:rPr lang="ru-RU" sz="1400" b="1" dirty="0">
                <a:latin typeface="Arial Narrow" panose="020B0606020202030204" pitchFamily="34" charset="0"/>
              </a:rPr>
              <a:t>Постигнете тези цели като допълнение, за да спечелите</a:t>
            </a:r>
          </a:p>
          <a:p>
            <a:pPr algn="just">
              <a:defRPr/>
            </a:pPr>
            <a:endParaRPr lang="ru-RU" sz="1400" b="1" dirty="0">
              <a:latin typeface="Arial Narrow" panose="020B0606020202030204" pitchFamily="34" charset="0"/>
            </a:endParaRPr>
          </a:p>
          <a:p>
            <a:pPr algn="just">
              <a:defRPr/>
            </a:pPr>
            <a:r>
              <a:rPr lang="ru-RU" sz="1600" b="1" dirty="0">
                <a:latin typeface="Arial Narrow" panose="020B0606020202030204" pitchFamily="34" charset="0"/>
              </a:rPr>
              <a:t> СРЕБЪРНО отличие (1 цел)</a:t>
            </a:r>
          </a:p>
          <a:p>
            <a:pPr algn="just">
              <a:defRPr/>
            </a:pPr>
            <a:endParaRPr lang="ru-RU" sz="1600" b="1" dirty="0">
              <a:latin typeface="Arial Narrow" panose="020B0606020202030204" pitchFamily="34" charset="0"/>
            </a:endParaRPr>
          </a:p>
          <a:p>
            <a:pPr algn="just">
              <a:defRPr/>
            </a:pPr>
            <a:r>
              <a:rPr lang="ru-RU" sz="1600" b="1" dirty="0">
                <a:latin typeface="Arial Narrow" panose="020B0606020202030204" pitchFamily="34" charset="0"/>
              </a:rPr>
              <a:t>ЗЛАТНО отличие (2 цели)</a:t>
            </a:r>
          </a:p>
          <a:p>
            <a:pPr algn="just">
              <a:defRPr/>
            </a:pPr>
            <a:endParaRPr lang="ru-RU" sz="1600" b="1" dirty="0">
              <a:latin typeface="Arial Narrow" panose="020B0606020202030204" pitchFamily="34" charset="0"/>
            </a:endParaRPr>
          </a:p>
          <a:p>
            <a:pPr algn="just">
              <a:defRPr/>
            </a:pPr>
            <a:r>
              <a:rPr lang="ru-RU" sz="1600" b="1" dirty="0">
                <a:latin typeface="Arial Narrow" panose="020B0606020202030204" pitchFamily="34" charset="0"/>
              </a:rPr>
              <a:t>ПЛАТИНЕНО отличие (3 цели)</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1575837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bg-BG" sz="2500" b="1" smtClean="0">
                <a:latin typeface="Times New Roman" pitchFamily="18" charset="0"/>
                <a:cs typeface="Times New Roman" pitchFamily="18" charset="0"/>
              </a:rPr>
              <a:t>               </a:t>
            </a:r>
            <a:r>
              <a:rPr lang="bg-BG" altLang="bg-BG" sz="2500" b="1" smtClean="0">
                <a:solidFill>
                  <a:srgbClr val="FFFFFF"/>
                </a:solidFill>
                <a:latin typeface="Times New Roman" pitchFamily="18" charset="0"/>
                <a:cs typeface="Times New Roman" pitchFamily="18" charset="0"/>
              </a:rPr>
              <a:t>5. Ротарианска грамота 2019-2020 г.</a:t>
            </a:r>
            <a:endParaRPr lang="bg-BG" altLang="en-US" sz="2500" b="1" smtClean="0">
              <a:latin typeface="Times New Roman" pitchFamily="18" charset="0"/>
              <a:cs typeface="Times New Roman" pitchFamily="18" charset="0"/>
            </a:endParaRPr>
          </a:p>
        </p:txBody>
      </p:sp>
      <p:sp>
        <p:nvSpPr>
          <p:cNvPr id="88067" name="Rectangle 3"/>
          <p:cNvSpPr>
            <a:spLocks noChangeArrowheads="1"/>
          </p:cNvSpPr>
          <p:nvPr/>
        </p:nvSpPr>
        <p:spPr bwMode="auto">
          <a:xfrm>
            <a:off x="2124075" y="-100013"/>
            <a:ext cx="45196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07000"/>
              </a:lnSpc>
              <a:spcAft>
                <a:spcPts val="800"/>
              </a:spcAft>
            </a:pPr>
            <a:r>
              <a:rPr lang="bg-BG" altLang="en-US">
                <a:latin typeface="Calibri" pitchFamily="34" charset="0"/>
                <a:ea typeface="Calibri" pitchFamily="34" charset="0"/>
                <a:cs typeface="Times New Roman" pitchFamily="18" charset="0"/>
              </a:rPr>
              <a:t> </a:t>
            </a:r>
          </a:p>
        </p:txBody>
      </p:sp>
      <p:sp>
        <p:nvSpPr>
          <p:cNvPr id="2" name="Rounded Rectangle 1"/>
          <p:cNvSpPr/>
          <p:nvPr/>
        </p:nvSpPr>
        <p:spPr>
          <a:xfrm>
            <a:off x="381000" y="1171575"/>
            <a:ext cx="8353425" cy="86360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bg-BG" sz="2000" b="1" dirty="0">
                <a:latin typeface="Arial Narrow" panose="020B0606020202030204" pitchFamily="34" charset="0"/>
              </a:rPr>
              <a:t>Как да заслужите Ротарианска Грамота през Ротарианска 2019-2020 година?</a:t>
            </a:r>
            <a:endParaRPr lang="en-US" sz="2000" b="1" dirty="0">
              <a:latin typeface="Arial Narrow" panose="020B0606020202030204" pitchFamily="34" charset="0"/>
            </a:endParaRPr>
          </a:p>
        </p:txBody>
      </p:sp>
      <p:sp>
        <p:nvSpPr>
          <p:cNvPr id="3" name="Rounded Rectangle 2"/>
          <p:cNvSpPr/>
          <p:nvPr/>
        </p:nvSpPr>
        <p:spPr>
          <a:xfrm>
            <a:off x="957263" y="2149475"/>
            <a:ext cx="7200900" cy="90011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bg-BG" b="1" dirty="0">
                <a:latin typeface="Arial Narrow" panose="020B0606020202030204" pitchFamily="34" charset="0"/>
              </a:rPr>
              <a:t>Като ръководите съвестно  клуба си като като президент според ротарианските ценности и работите за благото на общността в която е клуба Ви!</a:t>
            </a:r>
            <a:endParaRPr lang="en-US" b="1" dirty="0">
              <a:latin typeface="Arial Narrow" panose="020B0606020202030204" pitchFamily="34" charset="0"/>
            </a:endParaRPr>
          </a:p>
        </p:txBody>
      </p:sp>
      <p:sp>
        <p:nvSpPr>
          <p:cNvPr id="9" name="Rounded Rectangle 8"/>
          <p:cNvSpPr/>
          <p:nvPr/>
        </p:nvSpPr>
        <p:spPr>
          <a:xfrm>
            <a:off x="957263" y="3190875"/>
            <a:ext cx="7200900" cy="900113"/>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bg-BG" b="1" dirty="0">
                <a:latin typeface="Arial Narrow" panose="020B0606020202030204" pitchFamily="34" charset="0"/>
              </a:rPr>
              <a:t>Като планирате още в началото на годината Ви на Президент основните дейности на клуба Ви и изберете целите от Ротарианската грамота които може да покриете и работите за постигането им!</a:t>
            </a:r>
            <a:endParaRPr lang="en-US" b="1" dirty="0">
              <a:latin typeface="Arial Narrow" panose="020B0606020202030204" pitchFamily="34" charset="0"/>
            </a:endParaRPr>
          </a:p>
        </p:txBody>
      </p:sp>
      <p:sp>
        <p:nvSpPr>
          <p:cNvPr id="10" name="Rounded Rectangle 9"/>
          <p:cNvSpPr/>
          <p:nvPr/>
        </p:nvSpPr>
        <p:spPr>
          <a:xfrm>
            <a:off x="957263" y="4233863"/>
            <a:ext cx="7200900" cy="900112"/>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bg-BG" b="1" dirty="0">
                <a:latin typeface="Arial Narrow" panose="020B0606020202030204" pitchFamily="34" charset="0"/>
              </a:rPr>
              <a:t>Като впишете всички цели и проекти за Вашата Ротарианска година в РК Централ и отбелязвате редовно текущия прогрес в постигането им!</a:t>
            </a:r>
            <a:endParaRPr lang="en-US" b="1" dirty="0">
              <a:latin typeface="Arial Narrow" panose="020B0606020202030204" pitchFamily="34" charset="0"/>
            </a:endParaRPr>
          </a:p>
        </p:txBody>
      </p:sp>
      <p:sp>
        <p:nvSpPr>
          <p:cNvPr id="11" name="Rounded Rectangle 10"/>
          <p:cNvSpPr/>
          <p:nvPr/>
        </p:nvSpPr>
        <p:spPr>
          <a:xfrm>
            <a:off x="957263" y="5275263"/>
            <a:ext cx="7200900" cy="900112"/>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bg-BG" b="1" dirty="0">
                <a:latin typeface="Arial Narrow" panose="020B0606020202030204" pitchFamily="34" charset="0"/>
              </a:rPr>
              <a:t>Като следите и спазвате изискванията в Ръководството за спечелване на Ротарианска грамота, което ще получите с тази презентация</a:t>
            </a:r>
            <a:r>
              <a:rPr lang="bg-BG" dirty="0"/>
              <a:t>!</a:t>
            </a:r>
            <a:endParaRPr lang="en-US" dirty="0"/>
          </a:p>
        </p:txBody>
      </p:sp>
    </p:spTree>
    <p:extLst>
      <p:ext uri="{BB962C8B-B14F-4D97-AF65-F5344CB8AC3E}">
        <p14:creationId xmlns:p14="http://schemas.microsoft.com/office/powerpoint/2010/main" val="21133858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l" eaLnBrk="1" hangingPunct="1"/>
            <a:r>
              <a:rPr lang="bg-BG" altLang="en-US" sz="4000" b="1" smtClean="0">
                <a:latin typeface="Arial Narrow" pitchFamily="34" charset="0"/>
              </a:rPr>
              <a:t>           На добър час!</a:t>
            </a:r>
            <a:endParaRPr lang="en-US" altLang="en-US" sz="4000" b="1" smtClean="0">
              <a:latin typeface="Arial Narrow" pitchFamily="34" charset="0"/>
            </a:endParaRPr>
          </a:p>
        </p:txBody>
      </p:sp>
      <p:pic>
        <p:nvPicPr>
          <p:cNvPr id="901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33375"/>
            <a:ext cx="3657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0806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33463" y="3429000"/>
            <a:ext cx="6972300" cy="742950"/>
          </a:xfrm>
        </p:spPr>
        <p:txBody>
          <a:bodyPr anchor="ctr"/>
          <a:lstStyle/>
          <a:p>
            <a:pPr eaLnBrk="1" hangingPunct="1">
              <a:defRPr/>
            </a:pPr>
            <a:r>
              <a:rPr lang="ru-RU" altLang="en-US" sz="2100" b="1" dirty="0" err="1">
                <a:latin typeface="Bookman Old Style" panose="02050604050505020204" pitchFamily="18" charset="0"/>
                <a:cs typeface="Times New Roman" panose="02020603050405020304" pitchFamily="18" charset="0"/>
              </a:rPr>
              <a:t>Визия</a:t>
            </a:r>
            <a:r>
              <a:rPr lang="ru-RU" altLang="en-US" sz="2100" b="1" dirty="0">
                <a:latin typeface="Bookman Old Style" panose="02050604050505020204" pitchFamily="18" charset="0"/>
                <a:cs typeface="Times New Roman" panose="02020603050405020304" pitchFamily="18" charset="0"/>
              </a:rPr>
              <a:t> и Лого. Стратегически </a:t>
            </a:r>
            <a:r>
              <a:rPr lang="ru-RU" altLang="en-US" sz="2100" b="1" dirty="0" err="1">
                <a:latin typeface="Bookman Old Style" panose="02050604050505020204" pitchFamily="18" charset="0"/>
                <a:cs typeface="Times New Roman" panose="02020603050405020304" pitchFamily="18" charset="0"/>
              </a:rPr>
              <a:t>приоритети</a:t>
            </a:r>
            <a:r>
              <a:rPr lang="ru-RU" altLang="en-US" sz="2100" b="1" dirty="0">
                <a:latin typeface="Bookman Old Style" panose="02050604050505020204" pitchFamily="18" charset="0"/>
                <a:cs typeface="Times New Roman" panose="02020603050405020304" pitchFamily="18" charset="0"/>
              </a:rPr>
              <a:t>. Цели на Дистрикт 2482 РИ за 2019-2020 г.</a:t>
            </a:r>
            <a:endParaRPr lang="en-US" sz="2100" b="1" dirty="0">
              <a:latin typeface="Bookman Old Style" panose="02050604050505020204" pitchFamily="18" charset="0"/>
              <a:cs typeface="Times New Roman" panose="02020603050405020304" pitchFamily="18" charset="0"/>
            </a:endParaRPr>
          </a:p>
        </p:txBody>
      </p:sp>
      <p:sp>
        <p:nvSpPr>
          <p:cNvPr id="39939" name="Rectangle 3"/>
          <p:cNvSpPr>
            <a:spLocks noGrp="1" noChangeArrowheads="1"/>
          </p:cNvSpPr>
          <p:nvPr>
            <p:ph type="subTitle" idx="1"/>
          </p:nvPr>
        </p:nvSpPr>
        <p:spPr bwMode="auto">
          <a:xfrm>
            <a:off x="1543050" y="4316017"/>
            <a:ext cx="5243513" cy="948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bg-BG" altLang="en-US" sz="1500" b="1">
                <a:latin typeface="Georgia" panose="02040502050405020303" pitchFamily="18" charset="0"/>
                <a:cs typeface="Times New Roman" panose="02020603050405020304" pitchFamily="18" charset="0"/>
              </a:rPr>
              <a:t>Митко Минев, ДГЕ</a:t>
            </a:r>
          </a:p>
          <a:p>
            <a:pPr eaLnBrk="1" hangingPunct="1"/>
            <a:r>
              <a:rPr lang="bg-BG" altLang="en-US" sz="1500" b="1">
                <a:latin typeface="Georgia" panose="02040502050405020303" pitchFamily="18" charset="0"/>
                <a:cs typeface="Times New Roman" panose="02020603050405020304" pitchFamily="18" charset="0"/>
              </a:rPr>
              <a:t>РК Велико Търново</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 y="0"/>
            <a:ext cx="9137952" cy="6858000"/>
          </a:xfrm>
          <a:prstGeom prst="rect">
            <a:avLst/>
          </a:prstGeom>
        </p:spPr>
      </p:pic>
    </p:spTree>
    <p:extLst>
      <p:ext uri="{BB962C8B-B14F-4D97-AF65-F5344CB8AC3E}">
        <p14:creationId xmlns:p14="http://schemas.microsoft.com/office/powerpoint/2010/main" val="2171160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DTeamPresentationsSlive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6501</Words>
  <Application>Microsoft Office PowerPoint</Application>
  <PresentationFormat>On-screen Show (4:3)</PresentationFormat>
  <Paragraphs>1146</Paragraphs>
  <Slides>97</Slides>
  <Notes>92</Notes>
  <HiddenSlides>0</HiddenSlides>
  <MMClips>0</MMClips>
  <ScaleCrop>false</ScaleCrop>
  <HeadingPairs>
    <vt:vector size="4" baseType="variant">
      <vt:variant>
        <vt:lpstr>Theme</vt:lpstr>
      </vt:variant>
      <vt:variant>
        <vt:i4>2</vt:i4>
      </vt:variant>
      <vt:variant>
        <vt:lpstr>Slide Titles</vt:lpstr>
      </vt:variant>
      <vt:variant>
        <vt:i4>97</vt:i4>
      </vt:variant>
    </vt:vector>
  </HeadingPairs>
  <TitlesOfParts>
    <vt:vector size="99" baseType="lpstr">
      <vt:lpstr>Template DTeamPresentationsSliven</vt:lpstr>
      <vt:lpstr>Custom Design</vt:lpstr>
      <vt:lpstr>Визия и Лого. Стратегически приоритети. Цели на Дистрикт 2482 РИ за 2019-2020 г.</vt:lpstr>
      <vt:lpstr>Кой, кой е в Ротари, правила и процедури</vt:lpstr>
      <vt:lpstr>РОТАРИ ИНТЕРНЕШЪНЪЛ </vt:lpstr>
      <vt:lpstr>РОТАРИ  ИНТЕРНЕШЪНЪЛ</vt:lpstr>
      <vt:lpstr>РОТАРИ  ИНТЕРНЕШЪНЪЛ</vt:lpstr>
      <vt:lpstr>РОТАРИ ИНТЕРНЕШЪНЪЛ</vt:lpstr>
      <vt:lpstr>РОТАРИ  ИНТЕРНЕШЪНЪЛ</vt:lpstr>
      <vt:lpstr>РОТАРИ  ИНТЕРНЕШЪНЪЛ</vt:lpstr>
      <vt:lpstr>РОТАРИ  ИНТЕРНЕШЪНЪЛ</vt:lpstr>
      <vt:lpstr>           ДОКУМЕНТИ НА РИ</vt:lpstr>
      <vt:lpstr>           ДОКУМЕНТИ НА РИ</vt:lpstr>
      <vt:lpstr>         ДИСТРИКТ 2482</vt:lpstr>
      <vt:lpstr> ИНКОРПОРИРАНЕ НА ДИСТРИКТ 2482</vt:lpstr>
      <vt:lpstr> ИНКОРПОРИРАНЕ НА ДИСТРИКТ 2482</vt:lpstr>
      <vt:lpstr>            ДИСТРИКТ 2482</vt:lpstr>
      <vt:lpstr>PowerPoint Presentation</vt:lpstr>
      <vt:lpstr>Визия и Лого. Стратегически приоритети. Цели на Дистрикт 2482 РИ за 2019-2020 г.</vt:lpstr>
      <vt:lpstr>Календар на президента: Планиране на ротарианската година; Ресурси; Цели; Задължителни действия в My Rotary и в РК Централ</vt:lpstr>
      <vt:lpstr>ПЛАНИРАНЕ НА РОТАРИАНСКАТА ГОДИНА</vt:lpstr>
      <vt:lpstr>ПЛАНИРАНЕ НА РОТАРИАНСКАТА ГОДИНА</vt:lpstr>
      <vt:lpstr>ПЛАНИРАНЕ НА РОТАРИАНСКАТА ГОДИНА</vt:lpstr>
      <vt:lpstr>ПЛАНИРАНЕ НА РОТАРИАНСКАТА ГОДИНА</vt:lpstr>
      <vt:lpstr>ПЛАНИРАНЕ НА РОТАРИАНСКАТА ГОДИНА</vt:lpstr>
      <vt:lpstr>ПЛАНИРАНЕ НА РОТАРИАНСКАТА ГОДИНА</vt:lpstr>
      <vt:lpstr>РЕСУРСИ В ПОМОЩ НА КЛУБНИЯ ПРЕЗИДЕНТ</vt:lpstr>
      <vt:lpstr>РЕСУРСИ В ПОМОЩ НА КЛУБНИЯ ПРЕЗИДЕНТ</vt:lpstr>
      <vt:lpstr>ЗАДЪЛЖИТЕЛНИ ДЕЙСТВИЯ В My Rotary И В РК Централ</vt:lpstr>
      <vt:lpstr>ЗАДЪЛЖИТЕЛНИ ДЕЙСТВИЯ В My Rotary И В РК Централ</vt:lpstr>
      <vt:lpstr>ЗАДЪЛЖИТЕЛНИ ДЕЙСТВИЯ В My Rotary И В РК Централ</vt:lpstr>
      <vt:lpstr>ЗАДЪЛЖИТЕЛНИ ДЕЙСТВИЯ В My Rotary И В РК Централ</vt:lpstr>
      <vt:lpstr>ЗАДЪЛЖИТЕЛНИ ДЕЙСТВИЯ В My Rotary И В РК Централ</vt:lpstr>
      <vt:lpstr>ЗАДЪЛЖИТЕЛНИ ДЕЙСТВИЯ В My Rotary И В РК Централ</vt:lpstr>
      <vt:lpstr>ЗАДЪЛЖИТЕЛНИ ДЕЙСТВИЯ В My Rotary И В РК Централ</vt:lpstr>
      <vt:lpstr>ЗАДЪЛЖИТЕЛНИ ДЕЙСТВИЯ В My Rotary И В РК Централ</vt:lpstr>
      <vt:lpstr>ЗАДЪЛЖИТЕЛНИ ДЕЙСТВИЯ В My Rotary И В РК Централ</vt:lpstr>
      <vt:lpstr>На добър час! УСПЕШНА РОТАРИАНСКА ГОДИНА!</vt:lpstr>
      <vt:lpstr>Визия и Лого. Стратегически приоритети. Цели на Дистрикт 2482 РИ за 2019-2020 г.</vt:lpstr>
      <vt:lpstr>Финанси на Ротари клуба</vt:lpstr>
      <vt:lpstr>Бюджет</vt:lpstr>
      <vt:lpstr>Приходи</vt:lpstr>
      <vt:lpstr>Разходи</vt:lpstr>
      <vt:lpstr>Указания за плащане на задълженията към Дистрикт 2482</vt:lpstr>
      <vt:lpstr>Указания за плащане на задълженията към Дистрикт 2482</vt:lpstr>
      <vt:lpstr>Указания за плащане на задълженията към Дистрикт 2482</vt:lpstr>
      <vt:lpstr>Важно</vt:lpstr>
      <vt:lpstr>Важно</vt:lpstr>
      <vt:lpstr>Указания за плащане на дължима сума към РИ</vt:lpstr>
      <vt:lpstr>Указания за плащане на дължима сума към РИ</vt:lpstr>
      <vt:lpstr>Указания за плащане на дължима сума към РИ</vt:lpstr>
      <vt:lpstr>Указания за плащане на дължима сума към РИ</vt:lpstr>
      <vt:lpstr>Указания за плащане на дължима сума към РИ</vt:lpstr>
      <vt:lpstr>Дарения</vt:lpstr>
      <vt:lpstr>Списание “Ротари на Балканите”</vt:lpstr>
      <vt:lpstr>Обобщена ВАЖНА информация </vt:lpstr>
      <vt:lpstr>Счетоводни данни на Дистрикт 2482</vt:lpstr>
      <vt:lpstr>Примерен бюджет</vt:lpstr>
      <vt:lpstr>Примерен бюджет</vt:lpstr>
      <vt:lpstr>Благодаря за вниманието!</vt:lpstr>
      <vt:lpstr>На добър час!</vt:lpstr>
      <vt:lpstr>Визия и Лого. Стратегически приоритети. Цели на Дистрикт 2482 РИ за 2019-2020 г.</vt:lpstr>
      <vt:lpstr>В служба на новите поколения</vt:lpstr>
      <vt:lpstr>Кои са те – Новите поколения?</vt:lpstr>
      <vt:lpstr>Кои са те – Новите поколения?</vt:lpstr>
      <vt:lpstr>Кои са те – Новите поколения?</vt:lpstr>
      <vt:lpstr>Кои са те – Новите поколения?</vt:lpstr>
      <vt:lpstr>А ако всичко е добре разписано, защо сме И ние?</vt:lpstr>
      <vt:lpstr>И да започнем с напомнянето…</vt:lpstr>
      <vt:lpstr>Продължаваме с напомнянето…</vt:lpstr>
      <vt:lpstr>Какво ни предстои ЗАЕДНО?</vt:lpstr>
      <vt:lpstr>На добър час!</vt:lpstr>
      <vt:lpstr>Визия и Лого. Стратегически приоритети. Цели на Дистрикт 2482 РИ за 2019-2020 г.</vt:lpstr>
      <vt:lpstr>Ротари клуб Централ - Целеви център</vt:lpstr>
      <vt:lpstr>          Ротари клуб Централ - Целеви център</vt:lpstr>
      <vt:lpstr>                                 Какво е Ротари клуб Централ?</vt:lpstr>
      <vt:lpstr>     Ротари клуб Централ - какво е за клубовете?</vt:lpstr>
      <vt:lpstr>              Ротари клуб Централ - къде да намерим?</vt:lpstr>
      <vt:lpstr>         Ротари клуб Централ - къде да намерим?</vt:lpstr>
      <vt:lpstr>            2 а. Вписване на планираните цели</vt:lpstr>
      <vt:lpstr>              2 а. Вписване на планираните цели</vt:lpstr>
      <vt:lpstr>               2 а. Вписване на планираните цели</vt:lpstr>
      <vt:lpstr>            2 а. Вписване на планираните цели</vt:lpstr>
      <vt:lpstr>               2 б. Вписване на планираните проекти</vt:lpstr>
      <vt:lpstr>               2 б. Вписване на планираните проекти</vt:lpstr>
      <vt:lpstr>               2 б. Вписване на планираните проекти</vt:lpstr>
      <vt:lpstr>               2 б. Вписване на планираните проекти</vt:lpstr>
      <vt:lpstr>               3. Следене за развитието на клуба</vt:lpstr>
      <vt:lpstr>               3. Следене за развитието на клуба</vt:lpstr>
      <vt:lpstr>               3. Следене за развитието на клуба</vt:lpstr>
      <vt:lpstr>               3. Следене за развитието на клуба</vt:lpstr>
      <vt:lpstr>                4.Ротари клуб Централ - заключение:</vt:lpstr>
      <vt:lpstr>                 4. Ротари клуб Централ - задачи:</vt:lpstr>
      <vt:lpstr>               5. Ротарианска грамота 2019-2020 г.</vt:lpstr>
      <vt:lpstr>                5. Ротарианска грамота 2019-2020 г.</vt:lpstr>
      <vt:lpstr>           5. Ротарианска грамота 2019-2020 г.</vt:lpstr>
      <vt:lpstr>               5. Ротарианска грамота 2019-2020 г.</vt:lpstr>
      <vt:lpstr>           На добър час!</vt:lpstr>
      <vt:lpstr>Визия и Лого. Стратегически приоритети. Цели на Дистрикт 2482 РИ за 2019-2020 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Визия и Лого. Стратегически приоритети. Цели на Дистрикт 2482 РИ за 2019-2020 г.</dc:title>
  <dc:creator>adv.mitkominev@gmail.com</dc:creator>
  <cp:lastModifiedBy>Windows User</cp:lastModifiedBy>
  <cp:revision>43</cp:revision>
  <dcterms:created xsi:type="dcterms:W3CDTF">2019-03-20T17:33:27Z</dcterms:created>
  <dcterms:modified xsi:type="dcterms:W3CDTF">2019-03-23T05:28:23Z</dcterms:modified>
</cp:coreProperties>
</file>