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19"/>
  </p:notesMasterIdLst>
  <p:sldIdLst>
    <p:sldId id="325" r:id="rId3"/>
    <p:sldId id="256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24" r:id="rId1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182" autoAdjust="0"/>
  </p:normalViewPr>
  <p:slideViewPr>
    <p:cSldViewPr snapToGrid="0">
      <p:cViewPr varScale="1">
        <p:scale>
          <a:sx n="66" d="100"/>
          <a:sy n="66" d="100"/>
        </p:scale>
        <p:origin x="-193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E1C68-FA6F-47AD-B6C4-42EBC536845E}" type="datetimeFigureOut">
              <a:rPr lang="bg-BG" smtClean="0"/>
              <a:t>23.3.2019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15D32-909B-4755-B307-18258B9BEC9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0052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5CE9D-EC46-415F-AE97-2123DD7249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ヒラギノ角ゴ Pro W3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bg-BG" altLang="en-US" sz="1400" smtClean="0">
                <a:latin typeface="Bookman Old Style" panose="02050604050505020204" pitchFamily="18" charset="0"/>
                <a:ea typeface="ヒラギノ角ゴ Pro W3"/>
                <a:cs typeface="ヒラギノ角ゴ Pro W3"/>
              </a:rPr>
              <a:t>Въведение</a:t>
            </a:r>
          </a:p>
        </p:txBody>
      </p:sp>
    </p:spTree>
    <p:extLst>
      <p:ext uri="{BB962C8B-B14F-4D97-AF65-F5344CB8AC3E}">
        <p14:creationId xmlns:p14="http://schemas.microsoft.com/office/powerpoint/2010/main" val="300741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5CE9D-EC46-415F-AE97-2123DD7249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ヒラギノ角ゴ Pro W3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bg-BG" altLang="en-US" sz="1400" smtClean="0">
                <a:latin typeface="Bookman Old Style" panose="02050604050505020204" pitchFamily="18" charset="0"/>
                <a:ea typeface="ヒラギノ角ゴ Pro W3"/>
                <a:cs typeface="ヒラギノ角ゴ Pro W3"/>
              </a:rPr>
              <a:t>Въведение</a:t>
            </a:r>
          </a:p>
        </p:txBody>
      </p:sp>
    </p:spTree>
    <p:extLst>
      <p:ext uri="{BB962C8B-B14F-4D97-AF65-F5344CB8AC3E}">
        <p14:creationId xmlns:p14="http://schemas.microsoft.com/office/powerpoint/2010/main" val="3007416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16DA185D-2CF3-4F99-B354-B4A5AF940446}" type="slidenum">
              <a:rPr lang="en-US" altLang="en-US" smtClean="0"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3</a:t>
            </a:fld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09954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en-US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C35D2C-8429-427D-9613-C6A67FCE9783}" type="slidenum">
              <a:rPr lang="bg-BG" altLang="en-US" smtClean="0"/>
              <a:pPr>
                <a:spcBef>
                  <a:spcPct val="0"/>
                </a:spcBef>
              </a:pPr>
              <a:t>4</a:t>
            </a:fld>
            <a:endParaRPr lang="bg-BG" altLang="en-US" smtClean="0"/>
          </a:p>
        </p:txBody>
      </p:sp>
    </p:spTree>
    <p:extLst>
      <p:ext uri="{BB962C8B-B14F-4D97-AF65-F5344CB8AC3E}">
        <p14:creationId xmlns:p14="http://schemas.microsoft.com/office/powerpoint/2010/main" val="2023509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DDF98-9D74-4F22-BE77-0A18F6EA44CF}" type="slidenum">
              <a:rPr lang="bg-BG" altLang="en-US" smtClean="0"/>
              <a:pPr>
                <a:defRPr/>
              </a:pPr>
              <a:t>8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25307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DDF98-9D74-4F22-BE77-0A18F6EA44CF}" type="slidenum">
              <a:rPr lang="bg-BG" altLang="en-US" smtClean="0"/>
              <a:pPr>
                <a:defRPr/>
              </a:pPr>
              <a:t>9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272978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DDF98-9D74-4F22-BE77-0A18F6EA44CF}" type="slidenum">
              <a:rPr lang="bg-BG" altLang="en-US" smtClean="0"/>
              <a:pPr>
                <a:defRPr/>
              </a:pPr>
              <a:t>10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300246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DDF98-9D74-4F22-BE77-0A18F6EA44CF}" type="slidenum">
              <a:rPr lang="bg-BG" altLang="en-US" smtClean="0"/>
              <a:pPr>
                <a:defRPr/>
              </a:pPr>
              <a:t>11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996118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0DDF98-9D74-4F22-BE77-0A18F6EA44CF}" type="slidenum">
              <a:rPr lang="bg-BG" altLang="en-US" smtClean="0"/>
              <a:pPr>
                <a:defRPr/>
              </a:pPr>
              <a:t>12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60375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>
            <a:spLocks noChangeArrowheads="1"/>
          </p:cNvSpPr>
          <p:nvPr userDrawn="1"/>
        </p:nvSpPr>
        <p:spPr bwMode="auto">
          <a:xfrm>
            <a:off x="2595563" y="620714"/>
            <a:ext cx="2175596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201</a:t>
            </a:r>
            <a:r>
              <a: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kumimoji="0" lang="ru-RU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kumimoji="0" lang="bg-BG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Бари Расин</a:t>
            </a:r>
            <a:endParaRPr kumimoji="0" lang="ru-RU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ДГ 2018-19:  Веселин </a:t>
            </a: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Димитров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ДГЕ 2019-20: Митко Минев</a:t>
            </a:r>
            <a:endParaRPr kumimoji="0" lang="ru-RU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33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50">
                <a:solidFill>
                  <a:srgbClr val="00AEEF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5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2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102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63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35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35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80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0" i="0" cap="all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029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7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Georgia"/>
                <a:cs typeface="Georgia"/>
              </a:defRPr>
            </a:lvl1pPr>
            <a:lvl2pPr>
              <a:defRPr sz="1800">
                <a:latin typeface="Georgia"/>
                <a:cs typeface="Georgia"/>
              </a:defRPr>
            </a:lvl2pPr>
            <a:lvl3pPr>
              <a:defRPr sz="150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350"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Georgia"/>
                <a:cs typeface="Georgia"/>
              </a:defRPr>
            </a:lvl1pPr>
            <a:lvl2pPr>
              <a:defRPr sz="1800">
                <a:latin typeface="Georgia"/>
                <a:cs typeface="Georgia"/>
              </a:defRPr>
            </a:lvl2pPr>
            <a:lvl3pPr>
              <a:defRPr sz="1500">
                <a:latin typeface="Georgia"/>
                <a:cs typeface="Georgia"/>
              </a:defRPr>
            </a:lvl3pPr>
            <a:lvl4pPr>
              <a:defRPr sz="1350">
                <a:latin typeface="Georgia"/>
                <a:cs typeface="Georgia"/>
              </a:defRPr>
            </a:lvl4pPr>
            <a:lvl5pPr>
              <a:defRPr sz="1350">
                <a:latin typeface="Georgia"/>
                <a:cs typeface="Georgi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22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27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 Narrow"/>
                <a:cs typeface="Arial Narrow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eorgia"/>
                <a:cs typeface="Georgia"/>
              </a:defRPr>
            </a:lvl1pPr>
            <a:lvl2pPr>
              <a:defRPr sz="1500">
                <a:latin typeface="Georgia"/>
                <a:cs typeface="Georgia"/>
              </a:defRPr>
            </a:lvl2pPr>
            <a:lvl3pPr>
              <a:defRPr sz="1350">
                <a:latin typeface="Georgia"/>
                <a:cs typeface="Georgia"/>
              </a:defRPr>
            </a:lvl3pPr>
            <a:lvl4pPr>
              <a:defRPr sz="120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Arial Narrow"/>
                <a:cs typeface="Arial Narrow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eorgia"/>
                <a:cs typeface="Georgia"/>
              </a:defRPr>
            </a:lvl1pPr>
            <a:lvl2pPr>
              <a:defRPr sz="1500">
                <a:latin typeface="Georgia"/>
                <a:cs typeface="Georgia"/>
              </a:defRPr>
            </a:lvl2pPr>
            <a:lvl3pPr>
              <a:defRPr sz="1350">
                <a:latin typeface="Georgia"/>
                <a:cs typeface="Georgia"/>
              </a:defRPr>
            </a:lvl3pPr>
            <a:lvl4pPr>
              <a:defRPr sz="1200">
                <a:latin typeface="Georgia"/>
                <a:cs typeface="Georgia"/>
              </a:defRPr>
            </a:lvl4pPr>
            <a:lvl5pPr>
              <a:defRPr sz="1200">
                <a:latin typeface="Georgia"/>
                <a:cs typeface="Georgi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79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4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1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33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50">
                <a:solidFill>
                  <a:srgbClr val="005DAA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25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1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500">
                <a:latin typeface="Georgia"/>
                <a:cs typeface="Georgia"/>
              </a:defRPr>
            </a:lvl4pPr>
            <a:lvl5pPr>
              <a:defRPr sz="1500">
                <a:latin typeface="Georgia"/>
                <a:cs typeface="Georgia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Georgia"/>
                <a:cs typeface="Georgi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66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Georgia"/>
                <a:cs typeface="Georgi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04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55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050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 userDrawn="1"/>
        </p:nvSpPr>
        <p:spPr bwMode="auto">
          <a:xfrm>
            <a:off x="2595563" y="620714"/>
            <a:ext cx="2175596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201</a:t>
            </a:r>
            <a:r>
              <a: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kumimoji="0" lang="ru-RU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kumimoji="0" lang="bg-BG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Бари Расин</a:t>
            </a:r>
            <a:endParaRPr kumimoji="0" lang="ru-RU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ДГ 2018-19:  Веселин </a:t>
            </a: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Димитров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ДГЕ 2019-20: Митко Минев</a:t>
            </a:r>
            <a:endParaRPr kumimoji="0" lang="ru-RU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88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33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5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33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5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6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33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5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5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>
              <a:solidFill>
                <a:srgbClr val="958D8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>
              <a:solidFill>
                <a:srgbClr val="958D8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5870DA-78B2-4EC1-B232-5F6F02851D64}" type="slidenum">
              <a:rPr lang="bg-BG" altLang="bg-BG" smtClean="0">
                <a:solidFill>
                  <a:srgbClr val="958D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altLang="bg-BG">
              <a:solidFill>
                <a:srgbClr val="958D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08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/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>
            <a:extLst/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/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24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5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3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25490" r="8333" b="24712"/>
          <a:stretch>
            <a:fillRect/>
          </a:stretch>
        </p:blipFill>
        <p:spPr bwMode="auto">
          <a:xfrm>
            <a:off x="7631114" y="409577"/>
            <a:ext cx="1117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5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195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165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35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2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8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9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595563" y="620714"/>
            <a:ext cx="2175596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201</a:t>
            </a:r>
            <a:r>
              <a: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8</a:t>
            </a: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-201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9</a:t>
            </a:r>
            <a:endParaRPr kumimoji="0" lang="ru-RU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kumimoji="0" lang="bg-BG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Бари Расин</a:t>
            </a:r>
            <a:endParaRPr kumimoji="0" lang="ru-RU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ДГ 2018-19:  Веселин </a:t>
            </a: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Димитров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ДГЕ 2019-20: Митко Минев</a:t>
            </a:r>
            <a:endParaRPr kumimoji="0" lang="ru-RU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958D85">
                    <a:lumMod val="50000"/>
                  </a:srgbClr>
                </a:solidFill>
                <a:effectLst/>
                <a:uLnTx/>
                <a:uFillTx/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>
                  <a:lumMod val="50000"/>
                </a:srgbClr>
              </a:solidFill>
              <a:effectLst/>
              <a:uLnTx/>
              <a:uFillTx/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1030" name="Picture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9052" r="13147" b="20926"/>
          <a:stretch>
            <a:fillRect/>
          </a:stretch>
        </p:blipFill>
        <p:spPr bwMode="auto">
          <a:xfrm>
            <a:off x="436563" y="19050"/>
            <a:ext cx="1974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/>
          <p:nvPr userDrawn="1"/>
        </p:nvSpPr>
        <p:spPr>
          <a:xfrm>
            <a:off x="4211639" y="6248401"/>
            <a:ext cx="4908550" cy="39241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bg-BG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ТРЕНИРОВЪЧЕН СЕМИНАР ЗА ЕЛЕКТ ПРЕЗИДЕНТИ И СЕКРЕТАРИ (ПЕТС)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Банско,  Хотел «РЕГНУМ»,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22-24 март 2019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86" r:id="rId8"/>
  </p:sldLayoutIdLst>
  <p:timing>
    <p:tnLst>
      <p:par>
        <p:cTn id="1" dur="indefinite" restart="never" nodeType="tmRoot"/>
      </p:par>
    </p:tnLst>
  </p:timing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2"/>
            <a:ext cx="1600200" cy="1038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675" b="0" i="0" u="none" strike="noStrike" kern="1200" cap="none" spc="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 panose="020B0606020202030204" pitchFamily="34" charset="0"/>
                <a:ea typeface="ヒラギノ角ゴ Pro W3"/>
                <a:cs typeface="ヒラギノ角ゴ Pro W3"/>
              </a:rPr>
              <a:t>TITLE  |  </a:t>
            </a:r>
            <a:fld id="{B61EFD54-3769-473C-AC7F-757092363924}" type="slidenum">
              <a:rPr kumimoji="0" lang="en-US" altLang="bg-BG" sz="675" b="0" i="0" u="none" strike="noStrike" kern="1200" cap="none" spc="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 panose="020B0606020202030204" pitchFamily="34" charset="0"/>
                <a:ea typeface="ヒラギノ角ゴ Pro W3"/>
                <a:cs typeface="ヒラギノ角ゴ Pro W3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bg-BG" sz="675" b="0" i="0" u="none" strike="noStrike" kern="1200" cap="none" spc="0" normalizeH="0" baseline="0" noProof="0" smtClean="0">
                <a:ln>
                  <a:noFill/>
                </a:ln>
                <a:solidFill>
                  <a:srgbClr val="BCBDC0"/>
                </a:solidFill>
                <a:effectLst/>
                <a:uLnTx/>
                <a:uFillTx/>
                <a:latin typeface="Arial Narrow" panose="020B0606020202030204" pitchFamily="34" charset="0"/>
                <a:ea typeface="ヒラギノ角ゴ Pro W3"/>
                <a:cs typeface="ヒラギノ角ゴ Pro W3"/>
              </a:rPr>
              <a:t>  </a:t>
            </a:r>
            <a:endParaRPr kumimoji="0" lang="en-US" altLang="bg-BG" sz="675" b="0" i="0" u="none" strike="noStrike" kern="1200" cap="none" spc="0" normalizeH="0" baseline="0" noProof="0" smtClean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 Narrow" panose="020B0606020202030204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/>
          <p:nvPr userDrawn="1"/>
        </p:nvSpPr>
        <p:spPr>
          <a:xfrm>
            <a:off x="4211639" y="6248401"/>
            <a:ext cx="4908550" cy="39241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bg-BG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ТРЕНИРОВЪЧЕН СЕМИНАР ЗА ЕЛЕКТ ПРЕЗИДЕНТИ И СЕКРЕТАРИ (ПЕТС)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, Банско,  Хотел «РЕГНУМ»,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22-24 март 2019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iming>
    <p:tnLst>
      <p:par>
        <p:cTn id="1" dur="indefinite" restart="never" nodeType="tmRoot"/>
      </p:par>
    </p:tnLst>
  </p:timing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33463" y="3429000"/>
            <a:ext cx="6972300" cy="742950"/>
          </a:xfrm>
        </p:spPr>
        <p:txBody>
          <a:bodyPr anchor="ctr"/>
          <a:lstStyle/>
          <a:p>
            <a:pPr eaLnBrk="1" hangingPunct="1">
              <a:defRPr/>
            </a:pPr>
            <a:r>
              <a:rPr lang="ru-RU" altLang="en-US" sz="21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Визия</a:t>
            </a:r>
            <a:r>
              <a:rPr lang="ru-RU" altLang="en-US" sz="21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и Лого. Стратегически </a:t>
            </a:r>
            <a:r>
              <a:rPr lang="ru-RU" altLang="en-US" sz="21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приоритети</a:t>
            </a:r>
            <a:r>
              <a:rPr lang="ru-RU" altLang="en-US" sz="21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 Цели на Дистрикт 2482 РИ за 2019-2020 г.</a:t>
            </a:r>
            <a:endParaRPr lang="en-US" sz="21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43050" y="4316017"/>
            <a:ext cx="5243513" cy="9489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1500" b="1">
                <a:latin typeface="Georgia" panose="02040502050405020303" pitchFamily="18" charset="0"/>
                <a:cs typeface="Times New Roman" panose="02020603050405020304" pitchFamily="18" charset="0"/>
              </a:rPr>
              <a:t>Митко Минев, ДГЕ</a:t>
            </a:r>
          </a:p>
          <a:p>
            <a:pPr eaLnBrk="1" hangingPunct="1"/>
            <a:r>
              <a:rPr lang="bg-BG" altLang="en-US" sz="1500" b="1">
                <a:latin typeface="Georgia" panose="02040502050405020303" pitchFamily="18" charset="0"/>
                <a:cs typeface="Times New Roman" panose="02020603050405020304" pitchFamily="18" charset="0"/>
              </a:rPr>
              <a:t>РК Велико Търново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600" dirty="0" smtClean="0">
                <a:latin typeface="Myriad Pro" panose="020B0503030403020204" pitchFamily="34" charset="0"/>
              </a:rPr>
              <a:t>ГОДИШЕН ПРОГРАМЕН ФОНД</a:t>
            </a:r>
            <a:r>
              <a:rPr lang="en-US" altLang="en-US" sz="2600" dirty="0" smtClean="0">
                <a:latin typeface="Myriad Pro" panose="020B0503030403020204" pitchFamily="34" charset="0"/>
              </a:rPr>
              <a:t> – ANNUAL FUND</a:t>
            </a:r>
            <a:endParaRPr lang="bg-BG" altLang="en-US" sz="2600" dirty="0" smtClean="0">
              <a:latin typeface="Myriad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60000" y="1368000"/>
            <a:ext cx="4320000" cy="31320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ts val="1200"/>
              </a:spcBef>
            </a:pPr>
            <a:r>
              <a:rPr lang="bg-BG" altLang="en-US" sz="30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Тотал от 2007: </a:t>
            </a:r>
            <a:r>
              <a:rPr lang="en-US" sz="30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550,036 </a:t>
            </a:r>
            <a:r>
              <a:rPr lang="bg-BG" sz="30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$</a:t>
            </a:r>
            <a:endParaRPr lang="bg-BG" altLang="en-US" sz="3000" b="1" dirty="0">
              <a:solidFill>
                <a:srgbClr val="00246C"/>
              </a:solidFill>
              <a:latin typeface="Myriad Pro" panose="020B0503030403020204" pitchFamily="34" charset="0"/>
            </a:endParaRPr>
          </a:p>
          <a:p>
            <a:pPr eaLnBrk="1" hangingPunct="1">
              <a:lnSpc>
                <a:spcPts val="3800"/>
              </a:lnSpc>
              <a:spcBef>
                <a:spcPts val="1200"/>
              </a:spcBef>
            </a:pPr>
            <a:r>
              <a:rPr lang="en-US" altLang="en-US" sz="30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2017-18: </a:t>
            </a:r>
            <a:r>
              <a:rPr lang="en-US" sz="30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59,594 </a:t>
            </a:r>
            <a:r>
              <a:rPr lang="bg-BG" sz="30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$</a:t>
            </a:r>
            <a:endParaRPr lang="en-US" altLang="en-US" sz="3000" dirty="0" smtClean="0">
              <a:solidFill>
                <a:srgbClr val="00246C"/>
              </a:solidFill>
              <a:latin typeface="Myriad Pro" panose="020B0503030403020204" pitchFamily="34" charset="0"/>
            </a:endParaRPr>
          </a:p>
          <a:p>
            <a:pPr eaLnBrk="1" hangingPunct="1">
              <a:lnSpc>
                <a:spcPts val="3800"/>
              </a:lnSpc>
              <a:spcBef>
                <a:spcPts val="1200"/>
              </a:spcBef>
            </a:pPr>
            <a:r>
              <a:rPr lang="bg-BG" altLang="en-US" sz="30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2018-19: </a:t>
            </a:r>
            <a:r>
              <a:rPr lang="en-US" sz="30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24,352</a:t>
            </a:r>
            <a:r>
              <a:rPr lang="bg-BG" sz="30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 $</a:t>
            </a:r>
            <a:endParaRPr lang="en-US" sz="3000" b="1" dirty="0" smtClean="0">
              <a:solidFill>
                <a:srgbClr val="00246C"/>
              </a:solidFill>
              <a:latin typeface="Myriad Pro" panose="020B0503030403020204" pitchFamily="34" charset="0"/>
            </a:endParaRPr>
          </a:p>
          <a:p>
            <a:pPr eaLnBrk="1" hangingPunct="1">
              <a:lnSpc>
                <a:spcPts val="3800"/>
              </a:lnSpc>
              <a:spcBef>
                <a:spcPts val="1200"/>
              </a:spcBef>
            </a:pPr>
            <a:r>
              <a:rPr lang="en-US" altLang="en-US" sz="30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                 </a:t>
            </a:r>
            <a:r>
              <a:rPr lang="en-US" altLang="en-US" sz="3000" b="1" i="1" u="sng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(36,000 $)</a:t>
            </a:r>
            <a:endParaRPr lang="bg-BG" altLang="en-US" sz="3000" i="1" u="sng" dirty="0" smtClean="0">
              <a:solidFill>
                <a:srgbClr val="00246C"/>
              </a:solidFill>
              <a:latin typeface="Myriad Pro" panose="020B0503030403020204" pitchFamily="34" charset="0"/>
            </a:endParaRPr>
          </a:p>
          <a:p>
            <a:pPr eaLnBrk="1" hangingPunct="1">
              <a:lnSpc>
                <a:spcPts val="3800"/>
              </a:lnSpc>
              <a:spcBef>
                <a:spcPts val="1200"/>
              </a:spcBef>
            </a:pPr>
            <a:r>
              <a:rPr lang="bg-BG" altLang="en-US" sz="3000" dirty="0" smtClean="0">
                <a:solidFill>
                  <a:srgbClr val="D41A69"/>
                </a:solidFill>
                <a:latin typeface="Myriad Pro" panose="020B0503030403020204" pitchFamily="34" charset="0"/>
              </a:rPr>
              <a:t>2019-20: </a:t>
            </a:r>
            <a:r>
              <a:rPr lang="en-US" sz="3000" b="1" dirty="0" smtClean="0">
                <a:solidFill>
                  <a:srgbClr val="D41A69"/>
                </a:solidFill>
                <a:latin typeface="Myriad Pro" panose="020B0503030403020204" pitchFamily="34" charset="0"/>
              </a:rPr>
              <a:t>65,000 </a:t>
            </a:r>
            <a:r>
              <a:rPr lang="bg-BG" sz="3000" b="1" dirty="0" smtClean="0">
                <a:solidFill>
                  <a:srgbClr val="D41A69"/>
                </a:solidFill>
                <a:latin typeface="Myriad Pro" panose="020B0503030403020204" pitchFamily="34" charset="0"/>
              </a:rPr>
              <a:t>$</a:t>
            </a:r>
            <a:endParaRPr lang="bg-BG" altLang="en-US" sz="3000" b="1" dirty="0" smtClean="0">
              <a:solidFill>
                <a:srgbClr val="D41A69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60000" y="4653136"/>
            <a:ext cx="4320000" cy="114390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ts val="1200"/>
              </a:spcBef>
            </a:pPr>
            <a:r>
              <a:rPr lang="bg-BG" altLang="en-US" sz="30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ОБЩО ДАРЕНИЯ:</a:t>
            </a:r>
          </a:p>
          <a:p>
            <a:pPr eaLnBrk="1" hangingPunct="1">
              <a:lnSpc>
                <a:spcPts val="3800"/>
              </a:lnSpc>
              <a:spcBef>
                <a:spcPts val="600"/>
              </a:spcBef>
            </a:pPr>
            <a:r>
              <a:rPr lang="bg-BG" sz="30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829,490 $</a:t>
            </a:r>
            <a:endParaRPr lang="bg-BG" altLang="en-US" sz="3000" b="1" dirty="0" smtClean="0">
              <a:solidFill>
                <a:srgbClr val="D41A69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375984" y="5301208"/>
            <a:ext cx="539832" cy="360040"/>
          </a:xfrm>
          <a:prstGeom prst="rightArrow">
            <a:avLst/>
          </a:prstGeom>
          <a:solidFill>
            <a:srgbClr val="D41A6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30038" y="5191405"/>
            <a:ext cx="1613970" cy="5796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ts val="1200"/>
              </a:spcBef>
            </a:pPr>
            <a:r>
              <a:rPr lang="bg-BG" sz="3000" b="1" dirty="0" smtClean="0">
                <a:solidFill>
                  <a:srgbClr val="D41A69"/>
                </a:solidFill>
                <a:latin typeface="Myriad Pro" panose="020B0503030403020204" pitchFamily="34" charset="0"/>
              </a:rPr>
              <a:t>1 млн. $</a:t>
            </a:r>
            <a:endParaRPr lang="bg-BG" altLang="en-US" sz="3000" b="1" dirty="0" smtClean="0">
              <a:solidFill>
                <a:srgbClr val="D41A69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3744000"/>
            <a:ext cx="3996000" cy="3116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1368000"/>
            <a:ext cx="3996000" cy="23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600" dirty="0" smtClean="0">
                <a:latin typeface="Myriad Pro" panose="020B0503030403020204" pitchFamily="34" charset="0"/>
              </a:rPr>
              <a:t>ФОНД ПОЛИО ПЛЮС – </a:t>
            </a:r>
            <a:r>
              <a:rPr lang="en-US" altLang="en-US" sz="2600" dirty="0" smtClean="0">
                <a:latin typeface="Myriad Pro" panose="020B0503030403020204" pitchFamily="34" charset="0"/>
              </a:rPr>
              <a:t>END POLIO NOW</a:t>
            </a:r>
            <a:endParaRPr lang="bg-BG" altLang="en-US" sz="2600" dirty="0" smtClean="0">
              <a:latin typeface="Myriad Pro" panose="020B0503030403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91CB4C-F9F4-4130-9521-2C1BF1F9B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0000"/>
            <a:ext cx="9144000" cy="3362368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23528" y="1052736"/>
            <a:ext cx="2887588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28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Нашите дарения:</a:t>
            </a:r>
            <a:endParaRPr lang="ru-RU" altLang="en-US" sz="2800" dirty="0">
              <a:solidFill>
                <a:srgbClr val="00246C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81000" y="1632684"/>
            <a:ext cx="2664296" cy="104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400"/>
              </a:lnSpc>
              <a:spcBef>
                <a:spcPts val="600"/>
              </a:spcBef>
            </a:pPr>
            <a:r>
              <a:rPr lang="bg-BG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2</a:t>
            </a:r>
            <a:r>
              <a:rPr lang="en-US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26</a:t>
            </a:r>
            <a:r>
              <a:rPr lang="bg-BG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 0</a:t>
            </a:r>
            <a:r>
              <a:rPr lang="en-US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85</a:t>
            </a:r>
            <a:r>
              <a:rPr lang="bg-BG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 $</a:t>
            </a:r>
          </a:p>
          <a:p>
            <a:pPr eaLnBrk="1" hangingPunct="1">
              <a:lnSpc>
                <a:spcPts val="3400"/>
              </a:lnSpc>
              <a:spcBef>
                <a:spcPts val="600"/>
              </a:spcBef>
            </a:pPr>
            <a:r>
              <a:rPr lang="en-US" altLang="en-US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377 </a:t>
            </a:r>
            <a:r>
              <a:rPr lang="bg-BG" altLang="en-US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хил. деца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81000" y="1645242"/>
            <a:ext cx="3398912" cy="163121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spcBef>
                <a:spcPts val="600"/>
              </a:spcBef>
            </a:pPr>
            <a:r>
              <a:rPr lang="en-US" altLang="en-US" sz="28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2017-18</a:t>
            </a:r>
            <a:r>
              <a:rPr lang="bg-BG" altLang="en-US" sz="28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: </a:t>
            </a:r>
            <a:r>
              <a:rPr lang="en-US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13,909 </a:t>
            </a:r>
            <a:r>
              <a:rPr lang="bg-BG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$</a:t>
            </a:r>
            <a:endParaRPr lang="bg-BG" altLang="en-US" sz="2800" b="1" dirty="0">
              <a:solidFill>
                <a:srgbClr val="00246C"/>
              </a:solidFill>
              <a:latin typeface="Myriad Pro" panose="020B0503030403020204" pitchFamily="34" charset="0"/>
            </a:endParaRPr>
          </a:p>
          <a:p>
            <a:pPr eaLnBrk="1" hangingPunct="1">
              <a:lnSpc>
                <a:spcPts val="3600"/>
              </a:lnSpc>
              <a:spcBef>
                <a:spcPts val="600"/>
              </a:spcBef>
            </a:pPr>
            <a:r>
              <a:rPr lang="bg-BG" altLang="en-US" sz="28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2018-19: </a:t>
            </a:r>
            <a:r>
              <a:rPr lang="bg-BG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1</a:t>
            </a:r>
            <a:r>
              <a:rPr lang="en-US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2,</a:t>
            </a:r>
            <a:r>
              <a:rPr lang="bg-BG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09</a:t>
            </a:r>
            <a:r>
              <a:rPr lang="en-US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0</a:t>
            </a:r>
            <a:r>
              <a:rPr lang="bg-BG" sz="28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 $</a:t>
            </a:r>
            <a:endParaRPr lang="bg-BG" altLang="en-US" sz="2800" dirty="0" smtClean="0">
              <a:solidFill>
                <a:srgbClr val="00246C"/>
              </a:solidFill>
              <a:latin typeface="Myriad Pro" panose="020B0503030403020204" pitchFamily="34" charset="0"/>
            </a:endParaRPr>
          </a:p>
          <a:p>
            <a:pPr eaLnBrk="1" hangingPunct="1">
              <a:lnSpc>
                <a:spcPts val="3600"/>
              </a:lnSpc>
              <a:spcBef>
                <a:spcPts val="600"/>
              </a:spcBef>
            </a:pPr>
            <a:r>
              <a:rPr lang="bg-BG" altLang="en-US" sz="2800" dirty="0" smtClean="0">
                <a:solidFill>
                  <a:srgbClr val="D41A69"/>
                </a:solidFill>
                <a:latin typeface="Myriad Pro" panose="020B0503030403020204" pitchFamily="34" charset="0"/>
              </a:rPr>
              <a:t>2019-20: </a:t>
            </a:r>
            <a:r>
              <a:rPr lang="bg-BG" sz="2800" b="1" dirty="0" smtClean="0">
                <a:solidFill>
                  <a:srgbClr val="D41A69"/>
                </a:solidFill>
                <a:latin typeface="Myriad Pro" panose="020B0503030403020204" pitchFamily="34" charset="0"/>
              </a:rPr>
              <a:t>13</a:t>
            </a:r>
            <a:r>
              <a:rPr lang="en-US" sz="2800" b="1" dirty="0" smtClean="0">
                <a:solidFill>
                  <a:srgbClr val="D41A69"/>
                </a:solidFill>
                <a:latin typeface="Myriad Pro" panose="020B0503030403020204" pitchFamily="34" charset="0"/>
              </a:rPr>
              <a:t>,000+ </a:t>
            </a:r>
            <a:r>
              <a:rPr lang="bg-BG" sz="2800" b="1" dirty="0" smtClean="0">
                <a:solidFill>
                  <a:srgbClr val="D41A69"/>
                </a:solidFill>
                <a:latin typeface="Myriad Pro" panose="020B0503030403020204" pitchFamily="34" charset="0"/>
              </a:rPr>
              <a:t>$</a:t>
            </a:r>
            <a:endParaRPr lang="bg-BG" altLang="en-US" sz="2800" b="1" dirty="0" smtClean="0">
              <a:solidFill>
                <a:srgbClr val="D41A69"/>
              </a:solidFill>
              <a:latin typeface="Myriad Pro" panose="020B0503030403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78074" y="1213613"/>
            <a:ext cx="3865926" cy="2173337"/>
            <a:chOff x="5278074" y="1213613"/>
            <a:chExt cx="3865926" cy="21733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8074" y="1213613"/>
              <a:ext cx="3865926" cy="2173337"/>
            </a:xfrm>
            <a:prstGeom prst="rect">
              <a:avLst/>
            </a:prstGeom>
            <a:noFill/>
            <a:ln w="9525">
              <a:solidFill>
                <a:srgbClr val="58585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5278074" y="2448292"/>
              <a:ext cx="151216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bg-BG" altLang="en-US" sz="3200" b="1" dirty="0" smtClean="0">
                  <a:solidFill>
                    <a:srgbClr val="00246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1$ = 2$</a:t>
              </a:r>
              <a:endParaRPr lang="ru-RU" altLang="en-US" sz="3200" b="1" dirty="0">
                <a:solidFill>
                  <a:srgbClr val="0024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8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dirty="0" smtClean="0">
                <a:latin typeface="Myriad Pro" panose="020B0503030403020204" pitchFamily="34" charset="0"/>
              </a:rPr>
              <a:t>ЦЕЛ </a:t>
            </a:r>
            <a:r>
              <a:rPr lang="en-US" altLang="en-US" dirty="0" smtClean="0">
                <a:latin typeface="Myriad Pro" panose="020B0503030403020204" pitchFamily="34" charset="0"/>
              </a:rPr>
              <a:t>3</a:t>
            </a:r>
            <a:r>
              <a:rPr lang="bg-BG" altLang="en-US" dirty="0" smtClean="0">
                <a:latin typeface="Myriad Pro" panose="020B0503030403020204" pitchFamily="34" charset="0"/>
              </a:rPr>
              <a:t>: ПОПУЛЯРИЗИРАНЕ ИЗКОРЕНЯВАНЕТО НА ПОЛИОМИЕЛИТА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C96FDEF-B415-41DE-885C-F39818F25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1"/>
            <a:ext cx="4716016" cy="31440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0AE999-D44C-4A06-8478-F07D6ECC9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09" y="1484784"/>
            <a:ext cx="4416491" cy="3312368"/>
          </a:xfrm>
          <a:prstGeom prst="rect">
            <a:avLst/>
          </a:prstGeom>
          <a:ln w="19050">
            <a:solidFill>
              <a:schemeClr val="tx2"/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82F3320-442B-4F38-8866-943CB8396A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b="2716"/>
          <a:stretch/>
        </p:blipFill>
        <p:spPr>
          <a:xfrm>
            <a:off x="1547664" y="3041576"/>
            <a:ext cx="2650467" cy="3816424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4283968" y="4032000"/>
            <a:ext cx="4860032" cy="2808312"/>
            <a:chOff x="4283968" y="4032000"/>
            <a:chExt cx="4860032" cy="2808312"/>
          </a:xfrm>
        </p:grpSpPr>
        <p:sp>
          <p:nvSpPr>
            <p:cNvPr id="2" name="Rectangle 1"/>
            <p:cNvSpPr/>
            <p:nvPr/>
          </p:nvSpPr>
          <p:spPr>
            <a:xfrm>
              <a:off x="4283968" y="6165304"/>
              <a:ext cx="486003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F2B9995E-6062-495B-8EE3-ABF181559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3"/>
            <a:stretch/>
          </p:blipFill>
          <p:spPr>
            <a:xfrm>
              <a:off x="5537141" y="4032000"/>
              <a:ext cx="3139315" cy="2808312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7951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100" dirty="0">
                <a:latin typeface="Myriad Pro" panose="020B0503030403020204" pitchFamily="34" charset="0"/>
              </a:rPr>
              <a:t>ЦЕЛ 4: ПОПУЛЯРИЗИРАНЕ НА РОТАРИ И „ХОРА НА ДЕЙСТВИЕТО“</a:t>
            </a:r>
            <a:endParaRPr lang="bg-BG" altLang="en-US" sz="2100" b="1" dirty="0" smtClean="0">
              <a:latin typeface="Myriad Pro" panose="020B0503030403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0" y="2204864"/>
            <a:ext cx="934903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100" dirty="0">
                <a:latin typeface="Arial Narrow" panose="020B0606020202030204" pitchFamily="34" charset="0"/>
              </a:rPr>
              <a:t>ЦЕЛ 4: ПОПУЛЯРИЗИРАНЕ НА РОТАРИ И „ХОРА НА ДЕЙСТВИЕТО“</a:t>
            </a:r>
            <a:endParaRPr lang="bg-BG" altLang="en-US" sz="2100" b="1" dirty="0" smtClean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grpSp>
        <p:nvGrpSpPr>
          <p:cNvPr id="2" name="Group 1"/>
          <p:cNvGrpSpPr/>
          <p:nvPr/>
        </p:nvGrpSpPr>
        <p:grpSpPr>
          <a:xfrm>
            <a:off x="612000" y="1188000"/>
            <a:ext cx="7488000" cy="4896000"/>
            <a:chOff x="540000" y="1124744"/>
            <a:chExt cx="7488000" cy="4896000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 rotWithShape="1">
            <a:blip r:embed="rId2"/>
            <a:srcRect/>
            <a:stretch/>
          </p:blipFill>
          <p:spPr bwMode="auto">
            <a:xfrm>
              <a:off x="540000" y="1124744"/>
              <a:ext cx="7488000" cy="48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3364146" y="2550699"/>
              <a:ext cx="4248472" cy="52322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 sz="34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Calibri Light" panose="020F0302020204030204" pitchFamily="34" charset="0"/>
                </a:rPr>
                <a:t>ТРАНСФОРМИРАМЕ</a:t>
              </a:r>
              <a:endParaRPr lang="ru-RU" altLang="en-US" sz="3400" b="1" dirty="0">
                <a:solidFill>
                  <a:schemeClr val="bg1"/>
                </a:solidFill>
                <a:latin typeface="Comic Sans MS" panose="030F0702030302020204" pitchFamily="66" charset="0"/>
                <a:cs typeface="Calibri Light" panose="020F03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2087785"/>
              <a:ext cx="1690438" cy="36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584" y="5373216"/>
              <a:ext cx="2300735" cy="50932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20954" y="1188000"/>
            <a:ext cx="7488000" cy="4896000"/>
            <a:chOff x="612000" y="1188000"/>
            <a:chExt cx="7488000" cy="4896000"/>
          </a:xfrm>
        </p:grpSpPr>
        <p:pic>
          <p:nvPicPr>
            <p:cNvPr id="10" name="Picture 9" descr="1.JPG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612000" y="1188000"/>
              <a:ext cx="7488000" cy="4896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2120" y="5445224"/>
              <a:ext cx="2300735" cy="509323"/>
            </a:xfrm>
            <a:prstGeom prst="rect">
              <a:avLst/>
            </a:prstGeom>
          </p:spPr>
        </p:pic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257672" y="1723035"/>
              <a:ext cx="6569010" cy="52322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 sz="34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Calibri Light" panose="020F0302020204030204" pitchFamily="34" charset="0"/>
                </a:rPr>
                <a:t>ОСИГУРЯВАМЕ ЧИСТА ВОДА</a:t>
              </a:r>
              <a:endParaRPr lang="ru-RU" altLang="en-US" sz="3400" b="1" dirty="0">
                <a:solidFill>
                  <a:schemeClr val="bg1"/>
                </a:solidFill>
                <a:latin typeface="Comic Sans MS" panose="030F0702030302020204" pitchFamily="66" charset="0"/>
                <a:cs typeface="Calibri Light" panose="020F030202020403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958" y="1264335"/>
              <a:ext cx="1690438" cy="3600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000" y="1187999"/>
            <a:ext cx="7488832" cy="4896000"/>
            <a:chOff x="611560" y="1196752"/>
            <a:chExt cx="7488832" cy="4886014"/>
          </a:xfrm>
        </p:grpSpPr>
        <p:grpSp>
          <p:nvGrpSpPr>
            <p:cNvPr id="15" name="Group 14"/>
            <p:cNvGrpSpPr/>
            <p:nvPr/>
          </p:nvGrpSpPr>
          <p:grpSpPr>
            <a:xfrm>
              <a:off x="611560" y="1196752"/>
              <a:ext cx="7488832" cy="4886014"/>
              <a:chOff x="611560" y="1196752"/>
              <a:chExt cx="7488832" cy="488601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60" y="1196752"/>
                <a:ext cx="7488832" cy="4886010"/>
              </a:xfrm>
              <a:prstGeom prst="rect">
                <a:avLst/>
              </a:prstGeom>
            </p:spPr>
          </p:pic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4373653" y="1960513"/>
                <a:ext cx="2815580" cy="523220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bg-BG" sz="3400" b="1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Calibri Light" panose="020F0302020204030204" pitchFamily="34" charset="0"/>
                  </a:rPr>
                  <a:t>ОБУЧАВАМЕ</a:t>
                </a:r>
                <a:endParaRPr lang="ru-RU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  <a:cs typeface="Calibri Light" panose="020F0302020204030204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6224" y="1600513"/>
                <a:ext cx="1690438" cy="360000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2120" y="5445224"/>
              <a:ext cx="2300735" cy="50932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12000" y="1187999"/>
            <a:ext cx="7488000" cy="4896000"/>
            <a:chOff x="755576" y="1124744"/>
            <a:chExt cx="7488000" cy="4896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36" b="1403"/>
            <a:stretch/>
          </p:blipFill>
          <p:spPr>
            <a:xfrm>
              <a:off x="755576" y="1124744"/>
              <a:ext cx="7488000" cy="4896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8308" y="1196752"/>
              <a:ext cx="2300735" cy="509323"/>
            </a:xfrm>
            <a:prstGeom prst="rect">
              <a:avLst/>
            </a:prstGeom>
          </p:spPr>
        </p:pic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386837" y="5025962"/>
              <a:ext cx="3924412" cy="52322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 sz="34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Calibri Light" panose="020F0302020204030204" pitchFamily="34" charset="0"/>
                </a:rPr>
                <a:t>ВДЪХНОВЯВАМЕ</a:t>
              </a:r>
              <a:endParaRPr lang="ru-RU" altLang="en-US" sz="3400" b="1" dirty="0">
                <a:solidFill>
                  <a:schemeClr val="bg1"/>
                </a:solidFill>
                <a:latin typeface="Comic Sans MS" panose="030F0702030302020204" pitchFamily="66" charset="0"/>
                <a:cs typeface="Calibri Light" panose="020F030202020403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824" y="4522277"/>
              <a:ext cx="1690438" cy="3600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12000" y="1187998"/>
            <a:ext cx="7560839" cy="5046505"/>
            <a:chOff x="827585" y="1268759"/>
            <a:chExt cx="7560839" cy="5046505"/>
          </a:xfrm>
        </p:grpSpPr>
        <p:grpSp>
          <p:nvGrpSpPr>
            <p:cNvPr id="26" name="Group 25"/>
            <p:cNvGrpSpPr/>
            <p:nvPr/>
          </p:nvGrpSpPr>
          <p:grpSpPr>
            <a:xfrm>
              <a:off x="827585" y="1268759"/>
              <a:ext cx="7560839" cy="5046505"/>
              <a:chOff x="827585" y="1268759"/>
              <a:chExt cx="7560839" cy="504650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827585" y="1268759"/>
                <a:ext cx="7560839" cy="5046505"/>
                <a:chOff x="827585" y="1268760"/>
                <a:chExt cx="7281415" cy="4860003"/>
              </a:xfrm>
            </p:grpSpPr>
            <p:pic>
              <p:nvPicPr>
                <p:cNvPr id="31" name="Картина 3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4000" y="1268760"/>
                  <a:ext cx="3645000" cy="48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Картина 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585" y="1268763"/>
                  <a:ext cx="3644999" cy="48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9" name="Rectangle 7"/>
              <p:cNvSpPr>
                <a:spLocks noChangeArrowheads="1"/>
              </p:cNvSpPr>
              <p:nvPr/>
            </p:nvSpPr>
            <p:spPr bwMode="auto">
              <a:xfrm>
                <a:off x="3491880" y="1762161"/>
                <a:ext cx="3384376" cy="1046440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bg-BG" altLang="en-US" sz="3400" b="1" dirty="0" smtClean="0">
                    <a:solidFill>
                      <a:schemeClr val="bg1"/>
                    </a:solidFill>
                    <a:latin typeface="Comic Sans MS" panose="030F0702030302020204" pitchFamily="66" charset="0"/>
                    <a:cs typeface="Calibri Light" panose="020F0302020204030204" pitchFamily="34" charset="0"/>
                  </a:rPr>
                  <a:t>ОСИГУРЯВАМЕ РАБОТА</a:t>
                </a:r>
                <a:endParaRPr lang="ru-RU" altLang="en-US" sz="3400" b="1" dirty="0">
                  <a:solidFill>
                    <a:schemeClr val="bg1"/>
                  </a:solidFill>
                  <a:latin typeface="Comic Sans MS" panose="030F0702030302020204" pitchFamily="66" charset="0"/>
                  <a:cs typeface="Calibri Light" panose="020F0302020204030204" pitchFamily="34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8849" y="1335461"/>
                <a:ext cx="1690438" cy="360000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3562" y="5661248"/>
              <a:ext cx="2300735" cy="509323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12000" y="1187995"/>
            <a:ext cx="7551188" cy="5005411"/>
            <a:chOff x="612000" y="1188000"/>
            <a:chExt cx="7488000" cy="4896000"/>
          </a:xfrm>
        </p:grpSpPr>
        <p:pic>
          <p:nvPicPr>
            <p:cNvPr id="34" name="Picture 33" descr="IMG_4974.jpg"/>
            <p:cNvPicPr>
              <a:picLocks noChangeAspect="1"/>
            </p:cNvPicPr>
            <p:nvPr/>
          </p:nvPicPr>
          <p:blipFill rotWithShape="1">
            <a:blip r:embed="rId10"/>
            <a:srcRect/>
            <a:stretch/>
          </p:blipFill>
          <p:spPr>
            <a:xfrm>
              <a:off x="612000" y="1188000"/>
              <a:ext cx="7488000" cy="4896000"/>
            </a:xfrm>
            <a:prstGeom prst="rect">
              <a:avLst/>
            </a:prstGeom>
          </p:spPr>
        </p:pic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2142604" y="5419836"/>
              <a:ext cx="5325071" cy="52322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 sz="34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Calibri Light" panose="020F0302020204030204" pitchFamily="34" charset="0"/>
                </a:rPr>
                <a:t>ДАВАМЕ РАВЕН ШАНС</a:t>
              </a:r>
              <a:endParaRPr lang="ru-RU" altLang="en-US" sz="3400" b="1" dirty="0">
                <a:solidFill>
                  <a:schemeClr val="bg1"/>
                </a:solidFill>
                <a:latin typeface="Comic Sans MS" panose="030F0702030302020204" pitchFamily="66" charset="0"/>
                <a:cs typeface="Calibri Light" panose="020F030202020403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281" y="4918892"/>
              <a:ext cx="1690438" cy="360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6096" y="1556792"/>
              <a:ext cx="2300735" cy="50932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12000" y="1182188"/>
            <a:ext cx="7551492" cy="5052311"/>
            <a:chOff x="612000" y="1188000"/>
            <a:chExt cx="7488000" cy="4896000"/>
          </a:xfrm>
        </p:grpSpPr>
        <p:sp>
          <p:nvSpPr>
            <p:cNvPr id="39" name="Rectangle 38"/>
            <p:cNvSpPr/>
            <p:nvPr/>
          </p:nvSpPr>
          <p:spPr>
            <a:xfrm>
              <a:off x="612000" y="1188000"/>
              <a:ext cx="7488000" cy="4896000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bg-BG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088" y="1268760"/>
              <a:ext cx="2300735" cy="509323"/>
            </a:xfrm>
            <a:prstGeom prst="rect">
              <a:avLst/>
            </a:prstGeom>
          </p:spPr>
        </p:pic>
        <p:sp>
          <p:nvSpPr>
            <p:cNvPr id="41" name="Rectangle 7"/>
            <p:cNvSpPr>
              <a:spLocks noChangeArrowheads="1"/>
            </p:cNvSpPr>
            <p:nvPr/>
          </p:nvSpPr>
          <p:spPr bwMode="auto">
            <a:xfrm>
              <a:off x="827584" y="5436652"/>
              <a:ext cx="4608512" cy="523220"/>
            </a:xfrm>
            <a:prstGeom prst="rect">
              <a:avLst/>
            </a:prstGeom>
            <a:noFill/>
            <a:ln w="19050">
              <a:noFill/>
            </a:ln>
            <a:effectLst>
              <a:outerShdw blurRad="88900" sx="115000" sy="115000" algn="ctr" rotWithShape="0">
                <a:schemeClr val="bg2">
                  <a:lumMod val="10000"/>
                  <a:alpha val="52000"/>
                </a:scheme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 sz="34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Calibri Light" panose="020F0302020204030204" pitchFamily="34" charset="0"/>
                </a:rPr>
                <a:t>СПАСЯВАМЕ ЖИВОТ</a:t>
              </a:r>
              <a:endParaRPr lang="ru-RU" altLang="en-US" sz="3400" b="1" dirty="0">
                <a:solidFill>
                  <a:schemeClr val="bg1"/>
                </a:solidFill>
                <a:latin typeface="Comic Sans MS" panose="030F0702030302020204" pitchFamily="66" charset="0"/>
                <a:cs typeface="Calibri Light" panose="020F0302020204030204" pitchFamily="34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621" y="4941168"/>
              <a:ext cx="1690438" cy="36000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568800" y="1182184"/>
            <a:ext cx="7677587" cy="5052315"/>
            <a:chOff x="612000" y="1188000"/>
            <a:chExt cx="7488000" cy="48960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2000" y="1188000"/>
              <a:ext cx="7488000" cy="48960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5632" y="1340768"/>
              <a:ext cx="2300735" cy="509323"/>
            </a:xfrm>
            <a:prstGeom prst="rect">
              <a:avLst/>
            </a:prstGeom>
          </p:spPr>
        </p:pic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663812" y="5292000"/>
              <a:ext cx="3384376" cy="52322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 sz="34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Calibri Light" panose="020F0302020204030204" pitchFamily="34" charset="0"/>
                </a:rPr>
                <a:t>ПОДКРЕПЯМЕ</a:t>
              </a:r>
              <a:endParaRPr lang="ru-RU" altLang="en-US" sz="3400" b="1" dirty="0">
                <a:solidFill>
                  <a:schemeClr val="bg1"/>
                </a:solidFill>
                <a:latin typeface="Comic Sans MS" panose="030F0702030302020204" pitchFamily="66" charset="0"/>
                <a:cs typeface="Calibri Light" panose="020F0302020204030204" pitchFamily="34" charset="0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781" y="4860000"/>
              <a:ext cx="1690438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43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86863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3348038" y="620713"/>
            <a:ext cx="52768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5600"/>
              </a:lnSpc>
            </a:pPr>
            <a:r>
              <a:rPr lang="bg-BG" altLang="en-US" sz="4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РОТАРИ</a:t>
            </a:r>
          </a:p>
          <a:p>
            <a:pPr algn="r" eaLnBrk="1" hangingPunct="1">
              <a:lnSpc>
                <a:spcPts val="5600"/>
              </a:lnSpc>
            </a:pPr>
            <a:r>
              <a:rPr lang="bg-BG" altLang="en-US" sz="4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ВЕЧЕ НЯМА НИЩО</a:t>
            </a:r>
          </a:p>
          <a:p>
            <a:pPr algn="r" eaLnBrk="1" hangingPunct="1">
              <a:lnSpc>
                <a:spcPts val="5600"/>
              </a:lnSpc>
            </a:pPr>
            <a:r>
              <a:rPr lang="bg-BG" altLang="en-US" sz="4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НЕВЪЗМОЖНО!</a:t>
            </a:r>
            <a:endParaRPr lang="en-US" altLang="en-US" sz="4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849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81413" y="2571750"/>
            <a:ext cx="54625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bg-BG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 ДОБЪР ЧАС </a:t>
            </a:r>
          </a:p>
          <a:p>
            <a:pPr algn="ctr" eaLnBrk="1" hangingPunct="1">
              <a:defRPr/>
            </a:pPr>
            <a:r>
              <a:rPr lang="bg-BG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И УСПЕХ!</a:t>
            </a:r>
          </a:p>
        </p:txBody>
      </p:sp>
    </p:spTree>
    <p:extLst>
      <p:ext uri="{BB962C8B-B14F-4D97-AF65-F5344CB8AC3E}">
        <p14:creationId xmlns:p14="http://schemas.microsoft.com/office/powerpoint/2010/main" val="2706559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33463" y="3429000"/>
            <a:ext cx="6972300" cy="742950"/>
          </a:xfrm>
        </p:spPr>
        <p:txBody>
          <a:bodyPr anchor="ctr"/>
          <a:lstStyle/>
          <a:p>
            <a:pPr eaLnBrk="1" hangingPunct="1">
              <a:defRPr/>
            </a:pPr>
            <a:r>
              <a:rPr lang="ru-RU" altLang="en-US" sz="21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Визия</a:t>
            </a:r>
            <a:r>
              <a:rPr lang="ru-RU" altLang="en-US" sz="21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и Лого. Стратегически </a:t>
            </a:r>
            <a:r>
              <a:rPr lang="ru-RU" altLang="en-US" sz="21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приоритети</a:t>
            </a:r>
            <a:r>
              <a:rPr lang="ru-RU" altLang="en-US" sz="21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 Цели на Дистрикт 2482 РИ за 2019-2020 г.</a:t>
            </a:r>
            <a:endParaRPr lang="en-US" sz="21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43050" y="4316017"/>
            <a:ext cx="5243513" cy="9489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1500" b="1">
                <a:latin typeface="Georgia" panose="02040502050405020303" pitchFamily="18" charset="0"/>
                <a:cs typeface="Times New Roman" panose="02020603050405020304" pitchFamily="18" charset="0"/>
              </a:rPr>
              <a:t>Митко Минев, ДГЕ</a:t>
            </a:r>
          </a:p>
          <a:p>
            <a:pPr eaLnBrk="1" hangingPunct="1"/>
            <a:r>
              <a:rPr lang="bg-BG" altLang="en-US" sz="1500" b="1">
                <a:latin typeface="Georgia" panose="02040502050405020303" pitchFamily="18" charset="0"/>
                <a:cs typeface="Times New Roman" panose="02020603050405020304" pitchFamily="18" charset="0"/>
              </a:rPr>
              <a:t>РК Велико Търново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0"/>
            <a:ext cx="913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>
              <a:defRPr/>
            </a:pP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РОТАРИАНЦИТЕ: ХОРА НА </a:t>
            </a: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ДЕЙСТВИЕТО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33400" y="4724400"/>
            <a:ext cx="6991350" cy="97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20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Виолина Костова, председател на ДКФР</a:t>
            </a:r>
          </a:p>
          <a:p>
            <a:pPr eaLnBrk="1" hangingPunct="1"/>
            <a:r>
              <a:rPr lang="bg-BG" altLang="en-US" sz="2000" b="1" smtClean="0">
                <a:latin typeface="Georgia" panose="02040502050405020303" pitchFamily="18" charset="0"/>
                <a:cs typeface="Times New Roman" panose="02020603050405020304" pitchFamily="18" charset="0"/>
              </a:rPr>
              <a:t>РК София-сити</a:t>
            </a:r>
          </a:p>
        </p:txBody>
      </p:sp>
    </p:spTree>
    <p:extLst>
      <p:ext uri="{BB962C8B-B14F-4D97-AF65-F5344CB8AC3E}">
        <p14:creationId xmlns:p14="http://schemas.microsoft.com/office/powerpoint/2010/main" val="2289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400" dirty="0" smtClean="0">
                <a:latin typeface="Myriad Pro" panose="020B0503030403020204" pitchFamily="34" charset="0"/>
              </a:rPr>
              <a:t>СЕМИНАР ЗА УПРАВЛЕНИЕ НА ПРОЕКТИ - РЕЗУЛТАТИ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124075" y="-100013"/>
            <a:ext cx="45196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bg-BG" alt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33463" r="33463"/>
          <a:stretch/>
        </p:blipFill>
        <p:spPr>
          <a:xfrm>
            <a:off x="0" y="1188000"/>
            <a:ext cx="5241313" cy="500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36096" y="1196752"/>
            <a:ext cx="3655245" cy="49398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46C"/>
                </a:solidFill>
                <a:latin typeface="Arial Narrow" panose="020B0606020202030204" pitchFamily="34" charset="0"/>
              </a:rPr>
              <a:t>Örsçelik</a:t>
            </a:r>
            <a:r>
              <a:rPr lang="en-GB" sz="2000" b="1" dirty="0">
                <a:solidFill>
                  <a:srgbClr val="00246C"/>
                </a:solidFill>
                <a:latin typeface="Arial Narrow" panose="020B0606020202030204" pitchFamily="34" charset="0"/>
              </a:rPr>
              <a:t> </a:t>
            </a:r>
            <a:r>
              <a:rPr lang="en-GB" sz="2000" b="1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Balkan</a:t>
            </a:r>
          </a:p>
          <a:p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RC Istanbul-</a:t>
            </a:r>
            <a:r>
              <a:rPr lang="en-GB" sz="2000" dirty="0" err="1" smtClean="0">
                <a:solidFill>
                  <a:srgbClr val="00246C"/>
                </a:solidFill>
                <a:latin typeface="Arial Narrow" panose="020B0606020202030204" pitchFamily="34" charset="0"/>
              </a:rPr>
              <a:t>Karaköy</a:t>
            </a:r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,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Turkey</a:t>
            </a:r>
          </a:p>
          <a:p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Rotary member since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1973</a:t>
            </a:r>
          </a:p>
          <a:p>
            <a:endParaRPr lang="en-GB" sz="1000" dirty="0" smtClean="0">
              <a:solidFill>
                <a:srgbClr val="00246C"/>
              </a:solidFill>
              <a:latin typeface="Arial Narrow" panose="020B0606020202030204" pitchFamily="34" charset="0"/>
            </a:endParaRPr>
          </a:p>
          <a:p>
            <a:r>
              <a:rPr lang="en-US" sz="2000" u="sng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Services</a:t>
            </a:r>
            <a:r>
              <a:rPr lang="en-US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:</a:t>
            </a:r>
            <a:endParaRPr lang="en-GB" sz="2000" dirty="0">
              <a:solidFill>
                <a:srgbClr val="00246C"/>
              </a:solidFill>
              <a:latin typeface="Arial Narrow" panose="020B0606020202030204" pitchFamily="34" charset="0"/>
            </a:endParaRPr>
          </a:p>
          <a:p>
            <a:pPr>
              <a:lnSpc>
                <a:spcPts val="2700"/>
              </a:lnSpc>
            </a:pP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Rotary </a:t>
            </a:r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Foundation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Trustee </a:t>
            </a:r>
            <a:r>
              <a:rPr lang="en-GB" sz="2000" b="1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2015-19</a:t>
            </a:r>
            <a:endParaRPr lang="en-GB" sz="2000" dirty="0" smtClean="0">
              <a:solidFill>
                <a:srgbClr val="00246C"/>
              </a:solidFill>
              <a:latin typeface="Arial Narrow" panose="020B0606020202030204" pitchFamily="34" charset="0"/>
            </a:endParaRPr>
          </a:p>
          <a:p>
            <a:pPr>
              <a:lnSpc>
                <a:spcPts val="2700"/>
              </a:lnSpc>
            </a:pPr>
            <a:r>
              <a:rPr lang="en-GB" sz="2000" b="1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Major </a:t>
            </a:r>
            <a:r>
              <a:rPr lang="en-GB" sz="2000" b="1" dirty="0">
                <a:solidFill>
                  <a:srgbClr val="00246C"/>
                </a:solidFill>
                <a:latin typeface="Arial Narrow" panose="020B0606020202030204" pitchFamily="34" charset="0"/>
              </a:rPr>
              <a:t>Donor </a:t>
            </a:r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and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Benefactor</a:t>
            </a:r>
          </a:p>
          <a:p>
            <a:pPr>
              <a:lnSpc>
                <a:spcPts val="2700"/>
              </a:lnSpc>
            </a:pPr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RI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director;</a:t>
            </a:r>
            <a:endParaRPr lang="en-GB" sz="2000" dirty="0">
              <a:solidFill>
                <a:srgbClr val="00246C"/>
              </a:solidFill>
              <a:latin typeface="Arial Narrow" panose="020B0606020202030204" pitchFamily="34" charset="0"/>
            </a:endParaRPr>
          </a:p>
          <a:p>
            <a:pPr>
              <a:lnSpc>
                <a:spcPts val="2700"/>
              </a:lnSpc>
            </a:pP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RI </a:t>
            </a:r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Board Executive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Committee Chair;</a:t>
            </a:r>
          </a:p>
          <a:p>
            <a:pPr>
              <a:lnSpc>
                <a:spcPts val="2700"/>
              </a:lnSpc>
            </a:pP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Committee </a:t>
            </a:r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member, liaison, adviser, vice chair, and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chair;</a:t>
            </a:r>
          </a:p>
          <a:p>
            <a:pPr>
              <a:lnSpc>
                <a:spcPts val="2700"/>
              </a:lnSpc>
            </a:pP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Task </a:t>
            </a:r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force zone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coordinator;</a:t>
            </a:r>
          </a:p>
          <a:p>
            <a:pPr>
              <a:lnSpc>
                <a:spcPts val="2700"/>
              </a:lnSpc>
            </a:pP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RI </a:t>
            </a:r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president’s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representative;</a:t>
            </a:r>
          </a:p>
          <a:p>
            <a:pPr>
              <a:lnSpc>
                <a:spcPts val="2700"/>
              </a:lnSpc>
            </a:pP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RI </a:t>
            </a:r>
            <a:r>
              <a:rPr lang="en-GB" sz="2000" dirty="0">
                <a:solidFill>
                  <a:srgbClr val="00246C"/>
                </a:solidFill>
                <a:latin typeface="Arial Narrow" panose="020B0606020202030204" pitchFamily="34" charset="0"/>
              </a:rPr>
              <a:t>training </a:t>
            </a: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leader;</a:t>
            </a:r>
          </a:p>
          <a:p>
            <a:pPr>
              <a:lnSpc>
                <a:spcPts val="2700"/>
              </a:lnSpc>
            </a:pPr>
            <a:r>
              <a:rPr lang="en-GB" sz="2000" dirty="0" smtClean="0">
                <a:solidFill>
                  <a:srgbClr val="00246C"/>
                </a:solidFill>
                <a:latin typeface="Arial Narrow" panose="020B0606020202030204" pitchFamily="34" charset="0"/>
              </a:rPr>
              <a:t>District governor.</a:t>
            </a:r>
            <a:endParaRPr lang="en-GB" sz="2000" dirty="0">
              <a:solidFill>
                <a:srgbClr val="00246C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88000"/>
            <a:ext cx="9144000" cy="500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51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600" dirty="0">
                <a:latin typeface="Myriad Pro" panose="020B0503030403020204" pitchFamily="34" charset="0"/>
              </a:rPr>
              <a:t>НИЕ В РОТАРИ СМЕ ХОРА НА </a:t>
            </a:r>
            <a:r>
              <a:rPr lang="bg-BG" altLang="en-US" sz="2600" dirty="0" smtClean="0">
                <a:latin typeface="Myriad Pro" panose="020B0503030403020204" pitchFamily="34" charset="0"/>
              </a:rPr>
              <a:t>ДЕЙСТВИЕТО</a:t>
            </a:r>
            <a:endParaRPr lang="bg-BG" altLang="en-US" sz="2600" dirty="0" smtClean="0">
              <a:latin typeface="Arial Narrow" panose="020B0606020202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16000"/>
            <a:ext cx="7558650" cy="50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92" y="1196752"/>
            <a:ext cx="3246571" cy="669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1116000"/>
            <a:ext cx="7568514" cy="50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1080000"/>
            <a:ext cx="7587209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3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600" dirty="0" smtClean="0">
                <a:latin typeface="Myriad Pro" panose="020B0503030403020204" pitchFamily="34" charset="0"/>
              </a:rPr>
              <a:t>ПРИОРИТЕТ 2: ПРЕДПРИЕМАНЕ НА ДЕЙСТВИЯ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381000" y="1196975"/>
            <a:ext cx="8367464" cy="491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400"/>
              </a:lnSpc>
            </a:pPr>
            <a:r>
              <a:rPr lang="ru-RU" altLang="en-US" sz="29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Цел 1: </a:t>
            </a:r>
            <a:r>
              <a:rPr lang="bg-BG" sz="2900" u="sng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Увеличаване на броя </a:t>
            </a:r>
            <a:r>
              <a:rPr lang="bg-BG" sz="2900" dirty="0">
                <a:solidFill>
                  <a:srgbClr val="00246C"/>
                </a:solidFill>
                <a:latin typeface="Myriad Pro" panose="020B0503030403020204" pitchFamily="34" charset="0"/>
              </a:rPr>
              <a:t>на местните и </a:t>
            </a:r>
            <a:r>
              <a:rPr lang="bg-BG" sz="29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международни </a:t>
            </a:r>
            <a:r>
              <a:rPr lang="bg-BG" sz="2900" u="sng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проекти</a:t>
            </a:r>
            <a:r>
              <a:rPr lang="bg-BG" sz="29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 </a:t>
            </a:r>
            <a:r>
              <a:rPr lang="bg-BG" sz="2900" dirty="0">
                <a:solidFill>
                  <a:srgbClr val="00246C"/>
                </a:solidFill>
                <a:latin typeface="Myriad Pro" panose="020B0503030403020204" pitchFamily="34" charset="0"/>
              </a:rPr>
              <a:t>чрез пълноценно </a:t>
            </a:r>
            <a:r>
              <a:rPr lang="bg-BG" sz="29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използване на целевите </a:t>
            </a:r>
            <a:r>
              <a:rPr lang="bg-BG" sz="2900" dirty="0">
                <a:solidFill>
                  <a:srgbClr val="00246C"/>
                </a:solidFill>
                <a:latin typeface="Myriad Pro" panose="020B0503030403020204" pitchFamily="34" charset="0"/>
              </a:rPr>
              <a:t>фондове </a:t>
            </a:r>
            <a:r>
              <a:rPr lang="bg-BG" sz="29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за </a:t>
            </a:r>
            <a:r>
              <a:rPr lang="bg-BG" sz="2900" dirty="0">
                <a:solidFill>
                  <a:srgbClr val="00246C"/>
                </a:solidFill>
                <a:latin typeface="Myriad Pro" panose="020B0503030403020204" pitchFamily="34" charset="0"/>
              </a:rPr>
              <a:t>финансиране на </a:t>
            </a:r>
            <a:r>
              <a:rPr lang="bg-BG" sz="29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дистриктни и глобални грантове.</a:t>
            </a:r>
          </a:p>
          <a:p>
            <a:pPr eaLnBrk="1" hangingPunct="1">
              <a:lnSpc>
                <a:spcPts val="3400"/>
              </a:lnSpc>
              <a:spcBef>
                <a:spcPts val="1200"/>
              </a:spcBef>
            </a:pPr>
            <a:r>
              <a:rPr lang="bg-BG" altLang="en-US" sz="29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Цел 2: </a:t>
            </a:r>
            <a:r>
              <a:rPr lang="bg-BG" sz="2900" u="sng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Увеличаване на вноските </a:t>
            </a:r>
            <a:r>
              <a:rPr lang="bg-BG" sz="2900" dirty="0">
                <a:solidFill>
                  <a:srgbClr val="00246C"/>
                </a:solidFill>
                <a:latin typeface="Myriad Pro" panose="020B0503030403020204" pitchFamily="34" charset="0"/>
              </a:rPr>
              <a:t>за Годишния </a:t>
            </a:r>
            <a:r>
              <a:rPr lang="bg-BG" sz="29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програмен фонд </a:t>
            </a:r>
            <a:r>
              <a:rPr lang="bg-BG" sz="2900" dirty="0">
                <a:solidFill>
                  <a:srgbClr val="00246C"/>
                </a:solidFill>
                <a:latin typeface="Myriad Pro" panose="020B0503030403020204" pitchFamily="34" charset="0"/>
              </a:rPr>
              <a:t>и </a:t>
            </a:r>
            <a:r>
              <a:rPr lang="bg-BG" sz="29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ПолиоПлюс</a:t>
            </a:r>
          </a:p>
          <a:p>
            <a:pPr eaLnBrk="1" hangingPunct="1">
              <a:lnSpc>
                <a:spcPts val="3400"/>
              </a:lnSpc>
              <a:spcBef>
                <a:spcPts val="1200"/>
              </a:spcBef>
            </a:pPr>
            <a:r>
              <a:rPr lang="bg-BG" altLang="en-US" sz="29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Цел 3: </a:t>
            </a:r>
            <a:r>
              <a:rPr lang="bg-BG" sz="2900" u="sng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Популяризиране</a:t>
            </a:r>
            <a:r>
              <a:rPr lang="bg-BG" sz="29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 на ролята </a:t>
            </a:r>
            <a:r>
              <a:rPr lang="bg-BG" sz="2900" dirty="0">
                <a:solidFill>
                  <a:srgbClr val="00246C"/>
                </a:solidFill>
                <a:latin typeface="Myriad Pro" panose="020B0503030403020204" pitchFamily="34" charset="0"/>
              </a:rPr>
              <a:t>на Ротари и ротарианците за </a:t>
            </a:r>
            <a:r>
              <a:rPr lang="bg-BG" sz="2900" u="sng" dirty="0">
                <a:solidFill>
                  <a:srgbClr val="00246C"/>
                </a:solidFill>
                <a:latin typeface="Myriad Pro" panose="020B0503030403020204" pitchFamily="34" charset="0"/>
              </a:rPr>
              <a:t>премахване на полиомиелита</a:t>
            </a:r>
          </a:p>
          <a:p>
            <a:pPr eaLnBrk="1" hangingPunct="1">
              <a:lnSpc>
                <a:spcPts val="3400"/>
              </a:lnSpc>
              <a:spcBef>
                <a:spcPts val="1200"/>
              </a:spcBef>
            </a:pPr>
            <a:r>
              <a:rPr lang="bg-BG" altLang="en-US" sz="3200" b="1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Цел 4: </a:t>
            </a:r>
            <a:r>
              <a:rPr lang="bg-BG" sz="2900" u="sng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Увеличаване </a:t>
            </a:r>
            <a:r>
              <a:rPr lang="bg-BG" sz="2900" u="sng" dirty="0">
                <a:solidFill>
                  <a:srgbClr val="00246C"/>
                </a:solidFill>
                <a:latin typeface="Myriad Pro" panose="020B0503030403020204" pitchFamily="34" charset="0"/>
              </a:rPr>
              <a:t>осведомеността </a:t>
            </a:r>
            <a:r>
              <a:rPr lang="bg-BG" sz="2900" dirty="0">
                <a:solidFill>
                  <a:srgbClr val="00246C"/>
                </a:solidFill>
                <a:latin typeface="Myriad Pro" panose="020B0503030403020204" pitchFamily="34" charset="0"/>
              </a:rPr>
              <a:t>за Ротари и </a:t>
            </a:r>
            <a:r>
              <a:rPr lang="bg-BG" sz="29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популяризиране </a:t>
            </a:r>
            <a:r>
              <a:rPr lang="bg-BG" sz="2900" dirty="0">
                <a:solidFill>
                  <a:srgbClr val="00246C"/>
                </a:solidFill>
                <a:latin typeface="Myriad Pro" panose="020B0503030403020204" pitchFamily="34" charset="0"/>
              </a:rPr>
              <a:t>кампанията „Хора на действието"</a:t>
            </a:r>
            <a:endParaRPr lang="ru-RU" altLang="en-US" sz="2900" dirty="0">
              <a:solidFill>
                <a:srgbClr val="00246C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600" dirty="0" smtClean="0">
                <a:latin typeface="Myriad Pro" panose="020B0503030403020204" pitchFamily="34" charset="0"/>
              </a:rPr>
              <a:t>ЦЕЛ 1: УВЕЛИЧАВАНЕ БРОЯ НА ПРОЕКТИТЕ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50329" y="1219200"/>
            <a:ext cx="6843342" cy="4525963"/>
          </a:xfrm>
        </p:spPr>
      </p:pic>
    </p:spTree>
    <p:extLst>
      <p:ext uri="{BB962C8B-B14F-4D97-AF65-F5344CB8AC3E}">
        <p14:creationId xmlns:p14="http://schemas.microsoft.com/office/powerpoint/2010/main" val="31006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600" dirty="0" smtClean="0">
                <a:latin typeface="Myriad Pro" panose="020B0503030403020204" pitchFamily="34" charset="0"/>
              </a:rPr>
              <a:t>ДИСТРИКТНИ И ГЛОБАЛНИ ГРАНТОВЕ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252364" y="1183436"/>
            <a:ext cx="2160240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400"/>
              </a:lnSpc>
            </a:pPr>
            <a:r>
              <a:rPr lang="bg-BG" sz="28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До момента</a:t>
            </a:r>
            <a:endParaRPr lang="ru-RU" altLang="en-US" sz="2800" dirty="0">
              <a:solidFill>
                <a:srgbClr val="00246C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60000" y="1872000"/>
            <a:ext cx="3960000" cy="1554272"/>
          </a:xfrm>
          <a:prstGeom prst="rect">
            <a:avLst/>
          </a:prstGeom>
          <a:solidFill>
            <a:srgbClr val="00A2E2"/>
          </a:solidFill>
          <a:ln>
            <a:solidFill>
              <a:srgbClr val="154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bg-BG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28 дистриктни гранта</a:t>
            </a:r>
          </a:p>
          <a:p>
            <a:pPr eaLnBrk="1" hangingPunct="1">
              <a:lnSpc>
                <a:spcPts val="3800"/>
              </a:lnSpc>
            </a:pPr>
            <a:r>
              <a:rPr lang="bg-BG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   Тотал: 163,766 $</a:t>
            </a:r>
          </a:p>
          <a:p>
            <a:pPr eaLnBrk="1" hangingPunct="1">
              <a:lnSpc>
                <a:spcPts val="3800"/>
              </a:lnSpc>
            </a:pPr>
            <a:r>
              <a:rPr lang="bg-BG" sz="2800" dirty="0">
                <a:solidFill>
                  <a:srgbClr val="15478E"/>
                </a:solidFill>
                <a:latin typeface="Myriad Pro" panose="020B0503030403020204" pitchFamily="34" charset="0"/>
              </a:rPr>
              <a:t> </a:t>
            </a:r>
            <a:r>
              <a:rPr lang="bg-BG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   ДДФ: 66,544 $</a:t>
            </a:r>
            <a:endParaRPr lang="ru-RU" altLang="en-US" sz="2800" dirty="0">
              <a:solidFill>
                <a:srgbClr val="15478E"/>
              </a:solidFill>
              <a:latin typeface="Myriad Pro" panose="020B0503030403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96000" y="1183436"/>
            <a:ext cx="3960000" cy="2242836"/>
            <a:chOff x="4896000" y="1183436"/>
            <a:chExt cx="3960000" cy="2242836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5299348" y="1183436"/>
              <a:ext cx="3168352" cy="52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3400"/>
                </a:lnSpc>
              </a:pPr>
              <a:r>
                <a:rPr lang="bg-BG" sz="2800" dirty="0" smtClean="0">
                  <a:solidFill>
                    <a:srgbClr val="00246C"/>
                  </a:solidFill>
                  <a:latin typeface="Myriad Pro" panose="020B0503030403020204" pitchFamily="34" charset="0"/>
                </a:rPr>
                <a:t>Какво ни предстои</a:t>
              </a:r>
              <a:endParaRPr lang="ru-RU" altLang="en-US" sz="2800" dirty="0">
                <a:solidFill>
                  <a:srgbClr val="00246C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4896000" y="1872000"/>
              <a:ext cx="3960000" cy="1554272"/>
            </a:xfrm>
            <a:prstGeom prst="rect">
              <a:avLst/>
            </a:prstGeom>
            <a:solidFill>
              <a:srgbClr val="00A2E2"/>
            </a:solidFill>
            <a:ln>
              <a:solidFill>
                <a:srgbClr val="1547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3800"/>
                </a:lnSpc>
              </a:pPr>
              <a:r>
                <a:rPr lang="bg-BG" altLang="en-US" sz="2800" dirty="0">
                  <a:solidFill>
                    <a:srgbClr val="15478E"/>
                  </a:solidFill>
                  <a:latin typeface="Myriad Pro" panose="020B0503030403020204" pitchFamily="34" charset="0"/>
                </a:rPr>
                <a:t>д</a:t>
              </a:r>
              <a:r>
                <a:rPr lang="bg-BG" altLang="en-US" sz="2800" dirty="0" smtClean="0">
                  <a:solidFill>
                    <a:srgbClr val="15478E"/>
                  </a:solidFill>
                  <a:latin typeface="Myriad Pro" panose="020B0503030403020204" pitchFamily="34" charset="0"/>
                </a:rPr>
                <a:t>истриктни гранта:</a:t>
              </a:r>
            </a:p>
            <a:p>
              <a:pPr eaLnBrk="1" hangingPunct="1">
                <a:lnSpc>
                  <a:spcPts val="3800"/>
                </a:lnSpc>
              </a:pPr>
              <a:r>
                <a:rPr lang="bg-BG" sz="2800" dirty="0" smtClean="0">
                  <a:solidFill>
                    <a:srgbClr val="15478E"/>
                  </a:solidFill>
                  <a:latin typeface="Myriad Pro" panose="020B0503030403020204" pitchFamily="34" charset="0"/>
                </a:rPr>
                <a:t>   Ресурс: </a:t>
              </a:r>
              <a:r>
                <a:rPr lang="en-US" sz="2800" dirty="0" smtClean="0">
                  <a:solidFill>
                    <a:srgbClr val="15478E"/>
                  </a:solidFill>
                  <a:latin typeface="Myriad Pro" panose="020B0503030403020204" pitchFamily="34" charset="0"/>
                </a:rPr>
                <a:t>14,040 </a:t>
              </a:r>
              <a:r>
                <a:rPr lang="bg-BG" sz="2800" dirty="0" smtClean="0">
                  <a:solidFill>
                    <a:srgbClr val="15478E"/>
                  </a:solidFill>
                  <a:latin typeface="Myriad Pro" panose="020B0503030403020204" pitchFamily="34" charset="0"/>
                </a:rPr>
                <a:t>$ </a:t>
              </a:r>
              <a:r>
                <a:rPr lang="en-US" sz="2800" dirty="0" smtClean="0">
                  <a:solidFill>
                    <a:srgbClr val="15478E"/>
                  </a:solidFill>
                  <a:latin typeface="Myriad Pro" panose="020B0503030403020204" pitchFamily="34" charset="0"/>
                </a:rPr>
                <a:t>+</a:t>
              </a:r>
              <a:endParaRPr lang="bg-BG" sz="2800" dirty="0" smtClean="0">
                <a:solidFill>
                  <a:srgbClr val="15478E"/>
                </a:solidFill>
                <a:latin typeface="Myriad Pro" panose="020B0503030403020204" pitchFamily="34" charset="0"/>
              </a:endParaRPr>
            </a:p>
            <a:p>
              <a:pPr eaLnBrk="1" hangingPunct="1">
                <a:lnSpc>
                  <a:spcPts val="3800"/>
                </a:lnSpc>
              </a:pPr>
              <a:r>
                <a:rPr lang="bg-BG" altLang="en-US" sz="2800" dirty="0" smtClean="0">
                  <a:solidFill>
                    <a:srgbClr val="15478E"/>
                  </a:solidFill>
                  <a:latin typeface="Myriad Pro" panose="020B0503030403020204" pitchFamily="34" charset="0"/>
                </a:rPr>
                <a:t>   Проекти: 6</a:t>
              </a:r>
              <a:r>
                <a:rPr lang="en-US" altLang="en-US" sz="2800" dirty="0" smtClean="0">
                  <a:solidFill>
                    <a:srgbClr val="15478E"/>
                  </a:solidFill>
                  <a:latin typeface="Myriad Pro" panose="020B0503030403020204" pitchFamily="34" charset="0"/>
                </a:rPr>
                <a:t>+</a:t>
              </a:r>
              <a:endParaRPr lang="ru-RU" altLang="en-US" sz="2800" dirty="0">
                <a:solidFill>
                  <a:srgbClr val="15478E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60000" y="3501008"/>
            <a:ext cx="3960000" cy="2528897"/>
          </a:xfrm>
          <a:prstGeom prst="rect">
            <a:avLst/>
          </a:prstGeom>
          <a:solidFill>
            <a:srgbClr val="00A2E2"/>
          </a:solidFill>
          <a:ln>
            <a:solidFill>
              <a:srgbClr val="154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ts val="1200"/>
              </a:spcBef>
            </a:pPr>
            <a:r>
              <a:rPr lang="bg-BG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8 </a:t>
            </a:r>
            <a:r>
              <a:rPr lang="bg-BG" altLang="en-US" sz="2800" dirty="0">
                <a:solidFill>
                  <a:srgbClr val="15478E"/>
                </a:solidFill>
                <a:latin typeface="Myriad Pro" panose="020B0503030403020204" pitchFamily="34" charset="0"/>
              </a:rPr>
              <a:t>глобални гранта</a:t>
            </a:r>
          </a:p>
          <a:p>
            <a:pPr eaLnBrk="1" hangingPunct="1">
              <a:lnSpc>
                <a:spcPts val="3800"/>
              </a:lnSpc>
            </a:pPr>
            <a:r>
              <a:rPr lang="bg-BG" sz="2800" dirty="0">
                <a:solidFill>
                  <a:srgbClr val="15478E"/>
                </a:solidFill>
                <a:latin typeface="Myriad Pro" panose="020B0503030403020204" pitchFamily="34" charset="0"/>
              </a:rPr>
              <a:t>   Тотал: </a:t>
            </a:r>
            <a:r>
              <a:rPr lang="bg-BG" altLang="en-US" sz="2800" dirty="0">
                <a:solidFill>
                  <a:srgbClr val="15478E"/>
                </a:solidFill>
                <a:latin typeface="Myriad Pro" panose="020B0503030403020204" pitchFamily="34" charset="0"/>
              </a:rPr>
              <a:t>494,798 </a:t>
            </a:r>
            <a:r>
              <a:rPr lang="bg-BG" sz="2800" dirty="0">
                <a:solidFill>
                  <a:srgbClr val="15478E"/>
                </a:solidFill>
                <a:latin typeface="Myriad Pro" panose="020B0503030403020204" pitchFamily="34" charset="0"/>
              </a:rPr>
              <a:t>$</a:t>
            </a:r>
          </a:p>
          <a:p>
            <a:pPr eaLnBrk="1" hangingPunct="1">
              <a:lnSpc>
                <a:spcPts val="3800"/>
              </a:lnSpc>
            </a:pPr>
            <a:r>
              <a:rPr lang="bg-BG" sz="2800" dirty="0">
                <a:solidFill>
                  <a:srgbClr val="15478E"/>
                </a:solidFill>
                <a:latin typeface="Myriad Pro" panose="020B0503030403020204" pitchFamily="34" charset="0"/>
              </a:rPr>
              <a:t>   ДДФ: 23,235 </a:t>
            </a:r>
            <a:r>
              <a:rPr lang="bg-BG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$</a:t>
            </a:r>
          </a:p>
          <a:p>
            <a:pPr eaLnBrk="1" hangingPunct="1">
              <a:lnSpc>
                <a:spcPts val="3800"/>
              </a:lnSpc>
            </a:pPr>
            <a:r>
              <a:rPr lang="bg-BG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   РК: 20,858 $</a:t>
            </a:r>
            <a:endParaRPr lang="bg-BG" sz="2800" dirty="0">
              <a:solidFill>
                <a:srgbClr val="15478E"/>
              </a:solidFill>
              <a:latin typeface="Myriad Pro" panose="020B0503030403020204" pitchFamily="34" charset="0"/>
            </a:endParaRPr>
          </a:p>
          <a:p>
            <a:pPr eaLnBrk="1" hangingPunct="1">
              <a:lnSpc>
                <a:spcPts val="3800"/>
              </a:lnSpc>
            </a:pPr>
            <a:r>
              <a:rPr lang="bg-BG" altLang="en-US" sz="2800" dirty="0">
                <a:solidFill>
                  <a:srgbClr val="15478E"/>
                </a:solidFill>
                <a:latin typeface="Myriad Pro" panose="020B0503030403020204" pitchFamily="34" charset="0"/>
              </a:rPr>
              <a:t>   ФР: 210,870 </a:t>
            </a:r>
            <a:r>
              <a:rPr lang="bg-BG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$</a:t>
            </a:r>
            <a:endParaRPr lang="ru-RU" altLang="en-US" sz="2800" dirty="0">
              <a:solidFill>
                <a:srgbClr val="15478E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896000" y="3501008"/>
            <a:ext cx="3960000" cy="2528897"/>
          </a:xfrm>
          <a:prstGeom prst="rect">
            <a:avLst/>
          </a:prstGeom>
          <a:solidFill>
            <a:srgbClr val="00A2E2"/>
          </a:solidFill>
          <a:ln>
            <a:solidFill>
              <a:srgbClr val="154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ts val="0"/>
              </a:spcBef>
            </a:pPr>
            <a:r>
              <a:rPr lang="bg-BG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глобални гранта:</a:t>
            </a:r>
          </a:p>
          <a:p>
            <a:pPr eaLnBrk="1" hangingPunct="1">
              <a:lnSpc>
                <a:spcPts val="3800"/>
              </a:lnSpc>
              <a:spcBef>
                <a:spcPts val="0"/>
              </a:spcBef>
            </a:pPr>
            <a:r>
              <a:rPr lang="bg-BG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   Ресурс: </a:t>
            </a:r>
            <a:r>
              <a:rPr lang="en-US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~ </a:t>
            </a:r>
            <a:r>
              <a:rPr lang="bg-BG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106,500 $</a:t>
            </a:r>
          </a:p>
          <a:p>
            <a:pPr eaLnBrk="1" hangingPunct="1">
              <a:lnSpc>
                <a:spcPts val="3800"/>
              </a:lnSpc>
              <a:spcBef>
                <a:spcPts val="0"/>
              </a:spcBef>
            </a:pPr>
            <a:r>
              <a:rPr lang="bg-BG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   Свободни: </a:t>
            </a:r>
            <a:r>
              <a:rPr lang="en-US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4-6 </a:t>
            </a:r>
            <a:endParaRPr lang="bg-BG" altLang="en-US" sz="2800" dirty="0" smtClean="0">
              <a:solidFill>
                <a:srgbClr val="15478E"/>
              </a:solidFill>
              <a:latin typeface="Myriad Pro" panose="020B0503030403020204" pitchFamily="34" charset="0"/>
            </a:endParaRPr>
          </a:p>
          <a:p>
            <a:pPr eaLnBrk="1" hangingPunct="1">
              <a:lnSpc>
                <a:spcPts val="3800"/>
              </a:lnSpc>
              <a:spcBef>
                <a:spcPts val="0"/>
              </a:spcBef>
            </a:pPr>
            <a:r>
              <a:rPr lang="bg-BG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   Гранта: минимум 3</a:t>
            </a:r>
          </a:p>
          <a:p>
            <a:pPr eaLnBrk="1" hangingPunct="1">
              <a:lnSpc>
                <a:spcPts val="3800"/>
              </a:lnSpc>
              <a:spcBef>
                <a:spcPts val="0"/>
              </a:spcBef>
            </a:pPr>
            <a:r>
              <a:rPr lang="bg-BG" altLang="en-US" sz="2800" dirty="0">
                <a:solidFill>
                  <a:srgbClr val="15478E"/>
                </a:solidFill>
                <a:latin typeface="Myriad Pro" panose="020B0503030403020204" pitchFamily="34" charset="0"/>
              </a:rPr>
              <a:t> </a:t>
            </a:r>
            <a:r>
              <a:rPr lang="bg-BG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  </a:t>
            </a:r>
            <a:r>
              <a:rPr lang="en-US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VTT: </a:t>
            </a:r>
            <a:r>
              <a:rPr lang="bg-BG" altLang="en-US" sz="2800" dirty="0" smtClean="0">
                <a:solidFill>
                  <a:srgbClr val="15478E"/>
                </a:solidFill>
                <a:latin typeface="Myriad Pro" panose="020B0503030403020204" pitchFamily="34" charset="0"/>
              </a:rPr>
              <a:t>минимум 1</a:t>
            </a:r>
            <a:endParaRPr lang="bg-BG" altLang="en-US" sz="2800" dirty="0">
              <a:solidFill>
                <a:srgbClr val="15478E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600" dirty="0" smtClean="0">
                <a:latin typeface="Myriad Pro" panose="020B0503030403020204" pitchFamily="34" charset="0"/>
              </a:rPr>
              <a:t>ЦЕЛ 2: УВЕЛИЧАВАНЕ НА ВНОСКИТЕ ЗА: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1088524" y="1196975"/>
            <a:ext cx="2894856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400"/>
              </a:lnSpc>
            </a:pPr>
            <a:r>
              <a:rPr lang="bg-BG" sz="28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Годишния фонд</a:t>
            </a:r>
            <a:endParaRPr lang="ru-RU" altLang="en-US" sz="2800" dirty="0">
              <a:solidFill>
                <a:srgbClr val="00246C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916932" y="1196975"/>
            <a:ext cx="2160240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400"/>
              </a:lnSpc>
            </a:pPr>
            <a:r>
              <a:rPr lang="bg-BG" sz="2800" dirty="0" smtClean="0">
                <a:solidFill>
                  <a:srgbClr val="00246C"/>
                </a:solidFill>
                <a:latin typeface="Myriad Pro" panose="020B0503030403020204" pitchFamily="34" charset="0"/>
              </a:rPr>
              <a:t>ПолиоПлюс</a:t>
            </a:r>
            <a:endParaRPr lang="ru-RU" altLang="en-US" sz="2800" dirty="0">
              <a:solidFill>
                <a:srgbClr val="00246C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20" t="662" r="2758" b="1571"/>
          <a:stretch/>
        </p:blipFill>
        <p:spPr>
          <a:xfrm>
            <a:off x="0" y="1797978"/>
            <a:ext cx="4925867" cy="507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" b="9722"/>
          <a:stretch/>
        </p:blipFill>
        <p:spPr>
          <a:xfrm>
            <a:off x="4821464" y="1800000"/>
            <a:ext cx="4351176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0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DTeamPresentationsSlive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450</Words>
  <Application>Microsoft Office PowerPoint</Application>
  <PresentationFormat>On-screen Show (4:3)</PresentationFormat>
  <Paragraphs>98</Paragraphs>
  <Slides>16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Template DTeamPresentationsSliven</vt:lpstr>
      <vt:lpstr>Custom Design</vt:lpstr>
      <vt:lpstr>Визия и Лого. Стратегически приоритети. Цели на Дистрикт 2482 РИ за 2019-2020 г.</vt:lpstr>
      <vt:lpstr>Визия и Лого. Стратегически приоритети. Цели на Дистрикт 2482 РИ за 2019-2020 г.</vt:lpstr>
      <vt:lpstr>РОТАРИАНЦИТЕ: ХОРА НА ДЕЙСТВИЕТО</vt:lpstr>
      <vt:lpstr>СЕМИНАР ЗА УПРАВЛЕНИЕ НА ПРОЕКТИ - РЕЗУЛТАТИ</vt:lpstr>
      <vt:lpstr>НИЕ В РОТАРИ СМЕ ХОРА НА ДЕЙСТВИЕТО</vt:lpstr>
      <vt:lpstr>ПРИОРИТЕТ 2: ПРЕДПРИЕМАНЕ НА ДЕЙСТВИЯ</vt:lpstr>
      <vt:lpstr>ЦЕЛ 1: УВЕЛИЧАВАНЕ БРОЯ НА ПРОЕКТИТЕ</vt:lpstr>
      <vt:lpstr>ДИСТРИКТНИ И ГЛОБАЛНИ ГРАНТОВЕ</vt:lpstr>
      <vt:lpstr>ЦЕЛ 2: УВЕЛИЧАВАНЕ НА ВНОСКИТЕ ЗА:</vt:lpstr>
      <vt:lpstr>ГОДИШЕН ПРОГРАМЕН ФОНД – ANNUAL FUND</vt:lpstr>
      <vt:lpstr>ФОНД ПОЛИО ПЛЮС – END POLIO NOW</vt:lpstr>
      <vt:lpstr>ЦЕЛ 3: ПОПУЛЯРИЗИРАНЕ ИЗКОРЕНЯВАНЕТО НА ПОЛИОМИЕЛИТА</vt:lpstr>
      <vt:lpstr>ЦЕЛ 4: ПОПУЛЯРИЗИРАНЕ НА РОТАРИ И „ХОРА НА ДЕЙСТВИЕТО“</vt:lpstr>
      <vt:lpstr>ЦЕЛ 4: ПОПУЛЯРИЗИРАНЕ НА РОТАРИ И „ХОРА НА ДЕЙСТВИЕТО“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Визия и Лого. Стратегически приоритети. Цели на Дистрикт 2482 РИ за 2019-2020 г.</dc:title>
  <dc:creator>adv.mitkominev@gmail.com</dc:creator>
  <cp:lastModifiedBy>Windows User</cp:lastModifiedBy>
  <cp:revision>32</cp:revision>
  <dcterms:created xsi:type="dcterms:W3CDTF">2019-03-20T17:33:27Z</dcterms:created>
  <dcterms:modified xsi:type="dcterms:W3CDTF">2019-03-23T05:31:19Z</dcterms:modified>
</cp:coreProperties>
</file>