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mv" ContentType="video/x-ms-wmv"/>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9" r:id="rId2"/>
    <p:sldMasterId id="2147483688" r:id="rId3"/>
  </p:sldMasterIdLst>
  <p:notesMasterIdLst>
    <p:notesMasterId r:id="rId72"/>
  </p:notesMasterIdLst>
  <p:sldIdLst>
    <p:sldId id="271" r:id="rId4"/>
    <p:sldId id="272" r:id="rId5"/>
    <p:sldId id="273" r:id="rId6"/>
    <p:sldId id="256" r:id="rId7"/>
    <p:sldId id="274"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88" r:id="rId22"/>
    <p:sldId id="289" r:id="rId23"/>
    <p:sldId id="290" r:id="rId24"/>
    <p:sldId id="291" r:id="rId25"/>
    <p:sldId id="292" r:id="rId26"/>
    <p:sldId id="293" r:id="rId27"/>
    <p:sldId id="294" r:id="rId28"/>
    <p:sldId id="295" r:id="rId29"/>
    <p:sldId id="296" r:id="rId30"/>
    <p:sldId id="297" r:id="rId31"/>
    <p:sldId id="298" r:id="rId32"/>
    <p:sldId id="299" r:id="rId33"/>
    <p:sldId id="300" r:id="rId34"/>
    <p:sldId id="301" r:id="rId35"/>
    <p:sldId id="302" r:id="rId36"/>
    <p:sldId id="303" r:id="rId37"/>
    <p:sldId id="304" r:id="rId38"/>
    <p:sldId id="305" r:id="rId39"/>
    <p:sldId id="306" r:id="rId40"/>
    <p:sldId id="307" r:id="rId41"/>
    <p:sldId id="308" r:id="rId42"/>
    <p:sldId id="309" r:id="rId43"/>
    <p:sldId id="310" r:id="rId44"/>
    <p:sldId id="311" r:id="rId45"/>
    <p:sldId id="312" r:id="rId46"/>
    <p:sldId id="313" r:id="rId47"/>
    <p:sldId id="314" r:id="rId48"/>
    <p:sldId id="315" r:id="rId49"/>
    <p:sldId id="316" r:id="rId50"/>
    <p:sldId id="317" r:id="rId51"/>
    <p:sldId id="318" r:id="rId52"/>
    <p:sldId id="319" r:id="rId53"/>
    <p:sldId id="320" r:id="rId54"/>
    <p:sldId id="321" r:id="rId55"/>
    <p:sldId id="322" r:id="rId56"/>
    <p:sldId id="323" r:id="rId57"/>
    <p:sldId id="270" r:id="rId58"/>
    <p:sldId id="324" r:id="rId59"/>
    <p:sldId id="287" r:id="rId60"/>
    <p:sldId id="276" r:id="rId61"/>
    <p:sldId id="277" r:id="rId62"/>
    <p:sldId id="278" r:id="rId63"/>
    <p:sldId id="279" r:id="rId64"/>
    <p:sldId id="280" r:id="rId65"/>
    <p:sldId id="281" r:id="rId66"/>
    <p:sldId id="282" r:id="rId67"/>
    <p:sldId id="283" r:id="rId68"/>
    <p:sldId id="284" r:id="rId69"/>
    <p:sldId id="285" r:id="rId70"/>
    <p:sldId id="286" r:id="rId71"/>
  </p:sldIdLst>
  <p:sldSz cx="9144000" cy="6858000" type="screen4x3"/>
  <p:notesSz cx="6858000" cy="9144000"/>
  <p:defaultText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182" autoAdjust="0"/>
  </p:normalViewPr>
  <p:slideViewPr>
    <p:cSldViewPr snapToGrid="0">
      <p:cViewPr varScale="1">
        <p:scale>
          <a:sx n="91" d="100"/>
          <a:sy n="91" d="100"/>
        </p:scale>
        <p:origin x="2184" y="78"/>
      </p:cViewPr>
      <p:guideLst>
        <p:guide orient="horz" pos="2160"/>
        <p:guide pos="2880"/>
      </p:guideLst>
    </p:cSldViewPr>
  </p:slideViewPr>
  <p:notesTextViewPr>
    <p:cViewPr>
      <p:scale>
        <a:sx n="3" d="2"/>
        <a:sy n="3" d="2"/>
      </p:scale>
      <p:origin x="0" y="0"/>
    </p:cViewPr>
  </p:notesTextViewPr>
  <p:sorterViewPr>
    <p:cViewPr>
      <p:scale>
        <a:sx n="33" d="100"/>
        <a:sy n="33"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viewProps" Target="viewProps.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tableStyles" Target="tableStyles.xml"/><Relationship Id="rId7" Type="http://schemas.openxmlformats.org/officeDocument/2006/relationships/slide" Target="slides/slide4.xml"/><Relationship Id="rId71" Type="http://schemas.openxmlformats.org/officeDocument/2006/relationships/slide" Target="slides/slide6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Контейнер за горния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bg-BG"/>
          </a:p>
        </p:txBody>
      </p:sp>
      <p:sp>
        <p:nvSpPr>
          <p:cNvPr id="3" name="Контейнер за 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EE1C68-FA6F-47AD-B6C4-42EBC536845E}" type="datetimeFigureOut">
              <a:rPr lang="bg-BG" smtClean="0"/>
              <a:t>26.3.2019 г.</a:t>
            </a:fld>
            <a:endParaRPr lang="bg-BG"/>
          </a:p>
        </p:txBody>
      </p:sp>
      <p:sp>
        <p:nvSpPr>
          <p:cNvPr id="4" name="Контейнер за изображение на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bg-BG"/>
          </a:p>
        </p:txBody>
      </p:sp>
      <p:sp>
        <p:nvSpPr>
          <p:cNvPr id="5" name="Контейнер за бележ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bg-BG" smtClean="0"/>
              <a:t>Редактиране на стиловете на текста в образеца</a:t>
            </a:r>
          </a:p>
          <a:p>
            <a:pPr lvl="1"/>
            <a:r>
              <a:rPr lang="bg-BG" smtClean="0"/>
              <a:t>Второ ниво</a:t>
            </a:r>
          </a:p>
          <a:p>
            <a:pPr lvl="2"/>
            <a:r>
              <a:rPr lang="bg-BG" smtClean="0"/>
              <a:t>Трето ниво</a:t>
            </a:r>
          </a:p>
          <a:p>
            <a:pPr lvl="3"/>
            <a:r>
              <a:rPr lang="bg-BG" smtClean="0"/>
              <a:t>Четвърто ниво</a:t>
            </a:r>
          </a:p>
          <a:p>
            <a:pPr lvl="4"/>
            <a:r>
              <a:rPr lang="bg-BG" smtClean="0"/>
              <a:t>Пето ниво</a:t>
            </a:r>
            <a:endParaRPr lang="bg-BG"/>
          </a:p>
        </p:txBody>
      </p:sp>
      <p:sp>
        <p:nvSpPr>
          <p:cNvPr id="6" name="Контейнер за долния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bg-BG"/>
          </a:p>
        </p:txBody>
      </p:sp>
      <p:sp>
        <p:nvSpPr>
          <p:cNvPr id="7" name="Контейнер за номер н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915D32-909B-4755-B307-18258B9BEC9A}" type="slidenum">
              <a:rPr lang="bg-BG" smtClean="0"/>
              <a:t>‹#›</a:t>
            </a:fld>
            <a:endParaRPr lang="bg-BG"/>
          </a:p>
        </p:txBody>
      </p:sp>
    </p:spTree>
    <p:extLst>
      <p:ext uri="{BB962C8B-B14F-4D97-AF65-F5344CB8AC3E}">
        <p14:creationId xmlns:p14="http://schemas.microsoft.com/office/powerpoint/2010/main" val="13005240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31863">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31863">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31863">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31863">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marL="0" marR="0" lvl="0" indent="0" algn="r" defTabSz="931863" rtl="0" eaLnBrk="0" fontAlgn="base" latinLnBrk="0" hangingPunct="0">
              <a:lnSpc>
                <a:spcPct val="100000"/>
              </a:lnSpc>
              <a:spcBef>
                <a:spcPct val="0"/>
              </a:spcBef>
              <a:spcAft>
                <a:spcPct val="0"/>
              </a:spcAft>
              <a:buClrTx/>
              <a:buSzTx/>
              <a:buFontTx/>
              <a:buNone/>
              <a:tabLst/>
              <a:defRPr/>
            </a:pPr>
            <a:fld id="{3CA5CE9D-EC46-415F-AE97-2123DD72499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931863" rtl="0" eaLnBrk="0" fontAlgn="base" latinLnBrk="0" hangingPunct="0">
                <a:lnSpc>
                  <a:spcPct val="100000"/>
                </a:lnSpc>
                <a:spcBef>
                  <a:spcPct val="0"/>
                </a:spcBef>
                <a:spcAft>
                  <a:spcPct val="0"/>
                </a:spcAft>
                <a:buClrTx/>
                <a:buSzTx/>
                <a:buFontTx/>
                <a:buNone/>
                <a:tabLst/>
                <a:defRPr/>
              </a:pPr>
              <a:t>1</a:t>
            </a:fld>
            <a:endPar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cs typeface="ヒラギノ角ゴ Pro W3"/>
            </a:endParaRPr>
          </a:p>
        </p:txBody>
      </p:sp>
      <p:sp>
        <p:nvSpPr>
          <p:cNvPr id="40963" name="Rectangle 2"/>
          <p:cNvSpPr>
            <a:spLocks noGrp="1" noRot="1" noChangeAspect="1" noChangeArrowheads="1" noTextEdit="1"/>
          </p:cNvSpPr>
          <p:nvPr>
            <p:ph type="sldImg"/>
          </p:nvPr>
        </p:nvSpPr>
        <p:spPr>
          <a:xfrm>
            <a:off x="1371600" y="1143000"/>
            <a:ext cx="4114800" cy="3086100"/>
          </a:xfrm>
          <a:ln/>
        </p:spPr>
      </p:sp>
      <p:sp>
        <p:nvSpPr>
          <p:cNvPr id="4096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bg-BG" altLang="en-US" sz="1400" dirty="0" smtClean="0">
                <a:latin typeface="Bookman Old Style" panose="02050604050505020204" pitchFamily="18" charset="0"/>
                <a:ea typeface="ヒラギノ角ゴ Pro W3"/>
                <a:cs typeface="ヒラギノ角ゴ Pro W3"/>
              </a:rPr>
              <a:t>Въведение</a:t>
            </a:r>
          </a:p>
        </p:txBody>
      </p:sp>
    </p:spTree>
    <p:extLst>
      <p:ext uri="{BB962C8B-B14F-4D97-AF65-F5344CB8AC3E}">
        <p14:creationId xmlns:p14="http://schemas.microsoft.com/office/powerpoint/2010/main" val="30074163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Контейнер за изображение на слайда 1"/>
          <p:cNvSpPr>
            <a:spLocks noGrp="1" noRot="1" noChangeAspect="1" noTextEdit="1"/>
          </p:cNvSpPr>
          <p:nvPr>
            <p:ph type="sldImg"/>
          </p:nvPr>
        </p:nvSpPr>
        <p:spPr>
          <a:xfrm>
            <a:off x="1371600" y="1143000"/>
            <a:ext cx="4114800" cy="3086100"/>
          </a:xfrm>
          <a:ln/>
        </p:spPr>
      </p:sp>
      <p:sp>
        <p:nvSpPr>
          <p:cNvPr id="55299" name="Контейнер за бележки 2"/>
          <p:cNvSpPr>
            <a:spLocks noGrp="1"/>
          </p:cNvSpPr>
          <p:nvPr>
            <p:ph type="body" idx="1"/>
          </p:nvPr>
        </p:nvSpPr>
        <p:spPr>
          <a:noFill/>
        </p:spPr>
        <p:txBody>
          <a:bodyPr/>
          <a:lstStyle/>
          <a:p>
            <a:r>
              <a:rPr lang="ru-RU" altLang="bg-BG" sz="1400" smtClean="0">
                <a:latin typeface="Bookman Old Style" panose="02050604050505020204" pitchFamily="18" charset="0"/>
                <a:cs typeface="Arial" panose="020B0604020202020204" pitchFamily="34" charset="0"/>
              </a:rPr>
              <a:t>За да постигнем тази визия и да следваме промените в глобалните тенденции, трябва да развиваме културата и структурата си. Да поддържаме оперативна и ефикасна управленска структура, която е  гъвкава и ефективна  в предоставянето на услуги на всичките ни участници.</a:t>
            </a:r>
          </a:p>
          <a:p>
            <a:r>
              <a:rPr lang="ru-RU" altLang="bg-BG" sz="1400" smtClean="0">
                <a:latin typeface="Bookman Old Style" panose="02050604050505020204" pitchFamily="18" charset="0"/>
                <a:cs typeface="Arial" panose="020B0604020202020204" pitchFamily="34" charset="0"/>
              </a:rPr>
              <a:t>Да обновим стратегическия план на дистрикта;</a:t>
            </a:r>
          </a:p>
          <a:p>
            <a:r>
              <a:rPr lang="ru-RU" altLang="bg-BG" sz="1400" smtClean="0">
                <a:latin typeface="Bookman Old Style" panose="02050604050505020204" pitchFamily="18" charset="0"/>
                <a:cs typeface="Arial" panose="020B0604020202020204" pitchFamily="34" charset="0"/>
              </a:rPr>
              <a:t>Дистриктния екип да е катализатор на иновативност и способност за адекватно действие чрез включване в състава на комитетите на членове с експертни знания: HR, психолози, PR и комуникационни специалисти; членове на различна възраст и с различен „стаж“ в Ротари; задължително включване на членове на Rotaract;</a:t>
            </a:r>
          </a:p>
          <a:p>
            <a:r>
              <a:rPr lang="ru-RU" altLang="bg-BG" sz="1400" smtClean="0">
                <a:latin typeface="Bookman Old Style" panose="02050604050505020204" pitchFamily="18" charset="0"/>
                <a:cs typeface="Arial" panose="020B0604020202020204" pitchFamily="34" charset="0"/>
              </a:rPr>
              <a:t>Да постигнем по-ефективно взаимодействие на звената на дистриктния екип(КОМИТЕТИ,ПОДКОМИТЕТИ,ПРОГРАМИ)  координиране в изпълнението на стратегическия план на дистрикта и при реализацията на дистриктни събития и проекти;</a:t>
            </a:r>
          </a:p>
          <a:p>
            <a:r>
              <a:rPr lang="ru-RU" altLang="bg-BG" sz="1400" smtClean="0">
                <a:latin typeface="Bookman Old Style" panose="02050604050505020204" pitchFamily="18" charset="0"/>
                <a:cs typeface="Arial" panose="020B0604020202020204" pitchFamily="34" charset="0"/>
              </a:rPr>
              <a:t>Да обновим правила, процедури и документи в съответствие с решенията на законодателния съвет провеждащ се през април тази година;</a:t>
            </a:r>
          </a:p>
          <a:p>
            <a:r>
              <a:rPr lang="ru-RU" altLang="bg-BG" sz="1400" smtClean="0">
                <a:latin typeface="Bookman Old Style" panose="02050604050505020204" pitchFamily="18" charset="0"/>
                <a:cs typeface="Arial" panose="020B0604020202020204" pitchFamily="34" charset="0"/>
              </a:rPr>
              <a:t>Да се финализира работата по дигиталния архив на дистрикта.</a:t>
            </a:r>
          </a:p>
          <a:p>
            <a:endParaRPr lang="bg-BG" altLang="bg-BG" sz="1400" smtClean="0">
              <a:latin typeface="Bookman Old Style" panose="02050604050505020204" pitchFamily="18" charset="0"/>
              <a:cs typeface="Arial" panose="020B0604020202020204" pitchFamily="34" charset="0"/>
            </a:endParaRPr>
          </a:p>
        </p:txBody>
      </p:sp>
      <p:sp>
        <p:nvSpPr>
          <p:cNvPr id="55300" name="Контейнер за номер на слайда 3"/>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6DCA6FC-1D94-4F60-88FD-B599663A3BD8}" type="slidenum">
              <a:rPr kumimoji="0" lang="bg-BG" altLang="bg-BG"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bg-BG" altLang="bg-BG"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7938129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Контейнер за изображение на слайда 1"/>
          <p:cNvSpPr>
            <a:spLocks noGrp="1" noRot="1" noChangeAspect="1" noTextEdit="1"/>
          </p:cNvSpPr>
          <p:nvPr>
            <p:ph type="sldImg"/>
          </p:nvPr>
        </p:nvSpPr>
        <p:spPr>
          <a:xfrm>
            <a:off x="1371600" y="1143000"/>
            <a:ext cx="4114800" cy="3086100"/>
          </a:xfrm>
          <a:ln/>
        </p:spPr>
      </p:sp>
      <p:sp>
        <p:nvSpPr>
          <p:cNvPr id="57347" name="Контейнер за бележки 2"/>
          <p:cNvSpPr>
            <a:spLocks noGrp="1"/>
          </p:cNvSpPr>
          <p:nvPr>
            <p:ph type="body" idx="1"/>
          </p:nvPr>
        </p:nvSpPr>
        <p:spPr>
          <a:noFill/>
        </p:spPr>
        <p:txBody>
          <a:bodyPr/>
          <a:lstStyle/>
          <a:p>
            <a:endParaRPr lang="bg-BG" altLang="bg-BG" sz="1400" dirty="0" smtClean="0">
              <a:latin typeface="Bookman Old Style" panose="02050604050505020204" pitchFamily="18" charset="0"/>
              <a:cs typeface="Arial" panose="020B0604020202020204" pitchFamily="34" charset="0"/>
            </a:endParaRPr>
          </a:p>
        </p:txBody>
      </p:sp>
      <p:sp>
        <p:nvSpPr>
          <p:cNvPr id="57348" name="Контейнер за номер на слайда 3"/>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8D2D633-B55F-4A9A-B1BF-436826EED731}" type="slidenum">
              <a:rPr kumimoji="0" lang="bg-BG" altLang="bg-BG"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bg-BG" altLang="bg-BG"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6939331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Контейнер за изображение на слайда 1"/>
          <p:cNvSpPr>
            <a:spLocks noGrp="1" noRot="1" noChangeAspect="1" noTextEdit="1"/>
          </p:cNvSpPr>
          <p:nvPr>
            <p:ph type="sldImg"/>
          </p:nvPr>
        </p:nvSpPr>
        <p:spPr>
          <a:xfrm>
            <a:off x="1371600" y="1143000"/>
            <a:ext cx="4114800" cy="3086100"/>
          </a:xfrm>
          <a:ln/>
        </p:spPr>
      </p:sp>
      <p:sp>
        <p:nvSpPr>
          <p:cNvPr id="59395" name="Контейнер за бележки 2"/>
          <p:cNvSpPr>
            <a:spLocks noGrp="1"/>
          </p:cNvSpPr>
          <p:nvPr>
            <p:ph type="body" idx="1"/>
          </p:nvPr>
        </p:nvSpPr>
        <p:spPr>
          <a:noFill/>
        </p:spPr>
        <p:txBody>
          <a:bodyPr/>
          <a:lstStyle/>
          <a:p>
            <a:r>
              <a:rPr lang="bg-BG" altLang="bg-BG" dirty="0" smtClean="0">
                <a:latin typeface="Arial" panose="020B0604020202020204" pitchFamily="34" charset="0"/>
                <a:cs typeface="Arial" panose="020B0604020202020204" pitchFamily="34" charset="0"/>
              </a:rPr>
              <a:t>Стратегическия план ще приведем в действие още през нашата Ротарианска година със предизвикателството да работим по първите два приоритета и постигнем следните цели:</a:t>
            </a:r>
          </a:p>
        </p:txBody>
      </p:sp>
      <p:sp>
        <p:nvSpPr>
          <p:cNvPr id="59396" name="Контейнер за номер на слайда 3"/>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6825F7A-A158-43C5-8574-F1BCF94892C9}" type="slidenum">
              <a:rPr kumimoji="0" lang="bg-BG" altLang="bg-BG"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bg-BG" altLang="bg-BG"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5384784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Контейнер за изображение на слайда 1"/>
          <p:cNvSpPr>
            <a:spLocks noGrp="1" noRot="1" noChangeAspect="1" noTextEdit="1"/>
          </p:cNvSpPr>
          <p:nvPr>
            <p:ph type="sldImg"/>
          </p:nvPr>
        </p:nvSpPr>
        <p:spPr>
          <a:xfrm>
            <a:off x="1371600" y="1143000"/>
            <a:ext cx="4114800" cy="3086100"/>
          </a:xfrm>
          <a:ln/>
        </p:spPr>
      </p:sp>
      <p:sp>
        <p:nvSpPr>
          <p:cNvPr id="61443" name="Контейнер за бележки 2"/>
          <p:cNvSpPr>
            <a:spLocks noGrp="1"/>
          </p:cNvSpPr>
          <p:nvPr>
            <p:ph type="body" idx="1"/>
          </p:nvPr>
        </p:nvSpPr>
        <p:spPr>
          <a:noFill/>
        </p:spPr>
        <p:txBody>
          <a:bodyPr/>
          <a:lstStyle/>
          <a:p>
            <a:pPr marL="228600" indent="-228600">
              <a:buFontTx/>
              <a:buAutoNum type="arabicPeriod"/>
            </a:pPr>
            <a:r>
              <a:rPr lang="bg-BG" altLang="bg-BG" sz="1400" smtClean="0">
                <a:latin typeface="Bookman Old Style" panose="02050604050505020204" pitchFamily="18" charset="0"/>
                <a:cs typeface="Arial" panose="020B0604020202020204" pitchFamily="34" charset="0"/>
              </a:rPr>
              <a:t>Търсим и предлагаме подходящи алтернативни опити за клубни срещи и възможности за служба, за да улесним заетите професионалисти и хората с много семейни задължения да служат на ръководни роли;</a:t>
            </a:r>
          </a:p>
          <a:p>
            <a:pPr marL="228600" indent="-228600">
              <a:buFontTx/>
              <a:buAutoNum type="arabicPeriod"/>
            </a:pPr>
            <a:r>
              <a:rPr lang="bg-BG" altLang="bg-BG" sz="1400" smtClean="0">
                <a:latin typeface="Bookman Old Style" panose="02050604050505020204" pitchFamily="18" charset="0"/>
                <a:cs typeface="Arial" panose="020B0604020202020204" pitchFamily="34" charset="0"/>
              </a:rPr>
              <a:t>Подкрепяме съществуващите клубове с поощрения, ресурси, причини и инструменти да увеличат състава си, така че клубовете да са релевантни на общността си;</a:t>
            </a:r>
          </a:p>
          <a:p>
            <a:pPr marL="228600" indent="-228600">
              <a:buFontTx/>
              <a:buAutoNum type="arabicPeriod"/>
            </a:pPr>
            <a:r>
              <a:rPr lang="bg-BG" altLang="bg-BG" sz="1400" smtClean="0">
                <a:latin typeface="Bookman Old Style" panose="02050604050505020204" pitchFamily="18" charset="0"/>
                <a:cs typeface="Arial" panose="020B0604020202020204" pitchFamily="34" charset="0"/>
              </a:rPr>
              <a:t>Дори и в общност, в която съществува клуб, но е привлякъл представители само на определени сегменти от общността. Дори съществуващия клуб да е процъфтяващ и доволен от статуса си, трябва да бъдат идентифицирани нови сегменти на професионалната общност, непредставени до момента. Да се търсят нови формати на провеждане на срещи, НО ВИНАГИ ДА СЕ ВОДИМ ОТ ПРИНЦИПА, </a:t>
            </a:r>
            <a:r>
              <a:rPr lang="bg-BG" altLang="bg-BG" sz="1400" i="1" smtClean="0">
                <a:latin typeface="Bookman Old Style" panose="02050604050505020204" pitchFamily="18" charset="0"/>
                <a:cs typeface="Arial" panose="020B0604020202020204" pitchFamily="34" charset="0"/>
              </a:rPr>
              <a:t>ЧЕ ТРЯБВА ДА ЗАПАЗИМ НАШЕТО КЛУБНО ЧЛЕНСТВО!</a:t>
            </a:r>
          </a:p>
          <a:p>
            <a:pPr marL="228600" indent="-228600">
              <a:buFontTx/>
              <a:buAutoNum type="arabicPeriod"/>
            </a:pPr>
            <a:r>
              <a:rPr lang="bg-BG" altLang="bg-BG" sz="1400" i="1" smtClean="0">
                <a:latin typeface="Bookman Old Style" panose="02050604050505020204" pitchFamily="18" charset="0"/>
                <a:cs typeface="Arial" panose="020B0604020202020204" pitchFamily="34" charset="0"/>
              </a:rPr>
              <a:t>Последните две цели сами говорят за себе си!</a:t>
            </a:r>
          </a:p>
        </p:txBody>
      </p:sp>
      <p:sp>
        <p:nvSpPr>
          <p:cNvPr id="61444" name="Контейнер за номер на слайда 3"/>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88E12DC-DBA2-4FC4-8383-3498A946C632}" type="slidenum">
              <a:rPr kumimoji="0" lang="bg-BG" altLang="bg-BG"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bg-BG" altLang="bg-BG"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4040585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Контейнер за изображение на слайда 1"/>
          <p:cNvSpPr>
            <a:spLocks noGrp="1" noRot="1" noChangeAspect="1" noTextEdit="1"/>
          </p:cNvSpPr>
          <p:nvPr>
            <p:ph type="sldImg"/>
          </p:nvPr>
        </p:nvSpPr>
        <p:spPr>
          <a:xfrm>
            <a:off x="1371600" y="1143000"/>
            <a:ext cx="4114800" cy="3086100"/>
          </a:xfrm>
          <a:ln/>
        </p:spPr>
      </p:sp>
      <p:sp>
        <p:nvSpPr>
          <p:cNvPr id="63491" name="Контейнер за бележки 2"/>
          <p:cNvSpPr>
            <a:spLocks noGrp="1"/>
          </p:cNvSpPr>
          <p:nvPr>
            <p:ph type="body" idx="1"/>
          </p:nvPr>
        </p:nvSpPr>
        <p:spPr>
          <a:noFill/>
        </p:spPr>
        <p:txBody>
          <a:bodyPr/>
          <a:lstStyle/>
          <a:p>
            <a:endParaRPr lang="bg-BG" altLang="bg-BG" dirty="0" smtClean="0">
              <a:latin typeface="Arial" panose="020B0604020202020204" pitchFamily="34" charset="0"/>
              <a:cs typeface="Arial" panose="020B0604020202020204" pitchFamily="34" charset="0"/>
            </a:endParaRPr>
          </a:p>
        </p:txBody>
      </p:sp>
      <p:sp>
        <p:nvSpPr>
          <p:cNvPr id="63492" name="Контейнер за номер на слайда 3"/>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268D008-9BC9-425E-B782-1CE70C2FE158}" type="slidenum">
              <a:rPr kumimoji="0" lang="bg-BG" altLang="bg-BG"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bg-BG" altLang="bg-BG"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428467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Контейнер за изображение на слайда 1"/>
          <p:cNvSpPr>
            <a:spLocks noGrp="1" noRot="1" noChangeAspect="1" noTextEdit="1"/>
          </p:cNvSpPr>
          <p:nvPr>
            <p:ph type="sldImg"/>
          </p:nvPr>
        </p:nvSpPr>
        <p:spPr>
          <a:xfrm>
            <a:off x="1371600" y="1143000"/>
            <a:ext cx="4114800" cy="3086100"/>
          </a:xfrm>
          <a:ln/>
        </p:spPr>
      </p:sp>
      <p:sp>
        <p:nvSpPr>
          <p:cNvPr id="65539" name="Контейнер за бележки 2"/>
          <p:cNvSpPr>
            <a:spLocks noGrp="1"/>
          </p:cNvSpPr>
          <p:nvPr>
            <p:ph type="body" idx="1"/>
          </p:nvPr>
        </p:nvSpPr>
        <p:spPr>
          <a:noFill/>
        </p:spPr>
        <p:txBody>
          <a:bodyPr/>
          <a:lstStyle/>
          <a:p>
            <a:r>
              <a:rPr lang="bg-BG" altLang="bg-BG" sz="1400" smtClean="0">
                <a:latin typeface="Bookman Old Style" panose="02050604050505020204" pitchFamily="18" charset="0"/>
                <a:cs typeface="Arial" panose="020B0604020202020204" pitchFamily="34" charset="0"/>
              </a:rPr>
              <a:t>ПРИЯТЕЛИ,</a:t>
            </a:r>
            <a:r>
              <a:rPr lang="ru-RU" altLang="bg-BG" sz="1400" smtClean="0">
                <a:latin typeface="Bookman Old Style" panose="02050604050505020204" pitchFamily="18" charset="0"/>
                <a:cs typeface="Arial" panose="020B0604020202020204" pitchFamily="34" charset="0"/>
              </a:rPr>
              <a:t> </a:t>
            </a:r>
          </a:p>
          <a:p>
            <a:r>
              <a:rPr lang="ru-RU" altLang="bg-BG" sz="1400" smtClean="0">
                <a:latin typeface="Bookman Old Style" panose="02050604050505020204" pitchFamily="18" charset="0"/>
                <a:cs typeface="Arial" panose="020B0604020202020204" pitchFamily="34" charset="0"/>
              </a:rPr>
              <a:t>Светът днес не е същият, какъвто е бил при създаването на Ротари през 1905г. </a:t>
            </a:r>
          </a:p>
          <a:p>
            <a:r>
              <a:rPr lang="ru-RU" altLang="bg-BG" sz="1400" smtClean="0">
                <a:latin typeface="Bookman Old Style" panose="02050604050505020204" pitchFamily="18" charset="0"/>
                <a:cs typeface="Arial" panose="020B0604020202020204" pitchFamily="34" charset="0"/>
              </a:rPr>
              <a:t>Демографските данни са изменени, темпът на промяна се ускори и технологиите създадоха нови възможности за свързване и служба. </a:t>
            </a:r>
          </a:p>
          <a:p>
            <a:r>
              <a:rPr lang="ru-RU" altLang="bg-BG" sz="1400" smtClean="0">
                <a:latin typeface="Bookman Old Style" panose="02050604050505020204" pitchFamily="18" charset="0"/>
                <a:cs typeface="Arial" panose="020B0604020202020204" pitchFamily="34" charset="0"/>
              </a:rPr>
              <a:t>Това, което не се е променило, е необходимостта от ценности, които определят Ротари:</a:t>
            </a:r>
            <a:endParaRPr lang="en-US" altLang="bg-BG" sz="1400" smtClean="0">
              <a:latin typeface="Bookman Old Style" panose="02050604050505020204" pitchFamily="18" charset="0"/>
              <a:cs typeface="Arial" panose="020B0604020202020204" pitchFamily="34" charset="0"/>
            </a:endParaRPr>
          </a:p>
          <a:p>
            <a:endParaRPr lang="bg-BG" altLang="bg-BG" sz="1400" smtClean="0">
              <a:latin typeface="Bookman Old Style" panose="02050604050505020204" pitchFamily="18" charset="0"/>
              <a:cs typeface="Arial" panose="020B0604020202020204" pitchFamily="34" charset="0"/>
            </a:endParaRPr>
          </a:p>
          <a:p>
            <a:r>
              <a:rPr lang="bg-BG" altLang="bg-BG" sz="1400" smtClean="0">
                <a:latin typeface="Bookman Old Style" panose="02050604050505020204" pitchFamily="18" charset="0"/>
                <a:cs typeface="Arial" panose="020B0604020202020204" pitchFamily="34" charset="0"/>
              </a:rPr>
              <a:t>СЛУЖБА</a:t>
            </a:r>
          </a:p>
          <a:p>
            <a:r>
              <a:rPr lang="bg-BG" altLang="bg-BG" sz="1400" smtClean="0">
                <a:latin typeface="Bookman Old Style" panose="02050604050505020204" pitchFamily="18" charset="0"/>
                <a:cs typeface="Arial" panose="020B0604020202020204" pitchFamily="34" charset="0"/>
              </a:rPr>
              <a:t>ПОЧТЕННОСТ</a:t>
            </a:r>
          </a:p>
          <a:p>
            <a:r>
              <a:rPr lang="bg-BG" altLang="bg-BG" sz="1400" smtClean="0">
                <a:latin typeface="Bookman Old Style" panose="02050604050505020204" pitchFamily="18" charset="0"/>
                <a:cs typeface="Arial" panose="020B0604020202020204" pitchFamily="34" charset="0"/>
              </a:rPr>
              <a:t>ЛИДЕРСТВО</a:t>
            </a:r>
          </a:p>
          <a:p>
            <a:r>
              <a:rPr lang="bg-BG" altLang="bg-BG" sz="1400" smtClean="0">
                <a:latin typeface="Bookman Old Style" panose="02050604050505020204" pitchFamily="18" charset="0"/>
                <a:cs typeface="Arial" panose="020B0604020202020204" pitchFamily="34" charset="0"/>
              </a:rPr>
              <a:t>РАЗНООБРАЗИЕ</a:t>
            </a:r>
            <a:endParaRPr lang="en-US" altLang="bg-BG" sz="1400" smtClean="0">
              <a:latin typeface="Bookman Old Style" panose="02050604050505020204" pitchFamily="18" charset="0"/>
              <a:cs typeface="Arial" panose="020B0604020202020204" pitchFamily="34" charset="0"/>
            </a:endParaRPr>
          </a:p>
          <a:p>
            <a:r>
              <a:rPr lang="en-US" altLang="bg-BG" sz="1400" smtClean="0">
                <a:latin typeface="Bookman Old Style" panose="02050604050505020204" pitchFamily="18" charset="0"/>
                <a:cs typeface="Arial" panose="020B0604020202020204" pitchFamily="34" charset="0"/>
              </a:rPr>
              <a:t>	</a:t>
            </a:r>
            <a:r>
              <a:rPr lang="bg-BG" altLang="bg-BG" sz="1400" smtClean="0">
                <a:latin typeface="Bookman Old Style" panose="02050604050505020204" pitchFamily="18" charset="0"/>
                <a:cs typeface="Arial" panose="020B0604020202020204" pitchFamily="34" charset="0"/>
              </a:rPr>
              <a:t>и………..</a:t>
            </a:r>
          </a:p>
          <a:p>
            <a:endParaRPr lang="bg-BG" altLang="bg-BG" sz="1400" smtClean="0">
              <a:latin typeface="Bookman Old Style" panose="02050604050505020204" pitchFamily="18" charset="0"/>
              <a:cs typeface="Arial" panose="020B0604020202020204" pitchFamily="34" charset="0"/>
            </a:endParaRPr>
          </a:p>
        </p:txBody>
      </p:sp>
      <p:sp>
        <p:nvSpPr>
          <p:cNvPr id="65540" name="Контейнер за номер на слайда 3"/>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0F6FD7A-EA42-42E2-9D5D-423B6D3C6ACE}" type="slidenum">
              <a:rPr kumimoji="0" lang="bg-BG" altLang="bg-BG"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bg-BG" altLang="bg-BG"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9951936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Контейнер за изображение на слайда 1"/>
          <p:cNvSpPr>
            <a:spLocks noGrp="1" noRot="1" noChangeAspect="1" noTextEdit="1"/>
          </p:cNvSpPr>
          <p:nvPr>
            <p:ph type="sldImg"/>
          </p:nvPr>
        </p:nvSpPr>
        <p:spPr>
          <a:xfrm>
            <a:off x="1371600" y="1143000"/>
            <a:ext cx="4114800" cy="3086100"/>
          </a:xfrm>
          <a:ln/>
        </p:spPr>
      </p:sp>
      <p:sp>
        <p:nvSpPr>
          <p:cNvPr id="67587" name="Контейнер за бележки 2"/>
          <p:cNvSpPr>
            <a:spLocks noGrp="1"/>
          </p:cNvSpPr>
          <p:nvPr>
            <p:ph type="body" idx="1"/>
          </p:nvPr>
        </p:nvSpPr>
        <p:spPr>
          <a:noFill/>
        </p:spPr>
        <p:txBody>
          <a:bodyPr/>
          <a:lstStyle/>
          <a:p>
            <a:r>
              <a:rPr lang="ru-RU" altLang="bg-BG" sz="1800" smtClean="0">
                <a:latin typeface="Bookman Old Style" panose="02050604050505020204" pitchFamily="18" charset="0"/>
                <a:cs typeface="Arial" panose="020B0604020202020204" pitchFamily="34" charset="0"/>
              </a:rPr>
              <a:t>Като почитаме миналото си и прегръщаме нашето бъдеще, ние можем да се развиваме и да поддържаме Ротари не само в крак с времето, но и като една процъфтяваща организация. </a:t>
            </a:r>
          </a:p>
          <a:p>
            <a:r>
              <a:rPr lang="ru-RU" altLang="bg-BG" sz="1800" smtClean="0">
                <a:latin typeface="Bookman Old Style" panose="02050604050505020204" pitchFamily="18" charset="0"/>
                <a:cs typeface="Arial" panose="020B0604020202020204" pitchFamily="34" charset="0"/>
              </a:rPr>
              <a:t>ПРИЯТЕЛИ!</a:t>
            </a:r>
          </a:p>
          <a:p>
            <a:r>
              <a:rPr lang="ru-RU" altLang="bg-BG" sz="1800" smtClean="0">
                <a:latin typeface="Bookman Old Style" panose="02050604050505020204" pitchFamily="18" charset="0"/>
                <a:cs typeface="Arial" panose="020B0604020202020204" pitchFamily="34" charset="0"/>
              </a:rPr>
              <a:t>Историята на успеха никога не е лична. Най-добрият лидер е загубен без добрия отбор и най-добрият отбор е загубен без добрия лидер!</a:t>
            </a:r>
          </a:p>
          <a:p>
            <a:r>
              <a:rPr lang="ru-RU" altLang="bg-BG" sz="1800" smtClean="0">
                <a:latin typeface="Bookman Old Style" panose="02050604050505020204" pitchFamily="18" charset="0"/>
                <a:cs typeface="Arial" panose="020B0604020202020204" pitchFamily="34" charset="0"/>
              </a:rPr>
              <a:t>Не претендирам да съм такъв, но смятам, че заедно ще постигнем МНОГО!</a:t>
            </a:r>
          </a:p>
          <a:p>
            <a:endParaRPr lang="bg-BG" altLang="bg-BG" sz="1800" smtClean="0">
              <a:latin typeface="Bookman Old Style" panose="02050604050505020204" pitchFamily="18" charset="0"/>
              <a:cs typeface="Arial" panose="020B0604020202020204" pitchFamily="34" charset="0"/>
            </a:endParaRPr>
          </a:p>
        </p:txBody>
      </p:sp>
      <p:sp>
        <p:nvSpPr>
          <p:cNvPr id="67588" name="Контейнер за номер на слайда 3"/>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0846888-F640-4914-B28D-A3D68504C284}" type="slidenum">
              <a:rPr kumimoji="0" lang="bg-BG" altLang="bg-BG"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bg-BG" altLang="bg-BG"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784765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a:solidFill>
                  <a:schemeClr val="tx1"/>
                </a:solidFill>
                <a:latin typeface="Arial" pitchFamily="34" charset="0"/>
                <a:cs typeface="Arial" pitchFamily="34" charset="0"/>
              </a:defRPr>
            </a:lvl1pPr>
            <a:lvl2pPr marL="742950" indent="-285750" defTabSz="931863">
              <a:defRPr>
                <a:solidFill>
                  <a:schemeClr val="tx1"/>
                </a:solidFill>
                <a:latin typeface="Arial" pitchFamily="34" charset="0"/>
                <a:cs typeface="Arial" pitchFamily="34" charset="0"/>
              </a:defRPr>
            </a:lvl2pPr>
            <a:lvl3pPr marL="1143000" indent="-228600" defTabSz="931863">
              <a:defRPr>
                <a:solidFill>
                  <a:schemeClr val="tx1"/>
                </a:solidFill>
                <a:latin typeface="Arial" pitchFamily="34" charset="0"/>
                <a:cs typeface="Arial" pitchFamily="34" charset="0"/>
              </a:defRPr>
            </a:lvl3pPr>
            <a:lvl4pPr marL="1600200" indent="-228600" defTabSz="931863">
              <a:defRPr>
                <a:solidFill>
                  <a:schemeClr val="tx1"/>
                </a:solidFill>
                <a:latin typeface="Arial" pitchFamily="34" charset="0"/>
                <a:cs typeface="Arial" pitchFamily="34" charset="0"/>
              </a:defRPr>
            </a:lvl4pPr>
            <a:lvl5pPr marL="2057400" indent="-228600" defTabSz="931863">
              <a:defRPr>
                <a:solidFill>
                  <a:schemeClr val="tx1"/>
                </a:solidFill>
                <a:latin typeface="Arial" pitchFamily="34" charset="0"/>
                <a:cs typeface="Arial" pitchFamily="34" charset="0"/>
              </a:defRPr>
            </a:lvl5pPr>
            <a:lvl6pPr marL="2514600" indent="-228600" defTabSz="931863"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31863"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31863"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31863" eaLnBrk="0" fontAlgn="base" hangingPunct="0">
              <a:spcBef>
                <a:spcPct val="0"/>
              </a:spcBef>
              <a:spcAft>
                <a:spcPct val="0"/>
              </a:spcAft>
              <a:defRPr>
                <a:solidFill>
                  <a:schemeClr val="tx1"/>
                </a:solidFill>
                <a:latin typeface="Arial" pitchFamily="34" charset="0"/>
                <a:cs typeface="Arial" pitchFamily="34" charset="0"/>
              </a:defRPr>
            </a:lvl9pPr>
          </a:lstStyle>
          <a:p>
            <a:pPr eaLnBrk="0" hangingPunct="0"/>
            <a:fld id="{23E13BD5-C368-454A-B6B9-FCF71F2A7C47}" type="slidenum">
              <a:rPr lang="en-US" altLang="en-US">
                <a:ea typeface="ヒラギノ角ゴ Pro W3"/>
                <a:cs typeface="ヒラギノ角ゴ Pro W3"/>
              </a:rPr>
              <a:pPr eaLnBrk="0" hangingPunct="0"/>
              <a:t>19</a:t>
            </a:fld>
            <a:endParaRPr lang="en-US" altLang="en-US">
              <a:ea typeface="ヒラギノ角ゴ Pro W3"/>
              <a:cs typeface="ヒラギノ角ゴ Pro W3"/>
            </a:endParaRPr>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bg-BG" altLang="en-US" dirty="0" smtClean="0">
              <a:latin typeface="Arial" pitchFamily="34" charset="0"/>
              <a:ea typeface="ヒラギノ角ゴ Pro W3"/>
              <a:cs typeface="ヒラギノ角ゴ Pro W3"/>
            </a:endParaRPr>
          </a:p>
        </p:txBody>
      </p:sp>
    </p:spTree>
    <p:extLst>
      <p:ext uri="{BB962C8B-B14F-4D97-AF65-F5344CB8AC3E}">
        <p14:creationId xmlns:p14="http://schemas.microsoft.com/office/powerpoint/2010/main" val="3054373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bg-BG" altLang="bg-BG" dirty="0" smtClean="0">
                <a:latin typeface="Arial" pitchFamily="34" charset="0"/>
                <a:cs typeface="Arial" pitchFamily="34" charset="0"/>
              </a:rPr>
              <a:t>Началото – Сакичи Тойода, вместо да стане каменоделец като баща си, иска да помогне на жените в бедното си село и така стига до създаването на първия автоматичен стан през 1894. Заедно със сина си Киичиро през 1924 патентоват жакардовия стан, в употреба и до днес. Но този млад мъж Киичиро Тойода, в един момент казва: „Да отворим прозореца. Светът е голям!“ В 1935 компанията пуска първия седан, а в момента произвежда и продава на всички континенти. </a:t>
            </a:r>
            <a:r>
              <a:rPr lang="bg-BG" altLang="bg-BG" b="1" dirty="0" smtClean="0">
                <a:latin typeface="Arial" pitchFamily="34" charset="0"/>
                <a:cs typeface="Arial" pitchFamily="34" charset="0"/>
              </a:rPr>
              <a:t>Ценностите – труд, благодарност и служба остават непроменени, но днешната визия е: да свържем хората, автомобилите и общностите в мобилно общество,  което да пази природата и ни създава много повече радост от живота. Защо си позволих тази аналогия? </a:t>
            </a:r>
            <a:r>
              <a:rPr lang="en-US" altLang="bg-BG" b="1" dirty="0" smtClean="0">
                <a:latin typeface="Arial" pitchFamily="34" charset="0"/>
                <a:cs typeface="Arial" pitchFamily="34" charset="0"/>
              </a:rPr>
              <a:t> </a:t>
            </a:r>
            <a:endParaRPr lang="bg-BG" altLang="bg-BG" b="1" dirty="0" smtClean="0">
              <a:latin typeface="Arial" pitchFamily="34" charset="0"/>
              <a:cs typeface="Arial" pitchFamily="34" charset="0"/>
            </a:endParaRPr>
          </a:p>
          <a:p>
            <a:r>
              <a:rPr lang="bg-BG" altLang="bg-BG" b="1" dirty="0" smtClean="0">
                <a:latin typeface="Arial" pitchFamily="34" charset="0"/>
                <a:cs typeface="Arial" pitchFamily="34" charset="0"/>
              </a:rPr>
              <a:t>„Нашето членство се върти около все същите 1,2 милиона в последните 20 години. Ние не растем, нашите членове остаряват. Имаме твърде много клубове, на които им липсват знанията или мотивацията да постигнат въздействие: клубове, които дори не знаят какво правим на глобално ниво, клубове, които не знаят за нашите програми или за нашата фондация, клубове, които дори не знаят как да са част от всичко това.</a:t>
            </a:r>
          </a:p>
          <a:p>
            <a:r>
              <a:rPr lang="bg-BG" altLang="bg-BG" b="1" dirty="0" smtClean="0">
                <a:latin typeface="Arial" pitchFamily="34" charset="0"/>
                <a:cs typeface="Arial" pitchFamily="34" charset="0"/>
              </a:rPr>
              <a:t>Ние сме организация на членовете си и за членовете си. И ако искаме да сме в състояние да служим и да постигаме целите си, ние трябва да се грижим за нашите членове.“</a:t>
            </a:r>
            <a:endParaRPr lang="bg-BG" altLang="bg-BG" dirty="0" smtClean="0">
              <a:latin typeface="Arial" pitchFamily="34" charset="0"/>
              <a:cs typeface="Arial" pitchFamily="34" charset="0"/>
            </a:endParaRPr>
          </a:p>
          <a:p>
            <a:r>
              <a:rPr lang="en-US" altLang="bg-BG" i="1" dirty="0" smtClean="0">
                <a:latin typeface="Arial" pitchFamily="34" charset="0"/>
                <a:cs typeface="Arial" pitchFamily="34" charset="0"/>
              </a:rPr>
              <a:t>BARRY RASSIN, RI PRESIDENT-ELECT’S THEME ADDRESS TO THE 2018 INTERNATIONAL ASSEMBLY </a:t>
            </a:r>
            <a:endParaRPr lang="bg-BG" altLang="bg-BG" dirty="0" smtClean="0">
              <a:latin typeface="Arial" pitchFamily="34" charset="0"/>
              <a:cs typeface="Arial" pitchFamily="34" charset="0"/>
            </a:endParaRPr>
          </a:p>
          <a:p>
            <a:endParaRPr lang="bg-BG" altLang="bg-BG" dirty="0" smtClean="0">
              <a:latin typeface="Arial" pitchFamily="34" charset="0"/>
              <a:cs typeface="Arial" pitchFamily="34" charset="0"/>
            </a:endParaRPr>
          </a:p>
          <a:p>
            <a:r>
              <a:rPr lang="bg-BG" altLang="bg-BG" dirty="0" smtClean="0">
                <a:latin typeface="Arial" pitchFamily="34" charset="0"/>
                <a:cs typeface="Arial" pitchFamily="34" charset="0"/>
              </a:rPr>
              <a:t> </a:t>
            </a:r>
          </a:p>
          <a:p>
            <a:r>
              <a:rPr lang="bg-BG" altLang="bg-BG" dirty="0" smtClean="0">
                <a:latin typeface="Arial" pitchFamily="34" charset="0"/>
                <a:cs typeface="Arial" pitchFamily="34" charset="0"/>
              </a:rPr>
              <a:t> </a:t>
            </a:r>
          </a:p>
          <a:p>
            <a:endParaRPr lang="bg-BG" altLang="bg-BG" b="1" dirty="0" smtClean="0">
              <a:latin typeface="Arial" pitchFamily="34" charset="0"/>
              <a:cs typeface="Arial" pitchFamily="34" charset="0"/>
            </a:endParaRPr>
          </a:p>
          <a:p>
            <a:endParaRPr lang="bg-BG" altLang="bg-BG" b="1" dirty="0" smtClean="0">
              <a:latin typeface="Arial" pitchFamily="34" charset="0"/>
              <a:cs typeface="Arial" pitchFamily="34" charset="0"/>
            </a:endParaRPr>
          </a:p>
        </p:txBody>
      </p:sp>
      <p:sp>
        <p:nvSpPr>
          <p:cNvPr id="7782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CFB35E48-A809-48FC-A953-66F96E69F7B6}" type="slidenum">
              <a:rPr lang="bg-BG" altLang="bg-BG"/>
              <a:pPr/>
              <a:t>20</a:t>
            </a:fld>
            <a:endParaRPr lang="bg-BG" altLang="bg-BG"/>
          </a:p>
        </p:txBody>
      </p:sp>
    </p:spTree>
    <p:extLst>
      <p:ext uri="{BB962C8B-B14F-4D97-AF65-F5344CB8AC3E}">
        <p14:creationId xmlns:p14="http://schemas.microsoft.com/office/powerpoint/2010/main" val="20636219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p:spPr>
      </p:sp>
      <p:sp>
        <p:nvSpPr>
          <p:cNvPr id="78851"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bg-BG" altLang="bg-BG" dirty="0" smtClean="0">
                <a:latin typeface="Arial" pitchFamily="34" charset="0"/>
                <a:cs typeface="Arial" pitchFamily="34" charset="0"/>
              </a:rPr>
              <a:t>Началото – Сакичи Тойода, вместо да стане каменоделец като баща си, иска да помогне на жените в бедното си село и така стига до създаването на първия автоматичен стан през 1894. Заедно със сина си Киичиро през 1924 патентоват жакардовия стан, в употреба и до днес. Но този млад мъж Киичиро Тойода, в един момент казва: „Да отворим прозореца. Светът е голям!“ В 1935 компанията пуска първия седан, а в момента произвежда и продава на всички континенти. </a:t>
            </a:r>
            <a:r>
              <a:rPr lang="bg-BG" altLang="bg-BG" b="1" dirty="0" smtClean="0">
                <a:latin typeface="Arial" pitchFamily="34" charset="0"/>
                <a:cs typeface="Arial" pitchFamily="34" charset="0"/>
              </a:rPr>
              <a:t>Ценностите – труд, благодарност и служба остават непроменени, но днешната визия е: да свържем хората, автомобилите и общностите в мобилно общество,  което да пази природата и ни създава много повече радост от живота. Защо си позволих тази аналогия? </a:t>
            </a:r>
            <a:r>
              <a:rPr lang="en-US" altLang="bg-BG" b="1" dirty="0" smtClean="0">
                <a:latin typeface="Arial" pitchFamily="34" charset="0"/>
                <a:cs typeface="Arial" pitchFamily="34" charset="0"/>
              </a:rPr>
              <a:t> </a:t>
            </a:r>
            <a:endParaRPr lang="bg-BG" altLang="bg-BG" b="1" dirty="0" smtClean="0">
              <a:latin typeface="Arial" pitchFamily="34" charset="0"/>
              <a:cs typeface="Arial" pitchFamily="34" charset="0"/>
            </a:endParaRPr>
          </a:p>
          <a:p>
            <a:r>
              <a:rPr lang="bg-BG" altLang="bg-BG" b="1" dirty="0" smtClean="0">
                <a:latin typeface="Arial" pitchFamily="34" charset="0"/>
                <a:cs typeface="Arial" pitchFamily="34" charset="0"/>
              </a:rPr>
              <a:t>„Нашето членство се върти около все същите 1,2 милиона в последните 20 години. Ние не растем, нашите членове остаряват. Имаме твърде много клубове, на които им липсват знанията или мотивацията да постигнат въздействие: клубове, които дори не знаят какво правим на глобално ниво, клубове, които не знаят за нашите програми или за нашата фондация, клубове, които дори не знаят как да са част от всичко това.</a:t>
            </a:r>
          </a:p>
          <a:p>
            <a:r>
              <a:rPr lang="bg-BG" altLang="bg-BG" b="1" dirty="0" smtClean="0">
                <a:latin typeface="Arial" pitchFamily="34" charset="0"/>
                <a:cs typeface="Arial" pitchFamily="34" charset="0"/>
              </a:rPr>
              <a:t>Ние сме организация на членовете си и за членовете си. И ако искаме да сме в състояние да служим и да постигаме целите си, ние трябва да се грижим за нашите членове.“</a:t>
            </a:r>
            <a:endParaRPr lang="bg-BG" altLang="bg-BG" dirty="0" smtClean="0">
              <a:latin typeface="Arial" pitchFamily="34" charset="0"/>
              <a:cs typeface="Arial" pitchFamily="34" charset="0"/>
            </a:endParaRPr>
          </a:p>
          <a:p>
            <a:r>
              <a:rPr lang="en-US" altLang="bg-BG" i="1" dirty="0" smtClean="0">
                <a:latin typeface="Arial" pitchFamily="34" charset="0"/>
                <a:cs typeface="Arial" pitchFamily="34" charset="0"/>
              </a:rPr>
              <a:t>BARRY RASSIN, RI PRESIDENT-ELECT’S THEME ADDRESS TO THE 2018 INTERNATIONAL ASSEMBLY </a:t>
            </a:r>
            <a:endParaRPr lang="bg-BG" altLang="bg-BG" dirty="0" smtClean="0">
              <a:latin typeface="Arial" pitchFamily="34" charset="0"/>
              <a:cs typeface="Arial" pitchFamily="34" charset="0"/>
            </a:endParaRPr>
          </a:p>
          <a:p>
            <a:endParaRPr lang="bg-BG" altLang="bg-BG" dirty="0" smtClean="0">
              <a:latin typeface="Arial" pitchFamily="34" charset="0"/>
              <a:cs typeface="Arial" pitchFamily="34" charset="0"/>
            </a:endParaRPr>
          </a:p>
          <a:p>
            <a:r>
              <a:rPr lang="bg-BG" altLang="bg-BG" dirty="0" smtClean="0">
                <a:latin typeface="Arial" pitchFamily="34" charset="0"/>
                <a:cs typeface="Arial" pitchFamily="34" charset="0"/>
              </a:rPr>
              <a:t> </a:t>
            </a:r>
          </a:p>
          <a:p>
            <a:r>
              <a:rPr lang="bg-BG" altLang="bg-BG" dirty="0" smtClean="0">
                <a:latin typeface="Arial" pitchFamily="34" charset="0"/>
                <a:cs typeface="Arial" pitchFamily="34" charset="0"/>
              </a:rPr>
              <a:t> </a:t>
            </a:r>
          </a:p>
          <a:p>
            <a:endParaRPr lang="bg-BG" altLang="bg-BG" b="1" dirty="0" smtClean="0">
              <a:latin typeface="Arial" pitchFamily="34" charset="0"/>
              <a:cs typeface="Arial" pitchFamily="34" charset="0"/>
            </a:endParaRPr>
          </a:p>
          <a:p>
            <a:endParaRPr lang="bg-BG" altLang="bg-BG" b="1" dirty="0" smtClean="0">
              <a:latin typeface="Arial" pitchFamily="34" charset="0"/>
              <a:cs typeface="Arial" pitchFamily="34" charset="0"/>
            </a:endParaRPr>
          </a:p>
        </p:txBody>
      </p:sp>
      <p:sp>
        <p:nvSpPr>
          <p:cNvPr id="78852"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C1EE0BC4-1F6A-47B1-9194-174EC88F66A6}" type="slidenum">
              <a:rPr lang="bg-BG" altLang="bg-BG"/>
              <a:pPr/>
              <a:t>21</a:t>
            </a:fld>
            <a:endParaRPr lang="bg-BG" altLang="bg-BG"/>
          </a:p>
        </p:txBody>
      </p:sp>
    </p:spTree>
    <p:extLst>
      <p:ext uri="{BB962C8B-B14F-4D97-AF65-F5344CB8AC3E}">
        <p14:creationId xmlns:p14="http://schemas.microsoft.com/office/powerpoint/2010/main" val="25325953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31863">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31863">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31863">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31863">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marL="0" marR="0" lvl="0" indent="0" algn="r" defTabSz="931863" rtl="0" eaLnBrk="0" fontAlgn="base" latinLnBrk="0" hangingPunct="0">
              <a:lnSpc>
                <a:spcPct val="100000"/>
              </a:lnSpc>
              <a:spcBef>
                <a:spcPct val="0"/>
              </a:spcBef>
              <a:spcAft>
                <a:spcPct val="0"/>
              </a:spcAft>
              <a:buClrTx/>
              <a:buSzTx/>
              <a:buFontTx/>
              <a:buNone/>
              <a:tabLst/>
              <a:defRPr/>
            </a:pPr>
            <a:fld id="{3CA5CE9D-EC46-415F-AE97-2123DD72499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931863" rtl="0" eaLnBrk="0" fontAlgn="base" latinLnBrk="0" hangingPunct="0">
                <a:lnSpc>
                  <a:spcPct val="100000"/>
                </a:lnSpc>
                <a:spcBef>
                  <a:spcPct val="0"/>
                </a:spcBef>
                <a:spcAft>
                  <a:spcPct val="0"/>
                </a:spcAft>
                <a:buClrTx/>
                <a:buSzTx/>
                <a:buFontTx/>
                <a:buNone/>
                <a:tabLst/>
                <a:defRPr/>
              </a:pPr>
              <a:t>4</a:t>
            </a:fld>
            <a:endPar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cs typeface="ヒラギノ角ゴ Pro W3"/>
            </a:endParaRPr>
          </a:p>
        </p:txBody>
      </p:sp>
      <p:sp>
        <p:nvSpPr>
          <p:cNvPr id="40963" name="Rectangle 2"/>
          <p:cNvSpPr>
            <a:spLocks noGrp="1" noRot="1" noChangeAspect="1" noChangeArrowheads="1" noTextEdit="1"/>
          </p:cNvSpPr>
          <p:nvPr>
            <p:ph type="sldImg"/>
          </p:nvPr>
        </p:nvSpPr>
        <p:spPr>
          <a:xfrm>
            <a:off x="1371600" y="1143000"/>
            <a:ext cx="4114800" cy="3086100"/>
          </a:xfrm>
          <a:ln/>
        </p:spPr>
      </p:sp>
      <p:sp>
        <p:nvSpPr>
          <p:cNvPr id="4096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bg-BG" altLang="en-US" sz="1400" smtClean="0">
                <a:latin typeface="Bookman Old Style" panose="02050604050505020204" pitchFamily="18" charset="0"/>
                <a:ea typeface="ヒラギノ角ゴ Pro W3"/>
                <a:cs typeface="ヒラギノ角ゴ Pro W3"/>
              </a:rPr>
              <a:t>Въведение</a:t>
            </a:r>
          </a:p>
        </p:txBody>
      </p:sp>
    </p:spTree>
    <p:extLst>
      <p:ext uri="{BB962C8B-B14F-4D97-AF65-F5344CB8AC3E}">
        <p14:creationId xmlns:p14="http://schemas.microsoft.com/office/powerpoint/2010/main" val="30074163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dirty="0"/>
          </a:p>
        </p:txBody>
      </p:sp>
      <p:sp>
        <p:nvSpPr>
          <p:cNvPr id="4" name="Slide Number Placeholder 3"/>
          <p:cNvSpPr>
            <a:spLocks noGrp="1"/>
          </p:cNvSpPr>
          <p:nvPr>
            <p:ph type="sldNum" sz="quarter" idx="10"/>
          </p:nvPr>
        </p:nvSpPr>
        <p:spPr/>
        <p:txBody>
          <a:bodyPr/>
          <a:lstStyle/>
          <a:p>
            <a:fld id="{45915D32-909B-4755-B307-18258B9BEC9A}" type="slidenum">
              <a:rPr lang="bg-BG" smtClean="0"/>
              <a:t>22</a:t>
            </a:fld>
            <a:endParaRPr lang="bg-BG"/>
          </a:p>
        </p:txBody>
      </p:sp>
    </p:spTree>
    <p:extLst>
      <p:ext uri="{BB962C8B-B14F-4D97-AF65-F5344CB8AC3E}">
        <p14:creationId xmlns:p14="http://schemas.microsoft.com/office/powerpoint/2010/main" val="29328479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dirty="0"/>
          </a:p>
        </p:txBody>
      </p:sp>
      <p:sp>
        <p:nvSpPr>
          <p:cNvPr id="4" name="Slide Number Placeholder 3"/>
          <p:cNvSpPr>
            <a:spLocks noGrp="1"/>
          </p:cNvSpPr>
          <p:nvPr>
            <p:ph type="sldNum" sz="quarter" idx="10"/>
          </p:nvPr>
        </p:nvSpPr>
        <p:spPr/>
        <p:txBody>
          <a:bodyPr/>
          <a:lstStyle/>
          <a:p>
            <a:fld id="{45915D32-909B-4755-B307-18258B9BEC9A}" type="slidenum">
              <a:rPr lang="bg-BG" smtClean="0"/>
              <a:t>55</a:t>
            </a:fld>
            <a:endParaRPr lang="bg-BG"/>
          </a:p>
        </p:txBody>
      </p:sp>
    </p:spTree>
    <p:extLst>
      <p:ext uri="{BB962C8B-B14F-4D97-AF65-F5344CB8AC3E}">
        <p14:creationId xmlns:p14="http://schemas.microsoft.com/office/powerpoint/2010/main" val="40974172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31863">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31863">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31863">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31863">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marL="0" marR="0" lvl="0" indent="0" algn="r" defTabSz="931863" rtl="0" eaLnBrk="0" fontAlgn="base" latinLnBrk="0" hangingPunct="0">
              <a:lnSpc>
                <a:spcPct val="100000"/>
              </a:lnSpc>
              <a:spcBef>
                <a:spcPct val="0"/>
              </a:spcBef>
              <a:spcAft>
                <a:spcPct val="0"/>
              </a:spcAft>
              <a:buClrTx/>
              <a:buSzTx/>
              <a:buFontTx/>
              <a:buNone/>
              <a:tabLst/>
              <a:defRPr/>
            </a:pPr>
            <a:fld id="{3CA5CE9D-EC46-415F-AE97-2123DD72499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931863" rtl="0" eaLnBrk="0" fontAlgn="base" latinLnBrk="0" hangingPunct="0">
                <a:lnSpc>
                  <a:spcPct val="100000"/>
                </a:lnSpc>
                <a:spcBef>
                  <a:spcPct val="0"/>
                </a:spcBef>
                <a:spcAft>
                  <a:spcPct val="0"/>
                </a:spcAft>
                <a:buClrTx/>
                <a:buSzTx/>
                <a:buFontTx/>
                <a:buNone/>
                <a:tabLst/>
                <a:defRPr/>
              </a:pPr>
              <a:t>57</a:t>
            </a:fld>
            <a:endPar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cs typeface="ヒラギノ角ゴ Pro W3"/>
            </a:endParaRPr>
          </a:p>
        </p:txBody>
      </p:sp>
      <p:sp>
        <p:nvSpPr>
          <p:cNvPr id="40963" name="Rectangle 2"/>
          <p:cNvSpPr>
            <a:spLocks noGrp="1" noRot="1" noChangeAspect="1" noChangeArrowheads="1" noTextEdit="1"/>
          </p:cNvSpPr>
          <p:nvPr>
            <p:ph type="sldImg"/>
          </p:nvPr>
        </p:nvSpPr>
        <p:spPr>
          <a:xfrm>
            <a:off x="1371600" y="1143000"/>
            <a:ext cx="4114800" cy="3086100"/>
          </a:xfrm>
          <a:ln/>
        </p:spPr>
      </p:sp>
      <p:sp>
        <p:nvSpPr>
          <p:cNvPr id="4096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bg-BG" altLang="en-US" sz="1400" smtClean="0">
                <a:latin typeface="Bookman Old Style" panose="02050604050505020204" pitchFamily="18" charset="0"/>
                <a:ea typeface="ヒラギノ角ゴ Pro W3"/>
                <a:cs typeface="ヒラギノ角ゴ Pro W3"/>
              </a:rPr>
              <a:t>Въведение</a:t>
            </a:r>
          </a:p>
        </p:txBody>
      </p:sp>
    </p:spTree>
    <p:extLst>
      <p:ext uri="{BB962C8B-B14F-4D97-AF65-F5344CB8AC3E}">
        <p14:creationId xmlns:p14="http://schemas.microsoft.com/office/powerpoint/2010/main" val="30074163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pitchFamily="34" charset="0"/>
                <a:cs typeface="Arial" pitchFamily="34" charset="0"/>
              </a:defRPr>
            </a:lvl1pPr>
            <a:lvl2pPr marL="742950" indent="-285750" defTabSz="931863">
              <a:spcBef>
                <a:spcPct val="30000"/>
              </a:spcBef>
              <a:defRPr sz="1200">
                <a:solidFill>
                  <a:schemeClr val="tx1"/>
                </a:solidFill>
                <a:latin typeface="Arial" pitchFamily="34" charset="0"/>
                <a:cs typeface="Arial" pitchFamily="34" charset="0"/>
              </a:defRPr>
            </a:lvl2pPr>
            <a:lvl3pPr marL="1143000" indent="-228600" defTabSz="931863">
              <a:spcBef>
                <a:spcPct val="30000"/>
              </a:spcBef>
              <a:defRPr sz="1200">
                <a:solidFill>
                  <a:schemeClr val="tx1"/>
                </a:solidFill>
                <a:latin typeface="Arial" pitchFamily="34" charset="0"/>
                <a:cs typeface="Arial" pitchFamily="34" charset="0"/>
              </a:defRPr>
            </a:lvl3pPr>
            <a:lvl4pPr marL="1600200" indent="-228600" defTabSz="931863">
              <a:spcBef>
                <a:spcPct val="30000"/>
              </a:spcBef>
              <a:defRPr sz="1200">
                <a:solidFill>
                  <a:schemeClr val="tx1"/>
                </a:solidFill>
                <a:latin typeface="Arial" pitchFamily="34" charset="0"/>
                <a:cs typeface="Arial" pitchFamily="34" charset="0"/>
              </a:defRPr>
            </a:lvl4pPr>
            <a:lvl5pPr marL="2057400" indent="-228600" defTabSz="931863">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eaLnBrk="0" hangingPunct="0">
              <a:spcBef>
                <a:spcPct val="0"/>
              </a:spcBef>
            </a:pPr>
            <a:fld id="{C11ECD55-C7F0-4B1D-82C9-7A44C50B3ACA}" type="slidenum">
              <a:rPr lang="en-US" altLang="en-US">
                <a:ea typeface="ヒラギノ角ゴ Pro W3"/>
                <a:cs typeface="ヒラギノ角ゴ Pro W3"/>
              </a:rPr>
              <a:pPr eaLnBrk="0" hangingPunct="0">
                <a:spcBef>
                  <a:spcPct val="0"/>
                </a:spcBef>
              </a:pPr>
              <a:t>58</a:t>
            </a:fld>
            <a:endParaRPr lang="en-US" altLang="en-US">
              <a:ea typeface="ヒラギノ角ゴ Pro W3"/>
              <a:cs typeface="ヒラギノ角ゴ Pro W3"/>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bg-BG" altLang="en-US" smtClean="0">
              <a:latin typeface="Arial" pitchFamily="34" charset="0"/>
              <a:ea typeface="ヒラギノ角ゴ Pro W3"/>
              <a:cs typeface="ヒラギノ角ゴ Pro W3"/>
            </a:endParaRPr>
          </a:p>
        </p:txBody>
      </p:sp>
    </p:spTree>
    <p:extLst>
      <p:ext uri="{BB962C8B-B14F-4D97-AF65-F5344CB8AC3E}">
        <p14:creationId xmlns:p14="http://schemas.microsoft.com/office/powerpoint/2010/main" val="24344447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p:spPr>
        <p:txBody>
          <a:bodyPr/>
          <a:lstStyle/>
          <a:p>
            <a:endParaRPr lang="bg-BG" altLang="en-US" b="1" smtClean="0">
              <a:latin typeface="Arial" pitchFamily="34" charset="0"/>
              <a:cs typeface="Arial" pitchFamily="34" charset="0"/>
            </a:endParaRPr>
          </a:p>
        </p:txBody>
      </p:sp>
      <p:sp>
        <p:nvSpPr>
          <p:cNvPr id="44036" name="Slide Number Placeholder 3"/>
          <p:cNvSpPr>
            <a:spLocks noGrp="1"/>
          </p:cNvSpPr>
          <p:nvPr>
            <p:ph type="sldNum" sz="quarter" idx="5"/>
          </p:nvPr>
        </p:nvSpPr>
        <p:spPr>
          <a:noFill/>
        </p:spPr>
        <p:txBody>
          <a:bodyPr/>
          <a:lstStyle>
            <a:lvl1pPr>
              <a:spcBef>
                <a:spcPct val="30000"/>
              </a:spcBef>
              <a:defRPr sz="1200">
                <a:solidFill>
                  <a:schemeClr val="tx1"/>
                </a:solidFill>
                <a:latin typeface="Arial" pitchFamily="34" charset="0"/>
                <a:cs typeface="Arial" pitchFamily="34" charset="0"/>
              </a:defRPr>
            </a:lvl1pPr>
            <a:lvl2pPr marL="742950" indent="-285750">
              <a:spcBef>
                <a:spcPct val="30000"/>
              </a:spcBef>
              <a:defRPr sz="1200">
                <a:solidFill>
                  <a:schemeClr val="tx1"/>
                </a:solidFill>
                <a:latin typeface="Arial" pitchFamily="34" charset="0"/>
                <a:cs typeface="Arial" pitchFamily="34" charset="0"/>
              </a:defRPr>
            </a:lvl2pPr>
            <a:lvl3pPr marL="1143000" indent="-228600">
              <a:spcBef>
                <a:spcPct val="30000"/>
              </a:spcBef>
              <a:defRPr sz="1200">
                <a:solidFill>
                  <a:schemeClr val="tx1"/>
                </a:solidFill>
                <a:latin typeface="Arial" pitchFamily="34" charset="0"/>
                <a:cs typeface="Arial" pitchFamily="34" charset="0"/>
              </a:defRPr>
            </a:lvl3pPr>
            <a:lvl4pPr marL="1600200" indent="-228600">
              <a:spcBef>
                <a:spcPct val="30000"/>
              </a:spcBef>
              <a:defRPr sz="1200">
                <a:solidFill>
                  <a:schemeClr val="tx1"/>
                </a:solidFill>
                <a:latin typeface="Arial" pitchFamily="34" charset="0"/>
                <a:cs typeface="Arial" pitchFamily="34" charset="0"/>
              </a:defRPr>
            </a:lvl4pPr>
            <a:lvl5pPr marL="2057400" indent="-228600">
              <a:spcBef>
                <a:spcPct val="30000"/>
              </a:spcBef>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74B683E8-5DAD-4AC9-B860-D179A1C009DC}" type="slidenum">
              <a:rPr lang="bg-BG" altLang="en-US"/>
              <a:pPr>
                <a:spcBef>
                  <a:spcPct val="0"/>
                </a:spcBef>
              </a:pPr>
              <a:t>59</a:t>
            </a:fld>
            <a:endParaRPr lang="bg-BG" altLang="en-US"/>
          </a:p>
        </p:txBody>
      </p:sp>
    </p:spTree>
    <p:extLst>
      <p:ext uri="{BB962C8B-B14F-4D97-AF65-F5344CB8AC3E}">
        <p14:creationId xmlns:p14="http://schemas.microsoft.com/office/powerpoint/2010/main" val="30155810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31863">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31863">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31863">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31863">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marL="0" marR="0" lvl="0" indent="0" algn="r" defTabSz="931863" rtl="0" eaLnBrk="0" fontAlgn="base" latinLnBrk="0" hangingPunct="0">
              <a:lnSpc>
                <a:spcPct val="100000"/>
              </a:lnSpc>
              <a:spcBef>
                <a:spcPct val="0"/>
              </a:spcBef>
              <a:spcAft>
                <a:spcPct val="0"/>
              </a:spcAft>
              <a:buClrTx/>
              <a:buSzTx/>
              <a:buFontTx/>
              <a:buNone/>
              <a:tabLst/>
              <a:defRPr/>
            </a:pPr>
            <a:fld id="{3CA5CE9D-EC46-415F-AE97-2123DD72499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931863" rtl="0" eaLnBrk="0" fontAlgn="base" latinLnBrk="0" hangingPunct="0">
                <a:lnSpc>
                  <a:spcPct val="100000"/>
                </a:lnSpc>
                <a:spcBef>
                  <a:spcPct val="0"/>
                </a:spcBef>
                <a:spcAft>
                  <a:spcPct val="0"/>
                </a:spcAft>
                <a:buClrTx/>
                <a:buSzTx/>
                <a:buFontTx/>
                <a:buNone/>
                <a:tabLst/>
                <a:defRPr/>
              </a:pPr>
              <a:t>5</a:t>
            </a:fld>
            <a:endPar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cs typeface="ヒラギノ角ゴ Pro W3"/>
            </a:endParaRPr>
          </a:p>
        </p:txBody>
      </p:sp>
      <p:sp>
        <p:nvSpPr>
          <p:cNvPr id="40963" name="Rectangle 2"/>
          <p:cNvSpPr>
            <a:spLocks noGrp="1" noRot="1" noChangeAspect="1" noChangeArrowheads="1" noTextEdit="1"/>
          </p:cNvSpPr>
          <p:nvPr>
            <p:ph type="sldImg"/>
          </p:nvPr>
        </p:nvSpPr>
        <p:spPr>
          <a:xfrm>
            <a:off x="1371600" y="1143000"/>
            <a:ext cx="4114800" cy="3086100"/>
          </a:xfrm>
          <a:ln/>
        </p:spPr>
      </p:sp>
      <p:sp>
        <p:nvSpPr>
          <p:cNvPr id="4096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bg-BG" altLang="en-US" sz="1400" smtClean="0">
                <a:latin typeface="Bookman Old Style" panose="02050604050505020204" pitchFamily="18" charset="0"/>
                <a:ea typeface="ヒラギノ角ゴ Pro W3"/>
                <a:cs typeface="ヒラギノ角ゴ Pro W3"/>
              </a:rPr>
              <a:t>Въведение</a:t>
            </a:r>
          </a:p>
        </p:txBody>
      </p:sp>
    </p:spTree>
    <p:extLst>
      <p:ext uri="{BB962C8B-B14F-4D97-AF65-F5344CB8AC3E}">
        <p14:creationId xmlns:p14="http://schemas.microsoft.com/office/powerpoint/2010/main" val="30074163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Контейнер за изображение на слайда 1"/>
          <p:cNvSpPr>
            <a:spLocks noGrp="1" noRot="1" noChangeAspect="1" noTextEdit="1"/>
          </p:cNvSpPr>
          <p:nvPr>
            <p:ph type="sldImg"/>
          </p:nvPr>
        </p:nvSpPr>
        <p:spPr>
          <a:xfrm>
            <a:off x="1371600" y="1143000"/>
            <a:ext cx="4114800" cy="3086100"/>
          </a:xfrm>
          <a:ln/>
        </p:spPr>
      </p:sp>
      <p:sp>
        <p:nvSpPr>
          <p:cNvPr id="43011" name="Контейнер за бележки 2"/>
          <p:cNvSpPr>
            <a:spLocks noGrp="1"/>
          </p:cNvSpPr>
          <p:nvPr>
            <p:ph type="body" idx="1"/>
          </p:nvPr>
        </p:nvSpPr>
        <p:spPr>
          <a:noFill/>
        </p:spPr>
        <p:txBody>
          <a:bodyPr/>
          <a:lstStyle/>
          <a:p>
            <a:r>
              <a:rPr lang="bg-BG" altLang="bg-BG" sz="1400" dirty="0" smtClean="0">
                <a:latin typeface="Bookman Old Style" panose="02050604050505020204" pitchFamily="18" charset="0"/>
                <a:cs typeface="Arial" panose="020B0604020202020204" pitchFamily="34" charset="0"/>
              </a:rPr>
              <a:t>Изявлението за визията на Ротари, прието от Борда и Настоятелите, отразява влиянието, което Ротари се стреми да има към света и нашите членове !!!</a:t>
            </a:r>
          </a:p>
          <a:p>
            <a:r>
              <a:rPr lang="bg-BG" altLang="bg-BG" sz="1400" dirty="0" smtClean="0">
                <a:latin typeface="Bookman Old Style" panose="02050604050505020204" pitchFamily="18" charset="0"/>
                <a:cs typeface="Arial" panose="020B0604020202020204" pitchFamily="34" charset="0"/>
              </a:rPr>
              <a:t>ЗАЕДНО ВИЖДАМЕ СВЯТ, В КОЙТО ХОРАТА СЕ ОБЕДИНЯВАТ И ПРЕДПРИЕМАТ ДЕЙСТВИЯ ЗА ДЪЛГОТРАЙНА ПРОМЯНА!</a:t>
            </a:r>
          </a:p>
          <a:p>
            <a:r>
              <a:rPr lang="bg-BG" altLang="bg-BG" sz="1400" dirty="0" smtClean="0">
                <a:latin typeface="Bookman Old Style" panose="02050604050505020204" pitchFamily="18" charset="0"/>
                <a:cs typeface="Arial" panose="020B0604020202020204" pitchFamily="34" charset="0"/>
              </a:rPr>
              <a:t>ПО ЦЕЛИЯ СВЯТ ! В НАШИТЕ ОБЩНОСТИ и В САМИТЕ НАС !</a:t>
            </a:r>
          </a:p>
          <a:p>
            <a:r>
              <a:rPr lang="bg-BG" altLang="bg-BG" sz="1400" dirty="0" smtClean="0">
                <a:latin typeface="Bookman Old Style" panose="02050604050505020204" pitchFamily="18" charset="0"/>
                <a:cs typeface="Arial" panose="020B0604020202020204" pitchFamily="34" charset="0"/>
              </a:rPr>
              <a:t>Нашата мисия: Ние предоставяме служба за другите, насърчаваме почтеността и напредваме със световното разбирателство, добрата воля и мира чрез нашата организация на бизнес,</a:t>
            </a:r>
            <a:r>
              <a:rPr lang="en-US" altLang="bg-BG" sz="1400" dirty="0" smtClean="0">
                <a:latin typeface="Bookman Old Style" panose="02050604050505020204" pitchFamily="18" charset="0"/>
                <a:cs typeface="Arial" panose="020B0604020202020204" pitchFamily="34" charset="0"/>
              </a:rPr>
              <a:t> </a:t>
            </a:r>
            <a:r>
              <a:rPr lang="bg-BG" altLang="bg-BG" sz="1400" dirty="0" smtClean="0">
                <a:latin typeface="Bookman Old Style" panose="02050604050505020204" pitchFamily="18" charset="0"/>
                <a:cs typeface="Arial" panose="020B0604020202020204" pitchFamily="34" charset="0"/>
              </a:rPr>
              <a:t>професионални и общностни лидери!</a:t>
            </a:r>
            <a:endParaRPr lang="en-US" altLang="bg-BG" sz="1400" dirty="0" smtClean="0">
              <a:latin typeface="Bookman Old Style" panose="02050604050505020204" pitchFamily="18" charset="0"/>
              <a:cs typeface="Arial" panose="020B0604020202020204" pitchFamily="34" charset="0"/>
            </a:endParaRPr>
          </a:p>
          <a:p>
            <a:r>
              <a:rPr lang="bg-BG" altLang="bg-BG" sz="1400" dirty="0" smtClean="0">
                <a:latin typeface="Bookman Old Style" panose="02050604050505020204" pitchFamily="18" charset="0"/>
                <a:cs typeface="Arial" panose="020B0604020202020204" pitchFamily="34" charset="0"/>
              </a:rPr>
              <a:t>От основаването си до сега Ротари създава лични и професионални контакти и служи на нуждите на хората. Способността ни да правим това в клубовете по целия свят е доказателство за силата на Ротари.</a:t>
            </a:r>
          </a:p>
          <a:p>
            <a:r>
              <a:rPr lang="bg-BG" altLang="bg-BG" sz="1400" dirty="0" smtClean="0">
                <a:latin typeface="Bookman Old Style" panose="02050604050505020204" pitchFamily="18" charset="0"/>
                <a:cs typeface="Arial" panose="020B0604020202020204" pitchFamily="34" charset="0"/>
              </a:rPr>
              <a:t>На прага на заличаването на полиомиелита следва да се изправим пред следващото предизвикателство?</a:t>
            </a:r>
          </a:p>
          <a:p>
            <a:r>
              <a:rPr lang="bg-BG" altLang="bg-BG" sz="1400" dirty="0" smtClean="0">
                <a:latin typeface="Bookman Old Style" panose="02050604050505020204" pitchFamily="18" charset="0"/>
                <a:cs typeface="Arial" panose="020B0604020202020204" pitchFamily="34" charset="0"/>
              </a:rPr>
              <a:t>Момента е подходящ да продължим напред в осъществяването на нова визия, която ще събира повече хора заедно, ще увеличава въздействието ни и ще реализира дълготрайни промени по всички краища на света.</a:t>
            </a:r>
          </a:p>
        </p:txBody>
      </p:sp>
      <p:sp>
        <p:nvSpPr>
          <p:cNvPr id="43012" name="Контейнер за номер на слайда 3"/>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A071468-F39A-4185-B0B8-9A4EEDA4711E}" type="slidenum">
              <a:rPr kumimoji="0" lang="bg-BG" altLang="bg-BG"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bg-BG" altLang="bg-BG"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3523105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Контейнер за изображение на слайда 1"/>
          <p:cNvSpPr>
            <a:spLocks noGrp="1" noRot="1" noChangeAspect="1" noTextEdit="1"/>
          </p:cNvSpPr>
          <p:nvPr>
            <p:ph type="sldImg"/>
          </p:nvPr>
        </p:nvSpPr>
        <p:spPr>
          <a:xfrm>
            <a:off x="1371600" y="1143000"/>
            <a:ext cx="4114800" cy="3086100"/>
          </a:xfrm>
          <a:ln/>
        </p:spPr>
      </p:sp>
      <p:sp>
        <p:nvSpPr>
          <p:cNvPr id="45059" name="Контейнер за бележки 2"/>
          <p:cNvSpPr>
            <a:spLocks noGrp="1"/>
          </p:cNvSpPr>
          <p:nvPr>
            <p:ph type="body" idx="1"/>
          </p:nvPr>
        </p:nvSpPr>
        <p:spPr>
          <a:noFill/>
        </p:spPr>
        <p:txBody>
          <a:bodyPr/>
          <a:lstStyle/>
          <a:p>
            <a:r>
              <a:rPr lang="bg-BG" altLang="bg-BG" sz="1400" smtClean="0">
                <a:latin typeface="Bookman Old Style" panose="02050604050505020204" pitchFamily="18" charset="0"/>
                <a:cs typeface="Arial" panose="020B0604020202020204" pitchFamily="34" charset="0"/>
              </a:rPr>
              <a:t>    Ние сме хора на действие – хора, които не само искат да променят света, но имат способността да превръщат вдъхновението в реална и трайна промяна.</a:t>
            </a:r>
          </a:p>
          <a:p>
            <a:r>
              <a:rPr lang="bg-BG" altLang="bg-BG" sz="1400" smtClean="0">
                <a:latin typeface="Bookman Old Style" panose="02050604050505020204" pitchFamily="18" charset="0"/>
                <a:cs typeface="Arial" panose="020B0604020202020204" pitchFamily="34" charset="0"/>
              </a:rPr>
              <a:t>Ние имаме тази способност заради това, което сме и заради това, което ни позволява Ротари.</a:t>
            </a:r>
          </a:p>
          <a:p>
            <a:r>
              <a:rPr lang="bg-BG" altLang="bg-BG" sz="1400" smtClean="0">
                <a:latin typeface="Bookman Old Style" panose="02050604050505020204" pitchFamily="18" charset="0"/>
                <a:cs typeface="Arial" panose="020B0604020202020204" pitchFamily="34" charset="0"/>
              </a:rPr>
              <a:t>Ротари ни позволява да се свържем!!!</a:t>
            </a:r>
          </a:p>
        </p:txBody>
      </p:sp>
      <p:sp>
        <p:nvSpPr>
          <p:cNvPr id="45060" name="Контейнер за номер на слайда 3"/>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9774637-3690-4738-8B7C-0EC60D8272D5}" type="slidenum">
              <a:rPr kumimoji="0" lang="bg-BG" altLang="bg-BG"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bg-BG" altLang="bg-BG"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460908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Контейнер за изображение на слайда 1"/>
          <p:cNvSpPr>
            <a:spLocks noGrp="1" noRot="1" noChangeAspect="1" noTextEdit="1"/>
          </p:cNvSpPr>
          <p:nvPr>
            <p:ph type="sldImg"/>
          </p:nvPr>
        </p:nvSpPr>
        <p:spPr>
          <a:xfrm>
            <a:off x="1371600" y="1143000"/>
            <a:ext cx="4114800" cy="3086100"/>
          </a:xfrm>
          <a:ln/>
        </p:spPr>
      </p:sp>
      <p:sp>
        <p:nvSpPr>
          <p:cNvPr id="47107" name="Контейнер за бележки 2"/>
          <p:cNvSpPr>
            <a:spLocks noGrp="1"/>
          </p:cNvSpPr>
          <p:nvPr>
            <p:ph type="body" idx="1"/>
          </p:nvPr>
        </p:nvSpPr>
        <p:spPr>
          <a:noFill/>
        </p:spPr>
        <p:txBody>
          <a:bodyPr/>
          <a:lstStyle/>
          <a:p>
            <a:r>
              <a:rPr lang="bg-BG" altLang="bg-BG" sz="1400" smtClean="0">
                <a:latin typeface="Bookman Old Style" panose="02050604050505020204" pitchFamily="18" charset="0"/>
                <a:cs typeface="Arial" panose="020B0604020202020204" pitchFamily="34" charset="0"/>
              </a:rPr>
              <a:t>За да постигнем Визията на Ротари Интернешънъл и Фондация Ротари са заложени четири приоритета, които да определят посоката на дейността ни през следващите пет години.</a:t>
            </a:r>
          </a:p>
        </p:txBody>
      </p:sp>
      <p:sp>
        <p:nvSpPr>
          <p:cNvPr id="47108" name="Контейнер за номер на слайда 3"/>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A7CEBCE-E65F-4182-8802-8650EF700282}" type="slidenum">
              <a:rPr kumimoji="0" lang="bg-BG" altLang="bg-BG"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bg-BG" altLang="bg-BG"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0032740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xfrm>
            <a:off x="1371600" y="1143000"/>
            <a:ext cx="4114800" cy="3086100"/>
          </a:xfrm>
          <a:ln/>
        </p:spPr>
      </p:sp>
      <p:sp>
        <p:nvSpPr>
          <p:cNvPr id="49155" name="Notes Placeholder 2"/>
          <p:cNvSpPr>
            <a:spLocks noGrp="1"/>
          </p:cNvSpPr>
          <p:nvPr>
            <p:ph type="body" idx="1"/>
          </p:nvPr>
        </p:nvSpPr>
        <p:spPr>
          <a:noFill/>
        </p:spPr>
        <p:txBody>
          <a:bodyPr/>
          <a:lstStyle/>
          <a:p>
            <a:r>
              <a:rPr lang="ru-RU" altLang="bg-BG" sz="1400" smtClean="0">
                <a:latin typeface="Bookman Old Style" panose="02050604050505020204" pitchFamily="18" charset="0"/>
                <a:cs typeface="Arial" panose="020B0604020202020204" pitchFamily="34" charset="0"/>
              </a:rPr>
              <a:t>«Ротари се стреми да промени живота на хората за добро. Всички ние инвестираме време и финансови ресурси в различни дейности, свързани със службата ни, но трябва да усъвършенстваме процесите като измерваме резултатите и постиженията от работата си. За да можем да привличаме нови членове, партньори и дарители, трябва да конкретизираме програмите си и да предоставяме доказателства за дълготрайното въздействие. </a:t>
            </a:r>
          </a:p>
          <a:p>
            <a:r>
              <a:rPr lang="ru-RU" altLang="bg-BG" sz="1400" smtClean="0">
                <a:latin typeface="Bookman Old Style" panose="02050604050505020204" pitchFamily="18" charset="0"/>
                <a:cs typeface="Arial" panose="020B0604020202020204" pitchFamily="34" charset="0"/>
              </a:rPr>
              <a:t>Да организираме събития за познаване на приноса на Ротари като инициатор на глобалната инициатива за изкореняване на полиомиелита и за създаване на ноу  хау и ресурси за решаване на световни здравни проблеми. Да насърчим клубовете за провеждане на събития за набиране на средства за фонда полио Плюс</a:t>
            </a:r>
          </a:p>
          <a:p>
            <a:r>
              <a:rPr lang="ru-RU" altLang="bg-BG" sz="1400" smtClean="0">
                <a:latin typeface="Bookman Old Style" panose="02050604050505020204" pitchFamily="18" charset="0"/>
                <a:cs typeface="Arial" panose="020B0604020202020204" pitchFamily="34" charset="0"/>
              </a:rPr>
              <a:t>Да повишим способността си на ниво дистрикт и клубове да реализираме значими проекти</a:t>
            </a:r>
          </a:p>
          <a:p>
            <a:r>
              <a:rPr lang="ru-RU" altLang="bg-BG" sz="1400" smtClean="0">
                <a:latin typeface="Bookman Old Style" panose="02050604050505020204" pitchFamily="18" charset="0"/>
                <a:cs typeface="Arial" panose="020B0604020202020204" pitchFamily="34" charset="0"/>
              </a:rPr>
              <a:t>Да подобрим комуникацията си с нашите общности, за да познаваме нуждите и проблемите, решаването на които да е цел на нашите проекти</a:t>
            </a:r>
          </a:p>
          <a:p>
            <a:endParaRPr lang="bg-BG" altLang="bg-BG" sz="1400" smtClean="0">
              <a:latin typeface="Bookman Old Style" panose="02050604050505020204" pitchFamily="18" charset="0"/>
              <a:cs typeface="Arial" panose="020B0604020202020204" pitchFamily="34" charset="0"/>
            </a:endParaRPr>
          </a:p>
        </p:txBody>
      </p:sp>
      <p:sp>
        <p:nvSpPr>
          <p:cNvPr id="49156" name="Slide Number Placeholder 3"/>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9746F13-45AC-4247-AC03-910F817600B6}" type="slidenum">
              <a:rPr kumimoji="0" lang="bg-BG" altLang="bg-BG"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bg-BG" altLang="bg-BG"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2144385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Контейнер за изображение на слайда 1"/>
          <p:cNvSpPr>
            <a:spLocks noGrp="1" noRot="1" noChangeAspect="1" noTextEdit="1"/>
          </p:cNvSpPr>
          <p:nvPr>
            <p:ph type="sldImg"/>
          </p:nvPr>
        </p:nvSpPr>
        <p:spPr>
          <a:xfrm>
            <a:off x="1371600" y="1143000"/>
            <a:ext cx="4114800" cy="3086100"/>
          </a:xfrm>
          <a:ln/>
        </p:spPr>
      </p:sp>
      <p:sp>
        <p:nvSpPr>
          <p:cNvPr id="51203" name="Контейнер за бележки 2"/>
          <p:cNvSpPr>
            <a:spLocks noGrp="1"/>
          </p:cNvSpPr>
          <p:nvPr>
            <p:ph type="body" idx="1"/>
          </p:nvPr>
        </p:nvSpPr>
        <p:spPr>
          <a:noFill/>
        </p:spPr>
        <p:txBody>
          <a:bodyPr/>
          <a:lstStyle/>
          <a:p>
            <a:r>
              <a:rPr lang="ru-RU" altLang="bg-BG" sz="1400" smtClean="0">
                <a:latin typeface="Bookman Old Style" panose="02050604050505020204" pitchFamily="18" charset="0"/>
                <a:cs typeface="Arial" panose="020B0604020202020204" pitchFamily="34" charset="0"/>
              </a:rPr>
              <a:t>Хората търсят начин да променят условията си на живот към по-добро, да променят света и да създават контакти. Трябва да им помогнем да намерят това което търсят в РОТАРИ!. Да създадем уникални възможности за ангажиране на повече хора и организации. Клубовете винаги ще бъдат важни! Но за да разширим обхвата си, трябва да разгърнем съществуващата структура и да добавим иновативни модели, които да позволят присъединяването на повече участници към Ротари и да осигурят смислени начини за обединение и предприемане на действия.</a:t>
            </a:r>
          </a:p>
          <a:p>
            <a:r>
              <a:rPr lang="ru-RU" altLang="bg-BG" sz="1400" smtClean="0">
                <a:latin typeface="Bookman Old Style" panose="02050604050505020204" pitchFamily="18" charset="0"/>
                <a:cs typeface="Arial" panose="020B0604020202020204" pitchFamily="34" charset="0"/>
              </a:rPr>
              <a:t>Да насочим клубовете към идентифициране на нови сегменти на бизнеса и на професионалната общност, непредставени до момента </a:t>
            </a:r>
          </a:p>
          <a:p>
            <a:r>
              <a:rPr lang="ru-RU" altLang="bg-BG" sz="1400" smtClean="0">
                <a:latin typeface="Bookman Old Style" panose="02050604050505020204" pitchFamily="18" charset="0"/>
                <a:cs typeface="Arial" panose="020B0604020202020204" pitchFamily="34" charset="0"/>
              </a:rPr>
              <a:t>Да насърчим многообразието в клубовете, като търсим представяне на всички възрастови групи, увеличаване на броя на жените и младите хора</a:t>
            </a:r>
          </a:p>
          <a:p>
            <a:r>
              <a:rPr lang="ru-RU" altLang="bg-BG" sz="1400" smtClean="0">
                <a:latin typeface="Bookman Old Style" panose="02050604050505020204" pitchFamily="18" charset="0"/>
                <a:cs typeface="Arial" panose="020B0604020202020204" pitchFamily="34" charset="0"/>
              </a:rPr>
              <a:t>С целенасочена комуникация да направим Ротари желан избор за свързване на професионалисти и лидери с нагласа за работа в полза на общността</a:t>
            </a:r>
          </a:p>
          <a:p>
            <a:r>
              <a:rPr lang="ru-RU" altLang="bg-BG" sz="1400" smtClean="0">
                <a:latin typeface="Bookman Old Style" panose="02050604050505020204" pitchFamily="18" charset="0"/>
                <a:cs typeface="Arial" panose="020B0604020202020204" pitchFamily="34" charset="0"/>
              </a:rPr>
              <a:t>Да осъществим дистриктни и клубни събития свързани с годишнината на ООН и приноса на Ротари в създаването на организацията, както и с 30 години от отварянето на Ротари за жени с техния потенциал, професионални и обществени постижения</a:t>
            </a:r>
          </a:p>
          <a:p>
            <a:r>
              <a:rPr lang="ru-RU" altLang="bg-BG" sz="1400" smtClean="0">
                <a:latin typeface="Bookman Old Style" panose="02050604050505020204" pitchFamily="18" charset="0"/>
                <a:cs typeface="Arial" panose="020B0604020202020204" pitchFamily="34" charset="0"/>
              </a:rPr>
              <a:t>Да надградим уменията и опита на дистриктно и клубно ниво за по-добра комуникация с общността и лидерите на влияние в нея</a:t>
            </a:r>
          </a:p>
          <a:p>
            <a:r>
              <a:rPr lang="ru-RU" altLang="bg-BG" sz="1400" smtClean="0">
                <a:latin typeface="Bookman Old Style" panose="02050604050505020204" pitchFamily="18" charset="0"/>
                <a:cs typeface="Arial" panose="020B0604020202020204" pitchFamily="34" charset="0"/>
              </a:rPr>
              <a:t>Да подобрим ефективността и въздействието на комуникационните ни канали – сайт, присъствие в социални медии на дистрикта и на клубовете</a:t>
            </a:r>
          </a:p>
          <a:p>
            <a:endParaRPr lang="bg-BG" altLang="bg-BG" sz="1400" smtClean="0">
              <a:latin typeface="Bookman Old Style" panose="02050604050505020204" pitchFamily="18" charset="0"/>
              <a:cs typeface="Arial" panose="020B0604020202020204" pitchFamily="34" charset="0"/>
            </a:endParaRPr>
          </a:p>
        </p:txBody>
      </p:sp>
      <p:sp>
        <p:nvSpPr>
          <p:cNvPr id="51204" name="Контейнер за номер на слайда 3"/>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4CFDB77-0D33-44DD-9CD5-889C77A6E8D9}" type="slidenum">
              <a:rPr kumimoji="0" lang="bg-BG" altLang="bg-BG"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bg-BG" altLang="bg-BG"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6872426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Контейнер за изображение на слайда 1"/>
          <p:cNvSpPr>
            <a:spLocks noGrp="1" noRot="1" noChangeAspect="1" noTextEdit="1"/>
          </p:cNvSpPr>
          <p:nvPr>
            <p:ph type="sldImg"/>
          </p:nvPr>
        </p:nvSpPr>
        <p:spPr>
          <a:xfrm>
            <a:off x="1371600" y="1143000"/>
            <a:ext cx="4114800" cy="3086100"/>
          </a:xfrm>
          <a:ln/>
        </p:spPr>
      </p:sp>
      <p:sp>
        <p:nvSpPr>
          <p:cNvPr id="53251" name="Контейнер за бележки 2"/>
          <p:cNvSpPr>
            <a:spLocks noGrp="1"/>
          </p:cNvSpPr>
          <p:nvPr>
            <p:ph type="body" idx="1"/>
          </p:nvPr>
        </p:nvSpPr>
        <p:spPr>
          <a:noFill/>
        </p:spPr>
        <p:txBody>
          <a:bodyPr/>
          <a:lstStyle/>
          <a:p>
            <a:r>
              <a:rPr lang="ru-RU" altLang="bg-BG" sz="1400" smtClean="0">
                <a:latin typeface="Bookman Old Style" panose="02050604050505020204" pitchFamily="18" charset="0"/>
                <a:cs typeface="Arial" panose="020B0604020202020204" pitchFamily="34" charset="0"/>
              </a:rPr>
              <a:t>Клубовете ще бъдат насърчавани да развиват дейности, които ангажират и задържат членовете си. </a:t>
            </a:r>
          </a:p>
          <a:p>
            <a:r>
              <a:rPr lang="ru-RU" altLang="bg-BG" sz="1400" smtClean="0">
                <a:latin typeface="Bookman Old Style" panose="02050604050505020204" pitchFamily="18" charset="0"/>
                <a:cs typeface="Arial" panose="020B0604020202020204" pitchFamily="34" charset="0"/>
              </a:rPr>
              <a:t>Да насърчим проучването на нуждите и нагласите на ротарианците, като основа за планиране на дейност и събития които имат стойност за членовете ни; </a:t>
            </a:r>
          </a:p>
          <a:p>
            <a:r>
              <a:rPr lang="ru-RU" altLang="bg-BG" sz="1400" smtClean="0">
                <a:latin typeface="Bookman Old Style" panose="02050604050505020204" pitchFamily="18" charset="0"/>
                <a:cs typeface="Arial" panose="020B0604020202020204" pitchFamily="34" charset="0"/>
              </a:rPr>
              <a:t>Да насърчим търсенето на обратна връзка за събития, партньорства и дейности на всички нива;</a:t>
            </a:r>
          </a:p>
          <a:p>
            <a:r>
              <a:rPr lang="ru-RU" altLang="bg-BG" sz="1400" smtClean="0">
                <a:latin typeface="Bookman Old Style" panose="02050604050505020204" pitchFamily="18" charset="0"/>
                <a:cs typeface="Arial" panose="020B0604020202020204" pitchFamily="34" charset="0"/>
              </a:rPr>
              <a:t>Да работим за укрепване на клубовете и превръщането им в среда на активни и почтени хора с нагласа за идентифициране и решаване на нужди и проблеми на общността,  в среда за приятелство, лично и професионално израстване;</a:t>
            </a:r>
          </a:p>
          <a:p>
            <a:r>
              <a:rPr lang="ru-RU" altLang="bg-BG" sz="1400" smtClean="0">
                <a:latin typeface="Bookman Old Style" panose="02050604050505020204" pitchFamily="18" charset="0"/>
                <a:cs typeface="Arial" panose="020B0604020202020204" pitchFamily="34" charset="0"/>
              </a:rPr>
              <a:t>Нашите срещи, проекти, събития на дистриктно и клубно ниво да включват семействата ни, да търсим участие и на децата ни, когато е възможно, така че</a:t>
            </a:r>
          </a:p>
          <a:p>
            <a:r>
              <a:rPr lang="ru-RU" altLang="bg-BG" sz="1400" smtClean="0">
                <a:latin typeface="Bookman Old Style" panose="02050604050505020204" pitchFamily="18" charset="0"/>
                <a:cs typeface="Arial" panose="020B0604020202020204" pitchFamily="34" charset="0"/>
              </a:rPr>
              <a:t>Ротари да допълва, а не да конкурира нашите семейства;</a:t>
            </a:r>
          </a:p>
          <a:p>
            <a:r>
              <a:rPr lang="ru-RU" altLang="bg-BG" sz="1400" smtClean="0">
                <a:latin typeface="Bookman Old Style" panose="02050604050505020204" pitchFamily="18" charset="0"/>
                <a:cs typeface="Arial" panose="020B0604020202020204" pitchFamily="34" charset="0"/>
              </a:rPr>
              <a:t>Да укрепим партньорството с Ротаракт  и да развиваме младежките програми;</a:t>
            </a:r>
          </a:p>
          <a:p>
            <a:r>
              <a:rPr lang="ru-RU" altLang="bg-BG" sz="1400" smtClean="0">
                <a:latin typeface="Bookman Old Style" panose="02050604050505020204" pitchFamily="18" charset="0"/>
                <a:cs typeface="Arial" panose="020B0604020202020204" pitchFamily="34" charset="0"/>
              </a:rPr>
              <a:t>Да изградим Академия Ротари, която да дава възможност за развитие на лидерските умения чрез многообразни по съдържание и начин на достъп ресурси,</a:t>
            </a:r>
          </a:p>
          <a:p>
            <a:endParaRPr lang="bg-BG" altLang="bg-BG" smtClean="0">
              <a:latin typeface="Arial" panose="020B0604020202020204" pitchFamily="34" charset="0"/>
              <a:cs typeface="Arial" panose="020B0604020202020204" pitchFamily="34" charset="0"/>
            </a:endParaRPr>
          </a:p>
        </p:txBody>
      </p:sp>
      <p:sp>
        <p:nvSpPr>
          <p:cNvPr id="53252" name="Контейнер за номер на слайда 3"/>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3EA483C-676B-42FE-8007-3A01A133C4C6}" type="slidenum">
              <a:rPr kumimoji="0" lang="bg-BG" altLang="bg-BG"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bg-BG" altLang="bg-BG"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9263589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4" name="TextBox 8"/>
          <p:cNvSpPr txBox="1">
            <a:spLocks noChangeArrowheads="1"/>
          </p:cNvSpPr>
          <p:nvPr userDrawn="1"/>
        </p:nvSpPr>
        <p:spPr bwMode="auto">
          <a:xfrm>
            <a:off x="2595563" y="620714"/>
            <a:ext cx="2175596" cy="900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Година </a:t>
            </a: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201</a:t>
            </a:r>
            <a:r>
              <a:rPr kumimoji="0" lang="en-US"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8</a:t>
            </a: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-201</a:t>
            </a:r>
            <a:r>
              <a:rPr kumimoji="0" lang="en-US"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9</a:t>
            </a:r>
            <a:endPar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Президент РИ: </a:t>
            </a:r>
            <a:r>
              <a:rPr kumimoji="0" lang="bg-BG"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Бари Расин</a:t>
            </a:r>
            <a:endPar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ДГ 2018-19:  Веселин </a:t>
            </a: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Димитров</a:t>
            </a: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ДГЕ 2019-20: Митко Минев</a:t>
            </a:r>
            <a:endPar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Дистрикт 2482</a:t>
            </a:r>
            <a:endParaRPr kumimoji="0" lang="en-US"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p:txBody>
      </p:sp>
      <p:pic>
        <p:nvPicPr>
          <p:cNvPr id="5" name="Picture 9"/>
          <p:cNvPicPr>
            <a:picLocks noChangeAspect="1"/>
          </p:cNvPicPr>
          <p:nvPr userDrawn="1"/>
        </p:nvPicPr>
        <p:blipFill>
          <a:blip r:embed="rId2">
            <a:extLst>
              <a:ext uri="{28A0092B-C50C-407E-A947-70E740481C1C}">
                <a14:useLocalDpi xmlns:a14="http://schemas.microsoft.com/office/drawing/2010/main" val="0"/>
              </a:ext>
            </a:extLst>
          </a:blip>
          <a:srcRect l="8704" t="9052" r="13147" b="20926"/>
          <a:stretch>
            <a:fillRect/>
          </a:stretch>
        </p:blipFill>
        <p:spPr bwMode="auto">
          <a:xfrm>
            <a:off x="436563" y="19050"/>
            <a:ext cx="1974850"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ctrTitle"/>
          </p:nvPr>
        </p:nvSpPr>
        <p:spPr>
          <a:xfrm>
            <a:off x="-76200" y="3429000"/>
            <a:ext cx="9296400" cy="990600"/>
          </a:xfrm>
          <a:prstGeom prst="rect">
            <a:avLst/>
          </a:prstGeom>
          <a:solidFill>
            <a:srgbClr val="00AEEF"/>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33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1650">
                <a:solidFill>
                  <a:srgbClr val="00AEEF"/>
                </a:solidFill>
                <a:latin typeface="Georgia"/>
                <a:cs typeface="Georgia"/>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2487582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5"/>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Rectangle 6"/>
          <p:cNvSpPr>
            <a:spLocks noChangeArrowheads="1"/>
          </p:cNvSpPr>
          <p:nvPr userDrawn="1"/>
        </p:nvSpPr>
        <p:spPr bwMode="auto">
          <a:xfrm>
            <a:off x="-76200" y="457200"/>
            <a:ext cx="9296400" cy="533400"/>
          </a:xfrm>
          <a:prstGeom prst="rect">
            <a:avLst/>
          </a:prstGeom>
          <a:solidFill>
            <a:srgbClr val="005DAA"/>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Arial" charset="0"/>
            </a:endParaRPr>
          </a:p>
        </p:txBody>
      </p:sp>
      <p:pic>
        <p:nvPicPr>
          <p:cNvPr id="6" name="Picture 8"/>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15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2"/>
            <a:ext cx="8229600" cy="4525963"/>
          </a:xfrm>
          <a:prstGeom prst="rect">
            <a:avLst/>
          </a:prstGeom>
        </p:spPr>
        <p:txBody>
          <a:bodyPr/>
          <a:lstStyle>
            <a:lvl1pPr>
              <a:defRPr sz="2250">
                <a:solidFill>
                  <a:srgbClr val="58585A"/>
                </a:solidFill>
                <a:latin typeface="Georgia"/>
                <a:cs typeface="Georgia"/>
              </a:defRPr>
            </a:lvl1pPr>
            <a:lvl2pPr>
              <a:defRPr sz="1950">
                <a:solidFill>
                  <a:srgbClr val="58585A"/>
                </a:solidFill>
                <a:latin typeface="Georgia"/>
                <a:cs typeface="Georgia"/>
              </a:defRPr>
            </a:lvl2pPr>
            <a:lvl3pPr>
              <a:defRPr sz="1650">
                <a:solidFill>
                  <a:srgbClr val="58585A"/>
                </a:solidFill>
                <a:latin typeface="Georgia"/>
                <a:cs typeface="Georgia"/>
              </a:defRPr>
            </a:lvl3pPr>
            <a:lvl4pPr>
              <a:defRPr sz="1350">
                <a:solidFill>
                  <a:srgbClr val="58585A"/>
                </a:solidFill>
                <a:latin typeface="Georgia"/>
                <a:cs typeface="Georgia"/>
              </a:defRPr>
            </a:lvl4pPr>
            <a:lvl5pPr>
              <a:defRPr sz="1200">
                <a:solidFill>
                  <a:srgbClr val="58585A"/>
                </a:solidFill>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491285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4" name="Rectangle 5"/>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Rectangle 6"/>
          <p:cNvSpPr>
            <a:spLocks noChangeArrowheads="1"/>
          </p:cNvSpPr>
          <p:nvPr userDrawn="1"/>
        </p:nvSpPr>
        <p:spPr bwMode="auto">
          <a:xfrm>
            <a:off x="-76200" y="457200"/>
            <a:ext cx="9296400" cy="533400"/>
          </a:xfrm>
          <a:prstGeom prst="rect">
            <a:avLst/>
          </a:prstGeom>
          <a:solidFill>
            <a:schemeClr val="tx2"/>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Arial" charset="0"/>
            </a:endParaRPr>
          </a:p>
        </p:txBody>
      </p:sp>
      <p:pic>
        <p:nvPicPr>
          <p:cNvPr id="6" name="Picture 8"/>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15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2"/>
            <a:ext cx="8229600" cy="4525963"/>
          </a:xfrm>
          <a:prstGeom prst="rect">
            <a:avLst/>
          </a:prstGeom>
        </p:spPr>
        <p:txBody>
          <a:bodyPr/>
          <a:lstStyle>
            <a:lvl1pPr>
              <a:defRPr sz="2250">
                <a:solidFill>
                  <a:srgbClr val="58585A"/>
                </a:solidFill>
                <a:latin typeface="Georgia"/>
                <a:cs typeface="Georgia"/>
              </a:defRPr>
            </a:lvl1pPr>
            <a:lvl2pPr>
              <a:defRPr sz="1950">
                <a:solidFill>
                  <a:srgbClr val="58585A"/>
                </a:solidFill>
                <a:latin typeface="Georgia"/>
                <a:cs typeface="Georgia"/>
              </a:defRPr>
            </a:lvl2pPr>
            <a:lvl3pPr>
              <a:defRPr sz="1650">
                <a:solidFill>
                  <a:srgbClr val="58585A"/>
                </a:solidFill>
                <a:latin typeface="Georgia"/>
                <a:cs typeface="Georgia"/>
              </a:defRPr>
            </a:lvl3pPr>
            <a:lvl4pPr>
              <a:defRPr sz="1350">
                <a:solidFill>
                  <a:srgbClr val="58585A"/>
                </a:solidFill>
                <a:latin typeface="Georgia"/>
                <a:cs typeface="Georgia"/>
              </a:defRPr>
            </a:lvl4pPr>
            <a:lvl5pPr>
              <a:defRPr sz="1200">
                <a:solidFill>
                  <a:srgbClr val="58585A"/>
                </a:solidFill>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281029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4" name="Rectangle 5"/>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Rectangle 6"/>
          <p:cNvSpPr>
            <a:spLocks noChangeArrowheads="1"/>
          </p:cNvSpPr>
          <p:nvPr userDrawn="1"/>
        </p:nvSpPr>
        <p:spPr bwMode="auto">
          <a:xfrm>
            <a:off x="-76200" y="457200"/>
            <a:ext cx="9296400" cy="533400"/>
          </a:xfrm>
          <a:prstGeom prst="rect">
            <a:avLst/>
          </a:prstGeom>
          <a:solidFill>
            <a:srgbClr val="009999"/>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Arial" charset="0"/>
            </a:endParaRPr>
          </a:p>
        </p:txBody>
      </p:sp>
      <p:pic>
        <p:nvPicPr>
          <p:cNvPr id="6" name="Picture 8"/>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15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2"/>
            <a:ext cx="8229600" cy="4525963"/>
          </a:xfrm>
          <a:prstGeom prst="rect">
            <a:avLst/>
          </a:prstGeom>
        </p:spPr>
        <p:txBody>
          <a:bodyPr/>
          <a:lstStyle>
            <a:lvl1pPr>
              <a:defRPr sz="2250">
                <a:solidFill>
                  <a:srgbClr val="58585A"/>
                </a:solidFill>
                <a:latin typeface="Georgia"/>
                <a:cs typeface="Georgia"/>
              </a:defRPr>
            </a:lvl1pPr>
            <a:lvl2pPr>
              <a:defRPr sz="1950">
                <a:solidFill>
                  <a:srgbClr val="58585A"/>
                </a:solidFill>
                <a:latin typeface="Georgia"/>
                <a:cs typeface="Georgia"/>
              </a:defRPr>
            </a:lvl2pPr>
            <a:lvl3pPr>
              <a:defRPr sz="1650">
                <a:solidFill>
                  <a:srgbClr val="58585A"/>
                </a:solidFill>
                <a:latin typeface="Georgia"/>
                <a:cs typeface="Georgia"/>
              </a:defRPr>
            </a:lvl3pPr>
            <a:lvl4pPr>
              <a:defRPr sz="1350">
                <a:solidFill>
                  <a:srgbClr val="58585A"/>
                </a:solidFill>
                <a:latin typeface="Georgia"/>
                <a:cs typeface="Georgia"/>
              </a:defRPr>
            </a:lvl4pPr>
            <a:lvl5pPr>
              <a:defRPr sz="1200">
                <a:solidFill>
                  <a:srgbClr val="58585A"/>
                </a:solidFill>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491638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4" name="Rectangle 5"/>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Rectangle 6"/>
          <p:cNvSpPr>
            <a:spLocks noChangeArrowheads="1"/>
          </p:cNvSpPr>
          <p:nvPr userDrawn="1"/>
        </p:nvSpPr>
        <p:spPr bwMode="auto">
          <a:xfrm>
            <a:off x="-76200" y="457200"/>
            <a:ext cx="9296400" cy="533400"/>
          </a:xfrm>
          <a:prstGeom prst="rect">
            <a:avLst/>
          </a:prstGeom>
          <a:solidFill>
            <a:srgbClr val="FF7600"/>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Arial" charset="0"/>
            </a:endParaRPr>
          </a:p>
        </p:txBody>
      </p:sp>
      <p:pic>
        <p:nvPicPr>
          <p:cNvPr id="6" name="Picture 8"/>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15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2"/>
            <a:ext cx="8229600" cy="4525963"/>
          </a:xfrm>
          <a:prstGeom prst="rect">
            <a:avLst/>
          </a:prstGeom>
        </p:spPr>
        <p:txBody>
          <a:bodyPr/>
          <a:lstStyle>
            <a:lvl1pPr>
              <a:defRPr sz="2250">
                <a:solidFill>
                  <a:srgbClr val="58585A"/>
                </a:solidFill>
                <a:latin typeface="Georgia"/>
                <a:cs typeface="Georgia"/>
              </a:defRPr>
            </a:lvl1pPr>
            <a:lvl2pPr>
              <a:defRPr sz="1950">
                <a:solidFill>
                  <a:srgbClr val="58585A"/>
                </a:solidFill>
                <a:latin typeface="Georgia"/>
                <a:cs typeface="Georgia"/>
              </a:defRPr>
            </a:lvl2pPr>
            <a:lvl3pPr>
              <a:defRPr sz="1650">
                <a:solidFill>
                  <a:srgbClr val="58585A"/>
                </a:solidFill>
                <a:latin typeface="Georgia"/>
                <a:cs typeface="Georgia"/>
              </a:defRPr>
            </a:lvl3pPr>
            <a:lvl4pPr>
              <a:defRPr sz="1350">
                <a:solidFill>
                  <a:srgbClr val="58585A"/>
                </a:solidFill>
                <a:latin typeface="Georgia"/>
                <a:cs typeface="Georgia"/>
              </a:defRPr>
            </a:lvl4pPr>
            <a:lvl5pPr>
              <a:defRPr sz="1200">
                <a:solidFill>
                  <a:srgbClr val="58585A"/>
                </a:solidFill>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826351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a:spLocks noGrp="1"/>
          </p:cNvSpPr>
          <p:nvPr>
            <p:ph type="title"/>
          </p:nvPr>
        </p:nvSpPr>
        <p:spPr>
          <a:xfrm>
            <a:off x="381000" y="228600"/>
            <a:ext cx="8763000" cy="533400"/>
          </a:xfrm>
          <a:prstGeom prst="rect">
            <a:avLst/>
          </a:prstGeom>
        </p:spPr>
        <p:txBody>
          <a:bodyPr lIns="0" tIns="0" rIns="0" bIns="0" anchor="ctr" anchorCtr="0"/>
          <a:lstStyle>
            <a:lvl1pPr algn="l">
              <a:defRPr sz="1350">
                <a:solidFill>
                  <a:schemeClr val="bg1">
                    <a:lumMod val="85000"/>
                  </a:schemeClr>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32428800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22313" y="4406902"/>
            <a:ext cx="7772400" cy="1362075"/>
          </a:xfrm>
          <a:prstGeom prst="rect">
            <a:avLst/>
          </a:prstGeom>
        </p:spPr>
        <p:txBody>
          <a:bodyPr anchor="t"/>
          <a:lstStyle>
            <a:lvl1pPr algn="l">
              <a:defRPr sz="3000" b="0" i="0" cap="all">
                <a:latin typeface="Arial Narrow"/>
                <a:cs typeface="Arial Narrow"/>
              </a:defRPr>
            </a:lvl1pPr>
          </a:lstStyle>
          <a:p>
            <a:r>
              <a:rPr lang="en-US"/>
              <a:t>Click to edit Master title style</a:t>
            </a:r>
            <a:endParaRPr lang="en-US" dirty="0"/>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1500">
                <a:solidFill>
                  <a:schemeClr val="tx1">
                    <a:tint val="75000"/>
                  </a:schemeClr>
                </a:solidFill>
                <a:latin typeface="Georgia"/>
                <a:cs typeface="Georgia"/>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5130299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74638"/>
            <a:ext cx="8229600" cy="1143000"/>
          </a:xfrm>
          <a:prstGeom prst="rect">
            <a:avLst/>
          </a:prstGeom>
        </p:spPr>
        <p:txBody>
          <a:bodyPr/>
          <a:lstStyle>
            <a:lvl1pPr algn="l">
              <a:defRPr sz="2700">
                <a:latin typeface="Arial Narrow"/>
                <a:cs typeface="Arial Narrow"/>
              </a:defRPr>
            </a:lvl1pPr>
          </a:lstStyle>
          <a:p>
            <a:r>
              <a:rPr lang="en-US"/>
              <a:t>Click to edit Master title style</a:t>
            </a:r>
            <a:endParaRPr lang="en-US" dirty="0"/>
          </a:p>
        </p:txBody>
      </p:sp>
      <p:sp>
        <p:nvSpPr>
          <p:cNvPr id="3" name="Content Placeholder 2"/>
          <p:cNvSpPr>
            <a:spLocks noGrp="1"/>
          </p:cNvSpPr>
          <p:nvPr>
            <p:ph sz="half" idx="1"/>
          </p:nvPr>
        </p:nvSpPr>
        <p:spPr>
          <a:xfrm>
            <a:off x="457200" y="1600202"/>
            <a:ext cx="4038600" cy="4525963"/>
          </a:xfrm>
          <a:prstGeom prst="rect">
            <a:avLst/>
          </a:prstGeom>
        </p:spPr>
        <p:txBody>
          <a:bodyPr/>
          <a:lstStyle>
            <a:lvl1pPr>
              <a:defRPr sz="2100">
                <a:latin typeface="Georgia"/>
                <a:cs typeface="Georgia"/>
              </a:defRPr>
            </a:lvl1pPr>
            <a:lvl2pPr>
              <a:defRPr sz="1800">
                <a:latin typeface="Georgia"/>
                <a:cs typeface="Georgia"/>
              </a:defRPr>
            </a:lvl2pPr>
            <a:lvl3pPr>
              <a:defRPr sz="1500">
                <a:latin typeface="Georgia"/>
                <a:cs typeface="Georgia"/>
              </a:defRPr>
            </a:lvl3pPr>
            <a:lvl4pPr>
              <a:defRPr sz="1350">
                <a:latin typeface="Georgia"/>
                <a:cs typeface="Georgia"/>
              </a:defRPr>
            </a:lvl4pPr>
            <a:lvl5pPr>
              <a:defRPr sz="1350">
                <a:latin typeface="Georgia"/>
                <a:cs typeface="Georgia"/>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2"/>
            <a:ext cx="4038600" cy="4525963"/>
          </a:xfrm>
          <a:prstGeom prst="rect">
            <a:avLst/>
          </a:prstGeom>
        </p:spPr>
        <p:txBody>
          <a:bodyPr/>
          <a:lstStyle>
            <a:lvl1pPr>
              <a:defRPr sz="2100">
                <a:latin typeface="Georgia"/>
                <a:cs typeface="Georgia"/>
              </a:defRPr>
            </a:lvl1pPr>
            <a:lvl2pPr>
              <a:defRPr sz="1800">
                <a:latin typeface="Georgia"/>
                <a:cs typeface="Georgia"/>
              </a:defRPr>
            </a:lvl2pPr>
            <a:lvl3pPr>
              <a:defRPr sz="1500">
                <a:latin typeface="Georgia"/>
                <a:cs typeface="Georgia"/>
              </a:defRPr>
            </a:lvl3pPr>
            <a:lvl4pPr>
              <a:defRPr sz="1350">
                <a:latin typeface="Georgia"/>
                <a:cs typeface="Georgia"/>
              </a:defRPr>
            </a:lvl4pPr>
            <a:lvl5pPr>
              <a:defRPr sz="1350">
                <a:latin typeface="Georgia"/>
                <a:cs typeface="Georgia"/>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386222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5"/>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74638"/>
            <a:ext cx="8229600" cy="1143000"/>
          </a:xfrm>
          <a:prstGeom prst="rect">
            <a:avLst/>
          </a:prstGeom>
        </p:spPr>
        <p:txBody>
          <a:bodyPr/>
          <a:lstStyle>
            <a:lvl1pPr algn="l">
              <a:defRPr sz="2700">
                <a:latin typeface="Arial Narrow"/>
                <a:cs typeface="Arial Narrow"/>
              </a:defRPr>
            </a:lvl1pPr>
          </a:lstStyle>
          <a:p>
            <a:r>
              <a:rPr lang="en-US"/>
              <a:t>Click to edit Master title style</a:t>
            </a:r>
            <a:endParaRPr lang="en-US" dirty="0"/>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1800" b="1">
                <a:latin typeface="Arial Narrow"/>
                <a:cs typeface="Arial Narrow"/>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1800">
                <a:latin typeface="Georgia"/>
                <a:cs typeface="Georgia"/>
              </a:defRPr>
            </a:lvl1pPr>
            <a:lvl2pPr>
              <a:defRPr sz="1500">
                <a:latin typeface="Georgia"/>
                <a:cs typeface="Georgia"/>
              </a:defRPr>
            </a:lvl2pPr>
            <a:lvl3pPr>
              <a:defRPr sz="1350">
                <a:latin typeface="Georgia"/>
                <a:cs typeface="Georgia"/>
              </a:defRPr>
            </a:lvl3pPr>
            <a:lvl4pPr>
              <a:defRPr sz="1200">
                <a:latin typeface="Georgia"/>
                <a:cs typeface="Georgia"/>
              </a:defRPr>
            </a:lvl4pPr>
            <a:lvl5pPr>
              <a:defRPr sz="1200">
                <a:latin typeface="Georgia"/>
                <a:cs typeface="Georgia"/>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6" y="1535113"/>
            <a:ext cx="4041775" cy="639762"/>
          </a:xfrm>
          <a:prstGeom prst="rect">
            <a:avLst/>
          </a:prstGeom>
        </p:spPr>
        <p:txBody>
          <a:bodyPr anchor="b"/>
          <a:lstStyle>
            <a:lvl1pPr marL="0" indent="0">
              <a:buNone/>
              <a:defRPr sz="1800" b="1">
                <a:latin typeface="Arial Narrow"/>
                <a:cs typeface="Arial Narrow"/>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a:prstGeom prst="rect">
            <a:avLst/>
          </a:prstGeom>
        </p:spPr>
        <p:txBody>
          <a:bodyPr/>
          <a:lstStyle>
            <a:lvl1pPr>
              <a:defRPr sz="1800">
                <a:latin typeface="Georgia"/>
                <a:cs typeface="Georgia"/>
              </a:defRPr>
            </a:lvl1pPr>
            <a:lvl2pPr>
              <a:defRPr sz="1500">
                <a:latin typeface="Georgia"/>
                <a:cs typeface="Georgia"/>
              </a:defRPr>
            </a:lvl2pPr>
            <a:lvl3pPr>
              <a:defRPr sz="1350">
                <a:latin typeface="Georgia"/>
                <a:cs typeface="Georgia"/>
              </a:defRPr>
            </a:lvl3pPr>
            <a:lvl4pPr>
              <a:defRPr sz="1200">
                <a:latin typeface="Georgia"/>
                <a:cs typeface="Georgia"/>
              </a:defRPr>
            </a:lvl4pPr>
            <a:lvl5pPr>
              <a:defRPr sz="1200">
                <a:latin typeface="Georgia"/>
                <a:cs typeface="Georgia"/>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395797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sz="2700">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1839643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913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rgbClr val="005DAA"/>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33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1650">
                <a:solidFill>
                  <a:srgbClr val="005DAA"/>
                </a:solidFill>
                <a:latin typeface="Georgia"/>
                <a:cs typeface="Georgia"/>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0963251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a:prstGeom prst="rect">
            <a:avLst/>
          </a:prstGeom>
        </p:spPr>
        <p:txBody>
          <a:bodyPr anchor="b"/>
          <a:lstStyle>
            <a:lvl1pPr algn="l">
              <a:defRPr sz="1500" b="1">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3575050" y="273052"/>
            <a:ext cx="5111750" cy="5853113"/>
          </a:xfrm>
          <a:prstGeom prst="rect">
            <a:avLst/>
          </a:prstGeom>
        </p:spPr>
        <p:txBody>
          <a:bodyPr/>
          <a:lstStyle>
            <a:lvl1pPr>
              <a:defRPr sz="2400">
                <a:latin typeface="Georgia"/>
                <a:cs typeface="Georgia"/>
              </a:defRPr>
            </a:lvl1pPr>
            <a:lvl2pPr>
              <a:defRPr sz="2100">
                <a:latin typeface="Georgia"/>
                <a:cs typeface="Georgia"/>
              </a:defRPr>
            </a:lvl2pPr>
            <a:lvl3pPr>
              <a:defRPr sz="1800">
                <a:latin typeface="Georgia"/>
                <a:cs typeface="Georgia"/>
              </a:defRPr>
            </a:lvl3pPr>
            <a:lvl4pPr>
              <a:defRPr sz="1500">
                <a:latin typeface="Georgia"/>
                <a:cs typeface="Georgia"/>
              </a:defRPr>
            </a:lvl4pPr>
            <a:lvl5pPr>
              <a:defRPr sz="1500">
                <a:latin typeface="Georgia"/>
                <a:cs typeface="Georgia"/>
              </a:defRPr>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1435102"/>
            <a:ext cx="3008313" cy="4691063"/>
          </a:xfrm>
          <a:prstGeom prst="rect">
            <a:avLst/>
          </a:prstGeom>
        </p:spPr>
        <p:txBody>
          <a:bodyPr/>
          <a:lstStyle>
            <a:lvl1pPr marL="0" indent="0">
              <a:buNone/>
              <a:defRPr sz="1050">
                <a:latin typeface="Georgia"/>
                <a:cs typeface="Georgia"/>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Tree>
    <p:extLst>
      <p:ext uri="{BB962C8B-B14F-4D97-AF65-F5344CB8AC3E}">
        <p14:creationId xmlns:p14="http://schemas.microsoft.com/office/powerpoint/2010/main" val="1440664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792288" y="4800600"/>
            <a:ext cx="5486400" cy="566738"/>
          </a:xfrm>
          <a:prstGeom prst="rect">
            <a:avLst/>
          </a:prstGeom>
        </p:spPr>
        <p:txBody>
          <a:bodyPr anchor="b"/>
          <a:lstStyle>
            <a:lvl1pPr algn="l">
              <a:defRPr sz="1500" b="1">
                <a:latin typeface="Arial Narrow"/>
                <a:cs typeface="Arial Narrow"/>
              </a:defRPr>
            </a:lvl1pPr>
          </a:lstStyle>
          <a:p>
            <a:r>
              <a:rPr lang="en-US"/>
              <a:t>Click to edit Master title style</a:t>
            </a:r>
            <a:endParaRPr lang="en-US" dirty="0"/>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050">
                <a:latin typeface="Georgia"/>
                <a:cs typeface="Georgia"/>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Tree>
    <p:extLst>
      <p:ext uri="{BB962C8B-B14F-4D97-AF65-F5344CB8AC3E}">
        <p14:creationId xmlns:p14="http://schemas.microsoft.com/office/powerpoint/2010/main" val="1591048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41554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70507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extBox 5"/>
          <p:cNvSpPr txBox="1">
            <a:spLocks noChangeArrowheads="1"/>
          </p:cNvSpPr>
          <p:nvPr userDrawn="1"/>
        </p:nvSpPr>
        <p:spPr bwMode="auto">
          <a:xfrm>
            <a:off x="2595563" y="620714"/>
            <a:ext cx="2175596" cy="900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Година </a:t>
            </a: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201</a:t>
            </a:r>
            <a:r>
              <a:rPr kumimoji="0" lang="en-US"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8</a:t>
            </a: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-201</a:t>
            </a:r>
            <a:r>
              <a:rPr kumimoji="0" lang="en-US"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9</a:t>
            </a:r>
            <a:endPar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Президент РИ: </a:t>
            </a:r>
            <a:r>
              <a:rPr kumimoji="0" lang="bg-BG"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Бари Расин</a:t>
            </a:r>
            <a:endPar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ДГ 2018-19:  Веселин </a:t>
            </a: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Димитров</a:t>
            </a: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ДГЕ 2019-20: Митко Минев</a:t>
            </a:r>
            <a:endPar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Дистрикт 2482</a:t>
            </a:r>
            <a:endParaRPr kumimoji="0" lang="en-US"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p:txBody>
      </p:sp>
      <p:pic>
        <p:nvPicPr>
          <p:cNvPr id="3" name="Picture 7"/>
          <p:cNvPicPr>
            <a:picLocks noChangeAspect="1"/>
          </p:cNvPicPr>
          <p:nvPr userDrawn="1"/>
        </p:nvPicPr>
        <p:blipFill>
          <a:blip r:embed="rId2">
            <a:extLst>
              <a:ext uri="{28A0092B-C50C-407E-A947-70E740481C1C}">
                <a14:useLocalDpi xmlns:a14="http://schemas.microsoft.com/office/drawing/2010/main" val="0"/>
              </a:ext>
            </a:extLst>
          </a:blip>
          <a:srcRect l="8704" t="9052" r="13147" b="20926"/>
          <a:stretch>
            <a:fillRect/>
          </a:stretch>
        </p:blipFill>
        <p:spPr bwMode="auto">
          <a:xfrm>
            <a:off x="436563" y="19050"/>
            <a:ext cx="1974850"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38835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3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33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1650">
                <a:solidFill>
                  <a:schemeClr val="tx2"/>
                </a:solidFill>
                <a:latin typeface="Georgia"/>
                <a:cs typeface="Georgia"/>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5544342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4" name="Rectangle 3"/>
          <p:cNvSpPr>
            <a:spLocks noChangeArrowheads="1"/>
          </p:cNvSpPr>
          <p:nvPr userDrawn="1"/>
        </p:nvSpPr>
        <p:spPr bwMode="auto">
          <a:xfrm>
            <a:off x="-152400" y="2667000"/>
            <a:ext cx="9525000" cy="1600200"/>
          </a:xfrm>
          <a:prstGeom prst="rect">
            <a:avLst/>
          </a:prstGeom>
          <a:solidFill>
            <a:schemeClr val="tx2"/>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endParaRPr lang="en-US" dirty="0">
              <a:solidFill>
                <a:schemeClr val="lt1"/>
              </a:solidFill>
              <a:latin typeface="+mn-lt"/>
              <a:cs typeface="Arial"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2982604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4AF466F-BDA4-4F18-9C7B-FF0A9A1B0E80}" type="datetime1">
              <a:rPr lang="en-US" smtClean="0"/>
              <a:pPr/>
              <a:t>3/26/2019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dirty="0"/>
          </a:p>
        </p:txBody>
      </p:sp>
      <p:sp>
        <p:nvSpPr>
          <p:cNvPr id="7" name="TextBox 8"/>
          <p:cNvSpPr txBox="1">
            <a:spLocks noChangeArrowheads="1"/>
          </p:cNvSpPr>
          <p:nvPr userDrawn="1"/>
        </p:nvSpPr>
        <p:spPr bwMode="auto">
          <a:xfrm>
            <a:off x="2595563" y="620714"/>
            <a:ext cx="2175596" cy="900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Година </a:t>
            </a: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201</a:t>
            </a:r>
            <a:r>
              <a:rPr kumimoji="0" lang="en-US"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8</a:t>
            </a: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-201</a:t>
            </a:r>
            <a:r>
              <a:rPr kumimoji="0" lang="en-US"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9</a:t>
            </a:r>
            <a:endPar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Президент РИ: </a:t>
            </a:r>
            <a:r>
              <a:rPr kumimoji="0" lang="bg-BG"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Бари Расин</a:t>
            </a:r>
            <a:endPar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ДГ 2018-19:  Веселин </a:t>
            </a: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Димитров</a:t>
            </a: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ДГЕ 2019-20: Митко Минев</a:t>
            </a:r>
            <a:endPar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Дистрикт 2482</a:t>
            </a:r>
            <a:endParaRPr kumimoji="0" lang="en-US"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p:txBody>
      </p:sp>
      <p:pic>
        <p:nvPicPr>
          <p:cNvPr id="8" name="Picture 9"/>
          <p:cNvPicPr>
            <a:picLocks noChangeAspect="1"/>
          </p:cNvPicPr>
          <p:nvPr userDrawn="1"/>
        </p:nvPicPr>
        <p:blipFill>
          <a:blip r:embed="rId2">
            <a:extLst>
              <a:ext uri="{28A0092B-C50C-407E-A947-70E740481C1C}">
                <a14:useLocalDpi xmlns:a14="http://schemas.microsoft.com/office/drawing/2010/main" val="0"/>
              </a:ext>
            </a:extLst>
          </a:blip>
          <a:srcRect l="8704" t="9052" r="13147" b="20926"/>
          <a:stretch>
            <a:fillRect/>
          </a:stretch>
        </p:blipFill>
        <p:spPr bwMode="auto">
          <a:xfrm>
            <a:off x="436563" y="19050"/>
            <a:ext cx="1974850"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fontAlgn="base">
              <a:spcBef>
                <a:spcPct val="0"/>
              </a:spcBef>
              <a:spcAft>
                <a:spcPct val="0"/>
              </a:spcAft>
              <a:defRPr/>
            </a:pPr>
            <a:endParaRPr lang="bg-BG">
              <a:solidFill>
                <a:srgbClr val="958D85"/>
              </a:solidFill>
            </a:endParaRPr>
          </a:p>
        </p:txBody>
      </p:sp>
      <p:sp>
        <p:nvSpPr>
          <p:cNvPr id="5" name="Footer Placeholder 4"/>
          <p:cNvSpPr>
            <a:spLocks noGrp="1"/>
          </p:cNvSpPr>
          <p:nvPr>
            <p:ph type="ftr" sz="quarter" idx="11"/>
          </p:nvPr>
        </p:nvSpPr>
        <p:spPr/>
        <p:txBody>
          <a:bodyPr/>
          <a:lstStyle/>
          <a:p>
            <a:pPr fontAlgn="base">
              <a:spcBef>
                <a:spcPct val="0"/>
              </a:spcBef>
              <a:spcAft>
                <a:spcPct val="0"/>
              </a:spcAft>
              <a:defRPr/>
            </a:pPr>
            <a:endParaRPr lang="bg-BG">
              <a:solidFill>
                <a:srgbClr val="958D85"/>
              </a:solidFill>
            </a:endParaRPr>
          </a:p>
        </p:txBody>
      </p:sp>
      <p:sp>
        <p:nvSpPr>
          <p:cNvPr id="6" name="Slide Number Placeholder 5"/>
          <p:cNvSpPr>
            <a:spLocks noGrp="1"/>
          </p:cNvSpPr>
          <p:nvPr>
            <p:ph type="sldNum" sz="quarter" idx="12"/>
          </p:nvPr>
        </p:nvSpPr>
        <p:spPr/>
        <p:txBody>
          <a:bodyPr/>
          <a:lstStyle/>
          <a:p>
            <a:pPr fontAlgn="base">
              <a:spcBef>
                <a:spcPct val="0"/>
              </a:spcBef>
              <a:spcAft>
                <a:spcPct val="0"/>
              </a:spcAft>
              <a:defRPr/>
            </a:pPr>
            <a:fld id="{355870DA-78B2-4EC1-B232-5F6F02851D64}" type="slidenum">
              <a:rPr lang="bg-BG" altLang="bg-BG" smtClean="0">
                <a:solidFill>
                  <a:srgbClr val="958D85"/>
                </a:solidFill>
                <a:latin typeface="Arial" panose="020B0604020202020204" pitchFamily="34" charset="0"/>
                <a:cs typeface="Arial" panose="020B0604020202020204" pitchFamily="34" charset="0"/>
              </a:rPr>
              <a:pPr fontAlgn="base">
                <a:spcBef>
                  <a:spcPct val="0"/>
                </a:spcBef>
                <a:spcAft>
                  <a:spcPct val="0"/>
                </a:spcAft>
                <a:defRPr/>
              </a:pPr>
              <a:t>‹#›</a:t>
            </a:fld>
            <a:endParaRPr lang="bg-BG" altLang="bg-BG">
              <a:solidFill>
                <a:srgbClr val="958D85"/>
              </a:solidFill>
              <a:latin typeface="Arial" panose="020B0604020202020204" pitchFamily="34" charset="0"/>
              <a:cs typeface="Arial" panose="020B0604020202020204" pitchFamily="34" charset="0"/>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A9A7CB-BEE6-4F99-898E-913F06E8E125}" type="datetime1">
              <a:rPr lang="en-US" smtClean="0"/>
              <a:pPr/>
              <a:t>3/26/2019</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33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1650">
                <a:solidFill>
                  <a:schemeClr val="tx2"/>
                </a:solidFill>
                <a:latin typeface="Georgia"/>
                <a:cs typeface="Georgia"/>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10965897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EE300C-6FC5-4FC3-AF1A-075E4F50620D}" type="datetime1">
              <a:rPr lang="en-US" smtClean="0"/>
              <a:pPr/>
              <a:t>3/26/2019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50D295D-4A77-4DEB-B04C-9F4282A8BC04}" type="datetime1">
              <a:rPr lang="en-US" smtClean="0"/>
              <a:pPr/>
              <a:t>3/26/2019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2B28685-4D0C-42D5-8013-B5904CD1FCBC}" type="datetime1">
              <a:rPr lang="en-US" smtClean="0"/>
              <a:pPr/>
              <a:t>3/26/2019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F226C0-9885-4BA9-BBFA-A52CBFEBB775}" type="datetime1">
              <a:rPr lang="en-US" smtClean="0"/>
              <a:pPr/>
              <a:t>3/26/2019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EE1B38-C5EB-4D66-9137-0AFE9CDEDE8F}" type="datetime1">
              <a:rPr lang="en-US" smtClean="0"/>
              <a:pPr/>
              <a:t>3/26/2019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327B613C-1AD7-49D3-885D-F654C5CDBAA6}" type="datetime1">
              <a:rPr lang="en-US" smtClean="0"/>
              <a:pPr/>
              <a:t>3/26/2019</a:t>
            </a:fld>
            <a:endParaRPr lang="en-US" dirty="0"/>
          </a:p>
        </p:txBody>
      </p:sp>
      <p:sp>
        <p:nvSpPr>
          <p:cNvPr id="9" name="Slide Number Placeholder 8"/>
          <p:cNvSpPr>
            <a:spLocks noGrp="1"/>
          </p:cNvSpPr>
          <p:nvPr>
            <p:ph type="sldNum" sz="quarter" idx="11"/>
          </p:nvPr>
        </p:nvSpPr>
        <p:spPr/>
        <p:txBody>
          <a:bodyPr/>
          <a:lstStyle/>
          <a:p>
            <a:fld id="{6E2D2B3B-882E-40F3-A32F-6DD516915044}" type="slidenum">
              <a:rPr lang="en-US" smtClean="0"/>
              <a:pPr/>
              <a:t>‹#›</a:t>
            </a:fld>
            <a:endParaRPr lang="en-US" dirty="0"/>
          </a:p>
        </p:txBody>
      </p:sp>
      <p:sp>
        <p:nvSpPr>
          <p:cNvPr id="10" name="Footer Placeholder 9"/>
          <p:cNvSpPr>
            <a:spLocks noGrp="1"/>
          </p:cNvSpPr>
          <p:nvPr>
            <p:ph type="ftr" sz="quarter" idx="12"/>
          </p:nvPr>
        </p:nvSpPr>
        <p:spPr/>
        <p:txBody>
          <a:bodyPr/>
          <a:lstStyle/>
          <a:p>
            <a:endParaRPr 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FB4290-6522-4139-852E-05BD9E7F0D2E}" type="datetime1">
              <a:rPr lang="en-US" smtClean="0"/>
              <a:pPr/>
              <a:t>3/26/2019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B955F9-81EA-47C5-8059-9E5C2B437C70}" type="datetime1">
              <a:rPr lang="en-US" smtClean="0"/>
              <a:pPr/>
              <a:t>3/26/2019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cSld name="3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33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1650">
                <a:solidFill>
                  <a:schemeClr val="tx2"/>
                </a:solidFill>
                <a:latin typeface="Georgia"/>
                <a:cs typeface="Georgia"/>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1096589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accent3"/>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33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1650">
                <a:solidFill>
                  <a:schemeClr val="accent3"/>
                </a:solidFill>
                <a:latin typeface="Georgia"/>
                <a:cs typeface="Georgia"/>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3752617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accent6"/>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33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1650">
                <a:solidFill>
                  <a:schemeClr val="accent6"/>
                </a:solidFill>
                <a:latin typeface="Georgia"/>
                <a:cs typeface="Georgia"/>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507153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bg-BG"/>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eaLnBrk="1" hangingPunct="1">
              <a:defRPr>
                <a:latin typeface="Arial" charset="0"/>
                <a:cs typeface="Arial" charset="0"/>
              </a:defRPr>
            </a:lvl1pPr>
          </a:lstStyle>
          <a:p>
            <a:pPr fontAlgn="base">
              <a:spcBef>
                <a:spcPct val="0"/>
              </a:spcBef>
              <a:spcAft>
                <a:spcPct val="0"/>
              </a:spcAft>
              <a:defRPr/>
            </a:pPr>
            <a:endParaRPr lang="bg-BG">
              <a:solidFill>
                <a:srgbClr val="958D85"/>
              </a:solidFill>
            </a:endParaRPr>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eaLnBrk="1" hangingPunct="1">
              <a:defRPr>
                <a:latin typeface="Arial" charset="0"/>
                <a:cs typeface="Arial" charset="0"/>
              </a:defRPr>
            </a:lvl1pPr>
          </a:lstStyle>
          <a:p>
            <a:pPr fontAlgn="base">
              <a:spcBef>
                <a:spcPct val="0"/>
              </a:spcBef>
              <a:spcAft>
                <a:spcPct val="0"/>
              </a:spcAft>
              <a:defRPr/>
            </a:pPr>
            <a:endParaRPr lang="bg-BG">
              <a:solidFill>
                <a:srgbClr val="958D85"/>
              </a:solidFill>
            </a:endParaRPr>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defRPr/>
            </a:pPr>
            <a:fld id="{355870DA-78B2-4EC1-B232-5F6F02851D64}" type="slidenum">
              <a:rPr lang="bg-BG" altLang="bg-BG" smtClean="0">
                <a:solidFill>
                  <a:srgbClr val="958D85"/>
                </a:solidFill>
                <a:latin typeface="Arial" panose="020B0604020202020204" pitchFamily="34" charset="0"/>
                <a:cs typeface="Arial" panose="020B0604020202020204" pitchFamily="34" charset="0"/>
              </a:rPr>
              <a:pPr fontAlgn="base">
                <a:spcBef>
                  <a:spcPct val="0"/>
                </a:spcBef>
                <a:spcAft>
                  <a:spcPct val="0"/>
                </a:spcAft>
                <a:defRPr/>
              </a:pPr>
              <a:t>‹#›</a:t>
            </a:fld>
            <a:endParaRPr lang="bg-BG" altLang="bg-BG">
              <a:solidFill>
                <a:srgbClr val="958D85"/>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820801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61138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
        <p:nvSpPr>
          <p:cNvPr id="3" name="Rectangle 4">
            <a:extLst/>
          </p:cNvPr>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5">
            <a:extLst/>
          </p:cNvPr>
          <p:cNvSpPr>
            <a:spLocks noChangeArrowheads="1"/>
          </p:cNvSpPr>
          <p:nvPr userDrawn="1"/>
        </p:nvSpPr>
        <p:spPr bwMode="auto">
          <a:xfrm>
            <a:off x="-152400" y="2667000"/>
            <a:ext cx="9525000" cy="1600200"/>
          </a:xfrm>
          <a:prstGeom prst="rect">
            <a:avLst/>
          </a:prstGeom>
          <a:solidFill>
            <a:schemeClr val="accent1"/>
          </a:solidFill>
          <a:ln>
            <a:noFill/>
          </a:ln>
          <a:effectLst>
            <a:outerShdw blurRad="88900" dist="61087" dir="5400000" rotWithShape="0">
              <a:srgbClr val="808080">
                <a:alpha val="45999"/>
              </a:srgbClr>
            </a:outerShdw>
          </a:effectLst>
          <a:extLst/>
        </p:spPr>
        <p:txBody>
          <a:bodyPr anchor="ct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Arial" panose="020B0604020202020204" pitchFamily="34"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24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3783450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5"/>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Rectangle 6"/>
          <p:cNvSpPr>
            <a:spLocks noChangeArrowheads="1"/>
          </p:cNvSpPr>
          <p:nvPr userDrawn="1"/>
        </p:nvSpPr>
        <p:spPr bwMode="auto">
          <a:xfrm>
            <a:off x="-76200" y="457200"/>
            <a:ext cx="9296400" cy="533400"/>
          </a:xfrm>
          <a:prstGeom prst="rect">
            <a:avLst/>
          </a:prstGeom>
          <a:solidFill>
            <a:schemeClr val="accent1"/>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Arial" charset="0"/>
            </a:endParaRPr>
          </a:p>
        </p:txBody>
      </p:sp>
      <p:pic>
        <p:nvPicPr>
          <p:cNvPr id="6" name="Picture 8"/>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15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2"/>
            <a:ext cx="8229600" cy="4525963"/>
          </a:xfrm>
          <a:prstGeom prst="rect">
            <a:avLst/>
          </a:prstGeom>
        </p:spPr>
        <p:txBody>
          <a:bodyPr/>
          <a:lstStyle>
            <a:lvl1pPr>
              <a:defRPr sz="2250">
                <a:solidFill>
                  <a:srgbClr val="58585A"/>
                </a:solidFill>
                <a:latin typeface="Georgia"/>
                <a:cs typeface="Georgia"/>
              </a:defRPr>
            </a:lvl1pPr>
            <a:lvl2pPr>
              <a:defRPr sz="1950">
                <a:solidFill>
                  <a:srgbClr val="58585A"/>
                </a:solidFill>
                <a:latin typeface="Georgia"/>
                <a:cs typeface="Georgia"/>
              </a:defRPr>
            </a:lvl2pPr>
            <a:lvl3pPr>
              <a:defRPr sz="1650">
                <a:solidFill>
                  <a:srgbClr val="58585A"/>
                </a:solidFill>
                <a:latin typeface="Georgia"/>
                <a:cs typeface="Georgia"/>
              </a:defRPr>
            </a:lvl3pPr>
            <a:lvl4pPr>
              <a:defRPr sz="1350">
                <a:solidFill>
                  <a:srgbClr val="58585A"/>
                </a:solidFill>
                <a:latin typeface="Georgia"/>
                <a:cs typeface="Georgia"/>
              </a:defRPr>
            </a:lvl4pPr>
            <a:lvl5pPr>
              <a:defRPr sz="1200">
                <a:solidFill>
                  <a:srgbClr val="58585A"/>
                </a:solidFill>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42280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18" Type="http://schemas.openxmlformats.org/officeDocument/2006/relationships/slideLayout" Target="../slideLayouts/slideLayout2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17" Type="http://schemas.openxmlformats.org/officeDocument/2006/relationships/slideLayout" Target="../slideLayouts/slideLayout25.xml"/><Relationship Id="rId2" Type="http://schemas.openxmlformats.org/officeDocument/2006/relationships/slideLayout" Target="../slideLayouts/slideLayout10.xml"/><Relationship Id="rId16" Type="http://schemas.openxmlformats.org/officeDocument/2006/relationships/slideLayout" Target="../slideLayouts/slideLayout24.xml"/><Relationship Id="rId20" Type="http://schemas.openxmlformats.org/officeDocument/2006/relationships/image" Target="../media/image4.png"/><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5" Type="http://schemas.openxmlformats.org/officeDocument/2006/relationships/slideLayout" Target="../slideLayouts/slideLayout23.xml"/><Relationship Id="rId10" Type="http://schemas.openxmlformats.org/officeDocument/2006/relationships/slideLayout" Target="../slideLayouts/slideLayout18.xml"/><Relationship Id="rId19" Type="http://schemas.openxmlformats.org/officeDocument/2006/relationships/theme" Target="../theme/theme2.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theme" Target="../theme/theme3.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E6E5D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mn-cs"/>
            </a:endParaRPr>
          </a:p>
        </p:txBody>
      </p:sp>
      <p:pic>
        <p:nvPicPr>
          <p:cNvPr id="1027" name="Picture 3"/>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58789" y="6165850"/>
            <a:ext cx="1216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562600" y="152400"/>
            <a:ext cx="31242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a:spLocks noChangeArrowheads="1"/>
          </p:cNvSpPr>
          <p:nvPr userDrawn="1"/>
        </p:nvSpPr>
        <p:spPr bwMode="auto">
          <a:xfrm>
            <a:off x="2595563" y="620714"/>
            <a:ext cx="2175596" cy="900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Година </a:t>
            </a: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201</a:t>
            </a:r>
            <a:r>
              <a:rPr kumimoji="0" lang="en-US"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8</a:t>
            </a: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-201</a:t>
            </a:r>
            <a:r>
              <a:rPr kumimoji="0" lang="en-US"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9</a:t>
            </a:r>
            <a:endPar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Президент РИ: </a:t>
            </a:r>
            <a:r>
              <a:rPr kumimoji="0" lang="bg-BG"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Бари Расин</a:t>
            </a:r>
            <a:endPar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ДГ 2018-19:  Веселин </a:t>
            </a: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Димитров</a:t>
            </a: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ДГЕ 2019-20: Митко Минев</a:t>
            </a:r>
            <a:endPar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Дистрикт 2482</a:t>
            </a:r>
            <a:endParaRPr kumimoji="0" lang="en-US"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p:txBody>
      </p:sp>
      <p:pic>
        <p:nvPicPr>
          <p:cNvPr id="1030" name="Picture 7"/>
          <p:cNvPicPr>
            <a:picLocks noChangeAspect="1"/>
          </p:cNvPicPr>
          <p:nvPr userDrawn="1"/>
        </p:nvPicPr>
        <p:blipFill>
          <a:blip r:embed="rId12">
            <a:extLst>
              <a:ext uri="{28A0092B-C50C-407E-A947-70E740481C1C}">
                <a14:useLocalDpi xmlns:a14="http://schemas.microsoft.com/office/drawing/2010/main" val="0"/>
              </a:ext>
            </a:extLst>
          </a:blip>
          <a:srcRect l="8704" t="9052" r="13147" b="20926"/>
          <a:stretch>
            <a:fillRect/>
          </a:stretch>
        </p:blipFill>
        <p:spPr bwMode="auto">
          <a:xfrm>
            <a:off x="436563" y="19050"/>
            <a:ext cx="1974850"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2"/>
          <p:cNvSpPr txBox="1"/>
          <p:nvPr userDrawn="1"/>
        </p:nvSpPr>
        <p:spPr>
          <a:xfrm>
            <a:off x="4211639" y="6248401"/>
            <a:ext cx="4908550" cy="392415"/>
          </a:xfrm>
          <a:prstGeom prst="rect">
            <a:avLst/>
          </a:prstGeom>
        </p:spPr>
        <p:txBody>
          <a:bodyPr>
            <a:spAutoFit/>
          </a:bodyPr>
          <a:lstStyle>
            <a:defPPr>
              <a:defRPr lang="bg-BG"/>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sz="900" b="1" i="0" u="none" strike="noStrike" kern="1200" cap="all" spc="0" normalizeH="0" baseline="0" noProof="0" dirty="0" smtClean="0">
                <a:ln>
                  <a:noFill/>
                </a:ln>
                <a:solidFill>
                  <a:srgbClr val="002060"/>
                </a:solidFill>
                <a:effectLst/>
                <a:uLnTx/>
                <a:uFillTx/>
                <a:latin typeface="Calibri"/>
                <a:ea typeface="+mn-ea"/>
                <a:cs typeface="Arial" panose="020B0604020202020204" pitchFamily="34" charset="0"/>
              </a:rPr>
              <a:t>ТРЕНИРОВЪЧЕН СЕМИНАР ЗА ЕЛЕКТ ПРЕЗИДЕНТИ И СЕКРЕТАРИ (ПЕТС) </a:t>
            </a:r>
            <a:r>
              <a:rPr kumimoji="0" lang="ru-RU" sz="900" b="1" i="0" u="none" strike="noStrike" kern="1200" cap="none" spc="0" normalizeH="0" baseline="0" noProof="0" dirty="0" smtClean="0">
                <a:ln>
                  <a:noFill/>
                </a:ln>
                <a:solidFill>
                  <a:srgbClr val="002060"/>
                </a:solidFill>
                <a:effectLst/>
                <a:uLnTx/>
                <a:uFillTx/>
                <a:latin typeface="Calibri"/>
                <a:ea typeface="+mn-ea"/>
                <a:cs typeface="Arial" panose="020B0604020202020204" pitchFamily="34" charset="0"/>
              </a:rPr>
              <a:t>, Банско,  Хотел «РЕГНУМ», </a:t>
            </a:r>
            <a:r>
              <a:rPr kumimoji="0" lang="ru-RU" sz="1050" b="1" i="0" u="none" strike="noStrike" kern="1200" cap="none" spc="0" normalizeH="0" baseline="0" noProof="0" dirty="0" smtClean="0">
                <a:ln>
                  <a:noFill/>
                </a:ln>
                <a:solidFill>
                  <a:srgbClr val="002060"/>
                </a:solidFill>
                <a:effectLst/>
                <a:uLnTx/>
                <a:uFillTx/>
                <a:latin typeface="Calibri"/>
                <a:ea typeface="+mn-ea"/>
                <a:cs typeface="Arial" panose="020B0604020202020204" pitchFamily="34" charset="0"/>
              </a:rPr>
              <a:t>22-24 март 2019</a:t>
            </a:r>
            <a:endParaRPr kumimoji="0" lang="en-US" sz="1050" b="0" i="0" u="none" strike="noStrike" kern="1200" cap="none" spc="0" normalizeH="0" baseline="0" noProof="0" dirty="0">
              <a:ln>
                <a:noFill/>
              </a:ln>
              <a:solidFill>
                <a:srgbClr val="958D85"/>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83007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timing>
    <p:tnLst>
      <p:par>
        <p:cTn id="1" dur="indefinite" restart="never" nodeType="tmRoot"/>
      </p:par>
    </p:tnLst>
  </p:timing>
  <p:txStyles>
    <p:titleStyle>
      <a:lvl1pPr algn="ctr" defTabSz="342900" rtl="0" eaLnBrk="0" fontAlgn="base" hangingPunct="0">
        <a:spcBef>
          <a:spcPct val="0"/>
        </a:spcBef>
        <a:spcAft>
          <a:spcPct val="0"/>
        </a:spcAft>
        <a:defRPr sz="3300" kern="1200">
          <a:solidFill>
            <a:schemeClr val="tx1"/>
          </a:solidFill>
          <a:latin typeface="+mj-lt"/>
          <a:ea typeface="MS PGothic" pitchFamily="34" charset="-128"/>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MS PGothic" pitchFamily="34" charset="-128"/>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MS PGothic" pitchFamily="34" charset="-128"/>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MS PGothic" pitchFamily="34" charset="-128"/>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MS PGothic" pitchFamily="34" charset="-128"/>
          <a:cs typeface="ＭＳ Ｐゴシック" charset="0"/>
        </a:defRPr>
      </a:lvl5pPr>
      <a:lvl6pPr marL="3429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9pPr>
    </p:titleStyle>
    <p:bodyStyle>
      <a:lvl1pPr marL="257175" indent="-257175" algn="l" defTabSz="3429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ＭＳ Ｐゴシック" charset="0"/>
        </a:defRPr>
      </a:lvl1pPr>
      <a:lvl2pPr marL="557213" indent="-214313" algn="l" defTabSz="342900"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S PGothic" pitchFamily="34" charset="-128"/>
          <a:cs typeface="+mn-cs"/>
        </a:defRPr>
      </a:lvl2pPr>
      <a:lvl3pPr marL="857250" indent="-171450" algn="l" defTabSz="342900"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S PGothic" pitchFamily="34" charset="-128"/>
          <a:cs typeface="+mn-cs"/>
        </a:defRPr>
      </a:lvl3pPr>
      <a:lvl4pPr marL="12001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S PGothic" pitchFamily="34" charset="-128"/>
          <a:cs typeface="+mn-cs"/>
        </a:defRPr>
      </a:lvl4pPr>
      <a:lvl5pPr marL="15430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S PGothic" pitchFamily="34" charset="-128"/>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TextBox 4"/>
          <p:cNvSpPr txBox="1"/>
          <p:nvPr/>
        </p:nvSpPr>
        <p:spPr>
          <a:xfrm>
            <a:off x="7086600" y="6477002"/>
            <a:ext cx="1600200" cy="103875"/>
          </a:xfrm>
          <a:prstGeom prst="rect">
            <a:avLst/>
          </a:prstGeom>
          <a:noFill/>
        </p:spPr>
        <p:txBody>
          <a:bodyPr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685800" rtl="0" eaLnBrk="0" fontAlgn="base" latinLnBrk="0" hangingPunct="0">
              <a:lnSpc>
                <a:spcPct val="100000"/>
              </a:lnSpc>
              <a:spcBef>
                <a:spcPct val="0"/>
              </a:spcBef>
              <a:spcAft>
                <a:spcPct val="0"/>
              </a:spcAft>
              <a:buClrTx/>
              <a:buSzTx/>
              <a:buFontTx/>
              <a:buNone/>
              <a:tabLst/>
              <a:defRPr/>
            </a:pPr>
            <a:r>
              <a:rPr kumimoji="0" lang="en-US" altLang="bg-BG" sz="675" b="0" i="0" u="none" strike="noStrike" kern="1200" cap="none" spc="0" normalizeH="0" baseline="0" noProof="0" smtClean="0">
                <a:ln>
                  <a:noFill/>
                </a:ln>
                <a:solidFill>
                  <a:srgbClr val="BCBDC0"/>
                </a:solidFill>
                <a:effectLst/>
                <a:uLnTx/>
                <a:uFillTx/>
                <a:latin typeface="Arial Narrow" panose="020B0606020202030204" pitchFamily="34" charset="0"/>
                <a:ea typeface="ヒラギノ角ゴ Pro W3"/>
                <a:cs typeface="ヒラギノ角ゴ Pro W3"/>
              </a:rPr>
              <a:t>TITLE  |  </a:t>
            </a:r>
            <a:fld id="{B61EFD54-3769-473C-AC7F-757092363924}" type="slidenum">
              <a:rPr kumimoji="0" lang="en-US" altLang="bg-BG" sz="675" b="0" i="0" u="none" strike="noStrike" kern="1200" cap="none" spc="0" normalizeH="0" baseline="0" noProof="0" smtClean="0">
                <a:ln>
                  <a:noFill/>
                </a:ln>
                <a:solidFill>
                  <a:srgbClr val="BCBDC0"/>
                </a:solidFill>
                <a:effectLst/>
                <a:uLnTx/>
                <a:uFillTx/>
                <a:latin typeface="Arial Narrow" panose="020B0606020202030204" pitchFamily="34" charset="0"/>
                <a:ea typeface="ヒラギノ角ゴ Pro W3"/>
                <a:cs typeface="ヒラギノ角ゴ Pro W3"/>
              </a:rPr>
              <a:pPr marL="0" marR="0" lvl="0" indent="0" algn="r" defTabSz="685800" rtl="0" eaLnBrk="0" fontAlgn="base" latinLnBrk="0" hangingPunct="0">
                <a:lnSpc>
                  <a:spcPct val="100000"/>
                </a:lnSpc>
                <a:spcBef>
                  <a:spcPct val="0"/>
                </a:spcBef>
                <a:spcAft>
                  <a:spcPct val="0"/>
                </a:spcAft>
                <a:buClrTx/>
                <a:buSzTx/>
                <a:buFontTx/>
                <a:buNone/>
                <a:tabLst/>
                <a:defRPr/>
              </a:pPr>
              <a:t>‹#›</a:t>
            </a:fld>
            <a:r>
              <a:rPr kumimoji="0" lang="en-US" altLang="bg-BG" sz="675" b="0" i="0" u="none" strike="noStrike" kern="1200" cap="none" spc="0" normalizeH="0" baseline="0" noProof="0" smtClean="0">
                <a:ln>
                  <a:noFill/>
                </a:ln>
                <a:solidFill>
                  <a:srgbClr val="BCBDC0"/>
                </a:solidFill>
                <a:effectLst/>
                <a:uLnTx/>
                <a:uFillTx/>
                <a:latin typeface="Arial Narrow" panose="020B0606020202030204" pitchFamily="34" charset="0"/>
                <a:ea typeface="ヒラギノ角ゴ Pro W3"/>
                <a:cs typeface="ヒラギノ角ゴ Pro W3"/>
              </a:rPr>
              <a:t>  </a:t>
            </a:r>
            <a:endParaRPr kumimoji="0" lang="en-US" altLang="bg-BG" sz="675" b="0" i="0" u="none" strike="noStrike" kern="1200" cap="none" spc="0" normalizeH="0" baseline="0" noProof="0" smtClean="0">
              <a:ln>
                <a:noFill/>
              </a:ln>
              <a:solidFill>
                <a:srgbClr val="958D85"/>
              </a:solidFill>
              <a:effectLst/>
              <a:uLnTx/>
              <a:uFillTx/>
              <a:latin typeface="Arial Narrow" panose="020B0606020202030204" pitchFamily="34" charset="0"/>
              <a:ea typeface="ヒラギノ角ゴ Pro W3"/>
              <a:cs typeface="ヒラギノ角ゴ Pro W3"/>
            </a:endParaRPr>
          </a:p>
        </p:txBody>
      </p:sp>
      <p:pic>
        <p:nvPicPr>
          <p:cNvPr id="2051" name="Picture 5"/>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457200" y="6299200"/>
            <a:ext cx="8953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2"/>
          <p:cNvSpPr txBox="1"/>
          <p:nvPr userDrawn="1"/>
        </p:nvSpPr>
        <p:spPr>
          <a:xfrm>
            <a:off x="4211639" y="6248401"/>
            <a:ext cx="4908550" cy="392415"/>
          </a:xfrm>
          <a:prstGeom prst="rect">
            <a:avLst/>
          </a:prstGeom>
        </p:spPr>
        <p:txBody>
          <a:bodyPr>
            <a:spAutoFit/>
          </a:bodyPr>
          <a:lstStyle>
            <a:defPPr>
              <a:defRPr lang="bg-BG"/>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sz="900" b="1" i="0" u="none" strike="noStrike" kern="1200" cap="all" spc="0" normalizeH="0" baseline="0" noProof="0" dirty="0" smtClean="0">
                <a:ln>
                  <a:noFill/>
                </a:ln>
                <a:solidFill>
                  <a:srgbClr val="002060"/>
                </a:solidFill>
                <a:effectLst/>
                <a:uLnTx/>
                <a:uFillTx/>
                <a:latin typeface="Calibri"/>
                <a:ea typeface="+mn-ea"/>
                <a:cs typeface="Arial" panose="020B0604020202020204" pitchFamily="34" charset="0"/>
              </a:rPr>
              <a:t>ТРЕНИРОВЪЧЕН СЕМИНАР ЗА ЕЛЕКТ ПРЕЗИДЕНТИ И СЕКРЕТАРИ (ПЕТС) </a:t>
            </a:r>
            <a:r>
              <a:rPr kumimoji="0" lang="ru-RU" sz="900" b="1" i="0" u="none" strike="noStrike" kern="1200" cap="none" spc="0" normalizeH="0" baseline="0" noProof="0" dirty="0" smtClean="0">
                <a:ln>
                  <a:noFill/>
                </a:ln>
                <a:solidFill>
                  <a:srgbClr val="002060"/>
                </a:solidFill>
                <a:effectLst/>
                <a:uLnTx/>
                <a:uFillTx/>
                <a:latin typeface="Calibri"/>
                <a:ea typeface="+mn-ea"/>
                <a:cs typeface="Arial" panose="020B0604020202020204" pitchFamily="34" charset="0"/>
              </a:rPr>
              <a:t>, Банско,  Хотел «РЕГНУМ», </a:t>
            </a:r>
            <a:r>
              <a:rPr kumimoji="0" lang="ru-RU" sz="1050" b="1" i="0" u="none" strike="noStrike" kern="1200" cap="none" spc="0" normalizeH="0" baseline="0" noProof="0" dirty="0" smtClean="0">
                <a:ln>
                  <a:noFill/>
                </a:ln>
                <a:solidFill>
                  <a:srgbClr val="002060"/>
                </a:solidFill>
                <a:effectLst/>
                <a:uLnTx/>
                <a:uFillTx/>
                <a:latin typeface="Calibri"/>
                <a:ea typeface="+mn-ea"/>
                <a:cs typeface="Arial" panose="020B0604020202020204" pitchFamily="34" charset="0"/>
              </a:rPr>
              <a:t>22-24 март 2019</a:t>
            </a:r>
            <a:endParaRPr kumimoji="0" lang="en-US" sz="1050" b="0" i="0" u="none" strike="noStrike" kern="1200" cap="none" spc="0" normalizeH="0" baseline="0" noProof="0" dirty="0">
              <a:ln>
                <a:noFill/>
              </a:ln>
              <a:solidFill>
                <a:srgbClr val="958D85"/>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44602751"/>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 id="2147483687" r:id="rId18"/>
  </p:sldLayoutIdLst>
  <p:timing>
    <p:tnLst>
      <p:par>
        <p:cTn id="1" dur="indefinite" restart="never" nodeType="tmRoot"/>
      </p:par>
    </p:tnLst>
  </p:timing>
  <p:txStyles>
    <p:titleStyle>
      <a:lvl1pPr algn="ctr" defTabSz="342900" rtl="0" eaLnBrk="0" fontAlgn="base" hangingPunct="0">
        <a:spcBef>
          <a:spcPct val="0"/>
        </a:spcBef>
        <a:spcAft>
          <a:spcPct val="0"/>
        </a:spcAft>
        <a:defRPr sz="3300" kern="1200">
          <a:solidFill>
            <a:schemeClr val="tx1"/>
          </a:solidFill>
          <a:latin typeface="+mj-lt"/>
          <a:ea typeface="MS PGothic" pitchFamily="34" charset="-128"/>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MS PGothic" pitchFamily="34" charset="-128"/>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MS PGothic" pitchFamily="34" charset="-128"/>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MS PGothic" pitchFamily="34" charset="-128"/>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MS PGothic" pitchFamily="34" charset="-128"/>
          <a:cs typeface="ＭＳ Ｐゴシック" charset="0"/>
        </a:defRPr>
      </a:lvl5pPr>
      <a:lvl6pPr marL="3429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9pPr>
    </p:titleStyle>
    <p:bodyStyle>
      <a:lvl1pPr marL="257175" indent="-257175" algn="l" defTabSz="3429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ＭＳ Ｐゴシック" charset="0"/>
        </a:defRPr>
      </a:lvl1pPr>
      <a:lvl2pPr marL="557213" indent="-214313" algn="l" defTabSz="342900"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S PGothic" pitchFamily="34" charset="-128"/>
          <a:cs typeface="+mn-cs"/>
        </a:defRPr>
      </a:lvl2pPr>
      <a:lvl3pPr marL="857250" indent="-171450" algn="l" defTabSz="342900"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S PGothic" pitchFamily="34" charset="-128"/>
          <a:cs typeface="+mn-cs"/>
        </a:defRPr>
      </a:lvl3pPr>
      <a:lvl4pPr marL="12001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S PGothic" pitchFamily="34" charset="-128"/>
          <a:cs typeface="+mn-cs"/>
        </a:defRPr>
      </a:lvl4pPr>
      <a:lvl5pPr marL="15430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S PGothic" pitchFamily="34" charset="-128"/>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6E2D2B3B-882E-40F3-A32F-6DD516915044}" type="slidenum">
              <a:rPr lang="en-US" smtClean="0"/>
              <a:pPr/>
              <a:t>‹#›</a:t>
            </a:fld>
            <a:endParaRPr lang="en-US" dirty="0"/>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dirty="0"/>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327B613C-1AD7-49D3-885D-F654C5CDBAA6}" type="datetime1">
              <a:rPr lang="en-US" smtClean="0"/>
              <a:pPr/>
              <a:t>3/26/2019</a:t>
            </a:fld>
            <a:endParaRPr lang="en-US" dirty="0"/>
          </a:p>
        </p:txBody>
      </p:sp>
      <p:sp>
        <p:nvSpPr>
          <p:cNvPr id="9" name="TextBox 8"/>
          <p:cNvSpPr txBox="1">
            <a:spLocks noChangeArrowheads="1"/>
          </p:cNvSpPr>
          <p:nvPr userDrawn="1"/>
        </p:nvSpPr>
        <p:spPr bwMode="auto">
          <a:xfrm>
            <a:off x="2595563" y="620714"/>
            <a:ext cx="2175596" cy="900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Година </a:t>
            </a: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201</a:t>
            </a:r>
            <a:r>
              <a:rPr kumimoji="0" lang="en-US"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8</a:t>
            </a: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-201</a:t>
            </a:r>
            <a:r>
              <a:rPr kumimoji="0" lang="en-US"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9</a:t>
            </a:r>
            <a:endPar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Президент РИ: </a:t>
            </a:r>
            <a:r>
              <a:rPr kumimoji="0" lang="bg-BG"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Бари Расин</a:t>
            </a:r>
            <a:endPar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ДГ 2018-19:  Веселин </a:t>
            </a: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Димитров</a:t>
            </a: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ДГЕ 2019-20: Митко Минев</a:t>
            </a:r>
            <a:endPar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Дистрикт 2482</a:t>
            </a:r>
            <a:endParaRPr kumimoji="0" lang="en-US"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p:txBody>
      </p:sp>
      <p:pic>
        <p:nvPicPr>
          <p:cNvPr id="10" name="Picture 7"/>
          <p:cNvPicPr>
            <a:picLocks noChangeAspect="1"/>
          </p:cNvPicPr>
          <p:nvPr userDrawn="1"/>
        </p:nvPicPr>
        <p:blipFill>
          <a:blip r:embed="rId14">
            <a:extLst>
              <a:ext uri="{28A0092B-C50C-407E-A947-70E740481C1C}">
                <a14:useLocalDpi xmlns:a14="http://schemas.microsoft.com/office/drawing/2010/main" val="0"/>
              </a:ext>
            </a:extLst>
          </a:blip>
          <a:srcRect l="8704" t="9052" r="13147" b="20926"/>
          <a:stretch>
            <a:fillRect/>
          </a:stretch>
        </p:blipFill>
        <p:spPr bwMode="auto">
          <a:xfrm>
            <a:off x="436563" y="19050"/>
            <a:ext cx="1974850"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2"/>
          <p:cNvSpPr txBox="1"/>
          <p:nvPr userDrawn="1"/>
        </p:nvSpPr>
        <p:spPr>
          <a:xfrm>
            <a:off x="4211639" y="6248401"/>
            <a:ext cx="4908550" cy="392415"/>
          </a:xfrm>
          <a:prstGeom prst="rect">
            <a:avLst/>
          </a:prstGeom>
        </p:spPr>
        <p:txBody>
          <a:bodyPr>
            <a:spAutoFit/>
          </a:bodyPr>
          <a:lstStyle>
            <a:defPPr>
              <a:defRPr lang="bg-BG"/>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sz="900" b="1" i="0" u="none" strike="noStrike" kern="1200" cap="all" spc="0" normalizeH="0" baseline="0" noProof="0" dirty="0" smtClean="0">
                <a:ln>
                  <a:noFill/>
                </a:ln>
                <a:solidFill>
                  <a:srgbClr val="002060"/>
                </a:solidFill>
                <a:effectLst/>
                <a:uLnTx/>
                <a:uFillTx/>
                <a:latin typeface="Calibri"/>
                <a:ea typeface="+mn-ea"/>
                <a:cs typeface="Arial" panose="020B0604020202020204" pitchFamily="34" charset="0"/>
              </a:rPr>
              <a:t>ТРЕНИРОВЪЧЕН СЕМИНАР ЗА ЕЛЕКТ ПРЕЗИДЕНТИ И СЕКРЕТАРИ (ПЕТС) </a:t>
            </a:r>
            <a:r>
              <a:rPr kumimoji="0" lang="ru-RU" sz="900" b="1" i="0" u="none" strike="noStrike" kern="1200" cap="none" spc="0" normalizeH="0" baseline="0" noProof="0" dirty="0" smtClean="0">
                <a:ln>
                  <a:noFill/>
                </a:ln>
                <a:solidFill>
                  <a:srgbClr val="002060"/>
                </a:solidFill>
                <a:effectLst/>
                <a:uLnTx/>
                <a:uFillTx/>
                <a:latin typeface="Calibri"/>
                <a:ea typeface="+mn-ea"/>
                <a:cs typeface="Arial" panose="020B0604020202020204" pitchFamily="34" charset="0"/>
              </a:rPr>
              <a:t>, Банско,  Хотел «РЕГНУМ», </a:t>
            </a:r>
            <a:r>
              <a:rPr kumimoji="0" lang="ru-RU" sz="1050" b="1" i="0" u="none" strike="noStrike" kern="1200" cap="none" spc="0" normalizeH="0" baseline="0" noProof="0" dirty="0" smtClean="0">
                <a:ln>
                  <a:noFill/>
                </a:ln>
                <a:solidFill>
                  <a:srgbClr val="002060"/>
                </a:solidFill>
                <a:effectLst/>
                <a:uLnTx/>
                <a:uFillTx/>
                <a:latin typeface="Calibri"/>
                <a:ea typeface="+mn-ea"/>
                <a:cs typeface="Arial" panose="020B0604020202020204" pitchFamily="34" charset="0"/>
              </a:rPr>
              <a:t>22-24 март 2019</a:t>
            </a:r>
            <a:endParaRPr kumimoji="0" lang="en-US" sz="1050" b="0" i="0" u="none" strike="noStrike" kern="1200" cap="none" spc="0" normalizeH="0" baseline="0" noProof="0" dirty="0">
              <a:ln>
                <a:noFill/>
              </a:ln>
              <a:solidFill>
                <a:srgbClr val="958D85"/>
              </a:solidFill>
              <a:effectLst/>
              <a:uLnTx/>
              <a:uFillTx/>
              <a:latin typeface="Arial" panose="020B0604020202020204" pitchFamily="34" charset="0"/>
              <a:ea typeface="+mn-ea"/>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38.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video" Target="../media/media1.wmv"/><Relationship Id="rId1" Type="http://schemas.microsoft.com/office/2007/relationships/media" Target="../media/media1.wmv"/><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8.png"/><Relationship Id="rId5" Type="http://schemas.openxmlformats.org/officeDocument/2006/relationships/image" Target="../media/image17.jpeg"/><Relationship Id="rId4"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1.xml"/><Relationship Id="rId5" Type="http://schemas.openxmlformats.org/officeDocument/2006/relationships/image" Target="../media/image29.jpeg"/><Relationship Id="rId4" Type="http://schemas.openxmlformats.org/officeDocument/2006/relationships/image" Target="../media/image28.jpeg"/></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Anthem_2482.avi" TargetMode="External"/><Relationship Id="rId1" Type="http://schemas.openxmlformats.org/officeDocument/2006/relationships/slideLayout" Target="../slideLayouts/slideLayout33.xml"/></Relationships>
</file>

<file path=ppt/slides/_rels/slide30.xml.rels><?xml version="1.0" encoding="UTF-8" standalone="yes"?>
<Relationships xmlns="http://schemas.openxmlformats.org/package/2006/relationships"><Relationship Id="rId3" Type="http://schemas.openxmlformats.org/officeDocument/2006/relationships/image" Target="../media/image32.jpeg"/><Relationship Id="rId7" Type="http://schemas.openxmlformats.org/officeDocument/2006/relationships/image" Target="../media/image35.jpeg"/><Relationship Id="rId2" Type="http://schemas.openxmlformats.org/officeDocument/2006/relationships/image" Target="../media/image31.png"/><Relationship Id="rId1" Type="http://schemas.openxmlformats.org/officeDocument/2006/relationships/slideLayout" Target="../slideLayouts/slideLayout11.xml"/><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29.jpeg"/></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image" Target="../media/image41.jpeg"/><Relationship Id="rId2" Type="http://schemas.openxmlformats.org/officeDocument/2006/relationships/image" Target="../media/image36.png"/><Relationship Id="rId1" Type="http://schemas.openxmlformats.org/officeDocument/2006/relationships/slideLayout" Target="../slideLayouts/slideLayout11.xml"/><Relationship Id="rId6" Type="http://schemas.openxmlformats.org/officeDocument/2006/relationships/image" Target="../media/image40.jpeg"/><Relationship Id="rId5" Type="http://schemas.openxmlformats.org/officeDocument/2006/relationships/image" Target="../media/image39.png"/><Relationship Id="rId4" Type="http://schemas.openxmlformats.org/officeDocument/2006/relationships/image" Target="../media/image38.jpeg"/></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3.png"/><Relationship Id="rId7" Type="http://schemas.openxmlformats.org/officeDocument/2006/relationships/image" Target="../media/image34.png"/><Relationship Id="rId2" Type="http://schemas.openxmlformats.org/officeDocument/2006/relationships/image" Target="../media/image42.jpeg"/><Relationship Id="rId1" Type="http://schemas.openxmlformats.org/officeDocument/2006/relationships/slideLayout" Target="../slideLayouts/slideLayout11.xml"/><Relationship Id="rId6" Type="http://schemas.openxmlformats.org/officeDocument/2006/relationships/image" Target="../media/image46.jpeg"/><Relationship Id="rId5" Type="http://schemas.openxmlformats.org/officeDocument/2006/relationships/image" Target="../media/image45.png"/><Relationship Id="rId4" Type="http://schemas.openxmlformats.org/officeDocument/2006/relationships/image" Target="../media/image44.jpeg"/><Relationship Id="rId9" Type="http://schemas.openxmlformats.org/officeDocument/2006/relationships/image" Target="../media/image48.jpeg"/></Relationships>
</file>

<file path=ppt/slides/_rels/slide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60.jpeg"/><Relationship Id="rId18" Type="http://schemas.openxmlformats.org/officeDocument/2006/relationships/image" Target="../media/image65.png"/><Relationship Id="rId3" Type="http://schemas.openxmlformats.org/officeDocument/2006/relationships/image" Target="../media/image50.jpeg"/><Relationship Id="rId7" Type="http://schemas.openxmlformats.org/officeDocument/2006/relationships/image" Target="../media/image54.png"/><Relationship Id="rId12" Type="http://schemas.openxmlformats.org/officeDocument/2006/relationships/image" Target="../media/image59.png"/><Relationship Id="rId17" Type="http://schemas.openxmlformats.org/officeDocument/2006/relationships/image" Target="../media/image64.jpeg"/><Relationship Id="rId2" Type="http://schemas.openxmlformats.org/officeDocument/2006/relationships/image" Target="../media/image49.png"/><Relationship Id="rId16" Type="http://schemas.openxmlformats.org/officeDocument/2006/relationships/image" Target="../media/image63.jpeg"/><Relationship Id="rId20" Type="http://schemas.openxmlformats.org/officeDocument/2006/relationships/image" Target="../media/image67.jpeg"/><Relationship Id="rId1" Type="http://schemas.openxmlformats.org/officeDocument/2006/relationships/slideLayout" Target="../slideLayouts/slideLayout11.xml"/><Relationship Id="rId6" Type="http://schemas.openxmlformats.org/officeDocument/2006/relationships/image" Target="../media/image53.jpeg"/><Relationship Id="rId11" Type="http://schemas.openxmlformats.org/officeDocument/2006/relationships/image" Target="../media/image58.jpeg"/><Relationship Id="rId5" Type="http://schemas.openxmlformats.org/officeDocument/2006/relationships/image" Target="../media/image52.jpeg"/><Relationship Id="rId15" Type="http://schemas.openxmlformats.org/officeDocument/2006/relationships/image" Target="../media/image62.png"/><Relationship Id="rId10" Type="http://schemas.openxmlformats.org/officeDocument/2006/relationships/image" Target="../media/image57.jpeg"/><Relationship Id="rId19" Type="http://schemas.openxmlformats.org/officeDocument/2006/relationships/image" Target="../media/image66.png"/><Relationship Id="rId4" Type="http://schemas.openxmlformats.org/officeDocument/2006/relationships/image" Target="../media/image51.png"/><Relationship Id="rId9" Type="http://schemas.openxmlformats.org/officeDocument/2006/relationships/image" Target="../media/image56.jpeg"/><Relationship Id="rId14" Type="http://schemas.openxmlformats.org/officeDocument/2006/relationships/image" Target="../media/image61.jpeg"/></Relationships>
</file>

<file path=ppt/slides/_rels/slide3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69.jpeg"/><Relationship Id="rId7" Type="http://schemas.openxmlformats.org/officeDocument/2006/relationships/image" Target="../media/image73.jpeg"/><Relationship Id="rId2" Type="http://schemas.openxmlformats.org/officeDocument/2006/relationships/image" Target="../media/image68.jpeg"/><Relationship Id="rId1" Type="http://schemas.openxmlformats.org/officeDocument/2006/relationships/slideLayout" Target="../slideLayouts/slideLayout11.xml"/><Relationship Id="rId6" Type="http://schemas.openxmlformats.org/officeDocument/2006/relationships/image" Target="../media/image72.jpeg"/><Relationship Id="rId5" Type="http://schemas.openxmlformats.org/officeDocument/2006/relationships/image" Target="../media/image71.png"/><Relationship Id="rId4" Type="http://schemas.openxmlformats.org/officeDocument/2006/relationships/image" Target="../media/image70.jpeg"/></Relationships>
</file>

<file path=ppt/slides/_rels/slide3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11.xml"/><Relationship Id="rId4" Type="http://schemas.openxmlformats.org/officeDocument/2006/relationships/image" Target="../media/image35.jpe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38.xml"/></Relationships>
</file>

<file path=ppt/slides/_rels/slide40.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11.xml"/><Relationship Id="rId5" Type="http://schemas.openxmlformats.org/officeDocument/2006/relationships/image" Target="../media/image81.jpeg"/><Relationship Id="rId4" Type="http://schemas.openxmlformats.org/officeDocument/2006/relationships/image" Target="../media/image80.png"/></Relationships>
</file>

<file path=ppt/slides/_rels/slide42.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11.xml"/><Relationship Id="rId4" Type="http://schemas.openxmlformats.org/officeDocument/2006/relationships/image" Target="../media/image84.jpeg"/></Relationships>
</file>

<file path=ppt/slides/_rels/slide43.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slideLayout" Target="../slideLayouts/slideLayout11.xml"/><Relationship Id="rId5" Type="http://schemas.openxmlformats.org/officeDocument/2006/relationships/image" Target="../media/image89.jpeg"/><Relationship Id="rId4" Type="http://schemas.openxmlformats.org/officeDocument/2006/relationships/image" Target="../media/image88.jpeg"/></Relationships>
</file>

<file path=ppt/slides/_rels/slide45.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eg"/><Relationship Id="rId1" Type="http://schemas.openxmlformats.org/officeDocument/2006/relationships/slideLayout" Target="../slideLayouts/slideLayout11.xml"/><Relationship Id="rId4" Type="http://schemas.openxmlformats.org/officeDocument/2006/relationships/image" Target="../media/image92.png"/></Relationships>
</file>

<file path=ppt/slides/_rels/slide46.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jpeg"/><Relationship Id="rId1" Type="http://schemas.openxmlformats.org/officeDocument/2006/relationships/slideLayout" Target="../slideLayouts/slideLayout11.xml"/><Relationship Id="rId4" Type="http://schemas.openxmlformats.org/officeDocument/2006/relationships/image" Target="../media/image95.jpeg"/></Relationships>
</file>

<file path=ppt/slides/_rels/slide47.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jpeg"/><Relationship Id="rId1" Type="http://schemas.openxmlformats.org/officeDocument/2006/relationships/slideLayout" Target="../slideLayouts/slideLayout11.xml"/><Relationship Id="rId4" Type="http://schemas.openxmlformats.org/officeDocument/2006/relationships/image" Target="../media/image98.jpeg"/></Relationships>
</file>

<file path=ppt/slides/_rels/slide48.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1.jpeg"/><Relationship Id="rId1" Type="http://schemas.openxmlformats.org/officeDocument/2006/relationships/slideLayout" Target="../slideLayouts/slideLayout11.xml"/><Relationship Id="rId4" Type="http://schemas.openxmlformats.org/officeDocument/2006/relationships/image" Target="../media/image100.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02.jpeg"/><Relationship Id="rId1" Type="http://schemas.openxmlformats.org/officeDocument/2006/relationships/slideLayout" Target="../slideLayouts/slideLayout11.xml"/><Relationship Id="rId4" Type="http://schemas.openxmlformats.org/officeDocument/2006/relationships/image" Target="../media/image104.jpeg"/></Relationships>
</file>

<file path=ppt/slides/_rels/slide52.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jpeg"/><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1.xml"/><Relationship Id="rId5" Type="http://schemas.openxmlformats.org/officeDocument/2006/relationships/image" Target="../media/image39.png"/><Relationship Id="rId4" Type="http://schemas.openxmlformats.org/officeDocument/2006/relationships/image" Target="../media/image25.png"/></Relationships>
</file>

<file path=ppt/slides/_rels/slide5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07.png"/><Relationship Id="rId4" Type="http://schemas.openxmlformats.org/officeDocument/2006/relationships/notesSlide" Target="../notesSlides/notesSlide21.xml"/></Relationships>
</file>

<file path=ppt/slides/_rels/slide5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2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8.xml"/></Relationships>
</file>

<file path=ppt/slides/_rels/slide59.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24.xml"/><Relationship Id="rId1" Type="http://schemas.openxmlformats.org/officeDocument/2006/relationships/slideLayout" Target="../slideLayouts/slideLayout11.xml"/><Relationship Id="rId4" Type="http://schemas.openxmlformats.org/officeDocument/2006/relationships/image" Target="../media/image109.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image" Target="../media/image110.jpeg"/><Relationship Id="rId1" Type="http://schemas.openxmlformats.org/officeDocument/2006/relationships/slideLayout" Target="../slideLayouts/slideLayout11.xml"/></Relationships>
</file>

<file path=ppt/slides/_rels/slide61.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image" Target="../media/image112.jpeg"/><Relationship Id="rId1" Type="http://schemas.openxmlformats.org/officeDocument/2006/relationships/slideLayout" Target="../slideLayouts/slideLayout11.xml"/></Relationships>
</file>

<file path=ppt/slides/_rels/slide62.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image" Target="../media/image114.jpeg"/><Relationship Id="rId1" Type="http://schemas.openxmlformats.org/officeDocument/2006/relationships/slideLayout" Target="../slideLayouts/slideLayout11.xml"/></Relationships>
</file>

<file path=ppt/slides/_rels/slide63.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image" Target="../media/image117.jpeg"/><Relationship Id="rId1" Type="http://schemas.openxmlformats.org/officeDocument/2006/relationships/slideLayout" Target="../slideLayouts/slideLayout11.xml"/><Relationship Id="rId4" Type="http://schemas.openxmlformats.org/officeDocument/2006/relationships/image" Target="../media/image119.jpeg"/></Relationships>
</file>

<file path=ppt/slides/_rels/slide65.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image" Target="../media/image121.jpeg"/><Relationship Id="rId1" Type="http://schemas.openxmlformats.org/officeDocument/2006/relationships/slideLayout" Target="../slideLayouts/slideLayout11.xml"/></Relationships>
</file>

<file path=ppt/slides/_rels/slide67.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slideLayout" Target="../slideLayouts/slideLayout11.xml"/><Relationship Id="rId1" Type="http://schemas.openxmlformats.org/officeDocument/2006/relationships/video" Target="file:///C:\Users\DONMARG\Desktop\Adobe%20Premiere%20Pro%20Auto-Save\&#1057;&#1074;&#1072;&#1090;&#1073;&#1077;&#1085;&#1080;&#1103;&#1090;%20&#1076;&#1077;&#1085;%20&#1085;&#1072;%20&#1056;&#1072;&#1076;&#1086;&#1089;&#1090;&#1080;&#1085;&#1072;%20&#1080;%20&#1052;&#1072;&#1088;&#1075;&#1072;&#1088;&#1080;&#1090;%2020.10.2018%20&#1090;&#1088;&#1077;&#1081;&#1083;&#1098;&#1088;.mp4" TargetMode="Externa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033463" y="3429000"/>
            <a:ext cx="6972300" cy="742950"/>
          </a:xfrm>
        </p:spPr>
        <p:txBody>
          <a:bodyPr anchor="ctr"/>
          <a:lstStyle/>
          <a:p>
            <a:pPr eaLnBrk="1" hangingPunct="1">
              <a:defRPr/>
            </a:pPr>
            <a:r>
              <a:rPr lang="ru-RU" altLang="en-US" sz="2100" b="1" dirty="0" err="1">
                <a:latin typeface="Bookman Old Style" panose="02050604050505020204" pitchFamily="18" charset="0"/>
                <a:cs typeface="Times New Roman" panose="02020603050405020304" pitchFamily="18" charset="0"/>
              </a:rPr>
              <a:t>Визия</a:t>
            </a:r>
            <a:r>
              <a:rPr lang="ru-RU" altLang="en-US" sz="2100" b="1" dirty="0">
                <a:latin typeface="Bookman Old Style" panose="02050604050505020204" pitchFamily="18" charset="0"/>
                <a:cs typeface="Times New Roman" panose="02020603050405020304" pitchFamily="18" charset="0"/>
              </a:rPr>
              <a:t> и Лого. Стратегически </a:t>
            </a:r>
            <a:r>
              <a:rPr lang="ru-RU" altLang="en-US" sz="2100" b="1" dirty="0" err="1">
                <a:latin typeface="Bookman Old Style" panose="02050604050505020204" pitchFamily="18" charset="0"/>
                <a:cs typeface="Times New Roman" panose="02020603050405020304" pitchFamily="18" charset="0"/>
              </a:rPr>
              <a:t>приоритети</a:t>
            </a:r>
            <a:r>
              <a:rPr lang="ru-RU" altLang="en-US" sz="2100" b="1" dirty="0">
                <a:latin typeface="Bookman Old Style" panose="02050604050505020204" pitchFamily="18" charset="0"/>
                <a:cs typeface="Times New Roman" panose="02020603050405020304" pitchFamily="18" charset="0"/>
              </a:rPr>
              <a:t>. Цели на Дистрикт 2482 РИ за 2019-2020 г.</a:t>
            </a:r>
            <a:endParaRPr lang="en-US" sz="2100" b="1" dirty="0">
              <a:latin typeface="Bookman Old Style" panose="02050604050505020204" pitchFamily="18" charset="0"/>
              <a:cs typeface="Times New Roman" panose="02020603050405020304" pitchFamily="18" charset="0"/>
            </a:endParaRPr>
          </a:p>
        </p:txBody>
      </p:sp>
      <p:sp>
        <p:nvSpPr>
          <p:cNvPr id="39939" name="Rectangle 3"/>
          <p:cNvSpPr>
            <a:spLocks noGrp="1" noChangeArrowheads="1"/>
          </p:cNvSpPr>
          <p:nvPr>
            <p:ph type="subTitle" idx="1"/>
          </p:nvPr>
        </p:nvSpPr>
        <p:spPr bwMode="auto">
          <a:xfrm>
            <a:off x="1543050" y="4316017"/>
            <a:ext cx="5243513" cy="9489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eaLnBrk="1" hangingPunct="1"/>
            <a:r>
              <a:rPr lang="bg-BG" altLang="en-US" sz="1500" b="1">
                <a:latin typeface="Georgia" panose="02040502050405020303" pitchFamily="18" charset="0"/>
                <a:cs typeface="Times New Roman" panose="02020603050405020304" pitchFamily="18" charset="0"/>
              </a:rPr>
              <a:t>Митко Минев, ДГЕ</a:t>
            </a:r>
          </a:p>
          <a:p>
            <a:pPr eaLnBrk="1" hangingPunct="1"/>
            <a:r>
              <a:rPr lang="bg-BG" altLang="en-US" sz="1500" b="1">
                <a:latin typeface="Georgia" panose="02040502050405020303" pitchFamily="18" charset="0"/>
                <a:cs typeface="Times New Roman" panose="02020603050405020304" pitchFamily="18" charset="0"/>
              </a:rPr>
              <a:t>РК Велико Търново</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 y="283"/>
            <a:ext cx="9143245" cy="6857434"/>
          </a:xfrm>
          <a:prstGeom prst="rect">
            <a:avLst/>
          </a:prstGeom>
        </p:spPr>
      </p:pic>
    </p:spTree>
    <p:extLst>
      <p:ext uri="{BB962C8B-B14F-4D97-AF65-F5344CB8AC3E}">
        <p14:creationId xmlns:p14="http://schemas.microsoft.com/office/powerpoint/2010/main" val="6963450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Заглавие 1"/>
          <p:cNvSpPr>
            <a:spLocks noGrp="1"/>
          </p:cNvSpPr>
          <p:nvPr>
            <p:ph type="title"/>
          </p:nvPr>
        </p:nvSpPr>
        <p:spPr bwMode="auto">
          <a:xfrm rot="10800000" flipV="1">
            <a:off x="1428750" y="332509"/>
            <a:ext cx="6572250" cy="112221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sz="1600" dirty="0" smtClean="0">
                <a:latin typeface="Arial Narrow" panose="020B0606020202030204" pitchFamily="34" charset="0"/>
              </a:rPr>
              <a:t> </a:t>
            </a:r>
            <a:r>
              <a:rPr lang="bg-BG" altLang="bg-BG" sz="2800" dirty="0" smtClean="0">
                <a:latin typeface="Arial Narrow" panose="020B0606020202030204" pitchFamily="34" charset="0"/>
              </a:rPr>
              <a:t>РАЗШИРЯВАНЕ НА НАШИЯ ОБХВАТ</a:t>
            </a:r>
            <a:r>
              <a:rPr lang="bg-BG" altLang="bg-BG" sz="1600" dirty="0" smtClean="0">
                <a:latin typeface="Arial Narrow" panose="020B0606020202030204" pitchFamily="34" charset="0"/>
              </a:rPr>
              <a:t/>
            </a:r>
            <a:br>
              <a:rPr lang="bg-BG" altLang="bg-BG" sz="1600" dirty="0" smtClean="0">
                <a:latin typeface="Arial Narrow" panose="020B0606020202030204" pitchFamily="34" charset="0"/>
              </a:rPr>
            </a:br>
            <a:r>
              <a:rPr lang="bg-BG" altLang="bg-BG" sz="1600" dirty="0" smtClean="0">
                <a:latin typeface="Arial Narrow" panose="020B0606020202030204" pitchFamily="34" charset="0"/>
              </a:rPr>
              <a:t/>
            </a:r>
            <a:br>
              <a:rPr lang="bg-BG" altLang="bg-BG" sz="1600" dirty="0" smtClean="0">
                <a:latin typeface="Arial Narrow" panose="020B0606020202030204" pitchFamily="34" charset="0"/>
              </a:rPr>
            </a:br>
            <a:endParaRPr lang="bg-BG" altLang="bg-BG" sz="1600" dirty="0" smtClean="0">
              <a:latin typeface="Arial Narrow" panose="020B0606020202030204" pitchFamily="34" charset="0"/>
            </a:endParaRPr>
          </a:p>
        </p:txBody>
      </p:sp>
      <p:sp>
        <p:nvSpPr>
          <p:cNvPr id="45059" name="Контейнер за съдържание 2"/>
          <p:cNvSpPr>
            <a:spLocks noGrp="1"/>
          </p:cNvSpPr>
          <p:nvPr>
            <p:ph idx="1"/>
          </p:nvPr>
        </p:nvSpPr>
        <p:spPr bwMode="auto">
          <a:xfrm>
            <a:off x="457200" y="1219202"/>
            <a:ext cx="4770120" cy="45259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indent="0">
              <a:buNone/>
              <a:defRPr/>
            </a:pPr>
            <a:endParaRPr lang="ru-RU" altLang="bg-BG" sz="1500" dirty="0">
              <a:latin typeface="Georgia" panose="02040502050405020303" pitchFamily="18" charset="0"/>
            </a:endParaRPr>
          </a:p>
          <a:p>
            <a:pPr>
              <a:defRPr/>
            </a:pPr>
            <a:r>
              <a:rPr lang="ru-RU" altLang="bg-BG" sz="1800" b="1" dirty="0" err="1">
                <a:latin typeface="Georgia" panose="02040502050405020303" pitchFamily="18" charset="0"/>
              </a:rPr>
              <a:t>Постигане</a:t>
            </a:r>
            <a:r>
              <a:rPr lang="ru-RU" altLang="bg-BG" sz="1800" b="1" dirty="0">
                <a:latin typeface="Georgia" panose="02040502050405020303" pitchFamily="18" charset="0"/>
              </a:rPr>
              <a:t> на </a:t>
            </a:r>
            <a:r>
              <a:rPr lang="ru-RU" altLang="bg-BG" sz="1800" b="1" dirty="0" err="1">
                <a:latin typeface="Georgia" panose="02040502050405020303" pitchFamily="18" charset="0"/>
              </a:rPr>
              <a:t>ръст</a:t>
            </a:r>
            <a:r>
              <a:rPr lang="ru-RU" altLang="bg-BG" sz="1800" b="1" dirty="0">
                <a:latin typeface="Georgia" panose="02040502050405020303" pitchFamily="18" charset="0"/>
              </a:rPr>
              <a:t> и многообразие в </a:t>
            </a:r>
            <a:r>
              <a:rPr lang="ru-RU" altLang="bg-BG" sz="1800" b="1" dirty="0" err="1">
                <a:latin typeface="Georgia" panose="02040502050405020303" pitchFamily="18" charset="0"/>
              </a:rPr>
              <a:t>членството</a:t>
            </a:r>
            <a:r>
              <a:rPr lang="ru-RU" altLang="bg-BG" sz="1800" b="1" dirty="0">
                <a:latin typeface="Georgia" panose="02040502050405020303" pitchFamily="18" charset="0"/>
              </a:rPr>
              <a:t>;</a:t>
            </a:r>
          </a:p>
          <a:p>
            <a:pPr>
              <a:defRPr/>
            </a:pPr>
            <a:endParaRPr lang="ru-RU" altLang="bg-BG" sz="1800" b="1" dirty="0">
              <a:latin typeface="Georgia" panose="02040502050405020303" pitchFamily="18" charset="0"/>
            </a:endParaRPr>
          </a:p>
          <a:p>
            <a:pPr>
              <a:defRPr/>
            </a:pPr>
            <a:r>
              <a:rPr lang="ru-RU" altLang="bg-BG" sz="1800" b="1" dirty="0">
                <a:latin typeface="Georgia" panose="02040502050405020303" pitchFamily="18" charset="0"/>
              </a:rPr>
              <a:t>	</a:t>
            </a:r>
            <a:r>
              <a:rPr lang="ru-RU" altLang="bg-BG" sz="1800" b="1" dirty="0" err="1">
                <a:latin typeface="Georgia" panose="02040502050405020303" pitchFamily="18" charset="0"/>
              </a:rPr>
              <a:t>Създаване</a:t>
            </a:r>
            <a:r>
              <a:rPr lang="ru-RU" altLang="bg-BG" sz="1800" b="1" dirty="0">
                <a:latin typeface="Georgia" panose="02040502050405020303" pitchFamily="18" charset="0"/>
              </a:rPr>
              <a:t> на нови канали за членство и </a:t>
            </a:r>
            <a:r>
              <a:rPr lang="ru-RU" altLang="bg-BG" sz="1800" b="1" dirty="0" err="1">
                <a:latin typeface="Georgia" panose="02040502050405020303" pitchFamily="18" charset="0"/>
              </a:rPr>
              <a:t>въздействие</a:t>
            </a:r>
            <a:r>
              <a:rPr lang="ru-RU" altLang="bg-BG" sz="1800" b="1" dirty="0">
                <a:latin typeface="Georgia" panose="02040502050405020303" pitchFamily="18" charset="0"/>
              </a:rPr>
              <a:t>;</a:t>
            </a:r>
          </a:p>
          <a:p>
            <a:pPr>
              <a:defRPr/>
            </a:pPr>
            <a:endParaRPr lang="ru-RU" altLang="bg-BG" sz="1800" b="1" dirty="0">
              <a:latin typeface="Georgia" panose="02040502050405020303" pitchFamily="18" charset="0"/>
            </a:endParaRPr>
          </a:p>
          <a:p>
            <a:pPr>
              <a:defRPr/>
            </a:pPr>
            <a:r>
              <a:rPr lang="ru-RU" altLang="bg-BG" sz="1800" b="1" dirty="0">
                <a:latin typeface="Georgia" panose="02040502050405020303" pitchFamily="18" charset="0"/>
              </a:rPr>
              <a:t>	</a:t>
            </a:r>
            <a:r>
              <a:rPr lang="ru-RU" altLang="bg-BG" sz="1800" b="1" dirty="0" err="1">
                <a:latin typeface="Georgia" panose="02040502050405020303" pitchFamily="18" charset="0"/>
              </a:rPr>
              <a:t>Увеличаване</a:t>
            </a:r>
            <a:r>
              <a:rPr lang="ru-RU" altLang="bg-BG" sz="1800" b="1" dirty="0">
                <a:latin typeface="Georgia" panose="02040502050405020303" pitchFamily="18" charset="0"/>
              </a:rPr>
              <a:t> на </a:t>
            </a:r>
            <a:r>
              <a:rPr lang="ru-RU" altLang="bg-BG" sz="1800" b="1" dirty="0" err="1">
                <a:latin typeface="Georgia" panose="02040502050405020303" pitchFamily="18" charset="0"/>
              </a:rPr>
              <a:t>откритостта</a:t>
            </a:r>
            <a:r>
              <a:rPr lang="ru-RU" altLang="bg-BG" sz="1800" b="1" dirty="0">
                <a:latin typeface="Georgia" panose="02040502050405020303" pitchFamily="18" charset="0"/>
              </a:rPr>
              <a:t> и </a:t>
            </a:r>
            <a:r>
              <a:rPr lang="ru-RU" altLang="bg-BG" sz="1800" b="1" dirty="0" err="1">
                <a:latin typeface="Georgia" panose="02040502050405020303" pitchFamily="18" charset="0"/>
              </a:rPr>
              <a:t>привлекателността</a:t>
            </a:r>
            <a:r>
              <a:rPr lang="ru-RU" altLang="bg-BG" sz="1800" b="1" dirty="0">
                <a:latin typeface="Georgia" panose="02040502050405020303" pitchFamily="18" charset="0"/>
              </a:rPr>
              <a:t> на </a:t>
            </a:r>
            <a:r>
              <a:rPr lang="ru-RU" altLang="bg-BG" sz="1800" b="1" dirty="0" err="1">
                <a:latin typeface="Georgia" panose="02040502050405020303" pitchFamily="18" charset="0"/>
              </a:rPr>
              <a:t>Ротари</a:t>
            </a:r>
            <a:r>
              <a:rPr lang="ru-RU" altLang="bg-BG" sz="1800" b="1" dirty="0">
                <a:latin typeface="Georgia" panose="02040502050405020303" pitchFamily="18" charset="0"/>
              </a:rPr>
              <a:t>;</a:t>
            </a:r>
          </a:p>
          <a:p>
            <a:pPr marL="0" indent="0">
              <a:buNone/>
              <a:defRPr/>
            </a:pPr>
            <a:endParaRPr lang="ru-RU" altLang="bg-BG" sz="1800" b="1" dirty="0">
              <a:latin typeface="Georgia" panose="02040502050405020303" pitchFamily="18" charset="0"/>
            </a:endParaRPr>
          </a:p>
          <a:p>
            <a:pPr>
              <a:defRPr/>
            </a:pPr>
            <a:r>
              <a:rPr lang="ru-RU" altLang="bg-BG" sz="1800" b="1" dirty="0">
                <a:latin typeface="Georgia" panose="02040502050405020303" pitchFamily="18" charset="0"/>
              </a:rPr>
              <a:t>	</a:t>
            </a:r>
            <a:r>
              <a:rPr lang="ru-RU" altLang="bg-BG" sz="1800" b="1" dirty="0" err="1">
                <a:latin typeface="Georgia" panose="02040502050405020303" pitchFamily="18" charset="0"/>
              </a:rPr>
              <a:t>Постигане</a:t>
            </a:r>
            <a:r>
              <a:rPr lang="ru-RU" altLang="bg-BG" sz="1800" b="1" dirty="0">
                <a:latin typeface="Georgia" panose="02040502050405020303" pitchFamily="18" charset="0"/>
              </a:rPr>
              <a:t> на </a:t>
            </a:r>
            <a:r>
              <a:rPr lang="ru-RU" altLang="bg-BG" sz="1800" b="1" dirty="0" err="1">
                <a:latin typeface="Georgia" panose="02040502050405020303" pitchFamily="18" charset="0"/>
              </a:rPr>
              <a:t>обществена</a:t>
            </a:r>
            <a:r>
              <a:rPr lang="ru-RU" altLang="bg-BG" sz="1800" b="1" dirty="0">
                <a:latin typeface="Georgia" panose="02040502050405020303" pitchFamily="18" charset="0"/>
              </a:rPr>
              <a:t> </a:t>
            </a:r>
            <a:r>
              <a:rPr lang="ru-RU" altLang="bg-BG" sz="1800" b="1" dirty="0" err="1">
                <a:latin typeface="Georgia" panose="02040502050405020303" pitchFamily="18" charset="0"/>
              </a:rPr>
              <a:t>осведоменост</a:t>
            </a:r>
            <a:r>
              <a:rPr lang="ru-RU" altLang="bg-BG" sz="1800" b="1" dirty="0">
                <a:latin typeface="Georgia" panose="02040502050405020303" pitchFamily="18" charset="0"/>
              </a:rPr>
              <a:t> и признание за </a:t>
            </a:r>
            <a:r>
              <a:rPr lang="ru-RU" altLang="bg-BG" sz="1800" b="1" dirty="0" err="1">
                <a:latin typeface="Georgia" panose="02040502050405020303" pitchFamily="18" charset="0"/>
              </a:rPr>
              <a:t>нашето</a:t>
            </a:r>
            <a:r>
              <a:rPr lang="ru-RU" altLang="bg-BG" sz="1800" b="1" dirty="0">
                <a:latin typeface="Georgia" panose="02040502050405020303" pitchFamily="18" charset="0"/>
              </a:rPr>
              <a:t> </a:t>
            </a:r>
            <a:r>
              <a:rPr lang="ru-RU" altLang="bg-BG" sz="1800" b="1" dirty="0" err="1">
                <a:latin typeface="Georgia" panose="02040502050405020303" pitchFamily="18" charset="0"/>
              </a:rPr>
              <a:t>въздействие</a:t>
            </a:r>
            <a:r>
              <a:rPr lang="ru-RU" altLang="bg-BG" sz="1800" b="1" dirty="0">
                <a:latin typeface="Georgia" panose="02040502050405020303" pitchFamily="18" charset="0"/>
              </a:rPr>
              <a:t> и </a:t>
            </a:r>
            <a:r>
              <a:rPr lang="ru-RU" altLang="bg-BG" sz="1800" b="1" dirty="0" err="1">
                <a:latin typeface="Georgia" panose="02040502050405020303" pitchFamily="18" charset="0"/>
              </a:rPr>
              <a:t>нашия</a:t>
            </a:r>
            <a:r>
              <a:rPr lang="ru-RU" altLang="bg-BG" sz="1800" b="1" dirty="0">
                <a:latin typeface="Georgia" panose="02040502050405020303" pitchFamily="18" charset="0"/>
              </a:rPr>
              <a:t> </a:t>
            </a:r>
            <a:r>
              <a:rPr lang="ru-RU" altLang="bg-BG" sz="1800" b="1" dirty="0" err="1">
                <a:latin typeface="Georgia" panose="02040502050405020303" pitchFamily="18" charset="0"/>
              </a:rPr>
              <a:t>бранд</a:t>
            </a:r>
            <a:r>
              <a:rPr lang="ru-RU" altLang="bg-BG" sz="1800" b="1" dirty="0">
                <a:latin typeface="Georgia" panose="02040502050405020303" pitchFamily="18" charset="0"/>
              </a:rPr>
              <a:t>;</a:t>
            </a:r>
          </a:p>
          <a:p>
            <a:pPr marL="0" indent="0">
              <a:buNone/>
              <a:defRPr/>
            </a:pPr>
            <a:endParaRPr lang="bg-BG" altLang="bg-BG" sz="1500" dirty="0">
              <a:latin typeface="Georgia" panose="02040502050405020303" pitchFamily="18"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96522" y="1569720"/>
            <a:ext cx="2560738" cy="1920554"/>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95686" y="3569141"/>
            <a:ext cx="2569318" cy="1928996"/>
          </a:xfrm>
          <a:prstGeom prst="rect">
            <a:avLst/>
          </a:prstGeom>
        </p:spPr>
      </p:pic>
    </p:spTree>
    <p:extLst>
      <p:ext uri="{BB962C8B-B14F-4D97-AF65-F5344CB8AC3E}">
        <p14:creationId xmlns:p14="http://schemas.microsoft.com/office/powerpoint/2010/main" val="4654642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bwMode="auto">
          <a:xfrm>
            <a:off x="831274" y="429491"/>
            <a:ext cx="7342368" cy="62345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ru-RU" altLang="bg-BG" sz="2400">
                <a:latin typeface="Arial Narrow" panose="020B0606020202030204" pitchFamily="34" charset="0"/>
              </a:rPr>
              <a:t>УВЕЛИЧАВАНЕ АНГАЖИРАНОСТТА НА ЧЛЕНОВЕТЕ</a:t>
            </a:r>
          </a:p>
        </p:txBody>
      </p:sp>
      <p:sp>
        <p:nvSpPr>
          <p:cNvPr id="47107" name="Content Placeholder 2"/>
          <p:cNvSpPr>
            <a:spLocks noGrp="1"/>
          </p:cNvSpPr>
          <p:nvPr>
            <p:ph idx="1"/>
          </p:nvPr>
        </p:nvSpPr>
        <p:spPr bwMode="auto">
          <a:xfrm>
            <a:off x="457200" y="1371600"/>
            <a:ext cx="8229600" cy="4373566"/>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indent="0">
              <a:buNone/>
              <a:defRPr/>
            </a:pPr>
            <a:endParaRPr lang="ru-RU" altLang="bg-BG" sz="1500" dirty="0">
              <a:latin typeface="Georgia" panose="02040502050405020303" pitchFamily="18" charset="0"/>
            </a:endParaRPr>
          </a:p>
          <a:p>
            <a:pPr>
              <a:defRPr/>
            </a:pPr>
            <a:r>
              <a:rPr lang="ru-RU" altLang="bg-BG" sz="1800" b="1" dirty="0">
                <a:latin typeface="Georgia" panose="02040502050405020303" pitchFamily="18" charset="0"/>
              </a:rPr>
              <a:t>Подкрепа на клубовете за увеличаване на тяхната способност за ангажираност на членовете им</a:t>
            </a:r>
            <a:r>
              <a:rPr lang="ru-RU" altLang="bg-BG" sz="1800" b="1" dirty="0" smtClean="0">
                <a:latin typeface="Georgia" panose="02040502050405020303" pitchFamily="18" charset="0"/>
              </a:rPr>
              <a:t>;</a:t>
            </a:r>
          </a:p>
          <a:p>
            <a:pPr>
              <a:defRPr/>
            </a:pPr>
            <a:endParaRPr lang="en-US" altLang="bg-BG" sz="1800" b="1" dirty="0" smtClean="0">
              <a:latin typeface="Georgia" panose="02040502050405020303" pitchFamily="18" charset="0"/>
            </a:endParaRPr>
          </a:p>
          <a:p>
            <a:pPr>
              <a:defRPr/>
            </a:pPr>
            <a:endParaRPr lang="ru-RU" altLang="bg-BG" sz="1800" b="1" dirty="0">
              <a:latin typeface="Georgia" panose="02040502050405020303" pitchFamily="18" charset="0"/>
            </a:endParaRPr>
          </a:p>
          <a:p>
            <a:pPr>
              <a:defRPr/>
            </a:pPr>
            <a:r>
              <a:rPr lang="ru-RU" altLang="bg-BG" sz="1800" b="1" dirty="0" err="1">
                <a:latin typeface="Georgia" panose="02040502050405020303" pitchFamily="18" charset="0"/>
              </a:rPr>
              <a:t>Налагане</a:t>
            </a:r>
            <a:r>
              <a:rPr lang="ru-RU" altLang="bg-BG" sz="1800" b="1" dirty="0">
                <a:latin typeface="Georgia" panose="02040502050405020303" pitchFamily="18" charset="0"/>
              </a:rPr>
              <a:t> на подход, </a:t>
            </a:r>
            <a:r>
              <a:rPr lang="ru-RU" altLang="bg-BG" sz="1800" b="1" dirty="0" err="1">
                <a:latin typeface="Georgia" panose="02040502050405020303" pitchFamily="18" charset="0"/>
              </a:rPr>
              <a:t>центриран</a:t>
            </a:r>
            <a:r>
              <a:rPr lang="ru-RU" altLang="bg-BG" sz="1800" b="1" dirty="0">
                <a:latin typeface="Georgia" panose="02040502050405020303" pitchFamily="18" charset="0"/>
              </a:rPr>
              <a:t> около </a:t>
            </a:r>
            <a:r>
              <a:rPr lang="ru-RU" altLang="bg-BG" sz="1800" b="1" dirty="0" err="1">
                <a:latin typeface="Georgia" panose="02040502050405020303" pitchFamily="18" charset="0"/>
              </a:rPr>
              <a:t>дейност</a:t>
            </a:r>
            <a:r>
              <a:rPr lang="ru-RU" altLang="bg-BG" sz="1800" b="1" dirty="0">
                <a:latin typeface="Georgia" panose="02040502050405020303" pitchFamily="18" charset="0"/>
              </a:rPr>
              <a:t> и </a:t>
            </a:r>
            <a:r>
              <a:rPr lang="ru-RU" altLang="bg-BG" sz="1800" b="1" dirty="0" err="1">
                <a:latin typeface="Georgia" panose="02040502050405020303" pitchFamily="18" charset="0"/>
              </a:rPr>
              <a:t>събития</a:t>
            </a:r>
            <a:r>
              <a:rPr lang="ru-RU" altLang="bg-BG" sz="1800" b="1" dirty="0">
                <a:latin typeface="Georgia" panose="02040502050405020303" pitchFamily="18" charset="0"/>
              </a:rPr>
              <a:t>, </a:t>
            </a:r>
            <a:r>
              <a:rPr lang="ru-RU" altLang="bg-BG" sz="1800" b="1" dirty="0" err="1">
                <a:latin typeface="Georgia" panose="02040502050405020303" pitchFamily="18" charset="0"/>
              </a:rPr>
              <a:t>които</a:t>
            </a:r>
            <a:r>
              <a:rPr lang="ru-RU" altLang="bg-BG" sz="1800" b="1" dirty="0">
                <a:latin typeface="Georgia" panose="02040502050405020303" pitchFamily="18" charset="0"/>
              </a:rPr>
              <a:t> </a:t>
            </a:r>
            <a:r>
              <a:rPr lang="ru-RU" altLang="bg-BG" sz="1800" b="1" dirty="0" err="1">
                <a:latin typeface="Georgia" panose="02040502050405020303" pitchFamily="18" charset="0"/>
              </a:rPr>
              <a:t>имат</a:t>
            </a:r>
            <a:r>
              <a:rPr lang="ru-RU" altLang="bg-BG" sz="1800" b="1" dirty="0">
                <a:latin typeface="Georgia" panose="02040502050405020303" pitchFamily="18" charset="0"/>
              </a:rPr>
              <a:t> </a:t>
            </a:r>
            <a:r>
              <a:rPr lang="ru-RU" altLang="bg-BG" sz="1800" b="1" dirty="0" err="1">
                <a:latin typeface="Georgia" panose="02040502050405020303" pitchFamily="18" charset="0"/>
              </a:rPr>
              <a:t>стойност</a:t>
            </a:r>
            <a:r>
              <a:rPr lang="ru-RU" altLang="bg-BG" sz="1800" b="1" dirty="0">
                <a:latin typeface="Georgia" panose="02040502050405020303" pitchFamily="18" charset="0"/>
              </a:rPr>
              <a:t> за </a:t>
            </a:r>
            <a:r>
              <a:rPr lang="ru-RU" altLang="bg-BG" sz="1800" b="1" dirty="0" err="1">
                <a:latin typeface="Georgia" panose="02040502050405020303" pitchFamily="18" charset="0"/>
              </a:rPr>
              <a:t>членовете</a:t>
            </a:r>
            <a:r>
              <a:rPr lang="ru-RU" altLang="bg-BG" sz="1800" b="1" dirty="0">
                <a:latin typeface="Georgia" panose="02040502050405020303" pitchFamily="18" charset="0"/>
              </a:rPr>
              <a:t> ни; </a:t>
            </a:r>
          </a:p>
          <a:p>
            <a:pPr>
              <a:defRPr/>
            </a:pPr>
            <a:endParaRPr lang="ru-RU" altLang="bg-BG" sz="1800" b="1" dirty="0">
              <a:latin typeface="Georgia" panose="02040502050405020303" pitchFamily="18" charset="0"/>
            </a:endParaRPr>
          </a:p>
          <a:p>
            <a:pPr>
              <a:defRPr/>
            </a:pPr>
            <a:r>
              <a:rPr lang="ru-RU" altLang="bg-BG" sz="1800" b="1" dirty="0" smtClean="0">
                <a:latin typeface="Georgia" panose="02040502050405020303" pitchFamily="18" charset="0"/>
              </a:rPr>
              <a:t>Предлагане </a:t>
            </a:r>
            <a:r>
              <a:rPr lang="ru-RU" altLang="bg-BG" sz="1800" b="1" dirty="0">
                <a:latin typeface="Georgia" panose="02040502050405020303" pitchFamily="18" charset="0"/>
              </a:rPr>
              <a:t>на нови възможности за лични и професионални контакти</a:t>
            </a:r>
            <a:r>
              <a:rPr lang="ru-RU" altLang="bg-BG" sz="1800" b="1" dirty="0" smtClean="0">
                <a:latin typeface="Georgia" panose="02040502050405020303" pitchFamily="18" charset="0"/>
              </a:rPr>
              <a:t>;</a:t>
            </a:r>
          </a:p>
          <a:p>
            <a:pPr marL="0" indent="0">
              <a:buNone/>
              <a:defRPr/>
            </a:pPr>
            <a:endParaRPr lang="en-US" altLang="bg-BG" sz="1800" b="1" dirty="0" smtClean="0">
              <a:latin typeface="Georgia" panose="02040502050405020303" pitchFamily="18" charset="0"/>
            </a:endParaRPr>
          </a:p>
          <a:p>
            <a:pPr marL="0" indent="0">
              <a:buNone/>
              <a:defRPr/>
            </a:pPr>
            <a:endParaRPr lang="ru-RU" altLang="bg-BG" sz="1800" b="1" dirty="0">
              <a:latin typeface="Georgia" panose="02040502050405020303" pitchFamily="18" charset="0"/>
            </a:endParaRPr>
          </a:p>
          <a:p>
            <a:pPr>
              <a:defRPr/>
            </a:pPr>
            <a:r>
              <a:rPr lang="ru-RU" altLang="bg-BG" sz="1800" b="1" dirty="0">
                <a:latin typeface="Georgia" panose="02040502050405020303" pitchFamily="18" charset="0"/>
              </a:rPr>
              <a:t>Развитие на </a:t>
            </a:r>
            <a:r>
              <a:rPr lang="ru-RU" altLang="bg-BG" sz="1800" b="1" dirty="0" err="1">
                <a:latin typeface="Georgia" panose="02040502050405020303" pitchFamily="18" charset="0"/>
              </a:rPr>
              <a:t>лидерските</a:t>
            </a:r>
            <a:r>
              <a:rPr lang="ru-RU" altLang="bg-BG" sz="1800" b="1" dirty="0">
                <a:latin typeface="Georgia" panose="02040502050405020303" pitchFamily="18" charset="0"/>
              </a:rPr>
              <a:t> умения.</a:t>
            </a:r>
          </a:p>
          <a:p>
            <a:pPr>
              <a:defRPr/>
            </a:pPr>
            <a:endParaRPr lang="bg-BG" altLang="bg-BG" dirty="0" smtClean="0">
              <a:latin typeface="Georgia" panose="02040502050405020303" pitchFamily="18" charset="0"/>
            </a:endParaRPr>
          </a:p>
        </p:txBody>
      </p:sp>
    </p:spTree>
    <p:extLst>
      <p:ext uri="{BB962C8B-B14F-4D97-AF65-F5344CB8AC3E}">
        <p14:creationId xmlns:p14="http://schemas.microsoft.com/office/powerpoint/2010/main" val="30957176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bwMode="auto">
          <a:xfrm>
            <a:off x="457200" y="152401"/>
            <a:ext cx="7258050" cy="1371599"/>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a:defRPr/>
            </a:pPr>
            <a:r>
              <a:rPr lang="ru-RU" altLang="bg-BG" sz="2000" dirty="0">
                <a:latin typeface="Arial Narrow" panose="020B0606020202030204" pitchFamily="34" charset="0"/>
              </a:rPr>
              <a:t>УВЕЛИЧАВАНЕ СПОСОБНОСТТА ЗА АДАПТИРАНЕ КЪМ ПРОМЕНИТЕ</a:t>
            </a:r>
            <a:br>
              <a:rPr lang="ru-RU" altLang="bg-BG" sz="2000" dirty="0">
                <a:latin typeface="Arial Narrow" panose="020B0606020202030204" pitchFamily="34" charset="0"/>
              </a:rPr>
            </a:br>
            <a:endParaRPr lang="bg-BG" altLang="bg-BG" sz="2000" dirty="0">
              <a:latin typeface="Arial Narrow" panose="020B0606020202030204" pitchFamily="34" charset="0"/>
            </a:endParaRPr>
          </a:p>
        </p:txBody>
      </p:sp>
      <p:sp>
        <p:nvSpPr>
          <p:cNvPr id="49155" name="Content Placeholder 2"/>
          <p:cNvSpPr>
            <a:spLocks noGrp="1"/>
          </p:cNvSpPr>
          <p:nvPr>
            <p:ph idx="1"/>
          </p:nvPr>
        </p:nvSpPr>
        <p:spPr bwMode="auto">
          <a:xfrm>
            <a:off x="457200" y="1801091"/>
            <a:ext cx="8229600" cy="3944074"/>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indent="0">
              <a:buNone/>
              <a:defRPr/>
            </a:pPr>
            <a:r>
              <a:rPr lang="ru-RU" altLang="bg-BG" sz="1500" dirty="0">
                <a:latin typeface="Georgia" panose="02040502050405020303" pitchFamily="18" charset="0"/>
              </a:rPr>
              <a:t>	</a:t>
            </a:r>
          </a:p>
          <a:p>
            <a:pPr>
              <a:defRPr/>
            </a:pPr>
            <a:r>
              <a:rPr lang="ru-RU" altLang="bg-BG" sz="1800" b="1" dirty="0" err="1">
                <a:latin typeface="Georgia" panose="02040502050405020303" pitchFamily="18" charset="0"/>
              </a:rPr>
              <a:t>Изграждане</a:t>
            </a:r>
            <a:r>
              <a:rPr lang="ru-RU" altLang="bg-BG" sz="1800" b="1" dirty="0">
                <a:latin typeface="Georgia" panose="02040502050405020303" pitchFamily="18" charset="0"/>
              </a:rPr>
              <a:t> на </a:t>
            </a:r>
            <a:r>
              <a:rPr lang="ru-RU" altLang="bg-BG" sz="1800" b="1" dirty="0" err="1">
                <a:latin typeface="Georgia" panose="02040502050405020303" pitchFamily="18" charset="0"/>
              </a:rPr>
              <a:t>култура</a:t>
            </a:r>
            <a:r>
              <a:rPr lang="ru-RU" altLang="bg-BG" sz="1800" b="1" dirty="0">
                <a:latin typeface="Georgia" panose="02040502050405020303" pitchFamily="18" charset="0"/>
              </a:rPr>
              <a:t> на </a:t>
            </a:r>
            <a:r>
              <a:rPr lang="ru-RU" altLang="bg-BG" sz="1800" b="1" dirty="0" err="1">
                <a:latin typeface="Georgia" panose="02040502050405020303" pitchFamily="18" charset="0"/>
              </a:rPr>
              <a:t>търсене</a:t>
            </a:r>
            <a:r>
              <a:rPr lang="ru-RU" altLang="bg-BG" sz="1800" b="1" dirty="0">
                <a:latin typeface="Georgia" panose="02040502050405020303" pitchFamily="18" charset="0"/>
              </a:rPr>
              <a:t>, </a:t>
            </a:r>
            <a:r>
              <a:rPr lang="ru-RU" altLang="bg-BG" sz="1800" b="1" dirty="0" err="1">
                <a:latin typeface="Georgia" panose="02040502050405020303" pitchFamily="18" charset="0"/>
              </a:rPr>
              <a:t>иновативност</a:t>
            </a:r>
            <a:r>
              <a:rPr lang="ru-RU" altLang="bg-BG" sz="1800" b="1" dirty="0">
                <a:latin typeface="Georgia" panose="02040502050405020303" pitchFamily="18" charset="0"/>
              </a:rPr>
              <a:t> и </a:t>
            </a:r>
            <a:r>
              <a:rPr lang="ru-RU" altLang="bg-BG" sz="1800" b="1" dirty="0" err="1">
                <a:latin typeface="Georgia" panose="02040502050405020303" pitchFamily="18" charset="0"/>
              </a:rPr>
              <a:t>способност</a:t>
            </a:r>
            <a:r>
              <a:rPr lang="ru-RU" altLang="bg-BG" sz="1800" b="1" dirty="0">
                <a:latin typeface="Georgia" panose="02040502050405020303" pitchFamily="18" charset="0"/>
              </a:rPr>
              <a:t> за </a:t>
            </a:r>
            <a:r>
              <a:rPr lang="ru-RU" altLang="bg-BG" sz="1800" b="1" dirty="0" err="1">
                <a:latin typeface="Georgia" panose="02040502050405020303" pitchFamily="18" charset="0"/>
              </a:rPr>
              <a:t>поемане</a:t>
            </a:r>
            <a:r>
              <a:rPr lang="ru-RU" altLang="bg-BG" sz="1800" b="1" dirty="0">
                <a:latin typeface="Georgia" panose="02040502050405020303" pitchFamily="18" charset="0"/>
              </a:rPr>
              <a:t> на </a:t>
            </a:r>
            <a:r>
              <a:rPr lang="ru-RU" altLang="bg-BG" sz="1800" b="1" dirty="0" err="1">
                <a:latin typeface="Georgia" panose="02040502050405020303" pitchFamily="18" charset="0"/>
              </a:rPr>
              <a:t>рискове</a:t>
            </a:r>
            <a:r>
              <a:rPr lang="ru-RU" altLang="bg-BG" sz="1800" b="1" dirty="0">
                <a:latin typeface="Georgia" panose="02040502050405020303" pitchFamily="18" charset="0"/>
              </a:rPr>
              <a:t>;</a:t>
            </a:r>
          </a:p>
          <a:p>
            <a:pPr>
              <a:defRPr/>
            </a:pPr>
            <a:endParaRPr lang="en-US" altLang="bg-BG" sz="1800" b="1" dirty="0" smtClean="0">
              <a:latin typeface="Georgia" panose="02040502050405020303" pitchFamily="18" charset="0"/>
            </a:endParaRPr>
          </a:p>
          <a:p>
            <a:pPr>
              <a:defRPr/>
            </a:pPr>
            <a:endParaRPr lang="ru-RU" altLang="bg-BG" sz="1800" b="1" dirty="0">
              <a:latin typeface="Georgia" panose="02040502050405020303" pitchFamily="18" charset="0"/>
            </a:endParaRPr>
          </a:p>
          <a:p>
            <a:pPr>
              <a:defRPr/>
            </a:pPr>
            <a:r>
              <a:rPr lang="ru-RU" altLang="bg-BG" sz="1800" b="1" dirty="0" err="1">
                <a:latin typeface="Georgia" panose="02040502050405020303" pitchFamily="18" charset="0"/>
              </a:rPr>
              <a:t>Постигане</a:t>
            </a:r>
            <a:r>
              <a:rPr lang="ru-RU" altLang="bg-BG" sz="1800" b="1" dirty="0">
                <a:latin typeface="Georgia" panose="02040502050405020303" pitchFamily="18" charset="0"/>
              </a:rPr>
              <a:t> на </a:t>
            </a:r>
            <a:r>
              <a:rPr lang="ru-RU" altLang="bg-BG" sz="1800" b="1" dirty="0" err="1">
                <a:latin typeface="Georgia" panose="02040502050405020303" pitchFamily="18" charset="0"/>
              </a:rPr>
              <a:t>по-ефективно</a:t>
            </a:r>
            <a:r>
              <a:rPr lang="ru-RU" altLang="bg-BG" sz="1800" b="1" dirty="0">
                <a:latin typeface="Georgia" panose="02040502050405020303" pitchFamily="18" charset="0"/>
              </a:rPr>
              <a:t> управление, структура и </a:t>
            </a:r>
            <a:r>
              <a:rPr lang="ru-RU" altLang="bg-BG" sz="1800" b="1" dirty="0" err="1">
                <a:latin typeface="Georgia" panose="02040502050405020303" pitchFamily="18" charset="0"/>
              </a:rPr>
              <a:t>процеси</a:t>
            </a:r>
            <a:r>
              <a:rPr lang="ru-RU" altLang="bg-BG" sz="1800" b="1" dirty="0">
                <a:latin typeface="Georgia" panose="02040502050405020303" pitchFamily="18" charset="0"/>
              </a:rPr>
              <a:t>;</a:t>
            </a:r>
          </a:p>
          <a:p>
            <a:pPr>
              <a:defRPr/>
            </a:pPr>
            <a:endParaRPr lang="en-US" altLang="bg-BG" sz="1800" b="1" dirty="0" smtClean="0">
              <a:latin typeface="Georgia" panose="02040502050405020303" pitchFamily="18" charset="0"/>
            </a:endParaRPr>
          </a:p>
          <a:p>
            <a:pPr>
              <a:defRPr/>
            </a:pPr>
            <a:endParaRPr lang="ru-RU" altLang="bg-BG" sz="1800" b="1" dirty="0">
              <a:latin typeface="Georgia" panose="02040502050405020303" pitchFamily="18" charset="0"/>
            </a:endParaRPr>
          </a:p>
          <a:p>
            <a:pPr>
              <a:defRPr/>
            </a:pPr>
            <a:r>
              <a:rPr lang="ru-RU" altLang="bg-BG" sz="1800" b="1" dirty="0" err="1">
                <a:latin typeface="Georgia" panose="02040502050405020303" pitchFamily="18" charset="0"/>
              </a:rPr>
              <a:t>Оптимизиране</a:t>
            </a:r>
            <a:r>
              <a:rPr lang="ru-RU" altLang="bg-BG" sz="1800" b="1" dirty="0">
                <a:latin typeface="Georgia" panose="02040502050405020303" pitchFamily="18" charset="0"/>
              </a:rPr>
              <a:t> на правила и </a:t>
            </a:r>
            <a:r>
              <a:rPr lang="ru-RU" altLang="bg-BG" sz="1800" b="1" dirty="0" err="1">
                <a:latin typeface="Georgia" panose="02040502050405020303" pitchFamily="18" charset="0"/>
              </a:rPr>
              <a:t>процедури</a:t>
            </a:r>
            <a:r>
              <a:rPr lang="ru-RU" altLang="bg-BG" sz="1800" b="1" dirty="0">
                <a:latin typeface="Georgia" panose="02040502050405020303" pitchFamily="18" charset="0"/>
              </a:rPr>
              <a:t> за </a:t>
            </a:r>
            <a:r>
              <a:rPr lang="ru-RU" altLang="bg-BG" sz="1800" b="1" dirty="0" err="1">
                <a:latin typeface="Georgia" panose="02040502050405020303" pitchFamily="18" charset="0"/>
              </a:rPr>
              <a:t>насърчаване</a:t>
            </a:r>
            <a:r>
              <a:rPr lang="ru-RU" altLang="bg-BG" sz="1800" b="1" dirty="0">
                <a:latin typeface="Georgia" panose="02040502050405020303" pitchFamily="18" charset="0"/>
              </a:rPr>
              <a:t> на </a:t>
            </a:r>
            <a:r>
              <a:rPr lang="ru-RU" altLang="bg-BG" sz="1800" b="1" dirty="0" err="1">
                <a:latin typeface="Georgia" panose="02040502050405020303" pitchFamily="18" charset="0"/>
              </a:rPr>
              <a:t>различните</a:t>
            </a:r>
            <a:r>
              <a:rPr lang="ru-RU" altLang="bg-BG" sz="1800" b="1" dirty="0">
                <a:latin typeface="Georgia" panose="02040502050405020303" pitchFamily="18" charset="0"/>
              </a:rPr>
              <a:t> </a:t>
            </a:r>
            <a:r>
              <a:rPr lang="ru-RU" altLang="bg-BG" sz="1800" b="1" dirty="0" err="1">
                <a:latin typeface="Georgia" panose="02040502050405020303" pitchFamily="18" charset="0"/>
              </a:rPr>
              <a:t>перспективи</a:t>
            </a:r>
            <a:r>
              <a:rPr lang="ru-RU" altLang="bg-BG" sz="1800" b="1" dirty="0">
                <a:latin typeface="Georgia" panose="02040502050405020303" pitchFamily="18" charset="0"/>
              </a:rPr>
              <a:t> при </a:t>
            </a:r>
            <a:r>
              <a:rPr lang="ru-RU" altLang="bg-BG" sz="1800" b="1" dirty="0" err="1">
                <a:latin typeface="Georgia" panose="02040502050405020303" pitchFamily="18" charset="0"/>
              </a:rPr>
              <a:t>вземане</a:t>
            </a:r>
            <a:r>
              <a:rPr lang="ru-RU" altLang="bg-BG" sz="1800" b="1" dirty="0">
                <a:latin typeface="Georgia" panose="02040502050405020303" pitchFamily="18" charset="0"/>
              </a:rPr>
              <a:t> на решения. </a:t>
            </a:r>
            <a:endParaRPr lang="bg-BG" altLang="bg-BG" sz="1800" b="1" dirty="0">
              <a:latin typeface="Georgia" panose="02040502050405020303" pitchFamily="18" charset="0"/>
            </a:endParaRPr>
          </a:p>
        </p:txBody>
      </p:sp>
    </p:spTree>
    <p:extLst>
      <p:ext uri="{BB962C8B-B14F-4D97-AF65-F5344CB8AC3E}">
        <p14:creationId xmlns:p14="http://schemas.microsoft.com/office/powerpoint/2010/main" val="42325200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Заглавие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sz="2400">
                <a:latin typeface="Arial Narrow" panose="020B0606020202030204" pitchFamily="34" charset="0"/>
              </a:rPr>
              <a:t>ЦЕЛИ НА ДИСТРИКТ БЪЛГАРИЯ 2019-2020г.</a:t>
            </a:r>
          </a:p>
        </p:txBody>
      </p:sp>
      <p:sp>
        <p:nvSpPr>
          <p:cNvPr id="3" name="Контейнер за съдържание 2"/>
          <p:cNvSpPr>
            <a:spLocks noGrp="1"/>
          </p:cNvSpPr>
          <p:nvPr>
            <p:ph idx="1"/>
          </p:nvPr>
        </p:nvSpPr>
        <p:spPr/>
        <p:txBody>
          <a:bodyPr/>
          <a:lstStyle/>
          <a:p>
            <a:pPr marL="0" indent="0" algn="ctr">
              <a:buNone/>
              <a:defRPr/>
            </a:pPr>
            <a:r>
              <a:rPr lang="ru-RU" dirty="0" smtClean="0"/>
              <a:t>	ЗАЕДНО </a:t>
            </a:r>
            <a:r>
              <a:rPr lang="ru-RU" dirty="0"/>
              <a:t>ВИЖДАМЕ СВЯТ, </a:t>
            </a:r>
            <a:endParaRPr lang="ru-RU" dirty="0" smtClean="0"/>
          </a:p>
          <a:p>
            <a:pPr marL="0" indent="0">
              <a:buNone/>
              <a:defRPr/>
            </a:pPr>
            <a:endParaRPr lang="ru-RU" dirty="0" smtClean="0"/>
          </a:p>
          <a:p>
            <a:pPr marL="0" indent="0" algn="ctr">
              <a:buNone/>
              <a:defRPr/>
            </a:pPr>
            <a:r>
              <a:rPr lang="ru-RU" sz="2100" i="1" u="sng" dirty="0"/>
              <a:t>В КОЙТО ХОРАТА СЕ ОБЕДИНЯВАТ</a:t>
            </a:r>
          </a:p>
          <a:p>
            <a:pPr marL="0" indent="0" algn="ctr">
              <a:buNone/>
              <a:defRPr/>
            </a:pPr>
            <a:r>
              <a:rPr lang="ru-RU" sz="2100" dirty="0"/>
              <a:t> </a:t>
            </a:r>
          </a:p>
          <a:p>
            <a:pPr marL="0" indent="0" algn="ctr">
              <a:buNone/>
              <a:defRPr/>
            </a:pPr>
            <a:r>
              <a:rPr lang="ru-RU" sz="2100" i="1" u="sng" dirty="0"/>
              <a:t>И ПРЕДПРИЕМАТ ДЕЙСТВИЯ,</a:t>
            </a:r>
          </a:p>
          <a:p>
            <a:pPr marL="0" indent="0">
              <a:buNone/>
              <a:defRPr/>
            </a:pPr>
            <a:r>
              <a:rPr lang="ru-RU" dirty="0" smtClean="0"/>
              <a:t> </a:t>
            </a:r>
          </a:p>
          <a:p>
            <a:pPr marL="0" indent="0">
              <a:buNone/>
              <a:defRPr/>
            </a:pPr>
            <a:r>
              <a:rPr lang="ru-RU" sz="1950" dirty="0"/>
              <a:t>ЗА ДЪЛГОТРАЙНА ПРОМЯНА, ПО ЦЕЛИЯ СВЯТ,</a:t>
            </a:r>
          </a:p>
          <a:p>
            <a:pPr marL="0" indent="0">
              <a:buNone/>
              <a:defRPr/>
            </a:pPr>
            <a:r>
              <a:rPr lang="ru-RU" sz="1950" dirty="0"/>
              <a:t>				В НАШИТЕ ОБЩНОСТИ</a:t>
            </a:r>
          </a:p>
          <a:p>
            <a:pPr marL="0" indent="0">
              <a:buNone/>
              <a:defRPr/>
            </a:pPr>
            <a:r>
              <a:rPr lang="ru-RU" sz="1800" dirty="0"/>
              <a:t>					</a:t>
            </a:r>
            <a:r>
              <a:rPr lang="ru-RU" sz="1950" dirty="0"/>
              <a:t>и В САМИТЕ НАС !</a:t>
            </a:r>
          </a:p>
          <a:p>
            <a:pPr>
              <a:defRPr/>
            </a:pPr>
            <a:endParaRPr lang="bg-BG" dirty="0"/>
          </a:p>
        </p:txBody>
      </p:sp>
    </p:spTree>
    <p:extLst>
      <p:ext uri="{BB962C8B-B14F-4D97-AF65-F5344CB8AC3E}">
        <p14:creationId xmlns:p14="http://schemas.microsoft.com/office/powerpoint/2010/main" val="33206791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645920" y="1531461"/>
            <a:ext cx="5852160" cy="3901440"/>
          </a:xfrm>
        </p:spPr>
      </p:pic>
    </p:spTree>
    <p:extLst>
      <p:ext uri="{BB962C8B-B14F-4D97-AF65-F5344CB8AC3E}">
        <p14:creationId xmlns:p14="http://schemas.microsoft.com/office/powerpoint/2010/main" val="14513442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Заглавие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ru-RU" altLang="bg-BG" sz="2400" dirty="0" smtClean="0">
                <a:latin typeface="Arial Narrow" panose="020B0606020202030204" pitchFamily="34" charset="0"/>
              </a:rPr>
              <a:t>ЦЕЛИ ЗА ПРИОРИТЕТ </a:t>
            </a:r>
            <a:r>
              <a:rPr lang="ru-RU" altLang="bg-BG" sz="1800" dirty="0" smtClean="0">
                <a:latin typeface="Arial Narrow" panose="020B0606020202030204" pitchFamily="34" charset="0"/>
              </a:rPr>
              <a:t> - </a:t>
            </a:r>
            <a:r>
              <a:rPr lang="ru-RU" altLang="bg-BG" sz="2800" dirty="0">
                <a:latin typeface="Arial Narrow" panose="020B0606020202030204" pitchFamily="34" charset="0"/>
              </a:rPr>
              <a:t>ОБЕДИНЯВАНЕ НА ХОРАТА</a:t>
            </a:r>
            <a:endParaRPr lang="bg-BG" altLang="bg-BG" sz="2800" dirty="0">
              <a:latin typeface="Arial Narrow" panose="020B0606020202030204" pitchFamily="34" charset="0"/>
            </a:endParaRPr>
          </a:p>
        </p:txBody>
      </p:sp>
      <p:sp>
        <p:nvSpPr>
          <p:cNvPr id="3" name="Контейнер за съдържание 2"/>
          <p:cNvSpPr>
            <a:spLocks noGrp="1"/>
          </p:cNvSpPr>
          <p:nvPr>
            <p:ph idx="1"/>
          </p:nvPr>
        </p:nvSpPr>
        <p:spPr/>
        <p:txBody>
          <a:bodyPr/>
          <a:lstStyle/>
          <a:p>
            <a:pPr marL="0" indent="0">
              <a:buNone/>
              <a:defRPr/>
            </a:pPr>
            <a:r>
              <a:rPr lang="en-US" sz="1800" dirty="0" smtClean="0"/>
              <a:t>	</a:t>
            </a:r>
            <a:r>
              <a:rPr lang="bg-BG" sz="1800" dirty="0" smtClean="0"/>
              <a:t>Усъвършенстваме </a:t>
            </a:r>
            <a:r>
              <a:rPr lang="bg-BG" sz="1800" dirty="0"/>
              <a:t>процесите за активиране на лидерството в клубовете и </a:t>
            </a:r>
            <a:r>
              <a:rPr lang="bg-BG" sz="1800" dirty="0" err="1"/>
              <a:t>дистрикта</a:t>
            </a:r>
            <a:r>
              <a:rPr lang="bg-BG" sz="1800" dirty="0"/>
              <a:t>;</a:t>
            </a:r>
          </a:p>
          <a:p>
            <a:pPr marL="342900" indent="-342900">
              <a:buFont typeface="Arial" panose="020B0604020202020204" pitchFamily="34" charset="0"/>
              <a:buAutoNum type="arabicPeriod"/>
              <a:defRPr/>
            </a:pPr>
            <a:endParaRPr lang="bg-BG" sz="1800" dirty="0"/>
          </a:p>
          <a:p>
            <a:pPr marL="0" indent="0">
              <a:buNone/>
              <a:defRPr/>
            </a:pPr>
            <a:r>
              <a:rPr lang="en-US" sz="1800" dirty="0"/>
              <a:t>	</a:t>
            </a:r>
            <a:r>
              <a:rPr lang="bg-BG" sz="1800" dirty="0" smtClean="0"/>
              <a:t>Увеличаваме </a:t>
            </a:r>
            <a:r>
              <a:rPr lang="bg-BG" sz="1800" dirty="0"/>
              <a:t>броя на членовете в клубовете, като привличаме нови и задържаме съществуващите членове;</a:t>
            </a:r>
          </a:p>
          <a:p>
            <a:pPr marL="342900" indent="-342900">
              <a:buFont typeface="Arial" panose="020B0604020202020204" pitchFamily="34" charset="0"/>
              <a:buAutoNum type="arabicPeriod" startAt="3"/>
              <a:defRPr/>
            </a:pPr>
            <a:endParaRPr lang="bg-BG" sz="1800" dirty="0"/>
          </a:p>
          <a:p>
            <a:pPr marL="0" indent="0">
              <a:buNone/>
              <a:defRPr/>
            </a:pPr>
            <a:r>
              <a:rPr lang="en-US" sz="1800" dirty="0" smtClean="0"/>
              <a:t>	</a:t>
            </a:r>
            <a:r>
              <a:rPr lang="bg-BG" sz="1800" dirty="0" smtClean="0"/>
              <a:t>Основаваме </a:t>
            </a:r>
            <a:r>
              <a:rPr lang="bg-BG" sz="1800" dirty="0"/>
              <a:t>поне един нов клуб;</a:t>
            </a:r>
          </a:p>
          <a:p>
            <a:pPr marL="342900" indent="-342900">
              <a:buFont typeface="Arial" panose="020B0604020202020204" pitchFamily="34" charset="0"/>
              <a:buAutoNum type="arabicPeriod" startAt="4"/>
              <a:defRPr/>
            </a:pPr>
            <a:endParaRPr lang="bg-BG" sz="1800" dirty="0"/>
          </a:p>
          <a:p>
            <a:pPr marL="0" indent="0">
              <a:buNone/>
              <a:defRPr/>
            </a:pPr>
            <a:r>
              <a:rPr lang="en-US" sz="1800" dirty="0" smtClean="0"/>
              <a:t>	</a:t>
            </a:r>
            <a:r>
              <a:rPr lang="bg-BG" sz="1800" dirty="0" smtClean="0"/>
              <a:t>Увеличаваме </a:t>
            </a:r>
            <a:r>
              <a:rPr lang="bg-BG" sz="1800" dirty="0"/>
              <a:t>броя на жените членове, членовете под 40, и </a:t>
            </a:r>
            <a:r>
              <a:rPr lang="bg-BG" sz="1800" dirty="0" err="1"/>
              <a:t>ротаракторите</a:t>
            </a:r>
            <a:r>
              <a:rPr lang="bg-BG" sz="1800" dirty="0"/>
              <a:t>, присъединяващи се към Ротари;</a:t>
            </a:r>
          </a:p>
          <a:p>
            <a:pPr marL="0" indent="0">
              <a:buNone/>
              <a:defRPr/>
            </a:pPr>
            <a:endParaRPr lang="bg-BG" sz="1800" dirty="0"/>
          </a:p>
          <a:p>
            <a:pPr marL="0" indent="0">
              <a:buNone/>
              <a:defRPr/>
            </a:pPr>
            <a:r>
              <a:rPr lang="en-US" sz="1800" dirty="0"/>
              <a:t>	</a:t>
            </a:r>
            <a:r>
              <a:rPr lang="bg-BG" sz="1800" dirty="0" smtClean="0"/>
              <a:t>Увеличаваме </a:t>
            </a:r>
            <a:r>
              <a:rPr lang="bg-BG" sz="1800" dirty="0"/>
              <a:t>ангажираността и сътрудничеството между членовете на </a:t>
            </a:r>
            <a:r>
              <a:rPr lang="bg-BG" sz="1800" dirty="0" err="1"/>
              <a:t>Интеракт</a:t>
            </a:r>
            <a:r>
              <a:rPr lang="bg-BG" sz="1800" dirty="0"/>
              <a:t>, </a:t>
            </a:r>
            <a:r>
              <a:rPr lang="bg-BG" sz="1800" dirty="0" err="1"/>
              <a:t>Ротаракт</a:t>
            </a:r>
            <a:r>
              <a:rPr lang="bg-BG" sz="1800" dirty="0"/>
              <a:t>, Ротари клубовете и други участници в Ротари.</a:t>
            </a:r>
          </a:p>
          <a:p>
            <a:pPr marL="0" indent="0">
              <a:buNone/>
              <a:defRPr/>
            </a:pPr>
            <a:endParaRPr lang="bg-BG" dirty="0"/>
          </a:p>
        </p:txBody>
      </p:sp>
    </p:spTree>
    <p:extLst>
      <p:ext uri="{BB962C8B-B14F-4D97-AF65-F5344CB8AC3E}">
        <p14:creationId xmlns:p14="http://schemas.microsoft.com/office/powerpoint/2010/main" val="26776441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Заглавие 1"/>
          <p:cNvSpPr>
            <a:spLocks noGrp="1"/>
          </p:cNvSpPr>
          <p:nvPr>
            <p:ph type="title"/>
          </p:nvPr>
        </p:nvSpPr>
        <p:spPr bwMode="auto">
          <a:xfrm>
            <a:off x="0" y="457200"/>
            <a:ext cx="10022332" cy="533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ru-RU" altLang="bg-BG" sz="2400" dirty="0" smtClean="0">
                <a:latin typeface="Arial Narrow" panose="020B0606020202030204" pitchFamily="34" charset="0"/>
              </a:rPr>
              <a:t>ЦЕЛИ</a:t>
            </a:r>
            <a:r>
              <a:rPr lang="ru-RU" altLang="bg-BG" sz="1800" dirty="0" smtClean="0">
                <a:latin typeface="Arial Narrow" panose="020B0606020202030204" pitchFamily="34" charset="0"/>
              </a:rPr>
              <a:t> </a:t>
            </a:r>
            <a:r>
              <a:rPr lang="ru-RU" altLang="bg-BG" sz="2400" dirty="0" smtClean="0">
                <a:latin typeface="Arial Narrow" panose="020B0606020202030204" pitchFamily="34" charset="0"/>
              </a:rPr>
              <a:t>ЗА ПРИОРИТЕТ  - </a:t>
            </a:r>
            <a:r>
              <a:rPr lang="ru-RU" altLang="bg-BG" sz="2800" dirty="0" smtClean="0">
                <a:latin typeface="Arial Narrow" panose="020B0606020202030204" pitchFamily="34" charset="0"/>
              </a:rPr>
              <a:t>ПРЕДПРИЕМАНЕ НА ДЕЙСТВИЯ</a:t>
            </a:r>
            <a:endParaRPr lang="bg-BG" altLang="bg-BG" sz="2400" dirty="0" smtClean="0">
              <a:latin typeface="Arial Narrow" panose="020B0606020202030204" pitchFamily="34" charset="0"/>
            </a:endParaRPr>
          </a:p>
        </p:txBody>
      </p:sp>
      <p:sp>
        <p:nvSpPr>
          <p:cNvPr id="3" name="Контейнер за съдържание 2"/>
          <p:cNvSpPr>
            <a:spLocks noGrp="1"/>
          </p:cNvSpPr>
          <p:nvPr>
            <p:ph idx="1"/>
          </p:nvPr>
        </p:nvSpPr>
        <p:spPr/>
        <p:txBody>
          <a:bodyPr/>
          <a:lstStyle/>
          <a:p>
            <a:pPr>
              <a:defRPr/>
            </a:pPr>
            <a:r>
              <a:rPr lang="ru-RU" sz="1500" dirty="0"/>
              <a:t> </a:t>
            </a:r>
            <a:r>
              <a:rPr lang="ru-RU" sz="2000" dirty="0" err="1"/>
              <a:t>Популяризираме</a:t>
            </a:r>
            <a:r>
              <a:rPr lang="ru-RU" sz="2000" dirty="0"/>
              <a:t> </a:t>
            </a:r>
            <a:r>
              <a:rPr lang="ru-RU" sz="2000" dirty="0" err="1"/>
              <a:t>ролята</a:t>
            </a:r>
            <a:r>
              <a:rPr lang="ru-RU" sz="2000" dirty="0"/>
              <a:t> на </a:t>
            </a:r>
            <a:r>
              <a:rPr lang="ru-RU" sz="2000" dirty="0" err="1"/>
              <a:t>Ротари</a:t>
            </a:r>
            <a:r>
              <a:rPr lang="ru-RU" sz="2000" dirty="0"/>
              <a:t> и </a:t>
            </a:r>
            <a:r>
              <a:rPr lang="ru-RU" sz="2000" dirty="0" err="1"/>
              <a:t>ротарианците</a:t>
            </a:r>
            <a:r>
              <a:rPr lang="ru-RU" sz="2000" dirty="0"/>
              <a:t> за </a:t>
            </a:r>
            <a:r>
              <a:rPr lang="ru-RU" sz="2000" dirty="0" err="1"/>
              <a:t>премахване</a:t>
            </a:r>
            <a:r>
              <a:rPr lang="ru-RU" sz="2000" dirty="0"/>
              <a:t> на полиомиелита</a:t>
            </a:r>
            <a:r>
              <a:rPr lang="ru-RU" sz="2000" dirty="0" smtClean="0"/>
              <a:t>;</a:t>
            </a:r>
            <a:endParaRPr lang="en-US" sz="2000" dirty="0" smtClean="0"/>
          </a:p>
          <a:p>
            <a:pPr>
              <a:defRPr/>
            </a:pPr>
            <a:r>
              <a:rPr lang="ru-RU" sz="2000" dirty="0" err="1" smtClean="0"/>
              <a:t>Увеличаваме</a:t>
            </a:r>
            <a:r>
              <a:rPr lang="ru-RU" sz="2000" dirty="0" smtClean="0"/>
              <a:t> </a:t>
            </a:r>
            <a:r>
              <a:rPr lang="ru-RU" sz="2000" dirty="0" err="1"/>
              <a:t>броя</a:t>
            </a:r>
            <a:r>
              <a:rPr lang="ru-RU" sz="2000" dirty="0"/>
              <a:t> на </a:t>
            </a:r>
            <a:r>
              <a:rPr lang="ru-RU" sz="2000" dirty="0" err="1"/>
              <a:t>местните</a:t>
            </a:r>
            <a:r>
              <a:rPr lang="ru-RU" sz="2000" dirty="0"/>
              <a:t> и </a:t>
            </a:r>
            <a:r>
              <a:rPr lang="ru-RU" sz="2000" dirty="0" err="1"/>
              <a:t>международните</a:t>
            </a:r>
            <a:r>
              <a:rPr lang="ru-RU" sz="2000" dirty="0"/>
              <a:t> </a:t>
            </a:r>
            <a:r>
              <a:rPr lang="ru-RU" sz="2000" dirty="0" err="1"/>
              <a:t>проекти</a:t>
            </a:r>
            <a:r>
              <a:rPr lang="ru-RU" sz="2000" dirty="0"/>
              <a:t>, </a:t>
            </a:r>
            <a:r>
              <a:rPr lang="ru-RU" sz="2000" dirty="0" err="1"/>
              <a:t>като</a:t>
            </a:r>
            <a:r>
              <a:rPr lang="ru-RU" sz="2000" dirty="0"/>
              <a:t> </a:t>
            </a:r>
            <a:r>
              <a:rPr lang="ru-RU" sz="2000" dirty="0" err="1"/>
              <a:t>използваме</a:t>
            </a:r>
            <a:r>
              <a:rPr lang="ru-RU" sz="2000" dirty="0"/>
              <a:t> </a:t>
            </a:r>
            <a:r>
              <a:rPr lang="ru-RU" sz="2000" dirty="0" err="1"/>
              <a:t>пълноценно</a:t>
            </a:r>
            <a:r>
              <a:rPr lang="ru-RU" sz="2000" dirty="0"/>
              <a:t> </a:t>
            </a:r>
            <a:r>
              <a:rPr lang="ru-RU" sz="2000" dirty="0" err="1"/>
              <a:t>целевите</a:t>
            </a:r>
            <a:r>
              <a:rPr lang="ru-RU" sz="2000" dirty="0"/>
              <a:t> </a:t>
            </a:r>
            <a:r>
              <a:rPr lang="ru-RU" sz="2000" dirty="0" err="1"/>
              <a:t>фондове</a:t>
            </a:r>
            <a:r>
              <a:rPr lang="ru-RU" sz="2000" dirty="0"/>
              <a:t> на дистрикта за </a:t>
            </a:r>
            <a:r>
              <a:rPr lang="ru-RU" sz="2000" dirty="0" err="1"/>
              <a:t>финансиране</a:t>
            </a:r>
            <a:r>
              <a:rPr lang="ru-RU" sz="2000" dirty="0"/>
              <a:t> на </a:t>
            </a:r>
            <a:r>
              <a:rPr lang="ru-RU" sz="2000" dirty="0" err="1"/>
              <a:t>дистриктни</a:t>
            </a:r>
            <a:r>
              <a:rPr lang="ru-RU" sz="2000" dirty="0"/>
              <a:t> </a:t>
            </a:r>
            <a:r>
              <a:rPr lang="ru-RU" sz="2000" dirty="0" err="1"/>
              <a:t>грантове</a:t>
            </a:r>
            <a:r>
              <a:rPr lang="ru-RU" sz="2000" dirty="0"/>
              <a:t>, </a:t>
            </a:r>
            <a:r>
              <a:rPr lang="ru-RU" sz="2000" dirty="0" err="1"/>
              <a:t>глобални</a:t>
            </a:r>
            <a:r>
              <a:rPr lang="ru-RU" sz="2000" dirty="0"/>
              <a:t> </a:t>
            </a:r>
            <a:r>
              <a:rPr lang="ru-RU" sz="2000" dirty="0" err="1"/>
              <a:t>грантове</a:t>
            </a:r>
            <a:r>
              <a:rPr lang="ru-RU" sz="2000" dirty="0"/>
              <a:t>, </a:t>
            </a:r>
            <a:r>
              <a:rPr lang="ru-RU" sz="2000" dirty="0" err="1"/>
              <a:t>ПолиоПлюс</a:t>
            </a:r>
            <a:r>
              <a:rPr lang="ru-RU" sz="2000" dirty="0"/>
              <a:t> и </a:t>
            </a:r>
            <a:r>
              <a:rPr lang="ru-RU" sz="2000" dirty="0" err="1"/>
              <a:t>Ротарианските</a:t>
            </a:r>
            <a:r>
              <a:rPr lang="ru-RU" sz="2000" dirty="0"/>
              <a:t> </a:t>
            </a:r>
            <a:r>
              <a:rPr lang="ru-RU" sz="2000" dirty="0" err="1"/>
              <a:t>центрове</a:t>
            </a:r>
            <a:r>
              <a:rPr lang="ru-RU" sz="2000" dirty="0"/>
              <a:t> за мир; </a:t>
            </a:r>
          </a:p>
          <a:p>
            <a:pPr>
              <a:defRPr/>
            </a:pPr>
            <a:r>
              <a:rPr lang="ru-RU" sz="2000" dirty="0"/>
              <a:t> </a:t>
            </a:r>
            <a:r>
              <a:rPr lang="ru-RU" sz="2000" dirty="0" err="1"/>
              <a:t>Увеличаваме</a:t>
            </a:r>
            <a:r>
              <a:rPr lang="ru-RU" sz="2000" dirty="0"/>
              <a:t> </a:t>
            </a:r>
            <a:r>
              <a:rPr lang="ru-RU" sz="2000" dirty="0" err="1"/>
              <a:t>вноските</a:t>
            </a:r>
            <a:r>
              <a:rPr lang="ru-RU" sz="2000" dirty="0"/>
              <a:t> за </a:t>
            </a:r>
            <a:r>
              <a:rPr lang="ru-RU" sz="2000" dirty="0" err="1"/>
              <a:t>Годишния</a:t>
            </a:r>
            <a:r>
              <a:rPr lang="ru-RU" sz="2000" dirty="0"/>
              <a:t> фонд и </a:t>
            </a:r>
            <a:r>
              <a:rPr lang="ru-RU" sz="2000" dirty="0" err="1"/>
              <a:t>ПолиоПлюс</a:t>
            </a:r>
            <a:r>
              <a:rPr lang="ru-RU" sz="2000" dirty="0"/>
              <a:t> и се стремим да достигнем </a:t>
            </a:r>
            <a:r>
              <a:rPr lang="ru-RU" sz="2000" dirty="0" err="1"/>
              <a:t>Дарителски</a:t>
            </a:r>
            <a:r>
              <a:rPr lang="ru-RU" sz="2000" dirty="0"/>
              <a:t> фонд с размер </a:t>
            </a:r>
            <a:r>
              <a:rPr lang="ru-RU" sz="2000" dirty="0" smtClean="0"/>
              <a:t>до</a:t>
            </a:r>
            <a:r>
              <a:rPr lang="en-US" sz="2000" dirty="0" smtClean="0"/>
              <a:t> 78 000$ </a:t>
            </a:r>
            <a:r>
              <a:rPr lang="ru-RU" sz="2000" dirty="0" smtClean="0"/>
              <a:t>в </a:t>
            </a:r>
            <a:r>
              <a:rPr lang="ru-RU" sz="2000" dirty="0" err="1"/>
              <a:t>следващата</a:t>
            </a:r>
            <a:r>
              <a:rPr lang="ru-RU" sz="2000" dirty="0"/>
              <a:t> година, за да постигнем за </a:t>
            </a:r>
            <a:r>
              <a:rPr lang="ru-RU" sz="2000" dirty="0" err="1"/>
              <a:t>Ротари</a:t>
            </a:r>
            <a:r>
              <a:rPr lang="ru-RU" sz="2000" dirty="0"/>
              <a:t> </a:t>
            </a:r>
            <a:r>
              <a:rPr lang="ru-RU" sz="2000" dirty="0" err="1"/>
              <a:t>организацията</a:t>
            </a:r>
            <a:r>
              <a:rPr lang="ru-RU" sz="2000" dirty="0"/>
              <a:t> до 2,025 млрд. </a:t>
            </a:r>
            <a:r>
              <a:rPr lang="ru-RU" sz="2000" dirty="0" err="1"/>
              <a:t>долара</a:t>
            </a:r>
            <a:r>
              <a:rPr lang="ru-RU" sz="2000" dirty="0"/>
              <a:t> до 2025 г;</a:t>
            </a:r>
          </a:p>
          <a:p>
            <a:pPr>
              <a:defRPr/>
            </a:pPr>
            <a:r>
              <a:rPr lang="ru-RU" sz="2000" dirty="0"/>
              <a:t> </a:t>
            </a:r>
            <a:r>
              <a:rPr lang="ru-RU" sz="2000" dirty="0" err="1"/>
              <a:t>Увеличаваме</a:t>
            </a:r>
            <a:r>
              <a:rPr lang="ru-RU" sz="2000" dirty="0"/>
              <a:t> </a:t>
            </a:r>
            <a:r>
              <a:rPr lang="ru-RU" sz="2000" dirty="0" err="1"/>
              <a:t>осведомеността</a:t>
            </a:r>
            <a:r>
              <a:rPr lang="ru-RU" sz="2000" dirty="0"/>
              <a:t> за </a:t>
            </a:r>
            <a:r>
              <a:rPr lang="ru-RU" sz="2000" dirty="0" err="1"/>
              <a:t>Ротари</a:t>
            </a:r>
            <a:r>
              <a:rPr lang="ru-RU" sz="2000" dirty="0"/>
              <a:t> и </a:t>
            </a:r>
            <a:r>
              <a:rPr lang="ru-RU" sz="2000" dirty="0" err="1"/>
              <a:t>популяризираме</a:t>
            </a:r>
            <a:r>
              <a:rPr lang="ru-RU" sz="2000" dirty="0"/>
              <a:t> </a:t>
            </a:r>
            <a:r>
              <a:rPr lang="ru-RU" sz="2000" dirty="0" err="1"/>
              <a:t>кампанията</a:t>
            </a:r>
            <a:r>
              <a:rPr lang="ru-RU" sz="2000" dirty="0"/>
              <a:t> „Хора на </a:t>
            </a:r>
            <a:r>
              <a:rPr lang="ru-RU" sz="2000" dirty="0" err="1"/>
              <a:t>действието</a:t>
            </a:r>
            <a:r>
              <a:rPr lang="ru-RU" sz="2000" dirty="0"/>
              <a:t>".</a:t>
            </a:r>
          </a:p>
          <a:p>
            <a:pPr>
              <a:defRPr/>
            </a:pPr>
            <a:endParaRPr lang="bg-BG" sz="1800" dirty="0"/>
          </a:p>
        </p:txBody>
      </p:sp>
    </p:spTree>
    <p:extLst>
      <p:ext uri="{BB962C8B-B14F-4D97-AF65-F5344CB8AC3E}">
        <p14:creationId xmlns:p14="http://schemas.microsoft.com/office/powerpoint/2010/main" val="39821881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Заглавие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algn="ctr"/>
            <a:r>
              <a:rPr lang="bg-BG" altLang="bg-BG" sz="3000">
                <a:latin typeface="Bookman Old Style" panose="02050604050505020204" pitchFamily="18" charset="0"/>
              </a:rPr>
              <a:t>ЦЕННОСТИ</a:t>
            </a:r>
          </a:p>
        </p:txBody>
      </p:sp>
      <p:sp>
        <p:nvSpPr>
          <p:cNvPr id="3" name="Контейнер за съдържание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0" indent="0">
              <a:buNone/>
            </a:pPr>
            <a:r>
              <a:rPr lang="bg-BG" altLang="bg-BG" sz="2400" b="1" dirty="0" smtClean="0">
                <a:latin typeface="Bookman Old Style" panose="02050604050505020204" pitchFamily="18" charset="0"/>
              </a:rPr>
              <a:t> СЛУЖБА</a:t>
            </a:r>
          </a:p>
          <a:p>
            <a:pPr marL="0" indent="0">
              <a:buNone/>
            </a:pPr>
            <a:r>
              <a:rPr lang="bg-BG" altLang="bg-BG" sz="2400" b="1" dirty="0" smtClean="0">
                <a:latin typeface="Bookman Old Style" panose="02050604050505020204" pitchFamily="18" charset="0"/>
              </a:rPr>
              <a:t> </a:t>
            </a:r>
          </a:p>
          <a:p>
            <a:pPr marL="0" indent="0">
              <a:buNone/>
            </a:pPr>
            <a:r>
              <a:rPr lang="bg-BG" altLang="bg-BG" sz="2400" b="1" dirty="0" smtClean="0">
                <a:latin typeface="Bookman Old Style" panose="02050604050505020204" pitchFamily="18" charset="0"/>
              </a:rPr>
              <a:t>            ПОЧТЕННОСТ</a:t>
            </a:r>
          </a:p>
          <a:p>
            <a:pPr marL="0" indent="0">
              <a:buNone/>
            </a:pPr>
            <a:r>
              <a:rPr lang="bg-BG" altLang="bg-BG" sz="2400" b="1" dirty="0" smtClean="0">
                <a:latin typeface="Bookman Old Style" panose="02050604050505020204" pitchFamily="18" charset="0"/>
              </a:rPr>
              <a:t> </a:t>
            </a:r>
          </a:p>
          <a:p>
            <a:pPr marL="0" indent="0">
              <a:buNone/>
            </a:pPr>
            <a:r>
              <a:rPr lang="bg-BG" altLang="bg-BG" sz="2400" b="1" dirty="0" smtClean="0">
                <a:latin typeface="Bookman Old Style" panose="02050604050505020204" pitchFamily="18" charset="0"/>
              </a:rPr>
              <a:t>                                  ЛИДЕРСТВО</a:t>
            </a:r>
          </a:p>
          <a:p>
            <a:pPr marL="0" indent="0">
              <a:buNone/>
            </a:pPr>
            <a:r>
              <a:rPr lang="bg-BG" altLang="bg-BG" sz="2400" b="1" dirty="0" smtClean="0">
                <a:latin typeface="Bookman Old Style" panose="02050604050505020204" pitchFamily="18" charset="0"/>
              </a:rPr>
              <a:t> </a:t>
            </a:r>
          </a:p>
          <a:p>
            <a:pPr marL="0" indent="0">
              <a:buNone/>
            </a:pPr>
            <a:r>
              <a:rPr lang="bg-BG" altLang="bg-BG" sz="2400" b="1" dirty="0" smtClean="0">
                <a:latin typeface="Bookman Old Style" panose="02050604050505020204" pitchFamily="18" charset="0"/>
              </a:rPr>
              <a:t>                                                 РАЗНООБРАЗИЕ</a:t>
            </a:r>
          </a:p>
          <a:p>
            <a:pPr marL="0" indent="0">
              <a:buNone/>
            </a:pPr>
            <a:r>
              <a:rPr lang="bg-BG" altLang="bg-BG" sz="3600" b="1" dirty="0">
                <a:latin typeface="Bookman Old Style" panose="02050604050505020204" pitchFamily="18" charset="0"/>
              </a:rPr>
              <a:t>                      </a:t>
            </a:r>
            <a:r>
              <a:rPr lang="bg-BG" altLang="bg-BG" sz="3200" dirty="0">
                <a:latin typeface="Bookman Old Style" panose="02050604050505020204" pitchFamily="18" charset="0"/>
              </a:rPr>
              <a:t>и</a:t>
            </a:r>
            <a:endParaRPr lang="bg-BG" altLang="bg-BG" sz="2000" dirty="0" smtClean="0">
              <a:latin typeface="Bookman Old Style" panose="02050604050505020204" pitchFamily="18" charset="0"/>
            </a:endParaRPr>
          </a:p>
          <a:p>
            <a:pPr marL="0" indent="0">
              <a:buNone/>
            </a:pPr>
            <a:endParaRPr lang="bg-BG" altLang="bg-BG" sz="1200" dirty="0">
              <a:latin typeface="Bookman Old Style" panose="02050604050505020204" pitchFamily="18" charset="0"/>
            </a:endParaRPr>
          </a:p>
        </p:txBody>
      </p:sp>
    </p:spTree>
    <p:extLst>
      <p:ext uri="{BB962C8B-B14F-4D97-AF65-F5344CB8AC3E}">
        <p14:creationId xmlns:p14="http://schemas.microsoft.com/office/powerpoint/2010/main" val="411885852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25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25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5"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1250"/>
                                        <p:tgtEl>
                                          <p:spTgt spid="3">
                                            <p:txEl>
                                              <p:pRg st="2" end="2"/>
                                            </p:txEl>
                                          </p:spTgt>
                                        </p:tgtEl>
                                      </p:cBhvr>
                                    </p:animEffect>
                                    <p:anim calcmode="lin" valueType="num">
                                      <p:cBhvr>
                                        <p:cTn id="14" dur="1250" fill="hold"/>
                                        <p:tgtEl>
                                          <p:spTgt spid="3">
                                            <p:txEl>
                                              <p:pRg st="2" end="2"/>
                                            </p:txEl>
                                          </p:spTgt>
                                        </p:tgtEl>
                                        <p:attrNameLst>
                                          <p:attrName>ppt_w</p:attrName>
                                        </p:attrNameLst>
                                      </p:cBhvr>
                                      <p:tavLst>
                                        <p:tav tm="0" fmla="#ppt_w*sin(2.5*pi*$)">
                                          <p:val>
                                            <p:fltVal val="0"/>
                                          </p:val>
                                        </p:tav>
                                        <p:tav tm="100000">
                                          <p:val>
                                            <p:fltVal val="1"/>
                                          </p:val>
                                        </p:tav>
                                      </p:tavLst>
                                    </p:anim>
                                    <p:anim calcmode="lin" valueType="num">
                                      <p:cBhvr>
                                        <p:cTn id="15" dur="125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53" presetClass="entr" presetSubtype="16"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 calcmode="lin" valueType="num">
                                      <p:cBhvr>
                                        <p:cTn id="20" dur="1250" fill="hold"/>
                                        <p:tgtEl>
                                          <p:spTgt spid="3">
                                            <p:txEl>
                                              <p:pRg st="4" end="4"/>
                                            </p:txEl>
                                          </p:spTgt>
                                        </p:tgtEl>
                                        <p:attrNameLst>
                                          <p:attrName>ppt_w</p:attrName>
                                        </p:attrNameLst>
                                      </p:cBhvr>
                                      <p:tavLst>
                                        <p:tav tm="0">
                                          <p:val>
                                            <p:fltVal val="0"/>
                                          </p:val>
                                        </p:tav>
                                        <p:tav tm="100000">
                                          <p:val>
                                            <p:strVal val="#ppt_w"/>
                                          </p:val>
                                        </p:tav>
                                      </p:tavLst>
                                    </p:anim>
                                    <p:anim calcmode="lin" valueType="num">
                                      <p:cBhvr>
                                        <p:cTn id="21" dur="125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2" dur="1250"/>
                                        <p:tgtEl>
                                          <p:spTgt spid="3">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125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1250" fill="hold"/>
                                        <p:tgtEl>
                                          <p:spTgt spid="3">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125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125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Заглавие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algn="ctr"/>
            <a:r>
              <a:rPr lang="bg-BG" altLang="bg-BG" sz="3300">
                <a:latin typeface="Bookman Old Style" panose="02050604050505020204" pitchFamily="18" charset="0"/>
              </a:rPr>
              <a:t>ЦЕННОСТИ</a:t>
            </a:r>
            <a:endParaRPr lang="bg-BG" altLang="bg-BG" sz="3300">
              <a:latin typeface="Arial Narrow" panose="020B0606020202030204" pitchFamily="34" charset="0"/>
            </a:endParaRPr>
          </a:p>
        </p:txBody>
      </p:sp>
      <p:sp>
        <p:nvSpPr>
          <p:cNvPr id="67587" name="Контейнер за съдържание 2"/>
          <p:cNvSpPr>
            <a:spLocks noGrp="1"/>
          </p:cNvSpPr>
          <p:nvPr>
            <p:ph idx="1"/>
          </p:nvPr>
        </p:nvSpPr>
        <p:spPr bwMode="auto">
          <a:xfrm>
            <a:off x="1062037" y="2834878"/>
            <a:ext cx="6329363" cy="1241822"/>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marL="1371600" lvl="4" indent="0">
              <a:buNone/>
              <a:defRPr/>
            </a:pPr>
            <a:r>
              <a:rPr lang="bg-BG" altLang="bg-BG" sz="4050" dirty="0">
                <a:solidFill>
                  <a:schemeClr val="tx2">
                    <a:lumMod val="60000"/>
                    <a:lumOff val="40000"/>
                  </a:schemeClr>
                </a:solidFill>
                <a:latin typeface="Bookman Old Style" panose="02050604050505020204" pitchFamily="18" charset="0"/>
              </a:rPr>
              <a:t>ПРИЯТЕЛСТВО</a:t>
            </a:r>
          </a:p>
        </p:txBody>
      </p:sp>
    </p:spTree>
    <p:extLst>
      <p:ext uri="{BB962C8B-B14F-4D97-AF65-F5344CB8AC3E}">
        <p14:creationId xmlns:p14="http://schemas.microsoft.com/office/powerpoint/2010/main" val="31249807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mph" presetSubtype="0" fill="hold" nodeType="withEffect">
                                  <p:stCondLst>
                                    <p:cond delay="0"/>
                                  </p:stCondLst>
                                  <p:childTnLst>
                                    <p:animRot by="21600000">
                                      <p:cBhvr>
                                        <p:cTn id="6" dur="2000" fill="hold"/>
                                        <p:tgtEl>
                                          <p:spTgt spid="67587">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chor="ctr"/>
          <a:lstStyle/>
          <a:p>
            <a:pPr eaLnBrk="1" hangingPunct="1">
              <a:defRPr/>
            </a:pPr>
            <a:r>
              <a:rPr lang="bg-BG" altLang="en-US" sz="3600" b="1" dirty="0" smtClean="0">
                <a:latin typeface="Times New Roman" panose="02020603050405020304" pitchFamily="18" charset="0"/>
                <a:cs typeface="Times New Roman" panose="02020603050405020304" pitchFamily="18" charset="0"/>
              </a:rPr>
              <a:t>Представяне на екип</a:t>
            </a:r>
            <a:endParaRPr lang="en-US" sz="3600" b="1" dirty="0">
              <a:latin typeface="Times New Roman" panose="02020603050405020304" pitchFamily="18" charset="0"/>
              <a:cs typeface="Times New Roman" panose="02020603050405020304" pitchFamily="18" charset="0"/>
            </a:endParaRPr>
          </a:p>
        </p:txBody>
      </p:sp>
      <p:sp>
        <p:nvSpPr>
          <p:cNvPr id="37891" name="Rectangle 3"/>
          <p:cNvSpPr>
            <a:spLocks noGrp="1" noChangeArrowheads="1"/>
          </p:cNvSpPr>
          <p:nvPr>
            <p:ph type="subTitle"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eaLnBrk="1" hangingPunct="1"/>
            <a:r>
              <a:rPr lang="bg-BG" altLang="en-US" sz="2400" b="1" smtClean="0">
                <a:latin typeface="Georgia" pitchFamily="18" charset="0"/>
                <a:cs typeface="Times New Roman" pitchFamily="18" charset="0"/>
              </a:rPr>
              <a:t>Митко Минев, ДГЕ</a:t>
            </a:r>
            <a:endParaRPr lang="bg-BG" altLang="en-US" sz="2000" b="1" smtClean="0">
              <a:latin typeface="Georgia" pitchFamily="18" charset="0"/>
              <a:cs typeface="Times New Roman" pitchFamily="18" charset="0"/>
            </a:endParaRPr>
          </a:p>
        </p:txBody>
      </p:sp>
    </p:spTree>
    <p:extLst>
      <p:ext uri="{BB962C8B-B14F-4D97-AF65-F5344CB8AC3E}">
        <p14:creationId xmlns:p14="http://schemas.microsoft.com/office/powerpoint/2010/main" val="38230904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imn BG et RI.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285604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МАРК МАЛОУНИ – ПРЕЗИДЕНТ НА РИ</a:t>
            </a:r>
          </a:p>
        </p:txBody>
      </p:sp>
      <p:sp>
        <p:nvSpPr>
          <p:cNvPr id="38915"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lnSpc>
                <a:spcPct val="107000"/>
              </a:lnSpc>
              <a:spcAft>
                <a:spcPts val="800"/>
              </a:spcAft>
            </a:pPr>
            <a:r>
              <a:rPr lang="bg-BG" altLang="bg-BG">
                <a:latin typeface="Calibri" pitchFamily="34" charset="0"/>
                <a:ea typeface="Calibri" pitchFamily="34" charset="0"/>
                <a:cs typeface="Times New Roman" pitchFamily="18" charset="0"/>
              </a:rPr>
              <a:t> </a:t>
            </a:r>
          </a:p>
        </p:txBody>
      </p:sp>
      <p:pic>
        <p:nvPicPr>
          <p:cNvPr id="7" name="Картина 6"/>
          <p:cNvPicPr>
            <a:picLocks noChangeAspect="1"/>
          </p:cNvPicPr>
          <p:nvPr/>
        </p:nvPicPr>
        <p:blipFill>
          <a:blip r:embed="rId5">
            <a:extLst/>
          </a:blip>
          <a:stretch>
            <a:fillRect/>
          </a:stretch>
        </p:blipFill>
        <p:spPr>
          <a:xfrm>
            <a:off x="3000364" y="1571612"/>
            <a:ext cx="3102014" cy="414340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 name="Rotary_zvuk.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62522" y="1573712"/>
            <a:ext cx="487363" cy="487363"/>
          </a:xfrm>
          <a:prstGeom prst="rect">
            <a:avLst/>
          </a:prstGeom>
        </p:spPr>
      </p:pic>
    </p:spTree>
    <p:extLst>
      <p:ext uri="{BB962C8B-B14F-4D97-AF65-F5344CB8AC3E}">
        <p14:creationId xmlns:p14="http://schemas.microsoft.com/office/powerpoint/2010/main" val="30764340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 presetClass="mediacall" presetSubtype="0" fill="hold" nodeType="afterEffect">
                                  <p:stCondLst>
                                    <p:cond delay="0"/>
                                  </p:stCondLst>
                                  <p:childTnLst>
                                    <p:cmd type="call" cmd="playFrom(0.0)">
                                      <p:cBhvr>
                                        <p:cTn id="12"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13"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МАРК МАЛОУНИ – В КАНТОРАТА</a:t>
            </a:r>
          </a:p>
        </p:txBody>
      </p:sp>
      <p:sp>
        <p:nvSpPr>
          <p:cNvPr id="39939"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lnSpc>
                <a:spcPct val="107000"/>
              </a:lnSpc>
              <a:spcAft>
                <a:spcPts val="800"/>
              </a:spcAft>
            </a:pPr>
            <a:r>
              <a:rPr lang="bg-BG" altLang="bg-BG">
                <a:latin typeface="Calibri" pitchFamily="34" charset="0"/>
                <a:ea typeface="Calibri" pitchFamily="34" charset="0"/>
                <a:cs typeface="Times New Roman" pitchFamily="18" charset="0"/>
              </a:rPr>
              <a:t> </a:t>
            </a:r>
          </a:p>
        </p:txBody>
      </p:sp>
      <p:pic>
        <p:nvPicPr>
          <p:cNvPr id="8" name="Контейнер за съдържание 2"/>
          <p:cNvPicPr>
            <a:picLocks noGrp="1" noChangeAspect="1"/>
          </p:cNvPicPr>
          <p:nvPr>
            <p:ph idx="1"/>
          </p:nvPr>
        </p:nvPicPr>
        <p:blipFill>
          <a:blip r:embed="rId3">
            <a:extLst/>
          </a:blip>
          <a:srcRect/>
          <a:stretch>
            <a:fillRect/>
          </a:stretch>
        </p:blipFill>
        <p:spPr bwMode="auto">
          <a:xfrm>
            <a:off x="3000364" y="1599856"/>
            <a:ext cx="3000396" cy="4186598"/>
          </a:xfr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Tree>
    <p:extLst>
      <p:ext uri="{BB962C8B-B14F-4D97-AF65-F5344CB8AC3E}">
        <p14:creationId xmlns:p14="http://schemas.microsoft.com/office/powerpoint/2010/main" val="159790902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Марк Малоуни с колегите от неговата адвокатска кантора</a:t>
            </a:r>
            <a:endParaRPr lang="en-US" altLang="bg-BG" b="1" smtClean="0">
              <a:latin typeface="Arial Narrow" pitchFamily="34" charset="0"/>
            </a:endParaRPr>
          </a:p>
        </p:txBody>
      </p:sp>
      <p:pic>
        <p:nvPicPr>
          <p:cNvPr id="8" name="Картина 3"/>
          <p:cNvPicPr>
            <a:picLocks noGrp="1" noChangeAspect="1"/>
          </p:cNvPicPr>
          <p:nvPr>
            <p:ph idx="1"/>
          </p:nvPr>
        </p:nvPicPr>
        <p:blipFill>
          <a:blip r:embed="rId3">
            <a:extLst/>
          </a:blip>
          <a:stretch>
            <a:fillRect/>
          </a:stretch>
        </p:blipFill>
        <p:spPr>
          <a:xfrm>
            <a:off x="642910" y="1785926"/>
            <a:ext cx="7926404" cy="3485369"/>
          </a:xfr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4517131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250"/>
                                        <p:tgtEl>
                                          <p:spTgt spid="8"/>
                                        </p:tgtEl>
                                      </p:cBhvr>
                                    </p:animEffect>
                                    <p:anim calcmode="lin" valueType="num">
                                      <p:cBhvr>
                                        <p:cTn id="8" dur="1250" fill="hold"/>
                                        <p:tgtEl>
                                          <p:spTgt spid="8"/>
                                        </p:tgtEl>
                                        <p:attrNameLst>
                                          <p:attrName>ppt_x</p:attrName>
                                        </p:attrNameLst>
                                      </p:cBhvr>
                                      <p:tavLst>
                                        <p:tav tm="0">
                                          <p:val>
                                            <p:strVal val="#ppt_x"/>
                                          </p:val>
                                        </p:tav>
                                        <p:tav tm="100000">
                                          <p:val>
                                            <p:strVal val="#ppt_x"/>
                                          </p:val>
                                        </p:tav>
                                      </p:tavLst>
                                    </p:anim>
                                    <p:anim calcmode="lin" valueType="num">
                                      <p:cBhvr>
                                        <p:cTn id="9" dur="125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Гей Малоуни</a:t>
            </a:r>
            <a:endParaRPr lang="en-US" altLang="bg-BG" b="1" smtClean="0">
              <a:latin typeface="Arial Narrow" pitchFamily="34" charset="0"/>
            </a:endParaRPr>
          </a:p>
        </p:txBody>
      </p:sp>
      <p:pic>
        <p:nvPicPr>
          <p:cNvPr id="4" name="Контейнер за съдържание 3"/>
          <p:cNvPicPr>
            <a:picLocks noChangeAspect="1"/>
          </p:cNvPicPr>
          <p:nvPr/>
        </p:nvPicPr>
        <p:blipFill>
          <a:blip r:embed="rId2">
            <a:extLst/>
          </a:blip>
          <a:srcRect/>
          <a:stretch>
            <a:fillRect/>
          </a:stretch>
        </p:blipFill>
        <p:spPr bwMode="auto">
          <a:xfrm>
            <a:off x="2915816" y="1484784"/>
            <a:ext cx="3467401" cy="414340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Tree>
    <p:extLst>
      <p:ext uri="{BB962C8B-B14F-4D97-AF65-F5344CB8AC3E}">
        <p14:creationId xmlns:p14="http://schemas.microsoft.com/office/powerpoint/2010/main" val="412494457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Марк и Гей</a:t>
            </a:r>
            <a:endParaRPr lang="en-US" altLang="bg-BG" b="1" smtClean="0">
              <a:latin typeface="Arial Narrow" pitchFamily="34" charset="0"/>
            </a:endParaRPr>
          </a:p>
        </p:txBody>
      </p:sp>
      <p:pic>
        <p:nvPicPr>
          <p:cNvPr id="4" name="Контейнер за съдържание 3"/>
          <p:cNvPicPr>
            <a:picLocks noGrp="1" noChangeAspect="1"/>
          </p:cNvPicPr>
          <p:nvPr>
            <p:ph idx="1"/>
          </p:nvPr>
        </p:nvPicPr>
        <p:blipFill>
          <a:blip r:embed="rId2">
            <a:extLst/>
          </a:blip>
          <a:srcRect/>
          <a:stretch>
            <a:fillRect/>
          </a:stretch>
        </p:blipFill>
        <p:spPr bwMode="auto">
          <a:xfrm>
            <a:off x="1714480" y="1535892"/>
            <a:ext cx="5572164" cy="4179124"/>
          </a:xfr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Tree>
    <p:extLst>
      <p:ext uri="{BB962C8B-B14F-4D97-AF65-F5344CB8AC3E}">
        <p14:creationId xmlns:p14="http://schemas.microsoft.com/office/powerpoint/2010/main" val="54098078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Гей Малоуни</a:t>
            </a:r>
            <a:endParaRPr lang="en-US" altLang="bg-BG" b="1" smtClean="0">
              <a:latin typeface="Arial Narrow" pitchFamily="34" charset="0"/>
            </a:endParaRPr>
          </a:p>
        </p:txBody>
      </p:sp>
      <p:pic>
        <p:nvPicPr>
          <p:cNvPr id="5" name="Контейнер за съдържание 3"/>
          <p:cNvPicPr>
            <a:picLocks noGrp="1" noChangeAspect="1"/>
          </p:cNvPicPr>
          <p:nvPr>
            <p:ph idx="1"/>
          </p:nvPr>
        </p:nvPicPr>
        <p:blipFill>
          <a:blip r:embed="rId2" cstate="print">
            <a:extLst/>
          </a:blip>
          <a:srcRect/>
          <a:stretch>
            <a:fillRect/>
          </a:stretch>
        </p:blipFill>
        <p:spPr bwMode="auto">
          <a:xfrm>
            <a:off x="1979712" y="1772816"/>
            <a:ext cx="5438408" cy="3626030"/>
          </a:xfr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Tree>
    <p:extLst>
      <p:ext uri="{BB962C8B-B14F-4D97-AF65-F5344CB8AC3E}">
        <p14:creationId xmlns:p14="http://schemas.microsoft.com/office/powerpoint/2010/main" val="36570449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КОНВЕНЦИЯТА В САН ДИЕГО, януари 2019 г.</a:t>
            </a:r>
            <a:endParaRPr lang="en-US" altLang="bg-BG" b="1" smtClean="0">
              <a:latin typeface="Arial Narrow" pitchFamily="34" charset="0"/>
            </a:endParaRPr>
          </a:p>
        </p:txBody>
      </p:sp>
      <p:pic>
        <p:nvPicPr>
          <p:cNvPr id="4" name="Контейнер за съдържание 3"/>
          <p:cNvPicPr>
            <a:picLocks noChangeAspect="1"/>
          </p:cNvPicPr>
          <p:nvPr/>
        </p:nvPicPr>
        <p:blipFill>
          <a:blip r:embed="rId2" cstate="print">
            <a:extLst/>
          </a:blip>
          <a:srcRect/>
          <a:stretch>
            <a:fillRect/>
          </a:stretch>
        </p:blipFill>
        <p:spPr bwMode="auto">
          <a:xfrm>
            <a:off x="1357290" y="1523479"/>
            <a:ext cx="6500858" cy="433441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Tree>
    <p:extLst>
      <p:ext uri="{BB962C8B-B14F-4D97-AF65-F5344CB8AC3E}">
        <p14:creationId xmlns:p14="http://schemas.microsoft.com/office/powerpoint/2010/main" val="9548852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ПРЕДСТАВЯНЕ НА ЕКИПА</a:t>
            </a:r>
          </a:p>
        </p:txBody>
      </p:sp>
      <p:pic>
        <p:nvPicPr>
          <p:cNvPr id="4" name="Picture 3"/>
          <p:cNvPicPr>
            <a:picLocks noChangeAspect="1"/>
          </p:cNvPicPr>
          <p:nvPr/>
        </p:nvPicPr>
        <p:blipFill>
          <a:blip r:embed="rId2">
            <a:extLst/>
          </a:blip>
          <a:stretch>
            <a:fillRect/>
          </a:stretch>
        </p:blipFill>
        <p:spPr>
          <a:xfrm>
            <a:off x="2810590" y="2133600"/>
            <a:ext cx="2943244" cy="3714776"/>
          </a:xfrm>
          <a:prstGeom prst="rect">
            <a:avLst/>
          </a:prstGeom>
          <a:solidFill>
            <a:schemeClr val="bg1"/>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46084" name="Title 1"/>
          <p:cNvSpPr txBox="1">
            <a:spLocks/>
          </p:cNvSpPr>
          <p:nvPr/>
        </p:nvSpPr>
        <p:spPr bwMode="auto">
          <a:xfrm>
            <a:off x="2565400" y="1003300"/>
            <a:ext cx="33750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b="1">
                <a:solidFill>
                  <a:srgbClr val="002060"/>
                </a:solidFill>
                <a:latin typeface="Arial Narrow" pitchFamily="34" charset="0"/>
                <a:ea typeface="MS PGothic" pitchFamily="34" charset="-128"/>
                <a:cs typeface="Arial Narrow" pitchFamily="34" charset="0"/>
              </a:rPr>
              <a:t>ДИСТРИКТ ГУВЕРНЬОР 2019-2020 г.</a:t>
            </a:r>
          </a:p>
          <a:p>
            <a:pPr algn="ctr"/>
            <a:r>
              <a:rPr lang="bg-BG" altLang="bg-BG" b="1">
                <a:solidFill>
                  <a:srgbClr val="002060"/>
                </a:solidFill>
                <a:latin typeface="Arial Narrow" pitchFamily="34" charset="0"/>
                <a:ea typeface="MS PGothic" pitchFamily="34" charset="-128"/>
                <a:cs typeface="Arial Narrow" pitchFamily="34" charset="0"/>
              </a:rPr>
              <a:t>МИТКО МИНЕВ</a:t>
            </a:r>
          </a:p>
          <a:p>
            <a:pPr algn="ctr"/>
            <a:r>
              <a:rPr lang="bg-BG" altLang="bg-BG" b="1">
                <a:solidFill>
                  <a:srgbClr val="002060"/>
                </a:solidFill>
                <a:latin typeface="Arial Narrow" pitchFamily="34" charset="0"/>
                <a:ea typeface="MS PGothic" pitchFamily="34" charset="-128"/>
                <a:cs typeface="Arial Narrow" pitchFamily="34" charset="0"/>
              </a:rPr>
              <a:t>РК Велико Търново</a:t>
            </a:r>
            <a:endParaRPr lang="en-US" altLang="bg-BG" b="1">
              <a:solidFill>
                <a:srgbClr val="002060"/>
              </a:solidFill>
              <a:latin typeface="Arial Narrow" pitchFamily="34" charset="0"/>
              <a:ea typeface="MS PGothic" pitchFamily="34" charset="-128"/>
              <a:cs typeface="Arial Narrow" pitchFamily="34" charset="0"/>
            </a:endParaRPr>
          </a:p>
        </p:txBody>
      </p:sp>
    </p:spTree>
    <p:extLst>
      <p:ext uri="{BB962C8B-B14F-4D97-AF65-F5344CB8AC3E}">
        <p14:creationId xmlns:p14="http://schemas.microsoft.com/office/powerpoint/2010/main" val="290380587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ПРЕДСТАВЯНЕ НА ЕКИПА</a:t>
            </a:r>
            <a:endParaRPr lang="en-US" altLang="bg-BG" b="1" smtClean="0">
              <a:latin typeface="Arial Narrow" pitchFamily="34" charset="0"/>
            </a:endParaRPr>
          </a:p>
        </p:txBody>
      </p:sp>
      <p:pic>
        <p:nvPicPr>
          <p:cNvPr id="6" name="Content Placeholder 4"/>
          <p:cNvPicPr>
            <a:picLocks noChangeAspect="1"/>
          </p:cNvPicPr>
          <p:nvPr/>
        </p:nvPicPr>
        <p:blipFill>
          <a:blip r:embed="rId2" cstate="print">
            <a:extLst/>
          </a:blip>
          <a:stretch>
            <a:fillRect/>
          </a:stretch>
        </p:blipFill>
        <p:spPr>
          <a:xfrm>
            <a:off x="6796770" y="1325924"/>
            <a:ext cx="1604024" cy="20310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p:cNvPicPr>
            <a:picLocks noChangeAspect="1"/>
          </p:cNvPicPr>
          <p:nvPr/>
        </p:nvPicPr>
        <p:blipFill>
          <a:blip r:embed="rId3" cstate="print">
            <a:extLst/>
          </a:blip>
          <a:stretch>
            <a:fillRect/>
          </a:stretch>
        </p:blipFill>
        <p:spPr>
          <a:xfrm>
            <a:off x="2175379" y="3752346"/>
            <a:ext cx="2052917" cy="20529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descr="Борислав Къдреков.jpg"/>
          <p:cNvPicPr>
            <a:picLocks noChangeAspect="1"/>
          </p:cNvPicPr>
          <p:nvPr/>
        </p:nvPicPr>
        <p:blipFill>
          <a:blip r:embed="rId4"/>
          <a:stretch>
            <a:fillRect/>
          </a:stretch>
        </p:blipFill>
        <p:spPr>
          <a:xfrm>
            <a:off x="6643128" y="3771935"/>
            <a:ext cx="2033328" cy="20333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p:cNvPicPr>
            <a:picLocks noChangeAspect="1"/>
          </p:cNvPicPr>
          <p:nvPr/>
        </p:nvPicPr>
        <p:blipFill>
          <a:blip r:embed="rId5">
            <a:extLst/>
          </a:blip>
          <a:stretch>
            <a:fillRect/>
          </a:stretch>
        </p:blipFill>
        <p:spPr>
          <a:xfrm>
            <a:off x="2627784" y="1318570"/>
            <a:ext cx="1516684" cy="203842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Title 1"/>
          <p:cNvSpPr txBox="1">
            <a:spLocks/>
          </p:cNvSpPr>
          <p:nvPr/>
        </p:nvSpPr>
        <p:spPr bwMode="auto">
          <a:xfrm>
            <a:off x="4987925" y="1993900"/>
            <a:ext cx="1643063" cy="571500"/>
          </a:xfrm>
          <a:prstGeom prst="rect">
            <a:avLst/>
          </a:prstGeom>
          <a:noFill/>
          <a:ln w="9525">
            <a:noFill/>
            <a:miter lim="800000"/>
            <a:headEnd/>
            <a:tailEnd/>
          </a:ln>
        </p:spPr>
        <p:txBody>
          <a:bodyPr lIns="0" tIns="0" rIns="0" bIns="0" anchor="ctr"/>
          <a:lstStyle/>
          <a:p>
            <a:pPr algn="ctr" defTabSz="457200">
              <a:defRPr/>
            </a:pPr>
            <a:r>
              <a:rPr lang="bg-BG" sz="1300" b="1" dirty="0">
                <a:solidFill>
                  <a:srgbClr val="002060"/>
                </a:solidFill>
                <a:latin typeface="Arial Narrow" pitchFamily="34" charset="0"/>
                <a:ea typeface="MS PGothic" pitchFamily="34" charset="-128"/>
                <a:cs typeface="Arial Narrow" pitchFamily="34" charset="0"/>
              </a:rPr>
              <a:t>ПДГ 2019-2020 </a:t>
            </a:r>
            <a:r>
              <a:rPr lang="bg-BG" sz="1300" b="1" dirty="0">
                <a:solidFill>
                  <a:srgbClr val="002060"/>
                </a:solidFill>
                <a:effectLst>
                  <a:outerShdw blurRad="38100" dist="38100" dir="2700000" algn="tl">
                    <a:srgbClr val="000000">
                      <a:alpha val="43137"/>
                    </a:srgbClr>
                  </a:outerShdw>
                </a:effectLst>
                <a:latin typeface="Arial Narrow" pitchFamily="34" charset="0"/>
                <a:ea typeface="MS PGothic" pitchFamily="34" charset="-128"/>
                <a:cs typeface="Arial Narrow" pitchFamily="34" charset="0"/>
              </a:rPr>
              <a:t>г.</a:t>
            </a:r>
          </a:p>
          <a:p>
            <a:pPr algn="ctr" defTabSz="457200">
              <a:defRPr/>
            </a:pPr>
            <a:r>
              <a:rPr lang="bg-BG" sz="1300" b="1" dirty="0">
                <a:solidFill>
                  <a:srgbClr val="002060"/>
                </a:solidFill>
                <a:latin typeface="Arial Narrow" pitchFamily="34" charset="0"/>
                <a:ea typeface="MS PGothic" pitchFamily="34" charset="-128"/>
                <a:cs typeface="Arial Narrow" pitchFamily="34" charset="0"/>
              </a:rPr>
              <a:t>Веселин Димитров</a:t>
            </a:r>
          </a:p>
          <a:p>
            <a:pPr algn="ctr" defTabSz="457200">
              <a:defRPr/>
            </a:pPr>
            <a:r>
              <a:rPr lang="bg-BG" sz="1300" b="1" dirty="0">
                <a:solidFill>
                  <a:srgbClr val="002060"/>
                </a:solidFill>
                <a:latin typeface="Arial Narrow" pitchFamily="34" charset="0"/>
                <a:ea typeface="MS PGothic" pitchFamily="34" charset="-128"/>
                <a:cs typeface="Arial Narrow" pitchFamily="34" charset="0"/>
              </a:rPr>
              <a:t>РК Бургас Приморие</a:t>
            </a:r>
            <a:endParaRPr lang="en-US" sz="1300" b="1" dirty="0">
              <a:solidFill>
                <a:srgbClr val="002060"/>
              </a:solidFill>
              <a:latin typeface="Arial Narrow" pitchFamily="34" charset="0"/>
              <a:ea typeface="MS PGothic" pitchFamily="34" charset="-128"/>
              <a:cs typeface="Arial Narrow" pitchFamily="34" charset="0"/>
            </a:endParaRPr>
          </a:p>
        </p:txBody>
      </p:sp>
      <p:sp>
        <p:nvSpPr>
          <p:cNvPr id="47112" name="Title 1"/>
          <p:cNvSpPr txBox="1">
            <a:spLocks/>
          </p:cNvSpPr>
          <p:nvPr/>
        </p:nvSpPr>
        <p:spPr bwMode="auto">
          <a:xfrm>
            <a:off x="468313" y="4513263"/>
            <a:ext cx="1643062"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300" b="1">
                <a:solidFill>
                  <a:srgbClr val="002060"/>
                </a:solidFill>
                <a:latin typeface="Arial Narrow" pitchFamily="34" charset="0"/>
                <a:ea typeface="MS PGothic" pitchFamily="34" charset="-128"/>
                <a:cs typeface="Arial Narrow" pitchFamily="34" charset="0"/>
              </a:rPr>
              <a:t>ДГЕ 2019-2020 г.</a:t>
            </a:r>
          </a:p>
          <a:p>
            <a:pPr algn="ctr"/>
            <a:r>
              <a:rPr lang="bg-BG" altLang="bg-BG" sz="1300" b="1">
                <a:solidFill>
                  <a:srgbClr val="002060"/>
                </a:solidFill>
                <a:latin typeface="Arial Narrow" pitchFamily="34" charset="0"/>
                <a:ea typeface="MS PGothic" pitchFamily="34" charset="-128"/>
                <a:cs typeface="Arial Narrow" pitchFamily="34" charset="0"/>
              </a:rPr>
              <a:t>Илиян Николов</a:t>
            </a:r>
          </a:p>
          <a:p>
            <a:pPr algn="ctr"/>
            <a:r>
              <a:rPr lang="bg-BG" altLang="bg-BG" sz="1300" b="1">
                <a:solidFill>
                  <a:srgbClr val="002060"/>
                </a:solidFill>
                <a:latin typeface="Arial Narrow" pitchFamily="34" charset="0"/>
                <a:ea typeface="MS PGothic" pitchFamily="34" charset="-128"/>
                <a:cs typeface="Arial Narrow" pitchFamily="34" charset="0"/>
              </a:rPr>
              <a:t>РК София Сердика</a:t>
            </a:r>
            <a:endParaRPr lang="en-US" altLang="bg-BG" sz="1300" b="1">
              <a:solidFill>
                <a:srgbClr val="002060"/>
              </a:solidFill>
              <a:latin typeface="Arial Narrow" pitchFamily="34" charset="0"/>
              <a:ea typeface="MS PGothic" pitchFamily="34" charset="-128"/>
              <a:cs typeface="Arial Narrow" pitchFamily="34" charset="0"/>
            </a:endParaRPr>
          </a:p>
        </p:txBody>
      </p:sp>
      <p:sp>
        <p:nvSpPr>
          <p:cNvPr id="47113" name="Title 1"/>
          <p:cNvSpPr txBox="1">
            <a:spLocks/>
          </p:cNvSpPr>
          <p:nvPr/>
        </p:nvSpPr>
        <p:spPr bwMode="auto">
          <a:xfrm>
            <a:off x="4741863" y="4441825"/>
            <a:ext cx="1857375"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300" b="1">
                <a:solidFill>
                  <a:srgbClr val="002060"/>
                </a:solidFill>
                <a:latin typeface="Arial Narrow" pitchFamily="34" charset="0"/>
                <a:ea typeface="MS PGothic" pitchFamily="34" charset="-128"/>
                <a:cs typeface="Arial Narrow" pitchFamily="34" charset="0"/>
              </a:rPr>
              <a:t>ДГН 2019-2020 г.</a:t>
            </a:r>
          </a:p>
          <a:p>
            <a:pPr algn="ctr"/>
            <a:r>
              <a:rPr lang="bg-BG" altLang="bg-BG" sz="1300" b="1">
                <a:solidFill>
                  <a:srgbClr val="002060"/>
                </a:solidFill>
                <a:latin typeface="Arial Narrow" pitchFamily="34" charset="0"/>
                <a:ea typeface="MS PGothic" pitchFamily="34" charset="-128"/>
                <a:cs typeface="Arial Narrow" pitchFamily="34" charset="0"/>
              </a:rPr>
              <a:t>Борислав Къдреков</a:t>
            </a:r>
          </a:p>
          <a:p>
            <a:pPr algn="ctr"/>
            <a:r>
              <a:rPr lang="bg-BG" altLang="bg-BG" sz="1300" b="1">
                <a:solidFill>
                  <a:srgbClr val="002060"/>
                </a:solidFill>
                <a:latin typeface="Arial Narrow" pitchFamily="34" charset="0"/>
                <a:ea typeface="MS PGothic" pitchFamily="34" charset="-128"/>
                <a:cs typeface="Arial Narrow" pitchFamily="34" charset="0"/>
              </a:rPr>
              <a:t>РК  Благоевград Центрум</a:t>
            </a:r>
            <a:endParaRPr lang="en-US" altLang="bg-BG" sz="1300" b="1">
              <a:solidFill>
                <a:srgbClr val="002060"/>
              </a:solidFill>
              <a:latin typeface="Arial Narrow" pitchFamily="34" charset="0"/>
              <a:ea typeface="MS PGothic" pitchFamily="34" charset="-128"/>
              <a:cs typeface="Arial Narrow" pitchFamily="34" charset="0"/>
            </a:endParaRPr>
          </a:p>
        </p:txBody>
      </p:sp>
      <p:sp>
        <p:nvSpPr>
          <p:cNvPr id="47114" name="Title 1"/>
          <p:cNvSpPr txBox="1">
            <a:spLocks/>
          </p:cNvSpPr>
          <p:nvPr/>
        </p:nvSpPr>
        <p:spPr bwMode="auto">
          <a:xfrm>
            <a:off x="236538" y="1985963"/>
            <a:ext cx="2390775"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300" b="1">
                <a:solidFill>
                  <a:srgbClr val="002060"/>
                </a:solidFill>
                <a:latin typeface="Arial Narrow" pitchFamily="34" charset="0"/>
                <a:ea typeface="MS PGothic" pitchFamily="34" charset="-128"/>
                <a:cs typeface="Arial Narrow" pitchFamily="34" charset="0"/>
              </a:rPr>
              <a:t>ВИЦЕГУВЕРНЬОР</a:t>
            </a:r>
          </a:p>
          <a:p>
            <a:pPr algn="ctr"/>
            <a:endParaRPr lang="bg-BG" altLang="bg-BG" sz="1300" b="1">
              <a:solidFill>
                <a:srgbClr val="002060"/>
              </a:solidFill>
              <a:latin typeface="Arial Narrow" pitchFamily="34" charset="0"/>
              <a:ea typeface="MS PGothic" pitchFamily="34" charset="-128"/>
              <a:cs typeface="Arial Narrow" pitchFamily="34" charset="0"/>
            </a:endParaRPr>
          </a:p>
          <a:p>
            <a:pPr algn="ctr"/>
            <a:r>
              <a:rPr lang="ru-RU" altLang="bg-BG" sz="1400" b="1">
                <a:solidFill>
                  <a:srgbClr val="002060"/>
                </a:solidFill>
                <a:latin typeface="Arial Narrow" pitchFamily="34" charset="0"/>
                <a:ea typeface="MS PGothic" pitchFamily="34" charset="-128"/>
                <a:cs typeface="Arial Narrow" pitchFamily="34" charset="0"/>
              </a:rPr>
              <a:t>ДИСТРИКТЕН ПРЕДСТАВИТЕЛ НА ЗАКОНОДАТЕЛНИЯ СЪВЕТ КЪМ РИ</a:t>
            </a:r>
            <a:r>
              <a:rPr lang="ru-RU" altLang="bg-BG" sz="1400">
                <a:solidFill>
                  <a:srgbClr val="002060"/>
                </a:solidFill>
                <a:latin typeface="Arial Narrow" pitchFamily="34" charset="0"/>
                <a:ea typeface="MS PGothic" pitchFamily="34" charset="-128"/>
                <a:cs typeface="Arial Narrow" pitchFamily="34" charset="0"/>
              </a:rPr>
              <a:t> </a:t>
            </a:r>
          </a:p>
          <a:p>
            <a:pPr algn="ctr"/>
            <a:r>
              <a:rPr lang="bg-BG" altLang="bg-BG" sz="1300" b="1">
                <a:solidFill>
                  <a:srgbClr val="002060"/>
                </a:solidFill>
                <a:latin typeface="Arial Narrow" pitchFamily="34" charset="0"/>
                <a:ea typeface="MS PGothic" pitchFamily="34" charset="-128"/>
                <a:cs typeface="Arial Narrow" pitchFamily="34" charset="0"/>
              </a:rPr>
              <a:t>Атанас Атанасов, ПДГ</a:t>
            </a:r>
          </a:p>
          <a:p>
            <a:pPr algn="ctr"/>
            <a:r>
              <a:rPr lang="bg-BG" altLang="bg-BG" sz="1300" b="1">
                <a:solidFill>
                  <a:srgbClr val="002060"/>
                </a:solidFill>
                <a:latin typeface="Arial Narrow" pitchFamily="34" charset="0"/>
                <a:ea typeface="MS PGothic" pitchFamily="34" charset="-128"/>
                <a:cs typeface="Arial Narrow" pitchFamily="34" charset="0"/>
              </a:rPr>
              <a:t>РК  Шумен</a:t>
            </a:r>
          </a:p>
          <a:p>
            <a:pPr algn="ctr"/>
            <a:endParaRPr lang="bg-BG" altLang="bg-BG" sz="1300" b="1">
              <a:solidFill>
                <a:srgbClr val="002060"/>
              </a:solidFill>
              <a:latin typeface="Arial Narrow" pitchFamily="34" charset="0"/>
              <a:ea typeface="MS PGothic" pitchFamily="34" charset="-128"/>
              <a:cs typeface="Arial Narrow" pitchFamily="34" charset="0"/>
            </a:endParaRPr>
          </a:p>
        </p:txBody>
      </p:sp>
    </p:spTree>
    <p:extLst>
      <p:ext uri="{BB962C8B-B14F-4D97-AF65-F5344CB8AC3E}">
        <p14:creationId xmlns:p14="http://schemas.microsoft.com/office/powerpoint/2010/main" val="258137933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3379788" y="1997075"/>
            <a:ext cx="5889625" cy="2863850"/>
          </a:xfrm>
          <a:prstGeom prst="rect">
            <a:avLst/>
          </a:prstGeom>
          <a:noFill/>
        </p:spPr>
        <p:txBody>
          <a:bodyPr>
            <a:spAutoFit/>
          </a:bodyPr>
          <a:lstStyle/>
          <a:p>
            <a:pPr algn="ctr" eaLnBrk="1" hangingPunct="1">
              <a:defRPr/>
            </a:pPr>
            <a:r>
              <a:rPr lang="bg-BG" sz="3600" b="1" dirty="0">
                <a:solidFill>
                  <a:srgbClr val="002060"/>
                </a:solidFill>
                <a:effectLst>
                  <a:outerShdw blurRad="38100" dist="38100" dir="2700000" algn="tl">
                    <a:srgbClr val="000000">
                      <a:alpha val="43137"/>
                    </a:srgbClr>
                  </a:outerShdw>
                </a:effectLst>
                <a:latin typeface="Arial Narrow" pitchFamily="34" charset="0"/>
              </a:rPr>
              <a:t>КОНСУЛТАТИВЕН </a:t>
            </a:r>
          </a:p>
          <a:p>
            <a:pPr algn="ctr" eaLnBrk="1" hangingPunct="1">
              <a:defRPr/>
            </a:pPr>
            <a:r>
              <a:rPr lang="bg-BG" sz="3600" b="1" dirty="0">
                <a:solidFill>
                  <a:srgbClr val="002060"/>
                </a:solidFill>
                <a:effectLst>
                  <a:outerShdw blurRad="38100" dist="38100" dir="2700000" algn="tl">
                    <a:srgbClr val="000000">
                      <a:alpha val="43137"/>
                    </a:srgbClr>
                  </a:outerShdw>
                </a:effectLst>
                <a:latin typeface="Arial Narrow" pitchFamily="34" charset="0"/>
              </a:rPr>
              <a:t>СЪВЕТ НА </a:t>
            </a:r>
          </a:p>
          <a:p>
            <a:pPr algn="ctr" eaLnBrk="1" hangingPunct="1">
              <a:defRPr/>
            </a:pPr>
            <a:r>
              <a:rPr lang="bg-BG" sz="3600" b="1" dirty="0">
                <a:solidFill>
                  <a:srgbClr val="C00000"/>
                </a:solidFill>
                <a:effectLst>
                  <a:outerShdw blurRad="38100" dist="38100" dir="2700000" algn="tl">
                    <a:srgbClr val="000000">
                      <a:alpha val="43137"/>
                    </a:srgbClr>
                  </a:outerShdw>
                </a:effectLst>
                <a:latin typeface="Arial Narrow" pitchFamily="34" charset="0"/>
              </a:rPr>
              <a:t>ПАСТ </a:t>
            </a:r>
          </a:p>
          <a:p>
            <a:pPr algn="ctr" eaLnBrk="1" hangingPunct="1">
              <a:defRPr/>
            </a:pPr>
            <a:r>
              <a:rPr lang="bg-BG" sz="3600" b="1" dirty="0">
                <a:solidFill>
                  <a:srgbClr val="C00000"/>
                </a:solidFill>
                <a:effectLst>
                  <a:outerShdw blurRad="38100" dist="38100" dir="2700000" algn="tl">
                    <a:srgbClr val="000000">
                      <a:alpha val="43137"/>
                    </a:srgbClr>
                  </a:outerShdw>
                </a:effectLst>
                <a:latin typeface="Arial Narrow" pitchFamily="34" charset="0"/>
              </a:rPr>
              <a:t>ГУВЕРНЬОРИТЕ</a:t>
            </a:r>
          </a:p>
          <a:p>
            <a:pPr algn="ctr" eaLnBrk="1" hangingPunct="1">
              <a:defRPr/>
            </a:pPr>
            <a:r>
              <a:rPr lang="bg-BG" sz="3600" b="1" dirty="0">
                <a:solidFill>
                  <a:srgbClr val="002060"/>
                </a:solidFill>
                <a:effectLst>
                  <a:outerShdw blurRad="38100" dist="38100" dir="2700000" algn="tl">
                    <a:srgbClr val="000000">
                      <a:alpha val="43137"/>
                    </a:srgbClr>
                  </a:outerShdw>
                </a:effectLst>
                <a:latin typeface="Arial Narrow" pitchFamily="34" charset="0"/>
              </a:rPr>
              <a:t>2019-2020 г.</a:t>
            </a:r>
          </a:p>
        </p:txBody>
      </p:sp>
    </p:spTree>
    <p:extLst>
      <p:ext uri="{BB962C8B-B14F-4D97-AF65-F5344CB8AC3E}">
        <p14:creationId xmlns:p14="http://schemas.microsoft.com/office/powerpoint/2010/main" val="3665266228"/>
      </p:ext>
    </p:ext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139952" y="2924944"/>
            <a:ext cx="534760"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err="1" smtClean="0">
                <a:ln>
                  <a:noFill/>
                </a:ln>
                <a:solidFill>
                  <a:srgbClr val="958D85"/>
                </a:solidFill>
                <a:effectLst/>
                <a:uFillTx/>
                <a:latin typeface="Calibri"/>
                <a:ea typeface="Calibri"/>
                <a:cs typeface="Calibri"/>
                <a:sym typeface="Calibri"/>
                <a:hlinkClick r:id="rId2" action="ppaction://hlinkfile"/>
              </a:rPr>
              <a:t>sdfsf</a:t>
            </a:r>
            <a:endParaRPr kumimoji="0" lang="bg-BG" sz="1800" b="0" i="0" u="none" strike="noStrike" cap="none" spc="0" normalizeH="0" baseline="0" dirty="0">
              <a:ln>
                <a:noFill/>
              </a:ln>
              <a:solidFill>
                <a:srgbClr val="958D85"/>
              </a:solidFill>
              <a:effectLst/>
              <a:uFillTx/>
              <a:latin typeface="Calibri"/>
              <a:ea typeface="Calibri"/>
              <a:cs typeface="Calibri"/>
              <a:sym typeface="Calibri"/>
            </a:endParaRPr>
          </a:p>
        </p:txBody>
      </p:sp>
      <p:pic>
        <p:nvPicPr>
          <p:cNvPr id="1026" name="Picture 2">
            <a:hlinkClick r:id="rId2" action="ppaction://hlinkfil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57" y="515184"/>
            <a:ext cx="9148557" cy="51460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435674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КОНСУЛТАТИВЕН СЪВЕТ НА ПАСТ ГУВЕРНЬОРИТЕ 2019-2020 г.</a:t>
            </a:r>
            <a:endParaRPr lang="en-US" altLang="bg-BG" b="1" smtClean="0">
              <a:latin typeface="Arial Narrow" pitchFamily="34" charset="0"/>
            </a:endParaRPr>
          </a:p>
        </p:txBody>
      </p:sp>
      <p:pic>
        <p:nvPicPr>
          <p:cNvPr id="12" name="Picture 11"/>
          <p:cNvPicPr>
            <a:picLocks noChangeAspect="1"/>
          </p:cNvPicPr>
          <p:nvPr/>
        </p:nvPicPr>
        <p:blipFill>
          <a:blip r:embed="rId2"/>
          <a:srcRect l="12133" t="5164" r="14478" b="41191"/>
          <a:stretch>
            <a:fillRect/>
          </a:stretch>
        </p:blipFill>
        <p:spPr>
          <a:xfrm>
            <a:off x="4054106" y="3786189"/>
            <a:ext cx="1160868" cy="14287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9156" name="Title 1"/>
          <p:cNvSpPr txBox="1">
            <a:spLocks/>
          </p:cNvSpPr>
          <p:nvPr/>
        </p:nvSpPr>
        <p:spPr bwMode="auto">
          <a:xfrm>
            <a:off x="1879600" y="3000375"/>
            <a:ext cx="1643063"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a:solidFill>
                  <a:srgbClr val="002060"/>
                </a:solidFill>
                <a:latin typeface="Arial Narrow" pitchFamily="34" charset="0"/>
                <a:ea typeface="MS PGothic" pitchFamily="34" charset="-128"/>
                <a:cs typeface="Arial Narrow" pitchFamily="34" charset="0"/>
              </a:rPr>
              <a:t>Калчо  Хинов</a:t>
            </a:r>
          </a:p>
          <a:p>
            <a:pPr algn="ctr"/>
            <a:r>
              <a:rPr lang="bg-BG" altLang="bg-BG" sz="1200">
                <a:solidFill>
                  <a:srgbClr val="002060"/>
                </a:solidFill>
                <a:latin typeface="Arial Narrow" pitchFamily="34" charset="0"/>
                <a:ea typeface="MS PGothic" pitchFamily="34" charset="-128"/>
                <a:cs typeface="Arial Narrow" pitchFamily="34" charset="0"/>
              </a:rPr>
              <a:t>РК София Витоша</a:t>
            </a:r>
            <a:endParaRPr lang="en-US" altLang="bg-BG" sz="1200">
              <a:solidFill>
                <a:srgbClr val="002060"/>
              </a:solidFill>
              <a:latin typeface="Arial Narrow" pitchFamily="34" charset="0"/>
              <a:ea typeface="MS PGothic" pitchFamily="34" charset="-128"/>
              <a:cs typeface="Arial Narrow" pitchFamily="34" charset="0"/>
            </a:endParaRPr>
          </a:p>
        </p:txBody>
      </p:sp>
      <p:sp>
        <p:nvSpPr>
          <p:cNvPr id="49157" name="Title 1"/>
          <p:cNvSpPr txBox="1">
            <a:spLocks/>
          </p:cNvSpPr>
          <p:nvPr/>
        </p:nvSpPr>
        <p:spPr bwMode="auto">
          <a:xfrm>
            <a:off x="3879850" y="3000375"/>
            <a:ext cx="1643063"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a:solidFill>
                  <a:srgbClr val="002060"/>
                </a:solidFill>
                <a:latin typeface="Arial Narrow" pitchFamily="34" charset="0"/>
                <a:ea typeface="MS PGothic" pitchFamily="34" charset="-128"/>
                <a:cs typeface="Arial Narrow" pitchFamily="34" charset="0"/>
              </a:rPr>
              <a:t>Наско Начев</a:t>
            </a:r>
          </a:p>
          <a:p>
            <a:pPr algn="ctr"/>
            <a:r>
              <a:rPr lang="bg-BG" altLang="bg-BG" sz="1200">
                <a:solidFill>
                  <a:srgbClr val="002060"/>
                </a:solidFill>
                <a:latin typeface="Arial Narrow" pitchFamily="34" charset="0"/>
                <a:ea typeface="MS PGothic" pitchFamily="34" charset="-128"/>
                <a:cs typeface="Arial Narrow" pitchFamily="34" charset="0"/>
              </a:rPr>
              <a:t>РК Пловдив Пълдин</a:t>
            </a:r>
            <a:endParaRPr lang="en-US" altLang="bg-BG" sz="1200">
              <a:solidFill>
                <a:srgbClr val="002060"/>
              </a:solidFill>
              <a:latin typeface="Arial Narrow" pitchFamily="34" charset="0"/>
              <a:ea typeface="MS PGothic" pitchFamily="34" charset="-128"/>
              <a:cs typeface="Arial Narrow" pitchFamily="34" charset="0"/>
            </a:endParaRPr>
          </a:p>
        </p:txBody>
      </p:sp>
      <p:sp>
        <p:nvSpPr>
          <p:cNvPr id="49158" name="Title 1"/>
          <p:cNvSpPr txBox="1">
            <a:spLocks/>
          </p:cNvSpPr>
          <p:nvPr/>
        </p:nvSpPr>
        <p:spPr bwMode="auto">
          <a:xfrm>
            <a:off x="5808663" y="3000375"/>
            <a:ext cx="1643062"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a:solidFill>
                  <a:srgbClr val="002060"/>
                </a:solidFill>
                <a:latin typeface="Arial Narrow" pitchFamily="34" charset="0"/>
                <a:ea typeface="MS PGothic" pitchFamily="34" charset="-128"/>
                <a:cs typeface="Arial Narrow" pitchFamily="34" charset="0"/>
              </a:rPr>
              <a:t>Любен Атанасов</a:t>
            </a:r>
          </a:p>
          <a:p>
            <a:pPr algn="ctr"/>
            <a:r>
              <a:rPr lang="bg-BG" altLang="bg-BG" sz="1200">
                <a:solidFill>
                  <a:srgbClr val="002060"/>
                </a:solidFill>
                <a:latin typeface="Arial Narrow" pitchFamily="34" charset="0"/>
                <a:ea typeface="MS PGothic" pitchFamily="34" charset="-128"/>
                <a:cs typeface="Arial Narrow" pitchFamily="34" charset="0"/>
              </a:rPr>
              <a:t>РК Хасково</a:t>
            </a:r>
            <a:endParaRPr lang="en-US" altLang="bg-BG" sz="1200">
              <a:solidFill>
                <a:srgbClr val="002060"/>
              </a:solidFill>
              <a:latin typeface="Arial Narrow" pitchFamily="34" charset="0"/>
              <a:ea typeface="MS PGothic" pitchFamily="34" charset="-128"/>
              <a:cs typeface="Arial Narrow" pitchFamily="34" charset="0"/>
            </a:endParaRPr>
          </a:p>
        </p:txBody>
      </p:sp>
      <p:sp>
        <p:nvSpPr>
          <p:cNvPr id="49159" name="Title 1"/>
          <p:cNvSpPr txBox="1">
            <a:spLocks/>
          </p:cNvSpPr>
          <p:nvPr/>
        </p:nvSpPr>
        <p:spPr bwMode="auto">
          <a:xfrm>
            <a:off x="1714500" y="5357813"/>
            <a:ext cx="1643063"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a:solidFill>
                  <a:srgbClr val="002060"/>
                </a:solidFill>
                <a:latin typeface="Arial Narrow" pitchFamily="34" charset="0"/>
                <a:ea typeface="MS PGothic" pitchFamily="34" charset="-128"/>
                <a:cs typeface="Arial Narrow" pitchFamily="34" charset="0"/>
              </a:rPr>
              <a:t>Красимир Ганчев</a:t>
            </a:r>
          </a:p>
          <a:p>
            <a:pPr algn="ctr"/>
            <a:r>
              <a:rPr lang="bg-BG" altLang="bg-BG" sz="1200">
                <a:solidFill>
                  <a:srgbClr val="002060"/>
                </a:solidFill>
                <a:latin typeface="Arial Narrow" pitchFamily="34" charset="0"/>
                <a:ea typeface="MS PGothic" pitchFamily="34" charset="-128"/>
                <a:cs typeface="Arial Narrow" pitchFamily="34" charset="0"/>
              </a:rPr>
              <a:t>РК Бургас</a:t>
            </a:r>
            <a:endParaRPr lang="en-US" altLang="bg-BG" sz="1200">
              <a:solidFill>
                <a:srgbClr val="002060"/>
              </a:solidFill>
              <a:latin typeface="Arial Narrow" pitchFamily="34" charset="0"/>
              <a:ea typeface="MS PGothic" pitchFamily="34" charset="-128"/>
              <a:cs typeface="Arial Narrow" pitchFamily="34" charset="0"/>
            </a:endParaRPr>
          </a:p>
        </p:txBody>
      </p:sp>
      <p:sp>
        <p:nvSpPr>
          <p:cNvPr id="49160" name="Title 1"/>
          <p:cNvSpPr txBox="1">
            <a:spLocks/>
          </p:cNvSpPr>
          <p:nvPr/>
        </p:nvSpPr>
        <p:spPr bwMode="auto">
          <a:xfrm>
            <a:off x="3786188" y="5357813"/>
            <a:ext cx="1643062"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a:solidFill>
                  <a:srgbClr val="002060"/>
                </a:solidFill>
                <a:latin typeface="Arial Narrow" pitchFamily="34" charset="0"/>
                <a:ea typeface="MS PGothic" pitchFamily="34" charset="-128"/>
                <a:cs typeface="Arial Narrow" pitchFamily="34" charset="0"/>
              </a:rPr>
              <a:t>Анелия Дошева</a:t>
            </a:r>
          </a:p>
          <a:p>
            <a:pPr algn="ctr"/>
            <a:r>
              <a:rPr lang="bg-BG" altLang="bg-BG" sz="1200">
                <a:solidFill>
                  <a:srgbClr val="002060"/>
                </a:solidFill>
                <a:latin typeface="Arial Narrow" pitchFamily="34" charset="0"/>
                <a:ea typeface="MS PGothic" pitchFamily="34" charset="-128"/>
                <a:cs typeface="Arial Narrow" pitchFamily="34" charset="0"/>
              </a:rPr>
              <a:t>РК  София Витоша</a:t>
            </a:r>
            <a:endParaRPr lang="en-US" altLang="bg-BG" sz="1200">
              <a:solidFill>
                <a:srgbClr val="002060"/>
              </a:solidFill>
              <a:latin typeface="Arial Narrow" pitchFamily="34" charset="0"/>
              <a:ea typeface="MS PGothic" pitchFamily="34" charset="-128"/>
              <a:cs typeface="Arial Narrow" pitchFamily="34" charset="0"/>
            </a:endParaRPr>
          </a:p>
        </p:txBody>
      </p:sp>
      <p:sp>
        <p:nvSpPr>
          <p:cNvPr id="49161" name="Title 1"/>
          <p:cNvSpPr txBox="1">
            <a:spLocks/>
          </p:cNvSpPr>
          <p:nvPr/>
        </p:nvSpPr>
        <p:spPr bwMode="auto">
          <a:xfrm>
            <a:off x="5857875" y="5357813"/>
            <a:ext cx="1643063"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a:solidFill>
                  <a:srgbClr val="002060"/>
                </a:solidFill>
                <a:latin typeface="Arial Narrow" pitchFamily="34" charset="0"/>
                <a:ea typeface="MS PGothic" pitchFamily="34" charset="-128"/>
                <a:cs typeface="Arial Narrow" pitchFamily="34" charset="0"/>
              </a:rPr>
              <a:t>Атанас Атанасов</a:t>
            </a:r>
          </a:p>
          <a:p>
            <a:pPr algn="ctr"/>
            <a:r>
              <a:rPr lang="bg-BG" altLang="bg-BG" sz="1200">
                <a:solidFill>
                  <a:srgbClr val="002060"/>
                </a:solidFill>
                <a:latin typeface="Arial Narrow" pitchFamily="34" charset="0"/>
                <a:ea typeface="MS PGothic" pitchFamily="34" charset="-128"/>
                <a:cs typeface="Arial Narrow" pitchFamily="34" charset="0"/>
              </a:rPr>
              <a:t>РК  Шумен</a:t>
            </a:r>
            <a:endParaRPr lang="en-US" altLang="bg-BG" sz="1200">
              <a:solidFill>
                <a:srgbClr val="002060"/>
              </a:solidFill>
              <a:latin typeface="Arial Narrow" pitchFamily="34" charset="0"/>
              <a:ea typeface="MS PGothic" pitchFamily="34" charset="-128"/>
              <a:cs typeface="Arial Narrow" pitchFamily="34" charset="0"/>
            </a:endParaRPr>
          </a:p>
        </p:txBody>
      </p:sp>
      <p:pic>
        <p:nvPicPr>
          <p:cNvPr id="35" name="Picture 2" descr="D:\rotary\0000 Vesko\team presents\original\krasi-ganchevsmall.jpg"/>
          <p:cNvPicPr>
            <a:picLocks noChangeAspect="1" noChangeArrowheads="1"/>
          </p:cNvPicPr>
          <p:nvPr/>
        </p:nvPicPr>
        <p:blipFill>
          <a:blip r:embed="rId3" cstate="print">
            <a:extLst/>
          </a:blip>
          <a:srcRect/>
          <a:stretch>
            <a:fillRect/>
          </a:stretch>
        </p:blipFill>
        <p:spPr bwMode="auto">
          <a:xfrm>
            <a:off x="2000800" y="3786190"/>
            <a:ext cx="1137851" cy="14471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36" name="Picture 35"/>
          <p:cNvPicPr>
            <a:picLocks noChangeAspect="1"/>
          </p:cNvPicPr>
          <p:nvPr/>
        </p:nvPicPr>
        <p:blipFill>
          <a:blip r:embed="rId4">
            <a:extLst/>
          </a:blip>
          <a:stretch>
            <a:fillRect/>
          </a:stretch>
        </p:blipFill>
        <p:spPr>
          <a:xfrm>
            <a:off x="6096739" y="3786190"/>
            <a:ext cx="1063066" cy="14287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7" name="Picture 2" descr="D:\rotary\0000 Vesko\team presents\original\lyubo-atanasovsmall.jpg"/>
          <p:cNvPicPr>
            <a:picLocks noChangeAspect="1" noChangeArrowheads="1"/>
          </p:cNvPicPr>
          <p:nvPr/>
        </p:nvPicPr>
        <p:blipFill>
          <a:blip r:embed="rId5" cstate="print">
            <a:extLst/>
          </a:blip>
          <a:srcRect/>
          <a:stretch>
            <a:fillRect/>
          </a:stretch>
        </p:blipFill>
        <p:spPr bwMode="auto">
          <a:xfrm>
            <a:off x="6033659" y="1428736"/>
            <a:ext cx="1131212" cy="14471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38" name="Picture 37"/>
          <p:cNvPicPr>
            <a:picLocks noChangeAspect="1"/>
          </p:cNvPicPr>
          <p:nvPr/>
        </p:nvPicPr>
        <p:blipFill>
          <a:blip r:embed="rId6" cstate="print">
            <a:extLst/>
          </a:blip>
          <a:stretch>
            <a:fillRect/>
          </a:stretch>
        </p:blipFill>
        <p:spPr>
          <a:xfrm>
            <a:off x="4072496" y="1428734"/>
            <a:ext cx="1146605" cy="14471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9" name="Picture 2" descr="D:\rotary\0000 Vesko\team presents\original\kalcho.jpg"/>
          <p:cNvPicPr>
            <a:picLocks noChangeAspect="1" noChangeArrowheads="1"/>
          </p:cNvPicPr>
          <p:nvPr/>
        </p:nvPicPr>
        <p:blipFill>
          <a:blip r:embed="rId7">
            <a:extLst/>
          </a:blip>
          <a:srcRect/>
          <a:stretch>
            <a:fillRect/>
          </a:stretch>
        </p:blipFill>
        <p:spPr bwMode="auto">
          <a:xfrm>
            <a:off x="2131689" y="1428734"/>
            <a:ext cx="1113208" cy="14471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88262223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КОНСУЛТАТИВЕН СЪВЕТ НА ПАСТ ГУВЕРНЬОРИТЕ 2019-2020 г.</a:t>
            </a:r>
            <a:endParaRPr lang="en-US" altLang="bg-BG" b="1" smtClean="0">
              <a:latin typeface="Arial Narrow" pitchFamily="34" charset="0"/>
            </a:endParaRPr>
          </a:p>
        </p:txBody>
      </p:sp>
      <p:pic>
        <p:nvPicPr>
          <p:cNvPr id="18" name="Content Placeholder 4"/>
          <p:cNvPicPr>
            <a:picLocks noChangeAspect="1"/>
          </p:cNvPicPr>
          <p:nvPr/>
        </p:nvPicPr>
        <p:blipFill>
          <a:blip r:embed="rId2" cstate="print">
            <a:extLst/>
          </a:blip>
          <a:stretch>
            <a:fillRect/>
          </a:stretch>
        </p:blipFill>
        <p:spPr>
          <a:xfrm>
            <a:off x="6282160" y="3756233"/>
            <a:ext cx="1128355" cy="14287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0180" name="Title 1"/>
          <p:cNvSpPr txBox="1">
            <a:spLocks/>
          </p:cNvSpPr>
          <p:nvPr/>
        </p:nvSpPr>
        <p:spPr bwMode="auto">
          <a:xfrm>
            <a:off x="1357313" y="2928938"/>
            <a:ext cx="1643062"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a:solidFill>
                  <a:srgbClr val="002060"/>
                </a:solidFill>
                <a:latin typeface="Arial Narrow" pitchFamily="34" charset="0"/>
                <a:ea typeface="MS PGothic" pitchFamily="34" charset="-128"/>
                <a:cs typeface="Arial Narrow" pitchFamily="34" charset="0"/>
              </a:rPr>
              <a:t>Валентин Стоянов</a:t>
            </a:r>
          </a:p>
          <a:p>
            <a:pPr algn="ctr"/>
            <a:r>
              <a:rPr lang="bg-BG" altLang="bg-BG" sz="1200">
                <a:solidFill>
                  <a:srgbClr val="002060"/>
                </a:solidFill>
                <a:latin typeface="Arial Narrow" pitchFamily="34" charset="0"/>
                <a:ea typeface="MS PGothic" pitchFamily="34" charset="-128"/>
                <a:cs typeface="Arial Narrow" pitchFamily="34" charset="0"/>
              </a:rPr>
              <a:t>РК  Стара Загора</a:t>
            </a:r>
            <a:endParaRPr lang="en-US" altLang="bg-BG" sz="1200">
              <a:solidFill>
                <a:srgbClr val="002060"/>
              </a:solidFill>
              <a:latin typeface="Arial Narrow" pitchFamily="34" charset="0"/>
              <a:ea typeface="MS PGothic" pitchFamily="34" charset="-128"/>
              <a:cs typeface="Arial Narrow" pitchFamily="34" charset="0"/>
            </a:endParaRPr>
          </a:p>
        </p:txBody>
      </p:sp>
      <p:sp>
        <p:nvSpPr>
          <p:cNvPr id="50181" name="Title 1"/>
          <p:cNvSpPr txBox="1">
            <a:spLocks/>
          </p:cNvSpPr>
          <p:nvPr/>
        </p:nvSpPr>
        <p:spPr bwMode="auto">
          <a:xfrm>
            <a:off x="6000750" y="2963863"/>
            <a:ext cx="1643063"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a:solidFill>
                  <a:srgbClr val="002060"/>
                </a:solidFill>
                <a:latin typeface="Arial Narrow" pitchFamily="34" charset="0"/>
                <a:ea typeface="MS PGothic" pitchFamily="34" charset="-128"/>
                <a:cs typeface="Arial Narrow" pitchFamily="34" charset="0"/>
              </a:rPr>
              <a:t>Нина Митева</a:t>
            </a:r>
          </a:p>
          <a:p>
            <a:pPr algn="ctr"/>
            <a:r>
              <a:rPr lang="bg-BG" altLang="bg-BG" sz="1200">
                <a:solidFill>
                  <a:srgbClr val="002060"/>
                </a:solidFill>
                <a:latin typeface="Arial Narrow" pitchFamily="34" charset="0"/>
                <a:ea typeface="MS PGothic" pitchFamily="34" charset="-128"/>
                <a:cs typeface="Arial Narrow" pitchFamily="34" charset="0"/>
              </a:rPr>
              <a:t>РК  Плевен Центрум</a:t>
            </a:r>
            <a:endParaRPr lang="en-US" altLang="bg-BG" sz="1200">
              <a:solidFill>
                <a:srgbClr val="002060"/>
              </a:solidFill>
              <a:latin typeface="Arial Narrow" pitchFamily="34" charset="0"/>
              <a:ea typeface="MS PGothic" pitchFamily="34" charset="-128"/>
              <a:cs typeface="Arial Narrow" pitchFamily="34" charset="0"/>
            </a:endParaRPr>
          </a:p>
        </p:txBody>
      </p:sp>
      <p:sp>
        <p:nvSpPr>
          <p:cNvPr id="50182" name="Title 1"/>
          <p:cNvSpPr txBox="1">
            <a:spLocks/>
          </p:cNvSpPr>
          <p:nvPr/>
        </p:nvSpPr>
        <p:spPr bwMode="auto">
          <a:xfrm>
            <a:off x="1379538" y="5330825"/>
            <a:ext cx="1643062"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a:solidFill>
                  <a:srgbClr val="002060"/>
                </a:solidFill>
                <a:latin typeface="Arial Narrow" pitchFamily="34" charset="0"/>
                <a:ea typeface="MS PGothic" pitchFamily="34" charset="-128"/>
                <a:cs typeface="Arial Narrow" pitchFamily="34" charset="0"/>
              </a:rPr>
              <a:t>Димитър Димитров</a:t>
            </a:r>
          </a:p>
          <a:p>
            <a:pPr algn="ctr"/>
            <a:r>
              <a:rPr lang="bg-BG" altLang="bg-BG" sz="1200">
                <a:solidFill>
                  <a:srgbClr val="002060"/>
                </a:solidFill>
                <a:latin typeface="Arial Narrow" pitchFamily="34" charset="0"/>
                <a:ea typeface="MS PGothic" pitchFamily="34" charset="-128"/>
                <a:cs typeface="Arial Narrow" pitchFamily="34" charset="0"/>
              </a:rPr>
              <a:t>РК  Пловдив Филипопол</a:t>
            </a:r>
            <a:endParaRPr lang="en-US" altLang="bg-BG" sz="1200">
              <a:solidFill>
                <a:srgbClr val="002060"/>
              </a:solidFill>
              <a:latin typeface="Arial Narrow" pitchFamily="34" charset="0"/>
              <a:ea typeface="MS PGothic" pitchFamily="34" charset="-128"/>
              <a:cs typeface="Arial Narrow" pitchFamily="34" charset="0"/>
            </a:endParaRPr>
          </a:p>
        </p:txBody>
      </p:sp>
      <p:sp>
        <p:nvSpPr>
          <p:cNvPr id="50183" name="Title 1"/>
          <p:cNvSpPr txBox="1">
            <a:spLocks/>
          </p:cNvSpPr>
          <p:nvPr/>
        </p:nvSpPr>
        <p:spPr bwMode="auto">
          <a:xfrm>
            <a:off x="3843338" y="5330825"/>
            <a:ext cx="1643062"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a:solidFill>
                  <a:srgbClr val="002060"/>
                </a:solidFill>
                <a:latin typeface="Arial Narrow" pitchFamily="34" charset="0"/>
                <a:ea typeface="MS PGothic" pitchFamily="34" charset="-128"/>
                <a:cs typeface="Arial Narrow" pitchFamily="34" charset="0"/>
              </a:rPr>
              <a:t>Емил Коцев</a:t>
            </a:r>
          </a:p>
          <a:p>
            <a:pPr algn="ctr"/>
            <a:r>
              <a:rPr lang="bg-BG" altLang="bg-BG" sz="1200">
                <a:solidFill>
                  <a:srgbClr val="002060"/>
                </a:solidFill>
                <a:latin typeface="Arial Narrow" pitchFamily="34" charset="0"/>
                <a:ea typeface="MS PGothic" pitchFamily="34" charset="-128"/>
                <a:cs typeface="Arial Narrow" pitchFamily="34" charset="0"/>
              </a:rPr>
              <a:t>РК  Русе</a:t>
            </a:r>
            <a:endParaRPr lang="en-US" altLang="bg-BG" sz="1200">
              <a:solidFill>
                <a:srgbClr val="002060"/>
              </a:solidFill>
              <a:latin typeface="Arial Narrow" pitchFamily="34" charset="0"/>
              <a:ea typeface="MS PGothic" pitchFamily="34" charset="-128"/>
              <a:cs typeface="Arial Narrow" pitchFamily="34" charset="0"/>
            </a:endParaRPr>
          </a:p>
        </p:txBody>
      </p:sp>
      <p:sp>
        <p:nvSpPr>
          <p:cNvPr id="50184" name="Title 1"/>
          <p:cNvSpPr txBox="1">
            <a:spLocks/>
          </p:cNvSpPr>
          <p:nvPr/>
        </p:nvSpPr>
        <p:spPr bwMode="auto">
          <a:xfrm>
            <a:off x="6003925" y="5330825"/>
            <a:ext cx="1643063"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a:solidFill>
                  <a:srgbClr val="002060"/>
                </a:solidFill>
                <a:latin typeface="Arial Narrow" pitchFamily="34" charset="0"/>
                <a:ea typeface="MS PGothic" pitchFamily="34" charset="-128"/>
                <a:cs typeface="Arial Narrow" pitchFamily="34" charset="0"/>
              </a:rPr>
              <a:t>Веселин Димитров</a:t>
            </a:r>
          </a:p>
          <a:p>
            <a:pPr algn="ctr"/>
            <a:r>
              <a:rPr lang="bg-BG" altLang="bg-BG" sz="1200">
                <a:solidFill>
                  <a:srgbClr val="002060"/>
                </a:solidFill>
                <a:latin typeface="Arial Narrow" pitchFamily="34" charset="0"/>
                <a:ea typeface="MS PGothic" pitchFamily="34" charset="-128"/>
                <a:cs typeface="Arial Narrow" pitchFamily="34" charset="0"/>
              </a:rPr>
              <a:t>РК  Бургас Приморие</a:t>
            </a:r>
            <a:endParaRPr lang="en-US" altLang="bg-BG" sz="1200">
              <a:solidFill>
                <a:srgbClr val="002060"/>
              </a:solidFill>
              <a:latin typeface="Arial Narrow" pitchFamily="34" charset="0"/>
              <a:ea typeface="MS PGothic" pitchFamily="34" charset="-128"/>
              <a:cs typeface="Arial Narrow" pitchFamily="34" charset="0"/>
            </a:endParaRPr>
          </a:p>
        </p:txBody>
      </p:sp>
      <p:pic>
        <p:nvPicPr>
          <p:cNvPr id="2" name="Picture 1"/>
          <p:cNvPicPr>
            <a:picLocks noChangeAspect="1"/>
          </p:cNvPicPr>
          <p:nvPr/>
        </p:nvPicPr>
        <p:blipFill>
          <a:blip r:embed="rId3" cstate="print">
            <a:extLst/>
          </a:blip>
          <a:stretch>
            <a:fillRect/>
          </a:stretch>
        </p:blipFill>
        <p:spPr>
          <a:xfrm>
            <a:off x="3892102" y="1357298"/>
            <a:ext cx="1225321" cy="14287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0186" name="Title 1"/>
          <p:cNvSpPr txBox="1">
            <a:spLocks/>
          </p:cNvSpPr>
          <p:nvPr/>
        </p:nvSpPr>
        <p:spPr bwMode="auto">
          <a:xfrm>
            <a:off x="3629025" y="2928938"/>
            <a:ext cx="1643063" cy="37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a:solidFill>
                  <a:srgbClr val="002060"/>
                </a:solidFill>
                <a:latin typeface="Arial Narrow" pitchFamily="34" charset="0"/>
                <a:ea typeface="MS PGothic" pitchFamily="34" charset="-128"/>
                <a:cs typeface="Arial Narrow" pitchFamily="34" charset="0"/>
              </a:rPr>
              <a:t>Иларио Астинов</a:t>
            </a:r>
          </a:p>
          <a:p>
            <a:pPr algn="ctr"/>
            <a:r>
              <a:rPr lang="bg-BG" altLang="bg-BG" sz="1200">
                <a:solidFill>
                  <a:srgbClr val="002060"/>
                </a:solidFill>
                <a:latin typeface="Arial Narrow" pitchFamily="34" charset="0"/>
                <a:ea typeface="MS PGothic" pitchFamily="34" charset="-128"/>
                <a:cs typeface="Arial Narrow" pitchFamily="34" charset="0"/>
              </a:rPr>
              <a:t>РК  Е-клуб София Некстум</a:t>
            </a:r>
            <a:endParaRPr lang="en-US" altLang="bg-BG" sz="1200">
              <a:solidFill>
                <a:srgbClr val="002060"/>
              </a:solidFill>
              <a:latin typeface="Arial Narrow" pitchFamily="34" charset="0"/>
              <a:ea typeface="MS PGothic" pitchFamily="34" charset="-128"/>
              <a:cs typeface="Arial Narrow" pitchFamily="34" charset="0"/>
            </a:endParaRPr>
          </a:p>
        </p:txBody>
      </p:sp>
      <p:pic>
        <p:nvPicPr>
          <p:cNvPr id="31" name="Picture 1" descr="D:\rotary\0000 Vesko\team presents\original\mitko-small.jpg"/>
          <p:cNvPicPr>
            <a:picLocks noChangeAspect="1" noChangeArrowheads="1"/>
          </p:cNvPicPr>
          <p:nvPr/>
        </p:nvPicPr>
        <p:blipFill>
          <a:blip r:embed="rId4" cstate="print">
            <a:extLst/>
          </a:blip>
          <a:srcRect/>
          <a:stretch>
            <a:fillRect/>
          </a:stretch>
        </p:blipFill>
        <p:spPr bwMode="auto">
          <a:xfrm>
            <a:off x="1711889" y="3714752"/>
            <a:ext cx="1108247" cy="14287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32" name="Picture 31"/>
          <p:cNvPicPr>
            <a:picLocks noChangeAspect="1"/>
          </p:cNvPicPr>
          <p:nvPr/>
        </p:nvPicPr>
        <p:blipFill>
          <a:blip r:embed="rId5">
            <a:extLst/>
          </a:blip>
          <a:stretch>
            <a:fillRect/>
          </a:stretch>
        </p:blipFill>
        <p:spPr>
          <a:xfrm>
            <a:off x="4000496" y="3745762"/>
            <a:ext cx="1149346" cy="145063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3" name="Picture 32" descr="D:\rotary\0000 Vesko\team presents\original\Images\IMG_0857 (2).JPG"/>
          <p:cNvPicPr>
            <a:picLocks noChangeAspect="1" noChangeArrowheads="1"/>
          </p:cNvPicPr>
          <p:nvPr/>
        </p:nvPicPr>
        <p:blipFill>
          <a:blip r:embed="rId6" cstate="print">
            <a:extLst/>
          </a:blip>
          <a:srcRect/>
          <a:stretch>
            <a:fillRect/>
          </a:stretch>
        </p:blipFill>
        <p:spPr bwMode="auto">
          <a:xfrm>
            <a:off x="6209168" y="1357300"/>
            <a:ext cx="1220218" cy="14287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34" name="Picture 2" descr="D:\rotary\0000 Vesko\team presents\original\Images\136323507229914.jpg"/>
          <p:cNvPicPr>
            <a:picLocks noChangeAspect="1" noChangeArrowheads="1"/>
          </p:cNvPicPr>
          <p:nvPr/>
        </p:nvPicPr>
        <p:blipFill>
          <a:blip r:embed="rId7">
            <a:extLst/>
          </a:blip>
          <a:srcRect/>
          <a:stretch>
            <a:fillRect/>
          </a:stretch>
        </p:blipFill>
        <p:spPr bwMode="auto">
          <a:xfrm>
            <a:off x="1698967" y="1357299"/>
            <a:ext cx="1105851" cy="14287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134967760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402013" y="2016125"/>
            <a:ext cx="5741987" cy="1570038"/>
          </a:xfrm>
          <a:prstGeom prst="rect">
            <a:avLst/>
          </a:prstGeom>
          <a:noFill/>
        </p:spPr>
        <p:txBody>
          <a:bodyPr>
            <a:spAutoFit/>
          </a:bodyPr>
          <a:lstStyle/>
          <a:p>
            <a:pPr algn="ctr" eaLnBrk="1" hangingPunct="1">
              <a:defRPr/>
            </a:pPr>
            <a:r>
              <a:rPr lang="bg-BG" sz="4800" dirty="0">
                <a:solidFill>
                  <a:srgbClr val="C00000"/>
                </a:solidFill>
                <a:latin typeface="Arial Black" panose="020B0A04020102020204" pitchFamily="34" charset="0"/>
              </a:rPr>
              <a:t>СЕКРЕТАРИАТ</a:t>
            </a:r>
          </a:p>
          <a:p>
            <a:pPr algn="ctr" eaLnBrk="1" hangingPunct="1">
              <a:defRPr/>
            </a:pPr>
            <a:r>
              <a:rPr lang="bg-BG" sz="4800" dirty="0">
                <a:solidFill>
                  <a:schemeClr val="accent1">
                    <a:lumMod val="50000"/>
                  </a:schemeClr>
                </a:solidFill>
                <a:latin typeface="Arial Black" panose="020B0A04020102020204" pitchFamily="34" charset="0"/>
              </a:rPr>
              <a:t>2019-2020 г.</a:t>
            </a:r>
          </a:p>
        </p:txBody>
      </p:sp>
      <p:pic>
        <p:nvPicPr>
          <p:cNvPr id="51203"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3379788" y="2943225"/>
            <a:ext cx="5889625" cy="1200150"/>
          </a:xfrm>
          <a:prstGeom prst="rect">
            <a:avLst/>
          </a:prstGeom>
          <a:noFill/>
        </p:spPr>
        <p:txBody>
          <a:bodyPr>
            <a:spAutoFit/>
          </a:bodyPr>
          <a:lstStyle/>
          <a:p>
            <a:pPr algn="ctr" eaLnBrk="1" hangingPunct="1">
              <a:defRPr/>
            </a:pPr>
            <a:r>
              <a:rPr lang="bg-BG" sz="3600" b="1" dirty="0">
                <a:solidFill>
                  <a:srgbClr val="C00000"/>
                </a:solidFill>
                <a:effectLst>
                  <a:outerShdw blurRad="38100" dist="38100" dir="2700000" algn="tl">
                    <a:srgbClr val="000000">
                      <a:alpha val="43137"/>
                    </a:srgbClr>
                  </a:outerShdw>
                </a:effectLst>
                <a:latin typeface="Arial Narrow" pitchFamily="34" charset="0"/>
              </a:rPr>
              <a:t>СЕКРЕТАРИАТ</a:t>
            </a:r>
          </a:p>
          <a:p>
            <a:pPr algn="ctr" eaLnBrk="1" hangingPunct="1">
              <a:defRPr/>
            </a:pPr>
            <a:r>
              <a:rPr lang="bg-BG" sz="3600" b="1" dirty="0">
                <a:solidFill>
                  <a:srgbClr val="002060"/>
                </a:solidFill>
                <a:effectLst>
                  <a:outerShdw blurRad="38100" dist="38100" dir="2700000" algn="tl">
                    <a:srgbClr val="000000">
                      <a:alpha val="43137"/>
                    </a:srgbClr>
                  </a:outerShdw>
                </a:effectLst>
                <a:latin typeface="Arial Narrow" pitchFamily="34" charset="0"/>
              </a:rPr>
              <a:t>2019-2020 г.</a:t>
            </a:r>
          </a:p>
        </p:txBody>
      </p:sp>
    </p:spTree>
    <p:extLst>
      <p:ext uri="{BB962C8B-B14F-4D97-AF65-F5344CB8AC3E}">
        <p14:creationId xmlns:p14="http://schemas.microsoft.com/office/powerpoint/2010/main" val="2430217246"/>
      </p:ext>
    </p:extLst>
  </p:cSld>
  <p:clrMapOvr>
    <a:masterClrMapping/>
  </p:clrMapOvr>
  <p:transition spd="slow">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СЕКРЕТАРИАТ 2019 - 2020 г.</a:t>
            </a:r>
            <a:endParaRPr lang="en-US" altLang="bg-BG" b="1" smtClean="0">
              <a:latin typeface="Arial Narrow" pitchFamily="34" charset="0"/>
            </a:endParaRPr>
          </a:p>
        </p:txBody>
      </p:sp>
      <p:sp>
        <p:nvSpPr>
          <p:cNvPr id="52227" name="Title 1"/>
          <p:cNvSpPr txBox="1">
            <a:spLocks/>
          </p:cNvSpPr>
          <p:nvPr/>
        </p:nvSpPr>
        <p:spPr bwMode="auto">
          <a:xfrm>
            <a:off x="571500" y="3000375"/>
            <a:ext cx="1643063"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a:solidFill>
                  <a:srgbClr val="002060"/>
                </a:solidFill>
                <a:latin typeface="Arial Narrow" pitchFamily="34" charset="0"/>
                <a:ea typeface="MS PGothic" pitchFamily="34" charset="-128"/>
                <a:cs typeface="Arial Narrow" pitchFamily="34" charset="0"/>
              </a:rPr>
              <a:t>Пламен Цветков</a:t>
            </a:r>
          </a:p>
          <a:p>
            <a:pPr algn="ctr"/>
            <a:r>
              <a:rPr lang="bg-BG" altLang="bg-BG" sz="1200">
                <a:solidFill>
                  <a:srgbClr val="002060"/>
                </a:solidFill>
                <a:latin typeface="Arial Narrow" pitchFamily="34" charset="0"/>
                <a:ea typeface="MS PGothic" pitchFamily="34" charset="-128"/>
                <a:cs typeface="Arial Narrow" pitchFamily="34" charset="0"/>
              </a:rPr>
              <a:t>РК  Русе Дунав</a:t>
            </a:r>
            <a:endParaRPr lang="en-US" altLang="bg-BG" sz="1200">
              <a:solidFill>
                <a:srgbClr val="002060"/>
              </a:solidFill>
              <a:latin typeface="Arial Narrow" pitchFamily="34" charset="0"/>
              <a:ea typeface="MS PGothic" pitchFamily="34" charset="-128"/>
              <a:cs typeface="Arial Narrow" pitchFamily="34" charset="0"/>
            </a:endParaRPr>
          </a:p>
        </p:txBody>
      </p:sp>
      <p:sp>
        <p:nvSpPr>
          <p:cNvPr id="52228" name="Title 1"/>
          <p:cNvSpPr txBox="1">
            <a:spLocks/>
          </p:cNvSpPr>
          <p:nvPr/>
        </p:nvSpPr>
        <p:spPr bwMode="auto">
          <a:xfrm>
            <a:off x="2500313" y="3000375"/>
            <a:ext cx="1643062"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a:solidFill>
                  <a:srgbClr val="002060"/>
                </a:solidFill>
                <a:latin typeface="Arial Narrow" pitchFamily="34" charset="0"/>
                <a:ea typeface="MS PGothic" pitchFamily="34" charset="-128"/>
                <a:cs typeface="Arial Narrow" pitchFamily="34" charset="0"/>
              </a:rPr>
              <a:t>Любомир Борисов</a:t>
            </a:r>
          </a:p>
          <a:p>
            <a:pPr algn="ctr"/>
            <a:r>
              <a:rPr lang="bg-BG" altLang="bg-BG" sz="1200">
                <a:solidFill>
                  <a:srgbClr val="002060"/>
                </a:solidFill>
                <a:latin typeface="Arial Narrow" pitchFamily="34" charset="0"/>
                <a:ea typeface="MS PGothic" pitchFamily="34" charset="-128"/>
                <a:cs typeface="Arial Narrow" pitchFamily="34" charset="0"/>
              </a:rPr>
              <a:t>РК  Габрово</a:t>
            </a:r>
            <a:endParaRPr lang="en-US" altLang="bg-BG" sz="1200">
              <a:solidFill>
                <a:srgbClr val="002060"/>
              </a:solidFill>
              <a:latin typeface="Arial Narrow" pitchFamily="34" charset="0"/>
              <a:ea typeface="MS PGothic" pitchFamily="34" charset="-128"/>
              <a:cs typeface="Arial Narrow" pitchFamily="34" charset="0"/>
            </a:endParaRPr>
          </a:p>
        </p:txBody>
      </p:sp>
      <p:sp>
        <p:nvSpPr>
          <p:cNvPr id="52229" name="Title 1"/>
          <p:cNvSpPr txBox="1">
            <a:spLocks/>
          </p:cNvSpPr>
          <p:nvPr/>
        </p:nvSpPr>
        <p:spPr bwMode="auto">
          <a:xfrm>
            <a:off x="4000500" y="3000375"/>
            <a:ext cx="1643063"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a:solidFill>
                  <a:srgbClr val="002060"/>
                </a:solidFill>
                <a:latin typeface="Arial Narrow" pitchFamily="34" charset="0"/>
                <a:ea typeface="MS PGothic" pitchFamily="34" charset="-128"/>
                <a:cs typeface="Arial Narrow" pitchFamily="34" charset="0"/>
              </a:rPr>
              <a:t>Даниел Похомов</a:t>
            </a:r>
          </a:p>
          <a:p>
            <a:pPr algn="ctr"/>
            <a:r>
              <a:rPr lang="bg-BG" altLang="bg-BG" sz="1200">
                <a:solidFill>
                  <a:srgbClr val="002060"/>
                </a:solidFill>
                <a:latin typeface="Arial Narrow" pitchFamily="34" charset="0"/>
                <a:ea typeface="MS PGothic" pitchFamily="34" charset="-128"/>
                <a:cs typeface="Arial Narrow" pitchFamily="34" charset="0"/>
              </a:rPr>
              <a:t>РК   Каварна</a:t>
            </a:r>
            <a:endParaRPr lang="en-US" altLang="bg-BG" sz="1200">
              <a:solidFill>
                <a:srgbClr val="002060"/>
              </a:solidFill>
              <a:latin typeface="Arial Narrow" pitchFamily="34" charset="0"/>
              <a:ea typeface="MS PGothic" pitchFamily="34" charset="-128"/>
              <a:cs typeface="Arial Narrow" pitchFamily="34" charset="0"/>
            </a:endParaRPr>
          </a:p>
        </p:txBody>
      </p:sp>
      <p:sp>
        <p:nvSpPr>
          <p:cNvPr id="52230" name="Title 1"/>
          <p:cNvSpPr txBox="1">
            <a:spLocks/>
          </p:cNvSpPr>
          <p:nvPr/>
        </p:nvSpPr>
        <p:spPr bwMode="auto">
          <a:xfrm>
            <a:off x="5857875" y="3000375"/>
            <a:ext cx="1643063"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a:solidFill>
                  <a:srgbClr val="002060"/>
                </a:solidFill>
                <a:latin typeface="Arial Narrow" pitchFamily="34" charset="0"/>
                <a:ea typeface="MS PGothic" pitchFamily="34" charset="-128"/>
                <a:cs typeface="Arial Narrow" pitchFamily="34" charset="0"/>
              </a:rPr>
              <a:t>Борис Михайлов</a:t>
            </a:r>
          </a:p>
          <a:p>
            <a:pPr algn="ctr"/>
            <a:r>
              <a:rPr lang="bg-BG" altLang="bg-BG" sz="1200">
                <a:solidFill>
                  <a:srgbClr val="002060"/>
                </a:solidFill>
                <a:latin typeface="Arial Narrow" pitchFamily="34" charset="0"/>
                <a:ea typeface="MS PGothic" pitchFamily="34" charset="-128"/>
                <a:cs typeface="Arial Narrow" pitchFamily="34" charset="0"/>
              </a:rPr>
              <a:t>РК  София Витоша</a:t>
            </a:r>
            <a:endParaRPr lang="en-US" altLang="bg-BG" sz="1200">
              <a:solidFill>
                <a:srgbClr val="002060"/>
              </a:solidFill>
              <a:latin typeface="Arial Narrow" pitchFamily="34" charset="0"/>
              <a:ea typeface="MS PGothic" pitchFamily="34" charset="-128"/>
              <a:cs typeface="Arial Narrow" pitchFamily="34" charset="0"/>
            </a:endParaRPr>
          </a:p>
        </p:txBody>
      </p:sp>
      <p:sp>
        <p:nvSpPr>
          <p:cNvPr id="52231" name="Title 1"/>
          <p:cNvSpPr txBox="1">
            <a:spLocks/>
          </p:cNvSpPr>
          <p:nvPr/>
        </p:nvSpPr>
        <p:spPr bwMode="auto">
          <a:xfrm>
            <a:off x="7072313" y="3000375"/>
            <a:ext cx="1643062"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a:solidFill>
                  <a:srgbClr val="002060"/>
                </a:solidFill>
                <a:latin typeface="Arial Narrow" pitchFamily="34" charset="0"/>
                <a:ea typeface="MS PGothic" pitchFamily="34" charset="-128"/>
                <a:cs typeface="Arial Narrow" pitchFamily="34" charset="0"/>
              </a:rPr>
              <a:t>Лилян Сираков</a:t>
            </a:r>
          </a:p>
          <a:p>
            <a:pPr algn="ctr"/>
            <a:r>
              <a:rPr lang="bg-BG" altLang="bg-BG" sz="1200">
                <a:solidFill>
                  <a:srgbClr val="002060"/>
                </a:solidFill>
                <a:latin typeface="Arial Narrow" pitchFamily="34" charset="0"/>
                <a:ea typeface="MS PGothic" pitchFamily="34" charset="-128"/>
                <a:cs typeface="Arial Narrow" pitchFamily="34" charset="0"/>
              </a:rPr>
              <a:t>РК Смолян</a:t>
            </a:r>
            <a:endParaRPr lang="en-US" altLang="bg-BG" sz="1200">
              <a:solidFill>
                <a:srgbClr val="002060"/>
              </a:solidFill>
              <a:latin typeface="Arial Narrow" pitchFamily="34" charset="0"/>
              <a:ea typeface="MS PGothic" pitchFamily="34" charset="-128"/>
              <a:cs typeface="Arial Narrow" pitchFamily="34" charset="0"/>
            </a:endParaRPr>
          </a:p>
        </p:txBody>
      </p:sp>
      <p:pic>
        <p:nvPicPr>
          <p:cNvPr id="25" name="Picture 24"/>
          <p:cNvPicPr>
            <a:picLocks noChangeAspect="1"/>
          </p:cNvPicPr>
          <p:nvPr/>
        </p:nvPicPr>
        <p:blipFill>
          <a:blip r:embed="rId2" cstate="print">
            <a:extLst/>
          </a:blip>
          <a:stretch>
            <a:fillRect/>
          </a:stretch>
        </p:blipFill>
        <p:spPr>
          <a:xfrm>
            <a:off x="930624" y="1643029"/>
            <a:ext cx="926714" cy="12858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2233" name="Title 1"/>
          <p:cNvSpPr txBox="1">
            <a:spLocks/>
          </p:cNvSpPr>
          <p:nvPr/>
        </p:nvSpPr>
        <p:spPr bwMode="auto">
          <a:xfrm>
            <a:off x="571500" y="1285875"/>
            <a:ext cx="1643063"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СЕКРЕТАР</a:t>
            </a:r>
            <a:endParaRPr lang="en-US" altLang="bg-BG" sz="1200" b="1">
              <a:solidFill>
                <a:srgbClr val="002060"/>
              </a:solidFill>
              <a:latin typeface="Arial Narrow" pitchFamily="34" charset="0"/>
              <a:ea typeface="MS PGothic" pitchFamily="34" charset="-128"/>
              <a:cs typeface="Arial Narrow" pitchFamily="34" charset="0"/>
            </a:endParaRPr>
          </a:p>
        </p:txBody>
      </p:sp>
      <p:pic>
        <p:nvPicPr>
          <p:cNvPr id="10" name="Picture 9"/>
          <p:cNvPicPr>
            <a:picLocks noChangeAspect="1"/>
          </p:cNvPicPr>
          <p:nvPr/>
        </p:nvPicPr>
        <p:blipFill>
          <a:blip r:embed="rId3" cstate="print">
            <a:extLst/>
          </a:blip>
          <a:stretch>
            <a:fillRect/>
          </a:stretch>
        </p:blipFill>
        <p:spPr>
          <a:xfrm>
            <a:off x="2828252" y="1643048"/>
            <a:ext cx="1029374" cy="12858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2" descr="D:\rotary\0000 Vesko\team presents\original\daniel-small.jpg"/>
          <p:cNvPicPr>
            <a:picLocks noChangeAspect="1" noChangeArrowheads="1"/>
          </p:cNvPicPr>
          <p:nvPr/>
        </p:nvPicPr>
        <p:blipFill>
          <a:blip r:embed="rId4">
            <a:extLst/>
          </a:blip>
          <a:srcRect t="7297" r="13636"/>
          <a:stretch>
            <a:fillRect/>
          </a:stretch>
        </p:blipFill>
        <p:spPr bwMode="auto">
          <a:xfrm>
            <a:off x="4249128" y="1643048"/>
            <a:ext cx="977272" cy="12858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52236" name="Title 1"/>
          <p:cNvSpPr txBox="1">
            <a:spLocks/>
          </p:cNvSpPr>
          <p:nvPr/>
        </p:nvSpPr>
        <p:spPr bwMode="auto">
          <a:xfrm>
            <a:off x="3143250" y="1285875"/>
            <a:ext cx="2000250"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ЦЕРЕМОНИАЛМАЙСТОРИ</a:t>
            </a:r>
            <a:endParaRPr lang="en-US" altLang="bg-BG" sz="1200" b="1">
              <a:solidFill>
                <a:srgbClr val="002060"/>
              </a:solidFill>
              <a:latin typeface="Arial Narrow" pitchFamily="34" charset="0"/>
              <a:ea typeface="MS PGothic" pitchFamily="34" charset="-128"/>
              <a:cs typeface="Arial Narrow" pitchFamily="34" charset="0"/>
            </a:endParaRPr>
          </a:p>
        </p:txBody>
      </p:sp>
      <p:pic>
        <p:nvPicPr>
          <p:cNvPr id="13" name="Picture 12"/>
          <p:cNvPicPr>
            <a:picLocks noChangeAspect="1"/>
          </p:cNvPicPr>
          <p:nvPr/>
        </p:nvPicPr>
        <p:blipFill>
          <a:blip r:embed="rId5"/>
          <a:srcRect l="26070" t="3916" r="35829" b="43212"/>
          <a:stretch>
            <a:fillRect/>
          </a:stretch>
        </p:blipFill>
        <p:spPr>
          <a:xfrm>
            <a:off x="6167486" y="1643048"/>
            <a:ext cx="904881" cy="12858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13"/>
          <p:cNvPicPr>
            <a:picLocks noChangeAspect="1"/>
          </p:cNvPicPr>
          <p:nvPr/>
        </p:nvPicPr>
        <p:blipFill>
          <a:blip r:embed="rId6" cstate="print">
            <a:extLst/>
          </a:blip>
          <a:srcRect r="96" b="626"/>
          <a:stretch>
            <a:fillRect/>
          </a:stretch>
        </p:blipFill>
        <p:spPr>
          <a:xfrm>
            <a:off x="7500984" y="1643048"/>
            <a:ext cx="857256" cy="12858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2239" name="Title 1"/>
          <p:cNvSpPr txBox="1">
            <a:spLocks/>
          </p:cNvSpPr>
          <p:nvPr/>
        </p:nvSpPr>
        <p:spPr bwMode="auto">
          <a:xfrm>
            <a:off x="6286500" y="1285875"/>
            <a:ext cx="2000250"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ЮРИСТИ НА ДИСТРИКТА</a:t>
            </a:r>
            <a:endParaRPr lang="en-US" altLang="bg-BG" sz="1200" b="1">
              <a:solidFill>
                <a:srgbClr val="002060"/>
              </a:solidFill>
              <a:latin typeface="Arial Narrow" pitchFamily="34" charset="0"/>
              <a:ea typeface="MS PGothic" pitchFamily="34" charset="-128"/>
              <a:cs typeface="Arial Narrow" pitchFamily="34" charset="0"/>
            </a:endParaRPr>
          </a:p>
        </p:txBody>
      </p:sp>
      <p:pic>
        <p:nvPicPr>
          <p:cNvPr id="16" name="Picture 15"/>
          <p:cNvPicPr>
            <a:picLocks noChangeAspect="1"/>
          </p:cNvPicPr>
          <p:nvPr/>
        </p:nvPicPr>
        <p:blipFill>
          <a:blip r:embed="rId7" cstate="print">
            <a:extLst/>
          </a:blip>
          <a:stretch>
            <a:fillRect/>
          </a:stretch>
        </p:blipFill>
        <p:spPr>
          <a:xfrm>
            <a:off x="1928777" y="4357696"/>
            <a:ext cx="962215" cy="12144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2241" name="Title 1"/>
          <p:cNvSpPr txBox="1">
            <a:spLocks/>
          </p:cNvSpPr>
          <p:nvPr/>
        </p:nvSpPr>
        <p:spPr bwMode="auto">
          <a:xfrm>
            <a:off x="1357313" y="3714750"/>
            <a:ext cx="20002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ИЗДАТЕЛ НА РЕГИОНАЛНО СПИСАНИЕ </a:t>
            </a:r>
            <a:br>
              <a:rPr lang="bg-BG" altLang="bg-BG" sz="1200" b="1">
                <a:solidFill>
                  <a:srgbClr val="002060"/>
                </a:solidFill>
                <a:latin typeface="Arial Narrow" pitchFamily="34" charset="0"/>
                <a:ea typeface="MS PGothic" pitchFamily="34" charset="-128"/>
                <a:cs typeface="Arial Narrow" pitchFamily="34" charset="0"/>
              </a:rPr>
            </a:br>
            <a:r>
              <a:rPr lang="bg-BG" altLang="bg-BG" sz="1200" b="1">
                <a:solidFill>
                  <a:srgbClr val="002060"/>
                </a:solidFill>
                <a:latin typeface="Arial Narrow" pitchFamily="34" charset="0"/>
                <a:ea typeface="MS PGothic" pitchFamily="34" charset="-128"/>
                <a:cs typeface="Arial Narrow" pitchFamily="34" charset="0"/>
              </a:rPr>
              <a:t>“РОТАРИ НА БАЛКАНИТЕ”</a:t>
            </a:r>
            <a:endParaRPr lang="en-US" altLang="bg-BG" sz="1200" b="1">
              <a:solidFill>
                <a:srgbClr val="002060"/>
              </a:solidFill>
              <a:latin typeface="Arial Narrow" pitchFamily="34" charset="0"/>
              <a:ea typeface="MS PGothic" pitchFamily="34" charset="-128"/>
              <a:cs typeface="Arial Narrow" pitchFamily="34" charset="0"/>
            </a:endParaRPr>
          </a:p>
        </p:txBody>
      </p:sp>
      <p:sp>
        <p:nvSpPr>
          <p:cNvPr id="52242" name="Title 1"/>
          <p:cNvSpPr txBox="1">
            <a:spLocks/>
          </p:cNvSpPr>
          <p:nvPr/>
        </p:nvSpPr>
        <p:spPr bwMode="auto">
          <a:xfrm>
            <a:off x="1571625" y="5643563"/>
            <a:ext cx="1643063"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a:solidFill>
                  <a:srgbClr val="002060"/>
                </a:solidFill>
                <a:latin typeface="Arial Narrow" pitchFamily="34" charset="0"/>
                <a:ea typeface="MS PGothic" pitchFamily="34" charset="-128"/>
                <a:cs typeface="Arial Narrow" pitchFamily="34" charset="0"/>
              </a:rPr>
              <a:t>Наско Начев, ПДГ</a:t>
            </a:r>
          </a:p>
          <a:p>
            <a:pPr algn="ctr"/>
            <a:r>
              <a:rPr lang="bg-BG" altLang="bg-BG" sz="1200">
                <a:solidFill>
                  <a:srgbClr val="002060"/>
                </a:solidFill>
                <a:latin typeface="Arial Narrow" pitchFamily="34" charset="0"/>
                <a:ea typeface="MS PGothic" pitchFamily="34" charset="-128"/>
                <a:cs typeface="Arial Narrow" pitchFamily="34" charset="0"/>
              </a:rPr>
              <a:t>РК  Пловдив Пълдин</a:t>
            </a:r>
            <a:endParaRPr lang="en-US" altLang="bg-BG" sz="1200">
              <a:solidFill>
                <a:srgbClr val="002060"/>
              </a:solidFill>
              <a:latin typeface="Arial Narrow" pitchFamily="34" charset="0"/>
              <a:ea typeface="MS PGothic" pitchFamily="34" charset="-128"/>
              <a:cs typeface="Arial Narrow" pitchFamily="34" charset="0"/>
            </a:endParaRPr>
          </a:p>
        </p:txBody>
      </p:sp>
      <p:pic>
        <p:nvPicPr>
          <p:cNvPr id="20" name="Picture 19"/>
          <p:cNvPicPr>
            <a:picLocks noChangeAspect="1"/>
          </p:cNvPicPr>
          <p:nvPr/>
        </p:nvPicPr>
        <p:blipFill>
          <a:blip r:embed="rId8" cstate="print">
            <a:extLst/>
          </a:blip>
          <a:stretch>
            <a:fillRect/>
          </a:stretch>
        </p:blipFill>
        <p:spPr>
          <a:xfrm>
            <a:off x="4000494" y="4357696"/>
            <a:ext cx="959753" cy="121444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2244" name="Title 1"/>
          <p:cNvSpPr txBox="1">
            <a:spLocks/>
          </p:cNvSpPr>
          <p:nvPr/>
        </p:nvSpPr>
        <p:spPr bwMode="auto">
          <a:xfrm>
            <a:off x="3643313" y="5643563"/>
            <a:ext cx="1643062"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a:solidFill>
                  <a:srgbClr val="002060"/>
                </a:solidFill>
                <a:latin typeface="Arial Narrow" pitchFamily="34" charset="0"/>
                <a:ea typeface="MS PGothic" pitchFamily="34" charset="-128"/>
                <a:cs typeface="Arial Narrow" pitchFamily="34" charset="0"/>
              </a:rPr>
              <a:t>Атанас Атанасов, ПДГ</a:t>
            </a:r>
          </a:p>
          <a:p>
            <a:pPr algn="ctr"/>
            <a:r>
              <a:rPr lang="bg-BG" altLang="bg-BG" sz="1200">
                <a:solidFill>
                  <a:srgbClr val="002060"/>
                </a:solidFill>
                <a:latin typeface="Arial Narrow" pitchFamily="34" charset="0"/>
                <a:ea typeface="MS PGothic" pitchFamily="34" charset="-128"/>
                <a:cs typeface="Arial Narrow" pitchFamily="34" charset="0"/>
              </a:rPr>
              <a:t>РК Шумен</a:t>
            </a:r>
            <a:endParaRPr lang="en-US" altLang="bg-BG" sz="1200">
              <a:solidFill>
                <a:srgbClr val="002060"/>
              </a:solidFill>
              <a:latin typeface="Arial Narrow" pitchFamily="34" charset="0"/>
              <a:ea typeface="MS PGothic" pitchFamily="34" charset="-128"/>
              <a:cs typeface="Arial Narrow" pitchFamily="34" charset="0"/>
            </a:endParaRPr>
          </a:p>
        </p:txBody>
      </p:sp>
      <p:sp>
        <p:nvSpPr>
          <p:cNvPr id="52245" name="Title 1"/>
          <p:cNvSpPr txBox="1">
            <a:spLocks/>
          </p:cNvSpPr>
          <p:nvPr/>
        </p:nvSpPr>
        <p:spPr bwMode="auto">
          <a:xfrm>
            <a:off x="3500438" y="3714750"/>
            <a:ext cx="20002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КООРДИНАЦИЯ ПРИ ХУМАНИТАРНИ АКЦИИ И ВРЪЗКИ С НПО</a:t>
            </a:r>
            <a:endParaRPr lang="en-US" altLang="bg-BG" sz="1200" b="1">
              <a:solidFill>
                <a:srgbClr val="002060"/>
              </a:solidFill>
              <a:latin typeface="Arial Narrow" pitchFamily="34" charset="0"/>
              <a:ea typeface="MS PGothic" pitchFamily="34" charset="-128"/>
              <a:cs typeface="Arial Narrow" pitchFamily="34" charset="0"/>
            </a:endParaRPr>
          </a:p>
        </p:txBody>
      </p:sp>
      <p:pic>
        <p:nvPicPr>
          <p:cNvPr id="22" name="Picture 21"/>
          <p:cNvPicPr>
            <a:picLocks noChangeAspect="1"/>
          </p:cNvPicPr>
          <p:nvPr/>
        </p:nvPicPr>
        <p:blipFill>
          <a:blip r:embed="rId9" cstate="print">
            <a:extLst/>
          </a:blip>
          <a:stretch>
            <a:fillRect/>
          </a:stretch>
        </p:blipFill>
        <p:spPr>
          <a:xfrm>
            <a:off x="6072198" y="4357696"/>
            <a:ext cx="929905" cy="12144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2247" name="Title 1"/>
          <p:cNvSpPr txBox="1">
            <a:spLocks/>
          </p:cNvSpPr>
          <p:nvPr/>
        </p:nvSpPr>
        <p:spPr bwMode="auto">
          <a:xfrm>
            <a:off x="5715000" y="5643563"/>
            <a:ext cx="1643063"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a:solidFill>
                  <a:srgbClr val="002060"/>
                </a:solidFill>
                <a:latin typeface="Arial Narrow" pitchFamily="34" charset="0"/>
                <a:ea typeface="MS PGothic" pitchFamily="34" charset="-128"/>
                <a:cs typeface="Arial Narrow" pitchFamily="34" charset="0"/>
              </a:rPr>
              <a:t>Цвятко Кадийски</a:t>
            </a:r>
          </a:p>
          <a:p>
            <a:pPr algn="ctr"/>
            <a:r>
              <a:rPr lang="bg-BG" altLang="bg-BG" sz="1200">
                <a:solidFill>
                  <a:srgbClr val="002060"/>
                </a:solidFill>
                <a:latin typeface="Arial Narrow" pitchFamily="34" charset="0"/>
                <a:ea typeface="MS PGothic" pitchFamily="34" charset="-128"/>
                <a:cs typeface="Arial Narrow" pitchFamily="34" charset="0"/>
              </a:rPr>
              <a:t>РК София</a:t>
            </a:r>
            <a:endParaRPr lang="en-US" altLang="bg-BG" sz="1200">
              <a:solidFill>
                <a:srgbClr val="002060"/>
              </a:solidFill>
              <a:latin typeface="Arial Narrow" pitchFamily="34" charset="0"/>
              <a:ea typeface="MS PGothic" pitchFamily="34" charset="-128"/>
              <a:cs typeface="Arial Narrow" pitchFamily="34" charset="0"/>
            </a:endParaRPr>
          </a:p>
        </p:txBody>
      </p:sp>
      <p:sp>
        <p:nvSpPr>
          <p:cNvPr id="52248" name="Title 1"/>
          <p:cNvSpPr txBox="1">
            <a:spLocks/>
          </p:cNvSpPr>
          <p:nvPr/>
        </p:nvSpPr>
        <p:spPr bwMode="auto">
          <a:xfrm>
            <a:off x="5500688" y="3714750"/>
            <a:ext cx="20002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ИСТОРИК </a:t>
            </a:r>
          </a:p>
          <a:p>
            <a:pPr algn="ctr"/>
            <a:r>
              <a:rPr lang="bg-BG" altLang="bg-BG" sz="1200" b="1">
                <a:solidFill>
                  <a:srgbClr val="002060"/>
                </a:solidFill>
                <a:latin typeface="Arial Narrow" pitchFamily="34" charset="0"/>
                <a:ea typeface="MS PGothic" pitchFamily="34" charset="-128"/>
                <a:cs typeface="Arial Narrow" pitchFamily="34" charset="0"/>
              </a:rPr>
              <a:t>НА </a:t>
            </a:r>
          </a:p>
          <a:p>
            <a:pPr algn="ctr"/>
            <a:r>
              <a:rPr lang="bg-BG" altLang="bg-BG" sz="1200" b="1">
                <a:solidFill>
                  <a:srgbClr val="002060"/>
                </a:solidFill>
                <a:latin typeface="Arial Narrow" pitchFamily="34" charset="0"/>
                <a:ea typeface="MS PGothic" pitchFamily="34" charset="-128"/>
                <a:cs typeface="Arial Narrow" pitchFamily="34" charset="0"/>
              </a:rPr>
              <a:t>ДИСТРИКТА</a:t>
            </a:r>
            <a:endParaRPr lang="en-US" altLang="bg-BG" sz="1200" b="1">
              <a:solidFill>
                <a:srgbClr val="002060"/>
              </a:solidFill>
              <a:latin typeface="Arial Narrow" pitchFamily="34" charset="0"/>
              <a:ea typeface="MS PGothic" pitchFamily="34" charset="-128"/>
              <a:cs typeface="Arial Narrow" pitchFamily="34" charset="0"/>
            </a:endParaRPr>
          </a:p>
        </p:txBody>
      </p:sp>
    </p:spTree>
    <p:extLst>
      <p:ext uri="{BB962C8B-B14F-4D97-AF65-F5344CB8AC3E}">
        <p14:creationId xmlns:p14="http://schemas.microsoft.com/office/powerpoint/2010/main" val="32330475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3325813" y="2714625"/>
            <a:ext cx="5889625" cy="1754188"/>
          </a:xfrm>
          <a:prstGeom prst="rect">
            <a:avLst/>
          </a:prstGeom>
          <a:noFill/>
        </p:spPr>
        <p:txBody>
          <a:bodyPr>
            <a:spAutoFit/>
          </a:bodyPr>
          <a:lstStyle/>
          <a:p>
            <a:pPr algn="ctr" eaLnBrk="1" hangingPunct="1">
              <a:defRPr/>
            </a:pPr>
            <a:r>
              <a:rPr lang="bg-BG" sz="3600" b="1" dirty="0">
                <a:solidFill>
                  <a:srgbClr val="002060"/>
                </a:solidFill>
                <a:effectLst>
                  <a:outerShdw blurRad="38100" dist="38100" dir="2700000" algn="tl">
                    <a:srgbClr val="000000">
                      <a:alpha val="43137"/>
                    </a:srgbClr>
                  </a:outerShdw>
                </a:effectLst>
                <a:latin typeface="Arial Narrow" pitchFamily="34" charset="0"/>
              </a:rPr>
              <a:t>АСИСТЕНТ</a:t>
            </a:r>
          </a:p>
          <a:p>
            <a:pPr algn="ctr" eaLnBrk="1" hangingPunct="1">
              <a:defRPr/>
            </a:pPr>
            <a:r>
              <a:rPr lang="bg-BG" sz="3600" b="1" dirty="0">
                <a:solidFill>
                  <a:srgbClr val="C00000"/>
                </a:solidFill>
                <a:effectLst>
                  <a:outerShdw blurRad="38100" dist="38100" dir="2700000" algn="tl">
                    <a:srgbClr val="000000">
                      <a:alpha val="43137"/>
                    </a:srgbClr>
                  </a:outerShdw>
                </a:effectLst>
                <a:latin typeface="Arial Narrow" pitchFamily="34" charset="0"/>
              </a:rPr>
              <a:t>ГУВЕРНЬОРИ</a:t>
            </a:r>
          </a:p>
          <a:p>
            <a:pPr algn="ctr" eaLnBrk="1" hangingPunct="1">
              <a:defRPr/>
            </a:pPr>
            <a:r>
              <a:rPr lang="bg-BG" sz="3600" b="1" dirty="0">
                <a:solidFill>
                  <a:srgbClr val="002060"/>
                </a:solidFill>
                <a:effectLst>
                  <a:outerShdw blurRad="38100" dist="38100" dir="2700000" algn="tl">
                    <a:srgbClr val="000000">
                      <a:alpha val="43137"/>
                    </a:srgbClr>
                  </a:outerShdw>
                </a:effectLst>
                <a:latin typeface="Arial Narrow" pitchFamily="34" charset="0"/>
              </a:rPr>
              <a:t>2019 - 2020 г.</a:t>
            </a:r>
          </a:p>
        </p:txBody>
      </p:sp>
    </p:spTree>
    <p:extLst>
      <p:ext uri="{BB962C8B-B14F-4D97-AF65-F5344CB8AC3E}">
        <p14:creationId xmlns:p14="http://schemas.microsoft.com/office/powerpoint/2010/main" val="670757099"/>
      </p:ext>
    </p:extLst>
  </p:cSld>
  <p:clrMapOvr>
    <a:masterClrMapping/>
  </p:clrMapOvr>
  <p:transition spd="slow">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АСИСТЕНТ ГУВЕРНЬОРИ 2019 – 2020 г.</a:t>
            </a:r>
            <a:endParaRPr lang="en-US" altLang="bg-BG" b="1" smtClean="0">
              <a:latin typeface="Arial Narrow" pitchFamily="34" charset="0"/>
            </a:endParaRPr>
          </a:p>
        </p:txBody>
      </p:sp>
      <p:sp>
        <p:nvSpPr>
          <p:cNvPr id="54275" name="Title 1"/>
          <p:cNvSpPr txBox="1">
            <a:spLocks/>
          </p:cNvSpPr>
          <p:nvPr/>
        </p:nvSpPr>
        <p:spPr bwMode="auto">
          <a:xfrm>
            <a:off x="142875" y="1071563"/>
            <a:ext cx="1857375"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400" b="1">
                <a:solidFill>
                  <a:srgbClr val="002060"/>
                </a:solidFill>
                <a:latin typeface="Arial Narrow" pitchFamily="34" charset="0"/>
                <a:ea typeface="MS PGothic" pitchFamily="34" charset="-128"/>
                <a:cs typeface="Arial Narrow" pitchFamily="34" charset="0"/>
              </a:rPr>
              <a:t>КООРДИНАТОР НА АДГ</a:t>
            </a:r>
            <a:endParaRPr lang="en-US" altLang="bg-BG" sz="1400" b="1">
              <a:solidFill>
                <a:srgbClr val="002060"/>
              </a:solidFill>
              <a:latin typeface="Arial Narrow" pitchFamily="34" charset="0"/>
              <a:ea typeface="MS PGothic" pitchFamily="34" charset="-128"/>
              <a:cs typeface="Arial Narrow" pitchFamily="34" charset="0"/>
            </a:endParaRPr>
          </a:p>
        </p:txBody>
      </p:sp>
      <p:sp>
        <p:nvSpPr>
          <p:cNvPr id="54276" name="Title 1"/>
          <p:cNvSpPr txBox="1">
            <a:spLocks/>
          </p:cNvSpPr>
          <p:nvPr/>
        </p:nvSpPr>
        <p:spPr bwMode="auto">
          <a:xfrm>
            <a:off x="214313" y="3929063"/>
            <a:ext cx="1714500"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400">
                <a:solidFill>
                  <a:srgbClr val="002060"/>
                </a:solidFill>
                <a:latin typeface="Arial Narrow" pitchFamily="34" charset="0"/>
                <a:ea typeface="MS PGothic" pitchFamily="34" charset="-128"/>
                <a:cs typeface="Arial Narrow" pitchFamily="34" charset="0"/>
              </a:rPr>
              <a:t>Веселин Димитров, ПДГ</a:t>
            </a:r>
          </a:p>
          <a:p>
            <a:pPr algn="ctr"/>
            <a:r>
              <a:rPr lang="bg-BG" altLang="bg-BG" sz="1400">
                <a:solidFill>
                  <a:srgbClr val="002060"/>
                </a:solidFill>
                <a:latin typeface="Arial Narrow" pitchFamily="34" charset="0"/>
                <a:ea typeface="MS PGothic" pitchFamily="34" charset="-128"/>
                <a:cs typeface="Arial Narrow" pitchFamily="34" charset="0"/>
              </a:rPr>
              <a:t>РК  Бургас Приморие</a:t>
            </a:r>
            <a:endParaRPr lang="en-US" altLang="bg-BG" sz="1400">
              <a:solidFill>
                <a:srgbClr val="002060"/>
              </a:solidFill>
              <a:latin typeface="Arial Narrow" pitchFamily="34" charset="0"/>
              <a:ea typeface="MS PGothic" pitchFamily="34" charset="-128"/>
              <a:cs typeface="Arial Narrow" pitchFamily="34" charset="0"/>
            </a:endParaRPr>
          </a:p>
        </p:txBody>
      </p:sp>
      <p:pic>
        <p:nvPicPr>
          <p:cNvPr id="27" name="Content Placeholder 4"/>
          <p:cNvPicPr>
            <a:picLocks noChangeAspect="1"/>
          </p:cNvPicPr>
          <p:nvPr/>
        </p:nvPicPr>
        <p:blipFill>
          <a:blip r:embed="rId2" cstate="print">
            <a:extLst/>
          </a:blip>
          <a:stretch>
            <a:fillRect/>
          </a:stretch>
        </p:blipFill>
        <p:spPr>
          <a:xfrm>
            <a:off x="214281" y="1500174"/>
            <a:ext cx="1805367" cy="22860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0" name="Picture 29"/>
          <p:cNvPicPr>
            <a:picLocks noChangeAspect="1"/>
          </p:cNvPicPr>
          <p:nvPr/>
        </p:nvPicPr>
        <p:blipFill>
          <a:blip r:embed="rId3" cstate="print">
            <a:extLst/>
          </a:blip>
          <a:srcRect r="11111" b="11111"/>
          <a:stretch>
            <a:fillRect/>
          </a:stretch>
        </p:blipFill>
        <p:spPr>
          <a:xfrm>
            <a:off x="2714613" y="1285860"/>
            <a:ext cx="750098" cy="10001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1" name="Picture 30"/>
          <p:cNvPicPr>
            <a:picLocks noChangeAspect="1"/>
          </p:cNvPicPr>
          <p:nvPr/>
        </p:nvPicPr>
        <p:blipFill>
          <a:blip r:embed="rId4">
            <a:extLst/>
          </a:blip>
          <a:srcRect r="14286" b="5849"/>
          <a:stretch>
            <a:fillRect/>
          </a:stretch>
        </p:blipFill>
        <p:spPr>
          <a:xfrm>
            <a:off x="3857621" y="1285860"/>
            <a:ext cx="750098" cy="10001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2" name="Picture 31"/>
          <p:cNvPicPr>
            <a:picLocks noChangeAspect="1"/>
          </p:cNvPicPr>
          <p:nvPr/>
        </p:nvPicPr>
        <p:blipFill>
          <a:blip r:embed="rId5" cstate="print">
            <a:extLst/>
          </a:blip>
          <a:srcRect l="18744" t="656" r="21028"/>
          <a:stretch>
            <a:fillRect/>
          </a:stretch>
        </p:blipFill>
        <p:spPr>
          <a:xfrm>
            <a:off x="5072067" y="1285860"/>
            <a:ext cx="750098" cy="10001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3" name="Picture 32"/>
          <p:cNvPicPr>
            <a:picLocks noChangeAspect="1"/>
          </p:cNvPicPr>
          <p:nvPr/>
        </p:nvPicPr>
        <p:blipFill>
          <a:blip r:embed="rId6" cstate="print">
            <a:extLst/>
          </a:blip>
          <a:stretch>
            <a:fillRect/>
          </a:stretch>
        </p:blipFill>
        <p:spPr>
          <a:xfrm>
            <a:off x="6238155" y="1285859"/>
            <a:ext cx="792412" cy="100013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4" name="Picture 33"/>
          <p:cNvPicPr>
            <a:picLocks noChangeAspect="1"/>
          </p:cNvPicPr>
          <p:nvPr/>
        </p:nvPicPr>
        <p:blipFill>
          <a:blip r:embed="rId7" cstate="print">
            <a:extLst/>
          </a:blip>
          <a:stretch>
            <a:fillRect/>
          </a:stretch>
        </p:blipFill>
        <p:spPr>
          <a:xfrm>
            <a:off x="7457221" y="1285860"/>
            <a:ext cx="788369" cy="10001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5" name="Picture 34"/>
          <p:cNvPicPr>
            <a:picLocks noChangeAspect="1"/>
          </p:cNvPicPr>
          <p:nvPr/>
        </p:nvPicPr>
        <p:blipFill>
          <a:blip r:embed="rId8" cstate="print">
            <a:extLst/>
          </a:blip>
          <a:stretch>
            <a:fillRect/>
          </a:stretch>
        </p:blipFill>
        <p:spPr>
          <a:xfrm>
            <a:off x="2287803" y="3071811"/>
            <a:ext cx="835245" cy="100013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4284" name="Title 1"/>
          <p:cNvSpPr txBox="1">
            <a:spLocks/>
          </p:cNvSpPr>
          <p:nvPr/>
        </p:nvSpPr>
        <p:spPr bwMode="auto">
          <a:xfrm>
            <a:off x="2643188" y="1000125"/>
            <a:ext cx="714375"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ЗОНА </a:t>
            </a:r>
            <a:r>
              <a:rPr lang="en-US" altLang="bg-BG" sz="1200" b="1">
                <a:solidFill>
                  <a:srgbClr val="002060"/>
                </a:solidFill>
                <a:latin typeface="Arial Narrow" pitchFamily="34" charset="0"/>
                <a:ea typeface="MS PGothic" pitchFamily="34" charset="-128"/>
                <a:cs typeface="Arial Narrow" pitchFamily="34" charset="0"/>
              </a:rPr>
              <a:t>1</a:t>
            </a:r>
          </a:p>
        </p:txBody>
      </p:sp>
      <p:sp>
        <p:nvSpPr>
          <p:cNvPr id="54285" name="Title 1"/>
          <p:cNvSpPr txBox="1">
            <a:spLocks/>
          </p:cNvSpPr>
          <p:nvPr/>
        </p:nvSpPr>
        <p:spPr bwMode="auto">
          <a:xfrm>
            <a:off x="3786188" y="1000125"/>
            <a:ext cx="714375"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ЗОНА </a:t>
            </a:r>
            <a:r>
              <a:rPr lang="en-US" altLang="bg-BG" sz="1200" b="1">
                <a:solidFill>
                  <a:srgbClr val="002060"/>
                </a:solidFill>
                <a:latin typeface="Arial Narrow" pitchFamily="34" charset="0"/>
                <a:ea typeface="MS PGothic" pitchFamily="34" charset="-128"/>
                <a:cs typeface="Arial Narrow" pitchFamily="34" charset="0"/>
              </a:rPr>
              <a:t>2</a:t>
            </a:r>
          </a:p>
        </p:txBody>
      </p:sp>
      <p:sp>
        <p:nvSpPr>
          <p:cNvPr id="54286" name="Title 1"/>
          <p:cNvSpPr txBox="1">
            <a:spLocks/>
          </p:cNvSpPr>
          <p:nvPr/>
        </p:nvSpPr>
        <p:spPr bwMode="auto">
          <a:xfrm>
            <a:off x="5000625" y="1000125"/>
            <a:ext cx="714375"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ЗОНА </a:t>
            </a:r>
            <a:r>
              <a:rPr lang="en-US" altLang="bg-BG" sz="1200" b="1">
                <a:solidFill>
                  <a:srgbClr val="002060"/>
                </a:solidFill>
                <a:latin typeface="Arial Narrow" pitchFamily="34" charset="0"/>
                <a:ea typeface="MS PGothic" pitchFamily="34" charset="-128"/>
                <a:cs typeface="Arial Narrow" pitchFamily="34" charset="0"/>
              </a:rPr>
              <a:t>3</a:t>
            </a:r>
          </a:p>
        </p:txBody>
      </p:sp>
      <p:sp>
        <p:nvSpPr>
          <p:cNvPr id="54287" name="Title 1"/>
          <p:cNvSpPr txBox="1">
            <a:spLocks/>
          </p:cNvSpPr>
          <p:nvPr/>
        </p:nvSpPr>
        <p:spPr bwMode="auto">
          <a:xfrm>
            <a:off x="6143625" y="1000125"/>
            <a:ext cx="714375"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ЗОНА </a:t>
            </a:r>
            <a:r>
              <a:rPr lang="en-US" altLang="bg-BG" sz="1200" b="1">
                <a:solidFill>
                  <a:srgbClr val="002060"/>
                </a:solidFill>
                <a:latin typeface="Arial Narrow" pitchFamily="34" charset="0"/>
                <a:ea typeface="MS PGothic" pitchFamily="34" charset="-128"/>
                <a:cs typeface="Arial Narrow" pitchFamily="34" charset="0"/>
              </a:rPr>
              <a:t>4</a:t>
            </a:r>
          </a:p>
        </p:txBody>
      </p:sp>
      <p:sp>
        <p:nvSpPr>
          <p:cNvPr id="54288" name="Title 1"/>
          <p:cNvSpPr txBox="1">
            <a:spLocks/>
          </p:cNvSpPr>
          <p:nvPr/>
        </p:nvSpPr>
        <p:spPr bwMode="auto">
          <a:xfrm>
            <a:off x="7358063" y="1000125"/>
            <a:ext cx="714375"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ЗОНА </a:t>
            </a:r>
            <a:r>
              <a:rPr lang="en-US" altLang="bg-BG" sz="1200" b="1">
                <a:solidFill>
                  <a:srgbClr val="002060"/>
                </a:solidFill>
                <a:latin typeface="Arial Narrow" pitchFamily="34" charset="0"/>
                <a:ea typeface="MS PGothic" pitchFamily="34" charset="-128"/>
                <a:cs typeface="Arial Narrow" pitchFamily="34" charset="0"/>
              </a:rPr>
              <a:t>5</a:t>
            </a:r>
          </a:p>
        </p:txBody>
      </p:sp>
      <p:sp>
        <p:nvSpPr>
          <p:cNvPr id="54289" name="Title 1"/>
          <p:cNvSpPr txBox="1">
            <a:spLocks/>
          </p:cNvSpPr>
          <p:nvPr/>
        </p:nvSpPr>
        <p:spPr bwMode="auto">
          <a:xfrm>
            <a:off x="2357438" y="2786063"/>
            <a:ext cx="714375"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ЗОНА </a:t>
            </a:r>
            <a:r>
              <a:rPr lang="en-US" altLang="bg-BG" sz="1200" b="1">
                <a:solidFill>
                  <a:srgbClr val="002060"/>
                </a:solidFill>
                <a:latin typeface="Arial Narrow" pitchFamily="34" charset="0"/>
                <a:ea typeface="MS PGothic" pitchFamily="34" charset="-128"/>
                <a:cs typeface="Arial Narrow" pitchFamily="34" charset="0"/>
              </a:rPr>
              <a:t>6</a:t>
            </a:r>
          </a:p>
        </p:txBody>
      </p:sp>
      <p:sp>
        <p:nvSpPr>
          <p:cNvPr id="54290" name="Title 1"/>
          <p:cNvSpPr txBox="1">
            <a:spLocks/>
          </p:cNvSpPr>
          <p:nvPr/>
        </p:nvSpPr>
        <p:spPr bwMode="auto">
          <a:xfrm>
            <a:off x="2286000" y="2357438"/>
            <a:ext cx="1643063"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000">
                <a:solidFill>
                  <a:srgbClr val="002060"/>
                </a:solidFill>
                <a:latin typeface="Arial Narrow" pitchFamily="34" charset="0"/>
                <a:ea typeface="MS PGothic" pitchFamily="34" charset="-128"/>
                <a:cs typeface="Arial Narrow" pitchFamily="34" charset="0"/>
              </a:rPr>
              <a:t>Иван Ценов</a:t>
            </a:r>
          </a:p>
          <a:p>
            <a:pPr algn="ctr"/>
            <a:r>
              <a:rPr lang="bg-BG" altLang="bg-BG" sz="1000">
                <a:solidFill>
                  <a:srgbClr val="002060"/>
                </a:solidFill>
                <a:latin typeface="Arial Narrow" pitchFamily="34" charset="0"/>
                <a:ea typeface="MS PGothic" pitchFamily="34" charset="-128"/>
                <a:cs typeface="Arial Narrow" pitchFamily="34" charset="0"/>
              </a:rPr>
              <a:t>РК София</a:t>
            </a:r>
            <a:endParaRPr lang="en-US" altLang="bg-BG" sz="1000">
              <a:solidFill>
                <a:srgbClr val="002060"/>
              </a:solidFill>
              <a:latin typeface="Arial Narrow" pitchFamily="34" charset="0"/>
              <a:ea typeface="MS PGothic" pitchFamily="34" charset="-128"/>
              <a:cs typeface="Arial Narrow" pitchFamily="34" charset="0"/>
            </a:endParaRPr>
          </a:p>
        </p:txBody>
      </p:sp>
      <p:sp>
        <p:nvSpPr>
          <p:cNvPr id="54291" name="Title 1"/>
          <p:cNvSpPr txBox="1">
            <a:spLocks/>
          </p:cNvSpPr>
          <p:nvPr/>
        </p:nvSpPr>
        <p:spPr bwMode="auto">
          <a:xfrm>
            <a:off x="3429000" y="2357438"/>
            <a:ext cx="1643063"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000">
                <a:solidFill>
                  <a:srgbClr val="002060"/>
                </a:solidFill>
                <a:latin typeface="Arial Narrow" pitchFamily="34" charset="0"/>
                <a:ea typeface="MS PGothic" pitchFamily="34" charset="-128"/>
                <a:cs typeface="Arial Narrow" pitchFamily="34" charset="0"/>
              </a:rPr>
              <a:t>Константин Янакиев</a:t>
            </a:r>
          </a:p>
          <a:p>
            <a:pPr algn="ctr"/>
            <a:r>
              <a:rPr lang="bg-BG" altLang="bg-BG" sz="1000">
                <a:solidFill>
                  <a:srgbClr val="002060"/>
                </a:solidFill>
                <a:latin typeface="Arial Narrow" pitchFamily="34" charset="0"/>
                <a:ea typeface="MS PGothic" pitchFamily="34" charset="-128"/>
                <a:cs typeface="Arial Narrow" pitchFamily="34" charset="0"/>
              </a:rPr>
              <a:t>РК София Сердика</a:t>
            </a:r>
            <a:endParaRPr lang="en-US" altLang="bg-BG" sz="1000">
              <a:solidFill>
                <a:srgbClr val="002060"/>
              </a:solidFill>
              <a:latin typeface="Arial Narrow" pitchFamily="34" charset="0"/>
              <a:ea typeface="MS PGothic" pitchFamily="34" charset="-128"/>
              <a:cs typeface="Arial Narrow" pitchFamily="34" charset="0"/>
            </a:endParaRPr>
          </a:p>
        </p:txBody>
      </p:sp>
      <p:sp>
        <p:nvSpPr>
          <p:cNvPr id="54292" name="Title 1"/>
          <p:cNvSpPr txBox="1">
            <a:spLocks/>
          </p:cNvSpPr>
          <p:nvPr/>
        </p:nvSpPr>
        <p:spPr bwMode="auto">
          <a:xfrm>
            <a:off x="4572000" y="2357438"/>
            <a:ext cx="1643063"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000">
                <a:solidFill>
                  <a:srgbClr val="002060"/>
                </a:solidFill>
                <a:latin typeface="Arial Narrow" pitchFamily="34" charset="0"/>
                <a:ea typeface="MS PGothic" pitchFamily="34" charset="-128"/>
                <a:cs typeface="Arial Narrow" pitchFamily="34" charset="0"/>
              </a:rPr>
              <a:t>Людмила Бързанова</a:t>
            </a:r>
          </a:p>
          <a:p>
            <a:pPr algn="ctr"/>
            <a:r>
              <a:rPr lang="bg-BG" altLang="bg-BG" sz="1000">
                <a:solidFill>
                  <a:srgbClr val="002060"/>
                </a:solidFill>
                <a:latin typeface="Arial Narrow" pitchFamily="34" charset="0"/>
                <a:ea typeface="MS PGothic" pitchFamily="34" charset="-128"/>
                <a:cs typeface="Arial Narrow" pitchFamily="34" charset="0"/>
              </a:rPr>
              <a:t>РК Самоков</a:t>
            </a:r>
            <a:endParaRPr lang="en-US" altLang="bg-BG" sz="1000">
              <a:solidFill>
                <a:srgbClr val="002060"/>
              </a:solidFill>
              <a:latin typeface="Arial Narrow" pitchFamily="34" charset="0"/>
              <a:ea typeface="MS PGothic" pitchFamily="34" charset="-128"/>
              <a:cs typeface="Arial Narrow" pitchFamily="34" charset="0"/>
            </a:endParaRPr>
          </a:p>
        </p:txBody>
      </p:sp>
      <p:sp>
        <p:nvSpPr>
          <p:cNvPr id="54293" name="Title 1"/>
          <p:cNvSpPr txBox="1">
            <a:spLocks/>
          </p:cNvSpPr>
          <p:nvPr/>
        </p:nvSpPr>
        <p:spPr bwMode="auto">
          <a:xfrm>
            <a:off x="5786438" y="2357438"/>
            <a:ext cx="1643062"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000">
                <a:solidFill>
                  <a:srgbClr val="002060"/>
                </a:solidFill>
                <a:latin typeface="Arial Narrow" pitchFamily="34" charset="0"/>
                <a:ea typeface="MS PGothic" pitchFamily="34" charset="-128"/>
                <a:cs typeface="Arial Narrow" pitchFamily="34" charset="0"/>
              </a:rPr>
              <a:t>Димитрина Харамийска</a:t>
            </a:r>
          </a:p>
          <a:p>
            <a:pPr algn="ctr"/>
            <a:r>
              <a:rPr lang="bg-BG" altLang="bg-BG" sz="1000">
                <a:solidFill>
                  <a:srgbClr val="002060"/>
                </a:solidFill>
                <a:latin typeface="Arial Narrow" pitchFamily="34" charset="0"/>
                <a:ea typeface="MS PGothic" pitchFamily="34" charset="-128"/>
                <a:cs typeface="Arial Narrow" pitchFamily="34" charset="0"/>
              </a:rPr>
              <a:t>РК Петрич</a:t>
            </a:r>
            <a:endParaRPr lang="en-US" altLang="bg-BG" sz="1000">
              <a:solidFill>
                <a:srgbClr val="002060"/>
              </a:solidFill>
              <a:latin typeface="Arial Narrow" pitchFamily="34" charset="0"/>
              <a:ea typeface="MS PGothic" pitchFamily="34" charset="-128"/>
              <a:cs typeface="Arial Narrow" pitchFamily="34" charset="0"/>
            </a:endParaRPr>
          </a:p>
        </p:txBody>
      </p:sp>
      <p:sp>
        <p:nvSpPr>
          <p:cNvPr id="54294" name="Title 1"/>
          <p:cNvSpPr txBox="1">
            <a:spLocks/>
          </p:cNvSpPr>
          <p:nvPr/>
        </p:nvSpPr>
        <p:spPr bwMode="auto">
          <a:xfrm>
            <a:off x="7000875" y="2357438"/>
            <a:ext cx="1643063"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000">
                <a:solidFill>
                  <a:srgbClr val="002060"/>
                </a:solidFill>
                <a:latin typeface="Arial Narrow" pitchFamily="34" charset="0"/>
                <a:ea typeface="MS PGothic" pitchFamily="34" charset="-128"/>
                <a:cs typeface="Arial Narrow" pitchFamily="34" charset="0"/>
              </a:rPr>
              <a:t>Николай Александров</a:t>
            </a:r>
          </a:p>
          <a:p>
            <a:pPr algn="ctr"/>
            <a:r>
              <a:rPr lang="bg-BG" altLang="bg-BG" sz="1000">
                <a:solidFill>
                  <a:srgbClr val="002060"/>
                </a:solidFill>
                <a:latin typeface="Arial Narrow" pitchFamily="34" charset="0"/>
                <a:ea typeface="MS PGothic" pitchFamily="34" charset="-128"/>
                <a:cs typeface="Arial Narrow" pitchFamily="34" charset="0"/>
              </a:rPr>
              <a:t>РК Видин</a:t>
            </a:r>
            <a:endParaRPr lang="en-US" altLang="bg-BG" sz="1000">
              <a:solidFill>
                <a:srgbClr val="002060"/>
              </a:solidFill>
              <a:latin typeface="Arial Narrow" pitchFamily="34" charset="0"/>
              <a:ea typeface="MS PGothic" pitchFamily="34" charset="-128"/>
              <a:cs typeface="Arial Narrow" pitchFamily="34" charset="0"/>
            </a:endParaRPr>
          </a:p>
        </p:txBody>
      </p:sp>
      <p:sp>
        <p:nvSpPr>
          <p:cNvPr id="54295" name="Title 1"/>
          <p:cNvSpPr txBox="1">
            <a:spLocks/>
          </p:cNvSpPr>
          <p:nvPr/>
        </p:nvSpPr>
        <p:spPr bwMode="auto">
          <a:xfrm>
            <a:off x="1812925" y="4143375"/>
            <a:ext cx="1643063"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000">
                <a:solidFill>
                  <a:srgbClr val="002060"/>
                </a:solidFill>
                <a:latin typeface="Arial Narrow" pitchFamily="34" charset="0"/>
                <a:ea typeface="MS PGothic" pitchFamily="34" charset="-128"/>
                <a:cs typeface="Arial Narrow" pitchFamily="34" charset="0"/>
              </a:rPr>
              <a:t>Румен Йорданов</a:t>
            </a:r>
          </a:p>
          <a:p>
            <a:pPr algn="ctr"/>
            <a:r>
              <a:rPr lang="bg-BG" altLang="bg-BG" sz="1000">
                <a:solidFill>
                  <a:srgbClr val="002060"/>
                </a:solidFill>
                <a:latin typeface="Arial Narrow" pitchFamily="34" charset="0"/>
                <a:ea typeface="MS PGothic" pitchFamily="34" charset="-128"/>
                <a:cs typeface="Arial Narrow" pitchFamily="34" charset="0"/>
              </a:rPr>
              <a:t>РК Свищов</a:t>
            </a:r>
            <a:endParaRPr lang="en-US" altLang="bg-BG" sz="1000">
              <a:solidFill>
                <a:srgbClr val="002060"/>
              </a:solidFill>
              <a:latin typeface="Arial Narrow" pitchFamily="34" charset="0"/>
              <a:ea typeface="MS PGothic" pitchFamily="34" charset="-128"/>
              <a:cs typeface="Arial Narrow" pitchFamily="34" charset="0"/>
            </a:endParaRPr>
          </a:p>
        </p:txBody>
      </p:sp>
      <p:pic>
        <p:nvPicPr>
          <p:cNvPr id="49" name="Picture 2" descr="D:\rotary\0000 Vesko\team presents\komiteta\nina liskova.jpg"/>
          <p:cNvPicPr>
            <a:picLocks noChangeAspect="1" noChangeArrowheads="1"/>
          </p:cNvPicPr>
          <p:nvPr/>
        </p:nvPicPr>
        <p:blipFill>
          <a:blip r:embed="rId9" cstate="print">
            <a:extLst/>
          </a:blip>
          <a:srcRect/>
          <a:stretch>
            <a:fillRect/>
          </a:stretch>
        </p:blipFill>
        <p:spPr bwMode="auto">
          <a:xfrm>
            <a:off x="3456663" y="3071810"/>
            <a:ext cx="666753" cy="100236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50" name="Picture 49"/>
          <p:cNvPicPr>
            <a:picLocks noChangeAspect="1"/>
          </p:cNvPicPr>
          <p:nvPr/>
        </p:nvPicPr>
        <p:blipFill>
          <a:blip r:embed="rId10" cstate="print">
            <a:extLst/>
          </a:blip>
          <a:stretch>
            <a:fillRect/>
          </a:stretch>
        </p:blipFill>
        <p:spPr>
          <a:xfrm>
            <a:off x="4599672" y="3071810"/>
            <a:ext cx="636802" cy="100013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1" name="Picture 50"/>
          <p:cNvPicPr>
            <a:picLocks noChangeAspect="1"/>
          </p:cNvPicPr>
          <p:nvPr/>
        </p:nvPicPr>
        <p:blipFill>
          <a:blip r:embed="rId11" cstate="print">
            <a:extLst/>
          </a:blip>
          <a:stretch>
            <a:fillRect/>
          </a:stretch>
        </p:blipFill>
        <p:spPr>
          <a:xfrm>
            <a:off x="5671241" y="3071810"/>
            <a:ext cx="832629" cy="100013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2" name="Picture 51"/>
          <p:cNvPicPr>
            <a:picLocks noChangeAspect="1"/>
          </p:cNvPicPr>
          <p:nvPr/>
        </p:nvPicPr>
        <p:blipFill>
          <a:blip r:embed="rId12" cstate="print">
            <a:extLst/>
          </a:blip>
          <a:stretch>
            <a:fillRect/>
          </a:stretch>
        </p:blipFill>
        <p:spPr>
          <a:xfrm>
            <a:off x="6929455" y="3071811"/>
            <a:ext cx="782380" cy="10001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3" name="Picture 52"/>
          <p:cNvPicPr>
            <a:picLocks noChangeAspect="1"/>
          </p:cNvPicPr>
          <p:nvPr/>
        </p:nvPicPr>
        <p:blipFill>
          <a:blip r:embed="rId13" cstate="print">
            <a:extLst/>
          </a:blip>
          <a:stretch>
            <a:fillRect/>
          </a:stretch>
        </p:blipFill>
        <p:spPr>
          <a:xfrm>
            <a:off x="8065362" y="3071811"/>
            <a:ext cx="796496" cy="100013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4" name="Picture 53"/>
          <p:cNvPicPr>
            <a:picLocks noChangeAspect="1"/>
          </p:cNvPicPr>
          <p:nvPr/>
        </p:nvPicPr>
        <p:blipFill>
          <a:blip r:embed="rId14" cstate="print">
            <a:extLst/>
          </a:blip>
          <a:stretch>
            <a:fillRect/>
          </a:stretch>
        </p:blipFill>
        <p:spPr>
          <a:xfrm>
            <a:off x="1214446" y="4857760"/>
            <a:ext cx="765534" cy="10001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4302" name="Title 1"/>
          <p:cNvSpPr txBox="1">
            <a:spLocks/>
          </p:cNvSpPr>
          <p:nvPr/>
        </p:nvSpPr>
        <p:spPr bwMode="auto">
          <a:xfrm>
            <a:off x="3429000" y="2786063"/>
            <a:ext cx="714375"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ЗОНА 7</a:t>
            </a:r>
            <a:endParaRPr lang="en-US" altLang="bg-BG" sz="1200" b="1">
              <a:solidFill>
                <a:srgbClr val="002060"/>
              </a:solidFill>
              <a:latin typeface="Arial Narrow" pitchFamily="34" charset="0"/>
              <a:ea typeface="MS PGothic" pitchFamily="34" charset="-128"/>
              <a:cs typeface="Arial Narrow" pitchFamily="34" charset="0"/>
            </a:endParaRPr>
          </a:p>
        </p:txBody>
      </p:sp>
      <p:sp>
        <p:nvSpPr>
          <p:cNvPr id="54303" name="Title 1"/>
          <p:cNvSpPr txBox="1">
            <a:spLocks/>
          </p:cNvSpPr>
          <p:nvPr/>
        </p:nvSpPr>
        <p:spPr bwMode="auto">
          <a:xfrm>
            <a:off x="4572000" y="2786063"/>
            <a:ext cx="714375"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ЗОНА 8</a:t>
            </a:r>
            <a:endParaRPr lang="en-US" altLang="bg-BG" sz="1200" b="1">
              <a:solidFill>
                <a:srgbClr val="002060"/>
              </a:solidFill>
              <a:latin typeface="Arial Narrow" pitchFamily="34" charset="0"/>
              <a:ea typeface="MS PGothic" pitchFamily="34" charset="-128"/>
              <a:cs typeface="Arial Narrow" pitchFamily="34" charset="0"/>
            </a:endParaRPr>
          </a:p>
        </p:txBody>
      </p:sp>
      <p:sp>
        <p:nvSpPr>
          <p:cNvPr id="54304" name="Title 1"/>
          <p:cNvSpPr txBox="1">
            <a:spLocks/>
          </p:cNvSpPr>
          <p:nvPr/>
        </p:nvSpPr>
        <p:spPr bwMode="auto">
          <a:xfrm>
            <a:off x="5715000" y="2786063"/>
            <a:ext cx="714375"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ЗОНА 9</a:t>
            </a:r>
            <a:endParaRPr lang="en-US" altLang="bg-BG" sz="1200" b="1">
              <a:solidFill>
                <a:srgbClr val="002060"/>
              </a:solidFill>
              <a:latin typeface="Arial Narrow" pitchFamily="34" charset="0"/>
              <a:ea typeface="MS PGothic" pitchFamily="34" charset="-128"/>
              <a:cs typeface="Arial Narrow" pitchFamily="34" charset="0"/>
            </a:endParaRPr>
          </a:p>
        </p:txBody>
      </p:sp>
      <p:sp>
        <p:nvSpPr>
          <p:cNvPr id="54305" name="Title 1"/>
          <p:cNvSpPr txBox="1">
            <a:spLocks/>
          </p:cNvSpPr>
          <p:nvPr/>
        </p:nvSpPr>
        <p:spPr bwMode="auto">
          <a:xfrm>
            <a:off x="6929438" y="2786063"/>
            <a:ext cx="714375"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ЗОНА 10</a:t>
            </a:r>
            <a:endParaRPr lang="en-US" altLang="bg-BG" sz="1200" b="1">
              <a:solidFill>
                <a:srgbClr val="002060"/>
              </a:solidFill>
              <a:latin typeface="Arial Narrow" pitchFamily="34" charset="0"/>
              <a:ea typeface="MS PGothic" pitchFamily="34" charset="-128"/>
              <a:cs typeface="Arial Narrow" pitchFamily="34" charset="0"/>
            </a:endParaRPr>
          </a:p>
        </p:txBody>
      </p:sp>
      <p:sp>
        <p:nvSpPr>
          <p:cNvPr id="54306" name="Title 1"/>
          <p:cNvSpPr txBox="1">
            <a:spLocks/>
          </p:cNvSpPr>
          <p:nvPr/>
        </p:nvSpPr>
        <p:spPr bwMode="auto">
          <a:xfrm>
            <a:off x="8045450" y="2786063"/>
            <a:ext cx="714375"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ЗОНА 11</a:t>
            </a:r>
            <a:endParaRPr lang="en-US" altLang="bg-BG" sz="1200" b="1">
              <a:solidFill>
                <a:srgbClr val="002060"/>
              </a:solidFill>
              <a:latin typeface="Arial Narrow" pitchFamily="34" charset="0"/>
              <a:ea typeface="MS PGothic" pitchFamily="34" charset="-128"/>
              <a:cs typeface="Arial Narrow" pitchFamily="34" charset="0"/>
            </a:endParaRPr>
          </a:p>
        </p:txBody>
      </p:sp>
      <p:sp>
        <p:nvSpPr>
          <p:cNvPr id="54307" name="Title 1"/>
          <p:cNvSpPr txBox="1">
            <a:spLocks/>
          </p:cNvSpPr>
          <p:nvPr/>
        </p:nvSpPr>
        <p:spPr bwMode="auto">
          <a:xfrm>
            <a:off x="1214438" y="4572000"/>
            <a:ext cx="714375"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ЗОНА 12</a:t>
            </a:r>
            <a:endParaRPr lang="en-US" altLang="bg-BG" sz="1200" b="1">
              <a:solidFill>
                <a:srgbClr val="002060"/>
              </a:solidFill>
              <a:latin typeface="Arial Narrow" pitchFamily="34" charset="0"/>
              <a:ea typeface="MS PGothic" pitchFamily="34" charset="-128"/>
              <a:cs typeface="Arial Narrow" pitchFamily="34" charset="0"/>
            </a:endParaRPr>
          </a:p>
        </p:txBody>
      </p:sp>
      <p:sp>
        <p:nvSpPr>
          <p:cNvPr id="54308" name="Title 1"/>
          <p:cNvSpPr txBox="1">
            <a:spLocks/>
          </p:cNvSpPr>
          <p:nvPr/>
        </p:nvSpPr>
        <p:spPr bwMode="auto">
          <a:xfrm>
            <a:off x="2884488" y="4143375"/>
            <a:ext cx="1643062"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000">
                <a:solidFill>
                  <a:srgbClr val="002060"/>
                </a:solidFill>
                <a:latin typeface="Arial Narrow" pitchFamily="34" charset="0"/>
                <a:ea typeface="MS PGothic" pitchFamily="34" charset="-128"/>
                <a:cs typeface="Arial Narrow" pitchFamily="34" charset="0"/>
              </a:rPr>
              <a:t>Нина Лискова</a:t>
            </a:r>
          </a:p>
          <a:p>
            <a:pPr algn="ctr"/>
            <a:r>
              <a:rPr lang="bg-BG" altLang="bg-BG" sz="1000">
                <a:solidFill>
                  <a:srgbClr val="002060"/>
                </a:solidFill>
                <a:latin typeface="Arial Narrow" pitchFamily="34" charset="0"/>
                <a:ea typeface="MS PGothic" pitchFamily="34" charset="-128"/>
                <a:cs typeface="Arial Narrow" pitchFamily="34" charset="0"/>
              </a:rPr>
              <a:t>РК Пазарджик</a:t>
            </a:r>
            <a:endParaRPr lang="en-US" altLang="bg-BG" sz="1000">
              <a:solidFill>
                <a:srgbClr val="002060"/>
              </a:solidFill>
              <a:latin typeface="Arial Narrow" pitchFamily="34" charset="0"/>
              <a:ea typeface="MS PGothic" pitchFamily="34" charset="-128"/>
              <a:cs typeface="Arial Narrow" pitchFamily="34" charset="0"/>
            </a:endParaRPr>
          </a:p>
        </p:txBody>
      </p:sp>
      <p:sp>
        <p:nvSpPr>
          <p:cNvPr id="54309" name="Title 1"/>
          <p:cNvSpPr txBox="1">
            <a:spLocks/>
          </p:cNvSpPr>
          <p:nvPr/>
        </p:nvSpPr>
        <p:spPr bwMode="auto">
          <a:xfrm>
            <a:off x="4027488" y="4143375"/>
            <a:ext cx="1643062"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000">
                <a:solidFill>
                  <a:srgbClr val="002060"/>
                </a:solidFill>
                <a:latin typeface="Arial Narrow" pitchFamily="34" charset="0"/>
                <a:ea typeface="MS PGothic" pitchFamily="34" charset="-128"/>
                <a:cs typeface="Arial Narrow" pitchFamily="34" charset="0"/>
              </a:rPr>
              <a:t>Веселин Павлов</a:t>
            </a:r>
          </a:p>
          <a:p>
            <a:pPr algn="ctr"/>
            <a:r>
              <a:rPr lang="bg-BG" altLang="bg-BG" sz="1000">
                <a:solidFill>
                  <a:srgbClr val="002060"/>
                </a:solidFill>
                <a:latin typeface="Arial Narrow" pitchFamily="34" charset="0"/>
                <a:ea typeface="MS PGothic" pitchFamily="34" charset="-128"/>
                <a:cs typeface="Arial Narrow" pitchFamily="34" charset="0"/>
              </a:rPr>
              <a:t>РК Пловдив Филипопол</a:t>
            </a:r>
            <a:endParaRPr lang="en-US" altLang="bg-BG" sz="1000">
              <a:solidFill>
                <a:srgbClr val="002060"/>
              </a:solidFill>
              <a:latin typeface="Arial Narrow" pitchFamily="34" charset="0"/>
              <a:ea typeface="MS PGothic" pitchFamily="34" charset="-128"/>
              <a:cs typeface="Arial Narrow" pitchFamily="34" charset="0"/>
            </a:endParaRPr>
          </a:p>
        </p:txBody>
      </p:sp>
      <p:sp>
        <p:nvSpPr>
          <p:cNvPr id="54310" name="Title 1"/>
          <p:cNvSpPr txBox="1">
            <a:spLocks/>
          </p:cNvSpPr>
          <p:nvPr/>
        </p:nvSpPr>
        <p:spPr bwMode="auto">
          <a:xfrm>
            <a:off x="5241925" y="4143375"/>
            <a:ext cx="1643063"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000">
                <a:solidFill>
                  <a:srgbClr val="002060"/>
                </a:solidFill>
                <a:latin typeface="Arial Narrow" pitchFamily="34" charset="0"/>
                <a:ea typeface="MS PGothic" pitchFamily="34" charset="-128"/>
                <a:cs typeface="Arial Narrow" pitchFamily="34" charset="0"/>
              </a:rPr>
              <a:t>Мехмед Исмаил</a:t>
            </a:r>
          </a:p>
          <a:p>
            <a:pPr algn="ctr"/>
            <a:r>
              <a:rPr lang="bg-BG" altLang="bg-BG" sz="1000">
                <a:solidFill>
                  <a:srgbClr val="002060"/>
                </a:solidFill>
                <a:latin typeface="Arial Narrow" pitchFamily="34" charset="0"/>
                <a:ea typeface="MS PGothic" pitchFamily="34" charset="-128"/>
                <a:cs typeface="Arial Narrow" pitchFamily="34" charset="0"/>
              </a:rPr>
              <a:t>РК Момчилград</a:t>
            </a:r>
            <a:endParaRPr lang="en-US" altLang="bg-BG" sz="1000">
              <a:solidFill>
                <a:srgbClr val="002060"/>
              </a:solidFill>
              <a:latin typeface="Arial Narrow" pitchFamily="34" charset="0"/>
              <a:ea typeface="MS PGothic" pitchFamily="34" charset="-128"/>
              <a:cs typeface="Arial Narrow" pitchFamily="34" charset="0"/>
            </a:endParaRPr>
          </a:p>
        </p:txBody>
      </p:sp>
      <p:sp>
        <p:nvSpPr>
          <p:cNvPr id="54311" name="Title 1"/>
          <p:cNvSpPr txBox="1">
            <a:spLocks/>
          </p:cNvSpPr>
          <p:nvPr/>
        </p:nvSpPr>
        <p:spPr bwMode="auto">
          <a:xfrm>
            <a:off x="6456363" y="4143375"/>
            <a:ext cx="1643062"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000">
                <a:solidFill>
                  <a:srgbClr val="002060"/>
                </a:solidFill>
                <a:latin typeface="Arial Narrow" pitchFamily="34" charset="0"/>
                <a:ea typeface="MS PGothic" pitchFamily="34" charset="-128"/>
                <a:cs typeface="Arial Narrow" pitchFamily="34" charset="0"/>
              </a:rPr>
              <a:t>Благой Балутев</a:t>
            </a:r>
          </a:p>
          <a:p>
            <a:pPr algn="ctr"/>
            <a:r>
              <a:rPr lang="bg-BG" altLang="bg-BG" sz="1000">
                <a:solidFill>
                  <a:srgbClr val="002060"/>
                </a:solidFill>
                <a:latin typeface="Arial Narrow" pitchFamily="34" charset="0"/>
                <a:ea typeface="MS PGothic" pitchFamily="34" charset="-128"/>
                <a:cs typeface="Arial Narrow" pitchFamily="34" charset="0"/>
              </a:rPr>
              <a:t>РК Димитровград</a:t>
            </a:r>
            <a:endParaRPr lang="en-US" altLang="bg-BG" sz="1000">
              <a:solidFill>
                <a:srgbClr val="002060"/>
              </a:solidFill>
              <a:latin typeface="Arial Narrow" pitchFamily="34" charset="0"/>
              <a:ea typeface="MS PGothic" pitchFamily="34" charset="-128"/>
              <a:cs typeface="Arial Narrow" pitchFamily="34" charset="0"/>
            </a:endParaRPr>
          </a:p>
        </p:txBody>
      </p:sp>
      <p:sp>
        <p:nvSpPr>
          <p:cNvPr id="54312" name="Title 1"/>
          <p:cNvSpPr txBox="1">
            <a:spLocks/>
          </p:cNvSpPr>
          <p:nvPr/>
        </p:nvSpPr>
        <p:spPr bwMode="auto">
          <a:xfrm>
            <a:off x="7572375" y="4143375"/>
            <a:ext cx="1643063"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000">
                <a:solidFill>
                  <a:srgbClr val="002060"/>
                </a:solidFill>
                <a:latin typeface="Arial Narrow" pitchFamily="34" charset="0"/>
                <a:ea typeface="MS PGothic" pitchFamily="34" charset="-128"/>
                <a:cs typeface="Arial Narrow" pitchFamily="34" charset="0"/>
              </a:rPr>
              <a:t>Росен Гогошев</a:t>
            </a:r>
          </a:p>
          <a:p>
            <a:pPr algn="ctr"/>
            <a:r>
              <a:rPr lang="bg-BG" altLang="bg-BG" sz="1000">
                <a:solidFill>
                  <a:srgbClr val="002060"/>
                </a:solidFill>
                <a:latin typeface="Arial Narrow" pitchFamily="34" charset="0"/>
                <a:ea typeface="MS PGothic" pitchFamily="34" charset="-128"/>
                <a:cs typeface="Arial Narrow" pitchFamily="34" charset="0"/>
              </a:rPr>
              <a:t>РК Стара Загора</a:t>
            </a:r>
            <a:endParaRPr lang="en-US" altLang="bg-BG" sz="1000">
              <a:solidFill>
                <a:srgbClr val="002060"/>
              </a:solidFill>
              <a:latin typeface="Arial Narrow" pitchFamily="34" charset="0"/>
              <a:ea typeface="MS PGothic" pitchFamily="34" charset="-128"/>
              <a:cs typeface="Arial Narrow" pitchFamily="34" charset="0"/>
            </a:endParaRPr>
          </a:p>
        </p:txBody>
      </p:sp>
      <p:sp>
        <p:nvSpPr>
          <p:cNvPr id="54313" name="Title 1"/>
          <p:cNvSpPr txBox="1">
            <a:spLocks/>
          </p:cNvSpPr>
          <p:nvPr/>
        </p:nvSpPr>
        <p:spPr bwMode="auto">
          <a:xfrm>
            <a:off x="785813" y="5929313"/>
            <a:ext cx="1643062"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000">
                <a:solidFill>
                  <a:srgbClr val="002060"/>
                </a:solidFill>
                <a:latin typeface="Arial Narrow" pitchFamily="34" charset="0"/>
                <a:ea typeface="MS PGothic" pitchFamily="34" charset="-128"/>
                <a:cs typeface="Arial Narrow" pitchFamily="34" charset="0"/>
              </a:rPr>
              <a:t>Калоян Ганев </a:t>
            </a:r>
          </a:p>
          <a:p>
            <a:pPr algn="ctr"/>
            <a:r>
              <a:rPr lang="bg-BG" altLang="bg-BG" sz="1000">
                <a:solidFill>
                  <a:srgbClr val="002060"/>
                </a:solidFill>
                <a:latin typeface="Arial Narrow" pitchFamily="34" charset="0"/>
                <a:ea typeface="MS PGothic" pitchFamily="34" charset="-128"/>
                <a:cs typeface="Arial Narrow" pitchFamily="34" charset="0"/>
              </a:rPr>
              <a:t>РК Велико Търново</a:t>
            </a:r>
            <a:endParaRPr lang="en-US" altLang="bg-BG" sz="1000">
              <a:solidFill>
                <a:srgbClr val="002060"/>
              </a:solidFill>
              <a:latin typeface="Arial Narrow" pitchFamily="34" charset="0"/>
              <a:ea typeface="MS PGothic" pitchFamily="34" charset="-128"/>
              <a:cs typeface="Arial Narrow" pitchFamily="34" charset="0"/>
            </a:endParaRPr>
          </a:p>
        </p:txBody>
      </p:sp>
      <p:sp>
        <p:nvSpPr>
          <p:cNvPr id="54314" name="Title 1"/>
          <p:cNvSpPr txBox="1">
            <a:spLocks/>
          </p:cNvSpPr>
          <p:nvPr/>
        </p:nvSpPr>
        <p:spPr bwMode="auto">
          <a:xfrm>
            <a:off x="2357438" y="4572000"/>
            <a:ext cx="714375"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ЗОНА 13</a:t>
            </a:r>
            <a:endParaRPr lang="en-US" altLang="bg-BG" sz="1200" b="1">
              <a:solidFill>
                <a:srgbClr val="002060"/>
              </a:solidFill>
              <a:latin typeface="Arial Narrow" pitchFamily="34" charset="0"/>
              <a:ea typeface="MS PGothic" pitchFamily="34" charset="-128"/>
              <a:cs typeface="Arial Narrow" pitchFamily="34" charset="0"/>
            </a:endParaRPr>
          </a:p>
        </p:txBody>
      </p:sp>
      <p:sp>
        <p:nvSpPr>
          <p:cNvPr id="54315" name="Title 1"/>
          <p:cNvSpPr txBox="1">
            <a:spLocks/>
          </p:cNvSpPr>
          <p:nvPr/>
        </p:nvSpPr>
        <p:spPr bwMode="auto">
          <a:xfrm>
            <a:off x="3571875" y="4572000"/>
            <a:ext cx="714375"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ЗОНА 14</a:t>
            </a:r>
            <a:endParaRPr lang="en-US" altLang="bg-BG" sz="1200" b="1">
              <a:solidFill>
                <a:srgbClr val="002060"/>
              </a:solidFill>
              <a:latin typeface="Arial Narrow" pitchFamily="34" charset="0"/>
              <a:ea typeface="MS PGothic" pitchFamily="34" charset="-128"/>
              <a:cs typeface="Arial Narrow" pitchFamily="34" charset="0"/>
            </a:endParaRPr>
          </a:p>
        </p:txBody>
      </p:sp>
      <p:sp>
        <p:nvSpPr>
          <p:cNvPr id="54316" name="Title 1"/>
          <p:cNvSpPr txBox="1">
            <a:spLocks/>
          </p:cNvSpPr>
          <p:nvPr/>
        </p:nvSpPr>
        <p:spPr bwMode="auto">
          <a:xfrm>
            <a:off x="4714875" y="4572000"/>
            <a:ext cx="714375"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ЗОНА 15</a:t>
            </a:r>
            <a:endParaRPr lang="en-US" altLang="bg-BG" sz="1200" b="1">
              <a:solidFill>
                <a:srgbClr val="002060"/>
              </a:solidFill>
              <a:latin typeface="Arial Narrow" pitchFamily="34" charset="0"/>
              <a:ea typeface="MS PGothic" pitchFamily="34" charset="-128"/>
              <a:cs typeface="Arial Narrow" pitchFamily="34" charset="0"/>
            </a:endParaRPr>
          </a:p>
        </p:txBody>
      </p:sp>
      <p:sp>
        <p:nvSpPr>
          <p:cNvPr id="54317" name="Title 1"/>
          <p:cNvSpPr txBox="1">
            <a:spLocks/>
          </p:cNvSpPr>
          <p:nvPr/>
        </p:nvSpPr>
        <p:spPr bwMode="auto">
          <a:xfrm>
            <a:off x="5786438" y="4572000"/>
            <a:ext cx="714375"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ЗОНА 16</a:t>
            </a:r>
            <a:endParaRPr lang="en-US" altLang="bg-BG" sz="1200" b="1">
              <a:solidFill>
                <a:srgbClr val="002060"/>
              </a:solidFill>
              <a:latin typeface="Arial Narrow" pitchFamily="34" charset="0"/>
              <a:ea typeface="MS PGothic" pitchFamily="34" charset="-128"/>
              <a:cs typeface="Arial Narrow" pitchFamily="34" charset="0"/>
            </a:endParaRPr>
          </a:p>
        </p:txBody>
      </p:sp>
      <p:sp>
        <p:nvSpPr>
          <p:cNvPr id="54318" name="Title 1"/>
          <p:cNvSpPr txBox="1">
            <a:spLocks/>
          </p:cNvSpPr>
          <p:nvPr/>
        </p:nvSpPr>
        <p:spPr bwMode="auto">
          <a:xfrm>
            <a:off x="6929438" y="4572000"/>
            <a:ext cx="714375"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ЗОНА 17</a:t>
            </a:r>
            <a:endParaRPr lang="en-US" altLang="bg-BG" sz="1200" b="1">
              <a:solidFill>
                <a:srgbClr val="002060"/>
              </a:solidFill>
              <a:latin typeface="Arial Narrow" pitchFamily="34" charset="0"/>
              <a:ea typeface="MS PGothic" pitchFamily="34" charset="-128"/>
              <a:cs typeface="Arial Narrow" pitchFamily="34" charset="0"/>
            </a:endParaRPr>
          </a:p>
        </p:txBody>
      </p:sp>
      <p:sp>
        <p:nvSpPr>
          <p:cNvPr id="54319" name="Title 1"/>
          <p:cNvSpPr txBox="1">
            <a:spLocks/>
          </p:cNvSpPr>
          <p:nvPr/>
        </p:nvSpPr>
        <p:spPr bwMode="auto">
          <a:xfrm>
            <a:off x="8001000" y="4572000"/>
            <a:ext cx="714375"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ЗОНА 18</a:t>
            </a:r>
            <a:endParaRPr lang="en-US" altLang="bg-BG" sz="1200" b="1">
              <a:solidFill>
                <a:srgbClr val="002060"/>
              </a:solidFill>
              <a:latin typeface="Arial Narrow" pitchFamily="34" charset="0"/>
              <a:ea typeface="MS PGothic" pitchFamily="34" charset="-128"/>
              <a:cs typeface="Arial Narrow" pitchFamily="34" charset="0"/>
            </a:endParaRPr>
          </a:p>
        </p:txBody>
      </p:sp>
      <p:sp>
        <p:nvSpPr>
          <p:cNvPr id="54320" name="Title 1"/>
          <p:cNvSpPr txBox="1">
            <a:spLocks/>
          </p:cNvSpPr>
          <p:nvPr/>
        </p:nvSpPr>
        <p:spPr bwMode="auto">
          <a:xfrm>
            <a:off x="3071813" y="5929313"/>
            <a:ext cx="1643062"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000">
                <a:solidFill>
                  <a:srgbClr val="002060"/>
                </a:solidFill>
                <a:latin typeface="Arial Narrow" pitchFamily="34" charset="0"/>
                <a:ea typeface="MS PGothic" pitchFamily="34" charset="-128"/>
                <a:cs typeface="Arial Narrow" pitchFamily="34" charset="0"/>
              </a:rPr>
              <a:t>Георги Панов</a:t>
            </a:r>
          </a:p>
          <a:p>
            <a:pPr algn="ctr"/>
            <a:r>
              <a:rPr lang="bg-BG" altLang="bg-BG" sz="1000">
                <a:solidFill>
                  <a:srgbClr val="002060"/>
                </a:solidFill>
                <a:latin typeface="Arial Narrow" pitchFamily="34" charset="0"/>
                <a:ea typeface="MS PGothic" pitchFamily="34" charset="-128"/>
                <a:cs typeface="Arial Narrow" pitchFamily="34" charset="0"/>
              </a:rPr>
              <a:t>РК Добрич</a:t>
            </a:r>
            <a:endParaRPr lang="en-US" altLang="bg-BG" sz="1000">
              <a:solidFill>
                <a:srgbClr val="002060"/>
              </a:solidFill>
              <a:latin typeface="Arial Narrow" pitchFamily="34" charset="0"/>
              <a:ea typeface="MS PGothic" pitchFamily="34" charset="-128"/>
              <a:cs typeface="Arial Narrow" pitchFamily="34" charset="0"/>
            </a:endParaRPr>
          </a:p>
        </p:txBody>
      </p:sp>
      <p:sp>
        <p:nvSpPr>
          <p:cNvPr id="54321" name="Title 1"/>
          <p:cNvSpPr txBox="1">
            <a:spLocks/>
          </p:cNvSpPr>
          <p:nvPr/>
        </p:nvSpPr>
        <p:spPr bwMode="auto">
          <a:xfrm>
            <a:off x="4214813" y="5929313"/>
            <a:ext cx="1643062"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000">
                <a:solidFill>
                  <a:srgbClr val="002060"/>
                </a:solidFill>
                <a:latin typeface="Arial Narrow" pitchFamily="34" charset="0"/>
                <a:ea typeface="MS PGothic" pitchFamily="34" charset="-128"/>
                <a:cs typeface="Arial Narrow" pitchFamily="34" charset="0"/>
              </a:rPr>
              <a:t>Георги Куртев</a:t>
            </a:r>
          </a:p>
          <a:p>
            <a:pPr algn="ctr"/>
            <a:r>
              <a:rPr lang="bg-BG" altLang="bg-BG" sz="1000">
                <a:solidFill>
                  <a:srgbClr val="002060"/>
                </a:solidFill>
                <a:latin typeface="Arial Narrow" pitchFamily="34" charset="0"/>
                <a:ea typeface="MS PGothic" pitchFamily="34" charset="-128"/>
                <a:cs typeface="Arial Narrow" pitchFamily="34" charset="0"/>
              </a:rPr>
              <a:t>РК Варна</a:t>
            </a:r>
            <a:endParaRPr lang="en-US" altLang="bg-BG" sz="1000">
              <a:solidFill>
                <a:srgbClr val="002060"/>
              </a:solidFill>
              <a:latin typeface="Arial Narrow" pitchFamily="34" charset="0"/>
              <a:ea typeface="MS PGothic" pitchFamily="34" charset="-128"/>
              <a:cs typeface="Arial Narrow" pitchFamily="34" charset="0"/>
            </a:endParaRPr>
          </a:p>
        </p:txBody>
      </p:sp>
      <p:sp>
        <p:nvSpPr>
          <p:cNvPr id="54322" name="Title 1"/>
          <p:cNvSpPr txBox="1">
            <a:spLocks/>
          </p:cNvSpPr>
          <p:nvPr/>
        </p:nvSpPr>
        <p:spPr bwMode="auto">
          <a:xfrm>
            <a:off x="5357813" y="5929313"/>
            <a:ext cx="1643062"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000">
                <a:solidFill>
                  <a:srgbClr val="002060"/>
                </a:solidFill>
                <a:latin typeface="Arial Narrow" pitchFamily="34" charset="0"/>
                <a:ea typeface="MS PGothic" pitchFamily="34" charset="-128"/>
                <a:cs typeface="Arial Narrow" pitchFamily="34" charset="0"/>
              </a:rPr>
              <a:t>Иван Иванов</a:t>
            </a:r>
          </a:p>
          <a:p>
            <a:pPr algn="ctr"/>
            <a:r>
              <a:rPr lang="bg-BG" altLang="bg-BG" sz="1000">
                <a:solidFill>
                  <a:srgbClr val="002060"/>
                </a:solidFill>
                <a:latin typeface="Arial Narrow" pitchFamily="34" charset="0"/>
                <a:ea typeface="MS PGothic" pitchFamily="34" charset="-128"/>
                <a:cs typeface="Arial Narrow" pitchFamily="34" charset="0"/>
              </a:rPr>
              <a:t>РК Айтос</a:t>
            </a:r>
            <a:endParaRPr lang="en-US" altLang="bg-BG" sz="1000">
              <a:solidFill>
                <a:srgbClr val="002060"/>
              </a:solidFill>
              <a:latin typeface="Arial Narrow" pitchFamily="34" charset="0"/>
              <a:ea typeface="MS PGothic" pitchFamily="34" charset="-128"/>
              <a:cs typeface="Arial Narrow" pitchFamily="34" charset="0"/>
            </a:endParaRPr>
          </a:p>
        </p:txBody>
      </p:sp>
      <p:sp>
        <p:nvSpPr>
          <p:cNvPr id="54323" name="Title 1"/>
          <p:cNvSpPr txBox="1">
            <a:spLocks/>
          </p:cNvSpPr>
          <p:nvPr/>
        </p:nvSpPr>
        <p:spPr bwMode="auto">
          <a:xfrm>
            <a:off x="6429375" y="5929313"/>
            <a:ext cx="1643063"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000">
                <a:solidFill>
                  <a:srgbClr val="002060"/>
                </a:solidFill>
                <a:latin typeface="Arial Narrow" pitchFamily="34" charset="0"/>
                <a:ea typeface="MS PGothic" pitchFamily="34" charset="-128"/>
                <a:cs typeface="Arial Narrow" pitchFamily="34" charset="0"/>
              </a:rPr>
              <a:t>Динко Димитров</a:t>
            </a:r>
          </a:p>
          <a:p>
            <a:pPr algn="ctr"/>
            <a:r>
              <a:rPr lang="bg-BG" altLang="bg-BG" sz="1000">
                <a:solidFill>
                  <a:srgbClr val="002060"/>
                </a:solidFill>
                <a:latin typeface="Arial Narrow" pitchFamily="34" charset="0"/>
                <a:ea typeface="MS PGothic" pitchFamily="34" charset="-128"/>
                <a:cs typeface="Arial Narrow" pitchFamily="34" charset="0"/>
              </a:rPr>
              <a:t>РК Бургас Приморие</a:t>
            </a:r>
            <a:endParaRPr lang="en-US" altLang="bg-BG" sz="1000">
              <a:solidFill>
                <a:srgbClr val="002060"/>
              </a:solidFill>
              <a:latin typeface="Arial Narrow" pitchFamily="34" charset="0"/>
              <a:ea typeface="MS PGothic" pitchFamily="34" charset="-128"/>
              <a:cs typeface="Arial Narrow" pitchFamily="34" charset="0"/>
            </a:endParaRPr>
          </a:p>
        </p:txBody>
      </p:sp>
      <p:pic>
        <p:nvPicPr>
          <p:cNvPr id="85" name="Picture 84"/>
          <p:cNvPicPr>
            <a:picLocks noChangeAspect="1"/>
          </p:cNvPicPr>
          <p:nvPr/>
        </p:nvPicPr>
        <p:blipFill>
          <a:blip r:embed="rId15" cstate="print">
            <a:extLst/>
          </a:blip>
          <a:srcRect t="6667"/>
          <a:stretch>
            <a:fillRect/>
          </a:stretch>
        </p:blipFill>
        <p:spPr>
          <a:xfrm>
            <a:off x="2357422" y="4857760"/>
            <a:ext cx="785819" cy="10001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6" name="Picture 85"/>
          <p:cNvPicPr>
            <a:picLocks noChangeAspect="1"/>
          </p:cNvPicPr>
          <p:nvPr/>
        </p:nvPicPr>
        <p:blipFill>
          <a:blip r:embed="rId16" cstate="print">
            <a:extLst/>
          </a:blip>
          <a:stretch>
            <a:fillRect/>
          </a:stretch>
        </p:blipFill>
        <p:spPr>
          <a:xfrm>
            <a:off x="3474643" y="4857760"/>
            <a:ext cx="883043" cy="10001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7" name="Picture 86"/>
          <p:cNvPicPr>
            <a:picLocks noChangeAspect="1"/>
          </p:cNvPicPr>
          <p:nvPr/>
        </p:nvPicPr>
        <p:blipFill>
          <a:blip r:embed="rId17" cstate="print">
            <a:extLst/>
          </a:blip>
          <a:stretch>
            <a:fillRect/>
          </a:stretch>
        </p:blipFill>
        <p:spPr>
          <a:xfrm>
            <a:off x="4702416" y="4857760"/>
            <a:ext cx="726840" cy="10001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8" name="Picture 87"/>
          <p:cNvPicPr>
            <a:picLocks noChangeAspect="1"/>
          </p:cNvPicPr>
          <p:nvPr/>
        </p:nvPicPr>
        <p:blipFill>
          <a:blip r:embed="rId18" cstate="print">
            <a:extLst/>
          </a:blip>
          <a:stretch>
            <a:fillRect/>
          </a:stretch>
        </p:blipFill>
        <p:spPr>
          <a:xfrm>
            <a:off x="5786446" y="4857760"/>
            <a:ext cx="770675" cy="10001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9" name="Picture 88"/>
          <p:cNvPicPr>
            <a:picLocks noChangeAspect="1"/>
          </p:cNvPicPr>
          <p:nvPr/>
        </p:nvPicPr>
        <p:blipFill>
          <a:blip r:embed="rId19" cstate="print">
            <a:extLst/>
          </a:blip>
          <a:stretch>
            <a:fillRect/>
          </a:stretch>
        </p:blipFill>
        <p:spPr>
          <a:xfrm>
            <a:off x="6886288" y="4857760"/>
            <a:ext cx="757546" cy="10001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0" name="Picture 89"/>
          <p:cNvPicPr>
            <a:picLocks noChangeAspect="1"/>
          </p:cNvPicPr>
          <p:nvPr/>
        </p:nvPicPr>
        <p:blipFill>
          <a:blip r:embed="rId20" cstate="print">
            <a:extLst/>
          </a:blip>
          <a:stretch>
            <a:fillRect/>
          </a:stretch>
        </p:blipFill>
        <p:spPr>
          <a:xfrm>
            <a:off x="8072462" y="4857760"/>
            <a:ext cx="666755" cy="10001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4330" name="Title 1"/>
          <p:cNvSpPr txBox="1">
            <a:spLocks/>
          </p:cNvSpPr>
          <p:nvPr/>
        </p:nvSpPr>
        <p:spPr bwMode="auto">
          <a:xfrm>
            <a:off x="1928813" y="5929313"/>
            <a:ext cx="1643062"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000">
                <a:solidFill>
                  <a:srgbClr val="002060"/>
                </a:solidFill>
                <a:latin typeface="Arial Narrow" pitchFamily="34" charset="0"/>
                <a:ea typeface="MS PGothic" pitchFamily="34" charset="-128"/>
                <a:cs typeface="Arial Narrow" pitchFamily="34" charset="0"/>
              </a:rPr>
              <a:t>Николай Костов</a:t>
            </a:r>
          </a:p>
          <a:p>
            <a:pPr algn="ctr"/>
            <a:r>
              <a:rPr lang="bg-BG" altLang="bg-BG" sz="1000">
                <a:solidFill>
                  <a:srgbClr val="002060"/>
                </a:solidFill>
                <a:latin typeface="Arial Narrow" pitchFamily="34" charset="0"/>
                <a:ea typeface="MS PGothic" pitchFamily="34" charset="-128"/>
                <a:cs typeface="Arial Narrow" pitchFamily="34" charset="0"/>
              </a:rPr>
              <a:t>РК Силистра</a:t>
            </a:r>
            <a:endParaRPr lang="en-US" altLang="bg-BG" sz="1000">
              <a:solidFill>
                <a:srgbClr val="002060"/>
              </a:solidFill>
              <a:latin typeface="Arial Narrow" pitchFamily="34" charset="0"/>
              <a:ea typeface="MS PGothic" pitchFamily="34" charset="-128"/>
              <a:cs typeface="Arial Narrow" pitchFamily="34" charset="0"/>
            </a:endParaRPr>
          </a:p>
        </p:txBody>
      </p:sp>
      <p:sp>
        <p:nvSpPr>
          <p:cNvPr id="54331" name="Title 1"/>
          <p:cNvSpPr txBox="1">
            <a:spLocks/>
          </p:cNvSpPr>
          <p:nvPr/>
        </p:nvSpPr>
        <p:spPr bwMode="auto">
          <a:xfrm>
            <a:off x="7572375" y="5929313"/>
            <a:ext cx="1643063"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000">
                <a:solidFill>
                  <a:srgbClr val="002060"/>
                </a:solidFill>
                <a:latin typeface="Arial Narrow" pitchFamily="34" charset="0"/>
                <a:ea typeface="MS PGothic" pitchFamily="34" charset="-128"/>
                <a:cs typeface="Arial Narrow" pitchFamily="34" charset="0"/>
              </a:rPr>
              <a:t>Симеон Симеонов</a:t>
            </a:r>
          </a:p>
          <a:p>
            <a:pPr algn="ctr"/>
            <a:r>
              <a:rPr lang="bg-BG" altLang="bg-BG" sz="1000">
                <a:solidFill>
                  <a:srgbClr val="002060"/>
                </a:solidFill>
                <a:latin typeface="Arial Narrow" pitchFamily="34" charset="0"/>
                <a:ea typeface="MS PGothic" pitchFamily="34" charset="-128"/>
                <a:cs typeface="Arial Narrow" pitchFamily="34" charset="0"/>
              </a:rPr>
              <a:t>РК Разград</a:t>
            </a:r>
            <a:endParaRPr lang="en-US" altLang="bg-BG" sz="1000">
              <a:solidFill>
                <a:srgbClr val="002060"/>
              </a:solidFill>
              <a:latin typeface="Arial Narrow" pitchFamily="34" charset="0"/>
              <a:ea typeface="MS PGothic" pitchFamily="34" charset="-128"/>
              <a:cs typeface="Arial Narrow" pitchFamily="34" charset="0"/>
            </a:endParaRPr>
          </a:p>
        </p:txBody>
      </p:sp>
    </p:spTree>
    <p:extLst>
      <p:ext uri="{BB962C8B-B14F-4D97-AF65-F5344CB8AC3E}">
        <p14:creationId xmlns:p14="http://schemas.microsoft.com/office/powerpoint/2010/main" val="20552376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3714750" y="2571750"/>
            <a:ext cx="5181600" cy="1754188"/>
          </a:xfrm>
          <a:prstGeom prst="rect">
            <a:avLst/>
          </a:prstGeom>
          <a:noFill/>
        </p:spPr>
        <p:txBody>
          <a:bodyPr>
            <a:spAutoFit/>
          </a:bodyPr>
          <a:lstStyle/>
          <a:p>
            <a:pPr algn="ctr" eaLnBrk="1" hangingPunct="1">
              <a:defRPr/>
            </a:pPr>
            <a:r>
              <a:rPr lang="bg-BG" sz="3600" b="1" dirty="0">
                <a:solidFill>
                  <a:srgbClr val="002060"/>
                </a:solidFill>
                <a:effectLst>
                  <a:outerShdw blurRad="38100" dist="38100" dir="2700000" algn="tl">
                    <a:srgbClr val="000000">
                      <a:alpha val="43137"/>
                    </a:srgbClr>
                  </a:outerShdw>
                </a:effectLst>
                <a:latin typeface="Arial Narrow" pitchFamily="34" charset="0"/>
              </a:rPr>
              <a:t>ПРОГРАМИ НА</a:t>
            </a:r>
          </a:p>
          <a:p>
            <a:pPr algn="ctr" eaLnBrk="1" hangingPunct="1">
              <a:defRPr/>
            </a:pPr>
            <a:r>
              <a:rPr lang="bg-BG" sz="3600" b="1" dirty="0">
                <a:solidFill>
                  <a:srgbClr val="C00000"/>
                </a:solidFill>
                <a:effectLst>
                  <a:outerShdw blurRad="38100" dist="38100" dir="2700000" algn="tl">
                    <a:srgbClr val="000000">
                      <a:alpha val="43137"/>
                    </a:srgbClr>
                  </a:outerShdw>
                </a:effectLst>
                <a:latin typeface="Arial Narrow" pitchFamily="34" charset="0"/>
              </a:rPr>
              <a:t>ДИСТРИКТА</a:t>
            </a:r>
          </a:p>
          <a:p>
            <a:pPr algn="ctr" eaLnBrk="1" hangingPunct="1">
              <a:defRPr/>
            </a:pPr>
            <a:r>
              <a:rPr lang="bg-BG" sz="3600" b="1" dirty="0">
                <a:solidFill>
                  <a:srgbClr val="002060"/>
                </a:solidFill>
                <a:effectLst>
                  <a:outerShdw blurRad="38100" dist="38100" dir="2700000" algn="tl">
                    <a:srgbClr val="000000">
                      <a:alpha val="43137"/>
                    </a:srgbClr>
                  </a:outerShdw>
                </a:effectLst>
                <a:latin typeface="Arial Narrow" pitchFamily="34" charset="0"/>
              </a:rPr>
              <a:t>2019 - 2020 г.</a:t>
            </a:r>
          </a:p>
        </p:txBody>
      </p:sp>
    </p:spTree>
    <p:extLst>
      <p:ext uri="{BB962C8B-B14F-4D97-AF65-F5344CB8AC3E}">
        <p14:creationId xmlns:p14="http://schemas.microsoft.com/office/powerpoint/2010/main" val="1502989652"/>
      </p:ext>
    </p:extLst>
  </p:cSld>
  <p:clrMapOvr>
    <a:masterClrMapping/>
  </p:clrMapOvr>
  <p:transition spd="slow">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ПРОГРАМИ НА ДИСТРИКТА 2019 – 2020 г.</a:t>
            </a:r>
            <a:endParaRPr lang="en-US" altLang="bg-BG" b="1" smtClean="0">
              <a:latin typeface="Arial Narrow" pitchFamily="34" charset="0"/>
            </a:endParaRPr>
          </a:p>
        </p:txBody>
      </p:sp>
      <p:sp>
        <p:nvSpPr>
          <p:cNvPr id="56323" name="Title 1"/>
          <p:cNvSpPr txBox="1">
            <a:spLocks/>
          </p:cNvSpPr>
          <p:nvPr/>
        </p:nvSpPr>
        <p:spPr bwMode="auto">
          <a:xfrm>
            <a:off x="357188" y="1071563"/>
            <a:ext cx="214312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100" b="1">
                <a:solidFill>
                  <a:srgbClr val="002060"/>
                </a:solidFill>
                <a:latin typeface="Arial Narrow" pitchFamily="34" charset="0"/>
                <a:ea typeface="MS PGothic" pitchFamily="34" charset="-128"/>
                <a:cs typeface="Arial Narrow" pitchFamily="34" charset="0"/>
              </a:rPr>
              <a:t>ПРОГРАМА НА ДИСТРИКТА – СЛУЖБА В ОБЩНОСТТА</a:t>
            </a:r>
            <a:endParaRPr lang="en-US" altLang="bg-BG" sz="1100" b="1">
              <a:solidFill>
                <a:srgbClr val="002060"/>
              </a:solidFill>
              <a:latin typeface="Arial Narrow" pitchFamily="34" charset="0"/>
              <a:ea typeface="MS PGothic" pitchFamily="34" charset="-128"/>
              <a:cs typeface="Arial Narrow" pitchFamily="34" charset="0"/>
            </a:endParaRPr>
          </a:p>
        </p:txBody>
      </p:sp>
      <p:sp>
        <p:nvSpPr>
          <p:cNvPr id="56324" name="Title 1"/>
          <p:cNvSpPr txBox="1">
            <a:spLocks/>
          </p:cNvSpPr>
          <p:nvPr/>
        </p:nvSpPr>
        <p:spPr bwMode="auto">
          <a:xfrm>
            <a:off x="357188" y="3000375"/>
            <a:ext cx="1928812"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a:solidFill>
                  <a:srgbClr val="002060"/>
                </a:solidFill>
                <a:latin typeface="Arial Narrow" pitchFamily="34" charset="0"/>
                <a:ea typeface="MS PGothic" pitchFamily="34" charset="-128"/>
                <a:cs typeface="Arial Narrow" pitchFamily="34" charset="0"/>
              </a:rPr>
              <a:t>Славчо Лачинов</a:t>
            </a:r>
          </a:p>
          <a:p>
            <a:pPr algn="ctr"/>
            <a:r>
              <a:rPr lang="bg-BG" altLang="bg-BG" sz="1200">
                <a:solidFill>
                  <a:srgbClr val="002060"/>
                </a:solidFill>
                <a:latin typeface="Arial Narrow" pitchFamily="34" charset="0"/>
                <a:ea typeface="MS PGothic" pitchFamily="34" charset="-128"/>
                <a:cs typeface="Arial Narrow" pitchFamily="34" charset="0"/>
              </a:rPr>
              <a:t>РК  Бански Разлог</a:t>
            </a:r>
            <a:endParaRPr lang="en-US" altLang="bg-BG" sz="1200">
              <a:solidFill>
                <a:srgbClr val="002060"/>
              </a:solidFill>
              <a:latin typeface="Arial Narrow" pitchFamily="34" charset="0"/>
              <a:ea typeface="MS PGothic" pitchFamily="34" charset="-128"/>
              <a:cs typeface="Arial Narrow" pitchFamily="34" charset="0"/>
            </a:endParaRPr>
          </a:p>
        </p:txBody>
      </p:sp>
      <p:pic>
        <p:nvPicPr>
          <p:cNvPr id="13" name="Picture 2" descr="D:\rotary\0000 Vesko\team presents\original\Images\143552197337366.png"/>
          <p:cNvPicPr>
            <a:picLocks noChangeAspect="1" noChangeArrowheads="1"/>
          </p:cNvPicPr>
          <p:nvPr/>
        </p:nvPicPr>
        <p:blipFill>
          <a:blip r:embed="rId2" cstate="print">
            <a:extLst/>
          </a:blip>
          <a:srcRect/>
          <a:stretch>
            <a:fillRect/>
          </a:stretch>
        </p:blipFill>
        <p:spPr bwMode="auto">
          <a:xfrm>
            <a:off x="942950" y="1643050"/>
            <a:ext cx="914406" cy="13021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4" name="Picture 2" descr="D:\rotary\0000 Vesko\team presents\original\Images\kapka.jpg"/>
          <p:cNvPicPr>
            <a:picLocks noChangeAspect="1" noChangeArrowheads="1"/>
          </p:cNvPicPr>
          <p:nvPr/>
        </p:nvPicPr>
        <p:blipFill>
          <a:blip r:embed="rId3" cstate="print">
            <a:extLst/>
          </a:blip>
          <a:srcRect/>
          <a:stretch>
            <a:fillRect/>
          </a:stretch>
        </p:blipFill>
        <p:spPr bwMode="auto">
          <a:xfrm>
            <a:off x="4071934" y="1643051"/>
            <a:ext cx="971557" cy="12925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5" name="Picture 14"/>
          <p:cNvPicPr>
            <a:picLocks noChangeAspect="1"/>
          </p:cNvPicPr>
          <p:nvPr/>
        </p:nvPicPr>
        <p:blipFill>
          <a:blip r:embed="rId4" cstate="print">
            <a:extLst/>
          </a:blip>
          <a:stretch>
            <a:fillRect/>
          </a:stretch>
        </p:blipFill>
        <p:spPr>
          <a:xfrm>
            <a:off x="7000892" y="1643051"/>
            <a:ext cx="857256" cy="12858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Picture 3" descr="D:\rotary\0000 Vesko\team presents\original\antonsmall.png"/>
          <p:cNvPicPr>
            <a:picLocks noChangeAspect="1" noChangeArrowheads="1"/>
          </p:cNvPicPr>
          <p:nvPr/>
        </p:nvPicPr>
        <p:blipFill>
          <a:blip r:embed="rId5" cstate="print">
            <a:extLst/>
          </a:blip>
          <a:srcRect b="4348"/>
          <a:stretch>
            <a:fillRect/>
          </a:stretch>
        </p:blipFill>
        <p:spPr bwMode="auto">
          <a:xfrm>
            <a:off x="887338" y="4286256"/>
            <a:ext cx="1041456" cy="12573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7" name="Picture 2" descr="D:\rotary\0000 Vesko\team presents\original\boreto-small.jpg"/>
          <p:cNvPicPr>
            <a:picLocks noChangeAspect="1" noChangeArrowheads="1"/>
          </p:cNvPicPr>
          <p:nvPr/>
        </p:nvPicPr>
        <p:blipFill>
          <a:blip r:embed="rId6">
            <a:extLst/>
          </a:blip>
          <a:srcRect/>
          <a:stretch>
            <a:fillRect/>
          </a:stretch>
        </p:blipFill>
        <p:spPr bwMode="auto">
          <a:xfrm>
            <a:off x="3984303" y="4286256"/>
            <a:ext cx="1016325" cy="12573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8" name="Picture 2" descr="D:\rotary\0000 Vesko\team presents\original\mayagrigorova-small.jpg"/>
          <p:cNvPicPr>
            <a:picLocks noChangeAspect="1" noChangeArrowheads="1"/>
          </p:cNvPicPr>
          <p:nvPr/>
        </p:nvPicPr>
        <p:blipFill>
          <a:blip r:embed="rId7" cstate="print">
            <a:extLst/>
          </a:blip>
          <a:srcRect/>
          <a:stretch>
            <a:fillRect/>
          </a:stretch>
        </p:blipFill>
        <p:spPr bwMode="auto">
          <a:xfrm>
            <a:off x="7055748" y="4286256"/>
            <a:ext cx="945276" cy="12573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56331" name="Title 1"/>
          <p:cNvSpPr txBox="1">
            <a:spLocks/>
          </p:cNvSpPr>
          <p:nvPr/>
        </p:nvSpPr>
        <p:spPr bwMode="auto">
          <a:xfrm>
            <a:off x="3500438" y="1071563"/>
            <a:ext cx="214312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100" b="1">
                <a:solidFill>
                  <a:srgbClr val="002060"/>
                </a:solidFill>
                <a:latin typeface="Arial Narrow" pitchFamily="34" charset="0"/>
                <a:ea typeface="MS PGothic" pitchFamily="34" charset="-128"/>
                <a:cs typeface="Arial Narrow" pitchFamily="34" charset="0"/>
              </a:rPr>
              <a:t>ПРОГРАМА НА ДИСТРИКТА – ПРОФЕСИОНАЛНА СЛУЖБА</a:t>
            </a:r>
            <a:endParaRPr lang="en-US" altLang="bg-BG" sz="1100" b="1">
              <a:solidFill>
                <a:srgbClr val="002060"/>
              </a:solidFill>
              <a:latin typeface="Arial Narrow" pitchFamily="34" charset="0"/>
              <a:ea typeface="MS PGothic" pitchFamily="34" charset="-128"/>
              <a:cs typeface="Arial Narrow" pitchFamily="34" charset="0"/>
            </a:endParaRPr>
          </a:p>
        </p:txBody>
      </p:sp>
      <p:sp>
        <p:nvSpPr>
          <p:cNvPr id="56332" name="Title 1"/>
          <p:cNvSpPr txBox="1">
            <a:spLocks/>
          </p:cNvSpPr>
          <p:nvPr/>
        </p:nvSpPr>
        <p:spPr bwMode="auto">
          <a:xfrm>
            <a:off x="6357938" y="1071563"/>
            <a:ext cx="214312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100" b="1">
                <a:solidFill>
                  <a:srgbClr val="002060"/>
                </a:solidFill>
                <a:latin typeface="Arial Narrow" pitchFamily="34" charset="0"/>
                <a:ea typeface="MS PGothic" pitchFamily="34" charset="-128"/>
                <a:cs typeface="Arial Narrow" pitchFamily="34" charset="0"/>
              </a:rPr>
              <a:t>ПРОГРАМА НА ДИСТРИКТА – РОТАРИ ОБЩНОСТНИ КОРПУСИ</a:t>
            </a:r>
            <a:endParaRPr lang="en-US" altLang="bg-BG" sz="1100" b="1">
              <a:solidFill>
                <a:srgbClr val="002060"/>
              </a:solidFill>
              <a:latin typeface="Arial Narrow" pitchFamily="34" charset="0"/>
              <a:ea typeface="MS PGothic" pitchFamily="34" charset="-128"/>
              <a:cs typeface="Arial Narrow" pitchFamily="34" charset="0"/>
            </a:endParaRPr>
          </a:p>
        </p:txBody>
      </p:sp>
      <p:sp>
        <p:nvSpPr>
          <p:cNvPr id="56333" name="Title 1"/>
          <p:cNvSpPr txBox="1">
            <a:spLocks/>
          </p:cNvSpPr>
          <p:nvPr/>
        </p:nvSpPr>
        <p:spPr bwMode="auto">
          <a:xfrm>
            <a:off x="3571875" y="3000375"/>
            <a:ext cx="1928813"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a:solidFill>
                  <a:srgbClr val="002060"/>
                </a:solidFill>
                <a:latin typeface="Arial Narrow" pitchFamily="34" charset="0"/>
                <a:ea typeface="MS PGothic" pitchFamily="34" charset="-128"/>
                <a:cs typeface="Arial Narrow" pitchFamily="34" charset="0"/>
              </a:rPr>
              <a:t>Капка Войнска</a:t>
            </a:r>
          </a:p>
          <a:p>
            <a:pPr algn="ctr"/>
            <a:r>
              <a:rPr lang="bg-BG" altLang="bg-BG" sz="1200">
                <a:solidFill>
                  <a:srgbClr val="002060"/>
                </a:solidFill>
                <a:latin typeface="Arial Narrow" pitchFamily="34" charset="0"/>
                <a:ea typeface="MS PGothic" pitchFamily="34" charset="-128"/>
                <a:cs typeface="Arial Narrow" pitchFamily="34" charset="0"/>
              </a:rPr>
              <a:t>РК  Хасково Аида</a:t>
            </a:r>
            <a:endParaRPr lang="en-US" altLang="bg-BG" sz="1200">
              <a:solidFill>
                <a:srgbClr val="002060"/>
              </a:solidFill>
              <a:latin typeface="Arial Narrow" pitchFamily="34" charset="0"/>
              <a:ea typeface="MS PGothic" pitchFamily="34" charset="-128"/>
              <a:cs typeface="Arial Narrow" pitchFamily="34" charset="0"/>
            </a:endParaRPr>
          </a:p>
        </p:txBody>
      </p:sp>
      <p:sp>
        <p:nvSpPr>
          <p:cNvPr id="56334" name="Title 1"/>
          <p:cNvSpPr txBox="1">
            <a:spLocks/>
          </p:cNvSpPr>
          <p:nvPr/>
        </p:nvSpPr>
        <p:spPr bwMode="auto">
          <a:xfrm>
            <a:off x="6429375" y="3000375"/>
            <a:ext cx="1928813"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a:solidFill>
                  <a:srgbClr val="002060"/>
                </a:solidFill>
                <a:latin typeface="Arial Narrow" pitchFamily="34" charset="0"/>
                <a:ea typeface="MS PGothic" pitchFamily="34" charset="-128"/>
                <a:cs typeface="Arial Narrow" pitchFamily="34" charset="0"/>
              </a:rPr>
              <a:t>Десислава Василева</a:t>
            </a:r>
          </a:p>
          <a:p>
            <a:pPr algn="ctr"/>
            <a:r>
              <a:rPr lang="bg-BG" altLang="bg-BG" sz="1200">
                <a:solidFill>
                  <a:srgbClr val="002060"/>
                </a:solidFill>
                <a:latin typeface="Arial Narrow" pitchFamily="34" charset="0"/>
                <a:ea typeface="MS PGothic" pitchFamily="34" charset="-128"/>
                <a:cs typeface="Arial Narrow" pitchFamily="34" charset="0"/>
              </a:rPr>
              <a:t>РК  София Сердика</a:t>
            </a:r>
            <a:endParaRPr lang="en-US" altLang="bg-BG" sz="1200">
              <a:solidFill>
                <a:srgbClr val="002060"/>
              </a:solidFill>
              <a:latin typeface="Arial Narrow" pitchFamily="34" charset="0"/>
              <a:ea typeface="MS PGothic" pitchFamily="34" charset="-128"/>
              <a:cs typeface="Arial Narrow" pitchFamily="34" charset="0"/>
            </a:endParaRPr>
          </a:p>
        </p:txBody>
      </p:sp>
      <p:sp>
        <p:nvSpPr>
          <p:cNvPr id="56335" name="Title 1"/>
          <p:cNvSpPr txBox="1">
            <a:spLocks/>
          </p:cNvSpPr>
          <p:nvPr/>
        </p:nvSpPr>
        <p:spPr bwMode="auto">
          <a:xfrm>
            <a:off x="357188" y="3643313"/>
            <a:ext cx="214312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100" b="1">
                <a:solidFill>
                  <a:srgbClr val="002060"/>
                </a:solidFill>
                <a:latin typeface="Arial Narrow" pitchFamily="34" charset="0"/>
                <a:ea typeface="MS PGothic" pitchFamily="34" charset="-128"/>
                <a:cs typeface="Arial Narrow" pitchFamily="34" charset="0"/>
              </a:rPr>
              <a:t>ПРОГРАМА НА ДИСТРИКТА – РОТАРИАНСКИ ПРИЯТЕЛСТВА ПО ИНТЕРЕСИ</a:t>
            </a:r>
            <a:endParaRPr lang="en-US" altLang="bg-BG" sz="1100" b="1">
              <a:solidFill>
                <a:srgbClr val="002060"/>
              </a:solidFill>
              <a:latin typeface="Arial Narrow" pitchFamily="34" charset="0"/>
              <a:ea typeface="MS PGothic" pitchFamily="34" charset="-128"/>
              <a:cs typeface="Arial Narrow" pitchFamily="34" charset="0"/>
            </a:endParaRPr>
          </a:p>
        </p:txBody>
      </p:sp>
      <p:sp>
        <p:nvSpPr>
          <p:cNvPr id="56336" name="Title 1"/>
          <p:cNvSpPr txBox="1">
            <a:spLocks/>
          </p:cNvSpPr>
          <p:nvPr/>
        </p:nvSpPr>
        <p:spPr bwMode="auto">
          <a:xfrm>
            <a:off x="3429000" y="3643313"/>
            <a:ext cx="214312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100" b="1">
                <a:solidFill>
                  <a:srgbClr val="002060"/>
                </a:solidFill>
                <a:latin typeface="Arial Narrow" pitchFamily="34" charset="0"/>
                <a:ea typeface="MS PGothic" pitchFamily="34" charset="-128"/>
                <a:cs typeface="Arial Narrow" pitchFamily="34" charset="0"/>
              </a:rPr>
              <a:t>ПРОГРАМА НА ДИСТРИКТА – РОТАРИАНСИ </a:t>
            </a:r>
          </a:p>
          <a:p>
            <a:pPr algn="ctr"/>
            <a:r>
              <a:rPr lang="bg-BG" altLang="bg-BG" sz="1100" b="1">
                <a:solidFill>
                  <a:srgbClr val="002060"/>
                </a:solidFill>
                <a:latin typeface="Arial Narrow" pitchFamily="34" charset="0"/>
                <a:ea typeface="MS PGothic" pitchFamily="34" charset="-128"/>
                <a:cs typeface="Arial Narrow" pitchFamily="34" charset="0"/>
              </a:rPr>
              <a:t>ПРИЯТЕЛСКИ ОБМЕН</a:t>
            </a:r>
            <a:endParaRPr lang="en-US" altLang="bg-BG" sz="1100" b="1">
              <a:solidFill>
                <a:srgbClr val="002060"/>
              </a:solidFill>
              <a:latin typeface="Arial Narrow" pitchFamily="34" charset="0"/>
              <a:ea typeface="MS PGothic" pitchFamily="34" charset="-128"/>
              <a:cs typeface="Arial Narrow" pitchFamily="34" charset="0"/>
            </a:endParaRPr>
          </a:p>
        </p:txBody>
      </p:sp>
      <p:sp>
        <p:nvSpPr>
          <p:cNvPr id="56337" name="Title 1"/>
          <p:cNvSpPr txBox="1">
            <a:spLocks/>
          </p:cNvSpPr>
          <p:nvPr/>
        </p:nvSpPr>
        <p:spPr bwMode="auto">
          <a:xfrm>
            <a:off x="428625" y="5643563"/>
            <a:ext cx="1928813"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a:solidFill>
                  <a:srgbClr val="002060"/>
                </a:solidFill>
                <a:latin typeface="Arial Narrow" pitchFamily="34" charset="0"/>
                <a:ea typeface="MS PGothic" pitchFamily="34" charset="-128"/>
                <a:cs typeface="Arial Narrow" pitchFamily="34" charset="0"/>
              </a:rPr>
              <a:t>Антон Томчев</a:t>
            </a:r>
          </a:p>
          <a:p>
            <a:pPr algn="ctr"/>
            <a:r>
              <a:rPr lang="bg-BG" altLang="bg-BG" sz="1200">
                <a:solidFill>
                  <a:srgbClr val="002060"/>
                </a:solidFill>
                <a:latin typeface="Arial Narrow" pitchFamily="34" charset="0"/>
                <a:ea typeface="MS PGothic" pitchFamily="34" charset="-128"/>
                <a:cs typeface="Arial Narrow" pitchFamily="34" charset="0"/>
              </a:rPr>
              <a:t>РК  Сливен</a:t>
            </a:r>
            <a:endParaRPr lang="en-US" altLang="bg-BG" sz="1200">
              <a:solidFill>
                <a:srgbClr val="002060"/>
              </a:solidFill>
              <a:latin typeface="Arial Narrow" pitchFamily="34" charset="0"/>
              <a:ea typeface="MS PGothic" pitchFamily="34" charset="-128"/>
              <a:cs typeface="Arial Narrow" pitchFamily="34" charset="0"/>
            </a:endParaRPr>
          </a:p>
        </p:txBody>
      </p:sp>
      <p:sp>
        <p:nvSpPr>
          <p:cNvPr id="56338" name="Title 1"/>
          <p:cNvSpPr txBox="1">
            <a:spLocks/>
          </p:cNvSpPr>
          <p:nvPr/>
        </p:nvSpPr>
        <p:spPr bwMode="auto">
          <a:xfrm>
            <a:off x="3571875" y="5643563"/>
            <a:ext cx="1928813"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a:solidFill>
                  <a:srgbClr val="002060"/>
                </a:solidFill>
                <a:latin typeface="Arial Narrow" pitchFamily="34" charset="0"/>
                <a:ea typeface="MS PGothic" pitchFamily="34" charset="-128"/>
                <a:cs typeface="Arial Narrow" pitchFamily="34" charset="0"/>
              </a:rPr>
              <a:t>Борислав Къдреков</a:t>
            </a:r>
          </a:p>
          <a:p>
            <a:pPr algn="ctr"/>
            <a:r>
              <a:rPr lang="bg-BG" altLang="bg-BG" sz="1200">
                <a:solidFill>
                  <a:srgbClr val="002060"/>
                </a:solidFill>
                <a:latin typeface="Arial Narrow" pitchFamily="34" charset="0"/>
                <a:ea typeface="MS PGothic" pitchFamily="34" charset="-128"/>
                <a:cs typeface="Arial Narrow" pitchFamily="34" charset="0"/>
              </a:rPr>
              <a:t>РК  Център</a:t>
            </a:r>
            <a:endParaRPr lang="en-US" altLang="bg-BG" sz="1200">
              <a:solidFill>
                <a:srgbClr val="002060"/>
              </a:solidFill>
              <a:latin typeface="Arial Narrow" pitchFamily="34" charset="0"/>
              <a:ea typeface="MS PGothic" pitchFamily="34" charset="-128"/>
              <a:cs typeface="Arial Narrow" pitchFamily="34" charset="0"/>
            </a:endParaRPr>
          </a:p>
        </p:txBody>
      </p:sp>
      <p:sp>
        <p:nvSpPr>
          <p:cNvPr id="56339" name="Title 1"/>
          <p:cNvSpPr txBox="1">
            <a:spLocks/>
          </p:cNvSpPr>
          <p:nvPr/>
        </p:nvSpPr>
        <p:spPr bwMode="auto">
          <a:xfrm>
            <a:off x="6429375" y="3643313"/>
            <a:ext cx="214312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100" b="1">
                <a:solidFill>
                  <a:srgbClr val="002060"/>
                </a:solidFill>
                <a:latin typeface="Arial Narrow" pitchFamily="34" charset="0"/>
                <a:ea typeface="MS PGothic" pitchFamily="34" charset="-128"/>
                <a:cs typeface="Arial Narrow" pitchFamily="34" charset="0"/>
              </a:rPr>
              <a:t>ПРОГРАМА НА ДИСТРИКТА – РОТАРИАНСКИ ГРУПИ ЗА ВЪЗДЕЙСТВИЕ</a:t>
            </a:r>
            <a:endParaRPr lang="en-US" altLang="bg-BG" sz="1100" b="1">
              <a:solidFill>
                <a:srgbClr val="002060"/>
              </a:solidFill>
              <a:latin typeface="Arial Narrow" pitchFamily="34" charset="0"/>
              <a:ea typeface="MS PGothic" pitchFamily="34" charset="-128"/>
              <a:cs typeface="Arial Narrow" pitchFamily="34" charset="0"/>
            </a:endParaRPr>
          </a:p>
        </p:txBody>
      </p:sp>
      <p:sp>
        <p:nvSpPr>
          <p:cNvPr id="56340" name="Title 1"/>
          <p:cNvSpPr txBox="1">
            <a:spLocks/>
          </p:cNvSpPr>
          <p:nvPr/>
        </p:nvSpPr>
        <p:spPr bwMode="auto">
          <a:xfrm>
            <a:off x="6572250" y="5643563"/>
            <a:ext cx="1928813"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a:solidFill>
                  <a:srgbClr val="002060"/>
                </a:solidFill>
                <a:latin typeface="Arial Narrow" pitchFamily="34" charset="0"/>
                <a:ea typeface="MS PGothic" pitchFamily="34" charset="-128"/>
                <a:cs typeface="Arial Narrow" pitchFamily="34" charset="0"/>
              </a:rPr>
              <a:t>Мая Григорова</a:t>
            </a:r>
          </a:p>
          <a:p>
            <a:pPr algn="ctr"/>
            <a:r>
              <a:rPr lang="bg-BG" altLang="bg-BG" sz="1200">
                <a:solidFill>
                  <a:srgbClr val="002060"/>
                </a:solidFill>
                <a:latin typeface="Arial Narrow" pitchFamily="34" charset="0"/>
                <a:ea typeface="MS PGothic" pitchFamily="34" charset="-128"/>
                <a:cs typeface="Arial Narrow" pitchFamily="34" charset="0"/>
              </a:rPr>
              <a:t>РК  Монтана</a:t>
            </a:r>
            <a:endParaRPr lang="en-US" altLang="bg-BG" sz="1200">
              <a:solidFill>
                <a:srgbClr val="002060"/>
              </a:solidFill>
              <a:latin typeface="Arial Narrow" pitchFamily="34" charset="0"/>
              <a:ea typeface="MS PGothic" pitchFamily="34" charset="-128"/>
              <a:cs typeface="Arial Narrow" pitchFamily="34" charset="0"/>
            </a:endParaRPr>
          </a:p>
        </p:txBody>
      </p:sp>
    </p:spTree>
    <p:extLst>
      <p:ext uri="{BB962C8B-B14F-4D97-AF65-F5344CB8AC3E}">
        <p14:creationId xmlns:p14="http://schemas.microsoft.com/office/powerpoint/2010/main" val="102519158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3714750" y="2571750"/>
            <a:ext cx="5181600" cy="1754188"/>
          </a:xfrm>
          <a:prstGeom prst="rect">
            <a:avLst/>
          </a:prstGeom>
          <a:noFill/>
        </p:spPr>
        <p:txBody>
          <a:bodyPr>
            <a:spAutoFit/>
          </a:bodyPr>
          <a:lstStyle/>
          <a:p>
            <a:pPr algn="ctr" eaLnBrk="1" hangingPunct="1">
              <a:defRPr/>
            </a:pPr>
            <a:r>
              <a:rPr lang="bg-BG" sz="3600" b="1" dirty="0">
                <a:solidFill>
                  <a:srgbClr val="002060"/>
                </a:solidFill>
                <a:effectLst>
                  <a:outerShdw blurRad="38100" dist="38100" dir="2700000" algn="tl">
                    <a:srgbClr val="000000">
                      <a:alpha val="43137"/>
                    </a:srgbClr>
                  </a:outerShdw>
                </a:effectLst>
                <a:latin typeface="Arial Narrow" pitchFamily="34" charset="0"/>
              </a:rPr>
              <a:t>КОМИТЕТИ НА</a:t>
            </a:r>
          </a:p>
          <a:p>
            <a:pPr algn="ctr" eaLnBrk="1" hangingPunct="1">
              <a:defRPr/>
            </a:pPr>
            <a:r>
              <a:rPr lang="bg-BG" sz="3600" b="1" dirty="0">
                <a:solidFill>
                  <a:srgbClr val="C00000"/>
                </a:solidFill>
                <a:effectLst>
                  <a:outerShdw blurRad="38100" dist="38100" dir="2700000" algn="tl">
                    <a:srgbClr val="000000">
                      <a:alpha val="43137"/>
                    </a:srgbClr>
                  </a:outerShdw>
                </a:effectLst>
                <a:latin typeface="Arial Narrow" pitchFamily="34" charset="0"/>
              </a:rPr>
              <a:t>ДИСТРИКТА</a:t>
            </a:r>
          </a:p>
          <a:p>
            <a:pPr algn="ctr" eaLnBrk="1" hangingPunct="1">
              <a:defRPr/>
            </a:pPr>
            <a:r>
              <a:rPr lang="bg-BG" sz="3600" b="1" dirty="0">
                <a:solidFill>
                  <a:srgbClr val="002060"/>
                </a:solidFill>
                <a:effectLst>
                  <a:outerShdw blurRad="38100" dist="38100" dir="2700000" algn="tl">
                    <a:srgbClr val="000000">
                      <a:alpha val="43137"/>
                    </a:srgbClr>
                  </a:outerShdw>
                </a:effectLst>
                <a:latin typeface="Arial Narrow" pitchFamily="34" charset="0"/>
              </a:rPr>
              <a:t>2019 - 2020 г.</a:t>
            </a:r>
          </a:p>
        </p:txBody>
      </p:sp>
    </p:spTree>
    <p:extLst>
      <p:ext uri="{BB962C8B-B14F-4D97-AF65-F5344CB8AC3E}">
        <p14:creationId xmlns:p14="http://schemas.microsoft.com/office/powerpoint/2010/main" val="1006411155"/>
      </p:ext>
    </p:extLst>
  </p:cSld>
  <p:clrMapOvr>
    <a:masterClrMapping/>
  </p:clrMapOvr>
  <p:transition spd="slow">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КОМИТЕТИ НА ДИСТРИКТА 2019 – 2020 г.</a:t>
            </a:r>
            <a:endParaRPr lang="bg-BG" altLang="bg-BG" smtClean="0">
              <a:latin typeface="Arial Narrow" pitchFamily="34" charset="0"/>
            </a:endParaRPr>
          </a:p>
        </p:txBody>
      </p:sp>
      <p:pic>
        <p:nvPicPr>
          <p:cNvPr id="4" name="Picture 3" descr="D:\rotary\0000 Vesko\team presents\original\Images\IMG_0857 (2).JPG"/>
          <p:cNvPicPr>
            <a:picLocks noChangeAspect="1" noChangeArrowheads="1"/>
          </p:cNvPicPr>
          <p:nvPr/>
        </p:nvPicPr>
        <p:blipFill>
          <a:blip r:embed="rId2">
            <a:extLst/>
          </a:blip>
          <a:srcRect/>
          <a:stretch>
            <a:fillRect/>
          </a:stretch>
        </p:blipFill>
        <p:spPr bwMode="auto">
          <a:xfrm>
            <a:off x="514197" y="2234984"/>
            <a:ext cx="2232248" cy="261375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58372" name="Title 1"/>
          <p:cNvSpPr txBox="1">
            <a:spLocks/>
          </p:cNvSpPr>
          <p:nvPr/>
        </p:nvSpPr>
        <p:spPr bwMode="auto">
          <a:xfrm>
            <a:off x="974725" y="5000625"/>
            <a:ext cx="1643063"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400">
                <a:solidFill>
                  <a:srgbClr val="002060"/>
                </a:solidFill>
                <a:latin typeface="Arial Narrow" pitchFamily="34" charset="0"/>
                <a:ea typeface="MS PGothic" pitchFamily="34" charset="-128"/>
                <a:cs typeface="Arial Narrow" pitchFamily="34" charset="0"/>
              </a:rPr>
              <a:t>Нина Митева, ПДГ</a:t>
            </a:r>
          </a:p>
          <a:p>
            <a:pPr algn="ctr"/>
            <a:r>
              <a:rPr lang="bg-BG" altLang="bg-BG" sz="1400">
                <a:solidFill>
                  <a:srgbClr val="002060"/>
                </a:solidFill>
                <a:latin typeface="Arial Narrow" pitchFamily="34" charset="0"/>
                <a:ea typeface="MS PGothic" pitchFamily="34" charset="-128"/>
                <a:cs typeface="Arial Narrow" pitchFamily="34" charset="0"/>
              </a:rPr>
              <a:t>РК  Плевен Центрум</a:t>
            </a:r>
            <a:endParaRPr lang="en-US" altLang="bg-BG" sz="1400">
              <a:solidFill>
                <a:srgbClr val="002060"/>
              </a:solidFill>
              <a:latin typeface="Arial Narrow" pitchFamily="34" charset="0"/>
              <a:ea typeface="MS PGothic" pitchFamily="34" charset="-128"/>
              <a:cs typeface="Arial Narrow" pitchFamily="34" charset="0"/>
            </a:endParaRPr>
          </a:p>
        </p:txBody>
      </p:sp>
      <p:sp>
        <p:nvSpPr>
          <p:cNvPr id="58373" name="Title 1"/>
          <p:cNvSpPr txBox="1">
            <a:spLocks/>
          </p:cNvSpPr>
          <p:nvPr/>
        </p:nvSpPr>
        <p:spPr bwMode="auto">
          <a:xfrm>
            <a:off x="630238" y="1609725"/>
            <a:ext cx="20002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300" b="1">
                <a:solidFill>
                  <a:srgbClr val="002060"/>
                </a:solidFill>
                <a:latin typeface="Arial Narrow" pitchFamily="34" charset="0"/>
                <a:ea typeface="MS PGothic" pitchFamily="34" charset="-128"/>
                <a:cs typeface="Arial Narrow" pitchFamily="34" charset="0"/>
              </a:rPr>
              <a:t>КОМИТЕТ ЗА РАЗВИТИЕ НА ЧЛЕНСТВОТО</a:t>
            </a:r>
            <a:endParaRPr lang="en-US" altLang="bg-BG" sz="1300" b="1">
              <a:solidFill>
                <a:srgbClr val="002060"/>
              </a:solidFill>
              <a:latin typeface="Arial Narrow" pitchFamily="34" charset="0"/>
              <a:ea typeface="MS PGothic" pitchFamily="34" charset="-128"/>
              <a:cs typeface="Arial Narrow" pitchFamily="34" charset="0"/>
            </a:endParaRPr>
          </a:p>
        </p:txBody>
      </p:sp>
      <p:sp>
        <p:nvSpPr>
          <p:cNvPr id="58374" name="Title 1"/>
          <p:cNvSpPr txBox="1">
            <a:spLocks/>
          </p:cNvSpPr>
          <p:nvPr/>
        </p:nvSpPr>
        <p:spPr bwMode="auto">
          <a:xfrm>
            <a:off x="6284913" y="1600200"/>
            <a:ext cx="214312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КОМИТЕТ ЗА МЕЖДУНАРОДНА СЛУЖБА</a:t>
            </a:r>
            <a:endParaRPr lang="en-US" altLang="bg-BG" sz="1200" b="1">
              <a:solidFill>
                <a:srgbClr val="002060"/>
              </a:solidFill>
              <a:latin typeface="Arial Narrow" pitchFamily="34" charset="0"/>
              <a:ea typeface="MS PGothic" pitchFamily="34" charset="-128"/>
              <a:cs typeface="Arial Narrow" pitchFamily="34" charset="0"/>
            </a:endParaRPr>
          </a:p>
        </p:txBody>
      </p:sp>
      <p:sp>
        <p:nvSpPr>
          <p:cNvPr id="58375" name="Title 1"/>
          <p:cNvSpPr txBox="1">
            <a:spLocks/>
          </p:cNvSpPr>
          <p:nvPr/>
        </p:nvSpPr>
        <p:spPr bwMode="auto">
          <a:xfrm>
            <a:off x="6499225" y="4989513"/>
            <a:ext cx="1928813"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400">
                <a:solidFill>
                  <a:srgbClr val="002060"/>
                </a:solidFill>
                <a:latin typeface="Arial Narrow" pitchFamily="34" charset="0"/>
                <a:ea typeface="MS PGothic" pitchFamily="34" charset="-128"/>
                <a:cs typeface="Arial Narrow" pitchFamily="34" charset="0"/>
              </a:rPr>
              <a:t>Маргарита Богданова</a:t>
            </a:r>
          </a:p>
          <a:p>
            <a:pPr algn="ctr"/>
            <a:r>
              <a:rPr lang="bg-BG" altLang="bg-BG" sz="1400">
                <a:solidFill>
                  <a:srgbClr val="002060"/>
                </a:solidFill>
                <a:latin typeface="Arial Narrow" pitchFamily="34" charset="0"/>
                <a:ea typeface="MS PGothic" pitchFamily="34" charset="-128"/>
                <a:cs typeface="Arial Narrow" pitchFamily="34" charset="0"/>
              </a:rPr>
              <a:t>РК  Свищов</a:t>
            </a:r>
            <a:endParaRPr lang="en-US" altLang="bg-BG" sz="1400">
              <a:solidFill>
                <a:srgbClr val="002060"/>
              </a:solidFill>
              <a:latin typeface="Arial Narrow" pitchFamily="34" charset="0"/>
              <a:ea typeface="MS PGothic" pitchFamily="34" charset="-128"/>
              <a:cs typeface="Arial Narrow" pitchFamily="34" charset="0"/>
            </a:endParaRPr>
          </a:p>
        </p:txBody>
      </p:sp>
      <p:pic>
        <p:nvPicPr>
          <p:cNvPr id="15" name="Picture 2" descr="D:\rotary\0000 Vesko\team presents\original\margarita-bogdanowasmall.jpg"/>
          <p:cNvPicPr>
            <a:picLocks noChangeAspect="1" noChangeArrowheads="1"/>
          </p:cNvPicPr>
          <p:nvPr/>
        </p:nvPicPr>
        <p:blipFill>
          <a:blip r:embed="rId3">
            <a:extLst/>
          </a:blip>
          <a:srcRect/>
          <a:stretch>
            <a:fillRect/>
          </a:stretch>
        </p:blipFill>
        <p:spPr bwMode="auto">
          <a:xfrm>
            <a:off x="6285321" y="2197869"/>
            <a:ext cx="2202269" cy="26341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6" name="Picture 2" descr="D:\rotary\0000 Vesko\team presents\original\kalcho.jpg"/>
          <p:cNvPicPr>
            <a:picLocks noChangeAspect="1" noChangeArrowheads="1"/>
          </p:cNvPicPr>
          <p:nvPr/>
        </p:nvPicPr>
        <p:blipFill>
          <a:blip r:embed="rId4">
            <a:extLst/>
          </a:blip>
          <a:srcRect/>
          <a:stretch>
            <a:fillRect/>
          </a:stretch>
        </p:blipFill>
        <p:spPr bwMode="auto">
          <a:xfrm>
            <a:off x="3509014" y="2209199"/>
            <a:ext cx="2030413" cy="26395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58378" name="Title 1"/>
          <p:cNvSpPr txBox="1">
            <a:spLocks/>
          </p:cNvSpPr>
          <p:nvPr/>
        </p:nvSpPr>
        <p:spPr bwMode="auto">
          <a:xfrm>
            <a:off x="3482975" y="5072063"/>
            <a:ext cx="1928813"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400">
                <a:solidFill>
                  <a:srgbClr val="002060"/>
                </a:solidFill>
                <a:latin typeface="Arial Narrow" pitchFamily="34" charset="0"/>
                <a:ea typeface="MS PGothic" pitchFamily="34" charset="-128"/>
                <a:cs typeface="Arial Narrow" pitchFamily="34" charset="0"/>
              </a:rPr>
              <a:t>Калчо Хинов, ПДГ</a:t>
            </a:r>
          </a:p>
          <a:p>
            <a:pPr algn="ctr"/>
            <a:r>
              <a:rPr lang="bg-BG" altLang="bg-BG" sz="1400">
                <a:solidFill>
                  <a:srgbClr val="002060"/>
                </a:solidFill>
                <a:latin typeface="Arial Narrow" pitchFamily="34" charset="0"/>
                <a:ea typeface="MS PGothic" pitchFamily="34" charset="-128"/>
                <a:cs typeface="Arial Narrow" pitchFamily="34" charset="0"/>
              </a:rPr>
              <a:t>РК  София Витоша</a:t>
            </a:r>
            <a:endParaRPr lang="en-US" altLang="bg-BG" sz="1400">
              <a:solidFill>
                <a:srgbClr val="002060"/>
              </a:solidFill>
              <a:latin typeface="Arial Narrow" pitchFamily="34" charset="0"/>
              <a:ea typeface="MS PGothic" pitchFamily="34" charset="-128"/>
              <a:cs typeface="Arial Narrow" pitchFamily="34" charset="0"/>
            </a:endParaRPr>
          </a:p>
        </p:txBody>
      </p:sp>
      <p:sp>
        <p:nvSpPr>
          <p:cNvPr id="58379" name="Title 1"/>
          <p:cNvSpPr txBox="1">
            <a:spLocks/>
          </p:cNvSpPr>
          <p:nvPr/>
        </p:nvSpPr>
        <p:spPr bwMode="auto">
          <a:xfrm>
            <a:off x="3421063" y="1562100"/>
            <a:ext cx="2357437"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КООРДИНАТОР НА МЕЖДУНАРОДНИТЕ КОМИТЕТИ</a:t>
            </a:r>
            <a:endParaRPr lang="en-US" altLang="bg-BG" sz="1200" b="1">
              <a:solidFill>
                <a:srgbClr val="002060"/>
              </a:solidFill>
              <a:latin typeface="Arial Narrow" pitchFamily="34" charset="0"/>
              <a:ea typeface="MS PGothic" pitchFamily="34" charset="-128"/>
              <a:cs typeface="Arial Narrow" pitchFamily="34" charset="0"/>
            </a:endParaRPr>
          </a:p>
        </p:txBody>
      </p:sp>
    </p:spTree>
    <p:extLst>
      <p:ext uri="{BB962C8B-B14F-4D97-AF65-F5344CB8AC3E}">
        <p14:creationId xmlns:p14="http://schemas.microsoft.com/office/powerpoint/2010/main" val="17805879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033463" y="3429000"/>
            <a:ext cx="6972300" cy="742950"/>
          </a:xfrm>
        </p:spPr>
        <p:txBody>
          <a:bodyPr anchor="ctr"/>
          <a:lstStyle/>
          <a:p>
            <a:pPr eaLnBrk="1" hangingPunct="1">
              <a:defRPr/>
            </a:pPr>
            <a:r>
              <a:rPr lang="ru-RU" altLang="en-US" sz="2100" b="1" dirty="0" err="1">
                <a:latin typeface="Bookman Old Style" panose="02050604050505020204" pitchFamily="18" charset="0"/>
                <a:cs typeface="Times New Roman" panose="02020603050405020304" pitchFamily="18" charset="0"/>
              </a:rPr>
              <a:t>Визия</a:t>
            </a:r>
            <a:r>
              <a:rPr lang="ru-RU" altLang="en-US" sz="2100" b="1" dirty="0">
                <a:latin typeface="Bookman Old Style" panose="02050604050505020204" pitchFamily="18" charset="0"/>
                <a:cs typeface="Times New Roman" panose="02020603050405020304" pitchFamily="18" charset="0"/>
              </a:rPr>
              <a:t> и Лого. Стратегически </a:t>
            </a:r>
            <a:r>
              <a:rPr lang="ru-RU" altLang="en-US" sz="2100" b="1" dirty="0" err="1">
                <a:latin typeface="Bookman Old Style" panose="02050604050505020204" pitchFamily="18" charset="0"/>
                <a:cs typeface="Times New Roman" panose="02020603050405020304" pitchFamily="18" charset="0"/>
              </a:rPr>
              <a:t>приоритети</a:t>
            </a:r>
            <a:r>
              <a:rPr lang="ru-RU" altLang="en-US" sz="2100" b="1" dirty="0">
                <a:latin typeface="Bookman Old Style" panose="02050604050505020204" pitchFamily="18" charset="0"/>
                <a:cs typeface="Times New Roman" panose="02020603050405020304" pitchFamily="18" charset="0"/>
              </a:rPr>
              <a:t>. Цели на Дистрикт 2482 РИ за 2019-2020 г.</a:t>
            </a:r>
            <a:endParaRPr lang="en-US" sz="2100" b="1" dirty="0">
              <a:latin typeface="Bookman Old Style" panose="02050604050505020204" pitchFamily="18" charset="0"/>
              <a:cs typeface="Times New Roman" panose="02020603050405020304" pitchFamily="18" charset="0"/>
            </a:endParaRPr>
          </a:p>
        </p:txBody>
      </p:sp>
      <p:sp>
        <p:nvSpPr>
          <p:cNvPr id="39939" name="Rectangle 3"/>
          <p:cNvSpPr>
            <a:spLocks noGrp="1" noChangeArrowheads="1"/>
          </p:cNvSpPr>
          <p:nvPr>
            <p:ph type="subTitle" idx="1"/>
          </p:nvPr>
        </p:nvSpPr>
        <p:spPr bwMode="auto">
          <a:xfrm>
            <a:off x="1543050" y="4316017"/>
            <a:ext cx="5243513" cy="9489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eaLnBrk="1" hangingPunct="1"/>
            <a:r>
              <a:rPr lang="bg-BG" altLang="en-US" sz="1500" b="1">
                <a:latin typeface="Georgia" panose="02040502050405020303" pitchFamily="18" charset="0"/>
                <a:cs typeface="Times New Roman" panose="02020603050405020304" pitchFamily="18" charset="0"/>
              </a:rPr>
              <a:t>Митко Минев, ДГЕ</a:t>
            </a:r>
          </a:p>
          <a:p>
            <a:pPr eaLnBrk="1" hangingPunct="1"/>
            <a:r>
              <a:rPr lang="bg-BG" altLang="en-US" sz="1500" b="1">
                <a:latin typeface="Georgia" panose="02040502050405020303" pitchFamily="18" charset="0"/>
                <a:cs typeface="Times New Roman" panose="02020603050405020304" pitchFamily="18" charset="0"/>
              </a:rPr>
              <a:t>РК Велико Търново</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4" y="0"/>
            <a:ext cx="9137952" cy="6858000"/>
          </a:xfrm>
          <a:prstGeom prst="rect">
            <a:avLst/>
          </a:prstGeom>
        </p:spPr>
      </p:pic>
    </p:spTree>
    <p:extLst>
      <p:ext uri="{BB962C8B-B14F-4D97-AF65-F5344CB8AC3E}">
        <p14:creationId xmlns:p14="http://schemas.microsoft.com/office/powerpoint/2010/main" val="218772284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КОМИТЕТИ НА ДИСТРИКТА 2019 – 2020 г.</a:t>
            </a:r>
            <a:endParaRPr lang="en-US" altLang="bg-BG" b="1" smtClean="0">
              <a:latin typeface="Arial Narrow" pitchFamily="34" charset="0"/>
            </a:endParaRPr>
          </a:p>
        </p:txBody>
      </p:sp>
      <p:pic>
        <p:nvPicPr>
          <p:cNvPr id="28" name="Picture 2" descr="D:\rotary\0000 Vesko\team presents\original\violina-small.jpg"/>
          <p:cNvPicPr>
            <a:picLocks noChangeAspect="1" noChangeArrowheads="1"/>
          </p:cNvPicPr>
          <p:nvPr/>
        </p:nvPicPr>
        <p:blipFill>
          <a:blip r:embed="rId2">
            <a:extLst/>
          </a:blip>
          <a:srcRect/>
          <a:stretch>
            <a:fillRect/>
          </a:stretch>
        </p:blipFill>
        <p:spPr bwMode="auto">
          <a:xfrm>
            <a:off x="927996" y="1700808"/>
            <a:ext cx="2647562" cy="33244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29" name="Picture 2" descr="D:\rotary\0000 Vesko\team presents\original\krasi-ganchevsmall.jpg"/>
          <p:cNvPicPr>
            <a:picLocks noChangeAspect="1" noChangeArrowheads="1"/>
          </p:cNvPicPr>
          <p:nvPr/>
        </p:nvPicPr>
        <p:blipFill>
          <a:blip r:embed="rId3">
            <a:extLst/>
          </a:blip>
          <a:srcRect/>
          <a:stretch>
            <a:fillRect/>
          </a:stretch>
        </p:blipFill>
        <p:spPr bwMode="auto">
          <a:xfrm>
            <a:off x="5364088" y="1812782"/>
            <a:ext cx="2525837" cy="32124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59397" name="Title 1"/>
          <p:cNvSpPr txBox="1">
            <a:spLocks/>
          </p:cNvSpPr>
          <p:nvPr/>
        </p:nvSpPr>
        <p:spPr bwMode="auto">
          <a:xfrm>
            <a:off x="1430338" y="5229225"/>
            <a:ext cx="1643062"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400">
                <a:solidFill>
                  <a:srgbClr val="002060"/>
                </a:solidFill>
                <a:latin typeface="Arial Narrow" pitchFamily="34" charset="0"/>
                <a:ea typeface="MS PGothic" pitchFamily="34" charset="-128"/>
                <a:cs typeface="Arial Narrow" pitchFamily="34" charset="0"/>
              </a:rPr>
              <a:t>Виолина Костова</a:t>
            </a:r>
          </a:p>
          <a:p>
            <a:pPr algn="ctr"/>
            <a:r>
              <a:rPr lang="bg-BG" altLang="bg-BG" sz="1400">
                <a:solidFill>
                  <a:srgbClr val="002060"/>
                </a:solidFill>
                <a:latin typeface="Arial Narrow" pitchFamily="34" charset="0"/>
                <a:ea typeface="MS PGothic" pitchFamily="34" charset="-128"/>
                <a:cs typeface="Arial Narrow" pitchFamily="34" charset="0"/>
              </a:rPr>
              <a:t>РК  София Сити</a:t>
            </a:r>
            <a:endParaRPr lang="en-US" altLang="bg-BG" sz="1400">
              <a:solidFill>
                <a:srgbClr val="002060"/>
              </a:solidFill>
              <a:latin typeface="Arial Narrow" pitchFamily="34" charset="0"/>
              <a:ea typeface="MS PGothic" pitchFamily="34" charset="-128"/>
              <a:cs typeface="Arial Narrow" pitchFamily="34" charset="0"/>
            </a:endParaRPr>
          </a:p>
        </p:txBody>
      </p:sp>
      <p:sp>
        <p:nvSpPr>
          <p:cNvPr id="59398" name="Title 1"/>
          <p:cNvSpPr txBox="1">
            <a:spLocks/>
          </p:cNvSpPr>
          <p:nvPr/>
        </p:nvSpPr>
        <p:spPr bwMode="auto">
          <a:xfrm>
            <a:off x="1250950" y="1125538"/>
            <a:ext cx="20002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300" b="1">
                <a:solidFill>
                  <a:srgbClr val="002060"/>
                </a:solidFill>
                <a:latin typeface="Arial Narrow" pitchFamily="34" charset="0"/>
                <a:ea typeface="MS PGothic" pitchFamily="34" charset="-128"/>
                <a:cs typeface="Arial Narrow" pitchFamily="34" charset="0"/>
              </a:rPr>
              <a:t>КОМИТЕТ ЗА ФОНДАЦИЯ РОТАРИ</a:t>
            </a:r>
            <a:endParaRPr lang="en-US" altLang="bg-BG" sz="1300" b="1">
              <a:solidFill>
                <a:srgbClr val="002060"/>
              </a:solidFill>
              <a:latin typeface="Arial Narrow" pitchFamily="34" charset="0"/>
              <a:ea typeface="MS PGothic" pitchFamily="34" charset="-128"/>
              <a:cs typeface="Arial Narrow" pitchFamily="34" charset="0"/>
            </a:endParaRPr>
          </a:p>
        </p:txBody>
      </p:sp>
      <p:sp>
        <p:nvSpPr>
          <p:cNvPr id="59399" name="Title 1"/>
          <p:cNvSpPr txBox="1">
            <a:spLocks/>
          </p:cNvSpPr>
          <p:nvPr/>
        </p:nvSpPr>
        <p:spPr bwMode="auto">
          <a:xfrm>
            <a:off x="5626100" y="1182688"/>
            <a:ext cx="20002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300" b="1">
                <a:solidFill>
                  <a:srgbClr val="002060"/>
                </a:solidFill>
                <a:latin typeface="Arial Narrow" pitchFamily="34" charset="0"/>
                <a:ea typeface="MS PGothic" pitchFamily="34" charset="-128"/>
                <a:cs typeface="Arial Narrow" pitchFamily="34" charset="0"/>
              </a:rPr>
              <a:t>КВАЛИФИКАЦИЯ И ОБУЧЕНИЕ НА КЛУБОВЕТЕ</a:t>
            </a:r>
            <a:endParaRPr lang="en-US" altLang="bg-BG" sz="1300" b="1">
              <a:solidFill>
                <a:srgbClr val="002060"/>
              </a:solidFill>
              <a:latin typeface="Arial Narrow" pitchFamily="34" charset="0"/>
              <a:ea typeface="MS PGothic" pitchFamily="34" charset="-128"/>
              <a:cs typeface="Arial Narrow" pitchFamily="34" charset="0"/>
            </a:endParaRPr>
          </a:p>
        </p:txBody>
      </p:sp>
      <p:sp>
        <p:nvSpPr>
          <p:cNvPr id="59400" name="Title 1"/>
          <p:cNvSpPr txBox="1">
            <a:spLocks/>
          </p:cNvSpPr>
          <p:nvPr/>
        </p:nvSpPr>
        <p:spPr bwMode="auto">
          <a:xfrm>
            <a:off x="5983288" y="5251450"/>
            <a:ext cx="1643062"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400">
                <a:solidFill>
                  <a:srgbClr val="002060"/>
                </a:solidFill>
                <a:latin typeface="Arial Narrow" pitchFamily="34" charset="0"/>
                <a:ea typeface="MS PGothic" pitchFamily="34" charset="-128"/>
                <a:cs typeface="Arial Narrow" pitchFamily="34" charset="0"/>
              </a:rPr>
              <a:t>Красимир Ганчев, ПДГ</a:t>
            </a:r>
          </a:p>
          <a:p>
            <a:pPr algn="ctr"/>
            <a:r>
              <a:rPr lang="bg-BG" altLang="bg-BG" sz="1400">
                <a:solidFill>
                  <a:srgbClr val="002060"/>
                </a:solidFill>
                <a:latin typeface="Arial Narrow" pitchFamily="34" charset="0"/>
                <a:ea typeface="MS PGothic" pitchFamily="34" charset="-128"/>
                <a:cs typeface="Arial Narrow" pitchFamily="34" charset="0"/>
              </a:rPr>
              <a:t>РК  Бургас</a:t>
            </a:r>
            <a:endParaRPr lang="en-US" altLang="bg-BG" sz="1400">
              <a:solidFill>
                <a:srgbClr val="002060"/>
              </a:solidFill>
              <a:latin typeface="Arial Narrow" pitchFamily="34" charset="0"/>
              <a:ea typeface="MS PGothic" pitchFamily="34" charset="-128"/>
              <a:cs typeface="Arial Narrow" pitchFamily="34" charset="0"/>
            </a:endParaRPr>
          </a:p>
        </p:txBody>
      </p:sp>
    </p:spTree>
    <p:extLst>
      <p:ext uri="{BB962C8B-B14F-4D97-AF65-F5344CB8AC3E}">
        <p14:creationId xmlns:p14="http://schemas.microsoft.com/office/powerpoint/2010/main" val="368943517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КОМИТЕТИ НА ДИСТРИКТА 2019 – 2020 г.</a:t>
            </a:r>
            <a:endParaRPr lang="en-US" altLang="bg-BG" b="1" smtClean="0">
              <a:latin typeface="Arial Narrow" pitchFamily="34" charset="0"/>
            </a:endParaRPr>
          </a:p>
        </p:txBody>
      </p:sp>
      <p:pic>
        <p:nvPicPr>
          <p:cNvPr id="15" name="Picture 2" descr="D:\rotary\0000 Vesko\team presents\original\aleks-alngelowamall.jpg"/>
          <p:cNvPicPr>
            <a:picLocks noChangeAspect="1" noChangeArrowheads="1"/>
          </p:cNvPicPr>
          <p:nvPr/>
        </p:nvPicPr>
        <p:blipFill>
          <a:blip r:embed="rId2">
            <a:extLst/>
          </a:blip>
          <a:srcRect l="3677"/>
          <a:stretch>
            <a:fillRect/>
          </a:stretch>
        </p:blipFill>
        <p:spPr bwMode="auto">
          <a:xfrm>
            <a:off x="7020272" y="2260888"/>
            <a:ext cx="1702728" cy="21453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60420" name="Title 1"/>
          <p:cNvSpPr txBox="1">
            <a:spLocks/>
          </p:cNvSpPr>
          <p:nvPr/>
        </p:nvSpPr>
        <p:spPr bwMode="auto">
          <a:xfrm>
            <a:off x="6924675" y="1562100"/>
            <a:ext cx="20002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300" b="1">
                <a:solidFill>
                  <a:srgbClr val="002060"/>
                </a:solidFill>
                <a:latin typeface="Arial Narrow" pitchFamily="34" charset="0"/>
                <a:ea typeface="MS PGothic" pitchFamily="34" charset="-128"/>
                <a:cs typeface="Arial Narrow" pitchFamily="34" charset="0"/>
              </a:rPr>
              <a:t>ПОДКОМИТЕТ </a:t>
            </a:r>
          </a:p>
          <a:p>
            <a:pPr algn="ctr"/>
            <a:r>
              <a:rPr lang="bg-BG" altLang="bg-BG" sz="1300" b="1">
                <a:solidFill>
                  <a:srgbClr val="002060"/>
                </a:solidFill>
                <a:latin typeface="Arial Narrow" pitchFamily="34" charset="0"/>
                <a:ea typeface="MS PGothic" pitchFamily="34" charset="-128"/>
                <a:cs typeface="Arial Narrow" pitchFamily="34" charset="0"/>
              </a:rPr>
              <a:t>ПОЛИО ПЛЮС</a:t>
            </a:r>
            <a:endParaRPr lang="en-US" altLang="bg-BG" sz="1300" b="1">
              <a:solidFill>
                <a:srgbClr val="002060"/>
              </a:solidFill>
              <a:latin typeface="Arial Narrow" pitchFamily="34" charset="0"/>
              <a:ea typeface="MS PGothic" pitchFamily="34" charset="-128"/>
              <a:cs typeface="Arial Narrow" pitchFamily="34" charset="0"/>
            </a:endParaRPr>
          </a:p>
        </p:txBody>
      </p:sp>
      <p:sp>
        <p:nvSpPr>
          <p:cNvPr id="60421" name="Title 1"/>
          <p:cNvSpPr txBox="1">
            <a:spLocks/>
          </p:cNvSpPr>
          <p:nvPr/>
        </p:nvSpPr>
        <p:spPr bwMode="auto">
          <a:xfrm>
            <a:off x="7026275" y="4656138"/>
            <a:ext cx="1643063"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400">
                <a:solidFill>
                  <a:srgbClr val="002060"/>
                </a:solidFill>
                <a:latin typeface="Arial Narrow" pitchFamily="34" charset="0"/>
                <a:ea typeface="MS PGothic" pitchFamily="34" charset="-128"/>
                <a:cs typeface="Arial Narrow" pitchFamily="34" charset="0"/>
              </a:rPr>
              <a:t>Александър Ангелов</a:t>
            </a:r>
          </a:p>
          <a:p>
            <a:pPr algn="ctr"/>
            <a:r>
              <a:rPr lang="bg-BG" altLang="bg-BG" sz="1400">
                <a:solidFill>
                  <a:srgbClr val="002060"/>
                </a:solidFill>
                <a:latin typeface="Arial Narrow" pitchFamily="34" charset="0"/>
                <a:ea typeface="MS PGothic" pitchFamily="34" charset="-128"/>
                <a:cs typeface="Arial Narrow" pitchFamily="34" charset="0"/>
              </a:rPr>
              <a:t>РК  София</a:t>
            </a:r>
            <a:endParaRPr lang="en-US" altLang="bg-BG" sz="1400">
              <a:solidFill>
                <a:srgbClr val="002060"/>
              </a:solidFill>
              <a:latin typeface="Arial Narrow" pitchFamily="34" charset="0"/>
              <a:ea typeface="MS PGothic" pitchFamily="34" charset="-128"/>
              <a:cs typeface="Arial Narrow" pitchFamily="34" charset="0"/>
            </a:endParaRPr>
          </a:p>
        </p:txBody>
      </p:sp>
      <p:sp>
        <p:nvSpPr>
          <p:cNvPr id="60422" name="Title 1"/>
          <p:cNvSpPr txBox="1">
            <a:spLocks/>
          </p:cNvSpPr>
          <p:nvPr/>
        </p:nvSpPr>
        <p:spPr bwMode="auto">
          <a:xfrm>
            <a:off x="211138" y="1584325"/>
            <a:ext cx="20002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300" b="1">
                <a:solidFill>
                  <a:srgbClr val="002060"/>
                </a:solidFill>
                <a:latin typeface="Arial Narrow" pitchFamily="34" charset="0"/>
                <a:ea typeface="MS PGothic" pitchFamily="34" charset="-128"/>
                <a:cs typeface="Arial Narrow" pitchFamily="34" charset="0"/>
              </a:rPr>
              <a:t>ПОДКОМИТЕТ ЗА НАБИРАНЕ НА СРЕДСТВА</a:t>
            </a:r>
            <a:endParaRPr lang="en-US" altLang="bg-BG" sz="1300" b="1">
              <a:solidFill>
                <a:srgbClr val="002060"/>
              </a:solidFill>
              <a:latin typeface="Arial Narrow" pitchFamily="34" charset="0"/>
              <a:ea typeface="MS PGothic" pitchFamily="34" charset="-128"/>
              <a:cs typeface="Arial Narrow" pitchFamily="34" charset="0"/>
            </a:endParaRPr>
          </a:p>
        </p:txBody>
      </p:sp>
      <p:sp>
        <p:nvSpPr>
          <p:cNvPr id="60423" name="Title 1"/>
          <p:cNvSpPr txBox="1">
            <a:spLocks/>
          </p:cNvSpPr>
          <p:nvPr/>
        </p:nvSpPr>
        <p:spPr bwMode="auto">
          <a:xfrm>
            <a:off x="266700" y="4672013"/>
            <a:ext cx="1928813"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400">
                <a:solidFill>
                  <a:srgbClr val="002060"/>
                </a:solidFill>
                <a:latin typeface="Arial Narrow" pitchFamily="34" charset="0"/>
                <a:ea typeface="MS PGothic" pitchFamily="34" charset="-128"/>
                <a:cs typeface="Arial Narrow" pitchFamily="34" charset="0"/>
              </a:rPr>
              <a:t>Ани Христова</a:t>
            </a:r>
          </a:p>
          <a:p>
            <a:pPr algn="ctr"/>
            <a:r>
              <a:rPr lang="bg-BG" altLang="bg-BG" sz="1400">
                <a:solidFill>
                  <a:srgbClr val="002060"/>
                </a:solidFill>
                <a:latin typeface="Arial Narrow" pitchFamily="34" charset="0"/>
                <a:ea typeface="MS PGothic" pitchFamily="34" charset="-128"/>
                <a:cs typeface="Arial Narrow" pitchFamily="34" charset="0"/>
              </a:rPr>
              <a:t>РК  София Интернешънъл</a:t>
            </a:r>
            <a:endParaRPr lang="en-US" altLang="bg-BG" sz="1400">
              <a:solidFill>
                <a:srgbClr val="002060"/>
              </a:solidFill>
              <a:latin typeface="Arial Narrow" pitchFamily="34" charset="0"/>
              <a:ea typeface="MS PGothic" pitchFamily="34" charset="-128"/>
              <a:cs typeface="Arial Narrow" pitchFamily="34" charset="0"/>
            </a:endParaRPr>
          </a:p>
        </p:txBody>
      </p:sp>
      <p:pic>
        <p:nvPicPr>
          <p:cNvPr id="18" name="Picture 17"/>
          <p:cNvPicPr>
            <a:picLocks noChangeAspect="1"/>
          </p:cNvPicPr>
          <p:nvPr/>
        </p:nvPicPr>
        <p:blipFill>
          <a:blip r:embed="rId3">
            <a:extLst/>
          </a:blip>
          <a:stretch>
            <a:fillRect/>
          </a:stretch>
        </p:blipFill>
        <p:spPr>
          <a:xfrm>
            <a:off x="467544" y="2297128"/>
            <a:ext cx="1431781" cy="21419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0425" name="Title 1"/>
          <p:cNvSpPr txBox="1">
            <a:spLocks/>
          </p:cNvSpPr>
          <p:nvPr/>
        </p:nvSpPr>
        <p:spPr bwMode="auto">
          <a:xfrm>
            <a:off x="2379663" y="1571625"/>
            <a:ext cx="20002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300" b="1">
                <a:solidFill>
                  <a:srgbClr val="002060"/>
                </a:solidFill>
                <a:latin typeface="Arial Narrow" pitchFamily="34" charset="0"/>
                <a:ea typeface="MS PGothic" pitchFamily="34" charset="-128"/>
                <a:cs typeface="Arial Narrow" pitchFamily="34" charset="0"/>
              </a:rPr>
              <a:t>ПОДКОМИТЕТ ГЛОБАЛНИ ГРАНТОВЕ</a:t>
            </a:r>
            <a:endParaRPr lang="en-US" altLang="bg-BG" sz="1300" b="1">
              <a:solidFill>
                <a:srgbClr val="002060"/>
              </a:solidFill>
              <a:latin typeface="Arial Narrow" pitchFamily="34" charset="0"/>
              <a:ea typeface="MS PGothic" pitchFamily="34" charset="-128"/>
              <a:cs typeface="Arial Narrow" pitchFamily="34" charset="0"/>
            </a:endParaRPr>
          </a:p>
        </p:txBody>
      </p:sp>
      <p:pic>
        <p:nvPicPr>
          <p:cNvPr id="20" name="Picture 19"/>
          <p:cNvPicPr>
            <a:picLocks noChangeAspect="1"/>
          </p:cNvPicPr>
          <p:nvPr/>
        </p:nvPicPr>
        <p:blipFill>
          <a:blip r:embed="rId4">
            <a:extLst/>
          </a:blip>
          <a:srcRect l="15152" r="12121"/>
          <a:stretch>
            <a:fillRect/>
          </a:stretch>
        </p:blipFill>
        <p:spPr>
          <a:xfrm>
            <a:off x="2627784" y="2297128"/>
            <a:ext cx="1557778" cy="21419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0427" name="Title 1"/>
          <p:cNvSpPr txBox="1">
            <a:spLocks/>
          </p:cNvSpPr>
          <p:nvPr/>
        </p:nvSpPr>
        <p:spPr bwMode="auto">
          <a:xfrm>
            <a:off x="2641600" y="4692650"/>
            <a:ext cx="1643063"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400">
                <a:solidFill>
                  <a:srgbClr val="002060"/>
                </a:solidFill>
                <a:latin typeface="Arial Narrow" pitchFamily="34" charset="0"/>
                <a:ea typeface="MS PGothic" pitchFamily="34" charset="-128"/>
                <a:cs typeface="Arial Narrow" pitchFamily="34" charset="0"/>
              </a:rPr>
              <a:t>Мирослав Генов</a:t>
            </a:r>
          </a:p>
          <a:p>
            <a:pPr algn="ctr"/>
            <a:r>
              <a:rPr lang="bg-BG" altLang="bg-BG" sz="1400">
                <a:solidFill>
                  <a:srgbClr val="002060"/>
                </a:solidFill>
                <a:latin typeface="Arial Narrow" pitchFamily="34" charset="0"/>
                <a:ea typeface="MS PGothic" pitchFamily="34" charset="-128"/>
                <a:cs typeface="Arial Narrow" pitchFamily="34" charset="0"/>
              </a:rPr>
              <a:t>РК  Велико Търново</a:t>
            </a:r>
            <a:endParaRPr lang="en-US" altLang="bg-BG" sz="1400">
              <a:solidFill>
                <a:srgbClr val="002060"/>
              </a:solidFill>
              <a:latin typeface="Arial Narrow" pitchFamily="34" charset="0"/>
              <a:ea typeface="MS PGothic" pitchFamily="34" charset="-128"/>
              <a:cs typeface="Arial Narrow" pitchFamily="34" charset="0"/>
            </a:endParaRPr>
          </a:p>
        </p:txBody>
      </p:sp>
      <p:sp>
        <p:nvSpPr>
          <p:cNvPr id="60428" name="Title 1"/>
          <p:cNvSpPr txBox="1">
            <a:spLocks/>
          </p:cNvSpPr>
          <p:nvPr/>
        </p:nvSpPr>
        <p:spPr bwMode="auto">
          <a:xfrm>
            <a:off x="4608513" y="1562100"/>
            <a:ext cx="20002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300" b="1">
                <a:solidFill>
                  <a:srgbClr val="002060"/>
                </a:solidFill>
                <a:latin typeface="Arial Narrow" pitchFamily="34" charset="0"/>
                <a:ea typeface="MS PGothic" pitchFamily="34" charset="-128"/>
                <a:cs typeface="Arial Narrow" pitchFamily="34" charset="0"/>
              </a:rPr>
              <a:t>ПОДКОМИТЕТ ДИСТРИКТНИ ГРАНТОВЕ</a:t>
            </a:r>
            <a:endParaRPr lang="en-US" altLang="bg-BG" sz="1300" b="1">
              <a:solidFill>
                <a:srgbClr val="002060"/>
              </a:solidFill>
              <a:latin typeface="Arial Narrow" pitchFamily="34" charset="0"/>
              <a:ea typeface="MS PGothic" pitchFamily="34" charset="-128"/>
              <a:cs typeface="Arial Narrow" pitchFamily="34" charset="0"/>
            </a:endParaRPr>
          </a:p>
        </p:txBody>
      </p:sp>
      <p:pic>
        <p:nvPicPr>
          <p:cNvPr id="23" name="Picture 2" descr="D:\rotary\0000 Vesko\team presents\original\Stoilkostovsma;;.jpg"/>
          <p:cNvPicPr>
            <a:picLocks noChangeAspect="1" noChangeArrowheads="1"/>
          </p:cNvPicPr>
          <p:nvPr/>
        </p:nvPicPr>
        <p:blipFill>
          <a:blip r:embed="rId5">
            <a:extLst/>
          </a:blip>
          <a:srcRect/>
          <a:stretch>
            <a:fillRect/>
          </a:stretch>
        </p:blipFill>
        <p:spPr bwMode="auto">
          <a:xfrm>
            <a:off x="4819277" y="2260889"/>
            <a:ext cx="1696939" cy="21426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60430" name="Title 1"/>
          <p:cNvSpPr txBox="1">
            <a:spLocks/>
          </p:cNvSpPr>
          <p:nvPr/>
        </p:nvSpPr>
        <p:spPr bwMode="auto">
          <a:xfrm>
            <a:off x="4829175" y="4656138"/>
            <a:ext cx="1643063"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400">
                <a:solidFill>
                  <a:srgbClr val="002060"/>
                </a:solidFill>
                <a:latin typeface="Arial Narrow" pitchFamily="34" charset="0"/>
                <a:ea typeface="MS PGothic" pitchFamily="34" charset="-128"/>
                <a:cs typeface="Arial Narrow" pitchFamily="34" charset="0"/>
              </a:rPr>
              <a:t>Стоил Костов</a:t>
            </a:r>
          </a:p>
          <a:p>
            <a:pPr algn="ctr"/>
            <a:r>
              <a:rPr lang="bg-BG" altLang="bg-BG" sz="1400">
                <a:solidFill>
                  <a:srgbClr val="002060"/>
                </a:solidFill>
                <a:latin typeface="Arial Narrow" pitchFamily="34" charset="0"/>
                <a:ea typeface="MS PGothic" pitchFamily="34" charset="-128"/>
                <a:cs typeface="Arial Narrow" pitchFamily="34" charset="0"/>
              </a:rPr>
              <a:t>РК  София Център</a:t>
            </a:r>
            <a:endParaRPr lang="en-US" altLang="bg-BG" sz="1400">
              <a:solidFill>
                <a:srgbClr val="002060"/>
              </a:solidFill>
              <a:latin typeface="Arial Narrow" pitchFamily="34" charset="0"/>
              <a:ea typeface="MS PGothic" pitchFamily="34" charset="-128"/>
              <a:cs typeface="Arial Narrow" pitchFamily="34" charset="0"/>
            </a:endParaRPr>
          </a:p>
        </p:txBody>
      </p:sp>
    </p:spTree>
    <p:extLst>
      <p:ext uri="{BB962C8B-B14F-4D97-AF65-F5344CB8AC3E}">
        <p14:creationId xmlns:p14="http://schemas.microsoft.com/office/powerpoint/2010/main" val="419508519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КОМИТЕТИ НА ДИСТРИКТА 2019 – 2020 г.</a:t>
            </a:r>
            <a:endParaRPr lang="en-US" altLang="bg-BG" b="1" smtClean="0">
              <a:latin typeface="Arial Narrow" pitchFamily="34" charset="0"/>
            </a:endParaRPr>
          </a:p>
        </p:txBody>
      </p:sp>
      <p:sp>
        <p:nvSpPr>
          <p:cNvPr id="61443" name="Title 1"/>
          <p:cNvSpPr txBox="1">
            <a:spLocks/>
          </p:cNvSpPr>
          <p:nvPr/>
        </p:nvSpPr>
        <p:spPr bwMode="auto">
          <a:xfrm>
            <a:off x="857250" y="1714500"/>
            <a:ext cx="20002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300" b="1">
                <a:solidFill>
                  <a:srgbClr val="002060"/>
                </a:solidFill>
                <a:latin typeface="Arial Narrow" pitchFamily="34" charset="0"/>
                <a:ea typeface="MS PGothic" pitchFamily="34" charset="-128"/>
                <a:cs typeface="Arial Narrow" pitchFamily="34" charset="0"/>
              </a:rPr>
              <a:t>ПОДКОМИТЕТ АДМИНИСТРИРАНЕ И КОНТРОЛ НА ГРАНТОВЕТЕ</a:t>
            </a:r>
            <a:endParaRPr lang="en-US" altLang="bg-BG" sz="1300" b="1">
              <a:solidFill>
                <a:srgbClr val="002060"/>
              </a:solidFill>
              <a:latin typeface="Arial Narrow" pitchFamily="34" charset="0"/>
              <a:ea typeface="MS PGothic" pitchFamily="34" charset="-128"/>
              <a:cs typeface="Arial Narrow" pitchFamily="34" charset="0"/>
            </a:endParaRPr>
          </a:p>
        </p:txBody>
      </p:sp>
      <p:sp>
        <p:nvSpPr>
          <p:cNvPr id="61444" name="Title 1"/>
          <p:cNvSpPr txBox="1">
            <a:spLocks/>
          </p:cNvSpPr>
          <p:nvPr/>
        </p:nvSpPr>
        <p:spPr bwMode="auto">
          <a:xfrm>
            <a:off x="928688" y="5000625"/>
            <a:ext cx="1928812"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400">
                <a:solidFill>
                  <a:srgbClr val="002060"/>
                </a:solidFill>
                <a:latin typeface="Arial Narrow" pitchFamily="34" charset="0"/>
                <a:ea typeface="MS PGothic" pitchFamily="34" charset="-128"/>
                <a:cs typeface="Arial Narrow" pitchFamily="34" charset="0"/>
              </a:rPr>
              <a:t>Недялка Росенова</a:t>
            </a:r>
          </a:p>
          <a:p>
            <a:pPr algn="ctr"/>
            <a:r>
              <a:rPr lang="bg-BG" altLang="bg-BG" sz="1400">
                <a:solidFill>
                  <a:srgbClr val="002060"/>
                </a:solidFill>
                <a:latin typeface="Arial Narrow" pitchFamily="34" charset="0"/>
                <a:ea typeface="MS PGothic" pitchFamily="34" charset="-128"/>
                <a:cs typeface="Arial Narrow" pitchFamily="34" charset="0"/>
              </a:rPr>
              <a:t>РК  Смолян</a:t>
            </a:r>
            <a:endParaRPr lang="en-US" altLang="bg-BG" sz="1400">
              <a:solidFill>
                <a:srgbClr val="002060"/>
              </a:solidFill>
              <a:latin typeface="Arial Narrow" pitchFamily="34" charset="0"/>
              <a:ea typeface="MS PGothic" pitchFamily="34" charset="-128"/>
              <a:cs typeface="Arial Narrow" pitchFamily="34" charset="0"/>
            </a:endParaRPr>
          </a:p>
        </p:txBody>
      </p:sp>
      <p:sp>
        <p:nvSpPr>
          <p:cNvPr id="61445" name="Title 1"/>
          <p:cNvSpPr txBox="1">
            <a:spLocks/>
          </p:cNvSpPr>
          <p:nvPr/>
        </p:nvSpPr>
        <p:spPr bwMode="auto">
          <a:xfrm>
            <a:off x="3500438" y="1714500"/>
            <a:ext cx="20002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300" b="1">
                <a:solidFill>
                  <a:srgbClr val="002060"/>
                </a:solidFill>
                <a:latin typeface="Arial Narrow" pitchFamily="34" charset="0"/>
                <a:ea typeface="MS PGothic" pitchFamily="34" charset="-128"/>
                <a:cs typeface="Arial Narrow" pitchFamily="34" charset="0"/>
              </a:rPr>
              <a:t>ПОДКОМИТЕТ ЕКИП ЗА ПРОФЕСИОНАЛНО ОБУЧЕНИЕ</a:t>
            </a:r>
            <a:endParaRPr lang="en-US" altLang="bg-BG" sz="1300" b="1">
              <a:solidFill>
                <a:srgbClr val="002060"/>
              </a:solidFill>
              <a:latin typeface="Arial Narrow" pitchFamily="34" charset="0"/>
              <a:ea typeface="MS PGothic" pitchFamily="34" charset="-128"/>
              <a:cs typeface="Arial Narrow" pitchFamily="34" charset="0"/>
            </a:endParaRPr>
          </a:p>
        </p:txBody>
      </p:sp>
      <p:sp>
        <p:nvSpPr>
          <p:cNvPr id="61446" name="Title 1"/>
          <p:cNvSpPr txBox="1">
            <a:spLocks/>
          </p:cNvSpPr>
          <p:nvPr/>
        </p:nvSpPr>
        <p:spPr bwMode="auto">
          <a:xfrm>
            <a:off x="6143625" y="1214438"/>
            <a:ext cx="20002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ПОДКОМИТЕТ РОТАРИАНСКИ ПРИЯТЕЛСТВА ЗА МИР</a:t>
            </a:r>
            <a:endParaRPr lang="en-US" altLang="bg-BG" sz="1200" b="1">
              <a:solidFill>
                <a:srgbClr val="002060"/>
              </a:solidFill>
              <a:latin typeface="Arial Narrow" pitchFamily="34" charset="0"/>
              <a:ea typeface="MS PGothic" pitchFamily="34" charset="-128"/>
              <a:cs typeface="Arial Narrow" pitchFamily="34" charset="0"/>
            </a:endParaRPr>
          </a:p>
        </p:txBody>
      </p:sp>
      <p:sp>
        <p:nvSpPr>
          <p:cNvPr id="61447" name="Title 1"/>
          <p:cNvSpPr txBox="1">
            <a:spLocks/>
          </p:cNvSpPr>
          <p:nvPr/>
        </p:nvSpPr>
        <p:spPr bwMode="auto">
          <a:xfrm>
            <a:off x="6143625" y="1714500"/>
            <a:ext cx="20002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ПОДКОМИТЕТ РОТАРИАНСКИ СТИПЕНДИИ</a:t>
            </a:r>
            <a:endParaRPr lang="en-US" altLang="bg-BG" sz="1200" b="1">
              <a:solidFill>
                <a:srgbClr val="002060"/>
              </a:solidFill>
              <a:latin typeface="Arial Narrow" pitchFamily="34" charset="0"/>
              <a:ea typeface="MS PGothic" pitchFamily="34" charset="-128"/>
              <a:cs typeface="Arial Narrow" pitchFamily="34" charset="0"/>
            </a:endParaRPr>
          </a:p>
        </p:txBody>
      </p:sp>
      <p:sp>
        <p:nvSpPr>
          <p:cNvPr id="61448" name="Title 1"/>
          <p:cNvSpPr txBox="1">
            <a:spLocks/>
          </p:cNvSpPr>
          <p:nvPr/>
        </p:nvSpPr>
        <p:spPr bwMode="auto">
          <a:xfrm>
            <a:off x="3786188" y="5000625"/>
            <a:ext cx="1643062"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400">
                <a:solidFill>
                  <a:srgbClr val="002060"/>
                </a:solidFill>
                <a:latin typeface="Arial Narrow" pitchFamily="34" charset="0"/>
                <a:ea typeface="MS PGothic" pitchFamily="34" charset="-128"/>
                <a:cs typeface="Arial Narrow" pitchFamily="34" charset="0"/>
              </a:rPr>
              <a:t>Константин Стоянов</a:t>
            </a:r>
          </a:p>
          <a:p>
            <a:pPr algn="ctr"/>
            <a:r>
              <a:rPr lang="bg-BG" altLang="bg-BG" sz="1400">
                <a:solidFill>
                  <a:srgbClr val="002060"/>
                </a:solidFill>
                <a:latin typeface="Arial Narrow" pitchFamily="34" charset="0"/>
                <a:ea typeface="MS PGothic" pitchFamily="34" charset="-128"/>
                <a:cs typeface="Arial Narrow" pitchFamily="34" charset="0"/>
              </a:rPr>
              <a:t>РК  Стара Загора</a:t>
            </a:r>
            <a:endParaRPr lang="en-US" altLang="bg-BG" sz="1400">
              <a:solidFill>
                <a:srgbClr val="002060"/>
              </a:solidFill>
              <a:latin typeface="Arial Narrow" pitchFamily="34" charset="0"/>
              <a:ea typeface="MS PGothic" pitchFamily="34" charset="-128"/>
              <a:cs typeface="Arial Narrow" pitchFamily="34" charset="0"/>
            </a:endParaRPr>
          </a:p>
        </p:txBody>
      </p:sp>
      <p:sp>
        <p:nvSpPr>
          <p:cNvPr id="61449" name="Title 1"/>
          <p:cNvSpPr txBox="1">
            <a:spLocks/>
          </p:cNvSpPr>
          <p:nvPr/>
        </p:nvSpPr>
        <p:spPr bwMode="auto">
          <a:xfrm>
            <a:off x="6429375" y="5000625"/>
            <a:ext cx="1643063"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400">
                <a:solidFill>
                  <a:srgbClr val="002060"/>
                </a:solidFill>
                <a:latin typeface="Arial Narrow" pitchFamily="34" charset="0"/>
                <a:ea typeface="MS PGothic" pitchFamily="34" charset="-128"/>
                <a:cs typeface="Arial Narrow" pitchFamily="34" charset="0"/>
              </a:rPr>
              <a:t>Жечко Балабанов</a:t>
            </a:r>
          </a:p>
          <a:p>
            <a:pPr algn="ctr"/>
            <a:r>
              <a:rPr lang="bg-BG" altLang="bg-BG" sz="1400">
                <a:solidFill>
                  <a:srgbClr val="002060"/>
                </a:solidFill>
                <a:latin typeface="Arial Narrow" pitchFamily="34" charset="0"/>
                <a:ea typeface="MS PGothic" pitchFamily="34" charset="-128"/>
                <a:cs typeface="Arial Narrow" pitchFamily="34" charset="0"/>
              </a:rPr>
              <a:t>РК  София Балкан</a:t>
            </a:r>
            <a:endParaRPr lang="en-US" altLang="bg-BG" sz="1400">
              <a:solidFill>
                <a:srgbClr val="002060"/>
              </a:solidFill>
              <a:latin typeface="Arial Narrow" pitchFamily="34" charset="0"/>
              <a:ea typeface="MS PGothic" pitchFamily="34" charset="-128"/>
              <a:cs typeface="Arial Narrow" pitchFamily="34" charset="0"/>
            </a:endParaRPr>
          </a:p>
        </p:txBody>
      </p:sp>
      <p:pic>
        <p:nvPicPr>
          <p:cNvPr id="20" name="Picture 19"/>
          <p:cNvPicPr>
            <a:picLocks noChangeAspect="1"/>
          </p:cNvPicPr>
          <p:nvPr/>
        </p:nvPicPr>
        <p:blipFill>
          <a:blip r:embed="rId2"/>
          <a:srcRect l="5608" t="4553" r="9414" b="4387"/>
          <a:stretch>
            <a:fillRect/>
          </a:stretch>
        </p:blipFill>
        <p:spPr>
          <a:xfrm>
            <a:off x="1000100" y="2428868"/>
            <a:ext cx="1785950" cy="23574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1" name="Picture 2" descr="D:\rotary\0000 Vesko\team presents\komiteta\image001.jpg"/>
          <p:cNvPicPr>
            <a:picLocks noChangeAspect="1" noChangeArrowheads="1"/>
          </p:cNvPicPr>
          <p:nvPr/>
        </p:nvPicPr>
        <p:blipFill>
          <a:blip r:embed="rId3">
            <a:extLst/>
          </a:blip>
          <a:srcRect/>
          <a:stretch>
            <a:fillRect/>
          </a:stretch>
        </p:blipFill>
        <p:spPr bwMode="auto">
          <a:xfrm>
            <a:off x="3550675" y="2428868"/>
            <a:ext cx="2021457" cy="23574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22" name="Picture 21"/>
          <p:cNvPicPr>
            <a:picLocks noChangeAspect="1"/>
          </p:cNvPicPr>
          <p:nvPr/>
        </p:nvPicPr>
        <p:blipFill>
          <a:blip r:embed="rId4">
            <a:extLst/>
          </a:blip>
          <a:stretch>
            <a:fillRect/>
          </a:stretch>
        </p:blipFill>
        <p:spPr>
          <a:xfrm>
            <a:off x="6381894" y="2428868"/>
            <a:ext cx="1619130" cy="23574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5929717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КОМИТЕТИ НА ДИСТРИКТА 2019 – 2020 г.</a:t>
            </a:r>
            <a:endParaRPr lang="en-US" altLang="bg-BG" b="1" smtClean="0">
              <a:latin typeface="Arial Narrow" pitchFamily="34" charset="0"/>
            </a:endParaRPr>
          </a:p>
        </p:txBody>
      </p:sp>
      <p:sp>
        <p:nvSpPr>
          <p:cNvPr id="62467" name="Title 1"/>
          <p:cNvSpPr txBox="1">
            <a:spLocks/>
          </p:cNvSpPr>
          <p:nvPr/>
        </p:nvSpPr>
        <p:spPr bwMode="auto">
          <a:xfrm>
            <a:off x="3435350" y="1296988"/>
            <a:ext cx="20002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КООРДИНАТОР ЗА ОБЩЕСТВО НА ПОЛ ХАРИС</a:t>
            </a:r>
          </a:p>
        </p:txBody>
      </p:sp>
      <p:sp>
        <p:nvSpPr>
          <p:cNvPr id="62468" name="Title 1"/>
          <p:cNvSpPr txBox="1">
            <a:spLocks/>
          </p:cNvSpPr>
          <p:nvPr/>
        </p:nvSpPr>
        <p:spPr bwMode="auto">
          <a:xfrm>
            <a:off x="3492500" y="5300663"/>
            <a:ext cx="1928813"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400">
                <a:solidFill>
                  <a:srgbClr val="002060"/>
                </a:solidFill>
                <a:latin typeface="Arial Narrow" pitchFamily="34" charset="0"/>
                <a:ea typeface="MS PGothic" pitchFamily="34" charset="-128"/>
                <a:cs typeface="Arial Narrow" pitchFamily="34" charset="0"/>
              </a:rPr>
              <a:t>Веселин Димитров, ПДГ</a:t>
            </a:r>
          </a:p>
          <a:p>
            <a:pPr algn="ctr"/>
            <a:r>
              <a:rPr lang="bg-BG" altLang="bg-BG" sz="1400">
                <a:solidFill>
                  <a:srgbClr val="002060"/>
                </a:solidFill>
                <a:latin typeface="Arial Narrow" pitchFamily="34" charset="0"/>
                <a:ea typeface="MS PGothic" pitchFamily="34" charset="-128"/>
                <a:cs typeface="Arial Narrow" pitchFamily="34" charset="0"/>
              </a:rPr>
              <a:t>РК  Бургас Приморие</a:t>
            </a:r>
            <a:endParaRPr lang="en-US" altLang="bg-BG" sz="1400">
              <a:solidFill>
                <a:srgbClr val="002060"/>
              </a:solidFill>
              <a:latin typeface="Arial Narrow" pitchFamily="34" charset="0"/>
              <a:ea typeface="MS PGothic" pitchFamily="34" charset="-128"/>
              <a:cs typeface="Arial Narrow" pitchFamily="34" charset="0"/>
            </a:endParaRPr>
          </a:p>
        </p:txBody>
      </p:sp>
      <p:pic>
        <p:nvPicPr>
          <p:cNvPr id="13" name="Content Placeholder 4"/>
          <p:cNvPicPr>
            <a:picLocks noChangeAspect="1"/>
          </p:cNvPicPr>
          <p:nvPr/>
        </p:nvPicPr>
        <p:blipFill>
          <a:blip r:embed="rId2"/>
          <a:stretch>
            <a:fillRect/>
          </a:stretch>
        </p:blipFill>
        <p:spPr>
          <a:xfrm>
            <a:off x="3203848" y="1988840"/>
            <a:ext cx="2430602" cy="311428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9815907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КОМИТЕТИ НА ДИСТРИКТА 2019 – 2020 г.</a:t>
            </a:r>
            <a:endParaRPr lang="en-US" altLang="bg-BG" b="1" smtClean="0">
              <a:latin typeface="Arial Narrow" pitchFamily="34" charset="0"/>
            </a:endParaRPr>
          </a:p>
        </p:txBody>
      </p:sp>
      <p:sp>
        <p:nvSpPr>
          <p:cNvPr id="63491" name="Title 1"/>
          <p:cNvSpPr txBox="1">
            <a:spLocks/>
          </p:cNvSpPr>
          <p:nvPr/>
        </p:nvSpPr>
        <p:spPr bwMode="auto">
          <a:xfrm>
            <a:off x="0" y="1739900"/>
            <a:ext cx="20002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КОМИТЕТ ЗА ВРЪЗКИ С ОБЩЕСТВЕНОСТТА И ПУБЛИЧЕН ИМИДЖ</a:t>
            </a:r>
            <a:endParaRPr lang="en-US" altLang="bg-BG" sz="1200" b="1">
              <a:solidFill>
                <a:srgbClr val="002060"/>
              </a:solidFill>
              <a:latin typeface="Arial Narrow" pitchFamily="34" charset="0"/>
              <a:ea typeface="MS PGothic" pitchFamily="34" charset="-128"/>
              <a:cs typeface="Arial Narrow" pitchFamily="34" charset="0"/>
            </a:endParaRPr>
          </a:p>
        </p:txBody>
      </p:sp>
      <p:sp>
        <p:nvSpPr>
          <p:cNvPr id="63492" name="Title 1"/>
          <p:cNvSpPr txBox="1">
            <a:spLocks/>
          </p:cNvSpPr>
          <p:nvPr/>
        </p:nvSpPr>
        <p:spPr bwMode="auto">
          <a:xfrm>
            <a:off x="4500563" y="1847850"/>
            <a:ext cx="20002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ПОДКОМИТЕТ ЗА ПРАВИЛНОТО ПРИСЪСТВИЕ НА РОТАРИ ИНИЦИАТИВИТЕ В СОЦИАЛНИТЕ МЕДИИ</a:t>
            </a:r>
            <a:endParaRPr lang="en-US" altLang="bg-BG" sz="1200" b="1">
              <a:solidFill>
                <a:srgbClr val="002060"/>
              </a:solidFill>
              <a:latin typeface="Arial Narrow" pitchFamily="34" charset="0"/>
              <a:ea typeface="MS PGothic" pitchFamily="34" charset="-128"/>
              <a:cs typeface="Arial Narrow" pitchFamily="34" charset="0"/>
            </a:endParaRPr>
          </a:p>
        </p:txBody>
      </p:sp>
      <p:sp>
        <p:nvSpPr>
          <p:cNvPr id="63493" name="Title 1"/>
          <p:cNvSpPr txBox="1">
            <a:spLocks/>
          </p:cNvSpPr>
          <p:nvPr/>
        </p:nvSpPr>
        <p:spPr bwMode="auto">
          <a:xfrm>
            <a:off x="1909763" y="3062288"/>
            <a:ext cx="1643062"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400">
                <a:solidFill>
                  <a:srgbClr val="002060"/>
                </a:solidFill>
                <a:latin typeface="Arial Narrow" pitchFamily="34" charset="0"/>
                <a:ea typeface="MS PGothic" pitchFamily="34" charset="-128"/>
                <a:cs typeface="Arial Narrow" pitchFamily="34" charset="0"/>
              </a:rPr>
              <a:t>Стоянка Георгиева</a:t>
            </a:r>
          </a:p>
          <a:p>
            <a:pPr algn="ctr"/>
            <a:r>
              <a:rPr lang="bg-BG" altLang="bg-BG" sz="1400">
                <a:solidFill>
                  <a:srgbClr val="002060"/>
                </a:solidFill>
                <a:latin typeface="Arial Narrow" pitchFamily="34" charset="0"/>
                <a:ea typeface="MS PGothic" pitchFamily="34" charset="-128"/>
                <a:cs typeface="Arial Narrow" pitchFamily="34" charset="0"/>
              </a:rPr>
              <a:t>РК  Бургас</a:t>
            </a:r>
            <a:endParaRPr lang="en-US" altLang="bg-BG" sz="1400">
              <a:solidFill>
                <a:srgbClr val="002060"/>
              </a:solidFill>
              <a:latin typeface="Arial Narrow" pitchFamily="34" charset="0"/>
              <a:ea typeface="MS PGothic" pitchFamily="34" charset="-128"/>
              <a:cs typeface="Arial Narrow" pitchFamily="34" charset="0"/>
            </a:endParaRPr>
          </a:p>
        </p:txBody>
      </p:sp>
      <p:sp>
        <p:nvSpPr>
          <p:cNvPr id="63494" name="Title 1"/>
          <p:cNvSpPr txBox="1">
            <a:spLocks/>
          </p:cNvSpPr>
          <p:nvPr/>
        </p:nvSpPr>
        <p:spPr bwMode="auto">
          <a:xfrm>
            <a:off x="6589713" y="3060700"/>
            <a:ext cx="1643062"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400">
                <a:solidFill>
                  <a:srgbClr val="002060"/>
                </a:solidFill>
                <a:latin typeface="Arial Narrow" pitchFamily="34" charset="0"/>
                <a:ea typeface="MS PGothic" pitchFamily="34" charset="-128"/>
                <a:cs typeface="Arial Narrow" pitchFamily="34" charset="0"/>
              </a:rPr>
              <a:t>Ива Григорова</a:t>
            </a:r>
          </a:p>
          <a:p>
            <a:pPr algn="ctr"/>
            <a:r>
              <a:rPr lang="bg-BG" altLang="bg-BG" sz="1400">
                <a:solidFill>
                  <a:srgbClr val="002060"/>
                </a:solidFill>
                <a:latin typeface="Arial Narrow" pitchFamily="34" charset="0"/>
                <a:ea typeface="MS PGothic" pitchFamily="34" charset="-128"/>
                <a:cs typeface="Arial Narrow" pitchFamily="34" charset="0"/>
              </a:rPr>
              <a:t>РК София Балкан</a:t>
            </a:r>
            <a:endParaRPr lang="en-US" altLang="bg-BG" sz="1400">
              <a:solidFill>
                <a:srgbClr val="002060"/>
              </a:solidFill>
              <a:latin typeface="Arial Narrow" pitchFamily="34" charset="0"/>
              <a:ea typeface="MS PGothic" pitchFamily="34" charset="-128"/>
              <a:cs typeface="Arial Narrow" pitchFamily="34" charset="0"/>
            </a:endParaRPr>
          </a:p>
        </p:txBody>
      </p:sp>
      <p:pic>
        <p:nvPicPr>
          <p:cNvPr id="13" name="Picture 12"/>
          <p:cNvPicPr>
            <a:picLocks noChangeAspect="1"/>
          </p:cNvPicPr>
          <p:nvPr/>
        </p:nvPicPr>
        <p:blipFill>
          <a:blip r:embed="rId2" cstate="print">
            <a:extLst/>
          </a:blip>
          <a:stretch>
            <a:fillRect/>
          </a:stretch>
        </p:blipFill>
        <p:spPr>
          <a:xfrm>
            <a:off x="2123728" y="1347321"/>
            <a:ext cx="1226352" cy="15716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3496" name="Title 1"/>
          <p:cNvSpPr txBox="1">
            <a:spLocks/>
          </p:cNvSpPr>
          <p:nvPr/>
        </p:nvSpPr>
        <p:spPr bwMode="auto">
          <a:xfrm>
            <a:off x="4664075" y="4418013"/>
            <a:ext cx="20002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endParaRPr lang="bg-BG" altLang="bg-BG" sz="1200" b="1">
              <a:solidFill>
                <a:srgbClr val="002060"/>
              </a:solidFill>
              <a:latin typeface="Arial Narrow" pitchFamily="34" charset="0"/>
              <a:ea typeface="MS PGothic" pitchFamily="34" charset="-128"/>
              <a:cs typeface="Arial Narrow" pitchFamily="34" charset="0"/>
            </a:endParaRPr>
          </a:p>
          <a:p>
            <a:pPr algn="ctr"/>
            <a:r>
              <a:rPr lang="bg-BG" altLang="bg-BG" sz="1200" b="1">
                <a:solidFill>
                  <a:srgbClr val="002060"/>
                </a:solidFill>
                <a:latin typeface="Arial Narrow" pitchFamily="34" charset="0"/>
                <a:ea typeface="MS PGothic" pitchFamily="34" charset="-128"/>
                <a:cs typeface="Arial Narrow" pitchFamily="34" charset="0"/>
              </a:rPr>
              <a:t>ПОДКОМИТЕТ ЗА УПРАВЛЕНИЕ И УСЪВЪРШЕНСТВАНЕ НА ДИСТРИКТНИЯ САЙТ</a:t>
            </a:r>
            <a:endParaRPr lang="en-US" altLang="bg-BG" sz="1200" b="1">
              <a:solidFill>
                <a:srgbClr val="002060"/>
              </a:solidFill>
              <a:latin typeface="Arial Narrow" pitchFamily="34" charset="0"/>
              <a:ea typeface="MS PGothic" pitchFamily="34" charset="-128"/>
              <a:cs typeface="Arial Narrow" pitchFamily="34" charset="0"/>
            </a:endParaRPr>
          </a:p>
        </p:txBody>
      </p:sp>
      <p:sp>
        <p:nvSpPr>
          <p:cNvPr id="63497" name="Title 1"/>
          <p:cNvSpPr txBox="1">
            <a:spLocks/>
          </p:cNvSpPr>
          <p:nvPr/>
        </p:nvSpPr>
        <p:spPr bwMode="auto">
          <a:xfrm>
            <a:off x="6600825" y="5632450"/>
            <a:ext cx="1643063"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400">
                <a:solidFill>
                  <a:srgbClr val="002060"/>
                </a:solidFill>
                <a:latin typeface="Arial Narrow" pitchFamily="34" charset="0"/>
                <a:ea typeface="MS PGothic" pitchFamily="34" charset="-128"/>
                <a:cs typeface="Arial Narrow" pitchFamily="34" charset="0"/>
              </a:rPr>
              <a:t>Любомир Господинов</a:t>
            </a:r>
          </a:p>
          <a:p>
            <a:pPr algn="ctr"/>
            <a:r>
              <a:rPr lang="bg-BG" altLang="bg-BG" sz="1400">
                <a:solidFill>
                  <a:srgbClr val="002060"/>
                </a:solidFill>
                <a:latin typeface="Arial Narrow" pitchFamily="34" charset="0"/>
                <a:ea typeface="MS PGothic" pitchFamily="34" charset="-128"/>
                <a:cs typeface="Arial Narrow" pitchFamily="34" charset="0"/>
              </a:rPr>
              <a:t>РК  Варна Евксиноград</a:t>
            </a:r>
            <a:endParaRPr lang="en-US" altLang="bg-BG" sz="1400">
              <a:solidFill>
                <a:srgbClr val="002060"/>
              </a:solidFill>
              <a:latin typeface="Arial Narrow" pitchFamily="34" charset="0"/>
              <a:ea typeface="MS PGothic" pitchFamily="34" charset="-128"/>
              <a:cs typeface="Arial Narrow" pitchFamily="34" charset="0"/>
            </a:endParaRPr>
          </a:p>
        </p:txBody>
      </p:sp>
      <p:pic>
        <p:nvPicPr>
          <p:cNvPr id="17" name="Picture 16"/>
          <p:cNvPicPr>
            <a:picLocks noChangeAspect="1"/>
          </p:cNvPicPr>
          <p:nvPr/>
        </p:nvPicPr>
        <p:blipFill>
          <a:blip r:embed="rId3">
            <a:extLst/>
          </a:blip>
          <a:stretch>
            <a:fillRect/>
          </a:stretch>
        </p:blipFill>
        <p:spPr>
          <a:xfrm>
            <a:off x="6815656" y="3917236"/>
            <a:ext cx="1214446" cy="15716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3499" name="Title 1"/>
          <p:cNvSpPr txBox="1">
            <a:spLocks/>
          </p:cNvSpPr>
          <p:nvPr/>
        </p:nvSpPr>
        <p:spPr bwMode="auto">
          <a:xfrm>
            <a:off x="39688" y="4513263"/>
            <a:ext cx="20002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endParaRPr lang="bg-BG" altLang="bg-BG" sz="1200" b="1">
              <a:solidFill>
                <a:srgbClr val="002060"/>
              </a:solidFill>
              <a:latin typeface="Arial Narrow" pitchFamily="34" charset="0"/>
              <a:ea typeface="MS PGothic" pitchFamily="34" charset="-128"/>
              <a:cs typeface="Arial Narrow" pitchFamily="34" charset="0"/>
            </a:endParaRPr>
          </a:p>
          <a:p>
            <a:pPr algn="ctr"/>
            <a:r>
              <a:rPr lang="bg-BG" altLang="bg-BG" sz="1200" b="1">
                <a:solidFill>
                  <a:srgbClr val="002060"/>
                </a:solidFill>
                <a:latin typeface="Arial Narrow" pitchFamily="34" charset="0"/>
                <a:ea typeface="MS PGothic" pitchFamily="34" charset="-128"/>
                <a:cs typeface="Arial Narrow" pitchFamily="34" charset="0"/>
              </a:rPr>
              <a:t>ПОДКОМИТЕТ ЗА СЪЗДАВАНЕ НА ДИГИТАЛЕН АРХИВ НА ДИСТРИКТА</a:t>
            </a:r>
            <a:endParaRPr lang="en-US" altLang="bg-BG" sz="1200" b="1">
              <a:solidFill>
                <a:srgbClr val="002060"/>
              </a:solidFill>
              <a:latin typeface="Arial Narrow" pitchFamily="34" charset="0"/>
              <a:ea typeface="MS PGothic" pitchFamily="34" charset="-128"/>
              <a:cs typeface="Arial Narrow" pitchFamily="34" charset="0"/>
            </a:endParaRPr>
          </a:p>
        </p:txBody>
      </p:sp>
      <p:sp>
        <p:nvSpPr>
          <p:cNvPr id="63500" name="Title 1"/>
          <p:cNvSpPr txBox="1">
            <a:spLocks/>
          </p:cNvSpPr>
          <p:nvPr/>
        </p:nvSpPr>
        <p:spPr bwMode="auto">
          <a:xfrm>
            <a:off x="1976438" y="5632450"/>
            <a:ext cx="1643062"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400">
                <a:solidFill>
                  <a:srgbClr val="002060"/>
                </a:solidFill>
                <a:latin typeface="Arial Narrow" pitchFamily="34" charset="0"/>
                <a:ea typeface="MS PGothic" pitchFamily="34" charset="-128"/>
                <a:cs typeface="Arial Narrow" pitchFamily="34" charset="0"/>
              </a:rPr>
              <a:t>Красимир Веселинов</a:t>
            </a:r>
          </a:p>
          <a:p>
            <a:pPr algn="ctr"/>
            <a:r>
              <a:rPr lang="bg-BG" altLang="bg-BG" sz="1400">
                <a:solidFill>
                  <a:srgbClr val="002060"/>
                </a:solidFill>
                <a:latin typeface="Arial Narrow" pitchFamily="34" charset="0"/>
                <a:ea typeface="MS PGothic" pitchFamily="34" charset="-128"/>
                <a:cs typeface="Arial Narrow" pitchFamily="34" charset="0"/>
              </a:rPr>
              <a:t>РК  София Балкан</a:t>
            </a:r>
            <a:endParaRPr lang="en-US" altLang="bg-BG" sz="1400">
              <a:solidFill>
                <a:srgbClr val="002060"/>
              </a:solidFill>
              <a:latin typeface="Arial Narrow" pitchFamily="34" charset="0"/>
              <a:ea typeface="MS PGothic" pitchFamily="34" charset="-128"/>
              <a:cs typeface="Arial Narrow" pitchFamily="34" charset="0"/>
            </a:endParaRPr>
          </a:p>
        </p:txBody>
      </p:sp>
      <p:pic>
        <p:nvPicPr>
          <p:cNvPr id="2" name="Picture 1"/>
          <p:cNvPicPr>
            <a:picLocks noChangeAspect="1"/>
          </p:cNvPicPr>
          <p:nvPr/>
        </p:nvPicPr>
        <p:blipFill>
          <a:blip r:embed="rId4">
            <a:extLst/>
          </a:blip>
          <a:stretch>
            <a:fillRect/>
          </a:stretch>
        </p:blipFill>
        <p:spPr>
          <a:xfrm>
            <a:off x="6836611" y="1339693"/>
            <a:ext cx="1047757" cy="157163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2"/>
          <p:cNvPicPr>
            <a:picLocks noChangeAspect="1"/>
          </p:cNvPicPr>
          <p:nvPr/>
        </p:nvPicPr>
        <p:blipFill>
          <a:blip r:embed="rId5">
            <a:extLst/>
          </a:blip>
          <a:stretch>
            <a:fillRect/>
          </a:stretch>
        </p:blipFill>
        <p:spPr>
          <a:xfrm>
            <a:off x="2269627" y="3917236"/>
            <a:ext cx="1078237" cy="15569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65963407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КОМИТЕТИ НА ДИСТРИКТА 2019 – 2020 г.</a:t>
            </a:r>
            <a:endParaRPr lang="en-US" altLang="bg-BG" smtClean="0">
              <a:latin typeface="Arial Narrow" pitchFamily="34" charset="0"/>
            </a:endParaRPr>
          </a:p>
        </p:txBody>
      </p:sp>
      <p:pic>
        <p:nvPicPr>
          <p:cNvPr id="4" name="Picture 2" descr="D:\rotary\0000 Vesko\team presents\original\bobi-bankova-small.jpg"/>
          <p:cNvPicPr>
            <a:picLocks noChangeAspect="1" noChangeArrowheads="1"/>
          </p:cNvPicPr>
          <p:nvPr/>
        </p:nvPicPr>
        <p:blipFill>
          <a:blip r:embed="rId2">
            <a:extLst/>
          </a:blip>
          <a:srcRect/>
          <a:stretch>
            <a:fillRect/>
          </a:stretch>
        </p:blipFill>
        <p:spPr bwMode="auto">
          <a:xfrm>
            <a:off x="571472" y="1857364"/>
            <a:ext cx="2243662" cy="29842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5" name="Picture 4"/>
          <p:cNvPicPr>
            <a:picLocks noChangeAspect="1"/>
          </p:cNvPicPr>
          <p:nvPr/>
        </p:nvPicPr>
        <p:blipFill>
          <a:blip r:embed="rId3">
            <a:extLst/>
          </a:blip>
          <a:srcRect l="7686" r="15457"/>
          <a:stretch>
            <a:fillRect/>
          </a:stretch>
        </p:blipFill>
        <p:spPr>
          <a:xfrm>
            <a:off x="3529514" y="1857364"/>
            <a:ext cx="2286016" cy="29743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2" descr="D:\rotary\0000 Vesko\team presents\original\Images\hristo tranchev.png"/>
          <p:cNvPicPr>
            <a:picLocks noChangeAspect="1" noChangeArrowheads="1"/>
          </p:cNvPicPr>
          <p:nvPr/>
        </p:nvPicPr>
        <p:blipFill>
          <a:blip r:embed="rId4">
            <a:extLst/>
          </a:blip>
          <a:srcRect/>
          <a:stretch>
            <a:fillRect/>
          </a:stretch>
        </p:blipFill>
        <p:spPr bwMode="auto">
          <a:xfrm>
            <a:off x="6601348" y="1857364"/>
            <a:ext cx="2071702" cy="30036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64518" name="Title 1"/>
          <p:cNvSpPr txBox="1">
            <a:spLocks/>
          </p:cNvSpPr>
          <p:nvPr/>
        </p:nvSpPr>
        <p:spPr bwMode="auto">
          <a:xfrm>
            <a:off x="571500" y="1143000"/>
            <a:ext cx="214312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КОМИТЕТ ЗА ПОДКРЕПА НА МЛАДИТЕ ПОКОЛЕНИЯ</a:t>
            </a:r>
            <a:endParaRPr lang="en-US" altLang="bg-BG" sz="1200" b="1">
              <a:solidFill>
                <a:srgbClr val="002060"/>
              </a:solidFill>
              <a:latin typeface="Arial Narrow" pitchFamily="34" charset="0"/>
              <a:ea typeface="MS PGothic" pitchFamily="34" charset="-128"/>
              <a:cs typeface="Arial Narrow" pitchFamily="34" charset="0"/>
            </a:endParaRPr>
          </a:p>
        </p:txBody>
      </p:sp>
      <p:sp>
        <p:nvSpPr>
          <p:cNvPr id="64519" name="Title 1"/>
          <p:cNvSpPr txBox="1">
            <a:spLocks/>
          </p:cNvSpPr>
          <p:nvPr/>
        </p:nvSpPr>
        <p:spPr bwMode="auto">
          <a:xfrm>
            <a:off x="714375" y="5072063"/>
            <a:ext cx="1928813"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400">
                <a:solidFill>
                  <a:srgbClr val="002060"/>
                </a:solidFill>
                <a:latin typeface="Arial Narrow" pitchFamily="34" charset="0"/>
                <a:ea typeface="MS PGothic" pitchFamily="34" charset="-128"/>
                <a:cs typeface="Arial Narrow" pitchFamily="34" charset="0"/>
              </a:rPr>
              <a:t>Бояна Банкова</a:t>
            </a:r>
          </a:p>
          <a:p>
            <a:pPr algn="ctr"/>
            <a:r>
              <a:rPr lang="bg-BG" altLang="bg-BG" sz="1400">
                <a:solidFill>
                  <a:srgbClr val="002060"/>
                </a:solidFill>
                <a:latin typeface="Arial Narrow" pitchFamily="34" charset="0"/>
                <a:ea typeface="MS PGothic" pitchFamily="34" charset="-128"/>
                <a:cs typeface="Arial Narrow" pitchFamily="34" charset="0"/>
              </a:rPr>
              <a:t>РК  София Триадица</a:t>
            </a:r>
            <a:endParaRPr lang="en-US" altLang="bg-BG" sz="1400">
              <a:solidFill>
                <a:srgbClr val="002060"/>
              </a:solidFill>
              <a:latin typeface="Arial Narrow" pitchFamily="34" charset="0"/>
              <a:ea typeface="MS PGothic" pitchFamily="34" charset="-128"/>
              <a:cs typeface="Arial Narrow" pitchFamily="34" charset="0"/>
            </a:endParaRPr>
          </a:p>
        </p:txBody>
      </p:sp>
      <p:sp>
        <p:nvSpPr>
          <p:cNvPr id="64520" name="Title 1"/>
          <p:cNvSpPr txBox="1">
            <a:spLocks/>
          </p:cNvSpPr>
          <p:nvPr/>
        </p:nvSpPr>
        <p:spPr bwMode="auto">
          <a:xfrm>
            <a:off x="3643313" y="1143000"/>
            <a:ext cx="214312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ПОДКОМИТЕТ ЗА </a:t>
            </a:r>
            <a:br>
              <a:rPr lang="bg-BG" altLang="bg-BG" sz="1200" b="1">
                <a:solidFill>
                  <a:srgbClr val="002060"/>
                </a:solidFill>
                <a:latin typeface="Arial Narrow" pitchFamily="34" charset="0"/>
                <a:ea typeface="MS PGothic" pitchFamily="34" charset="-128"/>
                <a:cs typeface="Arial Narrow" pitchFamily="34" charset="0"/>
              </a:rPr>
            </a:br>
            <a:r>
              <a:rPr lang="bg-BG" altLang="bg-BG" sz="1200" b="1">
                <a:solidFill>
                  <a:srgbClr val="002060"/>
                </a:solidFill>
                <a:latin typeface="Arial Narrow" pitchFamily="34" charset="0"/>
                <a:ea typeface="MS PGothic" pitchFamily="34" charset="-128"/>
                <a:cs typeface="Arial Narrow" pitchFamily="34" charset="0"/>
              </a:rPr>
              <a:t>РОТАРАКТ</a:t>
            </a:r>
            <a:endParaRPr lang="en-US" altLang="bg-BG" sz="1200" b="1">
              <a:solidFill>
                <a:srgbClr val="002060"/>
              </a:solidFill>
              <a:latin typeface="Arial Narrow" pitchFamily="34" charset="0"/>
              <a:ea typeface="MS PGothic" pitchFamily="34" charset="-128"/>
              <a:cs typeface="Arial Narrow" pitchFamily="34" charset="0"/>
            </a:endParaRPr>
          </a:p>
        </p:txBody>
      </p:sp>
      <p:sp>
        <p:nvSpPr>
          <p:cNvPr id="64521" name="Title 1"/>
          <p:cNvSpPr txBox="1">
            <a:spLocks/>
          </p:cNvSpPr>
          <p:nvPr/>
        </p:nvSpPr>
        <p:spPr bwMode="auto">
          <a:xfrm>
            <a:off x="3786188" y="5072063"/>
            <a:ext cx="1928812"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400">
                <a:solidFill>
                  <a:srgbClr val="002060"/>
                </a:solidFill>
                <a:latin typeface="Arial Narrow" pitchFamily="34" charset="0"/>
                <a:ea typeface="MS PGothic" pitchFamily="34" charset="-128"/>
                <a:cs typeface="Arial Narrow" pitchFamily="34" charset="0"/>
              </a:rPr>
              <a:t>Даниел Маринов</a:t>
            </a:r>
          </a:p>
          <a:p>
            <a:pPr algn="ctr"/>
            <a:r>
              <a:rPr lang="bg-BG" altLang="bg-BG" sz="1400">
                <a:solidFill>
                  <a:srgbClr val="002060"/>
                </a:solidFill>
                <a:latin typeface="Arial Narrow" pitchFamily="34" charset="0"/>
                <a:ea typeface="MS PGothic" pitchFamily="34" charset="-128"/>
                <a:cs typeface="Arial Narrow" pitchFamily="34" charset="0"/>
              </a:rPr>
              <a:t>РК  Велико Търново</a:t>
            </a:r>
            <a:endParaRPr lang="en-US" altLang="bg-BG" sz="1400">
              <a:solidFill>
                <a:srgbClr val="002060"/>
              </a:solidFill>
              <a:latin typeface="Arial Narrow" pitchFamily="34" charset="0"/>
              <a:ea typeface="MS PGothic" pitchFamily="34" charset="-128"/>
              <a:cs typeface="Arial Narrow" pitchFamily="34" charset="0"/>
            </a:endParaRPr>
          </a:p>
        </p:txBody>
      </p:sp>
      <p:sp>
        <p:nvSpPr>
          <p:cNvPr id="64522" name="Title 1"/>
          <p:cNvSpPr txBox="1">
            <a:spLocks/>
          </p:cNvSpPr>
          <p:nvPr/>
        </p:nvSpPr>
        <p:spPr bwMode="auto">
          <a:xfrm>
            <a:off x="6572250" y="1143000"/>
            <a:ext cx="214312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ПОДКОМИТЕТ ЗА </a:t>
            </a:r>
            <a:br>
              <a:rPr lang="bg-BG" altLang="bg-BG" sz="1200" b="1">
                <a:solidFill>
                  <a:srgbClr val="002060"/>
                </a:solidFill>
                <a:latin typeface="Arial Narrow" pitchFamily="34" charset="0"/>
                <a:ea typeface="MS PGothic" pitchFamily="34" charset="-128"/>
                <a:cs typeface="Arial Narrow" pitchFamily="34" charset="0"/>
              </a:rPr>
            </a:br>
            <a:r>
              <a:rPr lang="bg-BG" altLang="bg-BG" sz="1200" b="1">
                <a:solidFill>
                  <a:srgbClr val="002060"/>
                </a:solidFill>
                <a:latin typeface="Arial Narrow" pitchFamily="34" charset="0"/>
                <a:ea typeface="MS PGothic" pitchFamily="34" charset="-128"/>
                <a:cs typeface="Arial Narrow" pitchFamily="34" charset="0"/>
              </a:rPr>
              <a:t>ИНТЕРАКТ</a:t>
            </a:r>
            <a:endParaRPr lang="en-US" altLang="bg-BG" sz="1200" b="1">
              <a:solidFill>
                <a:srgbClr val="002060"/>
              </a:solidFill>
              <a:latin typeface="Arial Narrow" pitchFamily="34" charset="0"/>
              <a:ea typeface="MS PGothic" pitchFamily="34" charset="-128"/>
              <a:cs typeface="Arial Narrow" pitchFamily="34" charset="0"/>
            </a:endParaRPr>
          </a:p>
        </p:txBody>
      </p:sp>
      <p:sp>
        <p:nvSpPr>
          <p:cNvPr id="64523" name="Title 1"/>
          <p:cNvSpPr txBox="1">
            <a:spLocks/>
          </p:cNvSpPr>
          <p:nvPr/>
        </p:nvSpPr>
        <p:spPr bwMode="auto">
          <a:xfrm>
            <a:off x="6715125" y="5072063"/>
            <a:ext cx="1928813"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400">
                <a:solidFill>
                  <a:srgbClr val="002060"/>
                </a:solidFill>
                <a:latin typeface="Arial Narrow" pitchFamily="34" charset="0"/>
                <a:ea typeface="MS PGothic" pitchFamily="34" charset="-128"/>
                <a:cs typeface="Arial Narrow" pitchFamily="34" charset="0"/>
              </a:rPr>
              <a:t>Христо Трънчев</a:t>
            </a:r>
          </a:p>
          <a:p>
            <a:pPr algn="ctr"/>
            <a:r>
              <a:rPr lang="bg-BG" altLang="bg-BG" sz="1400">
                <a:solidFill>
                  <a:srgbClr val="002060"/>
                </a:solidFill>
                <a:latin typeface="Arial Narrow" pitchFamily="34" charset="0"/>
                <a:ea typeface="MS PGothic" pitchFamily="34" charset="-128"/>
                <a:cs typeface="Arial Narrow" pitchFamily="34" charset="0"/>
              </a:rPr>
              <a:t>РК  Сливен</a:t>
            </a:r>
            <a:endParaRPr lang="en-US" altLang="bg-BG" sz="1400">
              <a:solidFill>
                <a:srgbClr val="002060"/>
              </a:solidFill>
              <a:latin typeface="Arial Narrow" pitchFamily="34" charset="0"/>
              <a:ea typeface="MS PGothic" pitchFamily="34" charset="-128"/>
              <a:cs typeface="Arial Narrow" pitchFamily="34" charset="0"/>
            </a:endParaRPr>
          </a:p>
        </p:txBody>
      </p:sp>
    </p:spTree>
    <p:extLst>
      <p:ext uri="{BB962C8B-B14F-4D97-AF65-F5344CB8AC3E}">
        <p14:creationId xmlns:p14="http://schemas.microsoft.com/office/powerpoint/2010/main" val="291789044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КОМИТЕТИ НА ДИСТРИКТА 2019 – 2020 г.</a:t>
            </a:r>
            <a:endParaRPr lang="en-US" altLang="bg-BG" smtClean="0">
              <a:latin typeface="Arial Narrow" pitchFamily="34" charset="0"/>
            </a:endParaRPr>
          </a:p>
        </p:txBody>
      </p:sp>
      <p:sp>
        <p:nvSpPr>
          <p:cNvPr id="65539" name="Title 1"/>
          <p:cNvSpPr txBox="1">
            <a:spLocks/>
          </p:cNvSpPr>
          <p:nvPr/>
        </p:nvSpPr>
        <p:spPr bwMode="auto">
          <a:xfrm>
            <a:off x="571500" y="1143000"/>
            <a:ext cx="214312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ПОДКОМИТЕТ ЗА МЛАДЕЖКИ ЛИДЕРСКИ НАГРАДИ </a:t>
            </a:r>
            <a:r>
              <a:rPr lang="en-US" altLang="bg-BG" sz="1200" b="1">
                <a:solidFill>
                  <a:srgbClr val="002060"/>
                </a:solidFill>
                <a:latin typeface="Arial Narrow" pitchFamily="34" charset="0"/>
                <a:ea typeface="MS PGothic" pitchFamily="34" charset="-128"/>
                <a:cs typeface="Arial Narrow" pitchFamily="34" charset="0"/>
              </a:rPr>
              <a:t>RYLA</a:t>
            </a:r>
            <a:r>
              <a:rPr lang="bg-BG" altLang="bg-BG" sz="1200" b="1">
                <a:solidFill>
                  <a:srgbClr val="002060"/>
                </a:solidFill>
                <a:latin typeface="Arial Narrow" pitchFamily="34" charset="0"/>
                <a:ea typeface="MS PGothic" pitchFamily="34" charset="-128"/>
                <a:cs typeface="Arial Narrow" pitchFamily="34" charset="0"/>
              </a:rPr>
              <a:t> </a:t>
            </a:r>
            <a:endParaRPr lang="en-US" altLang="bg-BG" sz="1200" b="1">
              <a:solidFill>
                <a:srgbClr val="002060"/>
              </a:solidFill>
              <a:latin typeface="Arial Narrow" pitchFamily="34" charset="0"/>
              <a:ea typeface="MS PGothic" pitchFamily="34" charset="-128"/>
              <a:cs typeface="Arial Narrow" pitchFamily="34" charset="0"/>
            </a:endParaRPr>
          </a:p>
        </p:txBody>
      </p:sp>
      <p:sp>
        <p:nvSpPr>
          <p:cNvPr id="65540" name="Title 1"/>
          <p:cNvSpPr txBox="1">
            <a:spLocks/>
          </p:cNvSpPr>
          <p:nvPr/>
        </p:nvSpPr>
        <p:spPr bwMode="auto">
          <a:xfrm>
            <a:off x="714375" y="5072063"/>
            <a:ext cx="1928813"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400">
                <a:solidFill>
                  <a:srgbClr val="002060"/>
                </a:solidFill>
                <a:latin typeface="Arial Narrow" pitchFamily="34" charset="0"/>
                <a:ea typeface="MS PGothic" pitchFamily="34" charset="-128"/>
                <a:cs typeface="Arial Narrow" pitchFamily="34" charset="0"/>
              </a:rPr>
              <a:t>Мария Янчева</a:t>
            </a:r>
          </a:p>
          <a:p>
            <a:pPr algn="ctr"/>
            <a:r>
              <a:rPr lang="bg-BG" altLang="bg-BG" sz="1400">
                <a:solidFill>
                  <a:srgbClr val="002060"/>
                </a:solidFill>
                <a:latin typeface="Arial Narrow" pitchFamily="34" charset="0"/>
                <a:ea typeface="MS PGothic" pitchFamily="34" charset="-128"/>
                <a:cs typeface="Arial Narrow" pitchFamily="34" charset="0"/>
              </a:rPr>
              <a:t>РК  Бургас Пиргос</a:t>
            </a:r>
            <a:endParaRPr lang="en-US" altLang="bg-BG" sz="1400">
              <a:solidFill>
                <a:srgbClr val="002060"/>
              </a:solidFill>
              <a:latin typeface="Arial Narrow" pitchFamily="34" charset="0"/>
              <a:ea typeface="MS PGothic" pitchFamily="34" charset="-128"/>
              <a:cs typeface="Arial Narrow" pitchFamily="34" charset="0"/>
            </a:endParaRPr>
          </a:p>
        </p:txBody>
      </p:sp>
      <p:sp>
        <p:nvSpPr>
          <p:cNvPr id="65541" name="Title 1"/>
          <p:cNvSpPr txBox="1">
            <a:spLocks/>
          </p:cNvSpPr>
          <p:nvPr/>
        </p:nvSpPr>
        <p:spPr bwMode="auto">
          <a:xfrm>
            <a:off x="3643313" y="1143000"/>
            <a:ext cx="214312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ПОДКОМИТЕТ ЗА </a:t>
            </a:r>
            <a:br>
              <a:rPr lang="bg-BG" altLang="bg-BG" sz="1200" b="1">
                <a:solidFill>
                  <a:srgbClr val="002060"/>
                </a:solidFill>
                <a:latin typeface="Arial Narrow" pitchFamily="34" charset="0"/>
                <a:ea typeface="MS PGothic" pitchFamily="34" charset="-128"/>
                <a:cs typeface="Arial Narrow" pitchFamily="34" charset="0"/>
              </a:rPr>
            </a:br>
            <a:r>
              <a:rPr lang="bg-BG" altLang="bg-BG" sz="1200" b="1">
                <a:solidFill>
                  <a:srgbClr val="002060"/>
                </a:solidFill>
                <a:latin typeface="Arial Narrow" pitchFamily="34" charset="0"/>
                <a:ea typeface="MS PGothic" pitchFamily="34" charset="-128"/>
                <a:cs typeface="Arial Narrow" pitchFamily="34" charset="0"/>
              </a:rPr>
              <a:t>МЛАДЕЖКИ ОБМЕН</a:t>
            </a:r>
            <a:endParaRPr lang="en-US" altLang="bg-BG" sz="1200" b="1">
              <a:solidFill>
                <a:srgbClr val="002060"/>
              </a:solidFill>
              <a:latin typeface="Arial Narrow" pitchFamily="34" charset="0"/>
              <a:ea typeface="MS PGothic" pitchFamily="34" charset="-128"/>
              <a:cs typeface="Arial Narrow" pitchFamily="34" charset="0"/>
            </a:endParaRPr>
          </a:p>
        </p:txBody>
      </p:sp>
      <p:sp>
        <p:nvSpPr>
          <p:cNvPr id="65542" name="Title 1"/>
          <p:cNvSpPr txBox="1">
            <a:spLocks/>
          </p:cNvSpPr>
          <p:nvPr/>
        </p:nvSpPr>
        <p:spPr bwMode="auto">
          <a:xfrm>
            <a:off x="3786188" y="5072063"/>
            <a:ext cx="1928812"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400">
                <a:solidFill>
                  <a:srgbClr val="002060"/>
                </a:solidFill>
                <a:latin typeface="Arial Narrow" pitchFamily="34" charset="0"/>
                <a:ea typeface="MS PGothic" pitchFamily="34" charset="-128"/>
                <a:cs typeface="Arial Narrow" pitchFamily="34" charset="0"/>
              </a:rPr>
              <a:t>Светослав Събков</a:t>
            </a:r>
          </a:p>
          <a:p>
            <a:pPr algn="ctr"/>
            <a:r>
              <a:rPr lang="bg-BG" altLang="bg-BG" sz="1400">
                <a:solidFill>
                  <a:srgbClr val="002060"/>
                </a:solidFill>
                <a:latin typeface="Arial Narrow" pitchFamily="34" charset="0"/>
                <a:ea typeface="MS PGothic" pitchFamily="34" charset="-128"/>
                <a:cs typeface="Arial Narrow" pitchFamily="34" charset="0"/>
              </a:rPr>
              <a:t>РК  Бургас Пиргос</a:t>
            </a:r>
            <a:endParaRPr lang="en-US" altLang="bg-BG" sz="1400">
              <a:solidFill>
                <a:srgbClr val="002060"/>
              </a:solidFill>
              <a:latin typeface="Arial Narrow" pitchFamily="34" charset="0"/>
              <a:ea typeface="MS PGothic" pitchFamily="34" charset="-128"/>
              <a:cs typeface="Arial Narrow" pitchFamily="34" charset="0"/>
            </a:endParaRPr>
          </a:p>
        </p:txBody>
      </p:sp>
      <p:sp>
        <p:nvSpPr>
          <p:cNvPr id="65543" name="Title 1"/>
          <p:cNvSpPr txBox="1">
            <a:spLocks/>
          </p:cNvSpPr>
          <p:nvPr/>
        </p:nvSpPr>
        <p:spPr bwMode="auto">
          <a:xfrm>
            <a:off x="6572250" y="1143000"/>
            <a:ext cx="214312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КОНТАКТ ЗА ОМБЕН В СЛУЖБА НА МЛАДИТЕ ПОКОЛЕНИЯ</a:t>
            </a:r>
            <a:endParaRPr lang="en-US" altLang="bg-BG" sz="1200" b="1">
              <a:solidFill>
                <a:srgbClr val="002060"/>
              </a:solidFill>
              <a:latin typeface="Arial Narrow" pitchFamily="34" charset="0"/>
              <a:ea typeface="MS PGothic" pitchFamily="34" charset="-128"/>
              <a:cs typeface="Arial Narrow" pitchFamily="34" charset="0"/>
            </a:endParaRPr>
          </a:p>
        </p:txBody>
      </p:sp>
      <p:sp>
        <p:nvSpPr>
          <p:cNvPr id="65544" name="Title 1"/>
          <p:cNvSpPr txBox="1">
            <a:spLocks/>
          </p:cNvSpPr>
          <p:nvPr/>
        </p:nvSpPr>
        <p:spPr bwMode="auto">
          <a:xfrm>
            <a:off x="6715125" y="5072063"/>
            <a:ext cx="1928813"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400">
                <a:solidFill>
                  <a:srgbClr val="002060"/>
                </a:solidFill>
                <a:latin typeface="Arial Narrow" pitchFamily="34" charset="0"/>
                <a:ea typeface="MS PGothic" pitchFamily="34" charset="-128"/>
                <a:cs typeface="Arial Narrow" pitchFamily="34" charset="0"/>
              </a:rPr>
              <a:t>Петя Казакова</a:t>
            </a:r>
          </a:p>
          <a:p>
            <a:pPr algn="ctr"/>
            <a:r>
              <a:rPr lang="bg-BG" altLang="bg-BG" sz="1400">
                <a:solidFill>
                  <a:srgbClr val="002060"/>
                </a:solidFill>
                <a:latin typeface="Arial Narrow" pitchFamily="34" charset="0"/>
                <a:ea typeface="MS PGothic" pitchFamily="34" charset="-128"/>
                <a:cs typeface="Arial Narrow" pitchFamily="34" charset="0"/>
              </a:rPr>
              <a:t>РК  Поморие</a:t>
            </a:r>
            <a:endParaRPr lang="en-US" altLang="bg-BG" sz="1400">
              <a:solidFill>
                <a:srgbClr val="002060"/>
              </a:solidFill>
              <a:latin typeface="Arial Narrow" pitchFamily="34" charset="0"/>
              <a:ea typeface="MS PGothic" pitchFamily="34" charset="-128"/>
              <a:cs typeface="Arial Narrow" pitchFamily="34" charset="0"/>
            </a:endParaRPr>
          </a:p>
        </p:txBody>
      </p:sp>
      <p:pic>
        <p:nvPicPr>
          <p:cNvPr id="13" name="Picture 12"/>
          <p:cNvPicPr>
            <a:picLocks noChangeAspect="1"/>
          </p:cNvPicPr>
          <p:nvPr/>
        </p:nvPicPr>
        <p:blipFill>
          <a:blip r:embed="rId2">
            <a:extLst/>
          </a:blip>
          <a:stretch>
            <a:fillRect/>
          </a:stretch>
        </p:blipFill>
        <p:spPr>
          <a:xfrm>
            <a:off x="714348" y="1928802"/>
            <a:ext cx="2127940" cy="28575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2" descr="D:\rotary\0000 Vesko\team presents\original\svetlyo-sabkov-small.jpg"/>
          <p:cNvPicPr>
            <a:picLocks noChangeAspect="1" noChangeArrowheads="1"/>
          </p:cNvPicPr>
          <p:nvPr/>
        </p:nvPicPr>
        <p:blipFill>
          <a:blip r:embed="rId3">
            <a:extLst/>
          </a:blip>
          <a:srcRect/>
          <a:stretch>
            <a:fillRect/>
          </a:stretch>
        </p:blipFill>
        <p:spPr bwMode="auto">
          <a:xfrm>
            <a:off x="3643306" y="1928802"/>
            <a:ext cx="2184030" cy="28575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5" name="Picture 3" descr="D:\rotary\0000 Vesko\team presents\original\petya-kazakovasmall.jpg"/>
          <p:cNvPicPr>
            <a:picLocks noChangeAspect="1" noChangeArrowheads="1"/>
          </p:cNvPicPr>
          <p:nvPr/>
        </p:nvPicPr>
        <p:blipFill>
          <a:blip r:embed="rId4">
            <a:extLst/>
          </a:blip>
          <a:srcRect/>
          <a:stretch>
            <a:fillRect/>
          </a:stretch>
        </p:blipFill>
        <p:spPr bwMode="auto">
          <a:xfrm>
            <a:off x="6641758" y="1928802"/>
            <a:ext cx="2002208" cy="28575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423971401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КОМИТЕТИ НА ДИСТРИКТА 2019 – 2020 г.</a:t>
            </a:r>
            <a:endParaRPr lang="en-US" altLang="bg-BG" smtClean="0">
              <a:latin typeface="Arial Narrow" pitchFamily="34" charset="0"/>
            </a:endParaRPr>
          </a:p>
        </p:txBody>
      </p:sp>
      <p:sp>
        <p:nvSpPr>
          <p:cNvPr id="66563" name="Title 1"/>
          <p:cNvSpPr txBox="1">
            <a:spLocks/>
          </p:cNvSpPr>
          <p:nvPr/>
        </p:nvSpPr>
        <p:spPr bwMode="auto">
          <a:xfrm>
            <a:off x="323850" y="1143000"/>
            <a:ext cx="242887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ОФИЦЕР ПО ОПАЗВАНЕ НА СИГУРНОСТТА НА МЛАДИТЕ ХОРА</a:t>
            </a:r>
            <a:endParaRPr lang="en-US" altLang="bg-BG" sz="1200" b="1">
              <a:solidFill>
                <a:srgbClr val="002060"/>
              </a:solidFill>
              <a:latin typeface="Arial Narrow" pitchFamily="34" charset="0"/>
              <a:ea typeface="MS PGothic" pitchFamily="34" charset="-128"/>
              <a:cs typeface="Arial Narrow" pitchFamily="34" charset="0"/>
            </a:endParaRPr>
          </a:p>
        </p:txBody>
      </p:sp>
      <p:sp>
        <p:nvSpPr>
          <p:cNvPr id="66564" name="Title 1"/>
          <p:cNvSpPr txBox="1">
            <a:spLocks/>
          </p:cNvSpPr>
          <p:nvPr/>
        </p:nvSpPr>
        <p:spPr bwMode="auto">
          <a:xfrm>
            <a:off x="698500" y="5072063"/>
            <a:ext cx="1928813"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400">
                <a:solidFill>
                  <a:srgbClr val="002060"/>
                </a:solidFill>
                <a:latin typeface="Arial Narrow" pitchFamily="34" charset="0"/>
                <a:ea typeface="MS PGothic" pitchFamily="34" charset="-128"/>
                <a:cs typeface="Arial Narrow" pitchFamily="34" charset="0"/>
              </a:rPr>
              <a:t>Ана Шопова</a:t>
            </a:r>
          </a:p>
          <a:p>
            <a:pPr algn="ctr"/>
            <a:r>
              <a:rPr lang="bg-BG" altLang="bg-BG" sz="1400">
                <a:solidFill>
                  <a:srgbClr val="002060"/>
                </a:solidFill>
                <a:latin typeface="Arial Narrow" pitchFamily="34" charset="0"/>
                <a:ea typeface="MS PGothic" pitchFamily="34" charset="-128"/>
                <a:cs typeface="Arial Narrow" pitchFamily="34" charset="0"/>
              </a:rPr>
              <a:t>РК  Смолян</a:t>
            </a:r>
            <a:endParaRPr lang="en-US" altLang="bg-BG" sz="1400">
              <a:solidFill>
                <a:srgbClr val="002060"/>
              </a:solidFill>
              <a:latin typeface="Arial Narrow" pitchFamily="34" charset="0"/>
              <a:ea typeface="MS PGothic" pitchFamily="34" charset="-128"/>
              <a:cs typeface="Arial Narrow" pitchFamily="34" charset="0"/>
            </a:endParaRPr>
          </a:p>
        </p:txBody>
      </p:sp>
      <p:sp>
        <p:nvSpPr>
          <p:cNvPr id="66565" name="Title 1"/>
          <p:cNvSpPr txBox="1">
            <a:spLocks/>
          </p:cNvSpPr>
          <p:nvPr/>
        </p:nvSpPr>
        <p:spPr bwMode="auto">
          <a:xfrm>
            <a:off x="3490913" y="1143000"/>
            <a:ext cx="214312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ДИСТРИКТЕН РОТАРАКТ ПРЕДСТАВИТЕЛ</a:t>
            </a:r>
            <a:endParaRPr lang="en-US" altLang="bg-BG" sz="1200" b="1">
              <a:solidFill>
                <a:srgbClr val="002060"/>
              </a:solidFill>
              <a:latin typeface="Arial Narrow" pitchFamily="34" charset="0"/>
              <a:ea typeface="MS PGothic" pitchFamily="34" charset="-128"/>
              <a:cs typeface="Arial Narrow" pitchFamily="34" charset="0"/>
            </a:endParaRPr>
          </a:p>
        </p:txBody>
      </p:sp>
      <p:sp>
        <p:nvSpPr>
          <p:cNvPr id="66566" name="Title 1"/>
          <p:cNvSpPr txBox="1">
            <a:spLocks/>
          </p:cNvSpPr>
          <p:nvPr/>
        </p:nvSpPr>
        <p:spPr bwMode="auto">
          <a:xfrm>
            <a:off x="3633788" y="5072063"/>
            <a:ext cx="1928812"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400">
                <a:solidFill>
                  <a:srgbClr val="002060"/>
                </a:solidFill>
                <a:latin typeface="Arial Narrow" pitchFamily="34" charset="0"/>
                <a:ea typeface="MS PGothic" pitchFamily="34" charset="-128"/>
                <a:cs typeface="Arial Narrow" pitchFamily="34" charset="0"/>
              </a:rPr>
              <a:t>Васил Демирев</a:t>
            </a:r>
          </a:p>
          <a:p>
            <a:pPr algn="ctr"/>
            <a:r>
              <a:rPr lang="bg-BG" altLang="bg-BG" sz="1400">
                <a:solidFill>
                  <a:srgbClr val="002060"/>
                </a:solidFill>
                <a:latin typeface="Arial Narrow" pitchFamily="34" charset="0"/>
                <a:ea typeface="MS PGothic" pitchFamily="34" charset="-128"/>
                <a:cs typeface="Arial Narrow" pitchFamily="34" charset="0"/>
              </a:rPr>
              <a:t>РК  Стара Загора</a:t>
            </a:r>
            <a:endParaRPr lang="en-US" altLang="bg-BG" sz="1400">
              <a:solidFill>
                <a:srgbClr val="002060"/>
              </a:solidFill>
              <a:latin typeface="Arial Narrow" pitchFamily="34" charset="0"/>
              <a:ea typeface="MS PGothic" pitchFamily="34" charset="-128"/>
              <a:cs typeface="Arial Narrow" pitchFamily="34" charset="0"/>
            </a:endParaRPr>
          </a:p>
        </p:txBody>
      </p:sp>
      <p:sp>
        <p:nvSpPr>
          <p:cNvPr id="66567" name="Title 1"/>
          <p:cNvSpPr txBox="1">
            <a:spLocks/>
          </p:cNvSpPr>
          <p:nvPr/>
        </p:nvSpPr>
        <p:spPr bwMode="auto">
          <a:xfrm>
            <a:off x="6572250" y="1143000"/>
            <a:ext cx="214312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ДИСТРИКТЕН ИНТЕРАКТ ПРЕДСТАВИТЕЛ</a:t>
            </a:r>
            <a:endParaRPr lang="en-US" altLang="bg-BG" sz="1200" b="1">
              <a:solidFill>
                <a:srgbClr val="002060"/>
              </a:solidFill>
              <a:latin typeface="Arial Narrow" pitchFamily="34" charset="0"/>
              <a:ea typeface="MS PGothic" pitchFamily="34" charset="-128"/>
              <a:cs typeface="Arial Narrow" pitchFamily="34" charset="0"/>
            </a:endParaRPr>
          </a:p>
        </p:txBody>
      </p:sp>
      <p:sp>
        <p:nvSpPr>
          <p:cNvPr id="66568" name="Title 1"/>
          <p:cNvSpPr txBox="1">
            <a:spLocks/>
          </p:cNvSpPr>
          <p:nvPr/>
        </p:nvSpPr>
        <p:spPr bwMode="auto">
          <a:xfrm>
            <a:off x="6588125" y="5072063"/>
            <a:ext cx="2157413"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400">
                <a:solidFill>
                  <a:srgbClr val="002060"/>
                </a:solidFill>
                <a:latin typeface="Arial Narrow" pitchFamily="34" charset="0"/>
                <a:ea typeface="MS PGothic" pitchFamily="34" charset="-128"/>
                <a:cs typeface="Arial Narrow" pitchFamily="34" charset="0"/>
              </a:rPr>
              <a:t>Елис Еминова</a:t>
            </a:r>
          </a:p>
          <a:p>
            <a:pPr algn="ctr"/>
            <a:r>
              <a:rPr lang="bg-BG" altLang="bg-BG" sz="1400">
                <a:solidFill>
                  <a:srgbClr val="002060"/>
                </a:solidFill>
                <a:ea typeface="MS PGothic" pitchFamily="34" charset="-128"/>
                <a:cs typeface="Arial Narrow" pitchFamily="34" charset="0"/>
              </a:rPr>
              <a:t>ИАК Варна Евксиноград </a:t>
            </a:r>
            <a:endParaRPr lang="en-US" altLang="bg-BG" sz="1400">
              <a:solidFill>
                <a:srgbClr val="002060"/>
              </a:solidFill>
              <a:latin typeface="Arial Narrow" pitchFamily="34" charset="0"/>
              <a:ea typeface="MS PGothic" pitchFamily="34" charset="-128"/>
              <a:cs typeface="Arial Narrow" pitchFamily="34" charset="0"/>
            </a:endParaRPr>
          </a:p>
        </p:txBody>
      </p:sp>
      <p:pic>
        <p:nvPicPr>
          <p:cNvPr id="16" name="Picture 15"/>
          <p:cNvPicPr>
            <a:picLocks noChangeAspect="1"/>
          </p:cNvPicPr>
          <p:nvPr/>
        </p:nvPicPr>
        <p:blipFill>
          <a:blip r:embed="rId2">
            <a:extLst/>
          </a:blip>
          <a:stretch>
            <a:fillRect/>
          </a:stretch>
        </p:blipFill>
        <p:spPr>
          <a:xfrm>
            <a:off x="609251" y="1857364"/>
            <a:ext cx="1879420" cy="29544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7" name="Picture 16"/>
          <p:cNvPicPr>
            <a:picLocks noChangeAspect="1"/>
          </p:cNvPicPr>
          <p:nvPr/>
        </p:nvPicPr>
        <p:blipFill>
          <a:blip r:embed="rId3">
            <a:extLst/>
          </a:blip>
          <a:srcRect l="7143" r="9524"/>
          <a:stretch>
            <a:fillRect/>
          </a:stretch>
        </p:blipFill>
        <p:spPr>
          <a:xfrm>
            <a:off x="3347864" y="1857364"/>
            <a:ext cx="2500330" cy="30003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 name="Picture 1"/>
          <p:cNvPicPr>
            <a:picLocks noChangeAspect="1"/>
          </p:cNvPicPr>
          <p:nvPr/>
        </p:nvPicPr>
        <p:blipFill>
          <a:blip r:embed="rId4" cstate="print">
            <a:extLst/>
          </a:blip>
          <a:stretch>
            <a:fillRect/>
          </a:stretch>
        </p:blipFill>
        <p:spPr>
          <a:xfrm>
            <a:off x="6516216" y="1866900"/>
            <a:ext cx="2356587" cy="30003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84743322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КОМИТЕТИ НА ДИСТРИКТА 2019 – 2020 г.</a:t>
            </a:r>
            <a:endParaRPr lang="en-US" altLang="bg-BG" smtClean="0">
              <a:latin typeface="Arial Narrow" pitchFamily="34" charset="0"/>
            </a:endParaRPr>
          </a:p>
        </p:txBody>
      </p:sp>
      <p:sp>
        <p:nvSpPr>
          <p:cNvPr id="67587" name="Title 1"/>
          <p:cNvSpPr txBox="1">
            <a:spLocks/>
          </p:cNvSpPr>
          <p:nvPr/>
        </p:nvSpPr>
        <p:spPr bwMode="auto">
          <a:xfrm>
            <a:off x="5286375" y="4572000"/>
            <a:ext cx="1928813"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400">
                <a:solidFill>
                  <a:srgbClr val="002060"/>
                </a:solidFill>
                <a:latin typeface="Arial Narrow" pitchFamily="34" charset="0"/>
                <a:ea typeface="MS PGothic" pitchFamily="34" charset="-128"/>
                <a:cs typeface="Arial Narrow" pitchFamily="34" charset="0"/>
              </a:rPr>
              <a:t>Димитър Димитров, ПДГ</a:t>
            </a:r>
          </a:p>
          <a:p>
            <a:pPr algn="ctr"/>
            <a:r>
              <a:rPr lang="bg-BG" altLang="bg-BG" sz="1400">
                <a:solidFill>
                  <a:srgbClr val="002060"/>
                </a:solidFill>
                <a:latin typeface="Arial Narrow" pitchFamily="34" charset="0"/>
                <a:ea typeface="MS PGothic" pitchFamily="34" charset="-128"/>
                <a:cs typeface="Arial Narrow" pitchFamily="34" charset="0"/>
              </a:rPr>
              <a:t>РК Пловдив Филипопол</a:t>
            </a:r>
            <a:endParaRPr lang="en-US" altLang="bg-BG" sz="1400">
              <a:solidFill>
                <a:srgbClr val="002060"/>
              </a:solidFill>
              <a:latin typeface="Arial Narrow" pitchFamily="34" charset="0"/>
              <a:ea typeface="MS PGothic" pitchFamily="34" charset="-128"/>
              <a:cs typeface="Arial Narrow" pitchFamily="34" charset="0"/>
            </a:endParaRPr>
          </a:p>
        </p:txBody>
      </p:sp>
      <p:sp>
        <p:nvSpPr>
          <p:cNvPr id="67588" name="Title 1"/>
          <p:cNvSpPr txBox="1">
            <a:spLocks/>
          </p:cNvSpPr>
          <p:nvPr/>
        </p:nvSpPr>
        <p:spPr bwMode="auto">
          <a:xfrm>
            <a:off x="5165725" y="2357438"/>
            <a:ext cx="214312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600" b="1">
                <a:solidFill>
                  <a:srgbClr val="002060"/>
                </a:solidFill>
                <a:latin typeface="Arial Narrow" pitchFamily="34" charset="0"/>
                <a:ea typeface="MS PGothic" pitchFamily="34" charset="-128"/>
                <a:cs typeface="Arial Narrow" pitchFamily="34" charset="0"/>
              </a:rPr>
              <a:t>КОМИТЕТ ЗА РАЗШИРЕНИЕ НА ДИСТРИКТА</a:t>
            </a:r>
          </a:p>
          <a:p>
            <a:pPr algn="ctr"/>
            <a:endParaRPr lang="bg-BG" altLang="bg-BG" sz="1600" b="1">
              <a:solidFill>
                <a:srgbClr val="002060"/>
              </a:solidFill>
              <a:latin typeface="Arial Narrow" pitchFamily="34" charset="0"/>
              <a:ea typeface="MS PGothic" pitchFamily="34" charset="-128"/>
              <a:cs typeface="Arial Narrow" pitchFamily="34" charset="0"/>
            </a:endParaRPr>
          </a:p>
          <a:p>
            <a:pPr algn="ctr"/>
            <a:r>
              <a:rPr lang="bg-BG" altLang="bg-BG" sz="1600" b="1">
                <a:solidFill>
                  <a:srgbClr val="002060"/>
                </a:solidFill>
                <a:latin typeface="Arial Narrow" pitchFamily="34" charset="0"/>
                <a:ea typeface="MS PGothic" pitchFamily="34" charset="-128"/>
                <a:cs typeface="Arial Narrow" pitchFamily="34" charset="0"/>
              </a:rPr>
              <a:t>КОМИТЕТ ПО ПРАВИЛАТА И ПРОЦЕДУРИТЕ</a:t>
            </a:r>
            <a:endParaRPr lang="en-US" altLang="bg-BG" sz="1600" b="1">
              <a:solidFill>
                <a:srgbClr val="002060"/>
              </a:solidFill>
              <a:latin typeface="Arial Narrow" pitchFamily="34" charset="0"/>
              <a:ea typeface="MS PGothic" pitchFamily="34" charset="-128"/>
              <a:cs typeface="Arial Narrow" pitchFamily="34" charset="0"/>
            </a:endParaRPr>
          </a:p>
        </p:txBody>
      </p:sp>
      <p:pic>
        <p:nvPicPr>
          <p:cNvPr id="11" name="Picture 1" descr="D:\rotary\0000 Vesko\team presents\original\mitko-small.jpg"/>
          <p:cNvPicPr>
            <a:picLocks noChangeAspect="1" noChangeArrowheads="1"/>
          </p:cNvPicPr>
          <p:nvPr/>
        </p:nvPicPr>
        <p:blipFill>
          <a:blip r:embed="rId2">
            <a:extLst/>
          </a:blip>
          <a:srcRect/>
          <a:stretch>
            <a:fillRect/>
          </a:stretch>
        </p:blipFill>
        <p:spPr bwMode="auto">
          <a:xfrm>
            <a:off x="1785918" y="1714488"/>
            <a:ext cx="2895620" cy="37147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142999546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КОМИТЕТИ НА ДИСТРИКТА 2019 – 2020 г.</a:t>
            </a:r>
            <a:endParaRPr lang="en-US" altLang="bg-BG" smtClean="0">
              <a:latin typeface="Arial Narrow" pitchFamily="34" charset="0"/>
            </a:endParaRPr>
          </a:p>
        </p:txBody>
      </p:sp>
      <p:sp>
        <p:nvSpPr>
          <p:cNvPr id="68611" name="Title 1"/>
          <p:cNvSpPr txBox="1">
            <a:spLocks/>
          </p:cNvSpPr>
          <p:nvPr/>
        </p:nvSpPr>
        <p:spPr bwMode="auto">
          <a:xfrm>
            <a:off x="500063" y="1143000"/>
            <a:ext cx="242887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РОТАРИАНСКА АКАДЕМИЯ КОМИТЕТ ЗА ОБУЧЕНИЕ В ДИСТРИКТА</a:t>
            </a:r>
            <a:endParaRPr lang="en-US" altLang="bg-BG" sz="1200" b="1">
              <a:solidFill>
                <a:srgbClr val="002060"/>
              </a:solidFill>
              <a:latin typeface="Arial Narrow" pitchFamily="34" charset="0"/>
              <a:ea typeface="MS PGothic" pitchFamily="34" charset="-128"/>
              <a:cs typeface="Arial Narrow" pitchFamily="34" charset="0"/>
            </a:endParaRPr>
          </a:p>
        </p:txBody>
      </p:sp>
      <p:sp>
        <p:nvSpPr>
          <p:cNvPr id="68612" name="Title 1"/>
          <p:cNvSpPr txBox="1">
            <a:spLocks/>
          </p:cNvSpPr>
          <p:nvPr/>
        </p:nvSpPr>
        <p:spPr bwMode="auto">
          <a:xfrm>
            <a:off x="714375" y="5072063"/>
            <a:ext cx="1928813"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400">
                <a:solidFill>
                  <a:srgbClr val="002060"/>
                </a:solidFill>
                <a:latin typeface="Arial Narrow" pitchFamily="34" charset="0"/>
                <a:ea typeface="MS PGothic" pitchFamily="34" charset="-128"/>
                <a:cs typeface="Arial Narrow" pitchFamily="34" charset="0"/>
              </a:rPr>
              <a:t>Валентин Стоянов, ПДГ</a:t>
            </a:r>
          </a:p>
          <a:p>
            <a:pPr algn="ctr"/>
            <a:r>
              <a:rPr lang="bg-BG" altLang="bg-BG" sz="1400">
                <a:solidFill>
                  <a:srgbClr val="002060"/>
                </a:solidFill>
                <a:latin typeface="Arial Narrow" pitchFamily="34" charset="0"/>
                <a:ea typeface="MS PGothic" pitchFamily="34" charset="-128"/>
                <a:cs typeface="Arial Narrow" pitchFamily="34" charset="0"/>
              </a:rPr>
              <a:t>РК  Стара Загора</a:t>
            </a:r>
            <a:endParaRPr lang="en-US" altLang="bg-BG" sz="1400">
              <a:solidFill>
                <a:srgbClr val="002060"/>
              </a:solidFill>
              <a:latin typeface="Arial Narrow" pitchFamily="34" charset="0"/>
              <a:ea typeface="MS PGothic" pitchFamily="34" charset="-128"/>
              <a:cs typeface="Arial Narrow" pitchFamily="34" charset="0"/>
            </a:endParaRPr>
          </a:p>
        </p:txBody>
      </p:sp>
      <p:sp>
        <p:nvSpPr>
          <p:cNvPr id="68613" name="Title 1"/>
          <p:cNvSpPr txBox="1">
            <a:spLocks/>
          </p:cNvSpPr>
          <p:nvPr/>
        </p:nvSpPr>
        <p:spPr bwMode="auto">
          <a:xfrm>
            <a:off x="3643313" y="1143000"/>
            <a:ext cx="214312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РОТАРИАНСКА АКАДЕМИЯ КОМИТЕТ ЗА ОБУЧЕНИЕ НА ЕКИПА НА ДИСТРИКТА</a:t>
            </a:r>
            <a:endParaRPr lang="en-US" altLang="bg-BG" sz="1200" b="1">
              <a:solidFill>
                <a:srgbClr val="002060"/>
              </a:solidFill>
              <a:latin typeface="Arial Narrow" pitchFamily="34" charset="0"/>
              <a:ea typeface="MS PGothic" pitchFamily="34" charset="-128"/>
              <a:cs typeface="Arial Narrow" pitchFamily="34" charset="0"/>
            </a:endParaRPr>
          </a:p>
        </p:txBody>
      </p:sp>
      <p:sp>
        <p:nvSpPr>
          <p:cNvPr id="68614" name="Title 1"/>
          <p:cNvSpPr txBox="1">
            <a:spLocks/>
          </p:cNvSpPr>
          <p:nvPr/>
        </p:nvSpPr>
        <p:spPr bwMode="auto">
          <a:xfrm>
            <a:off x="3786188" y="5072063"/>
            <a:ext cx="1928812"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400">
                <a:solidFill>
                  <a:srgbClr val="002060"/>
                </a:solidFill>
                <a:latin typeface="Arial Narrow" pitchFamily="34" charset="0"/>
                <a:ea typeface="MS PGothic" pitchFamily="34" charset="-128"/>
                <a:cs typeface="Arial Narrow" pitchFamily="34" charset="0"/>
              </a:rPr>
              <a:t>Емил Коцев, ПДГ</a:t>
            </a:r>
          </a:p>
          <a:p>
            <a:pPr algn="ctr"/>
            <a:r>
              <a:rPr lang="bg-BG" altLang="bg-BG" sz="1400">
                <a:solidFill>
                  <a:srgbClr val="002060"/>
                </a:solidFill>
                <a:latin typeface="Arial Narrow" pitchFamily="34" charset="0"/>
                <a:ea typeface="MS PGothic" pitchFamily="34" charset="-128"/>
                <a:cs typeface="Arial Narrow" pitchFamily="34" charset="0"/>
              </a:rPr>
              <a:t>РК  Русе</a:t>
            </a:r>
            <a:endParaRPr lang="en-US" altLang="bg-BG" sz="1400">
              <a:solidFill>
                <a:srgbClr val="002060"/>
              </a:solidFill>
              <a:latin typeface="Arial Narrow" pitchFamily="34" charset="0"/>
              <a:ea typeface="MS PGothic" pitchFamily="34" charset="-128"/>
              <a:cs typeface="Arial Narrow" pitchFamily="34" charset="0"/>
            </a:endParaRPr>
          </a:p>
        </p:txBody>
      </p:sp>
      <p:sp>
        <p:nvSpPr>
          <p:cNvPr id="68615" name="Title 1"/>
          <p:cNvSpPr txBox="1">
            <a:spLocks/>
          </p:cNvSpPr>
          <p:nvPr/>
        </p:nvSpPr>
        <p:spPr bwMode="auto">
          <a:xfrm>
            <a:off x="6572250" y="1143000"/>
            <a:ext cx="214312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РОТАРИАНСКА АКАДЕМИЯ ЛИДЕРСКИ ИНСТИТУТ</a:t>
            </a:r>
            <a:endParaRPr lang="en-US" altLang="bg-BG" sz="1200" b="1">
              <a:solidFill>
                <a:srgbClr val="002060"/>
              </a:solidFill>
              <a:latin typeface="Arial Narrow" pitchFamily="34" charset="0"/>
              <a:ea typeface="MS PGothic" pitchFamily="34" charset="-128"/>
              <a:cs typeface="Arial Narrow" pitchFamily="34" charset="0"/>
            </a:endParaRPr>
          </a:p>
        </p:txBody>
      </p:sp>
      <p:sp>
        <p:nvSpPr>
          <p:cNvPr id="68616" name="Title 1"/>
          <p:cNvSpPr txBox="1">
            <a:spLocks/>
          </p:cNvSpPr>
          <p:nvPr/>
        </p:nvSpPr>
        <p:spPr bwMode="auto">
          <a:xfrm>
            <a:off x="6715125" y="5072063"/>
            <a:ext cx="1928813"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400">
                <a:solidFill>
                  <a:srgbClr val="002060"/>
                </a:solidFill>
                <a:latin typeface="Arial Narrow" pitchFamily="34" charset="0"/>
                <a:ea typeface="MS PGothic" pitchFamily="34" charset="-128"/>
                <a:cs typeface="Arial Narrow" pitchFamily="34" charset="0"/>
              </a:rPr>
              <a:t>Любен Атанасов, ПДГ</a:t>
            </a:r>
          </a:p>
          <a:p>
            <a:pPr algn="ctr"/>
            <a:r>
              <a:rPr lang="bg-BG" altLang="bg-BG" sz="1400">
                <a:solidFill>
                  <a:srgbClr val="002060"/>
                </a:solidFill>
                <a:latin typeface="Arial Narrow" pitchFamily="34" charset="0"/>
                <a:ea typeface="MS PGothic" pitchFamily="34" charset="-128"/>
                <a:cs typeface="Arial Narrow" pitchFamily="34" charset="0"/>
              </a:rPr>
              <a:t>РК  Хасково</a:t>
            </a:r>
            <a:endParaRPr lang="en-US" altLang="bg-BG" sz="1400">
              <a:solidFill>
                <a:srgbClr val="002060"/>
              </a:solidFill>
              <a:latin typeface="Arial Narrow" pitchFamily="34" charset="0"/>
              <a:ea typeface="MS PGothic" pitchFamily="34" charset="-128"/>
              <a:cs typeface="Arial Narrow" pitchFamily="34" charset="0"/>
            </a:endParaRPr>
          </a:p>
        </p:txBody>
      </p:sp>
      <p:pic>
        <p:nvPicPr>
          <p:cNvPr id="11" name="Picture 2" descr="D:\rotary\0000 Vesko\team presents\original\Images\136323507229914.jpg"/>
          <p:cNvPicPr>
            <a:picLocks noChangeAspect="1" noChangeArrowheads="1"/>
          </p:cNvPicPr>
          <p:nvPr/>
        </p:nvPicPr>
        <p:blipFill>
          <a:blip r:embed="rId2">
            <a:extLst/>
          </a:blip>
          <a:srcRect/>
          <a:stretch>
            <a:fillRect/>
          </a:stretch>
        </p:blipFill>
        <p:spPr bwMode="auto">
          <a:xfrm>
            <a:off x="500034" y="1745232"/>
            <a:ext cx="2357454" cy="304583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2" name="Picture 11"/>
          <p:cNvPicPr>
            <a:picLocks noChangeAspect="1"/>
          </p:cNvPicPr>
          <p:nvPr/>
        </p:nvPicPr>
        <p:blipFill>
          <a:blip r:embed="rId3">
            <a:extLst/>
          </a:blip>
          <a:stretch>
            <a:fillRect/>
          </a:stretch>
        </p:blipFill>
        <p:spPr>
          <a:xfrm>
            <a:off x="3500430" y="1785926"/>
            <a:ext cx="2377237" cy="30003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Picture 2" descr="D:\rotary\0000 Vesko\team presents\original\lyubo-atanasovsmall.jpg"/>
          <p:cNvPicPr>
            <a:picLocks noChangeAspect="1" noChangeArrowheads="1"/>
          </p:cNvPicPr>
          <p:nvPr/>
        </p:nvPicPr>
        <p:blipFill>
          <a:blip r:embed="rId4">
            <a:extLst/>
          </a:blip>
          <a:srcRect/>
          <a:stretch>
            <a:fillRect/>
          </a:stretch>
        </p:blipFill>
        <p:spPr bwMode="auto">
          <a:xfrm>
            <a:off x="6429389" y="1785926"/>
            <a:ext cx="2446384" cy="307183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7101296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chor="ctr"/>
          <a:lstStyle/>
          <a:p>
            <a:pPr eaLnBrk="1" hangingPunct="1">
              <a:defRPr/>
            </a:pPr>
            <a:r>
              <a:rPr lang="ru-RU" altLang="en-US" sz="2100" b="1" dirty="0" err="1">
                <a:latin typeface="Bookman Old Style" panose="02050604050505020204" pitchFamily="18" charset="0"/>
                <a:cs typeface="Times New Roman" panose="02020603050405020304" pitchFamily="18" charset="0"/>
              </a:rPr>
              <a:t>Визия</a:t>
            </a:r>
            <a:r>
              <a:rPr lang="ru-RU" altLang="en-US" sz="2100" b="1" dirty="0">
                <a:latin typeface="Bookman Old Style" panose="02050604050505020204" pitchFamily="18" charset="0"/>
                <a:cs typeface="Times New Roman" panose="02020603050405020304" pitchFamily="18" charset="0"/>
              </a:rPr>
              <a:t> и Лого. Стратегически </a:t>
            </a:r>
            <a:r>
              <a:rPr lang="ru-RU" altLang="en-US" sz="2100" b="1" dirty="0" err="1">
                <a:latin typeface="Bookman Old Style" panose="02050604050505020204" pitchFamily="18" charset="0"/>
                <a:cs typeface="Times New Roman" panose="02020603050405020304" pitchFamily="18" charset="0"/>
              </a:rPr>
              <a:t>приоритети</a:t>
            </a:r>
            <a:r>
              <a:rPr lang="ru-RU" altLang="en-US" sz="2100" b="1" dirty="0">
                <a:latin typeface="Bookman Old Style" panose="02050604050505020204" pitchFamily="18" charset="0"/>
                <a:cs typeface="Times New Roman" panose="02020603050405020304" pitchFamily="18" charset="0"/>
              </a:rPr>
              <a:t>. Цели на Дистрикт 2482 РИ за 2019-2020 г.</a:t>
            </a:r>
            <a:endParaRPr lang="en-US" sz="2100" b="1" dirty="0">
              <a:latin typeface="Bookman Old Style" panose="02050604050505020204" pitchFamily="18" charset="0"/>
              <a:cs typeface="Times New Roman" panose="02020603050405020304" pitchFamily="18" charset="0"/>
            </a:endParaRPr>
          </a:p>
        </p:txBody>
      </p:sp>
      <p:sp>
        <p:nvSpPr>
          <p:cNvPr id="39939" name="Rectangle 3"/>
          <p:cNvSpPr>
            <a:spLocks noGrp="1" noChangeArrowheads="1"/>
          </p:cNvSpPr>
          <p:nvPr>
            <p:ph type="subTitle"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eaLnBrk="1" hangingPunct="1"/>
            <a:r>
              <a:rPr lang="bg-BG" altLang="en-US" sz="1500" b="1">
                <a:latin typeface="Georgia" panose="02040502050405020303" pitchFamily="18" charset="0"/>
                <a:cs typeface="Times New Roman" panose="02020603050405020304" pitchFamily="18" charset="0"/>
              </a:rPr>
              <a:t>Митко Минев, ДГЕ</a:t>
            </a:r>
          </a:p>
          <a:p>
            <a:pPr eaLnBrk="1" hangingPunct="1"/>
            <a:r>
              <a:rPr lang="bg-BG" altLang="en-US" sz="1500" b="1">
                <a:latin typeface="Georgia" panose="02040502050405020303" pitchFamily="18" charset="0"/>
                <a:cs typeface="Times New Roman" panose="02020603050405020304" pitchFamily="18" charset="0"/>
              </a:rPr>
              <a:t>РК Велико Търново</a:t>
            </a:r>
          </a:p>
        </p:txBody>
      </p:sp>
    </p:spTree>
    <p:extLst>
      <p:ext uri="{BB962C8B-B14F-4D97-AF65-F5344CB8AC3E}">
        <p14:creationId xmlns:p14="http://schemas.microsoft.com/office/powerpoint/2010/main" val="96732586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КОМИТЕТИ НА ДИСТРИКТА 2019 – 2020 г.</a:t>
            </a:r>
            <a:endParaRPr lang="en-US" altLang="bg-BG" smtClean="0">
              <a:latin typeface="Arial Narrow" pitchFamily="34" charset="0"/>
            </a:endParaRPr>
          </a:p>
        </p:txBody>
      </p:sp>
      <p:sp>
        <p:nvSpPr>
          <p:cNvPr id="69635" name="Title 1"/>
          <p:cNvSpPr txBox="1">
            <a:spLocks/>
          </p:cNvSpPr>
          <p:nvPr/>
        </p:nvSpPr>
        <p:spPr bwMode="auto">
          <a:xfrm>
            <a:off x="3643313" y="1143000"/>
            <a:ext cx="214312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ГЛОБАЛНИ РОТАРИ НАГРАДИ</a:t>
            </a:r>
            <a:endParaRPr lang="en-US" altLang="bg-BG" sz="1200" b="1">
              <a:solidFill>
                <a:srgbClr val="002060"/>
              </a:solidFill>
              <a:latin typeface="Arial Narrow" pitchFamily="34" charset="0"/>
              <a:ea typeface="MS PGothic" pitchFamily="34" charset="-128"/>
              <a:cs typeface="Arial Narrow" pitchFamily="34" charset="0"/>
            </a:endParaRPr>
          </a:p>
        </p:txBody>
      </p:sp>
      <p:sp>
        <p:nvSpPr>
          <p:cNvPr id="69636" name="Title 1"/>
          <p:cNvSpPr txBox="1">
            <a:spLocks/>
          </p:cNvSpPr>
          <p:nvPr/>
        </p:nvSpPr>
        <p:spPr bwMode="auto">
          <a:xfrm>
            <a:off x="3786188" y="5072063"/>
            <a:ext cx="1928812"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400">
                <a:solidFill>
                  <a:srgbClr val="002060"/>
                </a:solidFill>
                <a:latin typeface="Arial Narrow" pitchFamily="34" charset="0"/>
                <a:ea typeface="MS PGothic" pitchFamily="34" charset="-128"/>
                <a:cs typeface="Arial Narrow" pitchFamily="34" charset="0"/>
              </a:rPr>
              <a:t>Огнян Граматиков</a:t>
            </a:r>
          </a:p>
          <a:p>
            <a:pPr algn="ctr"/>
            <a:r>
              <a:rPr lang="bg-BG" altLang="bg-BG" sz="1400">
                <a:solidFill>
                  <a:srgbClr val="002060"/>
                </a:solidFill>
                <a:latin typeface="Arial Narrow" pitchFamily="34" charset="0"/>
                <a:ea typeface="MS PGothic" pitchFamily="34" charset="-128"/>
                <a:cs typeface="Arial Narrow" pitchFamily="34" charset="0"/>
              </a:rPr>
              <a:t> РК  Поморие</a:t>
            </a:r>
            <a:endParaRPr lang="en-US" altLang="bg-BG" sz="1400">
              <a:solidFill>
                <a:srgbClr val="002060"/>
              </a:solidFill>
              <a:latin typeface="Arial Narrow" pitchFamily="34" charset="0"/>
              <a:ea typeface="MS PGothic" pitchFamily="34" charset="-128"/>
              <a:cs typeface="Arial Narrow" pitchFamily="34" charset="0"/>
            </a:endParaRPr>
          </a:p>
        </p:txBody>
      </p:sp>
      <p:pic>
        <p:nvPicPr>
          <p:cNvPr id="14" name="Picture 2" descr="D:\rotary\0000 Vesko\team presents\original\ogi-small.jpg"/>
          <p:cNvPicPr>
            <a:picLocks noChangeAspect="1" noChangeArrowheads="1"/>
          </p:cNvPicPr>
          <p:nvPr/>
        </p:nvPicPr>
        <p:blipFill>
          <a:blip r:embed="rId2">
            <a:extLst/>
          </a:blip>
          <a:srcRect/>
          <a:stretch>
            <a:fillRect/>
          </a:stretch>
        </p:blipFill>
        <p:spPr bwMode="auto">
          <a:xfrm>
            <a:off x="3497963" y="1785926"/>
            <a:ext cx="2431359" cy="30765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82928607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КОМИТЕТИ НА ДИСТРИКТА 2019 – 2020 г.</a:t>
            </a:r>
            <a:endParaRPr lang="en-US" altLang="bg-BG" smtClean="0">
              <a:latin typeface="Arial Narrow" pitchFamily="34" charset="0"/>
            </a:endParaRPr>
          </a:p>
        </p:txBody>
      </p:sp>
      <p:sp>
        <p:nvSpPr>
          <p:cNvPr id="70659" name="Title 1"/>
          <p:cNvSpPr txBox="1">
            <a:spLocks/>
          </p:cNvSpPr>
          <p:nvPr/>
        </p:nvSpPr>
        <p:spPr bwMode="auto">
          <a:xfrm>
            <a:off x="500063" y="1143000"/>
            <a:ext cx="242887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ФИНАНСОВ КОМИТЕТ</a:t>
            </a:r>
            <a:endParaRPr lang="en-US" altLang="bg-BG" sz="1200" b="1">
              <a:solidFill>
                <a:srgbClr val="002060"/>
              </a:solidFill>
              <a:latin typeface="Arial Narrow" pitchFamily="34" charset="0"/>
              <a:ea typeface="MS PGothic" pitchFamily="34" charset="-128"/>
              <a:cs typeface="Arial Narrow" pitchFamily="34" charset="0"/>
            </a:endParaRPr>
          </a:p>
        </p:txBody>
      </p:sp>
      <p:sp>
        <p:nvSpPr>
          <p:cNvPr id="70660" name="Title 1"/>
          <p:cNvSpPr txBox="1">
            <a:spLocks/>
          </p:cNvSpPr>
          <p:nvPr/>
        </p:nvSpPr>
        <p:spPr bwMode="auto">
          <a:xfrm>
            <a:off x="714375" y="5072063"/>
            <a:ext cx="1928813"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400">
                <a:solidFill>
                  <a:srgbClr val="002060"/>
                </a:solidFill>
                <a:latin typeface="Arial Narrow" pitchFamily="34" charset="0"/>
                <a:ea typeface="MS PGothic" pitchFamily="34" charset="-128"/>
                <a:cs typeface="Arial Narrow" pitchFamily="34" charset="0"/>
              </a:rPr>
              <a:t>Ивайло Фичев</a:t>
            </a:r>
          </a:p>
          <a:p>
            <a:pPr algn="ctr"/>
            <a:r>
              <a:rPr lang="bg-BG" altLang="bg-BG" sz="1400">
                <a:solidFill>
                  <a:srgbClr val="002060"/>
                </a:solidFill>
                <a:latin typeface="Arial Narrow" pitchFamily="34" charset="0"/>
                <a:ea typeface="MS PGothic" pitchFamily="34" charset="-128"/>
                <a:cs typeface="Arial Narrow" pitchFamily="34" charset="0"/>
              </a:rPr>
              <a:t>РК  София Сити</a:t>
            </a:r>
            <a:endParaRPr lang="en-US" altLang="bg-BG" sz="1400">
              <a:solidFill>
                <a:srgbClr val="002060"/>
              </a:solidFill>
              <a:latin typeface="Arial Narrow" pitchFamily="34" charset="0"/>
              <a:ea typeface="MS PGothic" pitchFamily="34" charset="-128"/>
              <a:cs typeface="Arial Narrow" pitchFamily="34" charset="0"/>
            </a:endParaRPr>
          </a:p>
        </p:txBody>
      </p:sp>
      <p:sp>
        <p:nvSpPr>
          <p:cNvPr id="70661" name="Title 1"/>
          <p:cNvSpPr txBox="1">
            <a:spLocks/>
          </p:cNvSpPr>
          <p:nvPr/>
        </p:nvSpPr>
        <p:spPr bwMode="auto">
          <a:xfrm>
            <a:off x="3643313" y="1143000"/>
            <a:ext cx="214312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КАСИЕР НА ДИСТРИКТА</a:t>
            </a:r>
          </a:p>
        </p:txBody>
      </p:sp>
      <p:sp>
        <p:nvSpPr>
          <p:cNvPr id="70662" name="Title 1"/>
          <p:cNvSpPr txBox="1">
            <a:spLocks/>
          </p:cNvSpPr>
          <p:nvPr/>
        </p:nvSpPr>
        <p:spPr bwMode="auto">
          <a:xfrm>
            <a:off x="3786188" y="5072063"/>
            <a:ext cx="1928812"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400">
                <a:solidFill>
                  <a:srgbClr val="002060"/>
                </a:solidFill>
                <a:latin typeface="Arial Narrow" pitchFamily="34" charset="0"/>
                <a:ea typeface="MS PGothic" pitchFamily="34" charset="-128"/>
                <a:cs typeface="Arial Narrow" pitchFamily="34" charset="0"/>
              </a:rPr>
              <a:t>Таня Карабашева</a:t>
            </a:r>
          </a:p>
          <a:p>
            <a:pPr algn="ctr"/>
            <a:r>
              <a:rPr lang="bg-BG" altLang="bg-BG" sz="1400">
                <a:solidFill>
                  <a:srgbClr val="002060"/>
                </a:solidFill>
                <a:latin typeface="Arial Narrow" pitchFamily="34" charset="0"/>
                <a:ea typeface="MS PGothic" pitchFamily="34" charset="-128"/>
                <a:cs typeface="Arial Narrow" pitchFamily="34" charset="0"/>
              </a:rPr>
              <a:t>РК  София Сердика</a:t>
            </a:r>
            <a:endParaRPr lang="en-US" altLang="bg-BG" sz="1400">
              <a:solidFill>
                <a:srgbClr val="002060"/>
              </a:solidFill>
              <a:latin typeface="Arial Narrow" pitchFamily="34" charset="0"/>
              <a:ea typeface="MS PGothic" pitchFamily="34" charset="-128"/>
              <a:cs typeface="Arial Narrow" pitchFamily="34" charset="0"/>
            </a:endParaRPr>
          </a:p>
        </p:txBody>
      </p:sp>
      <p:sp>
        <p:nvSpPr>
          <p:cNvPr id="70663" name="Title 1"/>
          <p:cNvSpPr txBox="1">
            <a:spLocks/>
          </p:cNvSpPr>
          <p:nvPr/>
        </p:nvSpPr>
        <p:spPr bwMode="auto">
          <a:xfrm>
            <a:off x="6572250" y="1143000"/>
            <a:ext cx="214312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ФИНАНСОВ ОДИТ</a:t>
            </a:r>
            <a:endParaRPr lang="en-US" altLang="bg-BG" sz="1200" b="1">
              <a:solidFill>
                <a:srgbClr val="002060"/>
              </a:solidFill>
              <a:latin typeface="Arial Narrow" pitchFamily="34" charset="0"/>
              <a:ea typeface="MS PGothic" pitchFamily="34" charset="-128"/>
              <a:cs typeface="Arial Narrow" pitchFamily="34" charset="0"/>
            </a:endParaRPr>
          </a:p>
        </p:txBody>
      </p:sp>
      <p:sp>
        <p:nvSpPr>
          <p:cNvPr id="70664" name="Title 1"/>
          <p:cNvSpPr txBox="1">
            <a:spLocks/>
          </p:cNvSpPr>
          <p:nvPr/>
        </p:nvSpPr>
        <p:spPr bwMode="auto">
          <a:xfrm>
            <a:off x="6715125" y="5072063"/>
            <a:ext cx="1928813"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400">
                <a:solidFill>
                  <a:srgbClr val="002060"/>
                </a:solidFill>
                <a:latin typeface="Arial Narrow" pitchFamily="34" charset="0"/>
                <a:ea typeface="MS PGothic" pitchFamily="34" charset="-128"/>
                <a:cs typeface="Arial Narrow" pitchFamily="34" charset="0"/>
              </a:rPr>
              <a:t>Иван Зонков</a:t>
            </a:r>
          </a:p>
          <a:p>
            <a:pPr algn="ctr"/>
            <a:r>
              <a:rPr lang="bg-BG" altLang="bg-BG" sz="1400">
                <a:solidFill>
                  <a:srgbClr val="002060"/>
                </a:solidFill>
                <a:latin typeface="Arial Narrow" pitchFamily="34" charset="0"/>
                <a:ea typeface="MS PGothic" pitchFamily="34" charset="-128"/>
                <a:cs typeface="Arial Narrow" pitchFamily="34" charset="0"/>
              </a:rPr>
              <a:t>РК  Пловдив Филипопол</a:t>
            </a:r>
            <a:endParaRPr lang="en-US" altLang="bg-BG" sz="1400">
              <a:solidFill>
                <a:srgbClr val="002060"/>
              </a:solidFill>
              <a:latin typeface="Arial Narrow" pitchFamily="34" charset="0"/>
              <a:ea typeface="MS PGothic" pitchFamily="34" charset="-128"/>
              <a:cs typeface="Arial Narrow" pitchFamily="34" charset="0"/>
            </a:endParaRPr>
          </a:p>
        </p:txBody>
      </p:sp>
      <p:pic>
        <p:nvPicPr>
          <p:cNvPr id="14" name="Picture 3" descr="D:\rotary\0000 Vesko\team presents\original\Images\145210950721422.jpg"/>
          <p:cNvPicPr>
            <a:picLocks noChangeAspect="1" noChangeArrowheads="1"/>
          </p:cNvPicPr>
          <p:nvPr/>
        </p:nvPicPr>
        <p:blipFill>
          <a:blip r:embed="rId2">
            <a:extLst/>
          </a:blip>
          <a:srcRect/>
          <a:stretch>
            <a:fillRect/>
          </a:stretch>
        </p:blipFill>
        <p:spPr bwMode="auto">
          <a:xfrm>
            <a:off x="500034" y="1857364"/>
            <a:ext cx="2422937" cy="29289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5" name="Picture 2" descr="D:\rotary\0000 Vesko\team presents\original\tanya-karab-small.jpg"/>
          <p:cNvPicPr>
            <a:picLocks noChangeAspect="1" noChangeArrowheads="1"/>
          </p:cNvPicPr>
          <p:nvPr/>
        </p:nvPicPr>
        <p:blipFill>
          <a:blip r:embed="rId3">
            <a:extLst/>
          </a:blip>
          <a:srcRect/>
          <a:stretch>
            <a:fillRect/>
          </a:stretch>
        </p:blipFill>
        <p:spPr bwMode="auto">
          <a:xfrm>
            <a:off x="3571868" y="1840004"/>
            <a:ext cx="2287469" cy="29463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6" name="Picture 2" descr="D:\rotary\0000 Vesko\team presents\original\ivan-zonkovsmall.jpg"/>
          <p:cNvPicPr>
            <a:picLocks noChangeAspect="1" noChangeArrowheads="1"/>
          </p:cNvPicPr>
          <p:nvPr/>
        </p:nvPicPr>
        <p:blipFill>
          <a:blip r:embed="rId4">
            <a:extLst/>
          </a:blip>
          <a:srcRect/>
          <a:stretch>
            <a:fillRect/>
          </a:stretch>
        </p:blipFill>
        <p:spPr bwMode="auto">
          <a:xfrm>
            <a:off x="6572264" y="1785926"/>
            <a:ext cx="2063856" cy="30003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96410584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КОМИТЕТИ НА ДИСТРИКТА 2019 – 2020 г.</a:t>
            </a:r>
            <a:endParaRPr lang="en-US" altLang="bg-BG" smtClean="0">
              <a:latin typeface="Arial Narrow" pitchFamily="34" charset="0"/>
            </a:endParaRPr>
          </a:p>
        </p:txBody>
      </p:sp>
      <p:sp>
        <p:nvSpPr>
          <p:cNvPr id="71683" name="Title 1"/>
          <p:cNvSpPr txBox="1">
            <a:spLocks/>
          </p:cNvSpPr>
          <p:nvPr/>
        </p:nvSpPr>
        <p:spPr bwMode="auto">
          <a:xfrm>
            <a:off x="1428750" y="1071563"/>
            <a:ext cx="242887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КОМИТЕТ ЗА РАБОТА С </a:t>
            </a:r>
          </a:p>
          <a:p>
            <a:pPr algn="ctr"/>
            <a:r>
              <a:rPr lang="bg-BG" altLang="bg-BG" sz="1200" b="1">
                <a:solidFill>
                  <a:srgbClr val="002060"/>
                </a:solidFill>
                <a:latin typeface="Arial Narrow" pitchFamily="34" charset="0"/>
                <a:ea typeface="MS PGothic" pitchFamily="34" charset="-128"/>
                <a:cs typeface="Arial Narrow" pitchFamily="34" charset="0"/>
              </a:rPr>
              <a:t>АЛУМНИ ОБЩНОСТТА</a:t>
            </a:r>
            <a:endParaRPr lang="en-US" altLang="bg-BG" sz="1200" b="1">
              <a:solidFill>
                <a:srgbClr val="002060"/>
              </a:solidFill>
              <a:latin typeface="Arial Narrow" pitchFamily="34" charset="0"/>
              <a:ea typeface="MS PGothic" pitchFamily="34" charset="-128"/>
              <a:cs typeface="Arial Narrow" pitchFamily="34" charset="0"/>
            </a:endParaRPr>
          </a:p>
        </p:txBody>
      </p:sp>
      <p:sp>
        <p:nvSpPr>
          <p:cNvPr id="71684" name="Title 1"/>
          <p:cNvSpPr txBox="1">
            <a:spLocks/>
          </p:cNvSpPr>
          <p:nvPr/>
        </p:nvSpPr>
        <p:spPr bwMode="auto">
          <a:xfrm>
            <a:off x="1571625" y="5072063"/>
            <a:ext cx="1928813"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400">
                <a:solidFill>
                  <a:srgbClr val="002060"/>
                </a:solidFill>
                <a:latin typeface="Arial Narrow" pitchFamily="34" charset="0"/>
                <a:ea typeface="MS PGothic" pitchFamily="34" charset="-128"/>
                <a:cs typeface="Arial Narrow" pitchFamily="34" charset="0"/>
              </a:rPr>
              <a:t>Спас Попов</a:t>
            </a:r>
          </a:p>
          <a:p>
            <a:pPr algn="ctr"/>
            <a:r>
              <a:rPr lang="bg-BG" altLang="bg-BG" sz="1400">
                <a:solidFill>
                  <a:srgbClr val="002060"/>
                </a:solidFill>
                <a:latin typeface="Arial Narrow" pitchFamily="34" charset="0"/>
                <a:ea typeface="MS PGothic" pitchFamily="34" charset="-128"/>
                <a:cs typeface="Arial Narrow" pitchFamily="34" charset="0"/>
              </a:rPr>
              <a:t>РК  Пловдив Пълдин</a:t>
            </a:r>
            <a:endParaRPr lang="en-US" altLang="bg-BG" sz="1400">
              <a:solidFill>
                <a:srgbClr val="002060"/>
              </a:solidFill>
              <a:latin typeface="Arial Narrow" pitchFamily="34" charset="0"/>
              <a:ea typeface="MS PGothic" pitchFamily="34" charset="-128"/>
              <a:cs typeface="Arial Narrow" pitchFamily="34" charset="0"/>
            </a:endParaRPr>
          </a:p>
        </p:txBody>
      </p:sp>
      <p:sp>
        <p:nvSpPr>
          <p:cNvPr id="71685" name="Title 1"/>
          <p:cNvSpPr txBox="1">
            <a:spLocks/>
          </p:cNvSpPr>
          <p:nvPr/>
        </p:nvSpPr>
        <p:spPr bwMode="auto">
          <a:xfrm>
            <a:off x="5429250" y="1071563"/>
            <a:ext cx="214312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200" b="1">
                <a:solidFill>
                  <a:srgbClr val="002060"/>
                </a:solidFill>
                <a:latin typeface="Arial Narrow" pitchFamily="34" charset="0"/>
                <a:ea typeface="MS PGothic" pitchFamily="34" charset="-128"/>
                <a:cs typeface="Arial Narrow" pitchFamily="34" charset="0"/>
              </a:rPr>
              <a:t>КОМИТЕТ ЗА ДИСТРИКТНА КОНФЕРЕНЦИЯ</a:t>
            </a:r>
          </a:p>
        </p:txBody>
      </p:sp>
      <p:sp>
        <p:nvSpPr>
          <p:cNvPr id="71686" name="Title 1"/>
          <p:cNvSpPr txBox="1">
            <a:spLocks/>
          </p:cNvSpPr>
          <p:nvPr/>
        </p:nvSpPr>
        <p:spPr bwMode="auto">
          <a:xfrm>
            <a:off x="5572125" y="5072063"/>
            <a:ext cx="1928813"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400">
                <a:solidFill>
                  <a:srgbClr val="002060"/>
                </a:solidFill>
                <a:latin typeface="Arial Narrow" pitchFamily="34" charset="0"/>
                <a:ea typeface="MS PGothic" pitchFamily="34" charset="-128"/>
                <a:cs typeface="Arial Narrow" pitchFamily="34" charset="0"/>
              </a:rPr>
              <a:t>Калоян Ганев</a:t>
            </a:r>
          </a:p>
          <a:p>
            <a:pPr algn="ctr"/>
            <a:r>
              <a:rPr lang="bg-BG" altLang="bg-BG" sz="1400">
                <a:solidFill>
                  <a:srgbClr val="002060"/>
                </a:solidFill>
                <a:latin typeface="Arial Narrow" pitchFamily="34" charset="0"/>
                <a:ea typeface="MS PGothic" pitchFamily="34" charset="-128"/>
                <a:cs typeface="Arial Narrow" pitchFamily="34" charset="0"/>
              </a:rPr>
              <a:t>РК  Велико Търново</a:t>
            </a:r>
            <a:endParaRPr lang="en-US" altLang="bg-BG" sz="1400">
              <a:solidFill>
                <a:srgbClr val="002060"/>
              </a:solidFill>
              <a:latin typeface="Arial Narrow" pitchFamily="34" charset="0"/>
              <a:ea typeface="MS PGothic" pitchFamily="34" charset="-128"/>
              <a:cs typeface="Arial Narrow" pitchFamily="34" charset="0"/>
            </a:endParaRPr>
          </a:p>
        </p:txBody>
      </p:sp>
      <p:pic>
        <p:nvPicPr>
          <p:cNvPr id="12" name="Picture 2" descr="D:\rotary\0000 Vesko\team presents\original\old adg\spas popov.jpg"/>
          <p:cNvPicPr>
            <a:picLocks noChangeAspect="1" noChangeArrowheads="1"/>
          </p:cNvPicPr>
          <p:nvPr/>
        </p:nvPicPr>
        <p:blipFill>
          <a:blip r:embed="rId2">
            <a:extLst/>
          </a:blip>
          <a:srcRect/>
          <a:stretch>
            <a:fillRect/>
          </a:stretch>
        </p:blipFill>
        <p:spPr bwMode="auto">
          <a:xfrm>
            <a:off x="1142976" y="1694547"/>
            <a:ext cx="2772746" cy="30917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3" name="Picture 12"/>
          <p:cNvPicPr>
            <a:picLocks noChangeAspect="1"/>
          </p:cNvPicPr>
          <p:nvPr/>
        </p:nvPicPr>
        <p:blipFill>
          <a:blip r:embed="rId3">
            <a:extLst/>
          </a:blip>
          <a:stretch>
            <a:fillRect/>
          </a:stretch>
        </p:blipFill>
        <p:spPr>
          <a:xfrm>
            <a:off x="5286380" y="1684530"/>
            <a:ext cx="2428892" cy="31732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5384997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КОМИТЕТИ НА ДИСТРИКТА 2019 – 2020 г.</a:t>
            </a:r>
          </a:p>
        </p:txBody>
      </p:sp>
      <p:sp>
        <p:nvSpPr>
          <p:cNvPr id="72707" name="Title 1"/>
          <p:cNvSpPr txBox="1">
            <a:spLocks/>
          </p:cNvSpPr>
          <p:nvPr/>
        </p:nvSpPr>
        <p:spPr bwMode="auto">
          <a:xfrm>
            <a:off x="1835150" y="3359150"/>
            <a:ext cx="1643063"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400">
                <a:solidFill>
                  <a:srgbClr val="002060"/>
                </a:solidFill>
                <a:latin typeface="Arial Narrow" pitchFamily="34" charset="0"/>
                <a:ea typeface="MS PGothic" pitchFamily="34" charset="-128"/>
                <a:cs typeface="Arial Narrow" pitchFamily="34" charset="0"/>
              </a:rPr>
              <a:t>Митко Минев, ДГ</a:t>
            </a:r>
          </a:p>
          <a:p>
            <a:pPr algn="ctr"/>
            <a:r>
              <a:rPr lang="bg-BG" altLang="bg-BG" sz="1400">
                <a:solidFill>
                  <a:srgbClr val="002060"/>
                </a:solidFill>
                <a:latin typeface="Arial Narrow" pitchFamily="34" charset="0"/>
                <a:ea typeface="MS PGothic" pitchFamily="34" charset="-128"/>
                <a:cs typeface="Arial Narrow" pitchFamily="34" charset="0"/>
              </a:rPr>
              <a:t>РК  Велико Търново</a:t>
            </a:r>
            <a:endParaRPr lang="en-US" altLang="bg-BG" sz="1400">
              <a:solidFill>
                <a:srgbClr val="002060"/>
              </a:solidFill>
              <a:latin typeface="Arial Narrow" pitchFamily="34" charset="0"/>
              <a:ea typeface="MS PGothic" pitchFamily="34" charset="-128"/>
              <a:cs typeface="Arial Narrow" pitchFamily="34" charset="0"/>
            </a:endParaRPr>
          </a:p>
        </p:txBody>
      </p:sp>
      <p:sp>
        <p:nvSpPr>
          <p:cNvPr id="72708" name="Title 1"/>
          <p:cNvSpPr txBox="1">
            <a:spLocks/>
          </p:cNvSpPr>
          <p:nvPr/>
        </p:nvSpPr>
        <p:spPr bwMode="auto">
          <a:xfrm>
            <a:off x="5010150" y="3359150"/>
            <a:ext cx="1943100"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400">
                <a:solidFill>
                  <a:srgbClr val="002060"/>
                </a:solidFill>
                <a:latin typeface="Arial Narrow" pitchFamily="34" charset="0"/>
                <a:ea typeface="MS PGothic" pitchFamily="34" charset="-128"/>
                <a:cs typeface="Arial Narrow" pitchFamily="34" charset="0"/>
              </a:rPr>
              <a:t>Веселин Димитров, ПДГ</a:t>
            </a:r>
          </a:p>
          <a:p>
            <a:pPr algn="ctr"/>
            <a:r>
              <a:rPr lang="bg-BG" altLang="bg-BG" sz="1400">
                <a:solidFill>
                  <a:srgbClr val="002060"/>
                </a:solidFill>
                <a:latin typeface="Arial Narrow" pitchFamily="34" charset="0"/>
                <a:ea typeface="MS PGothic" pitchFamily="34" charset="-128"/>
                <a:cs typeface="Arial Narrow" pitchFamily="34" charset="0"/>
              </a:rPr>
              <a:t>РК Бургас Приморие</a:t>
            </a:r>
            <a:endParaRPr lang="en-US" altLang="bg-BG" sz="1400">
              <a:solidFill>
                <a:srgbClr val="002060"/>
              </a:solidFill>
              <a:latin typeface="Arial Narrow" pitchFamily="34" charset="0"/>
              <a:ea typeface="MS PGothic" pitchFamily="34" charset="-128"/>
              <a:cs typeface="Arial Narrow" pitchFamily="34" charset="0"/>
            </a:endParaRPr>
          </a:p>
        </p:txBody>
      </p:sp>
      <p:sp>
        <p:nvSpPr>
          <p:cNvPr id="72709" name="Title 1"/>
          <p:cNvSpPr txBox="1">
            <a:spLocks/>
          </p:cNvSpPr>
          <p:nvPr/>
        </p:nvSpPr>
        <p:spPr bwMode="auto">
          <a:xfrm>
            <a:off x="5219700" y="5811838"/>
            <a:ext cx="1643063"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400">
                <a:solidFill>
                  <a:srgbClr val="002060"/>
                </a:solidFill>
                <a:latin typeface="Arial Narrow" pitchFamily="34" charset="0"/>
                <a:ea typeface="MS PGothic" pitchFamily="34" charset="-128"/>
                <a:cs typeface="Arial Narrow" pitchFamily="34" charset="0"/>
              </a:rPr>
              <a:t>Илиян Николов, ДГЕ</a:t>
            </a:r>
          </a:p>
          <a:p>
            <a:pPr algn="ctr"/>
            <a:r>
              <a:rPr lang="bg-BG" altLang="bg-BG" sz="1400">
                <a:solidFill>
                  <a:srgbClr val="002060"/>
                </a:solidFill>
                <a:latin typeface="Arial Narrow" pitchFamily="34" charset="0"/>
                <a:ea typeface="MS PGothic" pitchFamily="34" charset="-128"/>
                <a:cs typeface="Arial Narrow" pitchFamily="34" charset="0"/>
              </a:rPr>
              <a:t>РК София Сердика  </a:t>
            </a:r>
            <a:endParaRPr lang="en-US" altLang="bg-BG" sz="1400">
              <a:solidFill>
                <a:srgbClr val="002060"/>
              </a:solidFill>
              <a:latin typeface="Arial Narrow" pitchFamily="34" charset="0"/>
              <a:ea typeface="MS PGothic" pitchFamily="34" charset="-128"/>
              <a:cs typeface="Arial Narrow" pitchFamily="34" charset="0"/>
            </a:endParaRPr>
          </a:p>
        </p:txBody>
      </p:sp>
      <p:sp>
        <p:nvSpPr>
          <p:cNvPr id="72710" name="Title 1"/>
          <p:cNvSpPr txBox="1">
            <a:spLocks/>
          </p:cNvSpPr>
          <p:nvPr/>
        </p:nvSpPr>
        <p:spPr bwMode="auto">
          <a:xfrm>
            <a:off x="1857375" y="5811838"/>
            <a:ext cx="1643063"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400">
                <a:solidFill>
                  <a:srgbClr val="002060"/>
                </a:solidFill>
                <a:latin typeface="Arial Narrow" pitchFamily="34" charset="0"/>
                <a:ea typeface="MS PGothic" pitchFamily="34" charset="-128"/>
                <a:cs typeface="Arial Narrow" pitchFamily="34" charset="0"/>
              </a:rPr>
              <a:t>Емил Коцев, ПДГ</a:t>
            </a:r>
          </a:p>
          <a:p>
            <a:pPr algn="ctr"/>
            <a:r>
              <a:rPr lang="bg-BG" altLang="bg-BG" sz="1400">
                <a:solidFill>
                  <a:srgbClr val="002060"/>
                </a:solidFill>
                <a:latin typeface="Arial Narrow" pitchFamily="34" charset="0"/>
                <a:ea typeface="MS PGothic" pitchFamily="34" charset="-128"/>
                <a:cs typeface="Arial Narrow" pitchFamily="34" charset="0"/>
              </a:rPr>
              <a:t>РК  Русе</a:t>
            </a:r>
            <a:endParaRPr lang="en-US" altLang="bg-BG" sz="1400">
              <a:solidFill>
                <a:srgbClr val="002060"/>
              </a:solidFill>
              <a:latin typeface="Arial Narrow" pitchFamily="34" charset="0"/>
              <a:ea typeface="MS PGothic" pitchFamily="34" charset="-128"/>
              <a:cs typeface="Arial Narrow" pitchFamily="34" charset="0"/>
            </a:endParaRPr>
          </a:p>
        </p:txBody>
      </p:sp>
      <p:pic>
        <p:nvPicPr>
          <p:cNvPr id="12" name="Content Placeholder 4"/>
          <p:cNvPicPr>
            <a:picLocks noChangeAspect="1"/>
          </p:cNvPicPr>
          <p:nvPr/>
        </p:nvPicPr>
        <p:blipFill>
          <a:blip r:embed="rId2" cstate="print">
            <a:extLst/>
          </a:blip>
          <a:stretch>
            <a:fillRect/>
          </a:stretch>
        </p:blipFill>
        <p:spPr>
          <a:xfrm>
            <a:off x="5369940" y="1562512"/>
            <a:ext cx="1362300" cy="172499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Picture 12"/>
          <p:cNvPicPr>
            <a:picLocks noChangeAspect="1"/>
          </p:cNvPicPr>
          <p:nvPr/>
        </p:nvPicPr>
        <p:blipFill>
          <a:blip r:embed="rId3" cstate="print">
            <a:extLst/>
          </a:blip>
          <a:stretch>
            <a:fillRect/>
          </a:stretch>
        </p:blipFill>
        <p:spPr>
          <a:xfrm>
            <a:off x="5220072" y="4012177"/>
            <a:ext cx="1656184" cy="16561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13"/>
          <p:cNvPicPr>
            <a:picLocks noChangeAspect="1"/>
          </p:cNvPicPr>
          <p:nvPr/>
        </p:nvPicPr>
        <p:blipFill>
          <a:blip r:embed="rId4">
            <a:extLst/>
          </a:blip>
          <a:stretch>
            <a:fillRect/>
          </a:stretch>
        </p:blipFill>
        <p:spPr>
          <a:xfrm>
            <a:off x="1984517" y="1566772"/>
            <a:ext cx="1363347" cy="17207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Picture 14"/>
          <p:cNvPicPr>
            <a:picLocks noChangeAspect="1"/>
          </p:cNvPicPr>
          <p:nvPr/>
        </p:nvPicPr>
        <p:blipFill>
          <a:blip r:embed="rId5">
            <a:extLst/>
          </a:blip>
          <a:stretch>
            <a:fillRect/>
          </a:stretch>
        </p:blipFill>
        <p:spPr>
          <a:xfrm>
            <a:off x="1979712" y="3935908"/>
            <a:ext cx="1369260" cy="172819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2715" name="Title 1"/>
          <p:cNvSpPr txBox="1">
            <a:spLocks/>
          </p:cNvSpPr>
          <p:nvPr/>
        </p:nvSpPr>
        <p:spPr bwMode="auto">
          <a:xfrm>
            <a:off x="2195513" y="969963"/>
            <a:ext cx="42164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600" b="1">
                <a:solidFill>
                  <a:srgbClr val="002060"/>
                </a:solidFill>
                <a:latin typeface="Arial Narrow" pitchFamily="34" charset="0"/>
                <a:ea typeface="MS PGothic" pitchFamily="34" charset="-128"/>
                <a:cs typeface="Arial Narrow" pitchFamily="34" charset="0"/>
              </a:rPr>
              <a:t>КОМИТЕТ ЗА СТРАТЕГИЧЕСКО ПЛАНИРАНЕ</a:t>
            </a:r>
            <a:endParaRPr lang="en-US" altLang="bg-BG" sz="1600" b="1">
              <a:solidFill>
                <a:srgbClr val="002060"/>
              </a:solidFill>
              <a:latin typeface="Arial Narrow" pitchFamily="34" charset="0"/>
              <a:ea typeface="MS PGothic" pitchFamily="34" charset="-128"/>
              <a:cs typeface="Arial Narrow" pitchFamily="34" charset="0"/>
            </a:endParaRPr>
          </a:p>
        </p:txBody>
      </p:sp>
    </p:spTree>
    <p:extLst>
      <p:ext uri="{BB962C8B-B14F-4D97-AF65-F5344CB8AC3E}">
        <p14:creationId xmlns:p14="http://schemas.microsoft.com/office/powerpoint/2010/main" val="18692980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КОМИТЕТИ НА ДИСТРИКТА 2019 – 2020 г.</a:t>
            </a:r>
            <a:endParaRPr lang="en-US" altLang="bg-BG" smtClean="0">
              <a:latin typeface="Arial Narrow" pitchFamily="34" charset="0"/>
            </a:endParaRPr>
          </a:p>
        </p:txBody>
      </p:sp>
      <p:sp>
        <p:nvSpPr>
          <p:cNvPr id="73731" name="Title 1"/>
          <p:cNvSpPr txBox="1">
            <a:spLocks/>
          </p:cNvSpPr>
          <p:nvPr/>
        </p:nvSpPr>
        <p:spPr bwMode="auto">
          <a:xfrm>
            <a:off x="5143500" y="4214813"/>
            <a:ext cx="1928813"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600" dirty="0">
                <a:solidFill>
                  <a:srgbClr val="002060"/>
                </a:solidFill>
                <a:latin typeface="Arial Narrow" pitchFamily="34" charset="0"/>
                <a:ea typeface="MS PGothic" pitchFamily="34" charset="-128"/>
                <a:cs typeface="Arial Narrow" pitchFamily="34" charset="0"/>
              </a:rPr>
              <a:t>Митко Минев, ДГ</a:t>
            </a:r>
          </a:p>
          <a:p>
            <a:pPr algn="ctr"/>
            <a:r>
              <a:rPr lang="bg-BG" altLang="bg-BG" sz="1600" dirty="0">
                <a:solidFill>
                  <a:srgbClr val="002060"/>
                </a:solidFill>
                <a:latin typeface="Arial Narrow" pitchFamily="34" charset="0"/>
                <a:ea typeface="MS PGothic" pitchFamily="34" charset="-128"/>
                <a:cs typeface="Arial Narrow" pitchFamily="34" charset="0"/>
              </a:rPr>
              <a:t>РК  Велико Търново</a:t>
            </a:r>
            <a:endParaRPr lang="en-US" altLang="bg-BG" sz="1600" dirty="0">
              <a:solidFill>
                <a:srgbClr val="002060"/>
              </a:solidFill>
              <a:latin typeface="Arial Narrow" pitchFamily="34" charset="0"/>
              <a:ea typeface="MS PGothic" pitchFamily="34" charset="-128"/>
              <a:cs typeface="Arial Narrow" pitchFamily="34" charset="0"/>
            </a:endParaRPr>
          </a:p>
        </p:txBody>
      </p:sp>
      <p:pic>
        <p:nvPicPr>
          <p:cNvPr id="9" name="Picture 8"/>
          <p:cNvPicPr>
            <a:picLocks noChangeAspect="1"/>
          </p:cNvPicPr>
          <p:nvPr/>
        </p:nvPicPr>
        <p:blipFill>
          <a:blip r:embed="rId2">
            <a:extLst/>
          </a:blip>
          <a:stretch>
            <a:fillRect/>
          </a:stretch>
        </p:blipFill>
        <p:spPr>
          <a:xfrm>
            <a:off x="1142976" y="1473788"/>
            <a:ext cx="2850949" cy="35982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3733" name="Title 1"/>
          <p:cNvSpPr txBox="1">
            <a:spLocks/>
          </p:cNvSpPr>
          <p:nvPr/>
        </p:nvSpPr>
        <p:spPr bwMode="auto">
          <a:xfrm>
            <a:off x="4857750" y="2428875"/>
            <a:ext cx="242887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cs typeface="Arial" pitchFamily="34" charset="0"/>
              </a:defRPr>
            </a:lvl1pPr>
            <a:lvl2pPr marL="742950" indent="-285750" defTabSz="457200">
              <a:defRPr>
                <a:solidFill>
                  <a:schemeClr val="tx1"/>
                </a:solidFill>
                <a:latin typeface="Arial" pitchFamily="34" charset="0"/>
                <a:cs typeface="Arial" pitchFamily="34" charset="0"/>
              </a:defRPr>
            </a:lvl2pPr>
            <a:lvl3pPr marL="1143000" indent="-228600" defTabSz="457200">
              <a:defRPr>
                <a:solidFill>
                  <a:schemeClr val="tx1"/>
                </a:solidFill>
                <a:latin typeface="Arial" pitchFamily="34" charset="0"/>
                <a:cs typeface="Arial" pitchFamily="34" charset="0"/>
              </a:defRPr>
            </a:lvl3pPr>
            <a:lvl4pPr marL="1600200" indent="-228600" defTabSz="457200">
              <a:defRPr>
                <a:solidFill>
                  <a:schemeClr val="tx1"/>
                </a:solidFill>
                <a:latin typeface="Arial" pitchFamily="34" charset="0"/>
                <a:cs typeface="Arial" pitchFamily="34" charset="0"/>
              </a:defRPr>
            </a:lvl4pPr>
            <a:lvl5pPr marL="2057400" indent="-228600" defTabSz="45720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bg-BG" altLang="bg-BG" sz="1600" b="1" dirty="0">
                <a:solidFill>
                  <a:srgbClr val="002060"/>
                </a:solidFill>
                <a:latin typeface="Arial Narrow" pitchFamily="34" charset="0"/>
                <a:ea typeface="MS PGothic" pitchFamily="34" charset="-128"/>
                <a:cs typeface="Arial Narrow" pitchFamily="34" charset="0"/>
              </a:rPr>
              <a:t>КОМИСИЯ ПО НОМИНАЦИИТЕ</a:t>
            </a:r>
          </a:p>
          <a:p>
            <a:pPr algn="ctr"/>
            <a:endParaRPr lang="bg-BG" altLang="bg-BG" sz="1600" b="1" dirty="0">
              <a:solidFill>
                <a:srgbClr val="002060"/>
              </a:solidFill>
              <a:latin typeface="Arial Narrow" pitchFamily="34" charset="0"/>
              <a:ea typeface="MS PGothic" pitchFamily="34" charset="-128"/>
              <a:cs typeface="Arial Narrow" pitchFamily="34" charset="0"/>
            </a:endParaRPr>
          </a:p>
          <a:p>
            <a:pPr algn="ctr"/>
            <a:endParaRPr lang="bg-BG" altLang="bg-BG" sz="1600" b="1" dirty="0">
              <a:solidFill>
                <a:srgbClr val="002060"/>
              </a:solidFill>
              <a:latin typeface="Arial Narrow" pitchFamily="34" charset="0"/>
              <a:ea typeface="MS PGothic" pitchFamily="34" charset="-128"/>
              <a:cs typeface="Arial Narrow" pitchFamily="34" charset="0"/>
            </a:endParaRPr>
          </a:p>
          <a:p>
            <a:pPr algn="ctr"/>
            <a:endParaRPr lang="bg-BG" altLang="bg-BG" sz="1600" b="1" dirty="0">
              <a:solidFill>
                <a:srgbClr val="002060"/>
              </a:solidFill>
              <a:latin typeface="Arial Narrow" pitchFamily="34" charset="0"/>
              <a:ea typeface="MS PGothic" pitchFamily="34" charset="-128"/>
              <a:cs typeface="Arial Narrow" pitchFamily="34" charset="0"/>
            </a:endParaRPr>
          </a:p>
          <a:p>
            <a:pPr algn="ctr"/>
            <a:r>
              <a:rPr lang="bg-BG" altLang="bg-BG" sz="1600" b="1" dirty="0">
                <a:solidFill>
                  <a:srgbClr val="002060"/>
                </a:solidFill>
                <a:latin typeface="Arial Narrow" pitchFamily="34" charset="0"/>
                <a:ea typeface="MS PGothic" pitchFamily="34" charset="-128"/>
                <a:cs typeface="Arial Narrow" pitchFamily="34" charset="0"/>
              </a:rPr>
              <a:t>КОМИТЕТ ЗА </a:t>
            </a:r>
          </a:p>
          <a:p>
            <a:pPr algn="ctr"/>
            <a:r>
              <a:rPr lang="bg-BG" altLang="bg-BG" sz="1600" b="1" dirty="0">
                <a:solidFill>
                  <a:srgbClr val="002060"/>
                </a:solidFill>
                <a:latin typeface="Arial Narrow" pitchFamily="34" charset="0"/>
                <a:ea typeface="MS PGothic" pitchFamily="34" charset="-128"/>
                <a:cs typeface="Arial Narrow" pitchFamily="34" charset="0"/>
              </a:rPr>
              <a:t>ПОПУЛЯРИЗИРАНЕТО </a:t>
            </a:r>
            <a:r>
              <a:rPr lang="bg-BG" altLang="bg-BG" sz="1600" b="1" dirty="0" smtClean="0">
                <a:solidFill>
                  <a:srgbClr val="002060"/>
                </a:solidFill>
                <a:latin typeface="Arial Narrow" pitchFamily="34" charset="0"/>
                <a:ea typeface="MS PGothic" pitchFamily="34" charset="-128"/>
                <a:cs typeface="Arial Narrow" pitchFamily="34" charset="0"/>
              </a:rPr>
              <a:t>КОНГРЕСА</a:t>
            </a:r>
            <a:r>
              <a:rPr lang="bg-BG" altLang="bg-BG" sz="1600" b="1" dirty="0">
                <a:solidFill>
                  <a:srgbClr val="002060"/>
                </a:solidFill>
                <a:latin typeface="Arial Narrow" pitchFamily="34" charset="0"/>
                <a:ea typeface="MS PGothic" pitchFamily="34" charset="-128"/>
                <a:cs typeface="Arial Narrow" pitchFamily="34" charset="0"/>
              </a:rPr>
              <a:t> </a:t>
            </a:r>
            <a:r>
              <a:rPr lang="bg-BG" altLang="bg-BG" sz="1600" b="1" dirty="0" smtClean="0">
                <a:solidFill>
                  <a:srgbClr val="002060"/>
                </a:solidFill>
                <a:latin typeface="Arial Narrow" pitchFamily="34" charset="0"/>
                <a:ea typeface="MS PGothic" pitchFamily="34" charset="-128"/>
                <a:cs typeface="Arial Narrow" pitchFamily="34" charset="0"/>
              </a:rPr>
              <a:t>НА </a:t>
            </a:r>
            <a:r>
              <a:rPr lang="bg-BG" altLang="bg-BG" sz="1600" b="1" dirty="0">
                <a:solidFill>
                  <a:srgbClr val="002060"/>
                </a:solidFill>
                <a:latin typeface="Arial Narrow" pitchFamily="34" charset="0"/>
                <a:ea typeface="MS PGothic" pitchFamily="34" charset="-128"/>
                <a:cs typeface="Arial Narrow" pitchFamily="34" charset="0"/>
              </a:rPr>
              <a:t>РИ</a:t>
            </a:r>
            <a:endParaRPr lang="en-US" altLang="bg-BG" sz="1600" b="1" dirty="0">
              <a:solidFill>
                <a:srgbClr val="002060"/>
              </a:solidFill>
              <a:latin typeface="Arial Narrow" pitchFamily="34" charset="0"/>
              <a:ea typeface="MS PGothic" pitchFamily="34" charset="-128"/>
              <a:cs typeface="Arial Narrow" pitchFamily="34" charset="0"/>
            </a:endParaRPr>
          </a:p>
        </p:txBody>
      </p:sp>
    </p:spTree>
    <p:extLst>
      <p:ext uri="{BB962C8B-B14F-4D97-AF65-F5344CB8AC3E}">
        <p14:creationId xmlns:p14="http://schemas.microsoft.com/office/powerpoint/2010/main" val="81038813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p:cNvSpPr>
            <a:spLocks noGrp="1"/>
          </p:cNvSpPr>
          <p:nvPr>
            <p:ph type="title"/>
          </p:nvPr>
        </p:nvSpPr>
        <p:spPr/>
        <p:txBody>
          <a:bodyPr/>
          <a:lstStyle/>
          <a:p>
            <a:endParaRPr lang="bg-BG"/>
          </a:p>
        </p:txBody>
      </p:sp>
      <p:pic>
        <p:nvPicPr>
          <p:cNvPr id="4" name="Grafa">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549275" y="1219200"/>
            <a:ext cx="8045450" cy="4525963"/>
          </a:xfrm>
        </p:spPr>
      </p:pic>
    </p:spTree>
    <p:extLst>
      <p:ext uri="{BB962C8B-B14F-4D97-AF65-F5344CB8AC3E}">
        <p14:creationId xmlns:p14="http://schemas.microsoft.com/office/powerpoint/2010/main" val="597957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438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3681413" y="2571750"/>
            <a:ext cx="5462587" cy="1200150"/>
          </a:xfrm>
          <a:prstGeom prst="rect">
            <a:avLst/>
          </a:prstGeom>
          <a:noFill/>
        </p:spPr>
        <p:txBody>
          <a:bodyPr>
            <a:spAutoFit/>
          </a:bodyPr>
          <a:lstStyle/>
          <a:p>
            <a:pPr algn="ctr" eaLnBrk="1" hangingPunct="1">
              <a:defRPr/>
            </a:pPr>
            <a:r>
              <a:rPr lang="bg-BG" sz="3600" b="1" dirty="0">
                <a:solidFill>
                  <a:srgbClr val="002060"/>
                </a:solidFill>
                <a:effectLst>
                  <a:outerShdw blurRad="38100" dist="38100" dir="2700000" algn="tl">
                    <a:srgbClr val="000000">
                      <a:alpha val="43137"/>
                    </a:srgbClr>
                  </a:outerShdw>
                </a:effectLst>
                <a:latin typeface="Arial Narrow" pitchFamily="34" charset="0"/>
              </a:rPr>
              <a:t>НА ДОБЪР ЧАС </a:t>
            </a:r>
          </a:p>
          <a:p>
            <a:pPr algn="ctr" eaLnBrk="1" hangingPunct="1">
              <a:defRPr/>
            </a:pPr>
            <a:r>
              <a:rPr lang="bg-BG" sz="3600" b="1" dirty="0">
                <a:solidFill>
                  <a:srgbClr val="002060"/>
                </a:solidFill>
                <a:effectLst>
                  <a:outerShdw blurRad="38100" dist="38100" dir="2700000" algn="tl">
                    <a:srgbClr val="000000">
                      <a:alpha val="43137"/>
                    </a:srgbClr>
                  </a:outerShdw>
                </a:effectLst>
                <a:latin typeface="Arial Narrow" pitchFamily="34" charset="0"/>
              </a:rPr>
              <a:t>И УСПЕХ!</a:t>
            </a:r>
          </a:p>
        </p:txBody>
      </p:sp>
    </p:spTree>
    <p:extLst>
      <p:ext uri="{BB962C8B-B14F-4D97-AF65-F5344CB8AC3E}">
        <p14:creationId xmlns:p14="http://schemas.microsoft.com/office/powerpoint/2010/main" val="2706559695"/>
      </p:ext>
    </p:extLst>
  </p:cSld>
  <p:clrMapOvr>
    <a:masterClrMapping/>
  </p:clrMapOvr>
  <p:transition spd="slow">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033463" y="3429000"/>
            <a:ext cx="6972300" cy="742950"/>
          </a:xfrm>
        </p:spPr>
        <p:txBody>
          <a:bodyPr anchor="ctr"/>
          <a:lstStyle/>
          <a:p>
            <a:pPr eaLnBrk="1" hangingPunct="1">
              <a:defRPr/>
            </a:pPr>
            <a:r>
              <a:rPr lang="ru-RU" altLang="en-US" sz="2100" b="1" dirty="0" err="1">
                <a:latin typeface="Bookman Old Style" panose="02050604050505020204" pitchFamily="18" charset="0"/>
                <a:cs typeface="Times New Roman" panose="02020603050405020304" pitchFamily="18" charset="0"/>
              </a:rPr>
              <a:t>Визия</a:t>
            </a:r>
            <a:r>
              <a:rPr lang="ru-RU" altLang="en-US" sz="2100" b="1" dirty="0">
                <a:latin typeface="Bookman Old Style" panose="02050604050505020204" pitchFamily="18" charset="0"/>
                <a:cs typeface="Times New Roman" panose="02020603050405020304" pitchFamily="18" charset="0"/>
              </a:rPr>
              <a:t> и Лого. Стратегически </a:t>
            </a:r>
            <a:r>
              <a:rPr lang="ru-RU" altLang="en-US" sz="2100" b="1" dirty="0" err="1">
                <a:latin typeface="Bookman Old Style" panose="02050604050505020204" pitchFamily="18" charset="0"/>
                <a:cs typeface="Times New Roman" panose="02020603050405020304" pitchFamily="18" charset="0"/>
              </a:rPr>
              <a:t>приоритети</a:t>
            </a:r>
            <a:r>
              <a:rPr lang="ru-RU" altLang="en-US" sz="2100" b="1" dirty="0">
                <a:latin typeface="Bookman Old Style" panose="02050604050505020204" pitchFamily="18" charset="0"/>
                <a:cs typeface="Times New Roman" panose="02020603050405020304" pitchFamily="18" charset="0"/>
              </a:rPr>
              <a:t>. Цели на Дистрикт 2482 РИ за 2019-2020 г.</a:t>
            </a:r>
            <a:endParaRPr lang="en-US" sz="2100" b="1" dirty="0">
              <a:latin typeface="Bookman Old Style" panose="02050604050505020204" pitchFamily="18" charset="0"/>
              <a:cs typeface="Times New Roman" panose="02020603050405020304" pitchFamily="18" charset="0"/>
            </a:endParaRPr>
          </a:p>
        </p:txBody>
      </p:sp>
      <p:sp>
        <p:nvSpPr>
          <p:cNvPr id="39939" name="Rectangle 3"/>
          <p:cNvSpPr>
            <a:spLocks noGrp="1" noChangeArrowheads="1"/>
          </p:cNvSpPr>
          <p:nvPr>
            <p:ph type="subTitle" idx="1"/>
          </p:nvPr>
        </p:nvSpPr>
        <p:spPr bwMode="auto">
          <a:xfrm>
            <a:off x="1543050" y="4316017"/>
            <a:ext cx="5243513" cy="9489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eaLnBrk="1" hangingPunct="1"/>
            <a:r>
              <a:rPr lang="bg-BG" altLang="en-US" sz="1500" b="1">
                <a:latin typeface="Georgia" panose="02040502050405020303" pitchFamily="18" charset="0"/>
                <a:cs typeface="Times New Roman" panose="02020603050405020304" pitchFamily="18" charset="0"/>
              </a:rPr>
              <a:t>Митко Минев, ДГЕ</a:t>
            </a:r>
          </a:p>
          <a:p>
            <a:pPr eaLnBrk="1" hangingPunct="1"/>
            <a:r>
              <a:rPr lang="bg-BG" altLang="en-US" sz="1500" b="1">
                <a:latin typeface="Georgia" panose="02040502050405020303" pitchFamily="18" charset="0"/>
                <a:cs typeface="Times New Roman" panose="02020603050405020304" pitchFamily="18" charset="0"/>
              </a:rPr>
              <a:t>РК Велико Търново</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4" y="0"/>
            <a:ext cx="9137952" cy="6858000"/>
          </a:xfrm>
          <a:prstGeom prst="rect">
            <a:avLst/>
          </a:prstGeom>
        </p:spPr>
      </p:pic>
    </p:spTree>
    <p:extLst>
      <p:ext uri="{BB962C8B-B14F-4D97-AF65-F5344CB8AC3E}">
        <p14:creationId xmlns:p14="http://schemas.microsoft.com/office/powerpoint/2010/main" val="336159493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chor="ctr"/>
          <a:lstStyle/>
          <a:p>
            <a:pPr eaLnBrk="1" hangingPunct="1">
              <a:defRPr/>
            </a:pPr>
            <a:r>
              <a:rPr lang="bg-BG" sz="3600" b="1" dirty="0"/>
              <a:t>Предизвикателство на младото поколение</a:t>
            </a:r>
            <a:endParaRPr lang="en-US" sz="3600" b="1" dirty="0">
              <a:latin typeface="Times New Roman" panose="02020603050405020304" pitchFamily="18" charset="0"/>
              <a:cs typeface="Times New Roman" panose="02020603050405020304" pitchFamily="18" charset="0"/>
            </a:endParaRPr>
          </a:p>
        </p:txBody>
      </p:sp>
      <p:sp>
        <p:nvSpPr>
          <p:cNvPr id="40963" name="Rectangle 3"/>
          <p:cNvSpPr>
            <a:spLocks noGrp="1" noChangeArrowheads="1"/>
          </p:cNvSpPr>
          <p:nvPr>
            <p:ph type="subTitle"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normAutofit lnSpcReduction="10000"/>
          </a:bodyPr>
          <a:lstStyle/>
          <a:p>
            <a:pPr eaLnBrk="1" hangingPunct="1"/>
            <a:r>
              <a:rPr lang="bg-BG" altLang="en-US" sz="2000" b="1" smtClean="0">
                <a:latin typeface="Georgia" pitchFamily="18" charset="0"/>
                <a:cs typeface="Times New Roman" pitchFamily="18" charset="0"/>
              </a:rPr>
              <a:t>Радостина Гайдарова - Делчева</a:t>
            </a:r>
          </a:p>
          <a:p>
            <a:pPr eaLnBrk="1" hangingPunct="1"/>
            <a:r>
              <a:rPr lang="bg-BG" altLang="en-US" sz="2000" b="1" smtClean="0">
                <a:latin typeface="Georgia" pitchFamily="18" charset="0"/>
                <a:cs typeface="Times New Roman" pitchFamily="18" charset="0"/>
              </a:rPr>
              <a:t>Маргарит Делчев – ДРП 2018/2019</a:t>
            </a:r>
          </a:p>
          <a:p>
            <a:pPr eaLnBrk="1" hangingPunct="1"/>
            <a:r>
              <a:rPr lang="bg-BG" altLang="en-US" sz="2000" b="1" smtClean="0">
                <a:latin typeface="Georgia" pitchFamily="18" charset="0"/>
                <a:cs typeface="Times New Roman" pitchFamily="18" charset="0"/>
              </a:rPr>
              <a:t>Ротаракт клуб Пловдив - Филипопол</a:t>
            </a:r>
          </a:p>
        </p:txBody>
      </p:sp>
    </p:spTree>
    <p:extLst>
      <p:ext uri="{BB962C8B-B14F-4D97-AF65-F5344CB8AC3E}">
        <p14:creationId xmlns:p14="http://schemas.microsoft.com/office/powerpoint/2010/main" val="3754599718"/>
      </p:ext>
    </p:extLst>
  </p:cSld>
  <p:clrMapOvr>
    <a:masterClrMapping/>
  </p:clrMapOvr>
  <p:transition spd="med">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smtClean="0">
                <a:latin typeface="Arial Narrow" pitchFamily="34" charset="0"/>
              </a:rPr>
              <a:t>Кои сме ние?</a:t>
            </a:r>
            <a:endParaRPr lang="bg-BG" altLang="en-US" b="1" smtClean="0">
              <a:latin typeface="Arial Narrow" pitchFamily="34" charset="0"/>
            </a:endParaRPr>
          </a:p>
        </p:txBody>
      </p:sp>
      <p:sp>
        <p:nvSpPr>
          <p:cNvPr id="43011"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lnSpc>
                <a:spcPct val="107000"/>
              </a:lnSpc>
              <a:spcAft>
                <a:spcPts val="800"/>
              </a:spcAft>
            </a:pPr>
            <a:r>
              <a:rPr lang="bg-BG" altLang="en-US">
                <a:latin typeface="Calibri" pitchFamily="34" charset="0"/>
                <a:ea typeface="Calibri" pitchFamily="34" charset="0"/>
                <a:cs typeface="Times New Roman" pitchFamily="18" charset="0"/>
              </a:rPr>
              <a:t> </a:t>
            </a:r>
          </a:p>
        </p:txBody>
      </p:sp>
      <p:pic>
        <p:nvPicPr>
          <p:cNvPr id="13" name="Content Placeholder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11638" y="1484313"/>
            <a:ext cx="4576762" cy="4576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rcRect l="21877" t="47728" r="18463" b="-371"/>
          <a:stretch>
            <a:fillRect/>
          </a:stretch>
        </p:blipFill>
        <p:spPr bwMode="auto">
          <a:xfrm>
            <a:off x="125413" y="1484313"/>
            <a:ext cx="3941762" cy="4576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012901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Заглавие 1"/>
          <p:cNvSpPr>
            <a:spLocks noGrp="1"/>
          </p:cNvSpPr>
          <p:nvPr>
            <p:ph type="title"/>
          </p:nvPr>
        </p:nvSpPr>
        <p:spPr bwMode="auto">
          <a:xfrm>
            <a:off x="1143000" y="1200150"/>
            <a:ext cx="6858000" cy="400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algn="ctr"/>
            <a:r>
              <a:rPr lang="bg-BG" altLang="bg-BG" sz="2400">
                <a:latin typeface="Arial Narrow" panose="020B0606020202030204" pitchFamily="34" charset="0"/>
              </a:rPr>
              <a:t>ВИЗИЯ</a:t>
            </a:r>
          </a:p>
        </p:txBody>
      </p:sp>
      <p:sp>
        <p:nvSpPr>
          <p:cNvPr id="41987" name="Контейнер за съдържание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r>
              <a:rPr lang="bg-BG" altLang="bg-BG" smtClean="0">
                <a:latin typeface="Georgia" panose="02040502050405020303" pitchFamily="18" charset="0"/>
              </a:rPr>
              <a:t>снимка</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560" y="1234440"/>
            <a:ext cx="7802880" cy="4389120"/>
          </a:xfrm>
          <a:prstGeom prst="rect">
            <a:avLst/>
          </a:prstGeom>
        </p:spPr>
      </p:pic>
    </p:spTree>
    <p:extLst>
      <p:ext uri="{BB962C8B-B14F-4D97-AF65-F5344CB8AC3E}">
        <p14:creationId xmlns:p14="http://schemas.microsoft.com/office/powerpoint/2010/main" val="166090676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Кои</a:t>
            </a:r>
            <a:r>
              <a:rPr lang="en-US" altLang="bg-BG" b="1" smtClean="0">
                <a:latin typeface="Arial Narrow" pitchFamily="34" charset="0"/>
              </a:rPr>
              <a:t> </a:t>
            </a:r>
            <a:r>
              <a:rPr lang="bg-BG" altLang="bg-BG" b="1" smtClean="0">
                <a:latin typeface="Arial Narrow" pitchFamily="34" charset="0"/>
              </a:rPr>
              <a:t>всъщност сме ние и какво ни свързва?</a:t>
            </a:r>
            <a:endParaRPr lang="bg-BG" altLang="en-US" b="1" smtClean="0">
              <a:latin typeface="Arial Narrow" pitchFamily="34" charset="0"/>
            </a:endParaRPr>
          </a:p>
        </p:txBody>
      </p:sp>
      <p:pic>
        <p:nvPicPr>
          <p:cNvPr id="8" name="Content Placeholder 6"/>
          <p:cNvPicPr>
            <a:picLocks noGrp="1" noChangeAspect="1"/>
          </p:cNvPicPr>
          <p:nvPr>
            <p:ph sz="half" idx="4294967295"/>
          </p:nvPr>
        </p:nvPicPr>
        <p:blipFill>
          <a:blip r:embed="rId2">
            <a:extLst>
              <a:ext uri="{28A0092B-C50C-407E-A947-70E740481C1C}">
                <a14:useLocalDpi xmlns:a14="http://schemas.microsoft.com/office/drawing/2010/main" val="0"/>
              </a:ext>
            </a:extLst>
          </a:blip>
          <a:srcRect/>
          <a:stretch>
            <a:fillRect/>
          </a:stretch>
        </p:blipFill>
        <p:spPr bwMode="auto">
          <a:xfrm>
            <a:off x="4067175" y="1412875"/>
            <a:ext cx="4749800" cy="47498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387475"/>
            <a:ext cx="3562350" cy="474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8756485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Кои</a:t>
            </a:r>
            <a:r>
              <a:rPr lang="en-US" altLang="bg-BG" b="1" smtClean="0">
                <a:latin typeface="Arial Narrow" pitchFamily="34" charset="0"/>
              </a:rPr>
              <a:t> </a:t>
            </a:r>
            <a:r>
              <a:rPr lang="bg-BG" altLang="bg-BG" b="1" smtClean="0">
                <a:latin typeface="Arial Narrow" pitchFamily="34" charset="0"/>
              </a:rPr>
              <a:t>всъщност сме ние и какво ни свързва?</a:t>
            </a:r>
            <a:endParaRPr lang="bg-BG" altLang="en-US" b="1" smtClean="0">
              <a:latin typeface="Arial Narrow"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8775" y="1125538"/>
            <a:ext cx="3181350" cy="436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24300" y="1125538"/>
            <a:ext cx="4364038" cy="436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4534840"/>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Кои</a:t>
            </a:r>
            <a:r>
              <a:rPr lang="en-US" altLang="bg-BG" b="1" smtClean="0">
                <a:latin typeface="Arial Narrow" pitchFamily="34" charset="0"/>
              </a:rPr>
              <a:t> </a:t>
            </a:r>
            <a:r>
              <a:rPr lang="bg-BG" altLang="bg-BG" b="1" smtClean="0">
                <a:latin typeface="Arial Narrow" pitchFamily="34" charset="0"/>
              </a:rPr>
              <a:t>всъщност сме ние и какво ни свързва?</a:t>
            </a:r>
            <a:endParaRPr lang="bg-BG" altLang="en-US" b="1" smtClean="0">
              <a:latin typeface="Arial Narrow" pitchFamily="34"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268413"/>
            <a:ext cx="3455987" cy="464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79838" y="1268413"/>
            <a:ext cx="5099050" cy="464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173261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Кои</a:t>
            </a:r>
            <a:r>
              <a:rPr lang="en-US" altLang="bg-BG" b="1" smtClean="0">
                <a:latin typeface="Arial Narrow" pitchFamily="34" charset="0"/>
              </a:rPr>
              <a:t> </a:t>
            </a:r>
            <a:r>
              <a:rPr lang="bg-BG" altLang="bg-BG" b="1" smtClean="0">
                <a:latin typeface="Arial Narrow" pitchFamily="34" charset="0"/>
              </a:rPr>
              <a:t>всъщност сме ние и какво ни свързва?</a:t>
            </a:r>
            <a:endParaRPr lang="bg-BG" altLang="en-US" b="1" smtClean="0">
              <a:latin typeface="Arial Narrow"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42988" y="1341438"/>
            <a:ext cx="7073900" cy="468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5927171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Кои</a:t>
            </a:r>
            <a:r>
              <a:rPr lang="en-US" altLang="bg-BG" b="1" smtClean="0">
                <a:latin typeface="Arial Narrow" pitchFamily="34" charset="0"/>
              </a:rPr>
              <a:t> </a:t>
            </a:r>
            <a:r>
              <a:rPr lang="bg-BG" altLang="bg-BG" b="1" smtClean="0">
                <a:latin typeface="Arial Narrow" pitchFamily="34" charset="0"/>
              </a:rPr>
              <a:t>всъщност сме ние и какво ни свързва?</a:t>
            </a:r>
            <a:endParaRPr lang="bg-BG" altLang="en-US" b="1" smtClean="0">
              <a:latin typeface="Arial Narrow" pitchFamily="34"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0200" y="976313"/>
            <a:ext cx="3654425" cy="2452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30200" y="3562350"/>
            <a:ext cx="3654425" cy="27416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10125" y="1162050"/>
            <a:ext cx="3602038" cy="480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852205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Защо сме тук днес?</a:t>
            </a:r>
            <a:endParaRPr lang="bg-BG" altLang="en-US" b="1" smtClean="0">
              <a:latin typeface="Arial Narrow" pitchFamily="34" charset="0"/>
            </a:endParaRPr>
          </a:p>
        </p:txBody>
      </p:sp>
      <p:pic>
        <p:nvPicPr>
          <p:cNvPr id="9"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4213" y="1125538"/>
            <a:ext cx="7632700" cy="50879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290562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en-US" altLang="bg-BG" b="1" smtClean="0">
                <a:latin typeface="Arial Narrow" pitchFamily="34" charset="0"/>
              </a:rPr>
              <a:t>END POLIO NOW !</a:t>
            </a:r>
            <a:endParaRPr lang="bg-BG" altLang="en-US" b="1" smtClean="0">
              <a:latin typeface="Arial Narrow" pitchFamily="34" charset="0"/>
            </a:endParaRPr>
          </a:p>
        </p:txBody>
      </p:sp>
      <p:pic>
        <p:nvPicPr>
          <p:cNvPr id="51203"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92275" y="1068388"/>
            <a:ext cx="4616450" cy="238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4"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92275" y="3644900"/>
            <a:ext cx="4654550" cy="261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9729308"/>
      </p:ext>
    </p:extLst>
  </p:cSld>
  <p:clrMapOvr>
    <a:masterClrMapping/>
  </p:clrMapOvr>
  <p:transition spd="slow">
    <p:circl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Сватбеният ден на Радостина и Маргарит 20.10.2018 трейлър.mp4">
            <a:hlinkClick r:id="" action="ppaction://media"/>
          </p:cNvPr>
          <p:cNvPicPr>
            <a:picLocks noRot="1" noChangeAspect="1"/>
          </p:cNvPicPr>
          <p:nvPr>
            <a:videoFile r:link="rId1"/>
          </p:nvPr>
        </p:nvPicPr>
        <p:blipFill>
          <a:blip r:embed="rId3">
            <a:extLst>
              <a:ext uri="{28A0092B-C50C-407E-A947-70E740481C1C}">
                <a14:useLocalDpi xmlns:a14="http://schemas.microsoft.com/office/drawing/2010/main" val="0"/>
              </a:ext>
            </a:extLst>
          </a:blip>
          <a:srcRect/>
          <a:stretch>
            <a:fillRect/>
          </a:stretch>
        </p:blipFill>
        <p:spPr bwMode="auto">
          <a:xfrm>
            <a:off x="250825" y="1052513"/>
            <a:ext cx="8677275" cy="491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9425257"/>
      </p:ext>
    </p:extLst>
  </p:cSld>
  <p:clrMapOvr>
    <a:masterClrMapping/>
  </p:clrMapOvr>
  <p:transition spd="slow">
    <p:dissolve/>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after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3"/>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sz="4000" b="1" smtClean="0">
                <a:latin typeface="Arial Narrow" pitchFamily="34" charset="0"/>
              </a:rPr>
              <a:t>Благодаря за вниманието!</a:t>
            </a:r>
            <a:endParaRPr lang="en-US" altLang="en-US" sz="4000" b="1" smtClean="0">
              <a:latin typeface="Arial Narrow" pitchFamily="34" charset="0"/>
            </a:endParaRPr>
          </a:p>
        </p:txBody>
      </p:sp>
    </p:spTree>
    <p:extLst>
      <p:ext uri="{BB962C8B-B14F-4D97-AF65-F5344CB8AC3E}">
        <p14:creationId xmlns:p14="http://schemas.microsoft.com/office/powerpoint/2010/main" val="499992940"/>
      </p:ext>
    </p:extLst>
  </p:cSld>
  <p:clrMapOvr>
    <a:masterClrMapping/>
  </p:clrMapOvr>
  <p:transition spd="slow">
    <p:blinds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Заглавие 1"/>
          <p:cNvSpPr>
            <a:spLocks noGrp="1"/>
          </p:cNvSpPr>
          <p:nvPr>
            <p:ph type="title"/>
          </p:nvPr>
        </p:nvSpPr>
        <p:spPr bwMode="auto">
          <a:xfrm>
            <a:off x="3532908" y="443346"/>
            <a:ext cx="5611091" cy="5403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sz="3600" dirty="0" smtClean="0">
                <a:latin typeface="Georgia" panose="02040502050405020303" pitchFamily="18" charset="0"/>
              </a:rPr>
              <a:t>ЛОГО</a:t>
            </a:r>
          </a:p>
        </p:txBody>
      </p:sp>
      <p:pic>
        <p:nvPicPr>
          <p:cNvPr id="44035" name="Картина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27711" y="1600201"/>
            <a:ext cx="4860131" cy="3907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115629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Заглавие 1"/>
          <p:cNvSpPr>
            <a:spLocks noGrp="1"/>
          </p:cNvSpPr>
          <p:nvPr>
            <p:ph type="title"/>
          </p:nvPr>
        </p:nvSpPr>
        <p:spPr bwMode="auto">
          <a:xfrm>
            <a:off x="2022765" y="429490"/>
            <a:ext cx="7356762" cy="54032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sz="2800" dirty="0">
                <a:latin typeface="Arial Narrow" panose="020B0606020202030204" pitchFamily="34" charset="0"/>
              </a:rPr>
              <a:t>СТРАТЕГИЧЕСКИ</a:t>
            </a:r>
            <a:r>
              <a:rPr lang="bg-BG" altLang="bg-BG" sz="2400" dirty="0">
                <a:latin typeface="Arial Narrow" panose="020B0606020202030204" pitchFamily="34" charset="0"/>
              </a:rPr>
              <a:t> </a:t>
            </a:r>
            <a:r>
              <a:rPr lang="bg-BG" altLang="bg-BG" sz="2800" dirty="0">
                <a:latin typeface="Arial Narrow" panose="020B0606020202030204" pitchFamily="34" charset="0"/>
              </a:rPr>
              <a:t>ЦЕЛИ на РИ </a:t>
            </a:r>
            <a:endParaRPr lang="bg-BG" altLang="bg-BG" sz="2400" dirty="0">
              <a:latin typeface="Arial Narrow" panose="020B0606020202030204" pitchFamily="34" charset="0"/>
            </a:endParaRPr>
          </a:p>
        </p:txBody>
      </p:sp>
      <p:sp>
        <p:nvSpPr>
          <p:cNvPr id="46083" name="Контейнер за съдържание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r>
              <a:rPr lang="bg-BG" altLang="bg-BG" sz="2000" b="1" dirty="0">
                <a:latin typeface="Bookman Old Style" panose="02050604050505020204" pitchFamily="18" charset="0"/>
              </a:rPr>
              <a:t>УВЕЛИЧАВАНЕ НА НАШЕТО ВЪЗДЕЙСТВИЕ</a:t>
            </a:r>
          </a:p>
          <a:p>
            <a:endParaRPr lang="en-US" altLang="bg-BG" sz="2000" b="1" dirty="0" smtClean="0">
              <a:latin typeface="Bookman Old Style" panose="02050604050505020204" pitchFamily="18" charset="0"/>
            </a:endParaRPr>
          </a:p>
          <a:p>
            <a:endParaRPr lang="bg-BG" altLang="bg-BG" sz="2000" b="1" dirty="0">
              <a:latin typeface="Bookman Old Style" panose="02050604050505020204" pitchFamily="18" charset="0"/>
            </a:endParaRPr>
          </a:p>
          <a:p>
            <a:r>
              <a:rPr lang="bg-BG" altLang="bg-BG" sz="2000" b="1" dirty="0">
                <a:latin typeface="Bookman Old Style" panose="02050604050505020204" pitchFamily="18" charset="0"/>
              </a:rPr>
              <a:t>РАЗШИРЯВАНЕ НА НАШИЯ ОБХВАТ</a:t>
            </a:r>
          </a:p>
          <a:p>
            <a:endParaRPr lang="en-US" altLang="bg-BG" sz="2000" b="1" dirty="0" smtClean="0">
              <a:latin typeface="Bookman Old Style" panose="02050604050505020204" pitchFamily="18" charset="0"/>
            </a:endParaRPr>
          </a:p>
          <a:p>
            <a:endParaRPr lang="bg-BG" altLang="bg-BG" sz="2000" b="1" dirty="0">
              <a:latin typeface="Bookman Old Style" panose="02050604050505020204" pitchFamily="18" charset="0"/>
            </a:endParaRPr>
          </a:p>
          <a:p>
            <a:r>
              <a:rPr lang="bg-BG" altLang="bg-BG" sz="2000" b="1" dirty="0">
                <a:latin typeface="Bookman Old Style" panose="02050604050505020204" pitchFamily="18" charset="0"/>
              </a:rPr>
              <a:t>УВЕЛИЧАВАНЕ АНГАЖИРАНОСТТА НА ЧЛЕНОВЕТЕ</a:t>
            </a:r>
          </a:p>
          <a:p>
            <a:endParaRPr lang="en-US" altLang="bg-BG" sz="2000" b="1" dirty="0" smtClean="0">
              <a:latin typeface="Bookman Old Style" panose="02050604050505020204" pitchFamily="18" charset="0"/>
            </a:endParaRPr>
          </a:p>
          <a:p>
            <a:endParaRPr lang="bg-BG" altLang="bg-BG" sz="2000" b="1" dirty="0">
              <a:latin typeface="Bookman Old Style" panose="02050604050505020204" pitchFamily="18" charset="0"/>
            </a:endParaRPr>
          </a:p>
          <a:p>
            <a:r>
              <a:rPr lang="bg-BG" altLang="bg-BG" sz="2000" b="1" dirty="0">
                <a:latin typeface="Bookman Old Style" panose="02050604050505020204" pitchFamily="18" charset="0"/>
              </a:rPr>
              <a:t>УВЕЛИЧАВАНЕ СПОСОБНОСТТА ЗА АДАПТИРАНЕ КЪМ ПРОМЕНИТЕ</a:t>
            </a:r>
          </a:p>
        </p:txBody>
      </p:sp>
    </p:spTree>
    <p:extLst>
      <p:ext uri="{BB962C8B-B14F-4D97-AF65-F5344CB8AC3E}">
        <p14:creationId xmlns:p14="http://schemas.microsoft.com/office/powerpoint/2010/main" val="31558549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bwMode="auto">
          <a:xfrm>
            <a:off x="1122218" y="235527"/>
            <a:ext cx="6878782" cy="108065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sz="2800">
                <a:latin typeface="Arial Narrow" panose="020B0606020202030204" pitchFamily="34" charset="0"/>
              </a:rPr>
              <a:t>УВЕЛИЧАВАНЕ НА НАШЕТО ВЪЗДЕЙСТВИЕ</a:t>
            </a:r>
          </a:p>
        </p:txBody>
      </p:sp>
      <p:sp>
        <p:nvSpPr>
          <p:cNvPr id="3" name="Content Placeholder 2">
            <a:extLst/>
          </p:cNvPr>
          <p:cNvSpPr>
            <a:spLocks noGrp="1"/>
          </p:cNvSpPr>
          <p:nvPr>
            <p:ph idx="1"/>
          </p:nvPr>
        </p:nvSpPr>
        <p:spPr>
          <a:xfrm>
            <a:off x="626112" y="1345558"/>
            <a:ext cx="4578348" cy="4026542"/>
          </a:xfrm>
        </p:spPr>
        <p:txBody>
          <a:bodyPr/>
          <a:lstStyle/>
          <a:p>
            <a:pPr>
              <a:defRPr/>
            </a:pPr>
            <a:endParaRPr lang="ru-RU" sz="1500" dirty="0"/>
          </a:p>
          <a:p>
            <a:pPr>
              <a:defRPr/>
            </a:pPr>
            <a:r>
              <a:rPr lang="ru-RU" sz="1800" b="1" dirty="0"/>
              <a:t>Премахване на полиомиелита и надграждане на създадения опит и ресурси и ползването им за други цели</a:t>
            </a:r>
            <a:r>
              <a:rPr lang="ru-RU" sz="1800" b="1" dirty="0" smtClean="0"/>
              <a:t>;</a:t>
            </a:r>
            <a:endParaRPr lang="ru-RU" sz="1800" b="1" dirty="0"/>
          </a:p>
          <a:p>
            <a:pPr marL="0" indent="0">
              <a:buNone/>
              <a:defRPr/>
            </a:pPr>
            <a:endParaRPr lang="ru-RU" sz="1800" b="1" dirty="0"/>
          </a:p>
          <a:p>
            <a:pPr>
              <a:defRPr/>
            </a:pPr>
            <a:r>
              <a:rPr lang="ru-RU" sz="1800" b="1" dirty="0"/>
              <a:t>Фокусиране върху нашите програми и предложения; </a:t>
            </a:r>
            <a:endParaRPr lang="en-US" sz="1800" b="1" dirty="0" smtClean="0"/>
          </a:p>
          <a:p>
            <a:pPr>
              <a:defRPr/>
            </a:pPr>
            <a:endParaRPr lang="ru-RU" sz="1800" b="1" dirty="0"/>
          </a:p>
          <a:p>
            <a:pPr>
              <a:defRPr/>
            </a:pPr>
            <a:r>
              <a:rPr lang="ru-RU" sz="1800" b="1" dirty="0"/>
              <a:t>	</a:t>
            </a:r>
            <a:r>
              <a:rPr lang="ru-RU" sz="1800" b="1" dirty="0" err="1"/>
              <a:t>Подобряване</a:t>
            </a:r>
            <a:r>
              <a:rPr lang="ru-RU" sz="1800" b="1" dirty="0"/>
              <a:t> на </a:t>
            </a:r>
            <a:r>
              <a:rPr lang="ru-RU" sz="1800" b="1" dirty="0" err="1"/>
              <a:t>способността</a:t>
            </a:r>
            <a:r>
              <a:rPr lang="ru-RU" sz="1800" b="1" dirty="0"/>
              <a:t> ни да </a:t>
            </a:r>
            <a:r>
              <a:rPr lang="ru-RU" sz="1800" b="1" dirty="0" err="1"/>
              <a:t>постигаме</a:t>
            </a:r>
            <a:r>
              <a:rPr lang="ru-RU" sz="1800" b="1" dirty="0"/>
              <a:t> устойчива </a:t>
            </a:r>
            <a:r>
              <a:rPr lang="ru-RU" sz="1800" b="1" dirty="0" err="1"/>
              <a:t>промяна</a:t>
            </a:r>
            <a:r>
              <a:rPr lang="ru-RU" sz="1800" b="1" dirty="0"/>
              <a:t> с </a:t>
            </a:r>
            <a:r>
              <a:rPr lang="ru-RU" sz="1800" b="1" dirty="0" err="1"/>
              <a:t>конкретни</a:t>
            </a:r>
            <a:r>
              <a:rPr lang="ru-RU" sz="1800" b="1" dirty="0"/>
              <a:t> измерения.</a:t>
            </a:r>
          </a:p>
          <a:p>
            <a:pPr>
              <a:defRPr/>
            </a:pPr>
            <a:endParaRPr lang="en-US" sz="1500" dirty="0">
              <a:solidFill>
                <a:srgbClr val="002060"/>
              </a:solidFill>
            </a:endParaRPr>
          </a:p>
          <a:p>
            <a:pPr>
              <a:defRPr/>
            </a:pPr>
            <a:endParaRPr lang="bg-BG" sz="1050" dirty="0">
              <a:solidFill>
                <a:srgbClr val="002060"/>
              </a:solidFill>
            </a:endParaRPr>
          </a:p>
        </p:txBody>
      </p:sp>
      <p:sp>
        <p:nvSpPr>
          <p:cNvPr id="48132" name="Rectangle 3"/>
          <p:cNvSpPr>
            <a:spLocks noChangeArrowheads="1"/>
          </p:cNvSpPr>
          <p:nvPr/>
        </p:nvSpPr>
        <p:spPr bwMode="auto">
          <a:xfrm>
            <a:off x="2736057" y="782240"/>
            <a:ext cx="3389710" cy="31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lnSpc>
                <a:spcPct val="107000"/>
              </a:lnSpc>
              <a:spcBef>
                <a:spcPct val="0"/>
              </a:spcBef>
              <a:spcAft>
                <a:spcPts val="600"/>
              </a:spcAft>
            </a:pPr>
            <a:r>
              <a:rPr lang="bg-BG" altLang="bg-BG" sz="1350" smtClean="0">
                <a:solidFill>
                  <a:srgbClr val="958D85"/>
                </a:solidFill>
                <a:latin typeface="Calibri" panose="020F0502020204030204" pitchFamily="34" charset="0"/>
                <a:ea typeface="Calibri" panose="020F0502020204030204" pitchFamily="34" charset="0"/>
                <a:cs typeface="Times New Roman" panose="02020603050405020304" pitchFamily="18" charset="0"/>
              </a:rPr>
              <a:t> </a:t>
            </a:r>
            <a:endParaRPr lang="bg-BG" altLang="bg-BG" sz="1350">
              <a:solidFill>
                <a:srgbClr val="958D85"/>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97974" y="1747777"/>
            <a:ext cx="2990127" cy="2990127"/>
          </a:xfrm>
          <a:prstGeom prst="rect">
            <a:avLst/>
          </a:prstGeom>
        </p:spPr>
      </p:pic>
    </p:spTree>
    <p:extLst>
      <p:ext uri="{BB962C8B-B14F-4D97-AF65-F5344CB8AC3E}">
        <p14:creationId xmlns:p14="http://schemas.microsoft.com/office/powerpoint/2010/main" val="4074111781"/>
      </p:ext>
    </p:extLst>
  </p:cSld>
  <p:clrMapOvr>
    <a:masterClrMapping/>
  </p:clrMapOvr>
  <p:timing>
    <p:tnLst>
      <p:par>
        <p:cTn id="1" dur="indefinite" restart="never" nodeType="tmRoot"/>
      </p:par>
    </p:tnLst>
  </p:timing>
</p:sld>
</file>

<file path=ppt/theme/_rels/theme3.xml.rels><?xml version="1.0" encoding="UTF-8" standalone="yes"?>
<Relationships xmlns="http://schemas.openxmlformats.org/package/2006/relationships"><Relationship Id="rId1" Type="http://schemas.openxmlformats.org/officeDocument/2006/relationships/image" Target="../media/image6.jpeg"/></Relationships>
</file>

<file path=ppt/theme/theme1.xml><?xml version="1.0" encoding="utf-8"?>
<a:theme xmlns:a="http://schemas.openxmlformats.org/drawingml/2006/main" name="Template DTeamPresentationsSlive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4.xml><?xml version="1.0" encoding="utf-8"?>
<a:theme xmlns:a="http://schemas.openxmlformats.org/drawingml/2006/main" name="Тема на Office">
  <a:themeElements>
    <a:clrScheme name="О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О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206</TotalTime>
  <Words>3260</Words>
  <Application>Microsoft Office PowerPoint</Application>
  <PresentationFormat>On-screen Show (4:3)</PresentationFormat>
  <Paragraphs>538</Paragraphs>
  <Slides>68</Slides>
  <Notes>24</Notes>
  <HiddenSlides>0</HiddenSlides>
  <MMClips>4</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68</vt:i4>
      </vt:variant>
    </vt:vector>
  </HeadingPairs>
  <TitlesOfParts>
    <vt:vector size="82" baseType="lpstr">
      <vt:lpstr>MS PGothic</vt:lpstr>
      <vt:lpstr>MS PGothic</vt:lpstr>
      <vt:lpstr>Arial</vt:lpstr>
      <vt:lpstr>Arial Black</vt:lpstr>
      <vt:lpstr>Arial Narrow</vt:lpstr>
      <vt:lpstr>Bookman Old Style</vt:lpstr>
      <vt:lpstr>Calibri</vt:lpstr>
      <vt:lpstr>Cambria</vt:lpstr>
      <vt:lpstr>Georgia</vt:lpstr>
      <vt:lpstr>Times New Roman</vt:lpstr>
      <vt:lpstr>ヒラギノ角ゴ Pro W3</vt:lpstr>
      <vt:lpstr>Template DTeamPresentationsSliven</vt:lpstr>
      <vt:lpstr>Custom Design</vt:lpstr>
      <vt:lpstr>Adjacency</vt:lpstr>
      <vt:lpstr>Визия и Лого. Стратегически приоритети. Цели на Дистрикт 2482 РИ за 2019-2020 г.</vt:lpstr>
      <vt:lpstr>PowerPoint Presentation</vt:lpstr>
      <vt:lpstr>PowerPoint Presentation</vt:lpstr>
      <vt:lpstr>Визия и Лого. Стратегически приоритети. Цели на Дистрикт 2482 РИ за 2019-2020 г.</vt:lpstr>
      <vt:lpstr>Визия и Лого. Стратегически приоритети. Цели на Дистрикт 2482 РИ за 2019-2020 г.</vt:lpstr>
      <vt:lpstr>ВИЗИЯ</vt:lpstr>
      <vt:lpstr>ЛОГО</vt:lpstr>
      <vt:lpstr>СТРАТЕГИЧЕСКИ ЦЕЛИ на РИ </vt:lpstr>
      <vt:lpstr>УВЕЛИЧАВАНЕ НА НАШЕТО ВЪЗДЕЙСТВИЕ</vt:lpstr>
      <vt:lpstr> РАЗШИРЯВАНЕ НА НАШИЯ ОБХВАТ  </vt:lpstr>
      <vt:lpstr>УВЕЛИЧАВАНЕ АНГАЖИРАНОСТТА НА ЧЛЕНОВЕТЕ</vt:lpstr>
      <vt:lpstr>УВЕЛИЧАВАНЕ СПОСОБНОСТТА ЗА АДАПТИРАНЕ КЪМ ПРОМЕНИТЕ </vt:lpstr>
      <vt:lpstr>ЦЕЛИ НА ДИСТРИКТ БЪЛГАРИЯ 2019-2020г.</vt:lpstr>
      <vt:lpstr>PowerPoint Presentation</vt:lpstr>
      <vt:lpstr>ЦЕЛИ ЗА ПРИОРИТЕТ  - ОБЕДИНЯВАНЕ НА ХОРАТА</vt:lpstr>
      <vt:lpstr>ЦЕЛИ ЗА ПРИОРИТЕТ  - ПРЕДПРИЕМАНЕ НА ДЕЙСТВИЯ</vt:lpstr>
      <vt:lpstr>ЦЕННОСТИ</vt:lpstr>
      <vt:lpstr>ЦЕННОСТИ</vt:lpstr>
      <vt:lpstr>Представяне на екип</vt:lpstr>
      <vt:lpstr>МАРК МАЛОУНИ – ПРЕЗИДЕНТ НА РИ</vt:lpstr>
      <vt:lpstr>МАРК МАЛОУНИ – В КАНТОРАТА</vt:lpstr>
      <vt:lpstr>Марк Малоуни с колегите от неговата адвокатска кантора</vt:lpstr>
      <vt:lpstr>Гей Малоуни</vt:lpstr>
      <vt:lpstr>Марк и Гей</vt:lpstr>
      <vt:lpstr>Гей Малоуни</vt:lpstr>
      <vt:lpstr>КОНВЕНЦИЯТА В САН ДИЕГО, януари 2019 г.</vt:lpstr>
      <vt:lpstr>ПРЕДСТАВЯНЕ НА ЕКИПА</vt:lpstr>
      <vt:lpstr>ПРЕДСТАВЯНЕ НА ЕКИПА</vt:lpstr>
      <vt:lpstr>PowerPoint Presentation</vt:lpstr>
      <vt:lpstr>КОНСУЛТАТИВЕН СЪВЕТ НА ПАСТ ГУВЕРНЬОРИТЕ 2019-2020 г.</vt:lpstr>
      <vt:lpstr>КОНСУЛТАТИВЕН СЪВЕТ НА ПАСТ ГУВЕРНЬОРИТЕ 2019-2020 г.</vt:lpstr>
      <vt:lpstr>PowerPoint Presentation</vt:lpstr>
      <vt:lpstr>СЕКРЕТАРИАТ 2019 - 2020 г.</vt:lpstr>
      <vt:lpstr>PowerPoint Presentation</vt:lpstr>
      <vt:lpstr>АСИСТЕНТ ГУВЕРНЬОРИ 2019 – 2020 г.</vt:lpstr>
      <vt:lpstr>PowerPoint Presentation</vt:lpstr>
      <vt:lpstr>ПРОГРАМИ НА ДИСТРИКТА 2019 – 2020 г.</vt:lpstr>
      <vt:lpstr>PowerPoint Presentation</vt:lpstr>
      <vt:lpstr>КОМИТЕТИ НА ДИСТРИКТА 2019 – 2020 г.</vt:lpstr>
      <vt:lpstr>КОМИТЕТИ НА ДИСТРИКТА 2019 – 2020 г.</vt:lpstr>
      <vt:lpstr>КОМИТЕТИ НА ДИСТРИКТА 2019 – 2020 г.</vt:lpstr>
      <vt:lpstr>КОМИТЕТИ НА ДИСТРИКТА 2019 – 2020 г.</vt:lpstr>
      <vt:lpstr>КОМИТЕТИ НА ДИСТРИКТА 2019 – 2020 г.</vt:lpstr>
      <vt:lpstr>КОМИТЕТИ НА ДИСТРИКТА 2019 – 2020 г.</vt:lpstr>
      <vt:lpstr>КОМИТЕТИ НА ДИСТРИКТА 2019 – 2020 г.</vt:lpstr>
      <vt:lpstr>КОМИТЕТИ НА ДИСТРИКТА 2019 – 2020 г.</vt:lpstr>
      <vt:lpstr>КОМИТЕТИ НА ДИСТРИКТА 2019 – 2020 г.</vt:lpstr>
      <vt:lpstr>КОМИТЕТИ НА ДИСТРИКТА 2019 – 2020 г.</vt:lpstr>
      <vt:lpstr>КОМИТЕТИ НА ДИСТРИКТА 2019 – 2020 г.</vt:lpstr>
      <vt:lpstr>КОМИТЕТИ НА ДИСТРИКТА 2019 – 2020 г.</vt:lpstr>
      <vt:lpstr>КОМИТЕТИ НА ДИСТРИКТА 2019 – 2020 г.</vt:lpstr>
      <vt:lpstr>КОМИТЕТИ НА ДИСТРИКТА 2019 – 2020 г.</vt:lpstr>
      <vt:lpstr>КОМИТЕТИ НА ДИСТРИКТА 2019 – 2020 г.</vt:lpstr>
      <vt:lpstr>КОМИТЕТИ НА ДИСТРИКТА 2019 – 2020 г.</vt:lpstr>
      <vt:lpstr>PowerPoint Presentation</vt:lpstr>
      <vt:lpstr>PowerPoint Presentation</vt:lpstr>
      <vt:lpstr>Визия и Лого. Стратегически приоритети. Цели на Дистрикт 2482 РИ за 2019-2020 г.</vt:lpstr>
      <vt:lpstr>Предизвикателство на младото поколение</vt:lpstr>
      <vt:lpstr>Кои сме ние?</vt:lpstr>
      <vt:lpstr>Кои всъщност сме ние и какво ни свързва?</vt:lpstr>
      <vt:lpstr>Кои всъщност сме ние и какво ни свързва?</vt:lpstr>
      <vt:lpstr>Кои всъщност сме ние и какво ни свързва?</vt:lpstr>
      <vt:lpstr>Кои всъщност сме ние и какво ни свързва?</vt:lpstr>
      <vt:lpstr>Кои всъщност сме ние и какво ни свързва?</vt:lpstr>
      <vt:lpstr>Защо сме тук днес?</vt:lpstr>
      <vt:lpstr>END POLIO NOW !</vt:lpstr>
      <vt:lpstr>PowerPoint Presentation</vt:lpstr>
      <vt:lpstr>Благодаря за вниманието!</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Визия и Лого. Стратегически приоритети. Цели на Дистрикт 2482 РИ за 2019-2020 г.</dc:title>
  <dc:creator>adv.mitkominev@gmail.com</dc:creator>
  <cp:lastModifiedBy>User</cp:lastModifiedBy>
  <cp:revision>38</cp:revision>
  <dcterms:created xsi:type="dcterms:W3CDTF">2019-03-20T17:33:27Z</dcterms:created>
  <dcterms:modified xsi:type="dcterms:W3CDTF">2019-03-26T07:36:50Z</dcterms:modified>
</cp:coreProperties>
</file>