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22"/>
  </p:notesMasterIdLst>
  <p:handoutMasterIdLst>
    <p:handoutMasterId r:id="rId23"/>
  </p:handoutMasterIdLst>
  <p:sldIdLst>
    <p:sldId id="424" r:id="rId5"/>
    <p:sldId id="438" r:id="rId6"/>
    <p:sldId id="502" r:id="rId7"/>
    <p:sldId id="503" r:id="rId8"/>
    <p:sldId id="504" r:id="rId9"/>
    <p:sldId id="505" r:id="rId10"/>
    <p:sldId id="506" r:id="rId11"/>
    <p:sldId id="507" r:id="rId12"/>
    <p:sldId id="508" r:id="rId13"/>
    <p:sldId id="509" r:id="rId14"/>
    <p:sldId id="510" r:id="rId15"/>
    <p:sldId id="511" r:id="rId16"/>
    <p:sldId id="512" r:id="rId17"/>
    <p:sldId id="513" r:id="rId18"/>
    <p:sldId id="514" r:id="rId19"/>
    <p:sldId id="515" r:id="rId20"/>
    <p:sldId id="440" r:id="rId21"/>
  </p:sldIdLst>
  <p:sldSz cx="9144000" cy="6858000" type="screen4x3"/>
  <p:notesSz cx="6797675" cy="987425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1A69"/>
    <a:srgbClr val="000000"/>
    <a:srgbClr val="16478E"/>
    <a:srgbClr val="E6E5D8"/>
    <a:srgbClr val="15478E"/>
    <a:srgbClr val="F47621"/>
    <a:srgbClr val="0032A0"/>
    <a:srgbClr val="F6A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207" autoAdjust="0"/>
  </p:normalViewPr>
  <p:slideViewPr>
    <p:cSldViewPr>
      <p:cViewPr varScale="1">
        <p:scale>
          <a:sx n="64" d="100"/>
          <a:sy n="64" d="100"/>
        </p:scale>
        <p:origin x="81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C0070A-89C4-4AA0-971D-63B70F7D5500}" type="doc">
      <dgm:prSet loTypeId="urn:microsoft.com/office/officeart/2005/8/layout/chevron1" loCatId="process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AF2754C-3689-49A5-9628-B2C531820738}">
      <dgm:prSet phldrT="[Текст]" custT="1"/>
      <dgm:spPr/>
      <dgm:t>
        <a:bodyPr/>
        <a:lstStyle/>
        <a:p>
          <a:r>
            <a:rPr lang="bg-BG" sz="2400" smtClean="0">
              <a:solidFill>
                <a:schemeClr val="tx2"/>
              </a:solidFill>
            </a:rPr>
            <a:t>Продукт</a:t>
          </a:r>
          <a:endParaRPr lang="bg-BG" sz="2400" dirty="0">
            <a:solidFill>
              <a:schemeClr val="tx2"/>
            </a:solidFill>
          </a:endParaRPr>
        </a:p>
      </dgm:t>
    </dgm:pt>
    <dgm:pt modelId="{96E8C5C8-896B-4FC3-AA5B-EE2A63FC5D25}" type="parTrans" cxnId="{810FFC4E-EFAC-4530-B5B1-0837195BAC97}">
      <dgm:prSet/>
      <dgm:spPr/>
      <dgm:t>
        <a:bodyPr/>
        <a:lstStyle/>
        <a:p>
          <a:endParaRPr lang="bg-BG" sz="2400">
            <a:solidFill>
              <a:schemeClr val="tx2"/>
            </a:solidFill>
          </a:endParaRPr>
        </a:p>
      </dgm:t>
    </dgm:pt>
    <dgm:pt modelId="{15335D34-08E3-4CBF-83EA-A7EF9E365760}" type="sibTrans" cxnId="{810FFC4E-EFAC-4530-B5B1-0837195BAC97}">
      <dgm:prSet/>
      <dgm:spPr/>
      <dgm:t>
        <a:bodyPr/>
        <a:lstStyle/>
        <a:p>
          <a:endParaRPr lang="bg-BG" sz="2400">
            <a:solidFill>
              <a:schemeClr val="tx2"/>
            </a:solidFill>
          </a:endParaRPr>
        </a:p>
      </dgm:t>
    </dgm:pt>
    <dgm:pt modelId="{071015BC-8CBE-493A-9A48-40C0D31813D5}">
      <dgm:prSet phldrT="[Текст]" custT="1"/>
      <dgm:spPr/>
      <dgm:t>
        <a:bodyPr/>
        <a:lstStyle/>
        <a:p>
          <a:r>
            <a:rPr lang="bg-BG" sz="2400" smtClean="0">
              <a:solidFill>
                <a:schemeClr val="tx2"/>
              </a:solidFill>
            </a:rPr>
            <a:t>Резултат</a:t>
          </a:r>
          <a:endParaRPr lang="bg-BG" sz="2400" dirty="0">
            <a:solidFill>
              <a:schemeClr val="tx2"/>
            </a:solidFill>
          </a:endParaRPr>
        </a:p>
      </dgm:t>
    </dgm:pt>
    <dgm:pt modelId="{923F54D6-D9C1-45D3-B6F0-4EE312F59BB0}" type="parTrans" cxnId="{7142572D-291C-4C15-B194-86B98AB1E569}">
      <dgm:prSet/>
      <dgm:spPr/>
      <dgm:t>
        <a:bodyPr/>
        <a:lstStyle/>
        <a:p>
          <a:endParaRPr lang="bg-BG" sz="2400">
            <a:solidFill>
              <a:schemeClr val="tx2"/>
            </a:solidFill>
          </a:endParaRPr>
        </a:p>
      </dgm:t>
    </dgm:pt>
    <dgm:pt modelId="{F6DD2C4E-1843-42A8-B7AB-A8708FD5CD38}" type="sibTrans" cxnId="{7142572D-291C-4C15-B194-86B98AB1E569}">
      <dgm:prSet/>
      <dgm:spPr/>
      <dgm:t>
        <a:bodyPr/>
        <a:lstStyle/>
        <a:p>
          <a:endParaRPr lang="bg-BG" sz="2400">
            <a:solidFill>
              <a:schemeClr val="tx2"/>
            </a:solidFill>
          </a:endParaRPr>
        </a:p>
      </dgm:t>
    </dgm:pt>
    <dgm:pt modelId="{7101E494-C18A-4145-AD7E-81293509354C}">
      <dgm:prSet phldrT="[Текст]" custT="1"/>
      <dgm:spPr/>
      <dgm:t>
        <a:bodyPr/>
        <a:lstStyle/>
        <a:p>
          <a:r>
            <a:rPr lang="bg-BG" sz="2400" smtClean="0">
              <a:solidFill>
                <a:schemeClr val="tx2"/>
              </a:solidFill>
            </a:rPr>
            <a:t>Въздействие</a:t>
          </a:r>
          <a:endParaRPr lang="bg-BG" sz="2400" dirty="0">
            <a:solidFill>
              <a:schemeClr val="tx2"/>
            </a:solidFill>
          </a:endParaRPr>
        </a:p>
      </dgm:t>
    </dgm:pt>
    <dgm:pt modelId="{789F35E8-BE57-4A5D-BE17-33DD56FFF355}" type="parTrans" cxnId="{B388F1FC-068E-4EDB-9D71-C1CB5D67AFD4}">
      <dgm:prSet/>
      <dgm:spPr/>
      <dgm:t>
        <a:bodyPr/>
        <a:lstStyle/>
        <a:p>
          <a:endParaRPr lang="bg-BG" sz="2400">
            <a:solidFill>
              <a:schemeClr val="tx2"/>
            </a:solidFill>
          </a:endParaRPr>
        </a:p>
      </dgm:t>
    </dgm:pt>
    <dgm:pt modelId="{09C92146-E910-4D34-973D-210058623CDB}" type="sibTrans" cxnId="{B388F1FC-068E-4EDB-9D71-C1CB5D67AFD4}">
      <dgm:prSet/>
      <dgm:spPr/>
      <dgm:t>
        <a:bodyPr/>
        <a:lstStyle/>
        <a:p>
          <a:endParaRPr lang="bg-BG" sz="2400">
            <a:solidFill>
              <a:schemeClr val="tx2"/>
            </a:solidFill>
          </a:endParaRPr>
        </a:p>
      </dgm:t>
    </dgm:pt>
    <dgm:pt modelId="{8031E606-D4E9-44FE-80F4-313C45D8E976}" type="pres">
      <dgm:prSet presAssocID="{91C0070A-89C4-4AA0-971D-63B70F7D55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72DD82C-ABB1-4BA7-BADA-BA499787F4A9}" type="pres">
      <dgm:prSet presAssocID="{5AF2754C-3689-49A5-9628-B2C531820738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4D4252B-A462-4EFD-B225-C378BC63D592}" type="pres">
      <dgm:prSet presAssocID="{15335D34-08E3-4CBF-83EA-A7EF9E365760}" presName="parTxOnlySpace" presStyleCnt="0"/>
      <dgm:spPr/>
    </dgm:pt>
    <dgm:pt modelId="{585292AC-70F4-4484-9842-A7608C66854C}" type="pres">
      <dgm:prSet presAssocID="{071015BC-8CBE-493A-9A48-40C0D31813D5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50037ED-A120-4959-AFA1-0D80E06669F6}" type="pres">
      <dgm:prSet presAssocID="{F6DD2C4E-1843-42A8-B7AB-A8708FD5CD38}" presName="parTxOnlySpace" presStyleCnt="0"/>
      <dgm:spPr/>
    </dgm:pt>
    <dgm:pt modelId="{E362741D-027C-4F75-9765-CE2F782B5F94}" type="pres">
      <dgm:prSet presAssocID="{7101E494-C18A-4145-AD7E-81293509354C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7142572D-291C-4C15-B194-86B98AB1E569}" srcId="{91C0070A-89C4-4AA0-971D-63B70F7D5500}" destId="{071015BC-8CBE-493A-9A48-40C0D31813D5}" srcOrd="1" destOrd="0" parTransId="{923F54D6-D9C1-45D3-B6F0-4EE312F59BB0}" sibTransId="{F6DD2C4E-1843-42A8-B7AB-A8708FD5CD38}"/>
    <dgm:cxn modelId="{B388F1FC-068E-4EDB-9D71-C1CB5D67AFD4}" srcId="{91C0070A-89C4-4AA0-971D-63B70F7D5500}" destId="{7101E494-C18A-4145-AD7E-81293509354C}" srcOrd="2" destOrd="0" parTransId="{789F35E8-BE57-4A5D-BE17-33DD56FFF355}" sibTransId="{09C92146-E910-4D34-973D-210058623CDB}"/>
    <dgm:cxn modelId="{A6569108-F21C-4A76-9457-01816E372D06}" type="presOf" srcId="{5AF2754C-3689-49A5-9628-B2C531820738}" destId="{372DD82C-ABB1-4BA7-BADA-BA499787F4A9}" srcOrd="0" destOrd="0" presId="urn:microsoft.com/office/officeart/2005/8/layout/chevron1"/>
    <dgm:cxn modelId="{B556F58C-DD81-4CAA-AC0C-EE370D9A0BAC}" type="presOf" srcId="{7101E494-C18A-4145-AD7E-81293509354C}" destId="{E362741D-027C-4F75-9765-CE2F782B5F94}" srcOrd="0" destOrd="0" presId="urn:microsoft.com/office/officeart/2005/8/layout/chevron1"/>
    <dgm:cxn modelId="{820EDD8A-3E14-4887-A31E-70ACE19F863F}" type="presOf" srcId="{91C0070A-89C4-4AA0-971D-63B70F7D5500}" destId="{8031E606-D4E9-44FE-80F4-313C45D8E976}" srcOrd="0" destOrd="0" presId="urn:microsoft.com/office/officeart/2005/8/layout/chevron1"/>
    <dgm:cxn modelId="{DA8C2E40-06C1-41A2-894F-3E15F89F6B27}" type="presOf" srcId="{071015BC-8CBE-493A-9A48-40C0D31813D5}" destId="{585292AC-70F4-4484-9842-A7608C66854C}" srcOrd="0" destOrd="0" presId="urn:microsoft.com/office/officeart/2005/8/layout/chevron1"/>
    <dgm:cxn modelId="{810FFC4E-EFAC-4530-B5B1-0837195BAC97}" srcId="{91C0070A-89C4-4AA0-971D-63B70F7D5500}" destId="{5AF2754C-3689-49A5-9628-B2C531820738}" srcOrd="0" destOrd="0" parTransId="{96E8C5C8-896B-4FC3-AA5B-EE2A63FC5D25}" sibTransId="{15335D34-08E3-4CBF-83EA-A7EF9E365760}"/>
    <dgm:cxn modelId="{C82916D7-7DC1-4E38-9030-7CF7B118C0EB}" type="presParOf" srcId="{8031E606-D4E9-44FE-80F4-313C45D8E976}" destId="{372DD82C-ABB1-4BA7-BADA-BA499787F4A9}" srcOrd="0" destOrd="0" presId="urn:microsoft.com/office/officeart/2005/8/layout/chevron1"/>
    <dgm:cxn modelId="{BFC27DD7-4D44-45DC-A84E-B9282A8B2FB5}" type="presParOf" srcId="{8031E606-D4E9-44FE-80F4-313C45D8E976}" destId="{04D4252B-A462-4EFD-B225-C378BC63D592}" srcOrd="1" destOrd="0" presId="urn:microsoft.com/office/officeart/2005/8/layout/chevron1"/>
    <dgm:cxn modelId="{BC6D19D5-0BBB-4C38-809F-2A5A63325F8B}" type="presParOf" srcId="{8031E606-D4E9-44FE-80F4-313C45D8E976}" destId="{585292AC-70F4-4484-9842-A7608C66854C}" srcOrd="2" destOrd="0" presId="urn:microsoft.com/office/officeart/2005/8/layout/chevron1"/>
    <dgm:cxn modelId="{6C19FE16-3614-4D57-B083-72954692AF6C}" type="presParOf" srcId="{8031E606-D4E9-44FE-80F4-313C45D8E976}" destId="{750037ED-A120-4959-AFA1-0D80E06669F6}" srcOrd="3" destOrd="0" presId="urn:microsoft.com/office/officeart/2005/8/layout/chevron1"/>
    <dgm:cxn modelId="{368C4BA4-94FC-4123-9EBA-1FE740450F1E}" type="presParOf" srcId="{8031E606-D4E9-44FE-80F4-313C45D8E976}" destId="{E362741D-027C-4F75-9765-CE2F782B5F94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1FCD24-2804-4A41-9CFD-B5FADC87B919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085E57FE-6EEF-4DC6-A423-0C60E71D2704}">
      <dgm:prSet phldrT="[Текст]" custT="1"/>
      <dgm:spPr/>
      <dgm:t>
        <a:bodyPr/>
        <a:lstStyle/>
        <a:p>
          <a:r>
            <a:rPr lang="bg-BG" sz="2800" dirty="0" smtClean="0">
              <a:solidFill>
                <a:srgbClr val="002060"/>
              </a:solidFill>
              <a:latin typeface="Georgia" panose="02040502050405020303" pitchFamily="18" charset="0"/>
            </a:rPr>
            <a:t>Нужди на общността</a:t>
          </a:r>
          <a:endParaRPr lang="bg-BG" sz="2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0EA5F3AB-10BF-4A4E-BB4C-9354C10DCE35}" type="parTrans" cxnId="{C0D4BB06-C36E-4841-BC3E-C115150AF938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8324EA41-68F4-463D-81FE-F4F9A85F4B9E}" type="sibTrans" cxnId="{C0D4BB06-C36E-4841-BC3E-C115150AF938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0E9F950C-3618-4A93-A24C-0A835C838D29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Оценка на нуждите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87BAC7E5-ABBA-4219-9C6F-6AD5832AC458}" type="parTrans" cxnId="{5BB3894D-77DA-4ED6-8D0C-5101537F5EBF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303C3089-3F6D-4C17-A5FB-1F6420C037B7}" type="sibTrans" cxnId="{5BB3894D-77DA-4ED6-8D0C-5101537F5EBF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5C80E6A2-CB4C-49A6-B9FD-C71020D366CB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Включване на местната общност и на партньори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77290C82-9562-481D-A6F8-4667CAACE38C}" type="parTrans" cxnId="{67F5C66A-BD4E-4A4A-A31A-C6C0A5FECA7C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479D7DF7-F0FE-4E9D-8A73-29B088DEE7D8}" type="sibTrans" cxnId="{67F5C66A-BD4E-4A4A-A31A-C6C0A5FECA7C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A13F3B2B-3FF5-4437-89E4-EFA87DF5C790}">
      <dgm:prSet phldrT="[Текст]" custT="1"/>
      <dgm:spPr/>
      <dgm:t>
        <a:bodyPr/>
        <a:lstStyle/>
        <a:p>
          <a:r>
            <a:rPr lang="bg-BG" sz="2800" dirty="0" smtClean="0">
              <a:solidFill>
                <a:srgbClr val="002060"/>
              </a:solidFill>
              <a:latin typeface="Georgia" panose="02040502050405020303" pitchFamily="18" charset="0"/>
            </a:rPr>
            <a:t>Материали и оборудване</a:t>
          </a:r>
          <a:endParaRPr lang="bg-BG" sz="2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10CBBCA-F3C7-4D2E-B61A-CC37A158CEFB}" type="parTrans" cxnId="{609643D4-C08F-492B-9465-8BFB1FCC9C67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5836FB24-8DB0-4806-BD1C-0543E51AB035}" type="sibTrans" cxnId="{609643D4-C08F-492B-9465-8BFB1FCC9C67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3FFF4C2C-4888-47C5-88E4-7DB183ABFB3A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Закупуване на оборудване от локални доставчици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897D7BF1-061A-48EB-B5E4-6A4A1275AD30}" type="parTrans" cxnId="{5420B6F9-4EE4-4143-86FD-37EF135A25B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7FAEB5EB-4D65-42A5-817D-0DFB88AC1BDB}" type="sibTrans" cxnId="{5420B6F9-4EE4-4143-86FD-37EF135A25B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FD366199-1D2B-4C3D-85D9-693A7660C703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Обучение на общността да работи с оборудването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716C0E7D-F475-4AD0-950B-399724E03410}" type="parTrans" cxnId="{42BC5A28-4129-4E58-805B-F9D5DE1D7BDD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BA09C868-F8E5-456A-A8B4-F707A8E57685}" type="sibTrans" cxnId="{42BC5A28-4129-4E58-805B-F9D5DE1D7BDD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38F8DD39-7979-4BFC-9C92-508DB77D8EAA}">
      <dgm:prSet phldrT="[Текст]" custT="1"/>
      <dgm:spPr/>
      <dgm:t>
        <a:bodyPr/>
        <a:lstStyle/>
        <a:p>
          <a:r>
            <a:rPr lang="bg-BG" sz="2800" dirty="0" smtClean="0">
              <a:solidFill>
                <a:srgbClr val="002060"/>
              </a:solidFill>
              <a:latin typeface="Georgia" panose="02040502050405020303" pitchFamily="18" charset="0"/>
            </a:rPr>
            <a:t>Финансиране </a:t>
          </a:r>
          <a:endParaRPr lang="bg-BG" sz="2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F53A8F30-5B24-4ED5-B591-A19949E801A2}" type="parTrans" cxnId="{429319C9-00D6-458B-83D5-83AC539E4F35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79E2525D-A62C-4FB3-B0EB-5378192F5EDC}" type="sibTrans" cxnId="{429319C9-00D6-458B-83D5-83AC539E4F35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F21D75FE-96F9-4535-8A83-B19E4B753AFE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Осигуряване на локално финансиране за дълъг период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5538D686-5AA0-4D45-BC4D-C43CF0348DED}" type="parTrans" cxnId="{795A2AD7-4039-4D7F-9DE2-FC04AB5336EB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003C0AAE-E738-4300-9A73-6BFA46DDA442}" type="sibTrans" cxnId="{795A2AD7-4039-4D7F-9DE2-FC04AB5336EB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CBDCB8B8-1ACE-4CB6-A313-C4838E2A13AE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Компенсиране на участниците с цел осигуряване на дългосрочно участие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043FFF77-5187-4D67-90EC-5C8A782322C3}" type="parTrans" cxnId="{D1024B9A-663B-4540-8DC1-442549D3B48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B3993A4F-9437-4C06-8779-3D46DE0459CC}" type="sibTrans" cxnId="{D1024B9A-663B-4540-8DC1-442549D3B48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B6A9B3A9-C95F-447C-8852-DACF69B81B88}" type="pres">
      <dgm:prSet presAssocID="{A71FCD24-2804-4A41-9CFD-B5FADC87B91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C3D921C-70AC-44BE-9FBA-9279C86F3F11}" type="pres">
      <dgm:prSet presAssocID="{085E57FE-6EEF-4DC6-A423-0C60E71D2704}" presName="compNode" presStyleCnt="0"/>
      <dgm:spPr/>
    </dgm:pt>
    <dgm:pt modelId="{091FA399-044F-4884-99ED-358753667AD0}" type="pres">
      <dgm:prSet presAssocID="{085E57FE-6EEF-4DC6-A423-0C60E71D2704}" presName="aNode" presStyleLbl="bgShp" presStyleIdx="0" presStyleCnt="3"/>
      <dgm:spPr/>
      <dgm:t>
        <a:bodyPr/>
        <a:lstStyle/>
        <a:p>
          <a:endParaRPr lang="bg-BG"/>
        </a:p>
      </dgm:t>
    </dgm:pt>
    <dgm:pt modelId="{90EEB85B-9C1B-48FB-B487-964301051881}" type="pres">
      <dgm:prSet presAssocID="{085E57FE-6EEF-4DC6-A423-0C60E71D2704}" presName="textNode" presStyleLbl="bgShp" presStyleIdx="0" presStyleCnt="3"/>
      <dgm:spPr/>
      <dgm:t>
        <a:bodyPr/>
        <a:lstStyle/>
        <a:p>
          <a:endParaRPr lang="bg-BG"/>
        </a:p>
      </dgm:t>
    </dgm:pt>
    <dgm:pt modelId="{D478E29A-0BF2-4B6B-9B2E-96EB95910268}" type="pres">
      <dgm:prSet presAssocID="{085E57FE-6EEF-4DC6-A423-0C60E71D2704}" presName="compChildNode" presStyleCnt="0"/>
      <dgm:spPr/>
    </dgm:pt>
    <dgm:pt modelId="{B12C4AA2-C5D5-415E-8369-300889546691}" type="pres">
      <dgm:prSet presAssocID="{085E57FE-6EEF-4DC6-A423-0C60E71D2704}" presName="theInnerList" presStyleCnt="0"/>
      <dgm:spPr/>
    </dgm:pt>
    <dgm:pt modelId="{8B740B6A-3269-4282-9E3A-7CCDDCB3626D}" type="pres">
      <dgm:prSet presAssocID="{0E9F950C-3618-4A93-A24C-0A835C838D29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8CC30CF-8429-4F42-9104-7CCDB5607851}" type="pres">
      <dgm:prSet presAssocID="{0E9F950C-3618-4A93-A24C-0A835C838D29}" presName="aSpace2" presStyleCnt="0"/>
      <dgm:spPr/>
    </dgm:pt>
    <dgm:pt modelId="{088542B9-DA0C-4641-A5E9-5374FA9BCE95}" type="pres">
      <dgm:prSet presAssocID="{5C80E6A2-CB4C-49A6-B9FD-C71020D366CB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2B16E1A-4363-4173-BB90-5B117F7220EF}" type="pres">
      <dgm:prSet presAssocID="{085E57FE-6EEF-4DC6-A423-0C60E71D2704}" presName="aSpace" presStyleCnt="0"/>
      <dgm:spPr/>
    </dgm:pt>
    <dgm:pt modelId="{05CDDBD9-F423-4D7D-8D70-2ABEEA37B60F}" type="pres">
      <dgm:prSet presAssocID="{A13F3B2B-3FF5-4437-89E4-EFA87DF5C790}" presName="compNode" presStyleCnt="0"/>
      <dgm:spPr/>
    </dgm:pt>
    <dgm:pt modelId="{23D07A43-2BC8-4733-8CFA-646B1B1FD1A5}" type="pres">
      <dgm:prSet presAssocID="{A13F3B2B-3FF5-4437-89E4-EFA87DF5C790}" presName="aNode" presStyleLbl="bgShp" presStyleIdx="1" presStyleCnt="3"/>
      <dgm:spPr/>
      <dgm:t>
        <a:bodyPr/>
        <a:lstStyle/>
        <a:p>
          <a:endParaRPr lang="bg-BG"/>
        </a:p>
      </dgm:t>
    </dgm:pt>
    <dgm:pt modelId="{19FC5FD5-C3F2-43A3-807F-8AEA41C819D7}" type="pres">
      <dgm:prSet presAssocID="{A13F3B2B-3FF5-4437-89E4-EFA87DF5C790}" presName="textNode" presStyleLbl="bgShp" presStyleIdx="1" presStyleCnt="3"/>
      <dgm:spPr/>
      <dgm:t>
        <a:bodyPr/>
        <a:lstStyle/>
        <a:p>
          <a:endParaRPr lang="bg-BG"/>
        </a:p>
      </dgm:t>
    </dgm:pt>
    <dgm:pt modelId="{386AA700-3365-49D2-907F-7288E5EAF68C}" type="pres">
      <dgm:prSet presAssocID="{A13F3B2B-3FF5-4437-89E4-EFA87DF5C790}" presName="compChildNode" presStyleCnt="0"/>
      <dgm:spPr/>
    </dgm:pt>
    <dgm:pt modelId="{CA554308-A84A-43CF-AA5E-C51AA1B43FA5}" type="pres">
      <dgm:prSet presAssocID="{A13F3B2B-3FF5-4437-89E4-EFA87DF5C790}" presName="theInnerList" presStyleCnt="0"/>
      <dgm:spPr/>
    </dgm:pt>
    <dgm:pt modelId="{E0D36DBC-4D77-4DA5-B908-3CBEDE2CB69E}" type="pres">
      <dgm:prSet presAssocID="{3FFF4C2C-4888-47C5-88E4-7DB183ABFB3A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3A27403-8D41-4E01-9870-BA2311F60694}" type="pres">
      <dgm:prSet presAssocID="{3FFF4C2C-4888-47C5-88E4-7DB183ABFB3A}" presName="aSpace2" presStyleCnt="0"/>
      <dgm:spPr/>
    </dgm:pt>
    <dgm:pt modelId="{CE41ACA3-C0D9-4748-B735-C623C7928FCA}" type="pres">
      <dgm:prSet presAssocID="{FD366199-1D2B-4C3D-85D9-693A7660C703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7277143-EB45-4132-AB18-A31B441F2DE4}" type="pres">
      <dgm:prSet presAssocID="{A13F3B2B-3FF5-4437-89E4-EFA87DF5C790}" presName="aSpace" presStyleCnt="0"/>
      <dgm:spPr/>
    </dgm:pt>
    <dgm:pt modelId="{12CB2300-8120-4DA2-B8BB-B2136CABFE24}" type="pres">
      <dgm:prSet presAssocID="{38F8DD39-7979-4BFC-9C92-508DB77D8EAA}" presName="compNode" presStyleCnt="0"/>
      <dgm:spPr/>
    </dgm:pt>
    <dgm:pt modelId="{AA98EAC0-57CA-4453-BB6B-D11293012A46}" type="pres">
      <dgm:prSet presAssocID="{38F8DD39-7979-4BFC-9C92-508DB77D8EAA}" presName="aNode" presStyleLbl="bgShp" presStyleIdx="2" presStyleCnt="3"/>
      <dgm:spPr/>
      <dgm:t>
        <a:bodyPr/>
        <a:lstStyle/>
        <a:p>
          <a:endParaRPr lang="bg-BG"/>
        </a:p>
      </dgm:t>
    </dgm:pt>
    <dgm:pt modelId="{9DCBA549-C273-45A5-A809-8F92000E6D67}" type="pres">
      <dgm:prSet presAssocID="{38F8DD39-7979-4BFC-9C92-508DB77D8EAA}" presName="textNode" presStyleLbl="bgShp" presStyleIdx="2" presStyleCnt="3"/>
      <dgm:spPr/>
      <dgm:t>
        <a:bodyPr/>
        <a:lstStyle/>
        <a:p>
          <a:endParaRPr lang="bg-BG"/>
        </a:p>
      </dgm:t>
    </dgm:pt>
    <dgm:pt modelId="{75ABC77E-EBD2-4A28-BE20-8CB45A291C6A}" type="pres">
      <dgm:prSet presAssocID="{38F8DD39-7979-4BFC-9C92-508DB77D8EAA}" presName="compChildNode" presStyleCnt="0"/>
      <dgm:spPr/>
    </dgm:pt>
    <dgm:pt modelId="{2447D08A-F417-4E09-86C5-78CFB6E90AC3}" type="pres">
      <dgm:prSet presAssocID="{38F8DD39-7979-4BFC-9C92-508DB77D8EAA}" presName="theInnerList" presStyleCnt="0"/>
      <dgm:spPr/>
    </dgm:pt>
    <dgm:pt modelId="{517E6AAA-14A7-4691-B5F4-CDB99FD2F3A0}" type="pres">
      <dgm:prSet presAssocID="{F21D75FE-96F9-4535-8A83-B19E4B753AFE}" presName="childNode" presStyleLbl="node1" presStyleIdx="4" presStyleCnt="6" custLinFactNeighborX="922" custLinFactNeighborY="-73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CD79DEF-3A76-4968-9FF0-842CC743F45B}" type="pres">
      <dgm:prSet presAssocID="{F21D75FE-96F9-4535-8A83-B19E4B753AFE}" presName="aSpace2" presStyleCnt="0"/>
      <dgm:spPr/>
    </dgm:pt>
    <dgm:pt modelId="{3F5BCDB5-D482-47F9-B0AD-3B0CAFAB99F2}" type="pres">
      <dgm:prSet presAssocID="{CBDCB8B8-1ACE-4CB6-A313-C4838E2A13AE}" presName="childNode" presStyleLbl="node1" presStyleIdx="5" presStyleCnt="6" custScaleY="149470" custLinFactNeighborX="922" custLinFactNeighborY="138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5301689B-B816-420C-B773-FAE61F7026E1}" type="presOf" srcId="{CBDCB8B8-1ACE-4CB6-A313-C4838E2A13AE}" destId="{3F5BCDB5-D482-47F9-B0AD-3B0CAFAB99F2}" srcOrd="0" destOrd="0" presId="urn:microsoft.com/office/officeart/2005/8/layout/lProcess2"/>
    <dgm:cxn modelId="{429319C9-00D6-458B-83D5-83AC539E4F35}" srcId="{A71FCD24-2804-4A41-9CFD-B5FADC87B919}" destId="{38F8DD39-7979-4BFC-9C92-508DB77D8EAA}" srcOrd="2" destOrd="0" parTransId="{F53A8F30-5B24-4ED5-B591-A19949E801A2}" sibTransId="{79E2525D-A62C-4FB3-B0EB-5378192F5EDC}"/>
    <dgm:cxn modelId="{795A2AD7-4039-4D7F-9DE2-FC04AB5336EB}" srcId="{38F8DD39-7979-4BFC-9C92-508DB77D8EAA}" destId="{F21D75FE-96F9-4535-8A83-B19E4B753AFE}" srcOrd="0" destOrd="0" parTransId="{5538D686-5AA0-4D45-BC4D-C43CF0348DED}" sibTransId="{003C0AAE-E738-4300-9A73-6BFA46DDA442}"/>
    <dgm:cxn modelId="{C0D4BB06-C36E-4841-BC3E-C115150AF938}" srcId="{A71FCD24-2804-4A41-9CFD-B5FADC87B919}" destId="{085E57FE-6EEF-4DC6-A423-0C60E71D2704}" srcOrd="0" destOrd="0" parTransId="{0EA5F3AB-10BF-4A4E-BB4C-9354C10DCE35}" sibTransId="{8324EA41-68F4-463D-81FE-F4F9A85F4B9E}"/>
    <dgm:cxn modelId="{44CD34B3-8D60-44CF-802A-51E5ED472665}" type="presOf" srcId="{F21D75FE-96F9-4535-8A83-B19E4B753AFE}" destId="{517E6AAA-14A7-4691-B5F4-CDB99FD2F3A0}" srcOrd="0" destOrd="0" presId="urn:microsoft.com/office/officeart/2005/8/layout/lProcess2"/>
    <dgm:cxn modelId="{609643D4-C08F-492B-9465-8BFB1FCC9C67}" srcId="{A71FCD24-2804-4A41-9CFD-B5FADC87B919}" destId="{A13F3B2B-3FF5-4437-89E4-EFA87DF5C790}" srcOrd="1" destOrd="0" parTransId="{C10CBBCA-F3C7-4D2E-B61A-CC37A158CEFB}" sibTransId="{5836FB24-8DB0-4806-BD1C-0543E51AB035}"/>
    <dgm:cxn modelId="{7D438583-0C50-4E9C-A484-95E0F461DC6E}" type="presOf" srcId="{38F8DD39-7979-4BFC-9C92-508DB77D8EAA}" destId="{9DCBA549-C273-45A5-A809-8F92000E6D67}" srcOrd="1" destOrd="0" presId="urn:microsoft.com/office/officeart/2005/8/layout/lProcess2"/>
    <dgm:cxn modelId="{20343397-9024-4CC8-B145-467A949BDB0F}" type="presOf" srcId="{5C80E6A2-CB4C-49A6-B9FD-C71020D366CB}" destId="{088542B9-DA0C-4641-A5E9-5374FA9BCE95}" srcOrd="0" destOrd="0" presId="urn:microsoft.com/office/officeart/2005/8/layout/lProcess2"/>
    <dgm:cxn modelId="{8B3542B9-08A8-42FB-8607-F28207D8C0AF}" type="presOf" srcId="{3FFF4C2C-4888-47C5-88E4-7DB183ABFB3A}" destId="{E0D36DBC-4D77-4DA5-B908-3CBEDE2CB69E}" srcOrd="0" destOrd="0" presId="urn:microsoft.com/office/officeart/2005/8/layout/lProcess2"/>
    <dgm:cxn modelId="{D1024B9A-663B-4540-8DC1-442549D3B48E}" srcId="{38F8DD39-7979-4BFC-9C92-508DB77D8EAA}" destId="{CBDCB8B8-1ACE-4CB6-A313-C4838E2A13AE}" srcOrd="1" destOrd="0" parTransId="{043FFF77-5187-4D67-90EC-5C8A782322C3}" sibTransId="{B3993A4F-9437-4C06-8779-3D46DE0459CC}"/>
    <dgm:cxn modelId="{5F91FC94-6461-45F5-94CF-D2D5874D3BEF}" type="presOf" srcId="{A13F3B2B-3FF5-4437-89E4-EFA87DF5C790}" destId="{23D07A43-2BC8-4733-8CFA-646B1B1FD1A5}" srcOrd="0" destOrd="0" presId="urn:microsoft.com/office/officeart/2005/8/layout/lProcess2"/>
    <dgm:cxn modelId="{8CE8534A-E176-4625-9C5B-D62B1BDAC1CE}" type="presOf" srcId="{085E57FE-6EEF-4DC6-A423-0C60E71D2704}" destId="{091FA399-044F-4884-99ED-358753667AD0}" srcOrd="0" destOrd="0" presId="urn:microsoft.com/office/officeart/2005/8/layout/lProcess2"/>
    <dgm:cxn modelId="{AA1C14F0-B7E8-4D7D-AAE3-09A72F47C5DF}" type="presOf" srcId="{FD366199-1D2B-4C3D-85D9-693A7660C703}" destId="{CE41ACA3-C0D9-4748-B735-C623C7928FCA}" srcOrd="0" destOrd="0" presId="urn:microsoft.com/office/officeart/2005/8/layout/lProcess2"/>
    <dgm:cxn modelId="{A166C6CA-6D4D-4203-B099-E9663196B501}" type="presOf" srcId="{A13F3B2B-3FF5-4437-89E4-EFA87DF5C790}" destId="{19FC5FD5-C3F2-43A3-807F-8AEA41C819D7}" srcOrd="1" destOrd="0" presId="urn:microsoft.com/office/officeart/2005/8/layout/lProcess2"/>
    <dgm:cxn modelId="{5420B6F9-4EE4-4143-86FD-37EF135A25BE}" srcId="{A13F3B2B-3FF5-4437-89E4-EFA87DF5C790}" destId="{3FFF4C2C-4888-47C5-88E4-7DB183ABFB3A}" srcOrd="0" destOrd="0" parTransId="{897D7BF1-061A-48EB-B5E4-6A4A1275AD30}" sibTransId="{7FAEB5EB-4D65-42A5-817D-0DFB88AC1BDB}"/>
    <dgm:cxn modelId="{C1F4862A-39A3-4511-9C44-BAC15C3033BE}" type="presOf" srcId="{085E57FE-6EEF-4DC6-A423-0C60E71D2704}" destId="{90EEB85B-9C1B-48FB-B487-964301051881}" srcOrd="1" destOrd="0" presId="urn:microsoft.com/office/officeart/2005/8/layout/lProcess2"/>
    <dgm:cxn modelId="{8A24A222-CEEC-4A10-A2AA-94211D07A021}" type="presOf" srcId="{A71FCD24-2804-4A41-9CFD-B5FADC87B919}" destId="{B6A9B3A9-C95F-447C-8852-DACF69B81B88}" srcOrd="0" destOrd="0" presId="urn:microsoft.com/office/officeart/2005/8/layout/lProcess2"/>
    <dgm:cxn modelId="{67F5C66A-BD4E-4A4A-A31A-C6C0A5FECA7C}" srcId="{085E57FE-6EEF-4DC6-A423-0C60E71D2704}" destId="{5C80E6A2-CB4C-49A6-B9FD-C71020D366CB}" srcOrd="1" destOrd="0" parTransId="{77290C82-9562-481D-A6F8-4667CAACE38C}" sibTransId="{479D7DF7-F0FE-4E9D-8A73-29B088DEE7D8}"/>
    <dgm:cxn modelId="{2C622C54-6458-4EDA-A32A-9A4B3812C32A}" type="presOf" srcId="{38F8DD39-7979-4BFC-9C92-508DB77D8EAA}" destId="{AA98EAC0-57CA-4453-BB6B-D11293012A46}" srcOrd="0" destOrd="0" presId="urn:microsoft.com/office/officeart/2005/8/layout/lProcess2"/>
    <dgm:cxn modelId="{42BC5A28-4129-4E58-805B-F9D5DE1D7BDD}" srcId="{A13F3B2B-3FF5-4437-89E4-EFA87DF5C790}" destId="{FD366199-1D2B-4C3D-85D9-693A7660C703}" srcOrd="1" destOrd="0" parTransId="{716C0E7D-F475-4AD0-950B-399724E03410}" sibTransId="{BA09C868-F8E5-456A-A8B4-F707A8E57685}"/>
    <dgm:cxn modelId="{5BB3894D-77DA-4ED6-8D0C-5101537F5EBF}" srcId="{085E57FE-6EEF-4DC6-A423-0C60E71D2704}" destId="{0E9F950C-3618-4A93-A24C-0A835C838D29}" srcOrd="0" destOrd="0" parTransId="{87BAC7E5-ABBA-4219-9C6F-6AD5832AC458}" sibTransId="{303C3089-3F6D-4C17-A5FB-1F6420C037B7}"/>
    <dgm:cxn modelId="{BCF1B7A9-22D8-470E-9859-E341CED17F65}" type="presOf" srcId="{0E9F950C-3618-4A93-A24C-0A835C838D29}" destId="{8B740B6A-3269-4282-9E3A-7CCDDCB3626D}" srcOrd="0" destOrd="0" presId="urn:microsoft.com/office/officeart/2005/8/layout/lProcess2"/>
    <dgm:cxn modelId="{FC8C8B4D-6F26-4EE2-BBF2-66B882D1C892}" type="presParOf" srcId="{B6A9B3A9-C95F-447C-8852-DACF69B81B88}" destId="{3C3D921C-70AC-44BE-9FBA-9279C86F3F11}" srcOrd="0" destOrd="0" presId="urn:microsoft.com/office/officeart/2005/8/layout/lProcess2"/>
    <dgm:cxn modelId="{5EEFDB12-354E-463B-80AE-6DEB3209C326}" type="presParOf" srcId="{3C3D921C-70AC-44BE-9FBA-9279C86F3F11}" destId="{091FA399-044F-4884-99ED-358753667AD0}" srcOrd="0" destOrd="0" presId="urn:microsoft.com/office/officeart/2005/8/layout/lProcess2"/>
    <dgm:cxn modelId="{3158EF8E-3E66-417B-BEF5-2E6D6CBB65ED}" type="presParOf" srcId="{3C3D921C-70AC-44BE-9FBA-9279C86F3F11}" destId="{90EEB85B-9C1B-48FB-B487-964301051881}" srcOrd="1" destOrd="0" presId="urn:microsoft.com/office/officeart/2005/8/layout/lProcess2"/>
    <dgm:cxn modelId="{BED79A64-DE8E-4B2F-8254-85D301082416}" type="presParOf" srcId="{3C3D921C-70AC-44BE-9FBA-9279C86F3F11}" destId="{D478E29A-0BF2-4B6B-9B2E-96EB95910268}" srcOrd="2" destOrd="0" presId="urn:microsoft.com/office/officeart/2005/8/layout/lProcess2"/>
    <dgm:cxn modelId="{849053D4-6891-4831-9BB8-2B4498A3B95E}" type="presParOf" srcId="{D478E29A-0BF2-4B6B-9B2E-96EB95910268}" destId="{B12C4AA2-C5D5-415E-8369-300889546691}" srcOrd="0" destOrd="0" presId="urn:microsoft.com/office/officeart/2005/8/layout/lProcess2"/>
    <dgm:cxn modelId="{A3990D78-7A2C-4E97-AE46-112F2A80AF75}" type="presParOf" srcId="{B12C4AA2-C5D5-415E-8369-300889546691}" destId="{8B740B6A-3269-4282-9E3A-7CCDDCB3626D}" srcOrd="0" destOrd="0" presId="urn:microsoft.com/office/officeart/2005/8/layout/lProcess2"/>
    <dgm:cxn modelId="{395B01AC-EE2F-48B0-A732-F5352B25DB8A}" type="presParOf" srcId="{B12C4AA2-C5D5-415E-8369-300889546691}" destId="{A8CC30CF-8429-4F42-9104-7CCDB5607851}" srcOrd="1" destOrd="0" presId="urn:microsoft.com/office/officeart/2005/8/layout/lProcess2"/>
    <dgm:cxn modelId="{C27F4811-F946-4DB7-8A3D-0FF48FE06F89}" type="presParOf" srcId="{B12C4AA2-C5D5-415E-8369-300889546691}" destId="{088542B9-DA0C-4641-A5E9-5374FA9BCE95}" srcOrd="2" destOrd="0" presId="urn:microsoft.com/office/officeart/2005/8/layout/lProcess2"/>
    <dgm:cxn modelId="{49D9DCCF-1579-48E0-AA79-96823991C5EE}" type="presParOf" srcId="{B6A9B3A9-C95F-447C-8852-DACF69B81B88}" destId="{32B16E1A-4363-4173-BB90-5B117F7220EF}" srcOrd="1" destOrd="0" presId="urn:microsoft.com/office/officeart/2005/8/layout/lProcess2"/>
    <dgm:cxn modelId="{C427437F-0653-4794-9066-0669909E2076}" type="presParOf" srcId="{B6A9B3A9-C95F-447C-8852-DACF69B81B88}" destId="{05CDDBD9-F423-4D7D-8D70-2ABEEA37B60F}" srcOrd="2" destOrd="0" presId="urn:microsoft.com/office/officeart/2005/8/layout/lProcess2"/>
    <dgm:cxn modelId="{572BF3A4-0FE4-47D3-A2CC-A2FCFDE5F4C9}" type="presParOf" srcId="{05CDDBD9-F423-4D7D-8D70-2ABEEA37B60F}" destId="{23D07A43-2BC8-4733-8CFA-646B1B1FD1A5}" srcOrd="0" destOrd="0" presId="urn:microsoft.com/office/officeart/2005/8/layout/lProcess2"/>
    <dgm:cxn modelId="{CE064C3F-C8B0-4292-B202-D955158B9E0D}" type="presParOf" srcId="{05CDDBD9-F423-4D7D-8D70-2ABEEA37B60F}" destId="{19FC5FD5-C3F2-43A3-807F-8AEA41C819D7}" srcOrd="1" destOrd="0" presId="urn:microsoft.com/office/officeart/2005/8/layout/lProcess2"/>
    <dgm:cxn modelId="{EEA7C51B-EDE9-47C1-860A-82DDB83EF5DD}" type="presParOf" srcId="{05CDDBD9-F423-4D7D-8D70-2ABEEA37B60F}" destId="{386AA700-3365-49D2-907F-7288E5EAF68C}" srcOrd="2" destOrd="0" presId="urn:microsoft.com/office/officeart/2005/8/layout/lProcess2"/>
    <dgm:cxn modelId="{66FFD242-32D1-4A87-863A-1DEE7470C040}" type="presParOf" srcId="{386AA700-3365-49D2-907F-7288E5EAF68C}" destId="{CA554308-A84A-43CF-AA5E-C51AA1B43FA5}" srcOrd="0" destOrd="0" presId="urn:microsoft.com/office/officeart/2005/8/layout/lProcess2"/>
    <dgm:cxn modelId="{D88B6CD4-BAE9-4EB6-92AC-B4CE804F16C8}" type="presParOf" srcId="{CA554308-A84A-43CF-AA5E-C51AA1B43FA5}" destId="{E0D36DBC-4D77-4DA5-B908-3CBEDE2CB69E}" srcOrd="0" destOrd="0" presId="urn:microsoft.com/office/officeart/2005/8/layout/lProcess2"/>
    <dgm:cxn modelId="{BF78332A-3861-43E7-9194-579E8657DC6F}" type="presParOf" srcId="{CA554308-A84A-43CF-AA5E-C51AA1B43FA5}" destId="{53A27403-8D41-4E01-9870-BA2311F60694}" srcOrd="1" destOrd="0" presId="urn:microsoft.com/office/officeart/2005/8/layout/lProcess2"/>
    <dgm:cxn modelId="{9A84EDC2-A8E3-4D94-B692-E16B6B41C894}" type="presParOf" srcId="{CA554308-A84A-43CF-AA5E-C51AA1B43FA5}" destId="{CE41ACA3-C0D9-4748-B735-C623C7928FCA}" srcOrd="2" destOrd="0" presId="urn:microsoft.com/office/officeart/2005/8/layout/lProcess2"/>
    <dgm:cxn modelId="{10731105-2831-4C98-98AD-35A875F29422}" type="presParOf" srcId="{B6A9B3A9-C95F-447C-8852-DACF69B81B88}" destId="{E7277143-EB45-4132-AB18-A31B441F2DE4}" srcOrd="3" destOrd="0" presId="urn:microsoft.com/office/officeart/2005/8/layout/lProcess2"/>
    <dgm:cxn modelId="{993D67CC-E177-4A53-A246-A8AC56FE9DD2}" type="presParOf" srcId="{B6A9B3A9-C95F-447C-8852-DACF69B81B88}" destId="{12CB2300-8120-4DA2-B8BB-B2136CABFE24}" srcOrd="4" destOrd="0" presId="urn:microsoft.com/office/officeart/2005/8/layout/lProcess2"/>
    <dgm:cxn modelId="{15F2A559-E619-4E2B-B3CA-93498BA1B904}" type="presParOf" srcId="{12CB2300-8120-4DA2-B8BB-B2136CABFE24}" destId="{AA98EAC0-57CA-4453-BB6B-D11293012A46}" srcOrd="0" destOrd="0" presId="urn:microsoft.com/office/officeart/2005/8/layout/lProcess2"/>
    <dgm:cxn modelId="{946DF1C8-81F4-4E3B-9ED6-FE9504F36A20}" type="presParOf" srcId="{12CB2300-8120-4DA2-B8BB-B2136CABFE24}" destId="{9DCBA549-C273-45A5-A809-8F92000E6D67}" srcOrd="1" destOrd="0" presId="urn:microsoft.com/office/officeart/2005/8/layout/lProcess2"/>
    <dgm:cxn modelId="{BC62E6B4-D228-4471-99CC-7680B04DBFFA}" type="presParOf" srcId="{12CB2300-8120-4DA2-B8BB-B2136CABFE24}" destId="{75ABC77E-EBD2-4A28-BE20-8CB45A291C6A}" srcOrd="2" destOrd="0" presId="urn:microsoft.com/office/officeart/2005/8/layout/lProcess2"/>
    <dgm:cxn modelId="{86C8AEB9-CD50-4519-8C7B-895902DA123A}" type="presParOf" srcId="{75ABC77E-EBD2-4A28-BE20-8CB45A291C6A}" destId="{2447D08A-F417-4E09-86C5-78CFB6E90AC3}" srcOrd="0" destOrd="0" presId="urn:microsoft.com/office/officeart/2005/8/layout/lProcess2"/>
    <dgm:cxn modelId="{4337CB82-FD01-4C72-81A0-F7E98B0F724F}" type="presParOf" srcId="{2447D08A-F417-4E09-86C5-78CFB6E90AC3}" destId="{517E6AAA-14A7-4691-B5F4-CDB99FD2F3A0}" srcOrd="0" destOrd="0" presId="urn:microsoft.com/office/officeart/2005/8/layout/lProcess2"/>
    <dgm:cxn modelId="{B90D1FD4-AB03-406C-8F3B-AE6E3CBDAA45}" type="presParOf" srcId="{2447D08A-F417-4E09-86C5-78CFB6E90AC3}" destId="{8CD79DEF-3A76-4968-9FF0-842CC743F45B}" srcOrd="1" destOrd="0" presId="urn:microsoft.com/office/officeart/2005/8/layout/lProcess2"/>
    <dgm:cxn modelId="{17B9BDE5-082D-4F7C-AA9C-9A852D2655AF}" type="presParOf" srcId="{2447D08A-F417-4E09-86C5-78CFB6E90AC3}" destId="{3F5BCDB5-D482-47F9-B0AD-3B0CAFAB99F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1FCD24-2804-4A41-9CFD-B5FADC87B919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085E57FE-6EEF-4DC6-A423-0C60E71D2704}">
      <dgm:prSet phldrT="[Текст]" custT="1"/>
      <dgm:spPr/>
      <dgm:t>
        <a:bodyPr/>
        <a:lstStyle/>
        <a:p>
          <a:r>
            <a:rPr lang="bg-BG" sz="2800" dirty="0" smtClean="0">
              <a:solidFill>
                <a:srgbClr val="002060"/>
              </a:solidFill>
              <a:latin typeface="Georgia" panose="02040502050405020303" pitchFamily="18" charset="0"/>
            </a:rPr>
            <a:t>Обучение</a:t>
          </a:r>
          <a:endParaRPr lang="bg-BG" sz="2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0EA5F3AB-10BF-4A4E-BB4C-9354C10DCE35}" type="parTrans" cxnId="{C0D4BB06-C36E-4841-BC3E-C115150AF938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8324EA41-68F4-463D-81FE-F4F9A85F4B9E}" type="sibTrans" cxnId="{C0D4BB06-C36E-4841-BC3E-C115150AF938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0E9F950C-3618-4A93-A24C-0A835C838D29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Разработване на план за трансфер на знанието към нови бенефициенти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87BAC7E5-ABBA-4219-9C6F-6AD5832AC458}" type="parTrans" cxnId="{5BB3894D-77DA-4ED6-8D0C-5101537F5EBF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303C3089-3F6D-4C17-A5FB-1F6420C037B7}" type="sibTrans" cxnId="{5BB3894D-77DA-4ED6-8D0C-5101537F5EBF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5C80E6A2-CB4C-49A6-B9FD-C71020D366CB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Партньорство с местни организации с опит/ експертиза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77290C82-9562-481D-A6F8-4667CAACE38C}" type="parTrans" cxnId="{67F5C66A-BD4E-4A4A-A31A-C6C0A5FECA7C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479D7DF7-F0FE-4E9D-8A73-29B088DEE7D8}" type="sibTrans" cxnId="{67F5C66A-BD4E-4A4A-A31A-C6C0A5FECA7C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A13F3B2B-3FF5-4437-89E4-EFA87DF5C790}">
      <dgm:prSet phldrT="[Текст]" custT="1"/>
      <dgm:spPr/>
      <dgm:t>
        <a:bodyPr/>
        <a:lstStyle/>
        <a:p>
          <a:r>
            <a:rPr lang="bg-BG" sz="2800" dirty="0" smtClean="0">
              <a:solidFill>
                <a:srgbClr val="002060"/>
              </a:solidFill>
              <a:latin typeface="Georgia" panose="02040502050405020303" pitchFamily="18" charset="0"/>
            </a:rPr>
            <a:t>Мотивация</a:t>
          </a:r>
          <a:endParaRPr lang="bg-BG" sz="2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C10CBBCA-F3C7-4D2E-B61A-CC37A158CEFB}" type="parTrans" cxnId="{609643D4-C08F-492B-9465-8BFB1FCC9C67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5836FB24-8DB0-4806-BD1C-0543E51AB035}" type="sibTrans" cxnId="{609643D4-C08F-492B-9465-8BFB1FCC9C67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3FFF4C2C-4888-47C5-88E4-7DB183ABFB3A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Идентифициране на лидери , които да се посветят на проекта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897D7BF1-061A-48EB-B5E4-6A4A1275AD30}" type="parTrans" cxnId="{5420B6F9-4EE4-4143-86FD-37EF135A25B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7FAEB5EB-4D65-42A5-817D-0DFB88AC1BDB}" type="sibTrans" cxnId="{5420B6F9-4EE4-4143-86FD-37EF135A25B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FD366199-1D2B-4C3D-85D9-693A7660C703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Подготовка на общността да стане собственик на проекта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716C0E7D-F475-4AD0-950B-399724E03410}" type="parTrans" cxnId="{42BC5A28-4129-4E58-805B-F9D5DE1D7BDD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BA09C868-F8E5-456A-A8B4-F707A8E57685}" type="sibTrans" cxnId="{42BC5A28-4129-4E58-805B-F9D5DE1D7BDD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38F8DD39-7979-4BFC-9C92-508DB77D8EAA}">
      <dgm:prSet phldrT="[Текст]" custT="1"/>
      <dgm:spPr/>
      <dgm:t>
        <a:bodyPr/>
        <a:lstStyle/>
        <a:p>
          <a:r>
            <a:rPr lang="bg-BG" sz="2800" dirty="0" smtClean="0">
              <a:solidFill>
                <a:srgbClr val="002060"/>
              </a:solidFill>
              <a:latin typeface="Georgia" panose="02040502050405020303" pitchFamily="18" charset="0"/>
            </a:rPr>
            <a:t>Мониторинг и оценка </a:t>
          </a:r>
          <a:endParaRPr lang="bg-BG" sz="2800" dirty="0">
            <a:solidFill>
              <a:srgbClr val="002060"/>
            </a:solidFill>
            <a:latin typeface="Georgia" panose="02040502050405020303" pitchFamily="18" charset="0"/>
          </a:endParaRPr>
        </a:p>
      </dgm:t>
    </dgm:pt>
    <dgm:pt modelId="{F53A8F30-5B24-4ED5-B591-A19949E801A2}" type="parTrans" cxnId="{429319C9-00D6-458B-83D5-83AC539E4F35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79E2525D-A62C-4FB3-B0EB-5378192F5EDC}" type="sibTrans" cxnId="{429319C9-00D6-458B-83D5-83AC539E4F35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F21D75FE-96F9-4535-8A83-B19E4B753AFE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Поставяне на измерими цели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5538D686-5AA0-4D45-BC4D-C43CF0348DED}" type="parTrans" cxnId="{795A2AD7-4039-4D7F-9DE2-FC04AB5336EB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003C0AAE-E738-4300-9A73-6BFA46DDA442}" type="sibTrans" cxnId="{795A2AD7-4039-4D7F-9DE2-FC04AB5336EB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CBDCB8B8-1ACE-4CB6-A313-C4838E2A13AE}">
      <dgm:prSet phldrT="[Текст]" custT="1"/>
      <dgm:spPr/>
      <dgm:t>
        <a:bodyPr/>
        <a:lstStyle/>
        <a:p>
          <a:r>
            <a:rPr lang="bg-BG" sz="2000" dirty="0" smtClean="0">
              <a:latin typeface="Arial Narrow" panose="020B0606020202030204" pitchFamily="34" charset="0"/>
            </a:rPr>
            <a:t>Осигуряване на източници на информация за напредъка на проекта </a:t>
          </a:r>
          <a:endParaRPr lang="bg-BG" sz="2000" dirty="0">
            <a:latin typeface="Arial Narrow" panose="020B0606020202030204" pitchFamily="34" charset="0"/>
          </a:endParaRPr>
        </a:p>
      </dgm:t>
    </dgm:pt>
    <dgm:pt modelId="{043FFF77-5187-4D67-90EC-5C8A782322C3}" type="parTrans" cxnId="{D1024B9A-663B-4540-8DC1-442549D3B48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B3993A4F-9437-4C06-8779-3D46DE0459CC}" type="sibTrans" cxnId="{D1024B9A-663B-4540-8DC1-442549D3B48E}">
      <dgm:prSet/>
      <dgm:spPr/>
      <dgm:t>
        <a:bodyPr/>
        <a:lstStyle/>
        <a:p>
          <a:endParaRPr lang="bg-BG" sz="2000">
            <a:latin typeface="Georgia" panose="02040502050405020303" pitchFamily="18" charset="0"/>
          </a:endParaRPr>
        </a:p>
      </dgm:t>
    </dgm:pt>
    <dgm:pt modelId="{B6A9B3A9-C95F-447C-8852-DACF69B81B88}" type="pres">
      <dgm:prSet presAssocID="{A71FCD24-2804-4A41-9CFD-B5FADC87B91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C3D921C-70AC-44BE-9FBA-9279C86F3F11}" type="pres">
      <dgm:prSet presAssocID="{085E57FE-6EEF-4DC6-A423-0C60E71D2704}" presName="compNode" presStyleCnt="0"/>
      <dgm:spPr/>
    </dgm:pt>
    <dgm:pt modelId="{091FA399-044F-4884-99ED-358753667AD0}" type="pres">
      <dgm:prSet presAssocID="{085E57FE-6EEF-4DC6-A423-0C60E71D2704}" presName="aNode" presStyleLbl="bgShp" presStyleIdx="0" presStyleCnt="3"/>
      <dgm:spPr/>
      <dgm:t>
        <a:bodyPr/>
        <a:lstStyle/>
        <a:p>
          <a:endParaRPr lang="bg-BG"/>
        </a:p>
      </dgm:t>
    </dgm:pt>
    <dgm:pt modelId="{90EEB85B-9C1B-48FB-B487-964301051881}" type="pres">
      <dgm:prSet presAssocID="{085E57FE-6EEF-4DC6-A423-0C60E71D2704}" presName="textNode" presStyleLbl="bgShp" presStyleIdx="0" presStyleCnt="3"/>
      <dgm:spPr/>
      <dgm:t>
        <a:bodyPr/>
        <a:lstStyle/>
        <a:p>
          <a:endParaRPr lang="bg-BG"/>
        </a:p>
      </dgm:t>
    </dgm:pt>
    <dgm:pt modelId="{D478E29A-0BF2-4B6B-9B2E-96EB95910268}" type="pres">
      <dgm:prSet presAssocID="{085E57FE-6EEF-4DC6-A423-0C60E71D2704}" presName="compChildNode" presStyleCnt="0"/>
      <dgm:spPr/>
    </dgm:pt>
    <dgm:pt modelId="{B12C4AA2-C5D5-415E-8369-300889546691}" type="pres">
      <dgm:prSet presAssocID="{085E57FE-6EEF-4DC6-A423-0C60E71D2704}" presName="theInnerList" presStyleCnt="0"/>
      <dgm:spPr/>
    </dgm:pt>
    <dgm:pt modelId="{8B740B6A-3269-4282-9E3A-7CCDDCB3626D}" type="pres">
      <dgm:prSet presAssocID="{0E9F950C-3618-4A93-A24C-0A835C838D29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8CC30CF-8429-4F42-9104-7CCDB5607851}" type="pres">
      <dgm:prSet presAssocID="{0E9F950C-3618-4A93-A24C-0A835C838D29}" presName="aSpace2" presStyleCnt="0"/>
      <dgm:spPr/>
    </dgm:pt>
    <dgm:pt modelId="{088542B9-DA0C-4641-A5E9-5374FA9BCE95}" type="pres">
      <dgm:prSet presAssocID="{5C80E6A2-CB4C-49A6-B9FD-C71020D366CB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2B16E1A-4363-4173-BB90-5B117F7220EF}" type="pres">
      <dgm:prSet presAssocID="{085E57FE-6EEF-4DC6-A423-0C60E71D2704}" presName="aSpace" presStyleCnt="0"/>
      <dgm:spPr/>
    </dgm:pt>
    <dgm:pt modelId="{05CDDBD9-F423-4D7D-8D70-2ABEEA37B60F}" type="pres">
      <dgm:prSet presAssocID="{A13F3B2B-3FF5-4437-89E4-EFA87DF5C790}" presName="compNode" presStyleCnt="0"/>
      <dgm:spPr/>
    </dgm:pt>
    <dgm:pt modelId="{23D07A43-2BC8-4733-8CFA-646B1B1FD1A5}" type="pres">
      <dgm:prSet presAssocID="{A13F3B2B-3FF5-4437-89E4-EFA87DF5C790}" presName="aNode" presStyleLbl="bgShp" presStyleIdx="1" presStyleCnt="3"/>
      <dgm:spPr/>
      <dgm:t>
        <a:bodyPr/>
        <a:lstStyle/>
        <a:p>
          <a:endParaRPr lang="bg-BG"/>
        </a:p>
      </dgm:t>
    </dgm:pt>
    <dgm:pt modelId="{19FC5FD5-C3F2-43A3-807F-8AEA41C819D7}" type="pres">
      <dgm:prSet presAssocID="{A13F3B2B-3FF5-4437-89E4-EFA87DF5C790}" presName="textNode" presStyleLbl="bgShp" presStyleIdx="1" presStyleCnt="3"/>
      <dgm:spPr/>
      <dgm:t>
        <a:bodyPr/>
        <a:lstStyle/>
        <a:p>
          <a:endParaRPr lang="bg-BG"/>
        </a:p>
      </dgm:t>
    </dgm:pt>
    <dgm:pt modelId="{386AA700-3365-49D2-907F-7288E5EAF68C}" type="pres">
      <dgm:prSet presAssocID="{A13F3B2B-3FF5-4437-89E4-EFA87DF5C790}" presName="compChildNode" presStyleCnt="0"/>
      <dgm:spPr/>
    </dgm:pt>
    <dgm:pt modelId="{CA554308-A84A-43CF-AA5E-C51AA1B43FA5}" type="pres">
      <dgm:prSet presAssocID="{A13F3B2B-3FF5-4437-89E4-EFA87DF5C790}" presName="theInnerList" presStyleCnt="0"/>
      <dgm:spPr/>
    </dgm:pt>
    <dgm:pt modelId="{E0D36DBC-4D77-4DA5-B908-3CBEDE2CB69E}" type="pres">
      <dgm:prSet presAssocID="{3FFF4C2C-4888-47C5-88E4-7DB183ABFB3A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3A27403-8D41-4E01-9870-BA2311F60694}" type="pres">
      <dgm:prSet presAssocID="{3FFF4C2C-4888-47C5-88E4-7DB183ABFB3A}" presName="aSpace2" presStyleCnt="0"/>
      <dgm:spPr/>
    </dgm:pt>
    <dgm:pt modelId="{CE41ACA3-C0D9-4748-B735-C623C7928FCA}" type="pres">
      <dgm:prSet presAssocID="{FD366199-1D2B-4C3D-85D9-693A7660C703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7277143-EB45-4132-AB18-A31B441F2DE4}" type="pres">
      <dgm:prSet presAssocID="{A13F3B2B-3FF5-4437-89E4-EFA87DF5C790}" presName="aSpace" presStyleCnt="0"/>
      <dgm:spPr/>
    </dgm:pt>
    <dgm:pt modelId="{12CB2300-8120-4DA2-B8BB-B2136CABFE24}" type="pres">
      <dgm:prSet presAssocID="{38F8DD39-7979-4BFC-9C92-508DB77D8EAA}" presName="compNode" presStyleCnt="0"/>
      <dgm:spPr/>
    </dgm:pt>
    <dgm:pt modelId="{AA98EAC0-57CA-4453-BB6B-D11293012A46}" type="pres">
      <dgm:prSet presAssocID="{38F8DD39-7979-4BFC-9C92-508DB77D8EAA}" presName="aNode" presStyleLbl="bgShp" presStyleIdx="2" presStyleCnt="3"/>
      <dgm:spPr/>
      <dgm:t>
        <a:bodyPr/>
        <a:lstStyle/>
        <a:p>
          <a:endParaRPr lang="bg-BG"/>
        </a:p>
      </dgm:t>
    </dgm:pt>
    <dgm:pt modelId="{9DCBA549-C273-45A5-A809-8F92000E6D67}" type="pres">
      <dgm:prSet presAssocID="{38F8DD39-7979-4BFC-9C92-508DB77D8EAA}" presName="textNode" presStyleLbl="bgShp" presStyleIdx="2" presStyleCnt="3"/>
      <dgm:spPr/>
      <dgm:t>
        <a:bodyPr/>
        <a:lstStyle/>
        <a:p>
          <a:endParaRPr lang="bg-BG"/>
        </a:p>
      </dgm:t>
    </dgm:pt>
    <dgm:pt modelId="{75ABC77E-EBD2-4A28-BE20-8CB45A291C6A}" type="pres">
      <dgm:prSet presAssocID="{38F8DD39-7979-4BFC-9C92-508DB77D8EAA}" presName="compChildNode" presStyleCnt="0"/>
      <dgm:spPr/>
    </dgm:pt>
    <dgm:pt modelId="{2447D08A-F417-4E09-86C5-78CFB6E90AC3}" type="pres">
      <dgm:prSet presAssocID="{38F8DD39-7979-4BFC-9C92-508DB77D8EAA}" presName="theInnerList" presStyleCnt="0"/>
      <dgm:spPr/>
    </dgm:pt>
    <dgm:pt modelId="{517E6AAA-14A7-4691-B5F4-CDB99FD2F3A0}" type="pres">
      <dgm:prSet presAssocID="{F21D75FE-96F9-4535-8A83-B19E4B753AFE}" presName="childNode" presStyleLbl="node1" presStyleIdx="4" presStyleCnt="6" custLinFactNeighborX="922" custLinFactNeighborY="-735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CD79DEF-3A76-4968-9FF0-842CC743F45B}" type="pres">
      <dgm:prSet presAssocID="{F21D75FE-96F9-4535-8A83-B19E4B753AFE}" presName="aSpace2" presStyleCnt="0"/>
      <dgm:spPr/>
    </dgm:pt>
    <dgm:pt modelId="{3F5BCDB5-D482-47F9-B0AD-3B0CAFAB99F2}" type="pres">
      <dgm:prSet presAssocID="{CBDCB8B8-1ACE-4CB6-A313-C4838E2A13AE}" presName="childNode" presStyleLbl="node1" presStyleIdx="5" presStyleCnt="6" custScaleY="149470" custLinFactNeighborX="922" custLinFactNeighborY="138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A37F2BAF-77F0-42FC-8870-DA77702C7591}" type="presOf" srcId="{FD366199-1D2B-4C3D-85D9-693A7660C703}" destId="{CE41ACA3-C0D9-4748-B735-C623C7928FCA}" srcOrd="0" destOrd="0" presId="urn:microsoft.com/office/officeart/2005/8/layout/lProcess2"/>
    <dgm:cxn modelId="{429319C9-00D6-458B-83D5-83AC539E4F35}" srcId="{A71FCD24-2804-4A41-9CFD-B5FADC87B919}" destId="{38F8DD39-7979-4BFC-9C92-508DB77D8EAA}" srcOrd="2" destOrd="0" parTransId="{F53A8F30-5B24-4ED5-B591-A19949E801A2}" sibTransId="{79E2525D-A62C-4FB3-B0EB-5378192F5EDC}"/>
    <dgm:cxn modelId="{795A2AD7-4039-4D7F-9DE2-FC04AB5336EB}" srcId="{38F8DD39-7979-4BFC-9C92-508DB77D8EAA}" destId="{F21D75FE-96F9-4535-8A83-B19E4B753AFE}" srcOrd="0" destOrd="0" parTransId="{5538D686-5AA0-4D45-BC4D-C43CF0348DED}" sibTransId="{003C0AAE-E738-4300-9A73-6BFA46DDA442}"/>
    <dgm:cxn modelId="{C0D4BB06-C36E-4841-BC3E-C115150AF938}" srcId="{A71FCD24-2804-4A41-9CFD-B5FADC87B919}" destId="{085E57FE-6EEF-4DC6-A423-0C60E71D2704}" srcOrd="0" destOrd="0" parTransId="{0EA5F3AB-10BF-4A4E-BB4C-9354C10DCE35}" sibTransId="{8324EA41-68F4-463D-81FE-F4F9A85F4B9E}"/>
    <dgm:cxn modelId="{8B10A8E2-EB80-45F7-9007-6B28452089DC}" type="presOf" srcId="{CBDCB8B8-1ACE-4CB6-A313-C4838E2A13AE}" destId="{3F5BCDB5-D482-47F9-B0AD-3B0CAFAB99F2}" srcOrd="0" destOrd="0" presId="urn:microsoft.com/office/officeart/2005/8/layout/lProcess2"/>
    <dgm:cxn modelId="{E4950AB7-EF15-49D0-B5B6-A3C473364582}" type="presOf" srcId="{085E57FE-6EEF-4DC6-A423-0C60E71D2704}" destId="{90EEB85B-9C1B-48FB-B487-964301051881}" srcOrd="1" destOrd="0" presId="urn:microsoft.com/office/officeart/2005/8/layout/lProcess2"/>
    <dgm:cxn modelId="{609643D4-C08F-492B-9465-8BFB1FCC9C67}" srcId="{A71FCD24-2804-4A41-9CFD-B5FADC87B919}" destId="{A13F3B2B-3FF5-4437-89E4-EFA87DF5C790}" srcOrd="1" destOrd="0" parTransId="{C10CBBCA-F3C7-4D2E-B61A-CC37A158CEFB}" sibTransId="{5836FB24-8DB0-4806-BD1C-0543E51AB035}"/>
    <dgm:cxn modelId="{D1024B9A-663B-4540-8DC1-442549D3B48E}" srcId="{38F8DD39-7979-4BFC-9C92-508DB77D8EAA}" destId="{CBDCB8B8-1ACE-4CB6-A313-C4838E2A13AE}" srcOrd="1" destOrd="0" parTransId="{043FFF77-5187-4D67-90EC-5C8A782322C3}" sibTransId="{B3993A4F-9437-4C06-8779-3D46DE0459CC}"/>
    <dgm:cxn modelId="{C8C8788E-1112-4CB4-89CA-97EB07FED83D}" type="presOf" srcId="{0E9F950C-3618-4A93-A24C-0A835C838D29}" destId="{8B740B6A-3269-4282-9E3A-7CCDDCB3626D}" srcOrd="0" destOrd="0" presId="urn:microsoft.com/office/officeart/2005/8/layout/lProcess2"/>
    <dgm:cxn modelId="{C72594C6-3217-470A-88C4-6F4A0037A97D}" type="presOf" srcId="{3FFF4C2C-4888-47C5-88E4-7DB183ABFB3A}" destId="{E0D36DBC-4D77-4DA5-B908-3CBEDE2CB69E}" srcOrd="0" destOrd="0" presId="urn:microsoft.com/office/officeart/2005/8/layout/lProcess2"/>
    <dgm:cxn modelId="{E883CCD4-304B-409D-AC3C-1E12B5369289}" type="presOf" srcId="{F21D75FE-96F9-4535-8A83-B19E4B753AFE}" destId="{517E6AAA-14A7-4691-B5F4-CDB99FD2F3A0}" srcOrd="0" destOrd="0" presId="urn:microsoft.com/office/officeart/2005/8/layout/lProcess2"/>
    <dgm:cxn modelId="{0C584A17-B81F-4B8A-98E5-DC121999B69C}" type="presOf" srcId="{A71FCD24-2804-4A41-9CFD-B5FADC87B919}" destId="{B6A9B3A9-C95F-447C-8852-DACF69B81B88}" srcOrd="0" destOrd="0" presId="urn:microsoft.com/office/officeart/2005/8/layout/lProcess2"/>
    <dgm:cxn modelId="{3ADE7359-1508-43BE-A762-EC630CF6DEAC}" type="presOf" srcId="{38F8DD39-7979-4BFC-9C92-508DB77D8EAA}" destId="{AA98EAC0-57CA-4453-BB6B-D11293012A46}" srcOrd="0" destOrd="0" presId="urn:microsoft.com/office/officeart/2005/8/layout/lProcess2"/>
    <dgm:cxn modelId="{F402E2F2-7195-40AA-AD67-B4D397A977FC}" type="presOf" srcId="{5C80E6A2-CB4C-49A6-B9FD-C71020D366CB}" destId="{088542B9-DA0C-4641-A5E9-5374FA9BCE95}" srcOrd="0" destOrd="0" presId="urn:microsoft.com/office/officeart/2005/8/layout/lProcess2"/>
    <dgm:cxn modelId="{5420B6F9-4EE4-4143-86FD-37EF135A25BE}" srcId="{A13F3B2B-3FF5-4437-89E4-EFA87DF5C790}" destId="{3FFF4C2C-4888-47C5-88E4-7DB183ABFB3A}" srcOrd="0" destOrd="0" parTransId="{897D7BF1-061A-48EB-B5E4-6A4A1275AD30}" sibTransId="{7FAEB5EB-4D65-42A5-817D-0DFB88AC1BDB}"/>
    <dgm:cxn modelId="{07495188-7248-4D23-ACEE-D5431942599D}" type="presOf" srcId="{A13F3B2B-3FF5-4437-89E4-EFA87DF5C790}" destId="{23D07A43-2BC8-4733-8CFA-646B1B1FD1A5}" srcOrd="0" destOrd="0" presId="urn:microsoft.com/office/officeart/2005/8/layout/lProcess2"/>
    <dgm:cxn modelId="{271AE744-9ED1-49FE-A873-97F2E76335D4}" type="presOf" srcId="{38F8DD39-7979-4BFC-9C92-508DB77D8EAA}" destId="{9DCBA549-C273-45A5-A809-8F92000E6D67}" srcOrd="1" destOrd="0" presId="urn:microsoft.com/office/officeart/2005/8/layout/lProcess2"/>
    <dgm:cxn modelId="{013180F3-4C33-4F9C-88D5-595445CC2017}" type="presOf" srcId="{A13F3B2B-3FF5-4437-89E4-EFA87DF5C790}" destId="{19FC5FD5-C3F2-43A3-807F-8AEA41C819D7}" srcOrd="1" destOrd="0" presId="urn:microsoft.com/office/officeart/2005/8/layout/lProcess2"/>
    <dgm:cxn modelId="{67F5C66A-BD4E-4A4A-A31A-C6C0A5FECA7C}" srcId="{085E57FE-6EEF-4DC6-A423-0C60E71D2704}" destId="{5C80E6A2-CB4C-49A6-B9FD-C71020D366CB}" srcOrd="1" destOrd="0" parTransId="{77290C82-9562-481D-A6F8-4667CAACE38C}" sibTransId="{479D7DF7-F0FE-4E9D-8A73-29B088DEE7D8}"/>
    <dgm:cxn modelId="{4D9956AF-6640-482B-922C-E4D5A10B1DD1}" type="presOf" srcId="{085E57FE-6EEF-4DC6-A423-0C60E71D2704}" destId="{091FA399-044F-4884-99ED-358753667AD0}" srcOrd="0" destOrd="0" presId="urn:microsoft.com/office/officeart/2005/8/layout/lProcess2"/>
    <dgm:cxn modelId="{42BC5A28-4129-4E58-805B-F9D5DE1D7BDD}" srcId="{A13F3B2B-3FF5-4437-89E4-EFA87DF5C790}" destId="{FD366199-1D2B-4C3D-85D9-693A7660C703}" srcOrd="1" destOrd="0" parTransId="{716C0E7D-F475-4AD0-950B-399724E03410}" sibTransId="{BA09C868-F8E5-456A-A8B4-F707A8E57685}"/>
    <dgm:cxn modelId="{5BB3894D-77DA-4ED6-8D0C-5101537F5EBF}" srcId="{085E57FE-6EEF-4DC6-A423-0C60E71D2704}" destId="{0E9F950C-3618-4A93-A24C-0A835C838D29}" srcOrd="0" destOrd="0" parTransId="{87BAC7E5-ABBA-4219-9C6F-6AD5832AC458}" sibTransId="{303C3089-3F6D-4C17-A5FB-1F6420C037B7}"/>
    <dgm:cxn modelId="{CE91A4C2-24E9-46F2-BAAC-8E1B43FE53AF}" type="presParOf" srcId="{B6A9B3A9-C95F-447C-8852-DACF69B81B88}" destId="{3C3D921C-70AC-44BE-9FBA-9279C86F3F11}" srcOrd="0" destOrd="0" presId="urn:microsoft.com/office/officeart/2005/8/layout/lProcess2"/>
    <dgm:cxn modelId="{24E4AD38-FEB1-4545-B302-073DC14C2505}" type="presParOf" srcId="{3C3D921C-70AC-44BE-9FBA-9279C86F3F11}" destId="{091FA399-044F-4884-99ED-358753667AD0}" srcOrd="0" destOrd="0" presId="urn:microsoft.com/office/officeart/2005/8/layout/lProcess2"/>
    <dgm:cxn modelId="{5E3B2921-750B-4BE3-88D3-78133B092702}" type="presParOf" srcId="{3C3D921C-70AC-44BE-9FBA-9279C86F3F11}" destId="{90EEB85B-9C1B-48FB-B487-964301051881}" srcOrd="1" destOrd="0" presId="urn:microsoft.com/office/officeart/2005/8/layout/lProcess2"/>
    <dgm:cxn modelId="{BDD5EB73-AD84-4759-B418-8F12AA945823}" type="presParOf" srcId="{3C3D921C-70AC-44BE-9FBA-9279C86F3F11}" destId="{D478E29A-0BF2-4B6B-9B2E-96EB95910268}" srcOrd="2" destOrd="0" presId="urn:microsoft.com/office/officeart/2005/8/layout/lProcess2"/>
    <dgm:cxn modelId="{D0F7DAF1-C3AC-4271-8EA2-F9D76863C89D}" type="presParOf" srcId="{D478E29A-0BF2-4B6B-9B2E-96EB95910268}" destId="{B12C4AA2-C5D5-415E-8369-300889546691}" srcOrd="0" destOrd="0" presId="urn:microsoft.com/office/officeart/2005/8/layout/lProcess2"/>
    <dgm:cxn modelId="{C07B1C43-B479-43CC-A0AE-161A7DB4BD12}" type="presParOf" srcId="{B12C4AA2-C5D5-415E-8369-300889546691}" destId="{8B740B6A-3269-4282-9E3A-7CCDDCB3626D}" srcOrd="0" destOrd="0" presId="urn:microsoft.com/office/officeart/2005/8/layout/lProcess2"/>
    <dgm:cxn modelId="{B4A6BBFB-7C9D-4D88-B2EC-CADFB5160918}" type="presParOf" srcId="{B12C4AA2-C5D5-415E-8369-300889546691}" destId="{A8CC30CF-8429-4F42-9104-7CCDB5607851}" srcOrd="1" destOrd="0" presId="urn:microsoft.com/office/officeart/2005/8/layout/lProcess2"/>
    <dgm:cxn modelId="{5856BE8D-7B91-476F-9706-5800887679AC}" type="presParOf" srcId="{B12C4AA2-C5D5-415E-8369-300889546691}" destId="{088542B9-DA0C-4641-A5E9-5374FA9BCE95}" srcOrd="2" destOrd="0" presId="urn:microsoft.com/office/officeart/2005/8/layout/lProcess2"/>
    <dgm:cxn modelId="{99964F73-6C0F-4196-A8AC-A0791E0507C6}" type="presParOf" srcId="{B6A9B3A9-C95F-447C-8852-DACF69B81B88}" destId="{32B16E1A-4363-4173-BB90-5B117F7220EF}" srcOrd="1" destOrd="0" presId="urn:microsoft.com/office/officeart/2005/8/layout/lProcess2"/>
    <dgm:cxn modelId="{51825E3A-58E3-43B5-AE7D-3CA03CE7A40E}" type="presParOf" srcId="{B6A9B3A9-C95F-447C-8852-DACF69B81B88}" destId="{05CDDBD9-F423-4D7D-8D70-2ABEEA37B60F}" srcOrd="2" destOrd="0" presId="urn:microsoft.com/office/officeart/2005/8/layout/lProcess2"/>
    <dgm:cxn modelId="{42F107ED-0C73-41B1-ACB8-E37EC5C04F84}" type="presParOf" srcId="{05CDDBD9-F423-4D7D-8D70-2ABEEA37B60F}" destId="{23D07A43-2BC8-4733-8CFA-646B1B1FD1A5}" srcOrd="0" destOrd="0" presId="urn:microsoft.com/office/officeart/2005/8/layout/lProcess2"/>
    <dgm:cxn modelId="{C4FDD47E-FE99-4509-A140-F92AA836D939}" type="presParOf" srcId="{05CDDBD9-F423-4D7D-8D70-2ABEEA37B60F}" destId="{19FC5FD5-C3F2-43A3-807F-8AEA41C819D7}" srcOrd="1" destOrd="0" presId="urn:microsoft.com/office/officeart/2005/8/layout/lProcess2"/>
    <dgm:cxn modelId="{55145D75-7736-41BA-938E-09F9DD3C4B7F}" type="presParOf" srcId="{05CDDBD9-F423-4D7D-8D70-2ABEEA37B60F}" destId="{386AA700-3365-49D2-907F-7288E5EAF68C}" srcOrd="2" destOrd="0" presId="urn:microsoft.com/office/officeart/2005/8/layout/lProcess2"/>
    <dgm:cxn modelId="{F0635C6C-A369-4C65-8DBC-D96E56BC8E03}" type="presParOf" srcId="{386AA700-3365-49D2-907F-7288E5EAF68C}" destId="{CA554308-A84A-43CF-AA5E-C51AA1B43FA5}" srcOrd="0" destOrd="0" presId="urn:microsoft.com/office/officeart/2005/8/layout/lProcess2"/>
    <dgm:cxn modelId="{A75510C6-AF8D-4A63-868B-1CC5CB52146B}" type="presParOf" srcId="{CA554308-A84A-43CF-AA5E-C51AA1B43FA5}" destId="{E0D36DBC-4D77-4DA5-B908-3CBEDE2CB69E}" srcOrd="0" destOrd="0" presId="urn:microsoft.com/office/officeart/2005/8/layout/lProcess2"/>
    <dgm:cxn modelId="{BE3CBE96-6A9D-46B3-B11F-538217945E09}" type="presParOf" srcId="{CA554308-A84A-43CF-AA5E-C51AA1B43FA5}" destId="{53A27403-8D41-4E01-9870-BA2311F60694}" srcOrd="1" destOrd="0" presId="urn:microsoft.com/office/officeart/2005/8/layout/lProcess2"/>
    <dgm:cxn modelId="{D39242D4-E287-436A-B46B-F09B86066EA4}" type="presParOf" srcId="{CA554308-A84A-43CF-AA5E-C51AA1B43FA5}" destId="{CE41ACA3-C0D9-4748-B735-C623C7928FCA}" srcOrd="2" destOrd="0" presId="urn:microsoft.com/office/officeart/2005/8/layout/lProcess2"/>
    <dgm:cxn modelId="{D4EC8392-478E-482B-B415-7E76B6768A67}" type="presParOf" srcId="{B6A9B3A9-C95F-447C-8852-DACF69B81B88}" destId="{E7277143-EB45-4132-AB18-A31B441F2DE4}" srcOrd="3" destOrd="0" presId="urn:microsoft.com/office/officeart/2005/8/layout/lProcess2"/>
    <dgm:cxn modelId="{4ACA3661-08E2-4D37-86F7-910C6FF137DA}" type="presParOf" srcId="{B6A9B3A9-C95F-447C-8852-DACF69B81B88}" destId="{12CB2300-8120-4DA2-B8BB-B2136CABFE24}" srcOrd="4" destOrd="0" presId="urn:microsoft.com/office/officeart/2005/8/layout/lProcess2"/>
    <dgm:cxn modelId="{94E43CEA-9410-4E77-925E-D66C31CF1837}" type="presParOf" srcId="{12CB2300-8120-4DA2-B8BB-B2136CABFE24}" destId="{AA98EAC0-57CA-4453-BB6B-D11293012A46}" srcOrd="0" destOrd="0" presId="urn:microsoft.com/office/officeart/2005/8/layout/lProcess2"/>
    <dgm:cxn modelId="{1F516D50-8FE0-42EC-80C0-73D42F522B74}" type="presParOf" srcId="{12CB2300-8120-4DA2-B8BB-B2136CABFE24}" destId="{9DCBA549-C273-45A5-A809-8F92000E6D67}" srcOrd="1" destOrd="0" presId="urn:microsoft.com/office/officeart/2005/8/layout/lProcess2"/>
    <dgm:cxn modelId="{F0868595-B760-41F4-8ED5-D5ED5E300799}" type="presParOf" srcId="{12CB2300-8120-4DA2-B8BB-B2136CABFE24}" destId="{75ABC77E-EBD2-4A28-BE20-8CB45A291C6A}" srcOrd="2" destOrd="0" presId="urn:microsoft.com/office/officeart/2005/8/layout/lProcess2"/>
    <dgm:cxn modelId="{CF1B5910-2D49-4EB2-A423-CFB5A058895C}" type="presParOf" srcId="{75ABC77E-EBD2-4A28-BE20-8CB45A291C6A}" destId="{2447D08A-F417-4E09-86C5-78CFB6E90AC3}" srcOrd="0" destOrd="0" presId="urn:microsoft.com/office/officeart/2005/8/layout/lProcess2"/>
    <dgm:cxn modelId="{77DF14C0-F786-44BE-9F76-ABB96DA7C43C}" type="presParOf" srcId="{2447D08A-F417-4E09-86C5-78CFB6E90AC3}" destId="{517E6AAA-14A7-4691-B5F4-CDB99FD2F3A0}" srcOrd="0" destOrd="0" presId="urn:microsoft.com/office/officeart/2005/8/layout/lProcess2"/>
    <dgm:cxn modelId="{8CBC0E43-EC69-4233-8CB8-237AE0E72B84}" type="presParOf" srcId="{2447D08A-F417-4E09-86C5-78CFB6E90AC3}" destId="{8CD79DEF-3A76-4968-9FF0-842CC743F45B}" srcOrd="1" destOrd="0" presId="urn:microsoft.com/office/officeart/2005/8/layout/lProcess2"/>
    <dgm:cxn modelId="{3DE54CB8-7EBC-46BD-BE8A-592FE6052B77}" type="presParOf" srcId="{2447D08A-F417-4E09-86C5-78CFB6E90AC3}" destId="{3F5BCDB5-D482-47F9-B0AD-3B0CAFAB99F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DD82C-ABB1-4BA7-BADA-BA499787F4A9}">
      <dsp:nvSpPr>
        <dsp:cNvPr id="0" name=""/>
        <dsp:cNvSpPr/>
      </dsp:nvSpPr>
      <dsp:spPr>
        <a:xfrm>
          <a:off x="2449" y="420079"/>
          <a:ext cx="2984675" cy="11938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smtClean="0">
              <a:solidFill>
                <a:schemeClr val="tx2"/>
              </a:solidFill>
            </a:rPr>
            <a:t>Продукт</a:t>
          </a:r>
          <a:endParaRPr lang="bg-BG" sz="2400" kern="1200" dirty="0">
            <a:solidFill>
              <a:schemeClr val="tx2"/>
            </a:solidFill>
          </a:endParaRPr>
        </a:p>
      </dsp:txBody>
      <dsp:txXfrm>
        <a:off x="599384" y="420079"/>
        <a:ext cx="1790805" cy="1193870"/>
      </dsp:txXfrm>
    </dsp:sp>
    <dsp:sp modelId="{585292AC-70F4-4484-9842-A7608C66854C}">
      <dsp:nvSpPr>
        <dsp:cNvPr id="0" name=""/>
        <dsp:cNvSpPr/>
      </dsp:nvSpPr>
      <dsp:spPr>
        <a:xfrm>
          <a:off x="2688657" y="420079"/>
          <a:ext cx="2984675" cy="11938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smtClean="0">
              <a:solidFill>
                <a:schemeClr val="tx2"/>
              </a:solidFill>
            </a:rPr>
            <a:t>Резултат</a:t>
          </a:r>
          <a:endParaRPr lang="bg-BG" sz="2400" kern="1200" dirty="0">
            <a:solidFill>
              <a:schemeClr val="tx2"/>
            </a:solidFill>
          </a:endParaRPr>
        </a:p>
      </dsp:txBody>
      <dsp:txXfrm>
        <a:off x="3285592" y="420079"/>
        <a:ext cx="1790805" cy="1193870"/>
      </dsp:txXfrm>
    </dsp:sp>
    <dsp:sp modelId="{E362741D-027C-4F75-9765-CE2F782B5F94}">
      <dsp:nvSpPr>
        <dsp:cNvPr id="0" name=""/>
        <dsp:cNvSpPr/>
      </dsp:nvSpPr>
      <dsp:spPr>
        <a:xfrm>
          <a:off x="5374865" y="420079"/>
          <a:ext cx="2984675" cy="11938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smtClean="0">
              <a:solidFill>
                <a:schemeClr val="tx2"/>
              </a:solidFill>
            </a:rPr>
            <a:t>Въздействие</a:t>
          </a:r>
          <a:endParaRPr lang="bg-BG" sz="2400" kern="1200" dirty="0">
            <a:solidFill>
              <a:schemeClr val="tx2"/>
            </a:solidFill>
          </a:endParaRPr>
        </a:p>
      </dsp:txBody>
      <dsp:txXfrm>
        <a:off x="5971800" y="420079"/>
        <a:ext cx="1790805" cy="119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1FA399-044F-4884-99ED-358753667AD0}">
      <dsp:nvSpPr>
        <dsp:cNvPr id="0" name=""/>
        <dsp:cNvSpPr/>
      </dsp:nvSpPr>
      <dsp:spPr>
        <a:xfrm>
          <a:off x="1032" y="0"/>
          <a:ext cx="2685494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Нужди на общността</a:t>
          </a:r>
          <a:endParaRPr lang="bg-BG" sz="2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1032" y="0"/>
        <a:ext cx="2685494" cy="1357788"/>
      </dsp:txXfrm>
    </dsp:sp>
    <dsp:sp modelId="{8B740B6A-3269-4282-9E3A-7CCDDCB3626D}">
      <dsp:nvSpPr>
        <dsp:cNvPr id="0" name=""/>
        <dsp:cNvSpPr/>
      </dsp:nvSpPr>
      <dsp:spPr>
        <a:xfrm>
          <a:off x="269582" y="1359114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Оценка на нуждите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09551" y="1399083"/>
        <a:ext cx="2068457" cy="1284701"/>
      </dsp:txXfrm>
    </dsp:sp>
    <dsp:sp modelId="{088542B9-DA0C-4641-A5E9-5374FA9BCE95}">
      <dsp:nvSpPr>
        <dsp:cNvPr id="0" name=""/>
        <dsp:cNvSpPr/>
      </dsp:nvSpPr>
      <dsp:spPr>
        <a:xfrm>
          <a:off x="269582" y="2933699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Включване на местната общност и на партньори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09551" y="2973668"/>
        <a:ext cx="2068457" cy="1284701"/>
      </dsp:txXfrm>
    </dsp:sp>
    <dsp:sp modelId="{23D07A43-2BC8-4733-8CFA-646B1B1FD1A5}">
      <dsp:nvSpPr>
        <dsp:cNvPr id="0" name=""/>
        <dsp:cNvSpPr/>
      </dsp:nvSpPr>
      <dsp:spPr>
        <a:xfrm>
          <a:off x="2887940" y="0"/>
          <a:ext cx="2685494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Материали и оборудване</a:t>
          </a:r>
          <a:endParaRPr lang="bg-BG" sz="2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2887940" y="0"/>
        <a:ext cx="2685494" cy="1357788"/>
      </dsp:txXfrm>
    </dsp:sp>
    <dsp:sp modelId="{E0D36DBC-4D77-4DA5-B908-3CBEDE2CB69E}">
      <dsp:nvSpPr>
        <dsp:cNvPr id="0" name=""/>
        <dsp:cNvSpPr/>
      </dsp:nvSpPr>
      <dsp:spPr>
        <a:xfrm>
          <a:off x="3156489" y="1359114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Закупуване на оборудване от локални доставчици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196458" y="1399083"/>
        <a:ext cx="2068457" cy="1284701"/>
      </dsp:txXfrm>
    </dsp:sp>
    <dsp:sp modelId="{CE41ACA3-C0D9-4748-B735-C623C7928FCA}">
      <dsp:nvSpPr>
        <dsp:cNvPr id="0" name=""/>
        <dsp:cNvSpPr/>
      </dsp:nvSpPr>
      <dsp:spPr>
        <a:xfrm>
          <a:off x="3156489" y="2933699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Обучение на общността да работи с оборудването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196458" y="2973668"/>
        <a:ext cx="2068457" cy="1284701"/>
      </dsp:txXfrm>
    </dsp:sp>
    <dsp:sp modelId="{AA98EAC0-57CA-4453-BB6B-D11293012A46}">
      <dsp:nvSpPr>
        <dsp:cNvPr id="0" name=""/>
        <dsp:cNvSpPr/>
      </dsp:nvSpPr>
      <dsp:spPr>
        <a:xfrm>
          <a:off x="5774847" y="0"/>
          <a:ext cx="2685494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Финансиране </a:t>
          </a:r>
          <a:endParaRPr lang="bg-BG" sz="2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774847" y="0"/>
        <a:ext cx="2685494" cy="1357788"/>
      </dsp:txXfrm>
    </dsp:sp>
    <dsp:sp modelId="{517E6AAA-14A7-4691-B5F4-CDB99FD2F3A0}">
      <dsp:nvSpPr>
        <dsp:cNvPr id="0" name=""/>
        <dsp:cNvSpPr/>
      </dsp:nvSpPr>
      <dsp:spPr>
        <a:xfrm>
          <a:off x="6063204" y="1345703"/>
          <a:ext cx="2148395" cy="11103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Осигуряване на локално финансиране за дълъг период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6095726" y="1378225"/>
        <a:ext cx="2083351" cy="1045341"/>
      </dsp:txXfrm>
    </dsp:sp>
    <dsp:sp modelId="{3F5BCDB5-D482-47F9-B0AD-3B0CAFAB99F2}">
      <dsp:nvSpPr>
        <dsp:cNvPr id="0" name=""/>
        <dsp:cNvSpPr/>
      </dsp:nvSpPr>
      <dsp:spPr>
        <a:xfrm>
          <a:off x="6063204" y="2641848"/>
          <a:ext cx="2148395" cy="1659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Компенсиране на участниците с цел осигуряване на дългосрочно участие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6111815" y="2690459"/>
        <a:ext cx="2051173" cy="15624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1FA399-044F-4884-99ED-358753667AD0}">
      <dsp:nvSpPr>
        <dsp:cNvPr id="0" name=""/>
        <dsp:cNvSpPr/>
      </dsp:nvSpPr>
      <dsp:spPr>
        <a:xfrm>
          <a:off x="1032" y="0"/>
          <a:ext cx="2685494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Обучение</a:t>
          </a:r>
          <a:endParaRPr lang="bg-BG" sz="2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1032" y="0"/>
        <a:ext cx="2685494" cy="1357788"/>
      </dsp:txXfrm>
    </dsp:sp>
    <dsp:sp modelId="{8B740B6A-3269-4282-9E3A-7CCDDCB3626D}">
      <dsp:nvSpPr>
        <dsp:cNvPr id="0" name=""/>
        <dsp:cNvSpPr/>
      </dsp:nvSpPr>
      <dsp:spPr>
        <a:xfrm>
          <a:off x="269582" y="1359114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Разработване на план за трансфер на знанието към нови бенефициенти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09551" y="1399083"/>
        <a:ext cx="2068457" cy="1284701"/>
      </dsp:txXfrm>
    </dsp:sp>
    <dsp:sp modelId="{088542B9-DA0C-4641-A5E9-5374FA9BCE95}">
      <dsp:nvSpPr>
        <dsp:cNvPr id="0" name=""/>
        <dsp:cNvSpPr/>
      </dsp:nvSpPr>
      <dsp:spPr>
        <a:xfrm>
          <a:off x="269582" y="2933699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Партньорство с местни организации с опит/ експертиза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09551" y="2973668"/>
        <a:ext cx="2068457" cy="1284701"/>
      </dsp:txXfrm>
    </dsp:sp>
    <dsp:sp modelId="{23D07A43-2BC8-4733-8CFA-646B1B1FD1A5}">
      <dsp:nvSpPr>
        <dsp:cNvPr id="0" name=""/>
        <dsp:cNvSpPr/>
      </dsp:nvSpPr>
      <dsp:spPr>
        <a:xfrm>
          <a:off x="2887940" y="0"/>
          <a:ext cx="2685494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Мотивация</a:t>
          </a:r>
          <a:endParaRPr lang="bg-BG" sz="2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2887940" y="0"/>
        <a:ext cx="2685494" cy="1357788"/>
      </dsp:txXfrm>
    </dsp:sp>
    <dsp:sp modelId="{E0D36DBC-4D77-4DA5-B908-3CBEDE2CB69E}">
      <dsp:nvSpPr>
        <dsp:cNvPr id="0" name=""/>
        <dsp:cNvSpPr/>
      </dsp:nvSpPr>
      <dsp:spPr>
        <a:xfrm>
          <a:off x="3156489" y="1359114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Идентифициране на лидери , които да се посветят на проекта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196458" y="1399083"/>
        <a:ext cx="2068457" cy="1284701"/>
      </dsp:txXfrm>
    </dsp:sp>
    <dsp:sp modelId="{CE41ACA3-C0D9-4748-B735-C623C7928FCA}">
      <dsp:nvSpPr>
        <dsp:cNvPr id="0" name=""/>
        <dsp:cNvSpPr/>
      </dsp:nvSpPr>
      <dsp:spPr>
        <a:xfrm>
          <a:off x="3156489" y="2933699"/>
          <a:ext cx="2148395" cy="13646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Подготовка на общността да стане собственик на проекта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3196458" y="2973668"/>
        <a:ext cx="2068457" cy="1284701"/>
      </dsp:txXfrm>
    </dsp:sp>
    <dsp:sp modelId="{AA98EAC0-57CA-4453-BB6B-D11293012A46}">
      <dsp:nvSpPr>
        <dsp:cNvPr id="0" name=""/>
        <dsp:cNvSpPr/>
      </dsp:nvSpPr>
      <dsp:spPr>
        <a:xfrm>
          <a:off x="5774847" y="0"/>
          <a:ext cx="2685494" cy="452596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rgbClr val="002060"/>
              </a:solidFill>
              <a:latin typeface="Georgia" panose="02040502050405020303" pitchFamily="18" charset="0"/>
            </a:rPr>
            <a:t>Мониторинг и оценка </a:t>
          </a:r>
          <a:endParaRPr lang="bg-BG" sz="2800" kern="1200" dirty="0">
            <a:solidFill>
              <a:srgbClr val="002060"/>
            </a:solidFill>
            <a:latin typeface="Georgia" panose="02040502050405020303" pitchFamily="18" charset="0"/>
          </a:endParaRPr>
        </a:p>
      </dsp:txBody>
      <dsp:txXfrm>
        <a:off x="5774847" y="0"/>
        <a:ext cx="2685494" cy="1357788"/>
      </dsp:txXfrm>
    </dsp:sp>
    <dsp:sp modelId="{517E6AAA-14A7-4691-B5F4-CDB99FD2F3A0}">
      <dsp:nvSpPr>
        <dsp:cNvPr id="0" name=""/>
        <dsp:cNvSpPr/>
      </dsp:nvSpPr>
      <dsp:spPr>
        <a:xfrm>
          <a:off x="6063204" y="1345703"/>
          <a:ext cx="2148395" cy="11103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Поставяне на измерими цели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6095726" y="1378225"/>
        <a:ext cx="2083351" cy="1045341"/>
      </dsp:txXfrm>
    </dsp:sp>
    <dsp:sp modelId="{3F5BCDB5-D482-47F9-B0AD-3B0CAFAB99F2}">
      <dsp:nvSpPr>
        <dsp:cNvPr id="0" name=""/>
        <dsp:cNvSpPr/>
      </dsp:nvSpPr>
      <dsp:spPr>
        <a:xfrm>
          <a:off x="6063204" y="2641848"/>
          <a:ext cx="2148395" cy="1659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Narrow" panose="020B0606020202030204" pitchFamily="34" charset="0"/>
            </a:rPr>
            <a:t>Осигуряване на източници на информация за напредъка на проекта </a:t>
          </a:r>
          <a:endParaRPr lang="bg-BG" sz="2000" kern="1200" dirty="0">
            <a:latin typeface="Arial Narrow" panose="020B0606020202030204" pitchFamily="34" charset="0"/>
          </a:endParaRPr>
        </a:p>
      </dsp:txBody>
      <dsp:txXfrm>
        <a:off x="6111815" y="2690459"/>
        <a:ext cx="2051173" cy="1562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3/24/2019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tary.org/en/node/5872?fbclid=IwAR3qyskR5D4ArnTEs8e4ahhx7vu1qA3Ehv9d3whXcjSvQj6EdhuvMjSc9Uo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95507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dirty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15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Очакваните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последствия от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проектите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се делят на три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основни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групи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: п</a:t>
            </a:r>
            <a:r>
              <a:rPr lang="bg-BG" sz="1200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родукти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резултати и въздействие:</a:t>
            </a:r>
          </a:p>
          <a:p>
            <a:pPr lvl="0"/>
            <a:r>
              <a:rPr lang="bg-BG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Продуктът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е произведеното с даден проект, </a:t>
            </a:r>
            <a:r>
              <a:rPr lang="bg-BG" sz="1200" i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например образователен софтуер за обучение по екология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. Измерва се във физически или парични единици.</a:t>
            </a:r>
          </a:p>
          <a:p>
            <a:pPr lvl="0"/>
            <a:r>
              <a:rPr lang="bg-BG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Резултатът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е ефектът, който е постигнат след „производството на продукта”, промените, които са настъпили в обкръжението на крайните бенефициенти, </a:t>
            </a:r>
            <a:r>
              <a:rPr lang="bg-BG" sz="1200" i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например увеличени знания у учениците по отношение на управлението на отпадъците, биоразнообразието и глобалното затопляне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.  </a:t>
            </a:r>
          </a:p>
          <a:p>
            <a:pPr lvl="0"/>
            <a:r>
              <a:rPr lang="bg-BG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Въздействието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се изразява в последствията за крайните бенефициенти извън непосредствените ефекти. </a:t>
            </a:r>
            <a:r>
              <a:rPr lang="bg-BG" sz="1200" i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Такива могат да бъдат промяна в нагласата за разделно събиране на отпадъци, за опазване на природните видове или за пестене на енергия. </a:t>
            </a:r>
            <a:endParaRPr lang="bg-BG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Продуктът, резултатът и въздействието са три надграждащи се ефекта, като всеки следващ е с по-дългосрочен характер от предходния. Обикновено въздействието надхвърля времевите граници на проекта и е далечна, обща цел. </a:t>
            </a:r>
          </a:p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3026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Един от най-устойчивите резултати от даден проект е когато постигнете </a:t>
            </a:r>
            <a:r>
              <a:rPr lang="bg-BG" b="1" dirty="0" smtClean="0"/>
              <a:t>промяна в законодателството </a:t>
            </a:r>
            <a:r>
              <a:rPr lang="bg-BG" dirty="0" smtClean="0"/>
              <a:t>– към това се стремяха майките на деца</a:t>
            </a:r>
            <a:r>
              <a:rPr lang="bg-BG" baseline="0" dirty="0" smtClean="0"/>
              <a:t> с увреждания, това може да е въвеждане на мерки за превенция на гръбначните изкривявания, имаше много успешни проекти в няколко клуба в страната и те могат да станат добра основа за такава промяна</a:t>
            </a:r>
          </a:p>
          <a:p>
            <a:r>
              <a:rPr lang="bg-BG" b="1" baseline="0" dirty="0" smtClean="0"/>
              <a:t>Екологичните</a:t>
            </a:r>
            <a:r>
              <a:rPr lang="bg-BG" baseline="0" dirty="0" smtClean="0"/>
              <a:t> аспекти на устойчивостта са свързани с обучения за опазване на околната среда и въвеждане на нови модели на потребление, които са щадящи за глобалното затопляне. Това все още не е аспект на ротарианските проекти, но се очаква скоро да се въведе като зона на фокус</a:t>
            </a:r>
          </a:p>
          <a:p>
            <a:r>
              <a:rPr lang="bg-BG" b="1" baseline="0" dirty="0" smtClean="0"/>
              <a:t>Сигурност</a:t>
            </a:r>
            <a:r>
              <a:rPr lang="bg-BG" baseline="0" dirty="0" smtClean="0"/>
              <a:t> – постигането на сигурност – за хора, оборудване и т.н. е аспект на устойчивостта най-вече при зона на фокус Мир и решаване на конфликти</a:t>
            </a:r>
          </a:p>
          <a:p>
            <a:r>
              <a:rPr lang="bg-BG" b="1" baseline="0" dirty="0" smtClean="0"/>
              <a:t>Културни нагласи и промяна на моделите на поведение </a:t>
            </a:r>
            <a:r>
              <a:rPr lang="bg-BG" baseline="0" dirty="0" smtClean="0"/>
              <a:t>- 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отнася се до това какво е приемливо или неприемливо поведение в обществото – например пушене на обществени места, достъп до образование на млади жени, участие на жените в управлението, ксенофобия и т.н. Това е хоризонтален</a:t>
            </a:r>
            <a:r>
              <a:rPr lang="bg-BG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аспект, т.е. отнася се не само до една зона на фокус, а до икономическо развитие и развитие на общността, Профилактика и лечение на заболяванията, образование и грамотност и т.н.</a:t>
            </a:r>
            <a:endParaRPr lang="bg-BG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Arial" charset="0"/>
            </a:endParaRPr>
          </a:p>
          <a:p>
            <a:r>
              <a:rPr lang="bg-BG" sz="1200" b="1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Човешки капитал </a:t>
            </a:r>
            <a:r>
              <a:rPr lang="bg-BG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– може би най-важният аспект на устойчивостта – обучението винаги е устойчиво. То оставя знания, подобрява умения и това може да промени човешки съдби. </a:t>
            </a:r>
          </a:p>
          <a:p>
            <a:r>
              <a:rPr lang="bg-BG" sz="1200" b="1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Икономическите</a:t>
            </a:r>
            <a:r>
              <a:rPr lang="bg-BG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аспекти на устойчивостта могат да са много, но в ротарианските проекти те се свързват най-вече с подобряване на финансовата независимост, например на жените в развиващите се страни – предоставят се </a:t>
            </a:r>
            <a:r>
              <a:rPr lang="bg-BG" sz="1200" kern="1200" baseline="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микрокредити</a:t>
            </a:r>
            <a:r>
              <a:rPr lang="bg-BG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в размер до 500 долара за създаване на </a:t>
            </a:r>
            <a:r>
              <a:rPr lang="bg-BG" sz="1200" kern="1200" baseline="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микрофирми</a:t>
            </a:r>
            <a:r>
              <a:rPr lang="bg-BG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, създава се заетост и има наистина дългосрочно въздействие</a:t>
            </a:r>
          </a:p>
          <a:p>
            <a:r>
              <a:rPr lang="bg-BG" sz="1200" b="1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Организационна устойчивост </a:t>
            </a:r>
            <a:r>
              <a:rPr lang="bg-BG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– когато един клуб успее да реализира успешно проект, той подобрява капацитета си за управление и става много по-сплотен, да привлича нови членове с успехите си и т.н.</a:t>
            </a:r>
          </a:p>
          <a:p>
            <a:endParaRPr lang="bg-BG" baseline="0" dirty="0" smtClean="0"/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2901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Устойчивостта започва с оценката на нуждите на общността</a:t>
            </a:r>
          </a:p>
          <a:p>
            <a:r>
              <a:rPr lang="bg-BG" dirty="0" smtClean="0"/>
              <a:t>Ако тази оценка не е адекватна, проектът със сигурност ще е неустойчив!</a:t>
            </a:r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69080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Други проекти</a:t>
            </a:r>
            <a:r>
              <a:rPr lang="bg-BG" baseline="0" dirty="0" smtClean="0"/>
              <a:t> </a:t>
            </a:r>
          </a:p>
          <a:p>
            <a:r>
              <a:rPr lang="bg-BG" dirty="0" smtClean="0"/>
              <a:t>Превенция на трафик на хора</a:t>
            </a:r>
          </a:p>
          <a:p>
            <a:r>
              <a:rPr lang="bg-BG" dirty="0" smtClean="0"/>
              <a:t>Цел: </a:t>
            </a:r>
            <a:r>
              <a:rPr lang="ru-RU" dirty="0" err="1" smtClean="0"/>
              <a:t>предотвратяване</a:t>
            </a:r>
            <a:r>
              <a:rPr lang="ru-RU" dirty="0" smtClean="0"/>
              <a:t> на трафика на хора в района на Сакраменто в Калифорния, </a:t>
            </a:r>
            <a:r>
              <a:rPr lang="ru-RU" dirty="0" err="1" smtClean="0"/>
              <a:t>САЩ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Приемащ</a:t>
            </a:r>
            <a:r>
              <a:rPr lang="ru-RU" dirty="0" smtClean="0"/>
              <a:t> 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District 5180, международен партньор District 3870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 -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rPr>
              <a:t>Cagayan de Oro, Philippines</a:t>
            </a:r>
            <a:endParaRPr lang="en-US" dirty="0" smtClean="0"/>
          </a:p>
          <a:p>
            <a:endParaRPr lang="bg-BG" dirty="0" smtClean="0"/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49085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200" dirty="0" smtClean="0">
                <a:hlinkClick r:id="rId3"/>
              </a:rPr>
              <a:t>За повече информация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hlinkClick r:id="rId3"/>
              </a:rPr>
              <a:t>https://www.rotary.org/en/node/5872?fbclid=IwAR3qyskR5D4ArnTEs8e4ahhx7vu1qA3Ehv9d3whXcjSvQj6EdhuvMjSc9Uo</a:t>
            </a:r>
            <a:r>
              <a:rPr lang="bg-BG" sz="1200" dirty="0" smtClean="0"/>
              <a:t> </a:t>
            </a:r>
          </a:p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14153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284984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509120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84000"/>
            <a:ext cx="9288000" cy="900000"/>
          </a:xfrm>
          <a:prstGeom prst="rect">
            <a:avLst/>
          </a:prstGeom>
          <a:solidFill>
            <a:srgbClr val="16478E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0000" tIns="0" rIns="0" bIns="91440" anchor="ctr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04000" y="4536000"/>
            <a:ext cx="7992000" cy="122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164781" y="409810"/>
            <a:ext cx="1583683" cy="85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032016" y="409810"/>
            <a:ext cx="1716448" cy="9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476672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2520328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795934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81000" y="2867472"/>
            <a:ext cx="2606824" cy="777552"/>
            <a:chOff x="381000" y="2867472"/>
            <a:chExt cx="2606824" cy="777552"/>
          </a:xfrm>
        </p:grpSpPr>
        <p:pic>
          <p:nvPicPr>
            <p:cNvPr id="24578" name="Picture 2" descr="D:\rotary\0000 Vesko\grafics\T1819EN_Lockup_PMS-C-TRANSPERENT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381000" y="2867472"/>
              <a:ext cx="1699456" cy="77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4" t="9051" r="13147" b="20926"/>
            <a:stretch/>
          </p:blipFill>
          <p:spPr>
            <a:xfrm>
              <a:off x="2168722" y="2911079"/>
              <a:ext cx="819102" cy="7339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143053" y="2687116"/>
            <a:ext cx="1699456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930775" y="2730723"/>
            <a:ext cx="819102" cy="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748250" y="2735063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839212" y="4298204"/>
            <a:ext cx="1332975" cy="119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48000"/>
            <a:ext cx="92880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380312" y="260648"/>
            <a:ext cx="1392867" cy="7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328720" cy="533400"/>
          </a:xfrm>
          <a:prstGeom prst="rect">
            <a:avLst/>
          </a:prstGeom>
          <a:solidFill>
            <a:srgbClr val="15478E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524328" y="360000"/>
            <a:ext cx="1318154" cy="71493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68" y="152400"/>
            <a:ext cx="2897832" cy="289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5806480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548680"/>
            <a:ext cx="2912850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6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5148064" y="6165850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186" r:id="rId16"/>
    <p:sldLayoutId id="2147484233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5148064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5796136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14800" y="5805264"/>
            <a:ext cx="4849688" cy="8640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0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440000" y="468000"/>
            <a:ext cx="5904656" cy="533400"/>
          </a:xfrm>
        </p:spPr>
        <p:txBody>
          <a:bodyPr/>
          <a:lstStyle/>
          <a:p>
            <a:r>
              <a:rPr lang="ru-RU" sz="2600" dirty="0" smtClean="0"/>
              <a:t>Зона Мир и решаване на конфликти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91872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ru-RU" sz="2400" dirty="0">
                <a:solidFill>
                  <a:srgbClr val="002060"/>
                </a:solidFill>
              </a:rPr>
              <a:t>Проект </a:t>
            </a:r>
            <a:r>
              <a:rPr lang="en-US" sz="2400" dirty="0" smtClean="0">
                <a:solidFill>
                  <a:srgbClr val="002060"/>
                </a:solidFill>
              </a:rPr>
              <a:t>“</a:t>
            </a:r>
            <a:r>
              <a:rPr lang="ru-RU" sz="2400" dirty="0" smtClean="0">
                <a:solidFill>
                  <a:srgbClr val="002060"/>
                </a:solidFill>
              </a:rPr>
              <a:t>Мир </a:t>
            </a:r>
            <a:r>
              <a:rPr lang="ru-RU" sz="2400" dirty="0">
                <a:solidFill>
                  <a:srgbClr val="002060"/>
                </a:solidFill>
              </a:rPr>
              <a:t>в Чикагските </a:t>
            </a:r>
            <a:r>
              <a:rPr lang="ru-RU" sz="2400" dirty="0" smtClean="0">
                <a:solidFill>
                  <a:srgbClr val="002060"/>
                </a:solidFill>
              </a:rPr>
              <a:t>учлища</a:t>
            </a:r>
            <a:r>
              <a:rPr lang="en-US" sz="2400" dirty="0" smtClean="0">
                <a:solidFill>
                  <a:srgbClr val="002060"/>
                </a:solidFill>
              </a:rPr>
              <a:t>”</a:t>
            </a:r>
            <a:endParaRPr lang="ru-RU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Приемащ клуб – РК от Чикаго, САЩ,       международен партньор РК Goioerê, Бразилия</a:t>
            </a:r>
          </a:p>
          <a:p>
            <a:pPr>
              <a:spcBef>
                <a:spcPts val="180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Цел</a:t>
            </a:r>
            <a:r>
              <a:rPr lang="ru-RU" sz="2400" dirty="0">
                <a:solidFill>
                  <a:srgbClr val="002060"/>
                </a:solidFill>
              </a:rPr>
              <a:t>: да </a:t>
            </a:r>
            <a:r>
              <a:rPr lang="ru-RU" sz="2400" dirty="0" smtClean="0">
                <a:solidFill>
                  <a:srgbClr val="002060"/>
                </a:solidFill>
              </a:rPr>
              <a:t>се разработи </a:t>
            </a:r>
            <a:r>
              <a:rPr lang="ru-RU" sz="2400" dirty="0">
                <a:solidFill>
                  <a:srgbClr val="002060"/>
                </a:solidFill>
              </a:rPr>
              <a:t>интегриран подход за подкрепа на младежта в Чикаго и да </a:t>
            </a:r>
            <a:r>
              <a:rPr lang="ru-RU" sz="2400" dirty="0" smtClean="0">
                <a:solidFill>
                  <a:srgbClr val="002060"/>
                </a:solidFill>
              </a:rPr>
              <a:t>се осигурят </a:t>
            </a:r>
            <a:r>
              <a:rPr lang="ru-RU" sz="2400" dirty="0">
                <a:solidFill>
                  <a:srgbClr val="002060"/>
                </a:solidFill>
              </a:rPr>
              <a:t>инструменти и стратегии за постигане на вътрешен и външен мир и за успешно справяне с конфликтни ситуации в две училища в Чикаго</a:t>
            </a:r>
          </a:p>
          <a:p>
            <a:pPr>
              <a:spcBef>
                <a:spcPts val="1800"/>
              </a:spcBef>
            </a:pPr>
            <a:r>
              <a:rPr lang="ru-RU" sz="2400" dirty="0">
                <a:solidFill>
                  <a:srgbClr val="002060"/>
                </a:solidFill>
              </a:rPr>
              <a:t>Бюджет $</a:t>
            </a:r>
            <a:r>
              <a:rPr lang="ru-RU" sz="2400" dirty="0" smtClean="0">
                <a:solidFill>
                  <a:srgbClr val="002060"/>
                </a:solidFill>
              </a:rPr>
              <a:t>56,000</a:t>
            </a:r>
          </a:p>
          <a:p>
            <a:pPr>
              <a:spcBef>
                <a:spcPts val="1800"/>
              </a:spcBef>
            </a:pPr>
            <a:endParaRPr lang="bg-BG" dirty="0">
              <a:solidFill>
                <a:srgbClr val="002060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4365104"/>
            <a:ext cx="2363755" cy="1772816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0"/>
            <a:ext cx="824996" cy="99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3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440000" y="468000"/>
            <a:ext cx="5904656" cy="533400"/>
          </a:xfrm>
        </p:spPr>
        <p:txBody>
          <a:bodyPr/>
          <a:lstStyle/>
          <a:p>
            <a:r>
              <a:rPr lang="bg-BG" sz="2600" dirty="0" smtClean="0"/>
              <a:t>Зона Превенция и лечение на заболявания 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476782" cy="4924542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Проект </a:t>
            </a:r>
            <a:r>
              <a:rPr lang="bg-BG" sz="2400" dirty="0" smtClean="0">
                <a:solidFill>
                  <a:srgbClr val="002060"/>
                </a:solidFill>
              </a:rPr>
              <a:t>„Борба </a:t>
            </a:r>
            <a:r>
              <a:rPr lang="bg-BG" sz="2400" dirty="0">
                <a:solidFill>
                  <a:srgbClr val="002060"/>
                </a:solidFill>
              </a:rPr>
              <a:t>срещу </a:t>
            </a:r>
            <a:r>
              <a:rPr lang="bg-BG" sz="2400" dirty="0" smtClean="0">
                <a:solidFill>
                  <a:srgbClr val="002060"/>
                </a:solidFill>
              </a:rPr>
              <a:t>наркоманията“</a:t>
            </a:r>
            <a:endParaRPr lang="bg-BG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Приемаща организация – District </a:t>
            </a:r>
            <a:r>
              <a:rPr lang="bg-BG" sz="2400" dirty="0" smtClean="0">
                <a:solidFill>
                  <a:srgbClr val="002060"/>
                </a:solidFill>
              </a:rPr>
              <a:t>7170, Ню Йорк, Межд. </a:t>
            </a:r>
            <a:r>
              <a:rPr lang="bg-BG" sz="2400" dirty="0">
                <a:solidFill>
                  <a:srgbClr val="002060"/>
                </a:solidFill>
              </a:rPr>
              <a:t>партньор – РК Tijuana </a:t>
            </a:r>
            <a:r>
              <a:rPr lang="bg-BG" sz="2400" dirty="0" smtClean="0">
                <a:solidFill>
                  <a:srgbClr val="002060"/>
                </a:solidFill>
              </a:rPr>
              <a:t>Oeste, Мексико</a:t>
            </a:r>
            <a:endParaRPr lang="bg-BG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Цел: да осигури превенция на зависимостта от опиум, както и да подобри услугите за лечение и обезвреждане на опиати в няколко общности в централната и южната част на Ню Йорк, САЩ</a:t>
            </a:r>
          </a:p>
          <a:p>
            <a:pPr>
              <a:spcBef>
                <a:spcPts val="1800"/>
              </a:spcBef>
            </a:pPr>
            <a:r>
              <a:rPr lang="en-US" sz="2400" dirty="0" err="1">
                <a:solidFill>
                  <a:srgbClr val="002060"/>
                </a:solidFill>
              </a:rPr>
              <a:t>Бюджет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bg-BG" sz="2400" dirty="0">
                <a:solidFill>
                  <a:srgbClr val="002060"/>
                </a:solidFill>
              </a:rPr>
              <a:t>$</a:t>
            </a:r>
            <a:r>
              <a:rPr lang="bg-BG" sz="2400" dirty="0" smtClean="0">
                <a:solidFill>
                  <a:srgbClr val="002060"/>
                </a:solidFill>
              </a:rPr>
              <a:t>107,830</a:t>
            </a: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318" y="4509120"/>
            <a:ext cx="2716464" cy="1418598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0"/>
            <a:ext cx="834062" cy="101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8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440000" y="468000"/>
            <a:ext cx="5832648" cy="533400"/>
          </a:xfrm>
        </p:spPr>
        <p:txBody>
          <a:bodyPr/>
          <a:lstStyle/>
          <a:p>
            <a:r>
              <a:rPr lang="bg-BG" sz="2600" dirty="0" smtClean="0"/>
              <a:t>Зона Водоснабдяване и канализация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124744"/>
            <a:ext cx="8439472" cy="488406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400" dirty="0" err="1">
                <a:solidFill>
                  <a:srgbClr val="002060"/>
                </a:solidFill>
              </a:rPr>
              <a:t>Проект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bg-BG" sz="2400" dirty="0" smtClean="0">
                <a:solidFill>
                  <a:srgbClr val="002060"/>
                </a:solidFill>
              </a:rPr>
              <a:t>„Navajo Water“</a:t>
            </a:r>
            <a:endParaRPr lang="bg-BG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Приемащ </a:t>
            </a:r>
            <a:r>
              <a:rPr lang="bg-BG" sz="2400" dirty="0" smtClean="0">
                <a:solidFill>
                  <a:srgbClr val="002060"/>
                </a:solidFill>
              </a:rPr>
              <a:t>клуб - </a:t>
            </a:r>
            <a:r>
              <a:rPr lang="bg-BG" sz="2400" dirty="0">
                <a:solidFill>
                  <a:srgbClr val="002060"/>
                </a:solidFill>
              </a:rPr>
              <a:t>РК Gilbert, САЩ, международен </a:t>
            </a:r>
            <a:r>
              <a:rPr lang="bg-BG" sz="2400" dirty="0" smtClean="0">
                <a:solidFill>
                  <a:srgbClr val="002060"/>
                </a:solidFill>
              </a:rPr>
              <a:t>партньор </a:t>
            </a:r>
            <a:r>
              <a:rPr lang="bg-BG" sz="2400" dirty="0">
                <a:solidFill>
                  <a:srgbClr val="002060"/>
                </a:solidFill>
              </a:rPr>
              <a:t>- РК San Andrés </a:t>
            </a:r>
            <a:r>
              <a:rPr lang="bg-BG" sz="2400" dirty="0" smtClean="0">
                <a:solidFill>
                  <a:srgbClr val="002060"/>
                </a:solidFill>
              </a:rPr>
              <a:t>Cholula, </a:t>
            </a:r>
            <a:r>
              <a:rPr lang="bg-BG" sz="2400" dirty="0">
                <a:solidFill>
                  <a:srgbClr val="002060"/>
                </a:solidFill>
              </a:rPr>
              <a:t>Мексико</a:t>
            </a: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Цел: да предостави достъп до чиста </a:t>
            </a:r>
            <a:r>
              <a:rPr lang="bg-BG" sz="2400" dirty="0" smtClean="0">
                <a:solidFill>
                  <a:srgbClr val="002060"/>
                </a:solidFill>
              </a:rPr>
              <a:t>вода                                         чрез снабдяването </a:t>
            </a:r>
            <a:r>
              <a:rPr lang="bg-BG" sz="2400" dirty="0">
                <a:solidFill>
                  <a:srgbClr val="002060"/>
                </a:solidFill>
              </a:rPr>
              <a:t>с водни системи </a:t>
            </a:r>
            <a:r>
              <a:rPr lang="bg-BG" sz="2400" dirty="0" smtClean="0">
                <a:solidFill>
                  <a:srgbClr val="002060"/>
                </a:solidFill>
              </a:rPr>
              <a:t>за                        резервоари от езерото </a:t>
            </a:r>
            <a:r>
              <a:rPr lang="bg-BG" sz="2400" dirty="0">
                <a:solidFill>
                  <a:srgbClr val="002060"/>
                </a:solidFill>
              </a:rPr>
              <a:t>Смит Лейк за </a:t>
            </a:r>
            <a:r>
              <a:rPr lang="bg-BG" sz="2400" dirty="0" smtClean="0">
                <a:solidFill>
                  <a:srgbClr val="002060"/>
                </a:solidFill>
              </a:rPr>
              <a:t>                                племето </a:t>
            </a:r>
            <a:r>
              <a:rPr lang="bg-BG" sz="2400" dirty="0">
                <a:solidFill>
                  <a:srgbClr val="002060"/>
                </a:solidFill>
              </a:rPr>
              <a:t>Навахо, </a:t>
            </a:r>
            <a:r>
              <a:rPr lang="bg-BG" sz="2400" dirty="0" smtClean="0">
                <a:solidFill>
                  <a:srgbClr val="002060"/>
                </a:solidFill>
              </a:rPr>
              <a:t>в </a:t>
            </a:r>
            <a:r>
              <a:rPr lang="bg-BG" sz="2400" dirty="0">
                <a:solidFill>
                  <a:srgbClr val="002060"/>
                </a:solidFill>
              </a:rPr>
              <a:t>района на </a:t>
            </a:r>
            <a:r>
              <a:rPr lang="bg-BG" sz="2400" dirty="0" smtClean="0">
                <a:solidFill>
                  <a:srgbClr val="002060"/>
                </a:solidFill>
              </a:rPr>
              <a:t>Торо,                                         Ню Мексико, САЩ</a:t>
            </a:r>
            <a:endParaRPr lang="bg-BG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400" dirty="0" err="1">
                <a:solidFill>
                  <a:srgbClr val="002060"/>
                </a:solidFill>
              </a:rPr>
              <a:t>Бюджет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bg-BG" sz="2400" dirty="0">
                <a:solidFill>
                  <a:srgbClr val="002060"/>
                </a:solidFill>
              </a:rPr>
              <a:t>$</a:t>
            </a:r>
            <a:r>
              <a:rPr lang="bg-BG" sz="2400" dirty="0" smtClean="0">
                <a:solidFill>
                  <a:srgbClr val="002060"/>
                </a:solidFill>
              </a:rPr>
              <a:t>78,000</a:t>
            </a: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 rotWithShape="1">
          <a:blip r:embed="rId2"/>
          <a:srcRect t="4027"/>
          <a:stretch/>
        </p:blipFill>
        <p:spPr>
          <a:xfrm>
            <a:off x="6660233" y="2924944"/>
            <a:ext cx="2483768" cy="3178324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0"/>
            <a:ext cx="861259" cy="100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1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440000" y="468000"/>
            <a:ext cx="5904656" cy="533400"/>
          </a:xfrm>
        </p:spPr>
        <p:txBody>
          <a:bodyPr/>
          <a:lstStyle/>
          <a:p>
            <a:r>
              <a:rPr lang="bg-BG" sz="2600" dirty="0" smtClean="0"/>
              <a:t>Зона Майчино и детско здраве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524140" cy="490335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Проект VTT за изграждане на </a:t>
            </a:r>
            <a:r>
              <a:rPr lang="bg-BG" sz="2400" dirty="0" smtClean="0">
                <a:solidFill>
                  <a:srgbClr val="002060"/>
                </a:solidFill>
              </a:rPr>
              <a:t>симулационен център </a:t>
            </a:r>
            <a:r>
              <a:rPr lang="bg-BG" sz="2400" dirty="0">
                <a:solidFill>
                  <a:srgbClr val="002060"/>
                </a:solidFill>
              </a:rPr>
              <a:t>за здравно обучение в Naivasha, Кения</a:t>
            </a: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Приемащ клуб </a:t>
            </a:r>
            <a:r>
              <a:rPr lang="bg-BG" sz="2400" dirty="0" smtClean="0">
                <a:solidFill>
                  <a:srgbClr val="002060"/>
                </a:solidFill>
              </a:rPr>
              <a:t>- РК </a:t>
            </a:r>
            <a:r>
              <a:rPr lang="bg-BG" sz="2400" dirty="0">
                <a:solidFill>
                  <a:srgbClr val="002060"/>
                </a:solidFill>
              </a:rPr>
              <a:t>от Кения, международен </a:t>
            </a:r>
            <a:r>
              <a:rPr lang="bg-BG" sz="2400" dirty="0" smtClean="0">
                <a:solidFill>
                  <a:srgbClr val="002060"/>
                </a:solidFill>
              </a:rPr>
              <a:t>партньор </a:t>
            </a:r>
            <a:r>
              <a:rPr lang="bg-BG" sz="2400" dirty="0">
                <a:solidFill>
                  <a:srgbClr val="002060"/>
                </a:solidFill>
              </a:rPr>
              <a:t>- РК </a:t>
            </a:r>
            <a:r>
              <a:rPr lang="en-US" sz="2400" dirty="0" smtClean="0">
                <a:solidFill>
                  <a:srgbClr val="002060"/>
                </a:solidFill>
              </a:rPr>
              <a:t>Omaha</a:t>
            </a:r>
            <a:r>
              <a:rPr lang="bg-BG" sz="2400" dirty="0" smtClean="0">
                <a:solidFill>
                  <a:srgbClr val="002060"/>
                </a:solidFill>
              </a:rPr>
              <a:t>, </a:t>
            </a:r>
            <a:r>
              <a:rPr lang="bg-BG" sz="2400" dirty="0">
                <a:solidFill>
                  <a:srgbClr val="002060"/>
                </a:solidFill>
              </a:rPr>
              <a:t>САЩ</a:t>
            </a:r>
          </a:p>
          <a:p>
            <a:pPr>
              <a:spcBef>
                <a:spcPts val="1800"/>
              </a:spcBef>
            </a:pPr>
            <a:r>
              <a:rPr lang="bg-BG" sz="2400" dirty="0" err="1">
                <a:solidFill>
                  <a:srgbClr val="002060"/>
                </a:solidFill>
              </a:rPr>
              <a:t>VTT</a:t>
            </a:r>
            <a:r>
              <a:rPr lang="bg-BG" sz="2400" dirty="0">
                <a:solidFill>
                  <a:srgbClr val="002060"/>
                </a:solidFill>
              </a:rPr>
              <a:t> за увеличаване на броя и уменията на обучени специалисти в болницата за жени и деца Naivasha в селските райони на Кения чрез разработване на </a:t>
            </a:r>
            <a:r>
              <a:rPr lang="bg-BG" sz="2400" dirty="0" err="1">
                <a:solidFill>
                  <a:srgbClr val="002060"/>
                </a:solidFill>
              </a:rPr>
              <a:t>симулационен</a:t>
            </a:r>
            <a:r>
              <a:rPr lang="bg-BG" sz="2400" dirty="0">
                <a:solidFill>
                  <a:srgbClr val="002060"/>
                </a:solidFill>
              </a:rPr>
              <a:t> център за обучение (</a:t>
            </a:r>
            <a:r>
              <a:rPr lang="bg-BG" sz="2400" dirty="0" err="1">
                <a:solidFill>
                  <a:srgbClr val="002060"/>
                </a:solidFill>
              </a:rPr>
              <a:t>STC</a:t>
            </a:r>
            <a:r>
              <a:rPr lang="bg-BG" sz="2400" dirty="0" smtClean="0">
                <a:solidFill>
                  <a:srgbClr val="002060"/>
                </a:solidFill>
              </a:rPr>
              <a:t>).</a:t>
            </a: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Бюджет - $</a:t>
            </a:r>
            <a:r>
              <a:rPr lang="bg-BG" sz="2400" dirty="0" smtClean="0">
                <a:solidFill>
                  <a:srgbClr val="002060"/>
                </a:solidFill>
              </a:rPr>
              <a:t>46,000</a:t>
            </a:r>
          </a:p>
          <a:p>
            <a:pPr>
              <a:spcBef>
                <a:spcPts val="1800"/>
              </a:spcBef>
            </a:pPr>
            <a:endParaRPr lang="bg-BG" dirty="0">
              <a:solidFill>
                <a:srgbClr val="002060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4509121"/>
            <a:ext cx="2393116" cy="1613432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0"/>
            <a:ext cx="824996" cy="100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4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440000" y="468000"/>
            <a:ext cx="5832648" cy="533400"/>
          </a:xfrm>
        </p:spPr>
        <p:txBody>
          <a:bodyPr/>
          <a:lstStyle/>
          <a:p>
            <a:r>
              <a:rPr lang="bg-BG" sz="2600" dirty="0" smtClean="0"/>
              <a:t>Зона Основно образование и грамотност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438240" cy="4874096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ru-RU" sz="2400" dirty="0">
                <a:solidFill>
                  <a:srgbClr val="002060"/>
                </a:solidFill>
              </a:rPr>
              <a:t>Проект </a:t>
            </a:r>
            <a:r>
              <a:rPr lang="en-US" sz="2400" dirty="0" smtClean="0">
                <a:solidFill>
                  <a:srgbClr val="002060"/>
                </a:solidFill>
              </a:rPr>
              <a:t>“</a:t>
            </a:r>
            <a:r>
              <a:rPr lang="ru-RU" sz="2400" dirty="0" smtClean="0">
                <a:solidFill>
                  <a:srgbClr val="002060"/>
                </a:solidFill>
              </a:rPr>
              <a:t>Грамотност </a:t>
            </a:r>
            <a:r>
              <a:rPr lang="ru-RU" sz="2400" dirty="0">
                <a:solidFill>
                  <a:srgbClr val="002060"/>
                </a:solidFill>
              </a:rPr>
              <a:t>на деца и възрастни чрез </a:t>
            </a:r>
            <a:r>
              <a:rPr lang="ru-RU" sz="2400" dirty="0" smtClean="0">
                <a:solidFill>
                  <a:srgbClr val="002060"/>
                </a:solidFill>
              </a:rPr>
              <a:t>технологии</a:t>
            </a:r>
            <a:r>
              <a:rPr lang="en-US" sz="2400" dirty="0" smtClean="0">
                <a:solidFill>
                  <a:srgbClr val="002060"/>
                </a:solidFill>
              </a:rPr>
              <a:t>”</a:t>
            </a:r>
            <a:endParaRPr lang="ru-RU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ru-RU" sz="2400" dirty="0">
                <a:solidFill>
                  <a:srgbClr val="002060"/>
                </a:solidFill>
              </a:rPr>
              <a:t>Приемащ клуб </a:t>
            </a:r>
            <a:r>
              <a:rPr lang="ru-RU" sz="2400" dirty="0" smtClean="0">
                <a:solidFill>
                  <a:srgbClr val="002060"/>
                </a:solidFill>
              </a:rPr>
              <a:t>- </a:t>
            </a:r>
            <a:r>
              <a:rPr lang="ru-RU" sz="2400" dirty="0">
                <a:solidFill>
                  <a:srgbClr val="002060"/>
                </a:solidFill>
              </a:rPr>
              <a:t>РК от </a:t>
            </a:r>
            <a:r>
              <a:rPr lang="ru-RU" sz="2400" dirty="0" smtClean="0">
                <a:solidFill>
                  <a:srgbClr val="002060"/>
                </a:solidFill>
              </a:rPr>
              <a:t>Хънингтън</a:t>
            </a:r>
            <a:r>
              <a:rPr lang="en-US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smtClean="0">
                <a:solidFill>
                  <a:srgbClr val="002060"/>
                </a:solidFill>
              </a:rPr>
              <a:t>САЩ</a:t>
            </a:r>
            <a:r>
              <a:rPr lang="ru-RU" sz="2400" dirty="0">
                <a:solidFill>
                  <a:srgbClr val="002060"/>
                </a:solidFill>
              </a:rPr>
              <a:t>, международен партньор -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РК </a:t>
            </a:r>
            <a:r>
              <a:rPr lang="ru-RU" sz="2400" dirty="0" smtClean="0">
                <a:solidFill>
                  <a:srgbClr val="002060"/>
                </a:solidFill>
              </a:rPr>
              <a:t>Daejeon</a:t>
            </a:r>
            <a:r>
              <a:rPr lang="en-US" sz="2400" dirty="0" smtClean="0">
                <a:solidFill>
                  <a:srgbClr val="002060"/>
                </a:solidFill>
              </a:rPr>
              <a:t>,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Южна Корея</a:t>
            </a:r>
          </a:p>
          <a:p>
            <a:pPr>
              <a:spcBef>
                <a:spcPts val="1800"/>
              </a:spcBef>
            </a:pPr>
            <a:r>
              <a:rPr lang="ru-RU" sz="2400" dirty="0">
                <a:solidFill>
                  <a:srgbClr val="002060"/>
                </a:solidFill>
              </a:rPr>
              <a:t>Цел: Да предостави </a:t>
            </a:r>
            <a:r>
              <a:rPr lang="ru-RU" sz="2400" dirty="0" smtClean="0">
                <a:solidFill>
                  <a:srgbClr val="002060"/>
                </a:solidFill>
              </a:rPr>
              <a:t>I</a:t>
            </a:r>
            <a:r>
              <a:rPr lang="en-US" sz="2400" dirty="0" smtClean="0">
                <a:solidFill>
                  <a:srgbClr val="002060"/>
                </a:solidFill>
              </a:rPr>
              <a:t>-</a:t>
            </a:r>
            <a:r>
              <a:rPr lang="ru-RU" sz="2400" dirty="0" smtClean="0">
                <a:solidFill>
                  <a:srgbClr val="002060"/>
                </a:solidFill>
              </a:rPr>
              <a:t>pad </a:t>
            </a:r>
            <a:r>
              <a:rPr lang="ru-RU" sz="2400" dirty="0">
                <a:solidFill>
                  <a:srgbClr val="002060"/>
                </a:solidFill>
              </a:rPr>
              <a:t>устройства на местните библиотеки, за да се подобри грамотността и обучение за възрастни и деца чрез технологии </a:t>
            </a:r>
          </a:p>
          <a:p>
            <a:pPr>
              <a:spcBef>
                <a:spcPts val="1800"/>
              </a:spcBef>
            </a:pPr>
            <a:r>
              <a:rPr lang="ru-RU" sz="2400" dirty="0">
                <a:solidFill>
                  <a:srgbClr val="002060"/>
                </a:solidFill>
              </a:rPr>
              <a:t>Бюджет $</a:t>
            </a:r>
            <a:r>
              <a:rPr lang="ru-RU" sz="2400" dirty="0" smtClean="0">
                <a:solidFill>
                  <a:srgbClr val="002060"/>
                </a:solidFill>
              </a:rPr>
              <a:t>31,400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endParaRPr lang="bg-BG" dirty="0">
              <a:solidFill>
                <a:srgbClr val="002060"/>
              </a:solidFill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367" y="4300982"/>
            <a:ext cx="2389752" cy="1792314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0"/>
            <a:ext cx="834062" cy="1027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6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440000" y="468000"/>
            <a:ext cx="5904656" cy="533400"/>
          </a:xfrm>
        </p:spPr>
        <p:txBody>
          <a:bodyPr/>
          <a:lstStyle/>
          <a:p>
            <a:r>
              <a:rPr lang="ru-RU" sz="2600" dirty="0" smtClean="0"/>
              <a:t>Зона Икономическо развитие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488966" cy="475456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Проект </a:t>
            </a:r>
            <a:r>
              <a:rPr lang="bg-BG" sz="2400" dirty="0" smtClean="0">
                <a:solidFill>
                  <a:srgbClr val="002060"/>
                </a:solidFill>
              </a:rPr>
              <a:t>„</a:t>
            </a:r>
            <a:r>
              <a:rPr lang="en-US" sz="2400" dirty="0" err="1" smtClean="0">
                <a:solidFill>
                  <a:srgbClr val="002060"/>
                </a:solidFill>
              </a:rPr>
              <a:t>Бизнес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инкубатор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bg-BG" sz="2400" dirty="0">
                <a:solidFill>
                  <a:srgbClr val="002060"/>
                </a:solidFill>
              </a:rPr>
              <a:t>- Martin Stewart </a:t>
            </a:r>
            <a:r>
              <a:rPr lang="bg-BG" sz="2400" dirty="0" smtClean="0">
                <a:solidFill>
                  <a:srgbClr val="002060"/>
                </a:solidFill>
              </a:rPr>
              <a:t>                      Community Center“, </a:t>
            </a:r>
            <a:r>
              <a:rPr lang="en-US" sz="2400" dirty="0">
                <a:solidFill>
                  <a:srgbClr val="002060"/>
                </a:solidFill>
              </a:rPr>
              <a:t>Greensboro, Alabama</a:t>
            </a:r>
            <a:endParaRPr lang="bg-BG" sz="2400" dirty="0">
              <a:solidFill>
                <a:srgbClr val="002060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Приемаща организация </a:t>
            </a:r>
            <a:r>
              <a:rPr lang="bg-BG" sz="2400" dirty="0" smtClean="0">
                <a:solidFill>
                  <a:srgbClr val="002060"/>
                </a:solidFill>
              </a:rPr>
              <a:t>- </a:t>
            </a:r>
            <a:r>
              <a:rPr lang="bg-BG" sz="2400" dirty="0">
                <a:solidFill>
                  <a:srgbClr val="002060"/>
                </a:solidFill>
              </a:rPr>
              <a:t>РК </a:t>
            </a:r>
            <a:r>
              <a:rPr lang="bg-BG" sz="2400" dirty="0" smtClean="0">
                <a:solidFill>
                  <a:srgbClr val="002060"/>
                </a:solidFill>
              </a:rPr>
              <a:t>Алабама, САЩ; Межд. </a:t>
            </a:r>
            <a:r>
              <a:rPr lang="bg-BG" sz="2400" dirty="0">
                <a:solidFill>
                  <a:srgbClr val="002060"/>
                </a:solidFill>
              </a:rPr>
              <a:t>партньор </a:t>
            </a:r>
            <a:r>
              <a:rPr lang="bg-BG" sz="2400" dirty="0" smtClean="0">
                <a:solidFill>
                  <a:srgbClr val="002060"/>
                </a:solidFill>
              </a:rPr>
              <a:t>- РК </a:t>
            </a:r>
            <a:r>
              <a:rPr lang="bg-BG" sz="2400" dirty="0">
                <a:solidFill>
                  <a:srgbClr val="002060"/>
                </a:solidFill>
              </a:rPr>
              <a:t>Madras </a:t>
            </a:r>
            <a:r>
              <a:rPr lang="bg-BG" sz="2400" dirty="0" smtClean="0">
                <a:solidFill>
                  <a:srgbClr val="002060"/>
                </a:solidFill>
              </a:rPr>
              <a:t>Southwest, </a:t>
            </a:r>
            <a:r>
              <a:rPr lang="bg-BG" sz="2400" dirty="0">
                <a:solidFill>
                  <a:srgbClr val="002060"/>
                </a:solidFill>
              </a:rPr>
              <a:t>Индия</a:t>
            </a:r>
          </a:p>
          <a:p>
            <a:pPr>
              <a:spcBef>
                <a:spcPts val="1800"/>
              </a:spcBef>
            </a:pPr>
            <a:r>
              <a:rPr lang="bg-BG" sz="2400" dirty="0">
                <a:solidFill>
                  <a:srgbClr val="002060"/>
                </a:solidFill>
              </a:rPr>
              <a:t>Цел: да предостави финансова грамотност и обучение за развитие на малкия бизнес на младите хора в риск в </a:t>
            </a:r>
            <a:r>
              <a:rPr lang="bg-BG" sz="2400" dirty="0" err="1">
                <a:solidFill>
                  <a:srgbClr val="002060"/>
                </a:solidFill>
              </a:rPr>
              <a:t>Грийнсбъро</a:t>
            </a:r>
            <a:r>
              <a:rPr lang="bg-BG" sz="2400" dirty="0">
                <a:solidFill>
                  <a:srgbClr val="002060"/>
                </a:solidFill>
              </a:rPr>
              <a:t>, Алабама</a:t>
            </a:r>
          </a:p>
          <a:p>
            <a:pPr>
              <a:spcBef>
                <a:spcPts val="1800"/>
              </a:spcBef>
            </a:pPr>
            <a:r>
              <a:rPr lang="en-US" sz="2400" dirty="0" err="1">
                <a:solidFill>
                  <a:srgbClr val="002060"/>
                </a:solidFill>
              </a:rPr>
              <a:t>Бюджет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bg-BG" sz="2400" dirty="0">
                <a:solidFill>
                  <a:srgbClr val="002060"/>
                </a:solidFill>
              </a:rPr>
              <a:t>$</a:t>
            </a:r>
            <a:r>
              <a:rPr lang="bg-BG" sz="2400" dirty="0" smtClean="0">
                <a:solidFill>
                  <a:srgbClr val="002060"/>
                </a:solidFill>
              </a:rPr>
              <a:t>34,600</a:t>
            </a:r>
          </a:p>
          <a:p>
            <a:pPr>
              <a:spcBef>
                <a:spcPts val="1800"/>
              </a:spcBef>
            </a:pPr>
            <a:endParaRPr lang="bg-BG" dirty="0">
              <a:solidFill>
                <a:srgbClr val="002060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676" y="3933056"/>
            <a:ext cx="2542290" cy="2131196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0"/>
            <a:ext cx="834062" cy="98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6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/>
              <a:t>Въздействието започва с всеки един от нас</a:t>
            </a: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243405"/>
            <a:ext cx="3024336" cy="4811083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268761"/>
            <a:ext cx="3352494" cy="481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9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2132856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b="1" dirty="0">
                <a:solidFill>
                  <a:srgbClr val="D41A69"/>
                </a:solidFill>
                <a:latin typeface="Myriad Pro Cond" panose="020B0506030403020204" pitchFamily="34" charset="0"/>
              </a:rPr>
              <a:t>Да правим </a:t>
            </a:r>
            <a:r>
              <a:rPr lang="bg-BG" sz="4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иновативни проекти</a:t>
            </a:r>
            <a:endParaRPr lang="bg-BG" sz="4000" b="1" dirty="0">
              <a:solidFill>
                <a:srgbClr val="D41A69"/>
              </a:solidFill>
              <a:latin typeface="Myriad Pro Cond" panose="020B0506030403020204" pitchFamily="34" charset="0"/>
            </a:endParaRPr>
          </a:p>
          <a:p>
            <a:pPr algn="ctr"/>
            <a:r>
              <a:rPr lang="bg-BG" sz="4000" dirty="0">
                <a:solidFill>
                  <a:srgbClr val="D41A69"/>
                </a:solidFill>
                <a:latin typeface="Myriad Pro Cond" panose="020B0506030403020204" pitchFamily="34" charset="0"/>
              </a:rPr>
              <a:t>к</a:t>
            </a:r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оито да отговарят на нуждите на нашите общности в някоя от зоните на фокус и да покажем, </a:t>
            </a:r>
            <a:r>
              <a:rPr lang="ru-RU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че Ротари е световен лидер в хуманитарната служба</a:t>
            </a:r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.</a:t>
            </a:r>
            <a:endParaRPr lang="en-GB" sz="40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45370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60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pPr>
              <a:defRPr/>
            </a:pPr>
            <a:r>
              <a:rPr lang="bg-BG" sz="3600" dirty="0"/>
              <a:t>Зони на </a:t>
            </a:r>
            <a:r>
              <a:rPr lang="bg-BG" sz="3600" dirty="0" smtClean="0"/>
              <a:t>фокус</a:t>
            </a:r>
            <a:r>
              <a:rPr lang="en-US" sz="3600" dirty="0" smtClean="0"/>
              <a:t>. </a:t>
            </a:r>
            <a:r>
              <a:rPr lang="bg-BG" sz="3000" dirty="0" smtClean="0"/>
              <a:t>Да </a:t>
            </a:r>
            <a:r>
              <a:rPr lang="bg-BG" sz="3000" dirty="0"/>
              <a:t>постигнем устойчиво въздействие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8071048" cy="97749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bg-BG" sz="2400" b="1" dirty="0">
                <a:solidFill>
                  <a:srgbClr val="16478E"/>
                </a:solidFill>
              </a:rPr>
              <a:t>Маргарита </a:t>
            </a:r>
            <a:r>
              <a:rPr lang="bg-BG" sz="2400" b="1" dirty="0" smtClean="0">
                <a:solidFill>
                  <a:srgbClr val="16478E"/>
                </a:solidFill>
              </a:rPr>
              <a:t>Богданова, РК Свищов</a:t>
            </a:r>
          </a:p>
          <a:p>
            <a:pPr>
              <a:spcBef>
                <a:spcPts val="1200"/>
              </a:spcBef>
            </a:pPr>
            <a:r>
              <a:rPr lang="bg-BG" sz="2100" i="1" dirty="0" smtClean="0">
                <a:solidFill>
                  <a:srgbClr val="16478E"/>
                </a:solidFill>
              </a:rPr>
              <a:t>председател подкомитет „Екипи за професионално обучение“</a:t>
            </a:r>
            <a:endParaRPr lang="bg-BG" altLang="en-US" sz="2100" b="1" dirty="0">
              <a:solidFill>
                <a:srgbClr val="16478E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36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УСТОЙЧИВОСТ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1"/>
            <a:ext cx="8461482" cy="2353816"/>
          </a:xfrm>
        </p:spPr>
        <p:txBody>
          <a:bodyPr/>
          <a:lstStyle/>
          <a:p>
            <a:pPr marL="0" indent="0">
              <a:buNone/>
            </a:pPr>
            <a:r>
              <a:rPr lang="bg-BG" sz="2600" dirty="0" smtClean="0">
                <a:solidFill>
                  <a:srgbClr val="002060"/>
                </a:solidFill>
              </a:rPr>
              <a:t>За Фондация Ротари устойчивостта означава </a:t>
            </a:r>
          </a:p>
          <a:p>
            <a:pPr marL="261938" indent="0">
              <a:buNone/>
            </a:pPr>
            <a:r>
              <a:rPr lang="bg-BG" sz="2800" dirty="0" smtClean="0">
                <a:solidFill>
                  <a:srgbClr val="002060"/>
                </a:solidFill>
              </a:rPr>
              <a:t>предоставените грантове да осигуряват </a:t>
            </a:r>
            <a:r>
              <a:rPr lang="bg-BG" sz="2800" u="sng" dirty="0" smtClean="0">
                <a:solidFill>
                  <a:srgbClr val="002060"/>
                </a:solidFill>
              </a:rPr>
              <a:t>дългосрочно</a:t>
            </a:r>
            <a:r>
              <a:rPr lang="bg-BG" sz="2800" dirty="0" smtClean="0">
                <a:solidFill>
                  <a:srgbClr val="002060"/>
                </a:solidFill>
              </a:rPr>
              <a:t> решение на проблемите/нуждите на общността, които тя може да поддържа </a:t>
            </a:r>
            <a:r>
              <a:rPr lang="bg-BG" sz="2800" u="sng" dirty="0" smtClean="0">
                <a:solidFill>
                  <a:srgbClr val="FF0000"/>
                </a:solidFill>
              </a:rPr>
              <a:t>след</a:t>
            </a:r>
            <a:r>
              <a:rPr lang="bg-BG" sz="2800" dirty="0" smtClean="0">
                <a:solidFill>
                  <a:srgbClr val="FF0000"/>
                </a:solidFill>
              </a:rPr>
              <a:t> </a:t>
            </a:r>
            <a:r>
              <a:rPr lang="bg-BG" sz="2800" dirty="0" smtClean="0">
                <a:solidFill>
                  <a:srgbClr val="002060"/>
                </a:solidFill>
              </a:rPr>
              <a:t>като проектът приключи.</a:t>
            </a:r>
            <a:endParaRPr lang="bg-BG" sz="2600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Ð Ð¸Ð±Ð¾Ð»Ð¾Ð², Ð Ð¸Ð±Ð°, Ð Ð¸Ð±Ð°Ñ, Ð¡Ð¸Ð»ÑÐµÑ, ÐÑÐ¶, ÐÑÐºÑÐ¸Ñ, Ð¥Ð¾Ð±Ð¸, Ð¥Ð¾Ñ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06" y="3573017"/>
            <a:ext cx="3012646" cy="272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Контейнер за съдържание 2"/>
          <p:cNvSpPr txBox="1">
            <a:spLocks/>
          </p:cNvSpPr>
          <p:nvPr/>
        </p:nvSpPr>
        <p:spPr>
          <a:xfrm>
            <a:off x="3779912" y="3645024"/>
            <a:ext cx="4896544" cy="21602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bg-BG" sz="2600" dirty="0" smtClean="0">
                <a:solidFill>
                  <a:srgbClr val="002060"/>
                </a:solidFill>
              </a:rPr>
              <a:t>Ако дадеш на човек риба, го храниш за един ден, ако го научиш да лови рибата си, му даваш храна за цял живот.</a:t>
            </a:r>
          </a:p>
          <a:p>
            <a:pPr marL="0" indent="0" algn="r">
              <a:buFont typeface="Arial" pitchFamily="34" charset="0"/>
              <a:buNone/>
            </a:pPr>
            <a:r>
              <a:rPr lang="bg-BG" sz="2600" i="1" dirty="0" smtClean="0">
                <a:solidFill>
                  <a:srgbClr val="002060"/>
                </a:solidFill>
              </a:rPr>
              <a:t>Лао Цзъ</a:t>
            </a:r>
            <a:endParaRPr lang="bg-BG" sz="26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67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КАКВО Е ВЪЗДЕЙСТВИЕ ?</a:t>
            </a:r>
            <a:endParaRPr lang="bg-BG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219200"/>
            <a:ext cx="8856984" cy="4525963"/>
          </a:xfrm>
        </p:spPr>
        <p:txBody>
          <a:bodyPr/>
          <a:lstStyle/>
          <a:p>
            <a:pPr algn="just"/>
            <a:endParaRPr lang="bg-BG" sz="2800" dirty="0" smtClean="0">
              <a:solidFill>
                <a:srgbClr val="002060"/>
              </a:solidFill>
              <a:latin typeface="+mn-lt"/>
            </a:endParaRPr>
          </a:p>
          <a:p>
            <a:pPr algn="just"/>
            <a:endParaRPr lang="bg-BG" sz="2800" dirty="0">
              <a:solidFill>
                <a:srgbClr val="002060"/>
              </a:solidFill>
              <a:latin typeface="+mn-lt"/>
            </a:endParaRPr>
          </a:p>
          <a:p>
            <a:pPr algn="just"/>
            <a:endParaRPr lang="bg-BG" sz="2800" dirty="0" smtClean="0">
              <a:solidFill>
                <a:srgbClr val="002060"/>
              </a:solidFill>
              <a:latin typeface="+mn-lt"/>
            </a:endParaRPr>
          </a:p>
          <a:p>
            <a:pPr algn="just"/>
            <a:endParaRPr lang="bg-BG" sz="2800" dirty="0">
              <a:solidFill>
                <a:srgbClr val="002060"/>
              </a:solidFill>
              <a:latin typeface="+mn-lt"/>
            </a:endParaRPr>
          </a:p>
          <a:p>
            <a:endParaRPr lang="bg-BG" sz="2800" dirty="0" smtClean="0">
              <a:solidFill>
                <a:srgbClr val="002060"/>
              </a:solidFill>
              <a:latin typeface="+mn-lt"/>
            </a:endParaRPr>
          </a:p>
          <a:p>
            <a:endParaRPr lang="bg-BG" sz="2800" dirty="0">
              <a:solidFill>
                <a:srgbClr val="002060"/>
              </a:solidFill>
              <a:latin typeface="+mn-lt"/>
            </a:endParaRPr>
          </a:p>
          <a:p>
            <a:endParaRPr lang="bg-BG" sz="2800" dirty="0" smtClean="0">
              <a:solidFill>
                <a:srgbClr val="002060"/>
              </a:solidFill>
              <a:latin typeface="+mn-lt"/>
            </a:endParaRPr>
          </a:p>
          <a:p>
            <a:pPr algn="just"/>
            <a:endParaRPr lang="bg-BG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а 5"/>
          <p:cNvGraphicFramePr/>
          <p:nvPr>
            <p:extLst/>
          </p:nvPr>
        </p:nvGraphicFramePr>
        <p:xfrm>
          <a:off x="386474" y="962923"/>
          <a:ext cx="8361990" cy="20340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683568" y="2852936"/>
          <a:ext cx="8208912" cy="277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3135530624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xmlns="" val="4153595376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xmlns="" val="2528055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bg-BG" sz="2200" kern="1200" dirty="0" smtClean="0">
                          <a:solidFill>
                            <a:srgbClr val="002060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Образователен софтуер за обучение по екология</a:t>
                      </a:r>
                      <a:endParaRPr lang="bg-BG" sz="2200" kern="1200" dirty="0">
                        <a:solidFill>
                          <a:srgbClr val="002060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2200" u="sng" kern="1200" dirty="0" smtClean="0">
                          <a:solidFill>
                            <a:srgbClr val="002060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Увеличени знания </a:t>
                      </a:r>
                      <a:r>
                        <a:rPr lang="bg-BG" sz="2200" kern="1200" dirty="0" smtClean="0">
                          <a:solidFill>
                            <a:srgbClr val="002060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у учениците по отношение на управлението на отпадъците, биоразнообразието и глобалното затопляне</a:t>
                      </a:r>
                      <a:endParaRPr lang="bg-BG" sz="2200" kern="1200" dirty="0">
                        <a:solidFill>
                          <a:srgbClr val="002060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2200" u="sng" kern="1200" dirty="0" smtClean="0">
                          <a:solidFill>
                            <a:srgbClr val="002060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Промяна в нагласата </a:t>
                      </a:r>
                      <a:r>
                        <a:rPr lang="bg-BG" sz="2200" kern="1200" dirty="0" smtClean="0">
                          <a:solidFill>
                            <a:srgbClr val="002060"/>
                          </a:solidFill>
                          <a:latin typeface="Georgia"/>
                          <a:ea typeface="MS PGothic" pitchFamily="34" charset="-128"/>
                          <a:cs typeface="Georgia"/>
                        </a:rPr>
                        <a:t>за разделно събиране на отпадъци, за опазване на природните видове или за пестене на енергия</a:t>
                      </a:r>
                      <a:endParaRPr lang="bg-BG" sz="2200" kern="1200" dirty="0">
                        <a:solidFill>
                          <a:srgbClr val="002060"/>
                        </a:solidFill>
                        <a:latin typeface="Georgia"/>
                        <a:ea typeface="MS PGothic" pitchFamily="34" charset="-128"/>
                        <a:cs typeface="Georgi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1295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27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ИЗМЕРЕНИЯ НА УСТОЙЧИВОСТТА</a:t>
            </a:r>
            <a:endParaRPr lang="bg-BG" sz="2600" dirty="0"/>
          </a:p>
        </p:txBody>
      </p:sp>
      <p:grpSp>
        <p:nvGrpSpPr>
          <p:cNvPr id="3" name="Group 2"/>
          <p:cNvGrpSpPr/>
          <p:nvPr/>
        </p:nvGrpSpPr>
        <p:grpSpPr>
          <a:xfrm>
            <a:off x="935018" y="1398700"/>
            <a:ext cx="7885454" cy="4550579"/>
            <a:chOff x="935018" y="1398700"/>
            <a:chExt cx="7885454" cy="4550579"/>
          </a:xfrm>
        </p:grpSpPr>
        <p:sp>
          <p:nvSpPr>
            <p:cNvPr id="5" name="Circular Arrow 4"/>
            <p:cNvSpPr/>
            <p:nvPr/>
          </p:nvSpPr>
          <p:spPr>
            <a:xfrm>
              <a:off x="935018" y="1916832"/>
              <a:ext cx="3201858" cy="3246563"/>
            </a:xfrm>
            <a:prstGeom prst="circularArrow">
              <a:avLst>
                <a:gd name="adj1" fmla="val 10980"/>
                <a:gd name="adj2" fmla="val 1142322"/>
                <a:gd name="adj3" fmla="val 9000000"/>
                <a:gd name="adj4" fmla="val 10800000"/>
                <a:gd name="adj5" fmla="val 125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Freeform 5"/>
            <p:cNvSpPr/>
            <p:nvPr/>
          </p:nvSpPr>
          <p:spPr>
            <a:xfrm>
              <a:off x="4211960" y="1398700"/>
              <a:ext cx="4608512" cy="4550579"/>
            </a:xfrm>
            <a:custGeom>
              <a:avLst/>
              <a:gdLst>
                <a:gd name="connsiteX0" fmla="*/ 0 w 4306202"/>
                <a:gd name="connsiteY0" fmla="*/ 0 h 4266080"/>
                <a:gd name="connsiteX1" fmla="*/ 4306202 w 4306202"/>
                <a:gd name="connsiteY1" fmla="*/ 0 h 4266080"/>
                <a:gd name="connsiteX2" fmla="*/ 4306202 w 4306202"/>
                <a:gd name="connsiteY2" fmla="*/ 4266080 h 4266080"/>
                <a:gd name="connsiteX3" fmla="*/ 0 w 4306202"/>
                <a:gd name="connsiteY3" fmla="*/ 4266080 h 4266080"/>
                <a:gd name="connsiteX4" fmla="*/ 0 w 4306202"/>
                <a:gd name="connsiteY4" fmla="*/ 0 h 426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6202" h="4266080">
                  <a:moveTo>
                    <a:pt x="0" y="0"/>
                  </a:moveTo>
                  <a:lnTo>
                    <a:pt x="4306202" y="0"/>
                  </a:lnTo>
                  <a:lnTo>
                    <a:pt x="4306202" y="4266080"/>
                  </a:lnTo>
                  <a:lnTo>
                    <a:pt x="0" y="42660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Нови политики, промяна в законодателството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Екология - нови модели на потребление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Постигане на сигурност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Културни нагласи, промяна в поведението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Човешки капитал – подобряване на уменията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Икономика – финансова независимост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  <a:p>
              <a:pPr marL="228600" lvl="1" indent="-228600" algn="l" defTabSz="106680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har char="••"/>
              </a:pPr>
              <a:r>
                <a:rPr lang="bg-BG" sz="24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Организационна устойчивост</a:t>
              </a:r>
              <a:endParaRPr lang="bg-BG" sz="2400" kern="1200" dirty="0">
                <a:solidFill>
                  <a:schemeClr val="tx2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1272739" y="2915531"/>
              <a:ext cx="2524967" cy="1262291"/>
            </a:xfrm>
            <a:custGeom>
              <a:avLst/>
              <a:gdLst>
                <a:gd name="connsiteX0" fmla="*/ 0 w 2524967"/>
                <a:gd name="connsiteY0" fmla="*/ 0 h 1262291"/>
                <a:gd name="connsiteX1" fmla="*/ 2524967 w 2524967"/>
                <a:gd name="connsiteY1" fmla="*/ 0 h 1262291"/>
                <a:gd name="connsiteX2" fmla="*/ 2524967 w 2524967"/>
                <a:gd name="connsiteY2" fmla="*/ 1262291 h 1262291"/>
                <a:gd name="connsiteX3" fmla="*/ 0 w 2524967"/>
                <a:gd name="connsiteY3" fmla="*/ 1262291 h 1262291"/>
                <a:gd name="connsiteX4" fmla="*/ 0 w 2524967"/>
                <a:gd name="connsiteY4" fmla="*/ 0 h 126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4967" h="1262291">
                  <a:moveTo>
                    <a:pt x="0" y="0"/>
                  </a:moveTo>
                  <a:lnTo>
                    <a:pt x="2524967" y="0"/>
                  </a:lnTo>
                  <a:lnTo>
                    <a:pt x="2524967" y="1262291"/>
                  </a:lnTo>
                  <a:lnTo>
                    <a:pt x="0" y="126229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" tIns="17145" rIns="17145" bIns="17145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2700" kern="1200" dirty="0" smtClean="0">
                  <a:solidFill>
                    <a:schemeClr val="tx2"/>
                  </a:solidFill>
                  <a:latin typeface="Georgia" panose="02040502050405020303" pitchFamily="18" charset="0"/>
                </a:rPr>
                <a:t>Устойчивост</a:t>
              </a:r>
              <a:r>
                <a:rPr lang="bg-BG" sz="3700" kern="1200" dirty="0" smtClean="0"/>
                <a:t> </a:t>
              </a:r>
              <a:endParaRPr lang="bg-BG" sz="3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085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ТРАЙНО ВЪЗДЕЙСТВИЕ</a:t>
            </a:r>
            <a:endParaRPr lang="bg-BG" sz="2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730080"/>
          </a:xfrm>
        </p:spPr>
        <p:txBody>
          <a:bodyPr/>
          <a:lstStyle/>
          <a:p>
            <a:pPr marL="0" indent="0">
              <a:buNone/>
            </a:pP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Устойчивост означава промяна на поведенчески модели </a:t>
            </a:r>
          </a:p>
          <a:p>
            <a:pPr lvl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bg-BG" dirty="0">
                <a:solidFill>
                  <a:srgbClr val="002060"/>
                </a:solidFill>
              </a:rPr>
              <a:t>Д</a:t>
            </a:r>
            <a:r>
              <a:rPr lang="bg-BG" dirty="0" smtClean="0">
                <a:solidFill>
                  <a:srgbClr val="002060"/>
                </a:solidFill>
              </a:rPr>
              <a:t>а накарате общността да се ваксинира</a:t>
            </a:r>
          </a:p>
          <a:p>
            <a:pPr lvl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2060"/>
                </a:solidFill>
              </a:rPr>
              <a:t>Да промените нагласите за разделно събиране на отпадъци</a:t>
            </a:r>
          </a:p>
          <a:p>
            <a:pPr lvl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2060"/>
                </a:solidFill>
              </a:rPr>
              <a:t>Да промените нагласите за ролята на жените в обществото </a:t>
            </a:r>
          </a:p>
          <a:p>
            <a:pPr lvl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2060"/>
                </a:solidFill>
              </a:rPr>
              <a:t>Да накарате младите хора да четат книги</a:t>
            </a:r>
          </a:p>
          <a:p>
            <a:pPr lvl="1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2060"/>
                </a:solidFill>
              </a:rPr>
              <a:t>Да накарате шофьорите да спазват ограниченията за скорост</a:t>
            </a:r>
            <a:endParaRPr lang="bg-B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6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РАМКА НА УСТОЙЧИВОСТТА</a:t>
            </a:r>
            <a:endParaRPr lang="bg-BG" sz="2600" dirty="0"/>
          </a:p>
        </p:txBody>
      </p:sp>
      <p:graphicFrame>
        <p:nvGraphicFramePr>
          <p:cNvPr id="4" name="Контейнер за съдържание 3"/>
          <p:cNvGraphicFramePr>
            <a:graphicFrameLocks noGrp="1"/>
          </p:cNvGraphicFramePr>
          <p:nvPr>
            <p:ph idx="1"/>
            <p:extLst/>
          </p:nvPr>
        </p:nvGraphicFramePr>
        <p:xfrm>
          <a:off x="381000" y="1219200"/>
          <a:ext cx="8461375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4244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/>
              <a:t>РАМКА НА УСТОЙЧИВОСТТА</a:t>
            </a:r>
          </a:p>
        </p:txBody>
      </p:sp>
      <p:graphicFrame>
        <p:nvGraphicFramePr>
          <p:cNvPr id="4" name="Контейнер за съдържание 3"/>
          <p:cNvGraphicFramePr>
            <a:graphicFrameLocks noGrp="1"/>
          </p:cNvGraphicFramePr>
          <p:nvPr>
            <p:ph idx="1"/>
            <p:extLst/>
          </p:nvPr>
        </p:nvGraphicFramePr>
        <p:xfrm>
          <a:off x="381000" y="1219200"/>
          <a:ext cx="8461375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41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300" dirty="0" smtClean="0"/>
              <a:t>ЗОНИ НА ФОКУС: УСТОЙЧИВО ВЪЗДЕЙСТВИЕ - ПРИМЕРИ</a:t>
            </a:r>
            <a:endParaRPr lang="bg-BG" sz="2300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83030" y="1404000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teamsites.rotaryintl.org/sites/TeamSites/AreasofFocus/ECD%20Documents/ECD%20Photos/20061108_IN_03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3030" y="3780000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6417" y="1404000"/>
            <a:ext cx="3240000" cy="2160000"/>
          </a:xfrm>
          <a:prstGeom prst="rect">
            <a:avLst/>
          </a:prstGeom>
        </p:spPr>
      </p:pic>
      <p:pic>
        <p:nvPicPr>
          <p:cNvPr id="10" name="Picture 3" descr="C:\Users\CopekS\Desktop\Captur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04000"/>
            <a:ext cx="210489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85" y="3780000"/>
            <a:ext cx="2098832" cy="216000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56417" y="3780000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8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1854</TotalTime>
  <Words>1299</Words>
  <Application>Microsoft Office PowerPoint</Application>
  <PresentationFormat>On-screen Show (4:3)</PresentationFormat>
  <Paragraphs>119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MS PGothic</vt:lpstr>
      <vt:lpstr>MS PGothic</vt:lpstr>
      <vt:lpstr>Arial</vt:lpstr>
      <vt:lpstr>Arial Narrow</vt:lpstr>
      <vt:lpstr>Calibri</vt:lpstr>
      <vt:lpstr>Georgia</vt:lpstr>
      <vt:lpstr>Myriad Pro Cond</vt:lpstr>
      <vt:lpstr>Times New Roman</vt:lpstr>
      <vt:lpstr>ヒラギノ角ゴ Pro W3</vt:lpstr>
      <vt:lpstr>Template DTeamPresentationsSliven</vt:lpstr>
      <vt:lpstr>Custom Design</vt:lpstr>
      <vt:lpstr>2_Custom Design</vt:lpstr>
      <vt:lpstr>3_Custom Design</vt:lpstr>
      <vt:lpstr>PowerPoint Presentation</vt:lpstr>
      <vt:lpstr>Зони на фокус. Да постигнем устойчиво въздействие</vt:lpstr>
      <vt:lpstr>УСТОЙЧИВОСТ</vt:lpstr>
      <vt:lpstr>КАКВО Е ВЪЗДЕЙСТВИЕ ?</vt:lpstr>
      <vt:lpstr>ИЗМЕРЕНИЯ НА УСТОЙЧИВОСТТА</vt:lpstr>
      <vt:lpstr>ТРАЙНО ВЪЗДЕЙСТВИЕ</vt:lpstr>
      <vt:lpstr>РАМКА НА УСТОЙЧИВОСТТА</vt:lpstr>
      <vt:lpstr>РАМКА НА УСТОЙЧИВОСТТА</vt:lpstr>
      <vt:lpstr>ЗОНИ НА ФОКУС: УСТОЙЧИВО ВЪЗДЕЙСТВИЕ - ПРИМЕРИ</vt:lpstr>
      <vt:lpstr>Зона Мир и решаване на конфликти</vt:lpstr>
      <vt:lpstr>Зона Превенция и лечение на заболявания </vt:lpstr>
      <vt:lpstr>Зона Водоснабдяване и канализация</vt:lpstr>
      <vt:lpstr>Зона Майчино и детско здраве</vt:lpstr>
      <vt:lpstr>Зона Основно образование и грамотност</vt:lpstr>
      <vt:lpstr>Зона Икономическо развитие</vt:lpstr>
      <vt:lpstr>Въздействието започва с всеки един от нас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XXX</dc:creator>
  <cp:lastModifiedBy>JK&amp;Partners</cp:lastModifiedBy>
  <cp:revision>418</cp:revision>
  <cp:lastPrinted>2018-02-13T16:30:21Z</cp:lastPrinted>
  <dcterms:created xsi:type="dcterms:W3CDTF">2018-02-05T13:47:10Z</dcterms:created>
  <dcterms:modified xsi:type="dcterms:W3CDTF">2019-03-24T19:52:09Z</dcterms:modified>
</cp:coreProperties>
</file>