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4" r:id="rId3"/>
    <p:sldMasterId id="2147483691" r:id="rId4"/>
  </p:sldMasterIdLst>
  <p:notesMasterIdLst>
    <p:notesMasterId r:id="rId45"/>
  </p:notesMasterIdLst>
  <p:handoutMasterIdLst>
    <p:handoutMasterId r:id="rId46"/>
  </p:handoutMasterIdLst>
  <p:sldIdLst>
    <p:sldId id="424" r:id="rId5"/>
    <p:sldId id="435" r:id="rId6"/>
    <p:sldId id="436" r:id="rId7"/>
    <p:sldId id="494" r:id="rId8"/>
    <p:sldId id="495" r:id="rId9"/>
    <p:sldId id="560" r:id="rId10"/>
    <p:sldId id="496" r:id="rId11"/>
    <p:sldId id="561" r:id="rId12"/>
    <p:sldId id="498" r:id="rId13"/>
    <p:sldId id="497" r:id="rId14"/>
    <p:sldId id="488" r:id="rId15"/>
    <p:sldId id="455" r:id="rId16"/>
    <p:sldId id="469" r:id="rId17"/>
    <p:sldId id="470" r:id="rId18"/>
    <p:sldId id="472" r:id="rId19"/>
    <p:sldId id="460" r:id="rId20"/>
    <p:sldId id="457" r:id="rId21"/>
    <p:sldId id="458" r:id="rId22"/>
    <p:sldId id="475" r:id="rId23"/>
    <p:sldId id="491" r:id="rId24"/>
    <p:sldId id="474" r:id="rId25"/>
    <p:sldId id="476" r:id="rId26"/>
    <p:sldId id="473" r:id="rId27"/>
    <p:sldId id="477" r:id="rId28"/>
    <p:sldId id="479" r:id="rId29"/>
    <p:sldId id="478" r:id="rId30"/>
    <p:sldId id="480" r:id="rId31"/>
    <p:sldId id="459" r:id="rId32"/>
    <p:sldId id="468" r:id="rId33"/>
    <p:sldId id="465" r:id="rId34"/>
    <p:sldId id="463" r:id="rId35"/>
    <p:sldId id="466" r:id="rId36"/>
    <p:sldId id="481" r:id="rId37"/>
    <p:sldId id="487" r:id="rId38"/>
    <p:sldId id="490" r:id="rId39"/>
    <p:sldId id="542" r:id="rId40"/>
    <p:sldId id="562" r:id="rId41"/>
    <p:sldId id="557" r:id="rId42"/>
    <p:sldId id="559" r:id="rId43"/>
    <p:sldId id="437" r:id="rId44"/>
  </p:sldIdLst>
  <p:sldSz cx="9144000" cy="6858000" type="screen4x3"/>
  <p:notesSz cx="6797675" cy="987425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1A69"/>
    <a:srgbClr val="000000"/>
    <a:srgbClr val="16478E"/>
    <a:srgbClr val="E6E5D8"/>
    <a:srgbClr val="15478E"/>
    <a:srgbClr val="F47621"/>
    <a:srgbClr val="0032A0"/>
    <a:srgbClr val="F6A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1688" autoAdjust="0"/>
  </p:normalViewPr>
  <p:slideViewPr>
    <p:cSldViewPr>
      <p:cViewPr varScale="1">
        <p:scale>
          <a:sx n="62" d="100"/>
          <a:sy n="62" d="100"/>
        </p:scale>
        <p:origin x="872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602A1-4739-4E60-90B9-8D8041668778}" type="datetimeFigureOut">
              <a:rPr lang="en-US" smtClean="0"/>
              <a:pPr/>
              <a:t>3/24/2019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ED526-7549-4ECD-A723-3F1E61DE3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94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46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929FBC-DC2E-4090-9D68-96DC05C65C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0189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95507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b="0" dirty="0" smtClean="0"/>
              <a:t>Въвеждат се чрез избор от системата, която ще ви ги зареди автоматично</a:t>
            </a:r>
            <a:endParaRPr lang="bg-BG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42950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b="0" dirty="0" smtClean="0"/>
              <a:t>Ако някъде в апликацията се появи нещо заградено с оранжеви черти, значи в този сектор има някаква грешка. В случая е очевидно, че сме въвели</a:t>
            </a:r>
            <a:r>
              <a:rPr lang="bg-BG" b="0" baseline="0" dirty="0" smtClean="0"/>
              <a:t> само едно лице за втори контакт, а трябва да бъдат минимум 3-ма.</a:t>
            </a:r>
            <a:endParaRPr lang="bg-BG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78907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Изберете зоната на фокус, която съответства на вашия проект.</a:t>
            </a:r>
            <a:r>
              <a:rPr lang="bg-BG" baseline="0" dirty="0" smtClean="0"/>
              <a:t> Не забравяйте първо да се запознаете с ръководствата „Ротари зони на фокус“ и „Политики на зони на фокус“.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214818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След като сте избрали зона на</a:t>
            </a:r>
            <a:r>
              <a:rPr lang="bg-BG" baseline="0" dirty="0" smtClean="0"/>
              <a:t> фокус, Ротари ще ви даде възможност да изберете една или няколко от индикаторите, които вашият проект цели да постигне. </a:t>
            </a:r>
          </a:p>
          <a:p>
            <a:r>
              <a:rPr lang="bg-BG" baseline="0" dirty="0" smtClean="0"/>
              <a:t>Внимание: не избирайте индикатори, които няма да доведат до постигане на целите на проекта или няма да можете да изпълните. Това, което сте посочили тук, трябва да можете да го изпълните и да го отчетете.</a:t>
            </a:r>
          </a:p>
          <a:p>
            <a:r>
              <a:rPr lang="bg-BG" baseline="0" dirty="0" smtClean="0"/>
              <a:t>Въздействието на проекта трябва да може да се измери. Изберете мярка чрез „</a:t>
            </a:r>
            <a:r>
              <a:rPr lang="en-US" baseline="0" dirty="0" smtClean="0"/>
              <a:t>Add measure</a:t>
            </a:r>
            <a:r>
              <a:rPr lang="bg-BG" baseline="0" dirty="0" smtClean="0"/>
              <a:t>“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67289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Системата</a:t>
            </a:r>
            <a:r>
              <a:rPr lang="bg-BG" baseline="0" dirty="0" smtClean="0"/>
              <a:t> ще ви даде възможност за избор от падащи менюта на: мярка, метод на събиране на данните за измерването, честота на измерването и брой бенефициетни.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917485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Ето как може да изглежда това.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268518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Ако вашата апликация вече е готова поставете начална дата минимум 4 до 5 месеца плюс.</a:t>
            </a:r>
          </a:p>
          <a:p>
            <a:r>
              <a:rPr lang="bg-BG" dirty="0" smtClean="0"/>
              <a:t>Пример: днес</a:t>
            </a:r>
            <a:r>
              <a:rPr lang="bg-BG" baseline="0" dirty="0" smtClean="0"/>
              <a:t> е 01.02.2019 и ще потвърждавате апликацията. Началната дата следва да бъде миимум 01.06.2019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572263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Съберете офрти и</a:t>
            </a:r>
            <a:r>
              <a:rPr lang="bg-BG" baseline="0" dirty="0" smtClean="0"/>
              <a:t> намерете най-добрата цена. Съставете реалистичен бюджет. Не забравяйте да включите обучение, ако проектът е хуманитарен. Не </a:t>
            </a:r>
            <a:r>
              <a:rPr lang="bg-BG" baseline="0" dirty="0" smtClean="0"/>
              <a:t>забравяйте да включите и публичността. Изборът на вида разход става от падащо меню.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114774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b="0" dirty="0" smtClean="0"/>
              <a:t>Ето така изглежда един примерен бюджет. По всяко време можете да редактирате въведеното с натискане на иконката „моливче“ или да изтриете</a:t>
            </a:r>
            <a:r>
              <a:rPr lang="bg-BG" b="0" baseline="0" dirty="0" smtClean="0"/>
              <a:t> дадена позиция чрез натискане на бутона „х“</a:t>
            </a:r>
            <a:endParaRPr lang="bg-BG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038923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b="0" dirty="0" smtClean="0"/>
              <a:t>Задължително се прикачва</a:t>
            </a:r>
            <a:r>
              <a:rPr lang="bg-BG" b="0" baseline="0" dirty="0" smtClean="0"/>
              <a:t> Формата за оценка на общността тук.</a:t>
            </a:r>
          </a:p>
          <a:p>
            <a:r>
              <a:rPr lang="bg-BG" b="0" baseline="0" dirty="0" smtClean="0"/>
              <a:t>Ако имате други документи подкрепящи анализа и оценката на нуждите на общността, прикачете и тях.</a:t>
            </a:r>
          </a:p>
          <a:p>
            <a:r>
              <a:rPr lang="bg-BG" b="0" baseline="0" dirty="0" smtClean="0"/>
              <a:t>Можете да прикачите и сравнителни оферти.</a:t>
            </a:r>
            <a:endParaRPr lang="bg-BG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04686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</a:t>
            </a:fld>
            <a:endParaRPr lang="en-US" altLang="en-US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dirty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8852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b="0" dirty="0" smtClean="0"/>
              <a:t>Въведете всички видове</a:t>
            </a:r>
            <a:r>
              <a:rPr lang="bg-BG" b="0" baseline="0" dirty="0" smtClean="0"/>
              <a:t> финансиране – избор от менюта.</a:t>
            </a:r>
            <a:endParaRPr lang="bg-BG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30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744793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b="0" dirty="0" smtClean="0"/>
              <a:t>След като въведете</a:t>
            </a:r>
            <a:r>
              <a:rPr lang="bg-BG" b="0" baseline="0" dirty="0" smtClean="0"/>
              <a:t> всички суми от всички Дистрикти или клубове, които планирате да получите като финансиране, системата автоматично ще изчисли колко можете да поискате от Фондацията.</a:t>
            </a:r>
            <a:endParaRPr lang="bg-BG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31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049022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32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942741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Тук има редица въпроси,</a:t>
            </a:r>
            <a:r>
              <a:rPr lang="bg-BG" baseline="0" dirty="0" smtClean="0"/>
              <a:t> на които следва да отговорите, но ако сте направили реален анализ и оценка на проблемите и нуждите на целевата група, за която е проектът, всичко се пренася тук в описателен вид.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33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704434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35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576312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b="0" dirty="0" smtClean="0"/>
              <a:t>Подготовката на проекта може да стане паралелно с търсенето на партньори.</a:t>
            </a:r>
            <a:endParaRPr lang="bg-BG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36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820511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37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678864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38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747514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0DDF98-9D74-4F22-BE77-0A18F6EA44CF}" type="slidenum">
              <a:rPr lang="bg-BG" altLang="en-US" smtClean="0"/>
              <a:pPr>
                <a:defRPr/>
              </a:pPr>
              <a:t>39</a:t>
            </a:fld>
            <a:endParaRPr lang="bg-BG" altLang="en-US"/>
          </a:p>
        </p:txBody>
      </p:sp>
    </p:spTree>
    <p:extLst>
      <p:ext uri="{BB962C8B-B14F-4D97-AF65-F5344CB8AC3E}">
        <p14:creationId xmlns:p14="http://schemas.microsoft.com/office/powerpoint/2010/main" val="3526260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07239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3906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58199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Въвеждаме името на проекта, вида – хуманитарен, екипи за професионално обучение или стипендия.</a:t>
            </a:r>
          </a:p>
          <a:p>
            <a:r>
              <a:rPr lang="bg-BG" dirty="0" smtClean="0"/>
              <a:t>Следва</a:t>
            </a:r>
            <a:r>
              <a:rPr lang="bg-BG" baseline="0" dirty="0" smtClean="0"/>
              <a:t> да изберете двете лица за първи контакт – на водещия и на международния спонсор.</a:t>
            </a:r>
          </a:p>
          <a:p>
            <a:r>
              <a:rPr lang="bg-BG" baseline="0" dirty="0" smtClean="0"/>
              <a:t>Натиснете „</a:t>
            </a:r>
            <a:r>
              <a:rPr lang="en-US" baseline="0" dirty="0" smtClean="0"/>
              <a:t>Add primary contact</a:t>
            </a:r>
            <a:r>
              <a:rPr lang="bg-BG" baseline="0" dirty="0" smtClean="0"/>
              <a:t>“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29939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Системата автоматично зарежда данните с</a:t>
            </a:r>
            <a:r>
              <a:rPr lang="bg-BG" baseline="0" dirty="0" smtClean="0"/>
              <a:t> членовете на </a:t>
            </a:r>
            <a:r>
              <a:rPr lang="bg-BG" dirty="0" smtClean="0"/>
              <a:t>клуба, който е домакин.</a:t>
            </a:r>
          </a:p>
          <a:p>
            <a:r>
              <a:rPr lang="bg-BG" dirty="0" smtClean="0"/>
              <a:t>За международния спонсор трябва само да изберете Дистрикт и името на клуба и системата автоматично ще зареди и данните за членовете</a:t>
            </a:r>
            <a:r>
              <a:rPr lang="bg-BG" baseline="0" dirty="0" smtClean="0"/>
              <a:t> на международния клуб.</a:t>
            </a:r>
          </a:p>
          <a:p>
            <a:r>
              <a:rPr lang="bg-BG" baseline="0" dirty="0" smtClean="0"/>
              <a:t>Избирате си двамата Ротарианци чрез натискане на бутона </a:t>
            </a:r>
            <a:r>
              <a:rPr lang="en-US" baseline="0" dirty="0" smtClean="0"/>
              <a:t>“Select”</a:t>
            </a:r>
            <a:r>
              <a:rPr lang="bg-BG" baseline="0" dirty="0" smtClean="0"/>
              <a:t> и после „</a:t>
            </a:r>
            <a:r>
              <a:rPr lang="en-US" baseline="0" dirty="0" smtClean="0"/>
              <a:t>Save</a:t>
            </a:r>
            <a:r>
              <a:rPr lang="bg-BG" baseline="0" dirty="0" smtClean="0"/>
              <a:t>“</a:t>
            </a:r>
            <a:r>
              <a:rPr lang="en-US" baseline="0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123653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Грант</a:t>
            </a:r>
            <a:r>
              <a:rPr lang="bg-BG" baseline="0" dirty="0" smtClean="0"/>
              <a:t> Центърът ще ви даде номер на грант, като проектът е в режим работен - „</a:t>
            </a:r>
            <a:r>
              <a:rPr lang="en-US" baseline="0" dirty="0" smtClean="0"/>
              <a:t>Draft</a:t>
            </a:r>
            <a:r>
              <a:rPr lang="bg-BG" baseline="0" dirty="0" smtClean="0"/>
              <a:t>“.</a:t>
            </a:r>
          </a:p>
          <a:p>
            <a:r>
              <a:rPr lang="bg-BG" baseline="0" dirty="0" smtClean="0"/>
              <a:t>Не забравяйте да натиснете „</a:t>
            </a:r>
            <a:r>
              <a:rPr lang="en-US" baseline="0" dirty="0" smtClean="0"/>
              <a:t>Notify Primary Contact</a:t>
            </a:r>
            <a:r>
              <a:rPr lang="bg-BG" baseline="0" dirty="0" smtClean="0"/>
              <a:t>“</a:t>
            </a:r>
            <a:r>
              <a:rPr lang="en-US" baseline="0" dirty="0" smtClean="0"/>
              <a:t>, </a:t>
            </a:r>
            <a:r>
              <a:rPr lang="bg-BG" baseline="0" dirty="0" smtClean="0"/>
              <a:t>за да уведомите двете лица за контакт по гранта, че той вече е въведен в Грант Центъра.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35887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b="0" dirty="0" smtClean="0"/>
              <a:t>Сега трябва</a:t>
            </a:r>
            <a:r>
              <a:rPr lang="bg-BG" b="0" baseline="0" dirty="0" smtClean="0"/>
              <a:t> да въведете лицата за втори контакт на двата спонсор клуба – натиснете „</a:t>
            </a:r>
            <a:r>
              <a:rPr lang="en-US" b="0" baseline="0" dirty="0" smtClean="0"/>
              <a:t>Add Committee members</a:t>
            </a:r>
            <a:r>
              <a:rPr lang="bg-BG" b="0" baseline="0" dirty="0" smtClean="0"/>
              <a:t>“</a:t>
            </a:r>
            <a:endParaRPr lang="bg-BG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61967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4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284984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509120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78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98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51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00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08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76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69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96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252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985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655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2000" y="3384000"/>
            <a:ext cx="9288000" cy="900000"/>
          </a:xfrm>
          <a:prstGeom prst="rect">
            <a:avLst/>
          </a:prstGeom>
          <a:solidFill>
            <a:srgbClr val="16478E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0000" tIns="0" rIns="0" bIns="91440" anchor="ctr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04000" y="4536000"/>
            <a:ext cx="7992000" cy="122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1086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921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164781" y="409810"/>
            <a:ext cx="1583683" cy="85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616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032016" y="409810"/>
            <a:ext cx="1716448" cy="93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11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958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2595254" y="548680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18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605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644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3749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07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701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558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2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476672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123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168650" y="2520328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57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168650" y="795934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01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381000" y="2867472"/>
            <a:ext cx="2606824" cy="777552"/>
            <a:chOff x="381000" y="2867472"/>
            <a:chExt cx="2606824" cy="777552"/>
          </a:xfrm>
        </p:grpSpPr>
        <p:pic>
          <p:nvPicPr>
            <p:cNvPr id="24578" name="Picture 2" descr="D:\rotary\0000 Vesko\grafics\T1819EN_Lockup_PMS-C-TRANSPERENT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 bwMode="auto">
            <a:xfrm>
              <a:off x="381000" y="2867472"/>
              <a:ext cx="1699456" cy="77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4" t="9051" r="13147" b="20926"/>
            <a:stretch/>
          </p:blipFill>
          <p:spPr>
            <a:xfrm>
              <a:off x="2168722" y="2911079"/>
              <a:ext cx="819102" cy="7339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46196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143053" y="2687116"/>
            <a:ext cx="1699456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6930775" y="2730723"/>
            <a:ext cx="819102" cy="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382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748250" y="2735063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572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6839212" y="4298204"/>
            <a:ext cx="1332975" cy="119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07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21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2000" y="3348000"/>
            <a:ext cx="92880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76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2595254" y="548680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71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315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C132D3A-FF84-431C-9F95-078D4490265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73550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EADEB15F-0A20-456F-AF4A-1F4E00ED877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4F35E6EC-4409-45EB-94D9-D97C450C5AE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8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380312" y="260648"/>
            <a:ext cx="1392867" cy="75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9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328720" cy="533400"/>
          </a:xfrm>
          <a:prstGeom prst="rect">
            <a:avLst/>
          </a:prstGeom>
          <a:solidFill>
            <a:srgbClr val="15478E"/>
          </a:solidFill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6927304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61482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524328" y="360000"/>
            <a:ext cx="1318154" cy="71493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9831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968" y="152400"/>
            <a:ext cx="2897832" cy="289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/>
        </p:nvSpPr>
        <p:spPr>
          <a:xfrm>
            <a:off x="5806480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548680"/>
            <a:ext cx="2912850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8" r:id="rId6"/>
    <p:sldLayoutId id="2147484262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 |  </a:t>
            </a:r>
            <a:fld id="{A1B04FAA-E9C8-4338-8FC9-2EF4234472A3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/>
          <p:cNvSpPr txBox="1"/>
          <p:nvPr userDrawn="1"/>
        </p:nvSpPr>
        <p:spPr>
          <a:xfrm>
            <a:off x="5148064" y="6165850"/>
            <a:ext cx="295232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  <p:sldLayoutId id="2147484226" r:id="rId8"/>
    <p:sldLayoutId id="2147484227" r:id="rId9"/>
    <p:sldLayoutId id="2147484183" r:id="rId10"/>
    <p:sldLayoutId id="2147484228" r:id="rId11"/>
    <p:sldLayoutId id="2147484184" r:id="rId12"/>
    <p:sldLayoutId id="2147484229" r:id="rId13"/>
    <p:sldLayoutId id="2147484230" r:id="rId14"/>
    <p:sldLayoutId id="2147484231" r:id="rId15"/>
    <p:sldLayoutId id="2147484186" r:id="rId16"/>
    <p:sldLayoutId id="2147484233" r:id="rId1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|  </a:t>
            </a:r>
            <a:fld id="{2A4D1648-BB23-4CA2-BD19-DD6D6A712B07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 userDrawn="1"/>
        </p:nvSpPr>
        <p:spPr>
          <a:xfrm>
            <a:off x="5148064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5796136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09" r:id="rId7"/>
    <p:sldLayoutId id="2147484252" r:id="rId8"/>
    <p:sldLayoutId id="2147484253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otarydistrict2482.org/" TargetMode="External"/><Relationship Id="rId3" Type="http://schemas.openxmlformats.org/officeDocument/2006/relationships/image" Target="../media/image63.emf"/><Relationship Id="rId7" Type="http://schemas.openxmlformats.org/officeDocument/2006/relationships/hyperlink" Target="http://www.rotary.org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emf"/><Relationship Id="rId5" Type="http://schemas.openxmlformats.org/officeDocument/2006/relationships/image" Target="../media/image18.emf"/><Relationship Id="rId4" Type="http://schemas.openxmlformats.org/officeDocument/2006/relationships/image" Target="../media/image19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14800" y="5805264"/>
            <a:ext cx="4849688" cy="8640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0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 txBox="1">
            <a:spLocks/>
          </p:cNvSpPr>
          <p:nvPr/>
        </p:nvSpPr>
        <p:spPr>
          <a:xfrm>
            <a:off x="360000" y="468000"/>
            <a:ext cx="6927304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bg-BG" sz="2600" dirty="0" smtClean="0"/>
              <a:t>ГЛОБАЛНИ ГРАНТОВЕ – </a:t>
            </a:r>
            <a:r>
              <a:rPr lang="bg-BG" sz="2600" dirty="0"/>
              <a:t>СТЪПКА </a:t>
            </a:r>
            <a:r>
              <a:rPr lang="en-US" sz="2600" dirty="0" smtClean="0"/>
              <a:t>5</a:t>
            </a:r>
            <a:endParaRPr lang="bg-BG" sz="2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2771800" y="1412776"/>
            <a:ext cx="5616624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Осигуряване на финансиране</a:t>
            </a:r>
            <a:endParaRPr lang="bg-BG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124744"/>
            <a:ext cx="2035115" cy="2035115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2771801" y="2204864"/>
            <a:ext cx="6048672" cy="32265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bg-BG" sz="2700" dirty="0" smtClean="0">
                <a:solidFill>
                  <a:srgbClr val="000000"/>
                </a:solidFill>
                <a:latin typeface="+mn-lt"/>
              </a:rPr>
              <a:t>От клуба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bg-BG" sz="2700" dirty="0" smtClean="0">
                <a:solidFill>
                  <a:srgbClr val="000000"/>
                </a:solidFill>
                <a:latin typeface="+mn-lt"/>
              </a:rPr>
              <a:t>От Дистрикта – ДДФ </a:t>
            </a:r>
            <a:r>
              <a:rPr lang="bg-BG" sz="2700" b="1" dirty="0" smtClean="0">
                <a:solidFill>
                  <a:srgbClr val="D41A69"/>
                </a:solidFill>
                <a:latin typeface="+mn-lt"/>
              </a:rPr>
              <a:t>!!!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bg-BG" sz="2700" dirty="0" smtClean="0">
                <a:solidFill>
                  <a:srgbClr val="000000"/>
                </a:solidFill>
                <a:latin typeface="+mn-lt"/>
              </a:rPr>
              <a:t>От международния партньор + ДДФ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bg-BG" sz="2700" dirty="0" smtClean="0">
                <a:solidFill>
                  <a:srgbClr val="000000"/>
                </a:solidFill>
                <a:latin typeface="+mn-lt"/>
              </a:rPr>
              <a:t>От други клубове и Дистрикти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bg-BG" sz="2700" dirty="0" smtClean="0">
                <a:solidFill>
                  <a:srgbClr val="000000"/>
                </a:solidFill>
                <a:latin typeface="+mn-lt"/>
              </a:rPr>
              <a:t>От публични органи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700" dirty="0" smtClean="0">
                <a:solidFill>
                  <a:srgbClr val="000000"/>
                </a:solidFill>
                <a:latin typeface="+mn-lt"/>
              </a:rPr>
              <a:t>От спонсори - донори</a:t>
            </a:r>
            <a:endParaRPr lang="ru-RU" sz="27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7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 smtClean="0"/>
              <a:t>ГЛОБАЛНИ ГРАНТОВЕ – АПЛИКАЦИЯ</a:t>
            </a:r>
            <a:endParaRPr lang="bg-BG" sz="260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610" b="7754"/>
          <a:stretch/>
        </p:blipFill>
        <p:spPr>
          <a:xfrm>
            <a:off x="971600" y="2276872"/>
            <a:ext cx="6818564" cy="37439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397" y="1001630"/>
            <a:ext cx="6752767" cy="139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2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3"/>
          <a:srcRect l="4079" t="10848" r="6636" b="40851"/>
          <a:stretch/>
        </p:blipFill>
        <p:spPr bwMode="auto">
          <a:xfrm>
            <a:off x="0" y="0"/>
            <a:ext cx="9180000" cy="26487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215" y="2006000"/>
            <a:ext cx="1944216" cy="642782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51520" y="2648782"/>
            <a:ext cx="5482295" cy="3903218"/>
            <a:chOff x="251520" y="2648782"/>
            <a:chExt cx="5482295" cy="3903218"/>
          </a:xfrm>
        </p:grpSpPr>
        <p:pic>
          <p:nvPicPr>
            <p:cNvPr id="6" name="Picture 5"/>
            <p:cNvPicPr/>
            <p:nvPr/>
          </p:nvPicPr>
          <p:blipFill rotWithShape="1">
            <a:blip r:embed="rId5"/>
            <a:srcRect l="6944" t="10848" r="29453" b="5649"/>
            <a:stretch/>
          </p:blipFill>
          <p:spPr bwMode="auto">
            <a:xfrm>
              <a:off x="251520" y="2648782"/>
              <a:ext cx="5482295" cy="3876562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" name="Right Arrow 1"/>
            <p:cNvSpPr/>
            <p:nvPr/>
          </p:nvSpPr>
          <p:spPr>
            <a:xfrm flipH="1">
              <a:off x="2339752" y="6264000"/>
              <a:ext cx="576000" cy="288000"/>
            </a:xfrm>
            <a:prstGeom prst="rightArrow">
              <a:avLst/>
            </a:prstGeom>
            <a:solidFill>
              <a:srgbClr val="D41A69"/>
            </a:solidFill>
            <a:ln>
              <a:solidFill>
                <a:srgbClr val="E6E5D8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077" y="656170"/>
            <a:ext cx="1944216" cy="64278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5724000" y="1180721"/>
            <a:ext cx="3420000" cy="5632310"/>
            <a:chOff x="5707162" y="446901"/>
            <a:chExt cx="3420000" cy="5632310"/>
          </a:xfrm>
        </p:grpSpPr>
        <p:sp>
          <p:nvSpPr>
            <p:cNvPr id="7" name="Rectangle 6"/>
            <p:cNvSpPr/>
            <p:nvPr/>
          </p:nvSpPr>
          <p:spPr>
            <a:xfrm>
              <a:off x="5707162" y="446901"/>
              <a:ext cx="3420000" cy="56323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41A6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12160" y="446901"/>
              <a:ext cx="1800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3000" b="1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ЗАПОМНЕТЕ</a:t>
              </a:r>
              <a:endParaRPr lang="en-GB" sz="30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12160" y="1215911"/>
              <a:ext cx="2880320" cy="4493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Проектът трябва да бъде готов поне на 90%, за да се въведе в ГЦ</a:t>
              </a:r>
            </a:p>
            <a:p>
              <a:endParaRPr lang="bg-BG" sz="26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  <a:p>
              <a:r>
                <a:rPr lang="bg-BG" sz="2600" dirty="0">
                  <a:solidFill>
                    <a:srgbClr val="D41A69"/>
                  </a:solidFill>
                  <a:latin typeface="Myriad Pro Cond" panose="020B0506030403020204" pitchFamily="34" charset="0"/>
                </a:rPr>
                <a:t>Само от профилът, от който се създава гранта, може да се </a:t>
              </a:r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изтрие проект (</a:t>
              </a:r>
              <a:r>
                <a:rPr lang="en-US" sz="2600" b="1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Draft</a:t>
              </a:r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) на грант.</a:t>
              </a:r>
            </a:p>
            <a:p>
              <a:endParaRPr lang="bg-BG" sz="26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  <a:p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Аналогично за подаването на отчети.</a:t>
              </a:r>
              <a:endParaRPr lang="en-GB" sz="26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314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14440" t="10233" r="15674" b="4011"/>
          <a:stretch/>
        </p:blipFill>
        <p:spPr bwMode="auto">
          <a:xfrm>
            <a:off x="27992" y="0"/>
            <a:ext cx="9002013" cy="59492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1720" y="980728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СТЪПКА 1 – Основна информация</a:t>
            </a:r>
            <a:endParaRPr lang="en-GB" sz="2800" b="1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05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79512" y="7172"/>
            <a:ext cx="8950086" cy="6209485"/>
            <a:chOff x="179512" y="7172"/>
            <a:chExt cx="8950086" cy="6209485"/>
          </a:xfrm>
        </p:grpSpPr>
        <p:sp>
          <p:nvSpPr>
            <p:cNvPr id="8" name="Rectangle 7"/>
            <p:cNvSpPr/>
            <p:nvPr/>
          </p:nvSpPr>
          <p:spPr>
            <a:xfrm>
              <a:off x="395536" y="79180"/>
              <a:ext cx="8734062" cy="58701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" name="Picture 2"/>
            <p:cNvPicPr/>
            <p:nvPr/>
          </p:nvPicPr>
          <p:blipFill rotWithShape="1">
            <a:blip r:embed="rId3"/>
            <a:srcRect l="22486" t="10848" r="26477" b="1351"/>
            <a:stretch/>
          </p:blipFill>
          <p:spPr bwMode="auto">
            <a:xfrm>
              <a:off x="179512" y="7172"/>
              <a:ext cx="6701612" cy="620948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6608156" y="260648"/>
            <a:ext cx="2292439" cy="2318777"/>
            <a:chOff x="6608156" y="260648"/>
            <a:chExt cx="2292439" cy="2318777"/>
          </a:xfrm>
        </p:grpSpPr>
        <p:sp>
          <p:nvSpPr>
            <p:cNvPr id="9" name="TextBox 8"/>
            <p:cNvSpPr txBox="1"/>
            <p:nvPr/>
          </p:nvSpPr>
          <p:spPr>
            <a:xfrm>
              <a:off x="7100395" y="260648"/>
              <a:ext cx="1800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3000" b="1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ЗАПОМНЕТЕ</a:t>
              </a:r>
              <a:endParaRPr lang="en-GB" sz="30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08156" y="886654"/>
              <a:ext cx="2292439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Профилът, от който създавате гранта, автоматично става първи контакт.</a:t>
              </a:r>
              <a:endParaRPr lang="en-GB" sz="26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425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 rotWithShape="1">
          <a:blip r:embed="rId3"/>
          <a:srcRect l="18519" t="12281" r="19422" b="2987"/>
          <a:stretch/>
        </p:blipFill>
        <p:spPr bwMode="auto">
          <a:xfrm>
            <a:off x="0" y="0"/>
            <a:ext cx="8983154" cy="66057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6157214"/>
            <a:ext cx="1944216" cy="642782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 flipH="1">
            <a:off x="7684364" y="544522"/>
            <a:ext cx="504056" cy="360040"/>
          </a:xfrm>
          <a:prstGeom prst="rightArrow">
            <a:avLst/>
          </a:prstGeom>
          <a:solidFill>
            <a:srgbClr val="D41A69"/>
          </a:solidFill>
          <a:ln>
            <a:solidFill>
              <a:srgbClr val="E6E5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6641566" y="890261"/>
            <a:ext cx="1008112" cy="86409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8022812" y="2204864"/>
            <a:ext cx="539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!!!</a:t>
            </a:r>
            <a:endParaRPr lang="en-GB" sz="3000" dirty="0">
              <a:solidFill>
                <a:srgbClr val="D41A69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95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 rotWithShape="1">
          <a:blip r:embed="rId3"/>
          <a:srcRect l="8942" t="14921" r="30548" b="23580"/>
          <a:stretch/>
        </p:blipFill>
        <p:spPr bwMode="auto">
          <a:xfrm>
            <a:off x="323529" y="276162"/>
            <a:ext cx="8653766" cy="47370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99792" y="216000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СТЪПКА 2 – Екип на проекта</a:t>
            </a:r>
            <a:endParaRPr lang="en-GB" sz="2800" b="1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60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3"/>
          <a:srcRect l="8942" t="14921" r="30548" b="23580"/>
          <a:stretch/>
        </p:blipFill>
        <p:spPr bwMode="auto">
          <a:xfrm>
            <a:off x="251520" y="225951"/>
            <a:ext cx="8613946" cy="47152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4"/>
          <a:srcRect l="17558" t="10799" r="21737" b="3530"/>
          <a:stretch/>
        </p:blipFill>
        <p:spPr bwMode="auto">
          <a:xfrm>
            <a:off x="236718" y="230616"/>
            <a:ext cx="8640000" cy="64692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6487944" y="269096"/>
            <a:ext cx="2529966" cy="2007776"/>
            <a:chOff x="8054006" y="1124744"/>
            <a:chExt cx="2529966" cy="2007776"/>
          </a:xfrm>
        </p:grpSpPr>
        <p:grpSp>
          <p:nvGrpSpPr>
            <p:cNvPr id="3" name="Group 2"/>
            <p:cNvGrpSpPr/>
            <p:nvPr/>
          </p:nvGrpSpPr>
          <p:grpSpPr>
            <a:xfrm>
              <a:off x="8054006" y="1124744"/>
              <a:ext cx="2529966" cy="2007776"/>
              <a:chOff x="9026810" y="2708920"/>
              <a:chExt cx="2529966" cy="2007776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9026810" y="2708920"/>
                <a:ext cx="2529966" cy="20077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D41A6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9143812" y="2795781"/>
                <a:ext cx="18002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bg-BG" sz="3000" b="1" dirty="0" smtClean="0">
                    <a:solidFill>
                      <a:srgbClr val="D41A69"/>
                    </a:solidFill>
                    <a:latin typeface="Myriad Pro Cond" panose="020B0506030403020204" pitchFamily="34" charset="0"/>
                  </a:rPr>
                  <a:t>ЗАПОМНЕТЕ</a:t>
                </a:r>
                <a:endParaRPr lang="en-GB" sz="3000" dirty="0">
                  <a:solidFill>
                    <a:srgbClr val="D41A69"/>
                  </a:solidFill>
                  <a:latin typeface="Myriad Pro Cond" panose="020B0506030403020204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8171008" y="1785232"/>
              <a:ext cx="2340956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по 3-ма членове за втори </a:t>
              </a:r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контакт, минимум</a:t>
              </a:r>
              <a:endParaRPr lang="en-GB" sz="26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473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3"/>
          <a:srcRect l="9037" t="27440" r="31479" b="7042"/>
          <a:stretch/>
        </p:blipFill>
        <p:spPr bwMode="auto">
          <a:xfrm>
            <a:off x="251518" y="276162"/>
            <a:ext cx="8640000" cy="50970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948264" y="88386"/>
            <a:ext cx="7033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54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!!!</a:t>
            </a:r>
            <a:endParaRPr lang="en-GB" sz="5400" dirty="0">
              <a:solidFill>
                <a:srgbClr val="D41A69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85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8487" t="52681" r="30850" b="9514"/>
          <a:stretch/>
        </p:blipFill>
        <p:spPr bwMode="auto">
          <a:xfrm>
            <a:off x="323528" y="260648"/>
            <a:ext cx="8581668" cy="2880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99792" y="216000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СТЪПКА 3 – Резюме на проекта</a:t>
            </a:r>
            <a:endParaRPr lang="en-GB" sz="2800" b="1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71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 anchorCtr="0"/>
          <a:lstStyle/>
          <a:p>
            <a:pPr>
              <a:defRPr/>
            </a:pPr>
            <a:r>
              <a:rPr lang="bg-BG" sz="3600" dirty="0"/>
              <a:t>Глобално </a:t>
            </a:r>
            <a:r>
              <a:rPr lang="bg-BG" sz="3600" dirty="0" smtClean="0"/>
              <a:t>мислене = Глобален грант</a:t>
            </a:r>
            <a:endParaRPr lang="en-US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611744"/>
            <a:ext cx="7999040" cy="104950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bg-BG" sz="2400" b="1" dirty="0">
                <a:solidFill>
                  <a:srgbClr val="16478E"/>
                </a:solidFill>
              </a:rPr>
              <a:t>Виолина </a:t>
            </a:r>
            <a:r>
              <a:rPr lang="bg-BG" sz="2400" b="1" dirty="0" smtClean="0">
                <a:solidFill>
                  <a:srgbClr val="16478E"/>
                </a:solidFill>
              </a:rPr>
              <a:t>Костова, РК София-сити</a:t>
            </a:r>
          </a:p>
          <a:p>
            <a:pPr>
              <a:spcBef>
                <a:spcPts val="1200"/>
              </a:spcBef>
            </a:pPr>
            <a:r>
              <a:rPr lang="bg-BG" sz="2100" i="1" dirty="0" smtClean="0">
                <a:solidFill>
                  <a:srgbClr val="16478E"/>
                </a:solidFill>
              </a:rPr>
              <a:t>председател </a:t>
            </a:r>
            <a:r>
              <a:rPr lang="bg-BG" sz="2100" i="1" dirty="0">
                <a:solidFill>
                  <a:srgbClr val="16478E"/>
                </a:solidFill>
              </a:rPr>
              <a:t>на </a:t>
            </a:r>
            <a:r>
              <a:rPr lang="bg-BG" sz="2100" i="1" dirty="0" smtClean="0">
                <a:solidFill>
                  <a:srgbClr val="16478E"/>
                </a:solidFill>
              </a:rPr>
              <a:t>Дистриктния Комитет за Фондация Ротари</a:t>
            </a:r>
            <a:endParaRPr lang="bg-BG" altLang="en-US" sz="2100" b="1" dirty="0">
              <a:solidFill>
                <a:srgbClr val="16478E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60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8565" t="15323" r="30850" b="19146"/>
          <a:stretch/>
        </p:blipFill>
        <p:spPr bwMode="auto">
          <a:xfrm>
            <a:off x="323527" y="260648"/>
            <a:ext cx="8654011" cy="5040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99792" y="216000"/>
            <a:ext cx="4536504" cy="513405"/>
          </a:xfrm>
          <a:prstGeom prst="rect">
            <a:avLst/>
          </a:prstGeom>
          <a:noFill/>
        </p:spPr>
        <p:txBody>
          <a:bodyPr wrap="square" tIns="36000" bIns="36000" rtlCol="0">
            <a:spAutoFit/>
          </a:bodyPr>
          <a:lstStyle/>
          <a:p>
            <a:r>
              <a:rPr lang="bg-BG" sz="2800" b="1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СТЪПКА 4 – Зони на фокус</a:t>
            </a:r>
            <a:endParaRPr lang="en-GB" sz="2800" b="1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87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8565" t="15323" r="30850" b="19146"/>
          <a:stretch/>
        </p:blipFill>
        <p:spPr bwMode="auto">
          <a:xfrm>
            <a:off x="323527" y="260648"/>
            <a:ext cx="8654011" cy="5040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/>
          <p:nvPr/>
        </p:nvPicPr>
        <p:blipFill rotWithShape="1">
          <a:blip r:embed="rId4"/>
          <a:srcRect l="12967" t="13718" r="33050" b="18830"/>
          <a:stretch/>
        </p:blipFill>
        <p:spPr bwMode="auto">
          <a:xfrm>
            <a:off x="323525" y="240973"/>
            <a:ext cx="8640000" cy="57803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99792" y="180000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СТЪПКА 5 – Измерване на въздействието</a:t>
            </a:r>
            <a:endParaRPr lang="en-GB" sz="2800" b="1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78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20668" t="14447" r="25271" b="57532"/>
          <a:stretch/>
        </p:blipFill>
        <p:spPr bwMode="auto">
          <a:xfrm>
            <a:off x="323528" y="116632"/>
            <a:ext cx="8516683" cy="23762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4"/>
          <a:srcRect l="21693" t="23206" r="51484" b="45407"/>
          <a:stretch/>
        </p:blipFill>
        <p:spPr bwMode="auto">
          <a:xfrm>
            <a:off x="467544" y="2636912"/>
            <a:ext cx="2723668" cy="17171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/>
          <p:nvPr/>
        </p:nvPicPr>
        <p:blipFill rotWithShape="1">
          <a:blip r:embed="rId5"/>
          <a:srcRect l="48333" t="23648" r="25585" b="48904"/>
          <a:stretch/>
        </p:blipFill>
        <p:spPr bwMode="auto">
          <a:xfrm>
            <a:off x="4716016" y="2636912"/>
            <a:ext cx="3029350" cy="17171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6"/>
          <a:srcRect l="21847" t="34148" r="52145" b="37384"/>
          <a:stretch/>
        </p:blipFill>
        <p:spPr bwMode="auto">
          <a:xfrm>
            <a:off x="477076" y="4524238"/>
            <a:ext cx="2714135" cy="15999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7"/>
          <a:srcRect l="48647" t="33858" r="25585" b="39720"/>
          <a:stretch/>
        </p:blipFill>
        <p:spPr bwMode="auto">
          <a:xfrm>
            <a:off x="4716015" y="4518152"/>
            <a:ext cx="3093137" cy="17081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2851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8802" t="19992" r="31242" b="10538"/>
          <a:stretch/>
        </p:blipFill>
        <p:spPr bwMode="auto">
          <a:xfrm>
            <a:off x="251520" y="332656"/>
            <a:ext cx="8654012" cy="5400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9599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8566" t="20871" r="31086" b="13599"/>
          <a:stretch/>
        </p:blipFill>
        <p:spPr bwMode="auto">
          <a:xfrm>
            <a:off x="323528" y="260648"/>
            <a:ext cx="8373090" cy="48965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5733814" y="733526"/>
            <a:ext cx="3420000" cy="5359770"/>
            <a:chOff x="5733814" y="733526"/>
            <a:chExt cx="3420000" cy="5359770"/>
          </a:xfrm>
        </p:grpSpPr>
        <p:sp>
          <p:nvSpPr>
            <p:cNvPr id="4" name="Rectangle 3"/>
            <p:cNvSpPr/>
            <p:nvPr/>
          </p:nvSpPr>
          <p:spPr>
            <a:xfrm>
              <a:off x="5733814" y="733526"/>
              <a:ext cx="3420000" cy="535977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41A6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003654" y="733526"/>
              <a:ext cx="1800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3000" b="1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ЗАПОМНЕТЕ</a:t>
              </a:r>
              <a:endParaRPr lang="en-GB" sz="30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003654" y="2312293"/>
              <a:ext cx="2880320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Минимум 90 дни за одобрение, вкл. допълнителни уточнявания.</a:t>
              </a:r>
              <a:endParaRPr lang="en-GB" sz="26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03654" y="1268760"/>
              <a:ext cx="2880320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1-2 седмици за оторизации.</a:t>
              </a:r>
              <a:endParaRPr lang="en-GB" sz="26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03654" y="4174425"/>
              <a:ext cx="288032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1-2 месеца за превод на финансирането от партньорите.</a:t>
              </a:r>
              <a:endParaRPr lang="en-GB" sz="26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003654" y="5600853"/>
              <a:ext cx="288032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2600" b="1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5 месеца - минимум</a:t>
              </a:r>
              <a:endParaRPr lang="en-GB" sz="2600" b="1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699792" y="216000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СТЪПКА 6 – Място и период</a:t>
            </a:r>
            <a:endParaRPr lang="en-GB" sz="2800" b="1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90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8644" t="12112" r="30929" b="5570"/>
          <a:stretch/>
        </p:blipFill>
        <p:spPr bwMode="auto">
          <a:xfrm>
            <a:off x="323528" y="116632"/>
            <a:ext cx="8147293" cy="5976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3528" y="623508"/>
            <a:ext cx="5688632" cy="432048"/>
          </a:xfrm>
          <a:prstGeom prst="rect">
            <a:avLst/>
          </a:prstGeom>
          <a:solidFill>
            <a:schemeClr val="bg1"/>
          </a:solidFill>
          <a:ln>
            <a:solidFill>
              <a:srgbClr val="16478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23528" y="563113"/>
            <a:ext cx="56886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600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НПО, публичен орган, представители на общността</a:t>
            </a:r>
            <a:endParaRPr lang="en-GB" sz="2600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23526" y="2780927"/>
            <a:ext cx="8147294" cy="3312369"/>
            <a:chOff x="323526" y="2780927"/>
            <a:chExt cx="8147294" cy="3312369"/>
          </a:xfrm>
        </p:grpSpPr>
        <p:grpSp>
          <p:nvGrpSpPr>
            <p:cNvPr id="6" name="Group 5"/>
            <p:cNvGrpSpPr/>
            <p:nvPr/>
          </p:nvGrpSpPr>
          <p:grpSpPr>
            <a:xfrm>
              <a:off x="323526" y="4509120"/>
              <a:ext cx="8147294" cy="1584176"/>
              <a:chOff x="323526" y="4509120"/>
              <a:chExt cx="8147294" cy="1584176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323527" y="4509120"/>
                <a:ext cx="8147293" cy="15841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D41A6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323526" y="4558449"/>
                <a:ext cx="1806393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bg-BG" sz="3000" b="1" dirty="0" smtClean="0">
                    <a:solidFill>
                      <a:srgbClr val="D41A69"/>
                    </a:solidFill>
                    <a:latin typeface="Myriad Pro Cond" panose="020B0506030403020204" pitchFamily="34" charset="0"/>
                  </a:rPr>
                  <a:t>ЗАПОМНЕТЕ</a:t>
                </a:r>
                <a:endParaRPr lang="en-GB" sz="3000" dirty="0">
                  <a:solidFill>
                    <a:srgbClr val="D41A69"/>
                  </a:solidFill>
                  <a:latin typeface="Myriad Pro Cond" panose="020B0506030403020204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851920" y="4620004"/>
                <a:ext cx="454269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bg-BG" sz="2600" b="1" dirty="0">
                    <a:solidFill>
                      <a:srgbClr val="D41A69"/>
                    </a:solidFill>
                    <a:latin typeface="Myriad Pro Cond" panose="020B0506030403020204" pitchFamily="34" charset="0"/>
                  </a:rPr>
                  <a:t>!!! </a:t>
                </a:r>
                <a:r>
                  <a:rPr lang="bg-BG" sz="2600" dirty="0">
                    <a:solidFill>
                      <a:srgbClr val="D41A69"/>
                    </a:solidFill>
                    <a:latin typeface="Myriad Pro Cond" panose="020B0506030403020204" pitchFamily="34" charset="0"/>
                  </a:rPr>
                  <a:t>Меморандум – подписан и прикачен</a:t>
                </a:r>
                <a:endParaRPr lang="en-GB" sz="2600" dirty="0">
                  <a:solidFill>
                    <a:srgbClr val="D41A69"/>
                  </a:solidFill>
                  <a:latin typeface="Myriad Pro Cond" panose="020B0506030403020204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44697" y="5311669"/>
                <a:ext cx="8022379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bg-BG" sz="2600" b="1" dirty="0" smtClean="0">
                    <a:solidFill>
                      <a:srgbClr val="D41A69"/>
                    </a:solidFill>
                    <a:latin typeface="Myriad Pro Cond" panose="020B0506030403020204" pitchFamily="34" charset="0"/>
                  </a:rPr>
                  <a:t>!!!</a:t>
                </a:r>
                <a:r>
                  <a:rPr lang="bg-BG" sz="2600" dirty="0" smtClean="0">
                    <a:solidFill>
                      <a:srgbClr val="D41A69"/>
                    </a:solidFill>
                    <a:latin typeface="Myriad Pro Cond" panose="020B0506030403020204" pitchFamily="34" charset="0"/>
                  </a:rPr>
                  <a:t> Даренията от кооперираща организация не се дублират от </a:t>
                </a:r>
                <a:r>
                  <a:rPr lang="bg-BG" sz="2600" dirty="0">
                    <a:solidFill>
                      <a:srgbClr val="D41A69"/>
                    </a:solidFill>
                    <a:latin typeface="Myriad Pro Cond" panose="020B0506030403020204" pitchFamily="34" charset="0"/>
                  </a:rPr>
                  <a:t>ФР</a:t>
                </a:r>
                <a:endParaRPr lang="en-GB" sz="2600" dirty="0">
                  <a:solidFill>
                    <a:srgbClr val="D41A69"/>
                  </a:solidFill>
                  <a:latin typeface="Myriad Pro Cond" panose="020B0506030403020204" pitchFamily="34" charset="0"/>
                </a:endParaRPr>
              </a:p>
            </p:txBody>
          </p:sp>
        </p:grpSp>
        <p:sp>
          <p:nvSpPr>
            <p:cNvPr id="14" name="Down Arrow 13"/>
            <p:cNvSpPr/>
            <p:nvPr/>
          </p:nvSpPr>
          <p:spPr>
            <a:xfrm flipV="1">
              <a:off x="7740352" y="2780927"/>
              <a:ext cx="288032" cy="1800000"/>
            </a:xfrm>
            <a:prstGeom prst="downArrow">
              <a:avLst/>
            </a:prstGeom>
            <a:solidFill>
              <a:srgbClr val="D41A69"/>
            </a:solidFill>
            <a:ln>
              <a:solidFill>
                <a:srgbClr val="E6E5D8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267744" y="62002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СТЪПКА 7 – Участници в проекта</a:t>
            </a:r>
            <a:endParaRPr lang="en-GB" sz="2800" b="1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97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13593" t="12112" r="33444" b="1337"/>
          <a:stretch/>
        </p:blipFill>
        <p:spPr bwMode="auto">
          <a:xfrm>
            <a:off x="323528" y="260648"/>
            <a:ext cx="6545624" cy="5760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764704"/>
            <a:ext cx="63367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600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Ротари клубове, Ротаракт, Ротариански Общностни корпуси, индивидуални лица</a:t>
            </a:r>
            <a:endParaRPr lang="en-GB" sz="2600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7988" y="3593050"/>
            <a:ext cx="63367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600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Експерти – обучители, друга експертиза</a:t>
            </a:r>
            <a:endParaRPr lang="en-GB" sz="2600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949272" y="2008874"/>
            <a:ext cx="2088232" cy="1276110"/>
            <a:chOff x="5724128" y="3593050"/>
            <a:chExt cx="2088232" cy="1276110"/>
          </a:xfrm>
        </p:grpSpPr>
        <p:sp>
          <p:nvSpPr>
            <p:cNvPr id="6" name="Rectangle 5"/>
            <p:cNvSpPr/>
            <p:nvPr/>
          </p:nvSpPr>
          <p:spPr>
            <a:xfrm>
              <a:off x="5724128" y="3593050"/>
              <a:ext cx="2088232" cy="12761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41A6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849952" y="3687124"/>
              <a:ext cx="1800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3000" b="1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ЗАПОМНЕТЕ</a:t>
              </a:r>
              <a:endParaRPr lang="en-GB" sz="30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847004" y="4284674"/>
              <a:ext cx="196535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2600" dirty="0">
                  <a:solidFill>
                    <a:srgbClr val="D41A69"/>
                  </a:solidFill>
                  <a:latin typeface="Myriad Pro Cond" panose="020B0506030403020204" pitchFamily="34" charset="0"/>
                </a:rPr>
                <a:t>д</a:t>
              </a:r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о 2-ма човека</a:t>
              </a:r>
              <a:endParaRPr lang="en-GB" sz="26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949272" y="3284984"/>
            <a:ext cx="19653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600" dirty="0">
                <a:solidFill>
                  <a:srgbClr val="D41A69"/>
                </a:solidFill>
                <a:latin typeface="Myriad Pro Cond" panose="020B0506030403020204" pitchFamily="34" charset="0"/>
              </a:rPr>
              <a:t>п</a:t>
            </a:r>
            <a:r>
              <a:rPr lang="bg-BG" sz="26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окана</a:t>
            </a:r>
          </a:p>
          <a:p>
            <a:r>
              <a:rPr lang="bg-BG" sz="26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одобрение</a:t>
            </a:r>
            <a:endParaRPr lang="en-GB" sz="2600" dirty="0">
              <a:solidFill>
                <a:srgbClr val="D41A69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60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8488" t="15177" r="31165" b="22502"/>
          <a:stretch/>
        </p:blipFill>
        <p:spPr bwMode="auto">
          <a:xfrm>
            <a:off x="323528" y="260648"/>
            <a:ext cx="8651508" cy="48111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4"/>
          <a:srcRect l="11945" t="39414" r="77754" b="26388"/>
          <a:stretch/>
        </p:blipFill>
        <p:spPr bwMode="auto">
          <a:xfrm>
            <a:off x="467544" y="4005064"/>
            <a:ext cx="1448356" cy="25893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188640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СТЪПКА 8 – Бюджет</a:t>
            </a:r>
            <a:endParaRPr lang="en-GB" sz="2800" b="1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32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3"/>
          <a:srcRect l="9038" t="25829" r="31401" b="12729"/>
          <a:stretch/>
        </p:blipFill>
        <p:spPr bwMode="auto">
          <a:xfrm>
            <a:off x="323527" y="281030"/>
            <a:ext cx="8647797" cy="48041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9071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3"/>
          <a:srcRect l="8708" t="50143" r="31217" b="25092"/>
          <a:stretch/>
        </p:blipFill>
        <p:spPr bwMode="auto">
          <a:xfrm>
            <a:off x="323527" y="276161"/>
            <a:ext cx="8568953" cy="19024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95536" y="2348880"/>
            <a:ext cx="81369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bg-BG" sz="3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Сравнителни оферти – минимум 3 броя</a:t>
            </a:r>
          </a:p>
          <a:p>
            <a:pPr>
              <a:spcBef>
                <a:spcPts val="600"/>
              </a:spcBef>
            </a:pPr>
            <a:r>
              <a:rPr lang="bg-BG" sz="3000" b="1" u="sng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Форма за оценка на общността</a:t>
            </a:r>
          </a:p>
          <a:p>
            <a:pPr>
              <a:spcBef>
                <a:spcPts val="600"/>
              </a:spcBef>
            </a:pPr>
            <a:r>
              <a:rPr lang="bg-BG" sz="3000" i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Документи свързани с проучванията  нуждите на общността</a:t>
            </a:r>
          </a:p>
          <a:p>
            <a:pPr>
              <a:spcBef>
                <a:spcPts val="600"/>
              </a:spcBef>
            </a:pPr>
            <a:r>
              <a:rPr lang="bg-BG" sz="3000" i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Други документи</a:t>
            </a:r>
            <a:endParaRPr lang="en-GB" sz="3000" i="1" dirty="0">
              <a:solidFill>
                <a:srgbClr val="D41A69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89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 smtClean="0"/>
              <a:t>ГЛОБАЛНИ ГРАНТОВЕ - ИЗИСКВАНИЯ</a:t>
            </a:r>
            <a:endParaRPr lang="bg-BG" sz="2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19200"/>
            <a:ext cx="8461482" cy="4755148"/>
          </a:xfrm>
        </p:spPr>
        <p:txBody>
          <a:bodyPr>
            <a:spAutoFit/>
          </a:bodyPr>
          <a:lstStyle/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700" dirty="0" smtClean="0">
                <a:solidFill>
                  <a:srgbClr val="002060"/>
                </a:solidFill>
                <a:latin typeface="+mn-lt"/>
              </a:rPr>
              <a:t>Дистриктът и клубовете партньори трябва да са квалифицирани.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700" dirty="0" smtClean="0">
                <a:solidFill>
                  <a:srgbClr val="002060"/>
                </a:solidFill>
                <a:latin typeface="+mn-lt"/>
              </a:rPr>
              <a:t>Проектът = зона на фокус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700" dirty="0" smtClean="0">
                <a:solidFill>
                  <a:srgbClr val="002060"/>
                </a:solidFill>
                <a:latin typeface="+mn-lt"/>
              </a:rPr>
              <a:t>Включване на общността – бенефициент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700" dirty="0" smtClean="0">
                <a:solidFill>
                  <a:srgbClr val="002060"/>
                </a:solidFill>
                <a:latin typeface="+mn-lt"/>
              </a:rPr>
              <a:t>Оценка на нуждите на общността – </a:t>
            </a:r>
            <a:r>
              <a:rPr lang="ru-RU" sz="2700" u="sng" dirty="0" smtClean="0">
                <a:solidFill>
                  <a:srgbClr val="002060"/>
                </a:solidFill>
                <a:latin typeface="+mn-lt"/>
              </a:rPr>
              <a:t>форма прикачена към апликацията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700" dirty="0" smtClean="0">
                <a:solidFill>
                  <a:srgbClr val="002060"/>
                </a:solidFill>
                <a:latin typeface="+mn-lt"/>
              </a:rPr>
              <a:t>Устойчиви и измерими резултати – апликация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700" dirty="0" smtClean="0">
                <a:solidFill>
                  <a:srgbClr val="002060"/>
                </a:solidFill>
                <a:latin typeface="+mn-lt"/>
              </a:rPr>
              <a:t>Международен партньор – </a:t>
            </a:r>
            <a:r>
              <a:rPr lang="ru-RU" sz="2700" u="sng" dirty="0" smtClean="0">
                <a:solidFill>
                  <a:srgbClr val="002060"/>
                </a:solidFill>
                <a:latin typeface="+mn-lt"/>
              </a:rPr>
              <a:t>мин. 30% от финансиране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700" u="sng" dirty="0" smtClean="0">
                <a:solidFill>
                  <a:srgbClr val="002060"/>
                </a:solidFill>
                <a:latin typeface="+mn-lt"/>
              </a:rPr>
              <a:t>Предварително одобрение на финансирането от ДДФ</a:t>
            </a:r>
            <a:endParaRPr lang="bg-BG" sz="2700" u="sng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91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/>
          <p:nvPr/>
        </p:nvPicPr>
        <p:blipFill rotWithShape="1">
          <a:blip r:embed="rId3"/>
          <a:srcRect l="8723" t="15323" r="30850" b="46438"/>
          <a:stretch/>
        </p:blipFill>
        <p:spPr bwMode="auto">
          <a:xfrm>
            <a:off x="323528" y="276162"/>
            <a:ext cx="8620108" cy="29368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4"/>
          <a:srcRect l="14000" t="15145" r="52525" b="36963"/>
          <a:stretch/>
        </p:blipFill>
        <p:spPr bwMode="auto">
          <a:xfrm>
            <a:off x="323528" y="3212976"/>
            <a:ext cx="3923882" cy="30243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43154" y="253646"/>
            <a:ext cx="4608512" cy="467239"/>
          </a:xfrm>
          <a:prstGeom prst="rect">
            <a:avLst/>
          </a:prstGeom>
          <a:noFill/>
        </p:spPr>
        <p:txBody>
          <a:bodyPr wrap="square" tIns="36000" bIns="0" rtlCol="0">
            <a:spAutoFit/>
          </a:bodyPr>
          <a:lstStyle/>
          <a:p>
            <a:r>
              <a:rPr lang="bg-BG" sz="2800" b="1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СТЪПКА 9 – Финансиране</a:t>
            </a:r>
            <a:endParaRPr lang="en-GB" sz="2800" b="1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75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3"/>
          <a:srcRect l="8487" t="15469" r="30929" b="4409"/>
          <a:stretch/>
        </p:blipFill>
        <p:spPr bwMode="auto">
          <a:xfrm>
            <a:off x="235345" y="214394"/>
            <a:ext cx="8513119" cy="59094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5373216"/>
            <a:ext cx="1872208" cy="9923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99792" y="180000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СТЪПКА 9 – Финансиране</a:t>
            </a:r>
            <a:endParaRPr lang="en-GB" sz="2800" b="1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4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3910" y="4010280"/>
            <a:ext cx="8507313" cy="1276110"/>
          </a:xfrm>
          <a:prstGeom prst="rect">
            <a:avLst/>
          </a:prstGeom>
          <a:solidFill>
            <a:schemeClr val="bg1"/>
          </a:solidFill>
          <a:ln w="19050">
            <a:solidFill>
              <a:srgbClr val="D41A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467544" y="4017113"/>
            <a:ext cx="1800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0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ЗАПОМНЕТЕ</a:t>
            </a:r>
            <a:endParaRPr lang="en-GB" sz="3000" dirty="0">
              <a:solidFill>
                <a:srgbClr val="D41A69"/>
              </a:solidFill>
              <a:latin typeface="Myriad Pro Cond" panose="020B0506030403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9916" y="4571111"/>
            <a:ext cx="805252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6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стойността на </a:t>
            </a:r>
            <a:r>
              <a:rPr lang="bg-BG" sz="26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Бюджета =</a:t>
            </a:r>
            <a:r>
              <a:rPr lang="bg-BG" sz="26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 на стойността на </a:t>
            </a:r>
            <a:r>
              <a:rPr lang="bg-BG" sz="26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Финансирането</a:t>
            </a:r>
            <a:endParaRPr lang="en-GB" sz="2600" b="1" dirty="0">
              <a:solidFill>
                <a:srgbClr val="D41A69"/>
              </a:solidFill>
              <a:latin typeface="Myriad Pro Cond" panose="020B0506030403020204" pitchFamily="34" charset="0"/>
            </a:endParaRPr>
          </a:p>
        </p:txBody>
      </p:sp>
      <p:pic>
        <p:nvPicPr>
          <p:cNvPr id="11" name="Picture 10"/>
          <p:cNvPicPr/>
          <p:nvPr/>
        </p:nvPicPr>
        <p:blipFill rotWithShape="1">
          <a:blip r:embed="rId3"/>
          <a:srcRect l="9273" t="28751" r="31715" b="24099"/>
          <a:stretch/>
        </p:blipFill>
        <p:spPr bwMode="auto">
          <a:xfrm>
            <a:off x="363348" y="272284"/>
            <a:ext cx="8507876" cy="36607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7376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l="8566" t="15325" r="31086" b="5555"/>
          <a:stretch/>
        </p:blipFill>
        <p:spPr bwMode="auto">
          <a:xfrm>
            <a:off x="467544" y="260648"/>
            <a:ext cx="8280920" cy="58470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83768" y="216000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dirty="0" smtClean="0">
                <a:solidFill>
                  <a:srgbClr val="16478E"/>
                </a:solidFill>
                <a:latin typeface="Myriad Pro Cond" panose="020B0506030403020204" pitchFamily="34" charset="0"/>
              </a:rPr>
              <a:t>СТЪПКА 10 – Устойчивост</a:t>
            </a:r>
            <a:endParaRPr lang="en-GB" sz="2800" b="1" dirty="0">
              <a:solidFill>
                <a:srgbClr val="16478E"/>
              </a:solidFill>
              <a:latin typeface="Myriad Pro Cond" panose="020B0506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34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/>
          <a:srcRect l="8566" t="58956" r="30929" b="19004"/>
          <a:stretch/>
        </p:blipFill>
        <p:spPr bwMode="auto">
          <a:xfrm>
            <a:off x="467543" y="188640"/>
            <a:ext cx="8280920" cy="16238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/>
          <a:srcRect l="17761" t="15032" r="21342" b="52858"/>
          <a:stretch/>
        </p:blipFill>
        <p:spPr bwMode="auto">
          <a:xfrm>
            <a:off x="467543" y="1988840"/>
            <a:ext cx="8280000" cy="23042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467544" y="4509120"/>
            <a:ext cx="8280921" cy="1512169"/>
            <a:chOff x="467544" y="4509120"/>
            <a:chExt cx="8280921" cy="1512169"/>
          </a:xfrm>
        </p:grpSpPr>
        <p:sp>
          <p:nvSpPr>
            <p:cNvPr id="4" name="Rectangle 3"/>
            <p:cNvSpPr/>
            <p:nvPr/>
          </p:nvSpPr>
          <p:spPr>
            <a:xfrm>
              <a:off x="467544" y="4509120"/>
              <a:ext cx="8280921" cy="151216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D41A6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71178" y="4515954"/>
              <a:ext cx="18002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3000" b="1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ЗАПОМНЕТЕ</a:t>
              </a:r>
              <a:endParaRPr lang="en-GB" sz="3000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81281" y="5069951"/>
              <a:ext cx="8052523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2600" dirty="0" smtClean="0">
                  <a:solidFill>
                    <a:srgbClr val="D41A69"/>
                  </a:solidFill>
                  <a:latin typeface="Myriad Pro Cond" panose="020B0506030403020204" pitchFamily="34" charset="0"/>
                </a:rPr>
                <a:t>Веднъж даден номер на грант, той остава в системата без оглед на това дали записвате промените или не.</a:t>
              </a:r>
              <a:endParaRPr lang="en-GB" sz="2600" b="1" dirty="0">
                <a:solidFill>
                  <a:srgbClr val="D41A69"/>
                </a:solidFill>
                <a:latin typeface="Myriad Pro Cond" panose="020B0506030403020204" pitchFamily="34" charset="0"/>
              </a:endParaRP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6" y="712407"/>
            <a:ext cx="2296565" cy="642782"/>
          </a:xfrm>
          <a:prstGeom prst="rect">
            <a:avLst/>
          </a:prstGeom>
        </p:spPr>
      </p:pic>
      <p:cxnSp>
        <p:nvCxnSpPr>
          <p:cNvPr id="13" name="Elbow Connector 12"/>
          <p:cNvCxnSpPr/>
          <p:nvPr/>
        </p:nvCxnSpPr>
        <p:spPr>
          <a:xfrm rot="16200000" flipH="1">
            <a:off x="324081" y="1527985"/>
            <a:ext cx="2663191" cy="1800199"/>
          </a:xfrm>
          <a:prstGeom prst="bentConnector3">
            <a:avLst>
              <a:gd name="adj1" fmla="val 53732"/>
            </a:avLst>
          </a:prstGeom>
          <a:ln w="50800">
            <a:solidFill>
              <a:srgbClr val="D41A69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932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 smtClean="0"/>
              <a:t>ГЛОБАЛНИ ГРАНТОВЕ – РЕСУРСИ</a:t>
            </a:r>
            <a:endParaRPr lang="bg-BG" sz="260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60000" y="3789360"/>
            <a:ext cx="2031567" cy="2880000"/>
            <a:chOff x="360000" y="1440000"/>
            <a:chExt cx="2031567" cy="28800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000" y="1440000"/>
              <a:ext cx="2031567" cy="2880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360000" y="1440000"/>
              <a:ext cx="2031567" cy="2880000"/>
            </a:xfrm>
            <a:prstGeom prst="rect">
              <a:avLst/>
            </a:prstGeom>
            <a:noFill/>
            <a:ln w="19050">
              <a:solidFill>
                <a:srgbClr val="16478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592000" y="3789360"/>
            <a:ext cx="1962880" cy="2880000"/>
            <a:chOff x="2592000" y="1440000"/>
            <a:chExt cx="1962880" cy="28800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2000" y="1440000"/>
              <a:ext cx="1962880" cy="288000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2592000" y="1440000"/>
              <a:ext cx="1962000" cy="2880000"/>
            </a:xfrm>
            <a:prstGeom prst="rect">
              <a:avLst/>
            </a:prstGeom>
            <a:noFill/>
            <a:ln w="19050">
              <a:solidFill>
                <a:srgbClr val="16478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824000" y="3789360"/>
            <a:ext cx="1972800" cy="2880000"/>
            <a:chOff x="4824000" y="1440000"/>
            <a:chExt cx="1972800" cy="28800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24301" y="1440000"/>
              <a:ext cx="1972096" cy="2880000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4824000" y="1440000"/>
              <a:ext cx="1972800" cy="2880000"/>
            </a:xfrm>
            <a:prstGeom prst="rect">
              <a:avLst/>
            </a:prstGeom>
            <a:noFill/>
            <a:ln w="19050">
              <a:solidFill>
                <a:srgbClr val="16478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948000" y="3789360"/>
            <a:ext cx="1952281" cy="2880000"/>
            <a:chOff x="6948000" y="1440000"/>
            <a:chExt cx="1952281" cy="288000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48264" y="1440000"/>
              <a:ext cx="1952017" cy="2880000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6948000" y="1440000"/>
              <a:ext cx="1951200" cy="2880000"/>
            </a:xfrm>
            <a:prstGeom prst="rect">
              <a:avLst/>
            </a:prstGeom>
            <a:noFill/>
            <a:ln w="19050">
              <a:solidFill>
                <a:srgbClr val="16478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381000" y="1200276"/>
            <a:ext cx="8367464" cy="216982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0000"/>
                </a:solidFill>
                <a:latin typeface="+mn-lt"/>
                <a:hlinkClick r:id="rId7"/>
              </a:rPr>
              <a:t>www.rotary.org</a:t>
            </a:r>
            <a:endParaRPr lang="en-US" b="1" dirty="0">
              <a:solidFill>
                <a:srgbClr val="000000"/>
              </a:solidFill>
              <a:latin typeface="+mn-lt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b="1" dirty="0" smtClean="0">
                <a:solidFill>
                  <a:srgbClr val="000000"/>
                </a:solidFill>
                <a:latin typeface="+mn-lt"/>
              </a:rPr>
              <a:t>	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Learning Reference; Foundation Rotary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0000"/>
                </a:solidFill>
                <a:latin typeface="+mn-lt"/>
                <a:hlinkClick r:id="rId8"/>
              </a:rPr>
              <a:t>www.rotarydistrict2482.org</a:t>
            </a:r>
            <a:endParaRPr lang="en-US" b="1" dirty="0" smtClean="0">
              <a:solidFill>
                <a:srgbClr val="000000"/>
              </a:solidFill>
              <a:latin typeface="+mn-lt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bg-BG" b="1" dirty="0" smtClean="0">
                <a:solidFill>
                  <a:srgbClr val="000000"/>
                </a:solidFill>
                <a:latin typeface="+mn-lt"/>
              </a:rPr>
              <a:t>	</a:t>
            </a:r>
            <a:r>
              <a:rPr lang="bg-BG" dirty="0" smtClean="0">
                <a:solidFill>
                  <a:srgbClr val="000000"/>
                </a:solidFill>
                <a:latin typeface="+mn-lt"/>
              </a:rPr>
              <a:t>Комитети/Комитет за Фондация Ротари</a:t>
            </a:r>
            <a:endParaRPr lang="ru-RU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869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 smtClean="0"/>
              <a:t>ГЛОБАЛНИ ГРАНТОВЕ </a:t>
            </a:r>
            <a:r>
              <a:rPr lang="bg-BG" sz="2600" dirty="0" smtClean="0"/>
              <a:t>– </a:t>
            </a:r>
            <a:r>
              <a:rPr lang="bg-BG" sz="2600" dirty="0" smtClean="0"/>
              <a:t>ВРЕМЕВИ ДИАПАЗОН</a:t>
            </a:r>
            <a:endParaRPr lang="bg-BG" sz="260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360000" y="1484784"/>
            <a:ext cx="8460032" cy="39651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1547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800"/>
              </a:lnSpc>
              <a:spcBef>
                <a:spcPts val="1200"/>
              </a:spcBef>
            </a:pP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Срок: постоянен</a:t>
            </a:r>
            <a:endParaRPr lang="bg-BG" sz="2800" dirty="0">
              <a:solidFill>
                <a:srgbClr val="15478E"/>
              </a:solidFill>
              <a:latin typeface="Myriad Pro" panose="020B0503030403020204" pitchFamily="34" charset="0"/>
            </a:endParaRP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Обследване нужди и Планиране: 2-3 месеца</a:t>
            </a: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altLang="en-US" sz="2800" dirty="0" smtClean="0">
                <a:solidFill>
                  <a:srgbClr val="D41A69"/>
                </a:solidFill>
                <a:latin typeface="Myriad Pro" panose="020B0503030403020204" pitchFamily="34" charset="0"/>
              </a:rPr>
              <a:t>Подготовка на проекта: 1 месец</a:t>
            </a: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altLang="en-US" sz="2800" dirty="0" smtClean="0">
                <a:solidFill>
                  <a:srgbClr val="D41A69"/>
                </a:solidFill>
                <a:latin typeface="Myriad Pro" panose="020B0503030403020204" pitchFamily="34" charset="0"/>
              </a:rPr>
              <a:t>Търсене на партньори: 2-3 месеца</a:t>
            </a: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Одобрение на гранта: 3 месеца</a:t>
            </a: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Осигуряване на финансиране: 1-2 месеца</a:t>
            </a: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ТОТАЛ времеви ресурс: 9 – 12 месеца</a:t>
            </a:r>
            <a:endParaRPr lang="ru-RU" altLang="en-US" sz="2800" dirty="0">
              <a:solidFill>
                <a:srgbClr val="15478E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18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sz="2600" dirty="0" smtClean="0"/>
              <a:t>ГЛОБАЛНИ ГРАНТОВЕ - ВЪЗМОЖНОСТИ</a:t>
            </a:r>
            <a:endParaRPr lang="bg-BG" sz="260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4716016" y="1384414"/>
            <a:ext cx="4104016" cy="2836674"/>
          </a:xfrm>
          <a:prstGeom prst="rect">
            <a:avLst/>
          </a:prstGeom>
          <a:solidFill>
            <a:srgbClr val="00A2E2"/>
          </a:solidFill>
          <a:ln>
            <a:solidFill>
              <a:srgbClr val="1547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800"/>
              </a:lnSpc>
              <a:spcBef>
                <a:spcPts val="0"/>
              </a:spcBef>
            </a:pP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Ресурс: </a:t>
            </a:r>
            <a:r>
              <a:rPr lang="en-US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~ </a:t>
            </a: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106,500 $</a:t>
            </a: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Свободни места: </a:t>
            </a:r>
            <a:r>
              <a:rPr lang="en-US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4-6 </a:t>
            </a:r>
            <a:endParaRPr lang="bg-BG" altLang="en-US" sz="2800" dirty="0" smtClean="0">
              <a:solidFill>
                <a:srgbClr val="15478E"/>
              </a:solidFill>
              <a:latin typeface="Myriad Pro" panose="020B0503030403020204" pitchFamily="34" charset="0"/>
            </a:endParaRPr>
          </a:p>
          <a:p>
            <a:pPr eaLnBrk="1" hangingPunct="1">
              <a:lnSpc>
                <a:spcPts val="3800"/>
              </a:lnSpc>
              <a:spcBef>
                <a:spcPts val="1200"/>
              </a:spcBef>
            </a:pPr>
            <a:r>
              <a:rPr lang="bg-BG" altLang="en-US" sz="2800" b="1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ЦЕЛ 2019-20:    </a:t>
            </a:r>
            <a:endParaRPr lang="bg-BG" altLang="en-US" sz="2800" b="1" dirty="0" smtClean="0">
              <a:solidFill>
                <a:srgbClr val="15478E"/>
              </a:solidFill>
              <a:latin typeface="Myriad Pro" panose="020B0503030403020204" pitchFamily="34" charset="0"/>
            </a:endParaRPr>
          </a:p>
          <a:p>
            <a:pPr eaLnBrk="1" hangingPunct="1">
              <a:lnSpc>
                <a:spcPts val="3800"/>
              </a:lnSpc>
              <a:spcBef>
                <a:spcPts val="0"/>
              </a:spcBef>
            </a:pP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   Гранта: минимум 3</a:t>
            </a: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altLang="en-US" sz="2800" dirty="0">
                <a:solidFill>
                  <a:srgbClr val="15478E"/>
                </a:solidFill>
                <a:latin typeface="Myriad Pro" panose="020B0503030403020204" pitchFamily="34" charset="0"/>
              </a:rPr>
              <a:t> </a:t>
            </a: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  </a:t>
            </a:r>
            <a:r>
              <a:rPr lang="en-US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VTT: </a:t>
            </a: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минимум 1</a:t>
            </a:r>
            <a:endParaRPr lang="bg-BG" altLang="en-US" sz="2800" dirty="0">
              <a:solidFill>
                <a:srgbClr val="15478E"/>
              </a:solidFill>
              <a:latin typeface="Myriad Pro" panose="020B0503030403020204" pitchFamily="34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60000" y="1384414"/>
            <a:ext cx="3960000" cy="3477875"/>
          </a:xfrm>
          <a:prstGeom prst="rect">
            <a:avLst/>
          </a:prstGeom>
          <a:solidFill>
            <a:srgbClr val="00A2E2"/>
          </a:solidFill>
          <a:ln>
            <a:solidFill>
              <a:srgbClr val="1547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800"/>
              </a:lnSpc>
              <a:spcBef>
                <a:spcPts val="1200"/>
              </a:spcBef>
            </a:pP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ДО МОМЕНТА:</a:t>
            </a:r>
          </a:p>
          <a:p>
            <a:pPr eaLnBrk="1" hangingPunct="1">
              <a:lnSpc>
                <a:spcPts val="3800"/>
              </a:lnSpc>
              <a:spcBef>
                <a:spcPts val="1200"/>
              </a:spcBef>
            </a:pP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8 </a:t>
            </a:r>
            <a:r>
              <a:rPr lang="bg-BG" altLang="en-US" sz="2800" dirty="0">
                <a:solidFill>
                  <a:srgbClr val="15478E"/>
                </a:solidFill>
                <a:latin typeface="Myriad Pro" panose="020B0503030403020204" pitchFamily="34" charset="0"/>
              </a:rPr>
              <a:t>глобални гранта</a:t>
            </a: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sz="2800" dirty="0">
                <a:solidFill>
                  <a:srgbClr val="15478E"/>
                </a:solidFill>
                <a:latin typeface="Myriad Pro" panose="020B0503030403020204" pitchFamily="34" charset="0"/>
              </a:rPr>
              <a:t>   Тотал: </a:t>
            </a:r>
            <a:r>
              <a:rPr lang="bg-BG" altLang="en-US" sz="2800" dirty="0">
                <a:solidFill>
                  <a:srgbClr val="15478E"/>
                </a:solidFill>
                <a:latin typeface="Myriad Pro" panose="020B0503030403020204" pitchFamily="34" charset="0"/>
              </a:rPr>
              <a:t>494,798 </a:t>
            </a:r>
            <a:r>
              <a:rPr lang="bg-BG" sz="2800" dirty="0">
                <a:solidFill>
                  <a:srgbClr val="15478E"/>
                </a:solidFill>
                <a:latin typeface="Myriad Pro" panose="020B0503030403020204" pitchFamily="34" charset="0"/>
              </a:rPr>
              <a:t>$</a:t>
            </a: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sz="2800" dirty="0">
                <a:solidFill>
                  <a:srgbClr val="15478E"/>
                </a:solidFill>
                <a:latin typeface="Myriad Pro" panose="020B0503030403020204" pitchFamily="34" charset="0"/>
              </a:rPr>
              <a:t>   ДДФ: 23,235 </a:t>
            </a:r>
            <a:r>
              <a:rPr lang="bg-BG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$</a:t>
            </a: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   РК: 20,858 $</a:t>
            </a:r>
            <a:endParaRPr lang="bg-BG" sz="2800" dirty="0">
              <a:solidFill>
                <a:srgbClr val="15478E"/>
              </a:solidFill>
              <a:latin typeface="Myriad Pro" panose="020B0503030403020204" pitchFamily="34" charset="0"/>
            </a:endParaRP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altLang="en-US" sz="2800" dirty="0">
                <a:solidFill>
                  <a:srgbClr val="15478E"/>
                </a:solidFill>
                <a:latin typeface="Myriad Pro" panose="020B0503030403020204" pitchFamily="34" charset="0"/>
              </a:rPr>
              <a:t>   ФР: 210,870 </a:t>
            </a:r>
            <a:r>
              <a:rPr lang="bg-BG" altLang="en-US" sz="2800" dirty="0" smtClean="0">
                <a:solidFill>
                  <a:srgbClr val="15478E"/>
                </a:solidFill>
                <a:latin typeface="Myriad Pro" panose="020B0503030403020204" pitchFamily="34" charset="0"/>
              </a:rPr>
              <a:t>$</a:t>
            </a:r>
            <a:endParaRPr lang="ru-RU" altLang="en-US" sz="2800" dirty="0">
              <a:solidFill>
                <a:srgbClr val="15478E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37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468000"/>
            <a:ext cx="6927304" cy="533400"/>
          </a:xfrm>
        </p:spPr>
        <p:txBody>
          <a:bodyPr/>
          <a:lstStyle/>
          <a:p>
            <a:r>
              <a:rPr lang="bg-BG" altLang="en-US" sz="2600" dirty="0">
                <a:latin typeface="Myriad Pro" panose="020B0503030403020204" pitchFamily="34" charset="0"/>
              </a:rPr>
              <a:t>ПРИОРИТЕТ 2: ПРЕДПРИЕМАНЕ НА ДЕЙСТВИЯ</a:t>
            </a:r>
            <a:endParaRPr lang="bg-BG" sz="260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81000" y="1196975"/>
            <a:ext cx="8367464" cy="4914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400"/>
              </a:lnSpc>
            </a:pPr>
            <a:r>
              <a:rPr lang="ru-RU" altLang="en-US" sz="29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Цел 1: </a:t>
            </a:r>
            <a:r>
              <a:rPr lang="bg-BG" sz="2900" u="sng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Увеличаване на броя </a:t>
            </a:r>
            <a:r>
              <a:rPr lang="bg-BG" sz="2900" dirty="0">
                <a:solidFill>
                  <a:srgbClr val="00246C"/>
                </a:solidFill>
                <a:latin typeface="Myriad Pro" panose="020B0503030403020204" pitchFamily="34" charset="0"/>
              </a:rPr>
              <a:t>на местните и </a:t>
            </a:r>
            <a:r>
              <a:rPr lang="bg-BG" sz="29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международни </a:t>
            </a:r>
            <a:r>
              <a:rPr lang="bg-BG" sz="2900" u="sng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проекти</a:t>
            </a:r>
            <a:r>
              <a:rPr lang="bg-BG" sz="29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 </a:t>
            </a:r>
            <a:r>
              <a:rPr lang="bg-BG" sz="2900" dirty="0">
                <a:solidFill>
                  <a:srgbClr val="00246C"/>
                </a:solidFill>
                <a:latin typeface="Myriad Pro" panose="020B0503030403020204" pitchFamily="34" charset="0"/>
              </a:rPr>
              <a:t>чрез пълноценно </a:t>
            </a:r>
            <a:r>
              <a:rPr lang="bg-BG" sz="29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използване на целевите </a:t>
            </a:r>
            <a:r>
              <a:rPr lang="bg-BG" sz="2900" dirty="0">
                <a:solidFill>
                  <a:srgbClr val="00246C"/>
                </a:solidFill>
                <a:latin typeface="Myriad Pro" panose="020B0503030403020204" pitchFamily="34" charset="0"/>
              </a:rPr>
              <a:t>фондове </a:t>
            </a:r>
            <a:r>
              <a:rPr lang="bg-BG" sz="29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за </a:t>
            </a:r>
            <a:r>
              <a:rPr lang="bg-BG" sz="2900" dirty="0">
                <a:solidFill>
                  <a:srgbClr val="00246C"/>
                </a:solidFill>
                <a:latin typeface="Myriad Pro" panose="020B0503030403020204" pitchFamily="34" charset="0"/>
              </a:rPr>
              <a:t>финансиране на </a:t>
            </a:r>
            <a:r>
              <a:rPr lang="bg-BG" sz="29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дистриктни и глобални грантове.</a:t>
            </a:r>
          </a:p>
          <a:p>
            <a:pPr eaLnBrk="1" hangingPunct="1">
              <a:lnSpc>
                <a:spcPts val="3400"/>
              </a:lnSpc>
              <a:spcBef>
                <a:spcPts val="1200"/>
              </a:spcBef>
            </a:pPr>
            <a:r>
              <a:rPr lang="bg-BG" altLang="en-US" sz="29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Цел 2: </a:t>
            </a:r>
            <a:r>
              <a:rPr lang="bg-BG" sz="2900" u="sng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Увеличаване на вноските </a:t>
            </a:r>
            <a:r>
              <a:rPr lang="bg-BG" sz="2900" dirty="0">
                <a:solidFill>
                  <a:srgbClr val="00246C"/>
                </a:solidFill>
                <a:latin typeface="Myriad Pro" panose="020B0503030403020204" pitchFamily="34" charset="0"/>
              </a:rPr>
              <a:t>за Годишния </a:t>
            </a:r>
            <a:r>
              <a:rPr lang="bg-BG" sz="29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програмен фонд </a:t>
            </a:r>
            <a:r>
              <a:rPr lang="bg-BG" sz="2900" dirty="0">
                <a:solidFill>
                  <a:srgbClr val="00246C"/>
                </a:solidFill>
                <a:latin typeface="Myriad Pro" panose="020B0503030403020204" pitchFamily="34" charset="0"/>
              </a:rPr>
              <a:t>и </a:t>
            </a:r>
            <a:r>
              <a:rPr lang="bg-BG" sz="29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ПолиоПлюс</a:t>
            </a:r>
          </a:p>
          <a:p>
            <a:pPr eaLnBrk="1" hangingPunct="1">
              <a:lnSpc>
                <a:spcPts val="3400"/>
              </a:lnSpc>
              <a:spcBef>
                <a:spcPts val="1200"/>
              </a:spcBef>
            </a:pPr>
            <a:r>
              <a:rPr lang="bg-BG" altLang="en-US" sz="29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Цел 3: </a:t>
            </a:r>
            <a:r>
              <a:rPr lang="bg-BG" sz="2900" u="sng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Популяризиране</a:t>
            </a:r>
            <a:r>
              <a:rPr lang="bg-BG" sz="29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 на ролята </a:t>
            </a:r>
            <a:r>
              <a:rPr lang="bg-BG" sz="2900" dirty="0">
                <a:solidFill>
                  <a:srgbClr val="00246C"/>
                </a:solidFill>
                <a:latin typeface="Myriad Pro" panose="020B0503030403020204" pitchFamily="34" charset="0"/>
              </a:rPr>
              <a:t>на Ротари и ротарианците за </a:t>
            </a:r>
            <a:r>
              <a:rPr lang="bg-BG" sz="2900" u="sng" dirty="0">
                <a:solidFill>
                  <a:srgbClr val="00246C"/>
                </a:solidFill>
                <a:latin typeface="Myriad Pro" panose="020B0503030403020204" pitchFamily="34" charset="0"/>
              </a:rPr>
              <a:t>премахване на полиомиелита</a:t>
            </a:r>
          </a:p>
          <a:p>
            <a:pPr eaLnBrk="1" hangingPunct="1">
              <a:lnSpc>
                <a:spcPts val="3400"/>
              </a:lnSpc>
              <a:spcBef>
                <a:spcPts val="1200"/>
              </a:spcBef>
            </a:pPr>
            <a:r>
              <a:rPr lang="bg-BG" altLang="en-US" sz="32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Цел 4: </a:t>
            </a:r>
            <a:r>
              <a:rPr lang="bg-BG" sz="2900" u="sng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Увеличаване </a:t>
            </a:r>
            <a:r>
              <a:rPr lang="bg-BG" sz="2900" u="sng" dirty="0">
                <a:solidFill>
                  <a:srgbClr val="00246C"/>
                </a:solidFill>
                <a:latin typeface="Myriad Pro" panose="020B0503030403020204" pitchFamily="34" charset="0"/>
              </a:rPr>
              <a:t>осведомеността </a:t>
            </a:r>
            <a:r>
              <a:rPr lang="bg-BG" sz="2900" dirty="0">
                <a:solidFill>
                  <a:srgbClr val="00246C"/>
                </a:solidFill>
                <a:latin typeface="Myriad Pro" panose="020B0503030403020204" pitchFamily="34" charset="0"/>
              </a:rPr>
              <a:t>за Ротари и </a:t>
            </a:r>
            <a:r>
              <a:rPr lang="bg-BG" sz="29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популяризиране </a:t>
            </a:r>
            <a:r>
              <a:rPr lang="bg-BG" sz="2900" dirty="0">
                <a:solidFill>
                  <a:srgbClr val="00246C"/>
                </a:solidFill>
                <a:latin typeface="Myriad Pro" panose="020B0503030403020204" pitchFamily="34" charset="0"/>
              </a:rPr>
              <a:t>кампанията „Хора на действието"</a:t>
            </a:r>
            <a:endParaRPr lang="ru-RU" altLang="en-US" sz="2900" dirty="0">
              <a:solidFill>
                <a:srgbClr val="00246C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01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 bwMode="auto">
          <a:xfrm>
            <a:off x="381000" y="457200"/>
            <a:ext cx="692785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en-US" sz="2600" dirty="0" smtClean="0">
                <a:latin typeface="Myriad Pro" panose="020B0503030403020204" pitchFamily="34" charset="0"/>
              </a:rPr>
              <a:t>ГОДИШЕН ПРОГРАМЕН ФОНД</a:t>
            </a:r>
            <a:r>
              <a:rPr lang="en-US" altLang="en-US" sz="2600" dirty="0" smtClean="0">
                <a:latin typeface="Myriad Pro" panose="020B0503030403020204" pitchFamily="34" charset="0"/>
              </a:rPr>
              <a:t> – ANNUAL FUND</a:t>
            </a:r>
            <a:endParaRPr lang="bg-BG" altLang="en-US" sz="2600" dirty="0" smtClean="0">
              <a:latin typeface="Myriad Pro" panose="020B0503030403020204" pitchFamily="34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60000" y="1368000"/>
            <a:ext cx="4644048" cy="3631763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800"/>
              </a:lnSpc>
              <a:spcBef>
                <a:spcPts val="1200"/>
              </a:spcBef>
            </a:pPr>
            <a:r>
              <a:rPr lang="bg-BG" altLang="en-US" sz="30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Тотал от 2007: </a:t>
            </a:r>
            <a:r>
              <a:rPr lang="en-US" sz="30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550,036 </a:t>
            </a:r>
            <a:r>
              <a:rPr lang="bg-BG" sz="30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$</a:t>
            </a:r>
            <a:endParaRPr lang="bg-BG" altLang="en-US" sz="3000" b="1" dirty="0">
              <a:solidFill>
                <a:srgbClr val="00246C"/>
              </a:solidFill>
              <a:latin typeface="Myriad Pro" panose="020B0503030403020204" pitchFamily="34" charset="0"/>
            </a:endParaRPr>
          </a:p>
          <a:p>
            <a:pPr eaLnBrk="1" hangingPunct="1">
              <a:lnSpc>
                <a:spcPts val="3800"/>
              </a:lnSpc>
              <a:spcBef>
                <a:spcPts val="1200"/>
              </a:spcBef>
            </a:pPr>
            <a:r>
              <a:rPr lang="en-US" altLang="en-US" sz="30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2017-18: </a:t>
            </a:r>
            <a:r>
              <a:rPr lang="en-US" sz="30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59,594 </a:t>
            </a:r>
            <a:r>
              <a:rPr lang="bg-BG" sz="30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$</a:t>
            </a:r>
            <a:endParaRPr lang="en-US" altLang="en-US" sz="3000" dirty="0" smtClean="0">
              <a:solidFill>
                <a:srgbClr val="00246C"/>
              </a:solidFill>
              <a:latin typeface="Myriad Pro" panose="020B0503030403020204" pitchFamily="34" charset="0"/>
            </a:endParaRPr>
          </a:p>
          <a:p>
            <a:pPr eaLnBrk="1" hangingPunct="1">
              <a:lnSpc>
                <a:spcPts val="3800"/>
              </a:lnSpc>
              <a:spcBef>
                <a:spcPts val="1200"/>
              </a:spcBef>
            </a:pPr>
            <a:r>
              <a:rPr lang="bg-BG" altLang="en-US" sz="30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2018-19: </a:t>
            </a:r>
            <a:r>
              <a:rPr lang="en-US" sz="30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24,352</a:t>
            </a:r>
            <a:r>
              <a:rPr lang="bg-BG" sz="30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 </a:t>
            </a:r>
            <a:r>
              <a:rPr lang="bg-BG" sz="30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$ </a:t>
            </a:r>
            <a:r>
              <a:rPr lang="bg-BG" sz="26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към 03.19</a:t>
            </a:r>
            <a:endParaRPr lang="en-US" sz="2600" dirty="0" smtClean="0">
              <a:solidFill>
                <a:srgbClr val="00246C"/>
              </a:solidFill>
              <a:latin typeface="Myriad Pro" panose="020B0503030403020204" pitchFamily="34" charset="0"/>
            </a:endParaRPr>
          </a:p>
          <a:p>
            <a:pPr eaLnBrk="1" hangingPunct="1">
              <a:lnSpc>
                <a:spcPts val="3800"/>
              </a:lnSpc>
              <a:spcBef>
                <a:spcPts val="1200"/>
              </a:spcBef>
            </a:pPr>
            <a:r>
              <a:rPr lang="en-US" altLang="en-US" sz="3000" b="1" i="1" u="sng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(</a:t>
            </a:r>
            <a:r>
              <a:rPr lang="bg-BG" altLang="en-US" sz="3000" b="1" i="1" u="sng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остават още </a:t>
            </a:r>
            <a:r>
              <a:rPr lang="en-US" altLang="en-US" sz="3000" b="1" i="1" u="sng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36,000 $</a:t>
            </a:r>
            <a:r>
              <a:rPr lang="bg-BG" altLang="en-US" sz="3000" b="1" i="1" u="sng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 до целта за 2018-19</a:t>
            </a:r>
            <a:r>
              <a:rPr lang="en-US" altLang="en-US" sz="3000" b="1" i="1" u="sng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)</a:t>
            </a:r>
            <a:endParaRPr lang="bg-BG" altLang="en-US" sz="3000" i="1" u="sng" dirty="0" smtClean="0">
              <a:solidFill>
                <a:srgbClr val="00246C"/>
              </a:solidFill>
              <a:latin typeface="Myriad Pro" panose="020B0503030403020204" pitchFamily="34" charset="0"/>
            </a:endParaRPr>
          </a:p>
          <a:p>
            <a:pPr eaLnBrk="1" hangingPunct="1">
              <a:lnSpc>
                <a:spcPts val="3800"/>
              </a:lnSpc>
              <a:spcBef>
                <a:spcPts val="1200"/>
              </a:spcBef>
            </a:pPr>
            <a:r>
              <a:rPr lang="bg-BG" altLang="en-US" sz="3000" dirty="0" smtClean="0">
                <a:solidFill>
                  <a:srgbClr val="D41A69"/>
                </a:solidFill>
                <a:latin typeface="Myriad Pro" panose="020B0503030403020204" pitchFamily="34" charset="0"/>
              </a:rPr>
              <a:t>Цел 2019-20</a:t>
            </a:r>
            <a:r>
              <a:rPr lang="bg-BG" altLang="en-US" sz="3000" dirty="0" smtClean="0">
                <a:solidFill>
                  <a:srgbClr val="D41A69"/>
                </a:solidFill>
                <a:latin typeface="Myriad Pro" panose="020B0503030403020204" pitchFamily="34" charset="0"/>
              </a:rPr>
              <a:t>: </a:t>
            </a:r>
            <a:r>
              <a:rPr lang="en-US" sz="3000" b="1" dirty="0" smtClean="0">
                <a:solidFill>
                  <a:srgbClr val="D41A69"/>
                </a:solidFill>
                <a:latin typeface="Myriad Pro" panose="020B0503030403020204" pitchFamily="34" charset="0"/>
              </a:rPr>
              <a:t>65,000 </a:t>
            </a:r>
            <a:r>
              <a:rPr lang="bg-BG" sz="3000" b="1" dirty="0" smtClean="0">
                <a:solidFill>
                  <a:srgbClr val="D41A69"/>
                </a:solidFill>
                <a:latin typeface="Myriad Pro" panose="020B0503030403020204" pitchFamily="34" charset="0"/>
              </a:rPr>
              <a:t>$</a:t>
            </a:r>
            <a:endParaRPr lang="bg-BG" altLang="en-US" sz="3000" b="1" dirty="0" smtClean="0">
              <a:solidFill>
                <a:srgbClr val="D41A69"/>
              </a:solidFill>
              <a:latin typeface="Myriad Pro" panose="020B0503030403020204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56533" y="4999763"/>
            <a:ext cx="4644048" cy="170816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800"/>
              </a:lnSpc>
              <a:spcBef>
                <a:spcPts val="1200"/>
              </a:spcBef>
            </a:pPr>
            <a:r>
              <a:rPr lang="bg-BG" altLang="en-US" sz="30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ОБЩО </a:t>
            </a:r>
            <a:r>
              <a:rPr lang="bg-BG" altLang="en-US" sz="30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ДАРЕНИЯ </a:t>
            </a:r>
            <a:r>
              <a:rPr lang="bg-BG" sz="2600" dirty="0">
                <a:solidFill>
                  <a:srgbClr val="00246C"/>
                </a:solidFill>
                <a:latin typeface="Myriad Pro" panose="020B0503030403020204" pitchFamily="34" charset="0"/>
              </a:rPr>
              <a:t>към </a:t>
            </a:r>
            <a:r>
              <a:rPr lang="bg-BG" sz="26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03.19</a:t>
            </a:r>
            <a:r>
              <a:rPr lang="bg-BG" altLang="en-US" sz="2600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:</a:t>
            </a:r>
            <a:endParaRPr lang="bg-BG" altLang="en-US" sz="2600" dirty="0" smtClean="0">
              <a:solidFill>
                <a:srgbClr val="00246C"/>
              </a:solidFill>
              <a:latin typeface="Myriad Pro" panose="020B0503030403020204" pitchFamily="34" charset="0"/>
            </a:endParaRP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sz="30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829,490 </a:t>
            </a:r>
            <a:r>
              <a:rPr lang="bg-BG" sz="30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$</a:t>
            </a:r>
          </a:p>
          <a:p>
            <a:pPr eaLnBrk="1" hangingPunct="1">
              <a:lnSpc>
                <a:spcPts val="3800"/>
              </a:lnSpc>
              <a:spcBef>
                <a:spcPts val="600"/>
              </a:spcBef>
            </a:pPr>
            <a:r>
              <a:rPr lang="bg-BG" altLang="en-US" sz="3000" b="1" dirty="0" smtClean="0">
                <a:solidFill>
                  <a:srgbClr val="00246C"/>
                </a:solidFill>
                <a:latin typeface="Myriad Pro" panose="020B0503030403020204" pitchFamily="34" charset="0"/>
              </a:rPr>
              <a:t>Можем ли?</a:t>
            </a:r>
            <a:endParaRPr lang="bg-BG" altLang="en-US" sz="3000" b="1" dirty="0" smtClean="0">
              <a:solidFill>
                <a:srgbClr val="D41A69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2375984" y="5664830"/>
            <a:ext cx="539832" cy="360040"/>
          </a:xfrm>
          <a:prstGeom prst="rightArrow">
            <a:avLst/>
          </a:prstGeom>
          <a:solidFill>
            <a:srgbClr val="D41A69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030038" y="5589240"/>
            <a:ext cx="1613970" cy="57964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800"/>
              </a:lnSpc>
              <a:spcBef>
                <a:spcPts val="1200"/>
              </a:spcBef>
            </a:pPr>
            <a:r>
              <a:rPr lang="bg-BG" sz="3000" b="1" dirty="0" smtClean="0">
                <a:solidFill>
                  <a:srgbClr val="D41A69"/>
                </a:solidFill>
                <a:latin typeface="Myriad Pro" panose="020B0503030403020204" pitchFamily="34" charset="0"/>
              </a:rPr>
              <a:t>1 млн. $</a:t>
            </a:r>
            <a:endParaRPr lang="bg-BG" altLang="en-US" sz="3000" b="1" dirty="0" smtClean="0">
              <a:solidFill>
                <a:srgbClr val="D41A69"/>
              </a:solidFill>
              <a:latin typeface="Myriad Pro" panose="020B0503030403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00" y="3744000"/>
            <a:ext cx="3996000" cy="31169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00" y="1368000"/>
            <a:ext cx="3996000" cy="237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65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 txBox="1">
            <a:spLocks/>
          </p:cNvSpPr>
          <p:nvPr/>
        </p:nvSpPr>
        <p:spPr>
          <a:xfrm>
            <a:off x="360000" y="468000"/>
            <a:ext cx="6927304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bg-BG" sz="2600" dirty="0" smtClean="0"/>
              <a:t>ГЛОБАЛНИ ГРАНТОВЕ – СТЪПКА 1</a:t>
            </a:r>
            <a:endParaRPr lang="bg-BG" sz="2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2636" y="1340768"/>
            <a:ext cx="2033339" cy="553998"/>
          </a:xfrm>
        </p:spPr>
        <p:txBody>
          <a:bodyPr wrap="square">
            <a:spAutoFit/>
          </a:bodyPr>
          <a:lstStyle/>
          <a:p>
            <a:pPr marL="0" indent="0">
              <a:spcBef>
                <a:spcPts val="100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Идеята</a:t>
            </a:r>
            <a:endParaRPr lang="bg-BG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78853"/>
            <a:ext cx="2143125" cy="238125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2322637" y="2218710"/>
            <a:ext cx="6497835" cy="286232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sz="2800" dirty="0">
                <a:solidFill>
                  <a:srgbClr val="000000"/>
                </a:solidFill>
                <a:latin typeface="+mn-lt"/>
              </a:rPr>
              <a:t>Говорете директно с </a:t>
            </a:r>
            <a:r>
              <a:rPr lang="bg-BG" sz="2800" dirty="0" smtClean="0">
                <a:solidFill>
                  <a:srgbClr val="000000"/>
                </a:solidFill>
                <a:latin typeface="+mn-lt"/>
              </a:rPr>
              <a:t>хората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rgbClr val="000000"/>
                </a:solidFill>
                <a:latin typeface="+mn-lt"/>
              </a:rPr>
              <a:t>Направете проучване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rgbClr val="000000"/>
                </a:solidFill>
                <a:latin typeface="+mn-lt"/>
              </a:rPr>
              <a:t>Искайте статистика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bg-BG" sz="2800" dirty="0" smtClean="0">
                <a:solidFill>
                  <a:srgbClr val="000000"/>
                </a:solidFill>
                <a:latin typeface="+mn-lt"/>
              </a:rPr>
              <a:t>Съберете мнения на професионалисти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Свържете се с други НПО</a:t>
            </a:r>
            <a:endParaRPr lang="ru-RU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788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5576" y="1844824"/>
            <a:ext cx="74888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40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Да </a:t>
            </a:r>
            <a:r>
              <a:rPr lang="bg-BG" sz="4000" b="1" dirty="0">
                <a:solidFill>
                  <a:srgbClr val="D41A69"/>
                </a:solidFill>
                <a:latin typeface="Myriad Pro Cond" panose="020B0506030403020204" pitchFamily="34" charset="0"/>
              </a:rPr>
              <a:t>правим </a:t>
            </a:r>
            <a:r>
              <a:rPr lang="bg-BG" sz="40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проекти</a:t>
            </a:r>
          </a:p>
          <a:p>
            <a:pPr algn="ctr"/>
            <a:r>
              <a:rPr lang="bg-BG" sz="4000" dirty="0">
                <a:solidFill>
                  <a:srgbClr val="D41A69"/>
                </a:solidFill>
                <a:latin typeface="Myriad Pro Cond" panose="020B0506030403020204" pitchFamily="34" charset="0"/>
              </a:rPr>
              <a:t>Само чрез промяна в нашите общности можем да достигнем до онези, които може би никога няма да срещнем, но само така ще направим общностите по-силни, за да се справят сами с проблемите </a:t>
            </a:r>
            <a:r>
              <a:rPr lang="bg-BG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си.</a:t>
            </a:r>
            <a:endParaRPr lang="en-GB" sz="4000" dirty="0">
              <a:solidFill>
                <a:srgbClr val="D41A69"/>
              </a:solidFill>
              <a:latin typeface="Myriad Pro Cond" panose="020B0506030403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453703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0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 txBox="1">
            <a:spLocks/>
          </p:cNvSpPr>
          <p:nvPr/>
        </p:nvSpPr>
        <p:spPr>
          <a:xfrm>
            <a:off x="360000" y="468000"/>
            <a:ext cx="6927304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bg-BG" sz="2600" dirty="0" smtClean="0"/>
              <a:t>ГЛОБАЛНИ ГРАНТОВЕ – СТЪПКА 2</a:t>
            </a:r>
            <a:endParaRPr lang="bg-BG" sz="26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3419872" y="1346673"/>
            <a:ext cx="5040560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Оценка нуждите на общността</a:t>
            </a:r>
            <a:endParaRPr lang="bg-BG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 bwMode="auto">
          <a:xfrm>
            <a:off x="3419872" y="2045236"/>
            <a:ext cx="5363449" cy="1311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7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Подгответе детайлна оценка на нуждите на общността </a:t>
            </a:r>
            <a:r>
              <a:rPr lang="bg-BG" sz="27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– нужди, силни страни, възможости</a:t>
            </a:r>
            <a:endParaRPr lang="en-US" sz="27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11" y="1274309"/>
            <a:ext cx="1747517" cy="257828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511" y="3762024"/>
            <a:ext cx="1980225" cy="2891872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3419872" y="3390621"/>
            <a:ext cx="5363449" cy="92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7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Включвайте представители на бенефициентите</a:t>
            </a:r>
            <a:endParaRPr lang="en-US" sz="27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3497291" y="4348568"/>
            <a:ext cx="5286030" cy="1312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27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Определете зона на фокус спрямо нуждите. Допустими дейности ???</a:t>
            </a: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endParaRPr lang="en-US" sz="27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066" y="2252085"/>
            <a:ext cx="1775474" cy="260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8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 txBox="1">
            <a:spLocks/>
          </p:cNvSpPr>
          <p:nvPr/>
        </p:nvSpPr>
        <p:spPr>
          <a:xfrm>
            <a:off x="360000" y="468000"/>
            <a:ext cx="6927304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bg-BG" sz="2600" dirty="0" smtClean="0"/>
              <a:t>ФОРМА ЗА ОЦЕНКА НА ОБЩНОСТТА</a:t>
            </a:r>
            <a:endParaRPr lang="bg-BG" sz="2600" dirty="0"/>
          </a:p>
        </p:txBody>
      </p:sp>
      <p:grpSp>
        <p:nvGrpSpPr>
          <p:cNvPr id="21" name="Group 20"/>
          <p:cNvGrpSpPr/>
          <p:nvPr/>
        </p:nvGrpSpPr>
        <p:grpSpPr>
          <a:xfrm>
            <a:off x="360000" y="1124744"/>
            <a:ext cx="8532480" cy="5544616"/>
            <a:chOff x="-3246" y="0"/>
            <a:chExt cx="9135732" cy="68289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246" y="0"/>
              <a:ext cx="4575246" cy="6828988"/>
            </a:xfrm>
            <a:prstGeom prst="rect">
              <a:avLst/>
            </a:prstGeom>
          </p:spPr>
        </p:pic>
        <p:grpSp>
          <p:nvGrpSpPr>
            <p:cNvPr id="12" name="Group 11"/>
            <p:cNvGrpSpPr/>
            <p:nvPr/>
          </p:nvGrpSpPr>
          <p:grpSpPr>
            <a:xfrm>
              <a:off x="4571999" y="0"/>
              <a:ext cx="4560487" cy="6828988"/>
              <a:chOff x="4571999" y="0"/>
              <a:chExt cx="4560487" cy="6828988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4572000" y="1010072"/>
                <a:ext cx="4560486" cy="58189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71999" y="0"/>
                <a:ext cx="4539443" cy="3212976"/>
              </a:xfrm>
              <a:prstGeom prst="rect">
                <a:avLst/>
              </a:prstGeom>
            </p:spPr>
          </p:pic>
        </p:grpSp>
      </p:grp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4788024" y="3861048"/>
            <a:ext cx="3790013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Задължително се попълва и прикачва към апликацията форма за оценка на общността.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bg-BG" sz="2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Тя ще Ви помогне да дефинирате целевата група и да докажете устойчивостта.</a:t>
            </a:r>
            <a:endParaRPr lang="bg-BG" sz="22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endParaRPr lang="en-US" sz="22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767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 txBox="1">
            <a:spLocks/>
          </p:cNvSpPr>
          <p:nvPr/>
        </p:nvSpPr>
        <p:spPr>
          <a:xfrm>
            <a:off x="360000" y="468000"/>
            <a:ext cx="6927304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bg-BG" sz="2600" dirty="0" smtClean="0"/>
              <a:t>ГЛОБАЛНИ ГРАНТОВЕ – СТЪПКА 3</a:t>
            </a:r>
            <a:endParaRPr lang="bg-BG" sz="26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2267744" y="1268760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Намирането на международен партньор</a:t>
            </a:r>
            <a:endParaRPr lang="bg-BG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50" y="1138436"/>
            <a:ext cx="1958412" cy="1844824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 bwMode="auto">
          <a:xfrm>
            <a:off x="2339752" y="2060848"/>
            <a:ext cx="6480720" cy="494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Rotary Ideas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2334036" y="2539109"/>
            <a:ext cx="6480720" cy="545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Ротариански групи за действие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2334036" y="3103648"/>
            <a:ext cx="6480720" cy="2341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ICC </a:t>
            </a: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комитети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“Побратимени” клубове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Индивидуални контакти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marL="457200" indent="-457200" eaLnBrk="1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bg-BG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Международни събития</a:t>
            </a:r>
            <a:endParaRPr lang="en-US" sz="30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189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 txBox="1">
            <a:spLocks/>
          </p:cNvSpPr>
          <p:nvPr/>
        </p:nvSpPr>
        <p:spPr>
          <a:xfrm>
            <a:off x="360000" y="468000"/>
            <a:ext cx="6927304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bg-BG" sz="2600" dirty="0" smtClean="0"/>
              <a:t>МЕЖДУНАРОДЕН ПАРТЬОР - КЪДЕ</a:t>
            </a:r>
            <a:endParaRPr lang="bg-BG" sz="2600" dirty="0"/>
          </a:p>
        </p:txBody>
      </p:sp>
      <p:pic>
        <p:nvPicPr>
          <p:cNvPr id="21" name="Picture 20"/>
          <p:cNvPicPr/>
          <p:nvPr/>
        </p:nvPicPr>
        <p:blipFill rotWithShape="1">
          <a:blip r:embed="rId2"/>
          <a:srcRect l="24835" t="10361" r="26135" b="2209"/>
          <a:stretch/>
        </p:blipFill>
        <p:spPr bwMode="auto">
          <a:xfrm>
            <a:off x="0" y="2276872"/>
            <a:ext cx="4669726" cy="44848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4067944" y="1268760"/>
            <a:ext cx="5076056" cy="4320480"/>
            <a:chOff x="2191470" y="1010070"/>
            <a:chExt cx="6629002" cy="5587061"/>
          </a:xfrm>
        </p:grpSpPr>
        <p:pic>
          <p:nvPicPr>
            <p:cNvPr id="23" name="Picture 22"/>
            <p:cNvPicPr/>
            <p:nvPr/>
          </p:nvPicPr>
          <p:blipFill rotWithShape="1">
            <a:blip r:embed="rId3"/>
            <a:srcRect l="5188" t="19120" r="37371" b="37104"/>
            <a:stretch/>
          </p:blipFill>
          <p:spPr bwMode="auto">
            <a:xfrm>
              <a:off x="2339752" y="4005064"/>
              <a:ext cx="6317026" cy="2592067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3" name="Group 2"/>
            <p:cNvGrpSpPr/>
            <p:nvPr/>
          </p:nvGrpSpPr>
          <p:grpSpPr>
            <a:xfrm>
              <a:off x="2191470" y="1010070"/>
              <a:ext cx="6629002" cy="2976272"/>
              <a:chOff x="2191470" y="1010070"/>
              <a:chExt cx="6629002" cy="2976272"/>
            </a:xfrm>
          </p:grpSpPr>
          <p:pic>
            <p:nvPicPr>
              <p:cNvPr id="22" name="Picture 21"/>
              <p:cNvPicPr/>
              <p:nvPr/>
            </p:nvPicPr>
            <p:blipFill rotWithShape="1">
              <a:blip r:embed="rId4"/>
              <a:srcRect l="17996" t="15179" r="10026" b="26012"/>
              <a:stretch/>
            </p:blipFill>
            <p:spPr bwMode="auto">
              <a:xfrm>
                <a:off x="2339752" y="1010070"/>
                <a:ext cx="6480720" cy="2851199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24" name="Oval 23"/>
              <p:cNvSpPr/>
              <p:nvPr/>
            </p:nvSpPr>
            <p:spPr>
              <a:xfrm>
                <a:off x="2191470" y="1414371"/>
                <a:ext cx="1008112" cy="521404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6804248" y="3550246"/>
                <a:ext cx="1800200" cy="436096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467544" y="1631435"/>
            <a:ext cx="2232248" cy="494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US" sz="30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Rotary Ideas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5446608" y="5555282"/>
            <a:ext cx="3404607" cy="545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1200"/>
              </a:spcAft>
            </a:pPr>
            <a:r>
              <a:rPr lang="en-US" sz="26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Rotarian Action Groups</a:t>
            </a:r>
            <a:endParaRPr lang="en-US" sz="2600" dirty="0" smtClean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663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 txBox="1">
            <a:spLocks/>
          </p:cNvSpPr>
          <p:nvPr/>
        </p:nvSpPr>
        <p:spPr>
          <a:xfrm>
            <a:off x="360000" y="468000"/>
            <a:ext cx="6927304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bg-BG" sz="2600" dirty="0" smtClean="0"/>
              <a:t>ГЛОБАЛНИ ГРАНТОВЕ – </a:t>
            </a:r>
            <a:r>
              <a:rPr lang="bg-BG" sz="2600" dirty="0"/>
              <a:t>СТЪПКА </a:t>
            </a:r>
            <a:r>
              <a:rPr lang="en-US" sz="2600" dirty="0" smtClean="0"/>
              <a:t>4</a:t>
            </a:r>
            <a:endParaRPr lang="bg-BG" sz="2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3419872" y="1285772"/>
            <a:ext cx="3672408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Екип по проекта</a:t>
            </a:r>
            <a:endParaRPr lang="bg-BG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26" y="1137302"/>
            <a:ext cx="2294857" cy="2374839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 txBox="1">
            <a:spLocks/>
          </p:cNvSpPr>
          <p:nvPr/>
        </p:nvSpPr>
        <p:spPr>
          <a:xfrm>
            <a:off x="3398980" y="1916832"/>
            <a:ext cx="4968551" cy="15953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bg-BG" sz="2700" dirty="0" smtClean="0">
                <a:solidFill>
                  <a:srgbClr val="000000"/>
                </a:solidFill>
                <a:latin typeface="+mn-lt"/>
              </a:rPr>
              <a:t>Формирайте екип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bg-BG" sz="2700" dirty="0" smtClean="0">
                <a:solidFill>
                  <a:srgbClr val="000000"/>
                </a:solidFill>
                <a:latin typeface="+mn-lt"/>
              </a:rPr>
              <a:t>Включете бенефициентите</a:t>
            </a:r>
          </a:p>
          <a:p>
            <a:pPr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bg-BG" sz="2700" dirty="0" smtClean="0">
                <a:solidFill>
                  <a:srgbClr val="000000"/>
                </a:solidFill>
                <a:latin typeface="+mn-lt"/>
              </a:rPr>
              <a:t>Съставете план</a:t>
            </a:r>
            <a:endParaRPr lang="ru-RU" sz="2700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69640" y="3857020"/>
            <a:ext cx="7918783" cy="2038539"/>
            <a:chOff x="469640" y="3857020"/>
            <a:chExt cx="7918783" cy="2038539"/>
          </a:xfrm>
        </p:grpSpPr>
        <p:sp>
          <p:nvSpPr>
            <p:cNvPr id="10" name="Content Placeholder 2">
              <a:extLst>
                <a:ext uri="{FF2B5EF4-FFF2-40B4-BE49-F238E27FC236}">
                  <a16:creationId xmlns="" xmlns:a16="http://schemas.microsoft.com/office/drawing/2014/main" id="{92B23289-F126-4BAC-9E89-C24FF2C48655}"/>
                </a:ext>
              </a:extLst>
            </p:cNvPr>
            <p:cNvSpPr txBox="1">
              <a:spLocks/>
            </p:cNvSpPr>
            <p:nvPr/>
          </p:nvSpPr>
          <p:spPr>
            <a:xfrm>
              <a:off x="3419872" y="3857021"/>
              <a:ext cx="36724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3000" kern="1200">
                  <a:solidFill>
                    <a:srgbClr val="58585A"/>
                  </a:solidFill>
                  <a:latin typeface="Georgia"/>
                  <a:ea typeface="MS PGothic" pitchFamily="34" charset="-128"/>
                  <a:cs typeface="Georgia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600" kern="1200">
                  <a:solidFill>
                    <a:srgbClr val="58585A"/>
                  </a:solidFill>
                  <a:latin typeface="Georgia"/>
                  <a:ea typeface="MS PGothic" pitchFamily="34" charset="-128"/>
                  <a:cs typeface="Georgia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2200" kern="1200">
                  <a:solidFill>
                    <a:srgbClr val="58585A"/>
                  </a:solidFill>
                  <a:latin typeface="Georgia"/>
                  <a:ea typeface="MS PGothic" pitchFamily="34" charset="-128"/>
                  <a:cs typeface="Georgia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1800" kern="1200">
                  <a:solidFill>
                    <a:srgbClr val="58585A"/>
                  </a:solidFill>
                  <a:latin typeface="Georgia"/>
                  <a:ea typeface="MS PGothic" pitchFamily="34" charset="-128"/>
                  <a:cs typeface="Georgia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 kern="1200">
                  <a:solidFill>
                    <a:srgbClr val="58585A"/>
                  </a:solidFill>
                  <a:latin typeface="Georgia"/>
                  <a:ea typeface="MS PGothic" pitchFamily="34" charset="-128"/>
                  <a:cs typeface="Georgia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Font typeface="Arial" pitchFamily="34" charset="0"/>
                <a:buNone/>
              </a:pPr>
              <a:r>
                <a:rPr lang="ru-RU" sz="28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Бюджетиране</a:t>
              </a:r>
              <a:endParaRPr lang="bg-BG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11" name="Content Placeholder 2">
              <a:extLst>
                <a:ext uri="{FF2B5EF4-FFF2-40B4-BE49-F238E27FC236}">
                  <a16:creationId xmlns="" xmlns:a16="http://schemas.microsoft.com/office/drawing/2014/main" id="{92B23289-F126-4BAC-9E89-C24FF2C48655}"/>
                </a:ext>
              </a:extLst>
            </p:cNvPr>
            <p:cNvSpPr txBox="1">
              <a:spLocks/>
            </p:cNvSpPr>
            <p:nvPr/>
          </p:nvSpPr>
          <p:spPr>
            <a:xfrm>
              <a:off x="3419872" y="4425925"/>
              <a:ext cx="4968551" cy="14670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3000" kern="1200">
                  <a:solidFill>
                    <a:srgbClr val="58585A"/>
                  </a:solidFill>
                  <a:latin typeface="Georgia"/>
                  <a:ea typeface="MS PGothic" pitchFamily="34" charset="-128"/>
                  <a:cs typeface="Georgia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2600" kern="1200">
                  <a:solidFill>
                    <a:srgbClr val="58585A"/>
                  </a:solidFill>
                  <a:latin typeface="Georgia"/>
                  <a:ea typeface="MS PGothic" pitchFamily="34" charset="-128"/>
                  <a:cs typeface="Georgia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•"/>
                <a:defRPr sz="2200" kern="1200">
                  <a:solidFill>
                    <a:srgbClr val="58585A"/>
                  </a:solidFill>
                  <a:latin typeface="Georgia"/>
                  <a:ea typeface="MS PGothic" pitchFamily="34" charset="-128"/>
                  <a:cs typeface="Georgia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–"/>
                <a:defRPr sz="1800" kern="1200">
                  <a:solidFill>
                    <a:srgbClr val="58585A"/>
                  </a:solidFill>
                  <a:latin typeface="Georgia"/>
                  <a:ea typeface="MS PGothic" pitchFamily="34" charset="-128"/>
                  <a:cs typeface="Georgia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1600" kern="1200">
                  <a:solidFill>
                    <a:srgbClr val="58585A"/>
                  </a:solidFill>
                  <a:latin typeface="Georgia"/>
                  <a:ea typeface="MS PGothic" pitchFamily="34" charset="-128"/>
                  <a:cs typeface="Georgia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ts val="1000"/>
                </a:spcBef>
                <a:buFont typeface="Wingdings" panose="05000000000000000000" pitchFamily="2" charset="2"/>
                <a:buChar char="§"/>
              </a:pPr>
              <a:r>
                <a:rPr lang="bg-BG" sz="2700" dirty="0" smtClean="0">
                  <a:solidFill>
                    <a:srgbClr val="000000"/>
                  </a:solidFill>
                  <a:latin typeface="+mn-lt"/>
                </a:rPr>
                <a:t>Съберете оферти</a:t>
              </a:r>
            </a:p>
            <a:p>
              <a:pPr>
                <a:spcBef>
                  <a:spcPts val="1000"/>
                </a:spcBef>
                <a:buFont typeface="Wingdings" panose="05000000000000000000" pitchFamily="2" charset="2"/>
                <a:buChar char="§"/>
              </a:pPr>
              <a:r>
                <a:rPr lang="bg-BG" sz="2700" dirty="0" smtClean="0">
                  <a:solidFill>
                    <a:srgbClr val="000000"/>
                  </a:solidFill>
                  <a:latin typeface="+mn-lt"/>
                </a:rPr>
                <a:t>Съставете бюджет – </a:t>
              </a:r>
              <a:r>
                <a:rPr lang="bg-BG" sz="2700" b="1" dirty="0" smtClean="0">
                  <a:solidFill>
                    <a:srgbClr val="000000"/>
                  </a:solidFill>
                  <a:latin typeface="+mn-lt"/>
                </a:rPr>
                <a:t>всички разходи !!!</a:t>
              </a:r>
              <a:endParaRPr lang="ru-RU" sz="2700" b="1" dirty="0">
                <a:solidFill>
                  <a:srgbClr val="000000"/>
                </a:solidFill>
                <a:latin typeface="+mn-lt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640" y="3857020"/>
              <a:ext cx="1870112" cy="20385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41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DTeamPresentationsSlive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DTeamPresentationsSliven</Template>
  <TotalTime>1898</TotalTime>
  <Words>1400</Words>
  <Application>Microsoft Office PowerPoint</Application>
  <PresentationFormat>On-screen Show (4:3)</PresentationFormat>
  <Paragraphs>213</Paragraphs>
  <Slides>40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40</vt:i4>
      </vt:variant>
    </vt:vector>
  </HeadingPairs>
  <TitlesOfParts>
    <vt:vector size="55" baseType="lpstr">
      <vt:lpstr>MS PGothic</vt:lpstr>
      <vt:lpstr>MS PGothic</vt:lpstr>
      <vt:lpstr>Arial</vt:lpstr>
      <vt:lpstr>Arial Narrow</vt:lpstr>
      <vt:lpstr>Calibri</vt:lpstr>
      <vt:lpstr>Georgia</vt:lpstr>
      <vt:lpstr>Myriad Pro</vt:lpstr>
      <vt:lpstr>Myriad Pro Cond</vt:lpstr>
      <vt:lpstr>Times New Roman</vt:lpstr>
      <vt:lpstr>Wingdings</vt:lpstr>
      <vt:lpstr>ヒラギノ角ゴ Pro W3</vt:lpstr>
      <vt:lpstr>Template DTeamPresentationsSliven</vt:lpstr>
      <vt:lpstr>Custom Design</vt:lpstr>
      <vt:lpstr>2_Custom Design</vt:lpstr>
      <vt:lpstr>3_Custom Design</vt:lpstr>
      <vt:lpstr>PowerPoint Presentation</vt:lpstr>
      <vt:lpstr>Глобално мислене = Глобален грант</vt:lpstr>
      <vt:lpstr>ГЛОБАЛНИ ГРАНТОВЕ - ИЗИСКВАНИЯ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ГЛОБАЛНИ ГРАНТОВЕ – АПЛИКАЦИЯ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ГЛОБАЛНИ ГРАНТОВЕ – РЕСУРСИ</vt:lpstr>
      <vt:lpstr>ГЛОБАЛНИ ГРАНТОВЕ – ВРЕМЕВИ ДИАПАЗОН</vt:lpstr>
      <vt:lpstr>ГЛОБАЛНИ ГРАНТОВЕ - ВЪЗМОЖНОСТИ</vt:lpstr>
      <vt:lpstr>ПРИОРИТЕТ 2: ПРЕДПРИЕМАНЕ НА ДЕЙСТВИЯ</vt:lpstr>
      <vt:lpstr>ГОДИШЕН ПРОГРАМЕН ФОНД – ANNUAL FUND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Предстоящи събития в Д2482</dc:title>
  <dc:creator>XXX</dc:creator>
  <cp:lastModifiedBy>JK&amp;Partners</cp:lastModifiedBy>
  <cp:revision>430</cp:revision>
  <cp:lastPrinted>2018-02-13T16:30:21Z</cp:lastPrinted>
  <dcterms:created xsi:type="dcterms:W3CDTF">2018-02-05T13:47:10Z</dcterms:created>
  <dcterms:modified xsi:type="dcterms:W3CDTF">2019-03-24T19:50:47Z</dcterms:modified>
</cp:coreProperties>
</file>