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4" r:id="rId3"/>
    <p:sldMasterId id="2147483691" r:id="rId4"/>
  </p:sldMasterIdLst>
  <p:notesMasterIdLst>
    <p:notesMasterId r:id="rId18"/>
  </p:notesMasterIdLst>
  <p:handoutMasterIdLst>
    <p:handoutMasterId r:id="rId19"/>
  </p:handoutMasterIdLst>
  <p:sldIdLst>
    <p:sldId id="448" r:id="rId5"/>
    <p:sldId id="444" r:id="rId6"/>
    <p:sldId id="455" r:id="rId7"/>
    <p:sldId id="456" r:id="rId8"/>
    <p:sldId id="457" r:id="rId9"/>
    <p:sldId id="458" r:id="rId10"/>
    <p:sldId id="459" r:id="rId11"/>
    <p:sldId id="460" r:id="rId12"/>
    <p:sldId id="461" r:id="rId13"/>
    <p:sldId id="462" r:id="rId14"/>
    <p:sldId id="463" r:id="rId15"/>
    <p:sldId id="464" r:id="rId16"/>
    <p:sldId id="446" r:id="rId17"/>
  </p:sldIdLst>
  <p:sldSz cx="9144000" cy="6858000" type="screen4x3"/>
  <p:notesSz cx="6797675" cy="987425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1A69"/>
    <a:srgbClr val="000000"/>
    <a:srgbClr val="16478E"/>
    <a:srgbClr val="E6E5D8"/>
    <a:srgbClr val="15478E"/>
    <a:srgbClr val="F47621"/>
    <a:srgbClr val="0032A0"/>
    <a:srgbClr val="F6A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0932" autoAdjust="0"/>
  </p:normalViewPr>
  <p:slideViewPr>
    <p:cSldViewPr>
      <p:cViewPr varScale="1">
        <p:scale>
          <a:sx n="62" d="100"/>
          <a:sy n="62" d="100"/>
        </p:scale>
        <p:origin x="872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602A1-4739-4E60-90B9-8D8041668778}" type="datetimeFigureOut">
              <a:rPr lang="en-US" smtClean="0"/>
              <a:pPr/>
              <a:t>3/24/2019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D526-7549-4ECD-A723-3F1E61DE3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94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46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929FBC-DC2E-4090-9D68-96DC05C65C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018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72139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b="1" dirty="0"/>
              <a:t>Проект “Лилавото кутре“ – </a:t>
            </a:r>
            <a:r>
              <a:rPr lang="bg-BG" b="0" dirty="0"/>
              <a:t>през 2003 година Етиопски момчета се снимат с боядисани в лилаво кутрета, показвайки, че в Етиопия вече няма Полиомиелит. Ротари клуб </a:t>
            </a:r>
            <a:r>
              <a:rPr lang="en-US" b="0" dirty="0"/>
              <a:t>Lake City</a:t>
            </a:r>
            <a:r>
              <a:rPr lang="bg-BG" b="0" dirty="0"/>
              <a:t> във Флорида поема кампания в местното училище и приканва всеки ученик да дари 1 долар (цената на една ваксина) и му боядисва кутрето в лилаво в знак на благодарност. През 2007 Дистрикт 7190 пренася тази кампания в 46 клуба в дистрикта като Дистриктна инициатива.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7958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978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67686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</a:t>
            </a:fld>
            <a:endParaRPr lang="en-US" altLang="en-US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dirty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261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77625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22920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37801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b="1" dirty="0"/>
              <a:t>SHARE</a:t>
            </a:r>
            <a:r>
              <a:rPr lang="bg-BG" b="1" dirty="0"/>
              <a:t> системата дава възможност на клуба да използва средства от Дистриктния фонд за реализиране на проектите си</a:t>
            </a:r>
          </a:p>
          <a:p>
            <a:pPr marL="228600" indent="-228600">
              <a:buAutoNum type="arabicPeriod"/>
            </a:pPr>
            <a:r>
              <a:rPr lang="bg-BG" b="1" dirty="0"/>
              <a:t>Според Националния институт по здравето на САЩ даряването на малка сума води до отключване на центрове за наслада и щастие в мозъка, както при консумация на десерт, но трае 20 пъти по-дълго време. Иначе казано сме щастливи за по-дълго време.</a:t>
            </a:r>
          </a:p>
          <a:p>
            <a:pPr marL="228600" indent="-228600">
              <a:buAutoNum type="arabicPeriod"/>
            </a:pPr>
            <a:r>
              <a:rPr lang="bg-BG" b="1" dirty="0"/>
              <a:t>В света винаги ще има нуждаещи се. Днес това не сте вие, но не се знае в бъдеще как ще е. Човешко е да си помагаме в нужда.</a:t>
            </a:r>
          </a:p>
          <a:p>
            <a:pPr marL="228600" indent="-228600">
              <a:buAutoNum type="arabicPeriod"/>
            </a:pPr>
            <a:r>
              <a:rPr lang="bg-BG" b="1" dirty="0"/>
              <a:t>Мотивира членовете на семейството и децата да са по-щедри. Когато децата виждат акта на даряване за тях е много по-вероятно да придобият нагласата за взаимопомощ и толерантност, която е основата за изграждане на висок социален статус.</a:t>
            </a:r>
          </a:p>
          <a:p>
            <a:pPr marL="228600" indent="-228600">
              <a:buAutoNum type="arabicPeriod"/>
            </a:pPr>
            <a:r>
              <a:rPr lang="bg-BG" b="1" dirty="0"/>
              <a:t>За мнозина не е тайна, че когато даваш това се връща към теб и получаваш повече.</a:t>
            </a:r>
          </a:p>
          <a:p>
            <a:pPr marL="228600" indent="-228600">
              <a:buAutoNum type="arabicPeriod"/>
            </a:pPr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62336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16900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05054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01682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284984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509120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78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98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51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00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108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76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69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96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2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985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55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2000" y="3384000"/>
            <a:ext cx="9288000" cy="900000"/>
          </a:xfrm>
          <a:prstGeom prst="rect">
            <a:avLst/>
          </a:prstGeom>
          <a:solidFill>
            <a:srgbClr val="16478E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0000" tIns="0" rIns="0" bIns="91440" anchor="ctr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04000" y="4536000"/>
            <a:ext cx="7992000" cy="122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1086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921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164781" y="409810"/>
            <a:ext cx="1583683" cy="85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16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032016" y="409810"/>
            <a:ext cx="1716448" cy="93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11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58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2595254" y="548680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18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05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644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749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0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01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558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2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476672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23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168650" y="2520328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57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168650" y="795934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1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381000" y="2867472"/>
            <a:ext cx="2606824" cy="777552"/>
            <a:chOff x="381000" y="2867472"/>
            <a:chExt cx="2606824" cy="777552"/>
          </a:xfrm>
        </p:grpSpPr>
        <p:pic>
          <p:nvPicPr>
            <p:cNvPr id="24578" name="Picture 2" descr="D:\rotary\0000 Vesko\grafics\T1819EN_Lockup_PMS-C-TRANSPERENT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 bwMode="auto">
            <a:xfrm>
              <a:off x="381000" y="2867472"/>
              <a:ext cx="1699456" cy="77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4" t="9051" r="13147" b="20926"/>
            <a:stretch/>
          </p:blipFill>
          <p:spPr>
            <a:xfrm>
              <a:off x="2168722" y="2911079"/>
              <a:ext cx="819102" cy="7339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4619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143053" y="2687116"/>
            <a:ext cx="1699456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6930775" y="2730723"/>
            <a:ext cx="819102" cy="7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38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3748250" y="2735063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572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6839212" y="4298204"/>
            <a:ext cx="1332975" cy="119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7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07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630616" y="409811"/>
            <a:ext cx="1117848" cy="60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21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2000" y="3348000"/>
            <a:ext cx="92880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76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2595254" y="548680"/>
            <a:ext cx="2797561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71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315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132D3A-FF84-431C-9F95-078D4490265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3550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EADEB15F-0A20-456F-AF4A-1F4E00ED877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4F35E6EC-4409-45EB-94D9-D97C450C5A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8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380312" y="260648"/>
            <a:ext cx="1392867" cy="75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9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328720" cy="533400"/>
          </a:xfrm>
          <a:prstGeom prst="rect">
            <a:avLst/>
          </a:prstGeom>
          <a:solidFill>
            <a:srgbClr val="15478E"/>
          </a:solidFill>
          <a:ln>
            <a:noFill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6927304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461482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89" t="25490" r="8333" b="24712"/>
          <a:stretch/>
        </p:blipFill>
        <p:spPr>
          <a:xfrm>
            <a:off x="7524328" y="360000"/>
            <a:ext cx="1318154" cy="71493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149831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968" y="152400"/>
            <a:ext cx="2897832" cy="289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/>
        </p:nvSpPr>
        <p:spPr>
          <a:xfrm>
            <a:off x="5806480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548680"/>
            <a:ext cx="2912850" cy="12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201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</a:t>
            </a:r>
            <a:r>
              <a:rPr lang="en-US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19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 Расин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marL="0" marR="0" indent="0" algn="l" defTabSz="914400" rtl="0" eaLnBrk="1" fontAlgn="base" latinLnBrk="0" hangingPunct="1">
              <a:lnSpc>
                <a:spcPts val="1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 2018-19: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Веселин Димитров</a:t>
            </a:r>
            <a:endParaRPr lang="ru-RU" altLang="en-US" sz="1400" dirty="0" smtClean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ДГЕ 2019-20:</a:t>
            </a:r>
            <a:r>
              <a:rPr lang="ru-RU" altLang="en-US" sz="1400" baseline="0" dirty="0" smtClean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Митко Минев</a:t>
            </a:r>
            <a:endParaRPr lang="ru-RU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lnSpc>
                <a:spcPts val="1800"/>
              </a:lnSpc>
              <a:defRPr/>
            </a:pPr>
            <a:r>
              <a:rPr lang="ru-RU" altLang="en-US" sz="1400" dirty="0">
                <a:solidFill>
                  <a:schemeClr val="tx1">
                    <a:lumMod val="50000"/>
                  </a:schemeClr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>
              <a:solidFill>
                <a:schemeClr val="tx1">
                  <a:lumMod val="50000"/>
                </a:schemeClr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9051" r="13147" b="20926"/>
          <a:stretch/>
        </p:blipFill>
        <p:spPr>
          <a:xfrm>
            <a:off x="435882" y="19782"/>
            <a:ext cx="1975878" cy="177045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8" r:id="rId6"/>
    <p:sldLayoutId id="214748426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 |  </a:t>
            </a:r>
            <a:fld id="{A1B04FAA-E9C8-4338-8FC9-2EF4234472A3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 userDrawn="1"/>
        </p:nvSpPr>
        <p:spPr>
          <a:xfrm>
            <a:off x="5148064" y="6165850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183" r:id="rId10"/>
    <p:sldLayoutId id="2147484228" r:id="rId11"/>
    <p:sldLayoutId id="2147484184" r:id="rId12"/>
    <p:sldLayoutId id="2147484229" r:id="rId13"/>
    <p:sldLayoutId id="2147484230" r:id="rId14"/>
    <p:sldLayoutId id="2147484231" r:id="rId15"/>
    <p:sldLayoutId id="2147484186" r:id="rId16"/>
    <p:sldLayoutId id="2147484233" r:id="rId1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|  </a:t>
            </a:r>
            <a:fld id="{2A4D1648-BB23-4CA2-BD19-DD6D6A712B07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 userDrawn="1"/>
        </p:nvSpPr>
        <p:spPr>
          <a:xfrm>
            <a:off x="5148064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5796136" y="6165850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СЕМИНАР ЗА УПРАВЛЕНИЕ НА ПРОЕКТИ</a:t>
            </a:r>
          </a:p>
          <a:p>
            <a:r>
              <a:rPr lang="ru-RU" sz="1200" b="1" kern="1200" cap="none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Банско, х-л «Регнум», 23-24 март 2019 </a:t>
            </a:r>
            <a:endParaRPr lang="en-US" sz="1400" cap="none" baseline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09" r:id="rId7"/>
    <p:sldLayoutId id="2147484252" r:id="rId8"/>
    <p:sldLayoutId id="2147484253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7.tiff"/><Relationship Id="rId4" Type="http://schemas.openxmlformats.org/officeDocument/2006/relationships/hyperlink" Target="https://www.pdffiller.com/jsfiller-desk16/?projectId=277369456&amp;expId=4676&amp;expBranch=3#1248e47eed384bb4bb1a601250557725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8.tiff"/><Relationship Id="rId4" Type="http://schemas.openxmlformats.org/officeDocument/2006/relationships/hyperlink" Target="https://www.pdffiller.com/jsfiller-desk16/?projectId=277369456&amp;expId=4676&amp;expBranch=3#1248e47eed384bb4bb1a601250557725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7" Type="http://schemas.openxmlformats.org/officeDocument/2006/relationships/image" Target="../media/image23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tiff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14800" y="5805264"/>
            <a:ext cx="4849688" cy="8640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3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POLIO+ </a:t>
            </a:r>
            <a:r>
              <a:rPr lang="bg-BG" sz="2600" dirty="0"/>
              <a:t>ПОЛИО НАЦИОНАЛНА КАМПАНИЯ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19200"/>
            <a:ext cx="6639272" cy="4525963"/>
          </a:xfrm>
        </p:spPr>
        <p:txBody>
          <a:bodyPr/>
          <a:lstStyle/>
          <a:p>
            <a:pPr marL="0" indent="0">
              <a:buNone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През 2019 година ще има няколко кампании, които ще направим за вас:</a:t>
            </a:r>
          </a:p>
          <a:p>
            <a:pPr>
              <a:buFontTx/>
              <a:buChar char="-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Проект „Лилавото кутре“</a:t>
            </a:r>
          </a:p>
          <a:p>
            <a:pPr>
              <a:buFontTx/>
              <a:buChar char="-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Да сложим банер </a:t>
            </a:r>
            <a:r>
              <a:rPr lang="en-US" sz="2800" dirty="0">
                <a:solidFill>
                  <a:srgbClr val="002060"/>
                </a:solidFill>
                <a:latin typeface="+mn-lt"/>
              </a:rPr>
              <a:t>END POLIO NOW 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в клубните сайтове, които да водят до дарителски модул.</a:t>
            </a:r>
          </a:p>
          <a:p>
            <a:pPr>
              <a:buFontTx/>
              <a:buChar char="-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Национална информационна кампания:</a:t>
            </a:r>
          </a:p>
          <a:p>
            <a:pPr marL="0" indent="0">
              <a:buNone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		„Полио е Детски паралич“</a:t>
            </a:r>
          </a:p>
          <a:p>
            <a:pPr marL="0" indent="0">
              <a:buNone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		„Да защитим децата от Полио днес“</a:t>
            </a:r>
          </a:p>
          <a:p>
            <a:pPr>
              <a:buFontTx/>
              <a:buChar char="-"/>
            </a:pPr>
            <a:endParaRPr lang="bg-BG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6063AA0-4291-F34D-8077-A8483BBF0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  <p:pic>
        <p:nvPicPr>
          <p:cNvPr id="6" name="Picture 5">
            <a:hlinkClick r:id="rId4"/>
            <a:extLst>
              <a:ext uri="{FF2B5EF4-FFF2-40B4-BE49-F238E27FC236}">
                <a16:creationId xmlns="" xmlns:a16="http://schemas.microsoft.com/office/drawing/2014/main" id="{1DC83F14-27E4-5D42-8F63-8F50895DEC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1412776"/>
            <a:ext cx="1544423" cy="454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45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3000" dirty="0" smtClean="0"/>
              <a:t>„</a:t>
            </a:r>
            <a:r>
              <a:rPr lang="bg-BG" sz="3000" dirty="0"/>
              <a:t>Лилавото кутре</a:t>
            </a:r>
            <a:r>
              <a:rPr lang="bg-BG" sz="3000" dirty="0" smtClean="0"/>
              <a:t>“</a:t>
            </a:r>
            <a:endParaRPr lang="bg-BG" sz="3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bg-BG" sz="2800">
                <a:solidFill>
                  <a:srgbClr val="002060"/>
                </a:solidFill>
                <a:latin typeface="+mn-lt"/>
              </a:rPr>
              <a:t>.........................................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34EA40E-2189-1843-9C64-CC3274966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  <p:pic>
        <p:nvPicPr>
          <p:cNvPr id="6" name="Picture 5">
            <a:hlinkClick r:id="rId4"/>
            <a:extLst>
              <a:ext uri="{FF2B5EF4-FFF2-40B4-BE49-F238E27FC236}">
                <a16:creationId xmlns="" xmlns:a16="http://schemas.microsoft.com/office/drawing/2014/main" id="{3E576B3D-25B1-D748-A09A-5403961DEE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1146595"/>
            <a:ext cx="6837862" cy="455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99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600" dirty="0"/>
              <a:t>ПЛАНИРАНЕ НА ДАРЕНИЯ В КЛУБА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19200"/>
            <a:ext cx="8583488" cy="4525963"/>
          </a:xfrm>
        </p:spPr>
        <p:txBody>
          <a:bodyPr/>
          <a:lstStyle/>
          <a:p>
            <a:pPr marL="0" indent="0">
              <a:buNone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За изготвянето на план за набиране на дарения в клуба трябва да: </a:t>
            </a:r>
          </a:p>
          <a:p>
            <a:pPr marL="514350" indent="-514350"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Определите нуждата от дарения. За какво?</a:t>
            </a:r>
          </a:p>
          <a:p>
            <a:pPr marL="514350" indent="-514350"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Определите бюджет за събитие</a:t>
            </a:r>
          </a:p>
          <a:p>
            <a:pPr marL="514350" indent="-514350"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Се запознаете с българското законодателство за набиране на дарения</a:t>
            </a:r>
          </a:p>
          <a:p>
            <a:pPr marL="514350" indent="-514350"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Определите събитието (локация, програма промоционални материали)</a:t>
            </a:r>
          </a:p>
          <a:p>
            <a:pPr marL="514350" indent="-514350">
              <a:buAutoNum type="arabicPeriod"/>
            </a:pPr>
            <a:r>
              <a:rPr lang="bg-BG" sz="2800" b="1" dirty="0">
                <a:solidFill>
                  <a:srgbClr val="002060"/>
                </a:solidFill>
                <a:latin typeface="+mn-lt"/>
              </a:rPr>
              <a:t>Промотирате събитието и направите отчет накрая!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34EA40E-2189-1843-9C64-CC3274966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81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6" y="2151434"/>
            <a:ext cx="748883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400" b="1" dirty="0">
                <a:solidFill>
                  <a:srgbClr val="D41A69"/>
                </a:solidFill>
                <a:latin typeface="Myriad Pro Cond" panose="020B0506030403020204" pitchFamily="34" charset="0"/>
              </a:rPr>
              <a:t>Да дадем своя принос във Фондация </a:t>
            </a:r>
            <a:r>
              <a:rPr lang="bg-BG" sz="3400" b="1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Ротари</a:t>
            </a:r>
          </a:p>
          <a:p>
            <a:pPr algn="ctr"/>
            <a:r>
              <a:rPr lang="bg-BG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Трябва </a:t>
            </a:r>
            <a:r>
              <a:rPr lang="bg-BG" sz="4000" dirty="0">
                <a:solidFill>
                  <a:srgbClr val="D41A69"/>
                </a:solidFill>
                <a:latin typeface="Myriad Pro Cond" panose="020B0506030403020204" pitchFamily="34" charset="0"/>
              </a:rPr>
              <a:t>да гарантираме източник н</a:t>
            </a:r>
            <a:r>
              <a:rPr lang="bg-BG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а финансиране </a:t>
            </a:r>
            <a:r>
              <a:rPr lang="bg-BG" sz="4000" dirty="0">
                <a:solidFill>
                  <a:srgbClr val="D41A69"/>
                </a:solidFill>
                <a:latin typeface="Myriad Pro Cond" panose="020B0506030403020204" pitchFamily="34" charset="0"/>
              </a:rPr>
              <a:t>на ФР, който ще позволи на Ротари винаги да е в състояние да отговори на нуждите на </a:t>
            </a:r>
            <a:r>
              <a:rPr lang="bg-BG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света</a:t>
            </a:r>
            <a:r>
              <a:rPr lang="ru-RU" sz="4000" dirty="0" smtClean="0">
                <a:solidFill>
                  <a:srgbClr val="D41A69"/>
                </a:solidFill>
                <a:latin typeface="Myriad Pro Cond" panose="020B0506030403020204" pitchFamily="34" charset="0"/>
              </a:rPr>
              <a:t>.</a:t>
            </a:r>
            <a:endParaRPr lang="en-GB" sz="4000" dirty="0">
              <a:solidFill>
                <a:srgbClr val="D41A69"/>
              </a:solidFill>
              <a:latin typeface="Myriad Pro Cond" panose="020B0506030403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453703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0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 anchorCtr="0"/>
          <a:lstStyle/>
          <a:p>
            <a:pPr>
              <a:defRPr/>
            </a:pPr>
            <a:r>
              <a:rPr lang="bg-BG" sz="3600" dirty="0"/>
              <a:t>Нашите дарения подкрепят нашите проекти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744"/>
            <a:ext cx="7999040" cy="9508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bg-BG" sz="2400" b="1" dirty="0">
                <a:solidFill>
                  <a:srgbClr val="16478E"/>
                </a:solidFill>
              </a:rPr>
              <a:t>Алекс </a:t>
            </a:r>
            <a:r>
              <a:rPr lang="bg-BG" sz="2400" b="1" dirty="0" smtClean="0">
                <a:solidFill>
                  <a:srgbClr val="16478E"/>
                </a:solidFill>
              </a:rPr>
              <a:t>Ангелов, РК София</a:t>
            </a:r>
          </a:p>
          <a:p>
            <a:pPr>
              <a:spcBef>
                <a:spcPts val="1200"/>
              </a:spcBef>
            </a:pPr>
            <a:r>
              <a:rPr lang="bg-BG" i="1" dirty="0" smtClean="0">
                <a:solidFill>
                  <a:srgbClr val="16478E"/>
                </a:solidFill>
              </a:rPr>
              <a:t>председател </a:t>
            </a:r>
            <a:r>
              <a:rPr lang="bg-BG" i="1" dirty="0">
                <a:solidFill>
                  <a:srgbClr val="16478E"/>
                </a:solidFill>
              </a:rPr>
              <a:t>подкомитет „Набиране на средства“</a:t>
            </a:r>
            <a:endParaRPr lang="bg-BG" altLang="en-US" b="1" dirty="0">
              <a:solidFill>
                <a:srgbClr val="16478E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32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600" dirty="0"/>
              <a:t>СЪДЪРЖАНИЕ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35224"/>
            <a:ext cx="8461482" cy="3361928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Послание от </a:t>
            </a:r>
            <a:r>
              <a:rPr lang="bg-BG" sz="2800" dirty="0" smtClean="0">
                <a:solidFill>
                  <a:srgbClr val="002060"/>
                </a:solidFill>
                <a:latin typeface="+mn-lt"/>
              </a:rPr>
              <a:t>Фондация 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Ротари към теб.</a:t>
            </a:r>
            <a:endParaRPr lang="en-US" sz="2800" dirty="0">
              <a:solidFill>
                <a:srgbClr val="002060"/>
              </a:solidFill>
              <a:latin typeface="+mn-lt"/>
            </a:endParaRP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Защо правим дарения във </a:t>
            </a:r>
            <a:r>
              <a:rPr lang="bg-BG" sz="2800" dirty="0" smtClean="0">
                <a:solidFill>
                  <a:srgbClr val="002060"/>
                </a:solidFill>
                <a:latin typeface="+mn-lt"/>
              </a:rPr>
              <a:t>Фондация 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Ротари?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Как можем да организираме събития за набиране на дарения?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Полио + национална кампания.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Планиране на даренията в клуба.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5B0BBD5-243B-1E42-BBCC-B8544EF04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6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600" dirty="0"/>
              <a:t>ПОСЛАНИЕ ОТ РОТАРИ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19200"/>
            <a:ext cx="5487144" cy="4525963"/>
          </a:xfrm>
        </p:spPr>
        <p:txBody>
          <a:bodyPr/>
          <a:lstStyle/>
          <a:p>
            <a:r>
              <a:rPr lang="bg-BG" sz="2800" dirty="0">
                <a:solidFill>
                  <a:srgbClr val="002060"/>
                </a:solidFill>
                <a:latin typeface="+mn-lt"/>
              </a:rPr>
              <a:t>Когато ти направиш дарение към </a:t>
            </a:r>
            <a:r>
              <a:rPr lang="bg-BG" sz="2800" dirty="0" smtClean="0">
                <a:solidFill>
                  <a:srgbClr val="002060"/>
                </a:solidFill>
                <a:latin typeface="+mn-lt"/>
              </a:rPr>
              <a:t>Фондация 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Ротари ти помагаш и развиваш общността, подобряваш здравеопазването и прокламираш мира. С този малък но важен жест, ти подкрепяш хуманитарни проекти на твои колеги, даваш стипендии на децата си и правиш </a:t>
            </a:r>
            <a:r>
              <a:rPr lang="bg-BG" sz="2800" b="1" dirty="0">
                <a:solidFill>
                  <a:srgbClr val="002060"/>
                </a:solidFill>
                <a:latin typeface="+mn-lt"/>
              </a:rPr>
              <a:t>ДОБРО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34EA40E-2189-1843-9C64-CC3274966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8BD2E98-F16C-B04C-BE57-5B655AB185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152" y="1190729"/>
            <a:ext cx="3203848" cy="476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6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600" dirty="0"/>
              <a:t>ПОСЛАНИЕ ОТ РОТАРИ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19200"/>
            <a:ext cx="4046984" cy="4525963"/>
          </a:xfrm>
        </p:spPr>
        <p:txBody>
          <a:bodyPr/>
          <a:lstStyle/>
          <a:p>
            <a:r>
              <a:rPr lang="bg-BG" sz="2800" dirty="0">
                <a:solidFill>
                  <a:srgbClr val="002060"/>
                </a:solidFill>
                <a:latin typeface="+mn-lt"/>
              </a:rPr>
              <a:t>Даренията, които ти събереш от </a:t>
            </a:r>
            <a:r>
              <a:rPr lang="bg-BG" sz="2800" dirty="0" smtClean="0">
                <a:solidFill>
                  <a:srgbClr val="002060"/>
                </a:solidFill>
                <a:latin typeface="+mn-lt"/>
              </a:rPr>
              <a:t>други, няма 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да са само сума пари, това ще са </a:t>
            </a:r>
            <a:r>
              <a:rPr lang="bg-BG" sz="2800" dirty="0" smtClean="0">
                <a:solidFill>
                  <a:srgbClr val="002060"/>
                </a:solidFill>
                <a:latin typeface="+mn-lt"/>
              </a:rPr>
              <a:t>хора, припознали 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каузата ни да бъдем Ротарианци, което е добре за Ф</a:t>
            </a:r>
            <a:r>
              <a:rPr lang="bg-BG" sz="2800" dirty="0" smtClean="0">
                <a:solidFill>
                  <a:srgbClr val="002060"/>
                </a:solidFill>
                <a:latin typeface="+mn-lt"/>
              </a:rPr>
              <a:t>ондацията, за 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теб, за твоя клуб и твоята общност.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34EA40E-2189-1843-9C64-CC3274966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D8DBD63-AD0C-1848-9E5D-2F870D1187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1524" y="1263798"/>
            <a:ext cx="4688988" cy="277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1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600" dirty="0"/>
              <a:t>ЗАЩО ПРАВИМ ДАРЕНИЯ ВЪВ </a:t>
            </a:r>
            <a:r>
              <a:rPr lang="bg-BG" sz="2600" dirty="0" smtClean="0"/>
              <a:t>ФОНДАЦИЯ </a:t>
            </a:r>
            <a:r>
              <a:rPr lang="bg-BG" sz="2600" dirty="0"/>
              <a:t>РОTAРИ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2B23289-F126-4BAC-9E89-C24FF2C48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71639"/>
            <a:ext cx="5919192" cy="4273586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buAutoNum type="arabicPeriod"/>
            </a:pPr>
            <a:r>
              <a:rPr lang="en-US" sz="2800" dirty="0">
                <a:solidFill>
                  <a:srgbClr val="002060"/>
                </a:solidFill>
                <a:latin typeface="+mn-lt"/>
              </a:rPr>
              <a:t>SHARE 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Програмата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Защото като помагаш си </a:t>
            </a:r>
            <a:r>
              <a:rPr lang="bg-BG" sz="2800" dirty="0" smtClean="0">
                <a:solidFill>
                  <a:srgbClr val="002060"/>
                </a:solidFill>
                <a:latin typeface="+mn-lt"/>
              </a:rPr>
              <a:t>по-щастлив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В помощ на нуждаещите се.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Мотивира членовете на семейството и децата да са по-щедри.</a:t>
            </a:r>
          </a:p>
          <a:p>
            <a:pPr marL="514350" indent="-514350">
              <a:spcBef>
                <a:spcPts val="1200"/>
              </a:spcBef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Когато даваш - получаваш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114A345-A52B-0346-A906-0ED55DC52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4955" y="1412776"/>
            <a:ext cx="3469045" cy="23042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9D789B0-19E0-7F4D-95B7-36DFC9D508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35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300" dirty="0"/>
              <a:t>КАК МОЖЕМ ДА ОРГАНИЗИРАМЕ СЪБИТИЯ ЗА НАБИРАНЕ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3FB0AE9F-15F2-C844-AA36-E5ADACE939FB}"/>
              </a:ext>
            </a:extLst>
          </p:cNvPr>
          <p:cNvSpPr txBox="1">
            <a:spLocks/>
          </p:cNvSpPr>
          <p:nvPr/>
        </p:nvSpPr>
        <p:spPr>
          <a:xfrm>
            <a:off x="381000" y="1387662"/>
            <a:ext cx="7935416" cy="40575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0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2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rgbClr val="58585A"/>
                </a:solidFill>
                <a:latin typeface="Georgia"/>
                <a:ea typeface="MS PGothic" pitchFamily="34" charset="-128"/>
                <a:cs typeface="Georg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Дарителски вечери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sz="2800" dirty="0" err="1">
                <a:solidFill>
                  <a:srgbClr val="002060"/>
                </a:solidFill>
                <a:latin typeface="+mn-lt"/>
              </a:rPr>
              <a:t>Walkaton</a:t>
            </a:r>
            <a:r>
              <a:rPr lang="bg-BG" sz="2800" dirty="0">
                <a:solidFill>
                  <a:srgbClr val="002060"/>
                </a:solidFill>
                <a:latin typeface="+mn-lt"/>
              </a:rPr>
              <a:t>, </a:t>
            </a:r>
            <a:r>
              <a:rPr lang="en-US" sz="2800" dirty="0">
                <a:solidFill>
                  <a:srgbClr val="002060"/>
                </a:solidFill>
                <a:latin typeface="+mn-lt"/>
              </a:rPr>
              <a:t>Bike-a-thon, skate-a-thon</a:t>
            </a:r>
            <a:endParaRPr lang="bg-BG" sz="2800" dirty="0">
              <a:solidFill>
                <a:srgbClr val="002060"/>
              </a:solidFill>
              <a:latin typeface="+mn-lt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Онлайн кампании и томболи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Пропускане на една сбирка и даряването на разходите за нея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Кутия за събиране на монети и ресто за Полио</a:t>
            </a:r>
          </a:p>
          <a:p>
            <a:pPr marL="0" indent="0">
              <a:buNone/>
            </a:pPr>
            <a:endParaRPr lang="bg-BG" sz="28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bg-BG" sz="2800" dirty="0">
                <a:solidFill>
                  <a:srgbClr val="002060"/>
                </a:solidFill>
                <a:latin typeface="+mn-lt"/>
              </a:rPr>
              <a:t>Изготвяне на план за набиране на дарения</a:t>
            </a:r>
          </a:p>
          <a:p>
            <a:pPr marL="514350" indent="-514350">
              <a:buFont typeface="Arial" pitchFamily="34" charset="0"/>
              <a:buAutoNum type="arabicPeriod"/>
            </a:pPr>
            <a:endParaRPr lang="bg-BG" sz="2800" dirty="0">
              <a:solidFill>
                <a:srgbClr val="00206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320AACF-EDD7-3541-B9B1-5E4190739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7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300" dirty="0"/>
              <a:t>КАК МОЖЕМ ДА ОРГАНИЗИРАМЕ СЪБИТИЯ ЗА НАБИРАНЕ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320AACF-EDD7-3541-B9B1-5E4190739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FC20648-FF16-7044-B7FF-4B7FD27FA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62" y="1154194"/>
            <a:ext cx="4227120" cy="28070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5912A3D5-9CF8-9C4F-9A46-F079E1AEFFF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2" y="1154194"/>
            <a:ext cx="4204532" cy="28070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A24F9D1-822A-DD4C-8778-4B8D90A652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5896" y="4014725"/>
            <a:ext cx="5359400" cy="203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66DA66F-BFFE-DA44-B956-75C853F619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515" y="3988141"/>
            <a:ext cx="27940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77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73EEA6E-DB2C-4C7E-B2E0-037809616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300" dirty="0"/>
              <a:t>КАК МОЖЕМ ДА ОРГАНИЗИРАМЕ СЪБИТИЯ ЗА НАБИРАНЕ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BC76FE90-2ECB-41EE-8D8C-F0C57E441024}"/>
              </a:ext>
            </a:extLst>
          </p:cNvPr>
          <p:cNvSpPr/>
          <p:nvPr/>
        </p:nvSpPr>
        <p:spPr>
          <a:xfrm>
            <a:off x="2123728" y="-99390"/>
            <a:ext cx="452030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g-BG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320AACF-EDD7-3541-B9B1-5E4190739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5745163"/>
            <a:ext cx="2959899" cy="8716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829EE1F-91E2-7F46-9D79-86D5F1A2F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193" y="1201861"/>
            <a:ext cx="3556459" cy="45856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8D63116-063C-8A40-9832-41317AA0E5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960" y="3933056"/>
            <a:ext cx="4470400" cy="2120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4179042D-51B5-424E-A62A-8CDD8250ED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2884" y="1065187"/>
            <a:ext cx="4824536" cy="272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81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DTeamPresentationsSlive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DTeamPresentationsSliven</Template>
  <TotalTime>1557</TotalTime>
  <Words>617</Words>
  <Application>Microsoft Office PowerPoint</Application>
  <PresentationFormat>On-screen Show (4:3)</PresentationFormat>
  <Paragraphs>75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MS PGothic</vt:lpstr>
      <vt:lpstr>MS PGothic</vt:lpstr>
      <vt:lpstr>Arial</vt:lpstr>
      <vt:lpstr>Arial Narrow</vt:lpstr>
      <vt:lpstr>Calibri</vt:lpstr>
      <vt:lpstr>Georgia</vt:lpstr>
      <vt:lpstr>Myriad Pro Cond</vt:lpstr>
      <vt:lpstr>Times New Roman</vt:lpstr>
      <vt:lpstr>ヒラギノ角ゴ Pro W3</vt:lpstr>
      <vt:lpstr>Template DTeamPresentationsSliven</vt:lpstr>
      <vt:lpstr>Custom Design</vt:lpstr>
      <vt:lpstr>2_Custom Design</vt:lpstr>
      <vt:lpstr>3_Custom Design</vt:lpstr>
      <vt:lpstr>PowerPoint Presentation</vt:lpstr>
      <vt:lpstr>Нашите дарения подкрепят нашите проекти</vt:lpstr>
      <vt:lpstr>СЪДЪРЖАНИЕ</vt:lpstr>
      <vt:lpstr>ПОСЛАНИЕ ОТ РОТАРИ</vt:lpstr>
      <vt:lpstr>ПОСЛАНИЕ ОТ РОТАРИ</vt:lpstr>
      <vt:lpstr>ЗАЩО ПРАВИМ ДАРЕНИЯ ВЪВ ФОНДАЦИЯ РОTAРИ</vt:lpstr>
      <vt:lpstr>КАК МОЖЕМ ДА ОРГАНИЗИРАМЕ СЪБИТИЯ ЗА НАБИРАНЕ</vt:lpstr>
      <vt:lpstr>КАК МОЖЕМ ДА ОРГАНИЗИРАМЕ СЪБИТИЯ ЗА НАБИРАНЕ</vt:lpstr>
      <vt:lpstr>КАК МОЖЕМ ДА ОРГАНИЗИРАМЕ СЪБИТИЯ ЗА НАБИРАНЕ</vt:lpstr>
      <vt:lpstr>POLIO+ ПОЛИО НАЦИОНАЛНА КАМПАНИЯ</vt:lpstr>
      <vt:lpstr>„Лилавото кутре“</vt:lpstr>
      <vt:lpstr>ПЛАНИРАНЕ НА ДАРЕНИЯ В КЛУБА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XXX</dc:creator>
  <cp:lastModifiedBy>JK&amp;Partners</cp:lastModifiedBy>
  <cp:revision>354</cp:revision>
  <cp:lastPrinted>2018-02-13T16:30:21Z</cp:lastPrinted>
  <dcterms:created xsi:type="dcterms:W3CDTF">2018-02-05T13:47:10Z</dcterms:created>
  <dcterms:modified xsi:type="dcterms:W3CDTF">2019-03-24T19:56:15Z</dcterms:modified>
</cp:coreProperties>
</file>