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4" r:id="rId3"/>
    <p:sldMasterId id="2147483691" r:id="rId4"/>
  </p:sldMasterIdLst>
  <p:notesMasterIdLst>
    <p:notesMasterId r:id="rId28"/>
  </p:notesMasterIdLst>
  <p:handoutMasterIdLst>
    <p:handoutMasterId r:id="rId29"/>
  </p:handoutMasterIdLst>
  <p:sldIdLst>
    <p:sldId id="424" r:id="rId5"/>
    <p:sldId id="354" r:id="rId6"/>
    <p:sldId id="518" r:id="rId7"/>
    <p:sldId id="519" r:id="rId8"/>
    <p:sldId id="520" r:id="rId9"/>
    <p:sldId id="521" r:id="rId10"/>
    <p:sldId id="522" r:id="rId11"/>
    <p:sldId id="523" r:id="rId12"/>
    <p:sldId id="524" r:id="rId13"/>
    <p:sldId id="525" r:id="rId14"/>
    <p:sldId id="526" r:id="rId15"/>
    <p:sldId id="527" r:id="rId16"/>
    <p:sldId id="528" r:id="rId17"/>
    <p:sldId id="529" r:id="rId18"/>
    <p:sldId id="530" r:id="rId19"/>
    <p:sldId id="531" r:id="rId20"/>
    <p:sldId id="434" r:id="rId21"/>
    <p:sldId id="431" r:id="rId22"/>
    <p:sldId id="432" r:id="rId23"/>
    <p:sldId id="499" r:id="rId24"/>
    <p:sldId id="500" r:id="rId25"/>
    <p:sldId id="501" r:id="rId26"/>
    <p:sldId id="433" r:id="rId27"/>
  </p:sldIdLst>
  <p:sldSz cx="9144000" cy="6858000" type="screen4x3"/>
  <p:notesSz cx="6797675" cy="987425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1A69"/>
    <a:srgbClr val="000000"/>
    <a:srgbClr val="16478E"/>
    <a:srgbClr val="E6E5D8"/>
    <a:srgbClr val="15478E"/>
    <a:srgbClr val="F47621"/>
    <a:srgbClr val="0032A0"/>
    <a:srgbClr val="F6A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207" autoAdjust="0"/>
  </p:normalViewPr>
  <p:slideViewPr>
    <p:cSldViewPr>
      <p:cViewPr varScale="1">
        <p:scale>
          <a:sx n="64" d="100"/>
          <a:sy n="64" d="100"/>
        </p:scale>
        <p:origin x="138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602A1-4739-4E60-90B9-8D8041668778}" type="datetimeFigureOut">
              <a:rPr lang="en-US" smtClean="0"/>
              <a:pPr/>
              <a:t>3/24/2019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ED526-7549-4ECD-A723-3F1E61DE3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94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46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929FBC-DC2E-4090-9D68-96DC05C65C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0189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95507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</a:t>
            </a:fld>
            <a:endParaRPr lang="en-US" altLang="en-US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dirty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974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23003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18</a:t>
            </a:fld>
            <a:endParaRPr lang="en-US" altLang="en-US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dirty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625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92405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79177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4255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4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284984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509120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78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98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51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00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08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76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69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96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252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985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655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2000" y="3384000"/>
            <a:ext cx="9288000" cy="900000"/>
          </a:xfrm>
          <a:prstGeom prst="rect">
            <a:avLst/>
          </a:prstGeom>
          <a:solidFill>
            <a:srgbClr val="16478E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0000" tIns="0" rIns="0" bIns="91440" anchor="ctr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04000" y="4536000"/>
            <a:ext cx="7992000" cy="122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1086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921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164781" y="409810"/>
            <a:ext cx="1583683" cy="85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616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032016" y="409810"/>
            <a:ext cx="1716448" cy="93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11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958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2595254" y="548680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18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605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644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3749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07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701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558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2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476672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123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168650" y="2520328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57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168650" y="795934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01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381000" y="2867472"/>
            <a:ext cx="2606824" cy="777552"/>
            <a:chOff x="381000" y="2867472"/>
            <a:chExt cx="2606824" cy="777552"/>
          </a:xfrm>
        </p:grpSpPr>
        <p:pic>
          <p:nvPicPr>
            <p:cNvPr id="24578" name="Picture 2" descr="D:\rotary\0000 Vesko\grafics\T1819EN_Lockup_PMS-C-TRANSPERENT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 bwMode="auto">
            <a:xfrm>
              <a:off x="381000" y="2867472"/>
              <a:ext cx="1699456" cy="77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4" t="9051" r="13147" b="20926"/>
            <a:stretch/>
          </p:blipFill>
          <p:spPr>
            <a:xfrm>
              <a:off x="2168722" y="2911079"/>
              <a:ext cx="819102" cy="7339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46196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143053" y="2687116"/>
            <a:ext cx="1699456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6930775" y="2730723"/>
            <a:ext cx="819102" cy="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382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748250" y="2735063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572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6839212" y="4298204"/>
            <a:ext cx="1332975" cy="119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07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21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2000" y="3348000"/>
            <a:ext cx="92880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76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2595254" y="548680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71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315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C132D3A-FF84-431C-9F95-078D4490265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73550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EADEB15F-0A20-456F-AF4A-1F4E00ED877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4F35E6EC-4409-45EB-94D9-D97C450C5AE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8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380312" y="260648"/>
            <a:ext cx="1392867" cy="75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9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328720" cy="533400"/>
          </a:xfrm>
          <a:prstGeom prst="rect">
            <a:avLst/>
          </a:prstGeom>
          <a:solidFill>
            <a:srgbClr val="15478E"/>
          </a:solidFill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6927304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61482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524328" y="360000"/>
            <a:ext cx="1318154" cy="71493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9831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968" y="152400"/>
            <a:ext cx="2897832" cy="289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/>
        </p:nvSpPr>
        <p:spPr>
          <a:xfrm>
            <a:off x="5806480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548680"/>
            <a:ext cx="2912850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8" r:id="rId6"/>
    <p:sldLayoutId id="2147484262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 |  </a:t>
            </a:r>
            <a:fld id="{A1B04FAA-E9C8-4338-8FC9-2EF4234472A3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/>
          <p:cNvSpPr txBox="1"/>
          <p:nvPr userDrawn="1"/>
        </p:nvSpPr>
        <p:spPr>
          <a:xfrm>
            <a:off x="5148064" y="6165850"/>
            <a:ext cx="295232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  <p:sldLayoutId id="2147484226" r:id="rId8"/>
    <p:sldLayoutId id="2147484227" r:id="rId9"/>
    <p:sldLayoutId id="2147484183" r:id="rId10"/>
    <p:sldLayoutId id="2147484228" r:id="rId11"/>
    <p:sldLayoutId id="2147484184" r:id="rId12"/>
    <p:sldLayoutId id="2147484229" r:id="rId13"/>
    <p:sldLayoutId id="2147484230" r:id="rId14"/>
    <p:sldLayoutId id="2147484231" r:id="rId15"/>
    <p:sldLayoutId id="2147484186" r:id="rId16"/>
    <p:sldLayoutId id="2147484233" r:id="rId1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|  </a:t>
            </a:r>
            <a:fld id="{2A4D1648-BB23-4CA2-BD19-DD6D6A712B07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 userDrawn="1"/>
        </p:nvSpPr>
        <p:spPr>
          <a:xfrm>
            <a:off x="5148064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5796136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09" r:id="rId7"/>
    <p:sldLayoutId id="2147484252" r:id="rId8"/>
    <p:sldLayoutId id="2147484253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tarydistrict2482.org/" TargetMode="External"/><Relationship Id="rId2" Type="http://schemas.openxmlformats.org/officeDocument/2006/relationships/hyperlink" Target="http://www.rotary.org/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14800" y="5805264"/>
            <a:ext cx="4849688" cy="8640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0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84776" cy="533400"/>
          </a:xfrm>
        </p:spPr>
        <p:txBody>
          <a:bodyPr/>
          <a:lstStyle/>
          <a:p>
            <a:r>
              <a:rPr lang="bg-BG" sz="2600" dirty="0" smtClean="0">
                <a:latin typeface="Arial Narrow" panose="020B0606020202030204" pitchFamily="34" charset="0"/>
              </a:rPr>
              <a:t>ИСТОРИЯТА </a:t>
            </a:r>
            <a:r>
              <a:rPr lang="bg-BG" sz="2600" dirty="0">
                <a:latin typeface="Arial Narrow" panose="020B0606020202030204" pitchFamily="34" charset="0"/>
              </a:rPr>
              <a:t>НА ФОНДАЦИЯ РОТАРИ </a:t>
            </a:r>
            <a:r>
              <a:rPr lang="bg-BG" sz="2600" dirty="0" smtClean="0">
                <a:latin typeface="Arial Narrow" panose="020B0606020202030204" pitchFamily="34" charset="0"/>
              </a:rPr>
              <a:t>В ДАТИ</a:t>
            </a:r>
            <a:endParaRPr lang="bg-BG" sz="2600" dirty="0">
              <a:latin typeface="Arial Narrow" panose="020B060602020203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360000" y="1484784"/>
            <a:ext cx="8461482" cy="42165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1999 </a:t>
            </a:r>
            <a:r>
              <a:rPr lang="bg-BG" altLang="bg-BG" sz="2600" dirty="0" smtClean="0">
                <a:solidFill>
                  <a:srgbClr val="0032A0"/>
                </a:solidFill>
              </a:rPr>
              <a:t>– Създават се Ротари Центровете за мир</a:t>
            </a:r>
            <a:endParaRPr lang="bg-BG" altLang="en-US" sz="2600" dirty="0" smtClean="0">
              <a:solidFill>
                <a:srgbClr val="0032A0"/>
              </a:solidFill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2004 </a:t>
            </a:r>
            <a:r>
              <a:rPr lang="bg-BG" altLang="bg-BG" sz="2600" dirty="0" smtClean="0">
                <a:solidFill>
                  <a:srgbClr val="0032A0"/>
                </a:solidFill>
              </a:rPr>
              <a:t>– Стартира инициативата „</a:t>
            </a:r>
            <a:r>
              <a:rPr lang="en-US" altLang="bg-BG" sz="2600" dirty="0" smtClean="0">
                <a:solidFill>
                  <a:srgbClr val="0032A0"/>
                </a:solidFill>
              </a:rPr>
              <a:t>Every Rotarian, Every Year</a:t>
            </a:r>
            <a:r>
              <a:rPr lang="bg-BG" altLang="bg-BG" sz="2600" dirty="0" smtClean="0">
                <a:solidFill>
                  <a:srgbClr val="0032A0"/>
                </a:solidFill>
              </a:rPr>
              <a:t>“</a:t>
            </a:r>
            <a:endParaRPr lang="bg-BG" altLang="bg-BG" sz="2600" dirty="0">
              <a:solidFill>
                <a:srgbClr val="0032A0"/>
              </a:solidFill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altLang="bg-BG" sz="2600" b="1" dirty="0" smtClean="0">
                <a:solidFill>
                  <a:srgbClr val="0032A0"/>
                </a:solidFill>
              </a:rPr>
              <a:t>2007 </a:t>
            </a:r>
            <a:r>
              <a:rPr lang="bg-BG" altLang="bg-BG" sz="2600" dirty="0" smtClean="0">
                <a:solidFill>
                  <a:srgbClr val="0032A0"/>
                </a:solidFill>
              </a:rPr>
              <a:t>– Фондацията на Бил и Мелинда Гейтс дарява 100 млн. долара - ПРЕДИЗВИКАТЕЛСТВОТО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2013 </a:t>
            </a:r>
            <a:r>
              <a:rPr lang="bg-BG" altLang="bg-BG" sz="2600" dirty="0" smtClean="0">
                <a:solidFill>
                  <a:srgbClr val="0032A0"/>
                </a:solidFill>
              </a:rPr>
              <a:t>– Фондация Ротари приема нова визия: глобални и дистриктни грантове (закриват се старите грантови схеми)</a:t>
            </a:r>
            <a:endParaRPr lang="bg-BG" altLang="bg-BG" sz="2600" b="1" dirty="0" smtClean="0">
              <a:solidFill>
                <a:srgbClr val="0032A0"/>
              </a:solidFill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2017 </a:t>
            </a:r>
            <a:r>
              <a:rPr lang="bg-BG" altLang="bg-BG" sz="2600" dirty="0" smtClean="0">
                <a:solidFill>
                  <a:srgbClr val="0032A0"/>
                </a:solidFill>
              </a:rPr>
              <a:t>– чествахме 100 години</a:t>
            </a:r>
            <a:endParaRPr lang="ru-RU" altLang="bg-BG" sz="2600" dirty="0">
              <a:solidFill>
                <a:srgbClr val="0032A0"/>
              </a:solidFill>
            </a:endParaRPr>
          </a:p>
        </p:txBody>
      </p:sp>
      <p:pic>
        <p:nvPicPr>
          <p:cNvPr id="1026" name="Picture 2" descr="http://centennial.rotary.org/sites/default/files/donor_spotlight_hero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151" y="4880124"/>
            <a:ext cx="2004625" cy="112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750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84776" cy="533400"/>
          </a:xfrm>
        </p:spPr>
        <p:txBody>
          <a:bodyPr/>
          <a:lstStyle/>
          <a:p>
            <a:r>
              <a:rPr lang="bg-BG" sz="2600" dirty="0" smtClean="0">
                <a:latin typeface="Arial Narrow" panose="020B0606020202030204" pitchFamily="34" charset="0"/>
              </a:rPr>
              <a:t>ИСТОРИЯТА </a:t>
            </a:r>
            <a:r>
              <a:rPr lang="bg-BG" sz="2600" dirty="0">
                <a:latin typeface="Arial Narrow" panose="020B0606020202030204" pitchFamily="34" charset="0"/>
              </a:rPr>
              <a:t>НА ФОНДАЦИЯ РОТАРИ </a:t>
            </a:r>
            <a:r>
              <a:rPr lang="bg-BG" sz="2600" dirty="0" smtClean="0">
                <a:latin typeface="Arial Narrow" panose="020B0606020202030204" pitchFamily="34" charset="0"/>
              </a:rPr>
              <a:t>В </a:t>
            </a:r>
            <a:r>
              <a:rPr lang="bg-BG" sz="2600" b="1" dirty="0" smtClean="0">
                <a:latin typeface="Arial Narrow" panose="020B0606020202030204" pitchFamily="34" charset="0"/>
              </a:rPr>
              <a:t>ЦИФРИ</a:t>
            </a:r>
            <a:endParaRPr lang="bg-BG" sz="2600" b="1" dirty="0">
              <a:latin typeface="Arial Narrow" panose="020B060602020203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360000" y="1272237"/>
            <a:ext cx="8461482" cy="51090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500" dirty="0" smtClean="0">
                <a:solidFill>
                  <a:srgbClr val="0032A0"/>
                </a:solidFill>
              </a:rPr>
              <a:t>С мачинг грантове са финансирани повече </a:t>
            </a:r>
            <a:r>
              <a:rPr lang="bg-BG" altLang="bg-BG" sz="2500" dirty="0">
                <a:solidFill>
                  <a:srgbClr val="0032A0"/>
                </a:solidFill>
              </a:rPr>
              <a:t>от 35,600 проекта </a:t>
            </a:r>
            <a:r>
              <a:rPr lang="bg-BG" altLang="bg-BG" sz="2500" dirty="0" smtClean="0">
                <a:solidFill>
                  <a:srgbClr val="0032A0"/>
                </a:solidFill>
              </a:rPr>
              <a:t>на стойност </a:t>
            </a:r>
            <a:r>
              <a:rPr lang="bg-BG" altLang="bg-BG" sz="2500" dirty="0">
                <a:solidFill>
                  <a:srgbClr val="0032A0"/>
                </a:solidFill>
              </a:rPr>
              <a:t>над 430.2 милиона </a:t>
            </a:r>
            <a:r>
              <a:rPr lang="bg-BG" altLang="bg-BG" sz="2500" dirty="0" smtClean="0">
                <a:solidFill>
                  <a:srgbClr val="0032A0"/>
                </a:solidFill>
              </a:rPr>
              <a:t>долара в </a:t>
            </a:r>
            <a:r>
              <a:rPr lang="bg-BG" altLang="bg-BG" sz="2500" dirty="0">
                <a:solidFill>
                  <a:srgbClr val="0032A0"/>
                </a:solidFill>
              </a:rPr>
              <a:t>200 </a:t>
            </a:r>
            <a:r>
              <a:rPr lang="bg-BG" altLang="bg-BG" sz="2500" dirty="0" smtClean="0">
                <a:solidFill>
                  <a:srgbClr val="0032A0"/>
                </a:solidFill>
              </a:rPr>
              <a:t>държави;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en-US" sz="2500" dirty="0">
                <a:solidFill>
                  <a:srgbClr val="0032A0"/>
                </a:solidFill>
              </a:rPr>
              <a:t>Фондация Ротари е финансирала 355 </a:t>
            </a:r>
            <a:r>
              <a:rPr lang="bg-BG" altLang="en-US" sz="2500" dirty="0" smtClean="0">
                <a:solidFill>
                  <a:srgbClr val="0032A0"/>
                </a:solidFill>
              </a:rPr>
              <a:t>проекта </a:t>
            </a:r>
            <a:r>
              <a:rPr lang="bg-BG" altLang="en-US" sz="2500" dirty="0">
                <a:solidFill>
                  <a:srgbClr val="0032A0"/>
                </a:solidFill>
              </a:rPr>
              <a:t>на стойност </a:t>
            </a:r>
            <a:r>
              <a:rPr lang="bg-BG" altLang="bg-BG" sz="2500" dirty="0">
                <a:solidFill>
                  <a:srgbClr val="0032A0"/>
                </a:solidFill>
              </a:rPr>
              <a:t>повече от 100 милиона </a:t>
            </a:r>
            <a:r>
              <a:rPr lang="bg-BG" altLang="bg-BG" sz="2500" dirty="0" smtClean="0">
                <a:solidFill>
                  <a:srgbClr val="0032A0"/>
                </a:solidFill>
              </a:rPr>
              <a:t>долара</a:t>
            </a:r>
            <a:r>
              <a:rPr lang="en-US" altLang="bg-BG" sz="2500" dirty="0" smtClean="0">
                <a:solidFill>
                  <a:srgbClr val="0032A0"/>
                </a:solidFill>
              </a:rPr>
              <a:t>, </a:t>
            </a:r>
            <a:r>
              <a:rPr lang="bg-BG" altLang="bg-BG" sz="2500" dirty="0" smtClean="0">
                <a:solidFill>
                  <a:srgbClr val="0032A0"/>
                </a:solidFill>
              </a:rPr>
              <a:t>в 82 държави </a:t>
            </a:r>
            <a:r>
              <a:rPr lang="bg-BG" altLang="en-US" sz="2500" dirty="0">
                <a:solidFill>
                  <a:srgbClr val="0032A0"/>
                </a:solidFill>
              </a:rPr>
              <a:t>за </a:t>
            </a:r>
            <a:r>
              <a:rPr lang="ru-RU" altLang="en-US" sz="2500" dirty="0">
                <a:solidFill>
                  <a:srgbClr val="0032A0"/>
                </a:solidFill>
              </a:rPr>
              <a:t>подобряване на здравето, намаляване на глада и стимулиране на човешкото и социално развитие по </a:t>
            </a:r>
            <a:r>
              <a:rPr lang="bg-BG" altLang="bg-BG" sz="2500" dirty="0">
                <a:solidFill>
                  <a:srgbClr val="0032A0"/>
                </a:solidFill>
              </a:rPr>
              <a:t>програмата 3</a:t>
            </a:r>
            <a:r>
              <a:rPr lang="en-US" altLang="bg-BG" sz="2500" dirty="0" smtClean="0">
                <a:solidFill>
                  <a:srgbClr val="0032A0"/>
                </a:solidFill>
              </a:rPr>
              <a:t>H</a:t>
            </a:r>
            <a:r>
              <a:rPr lang="bg-BG" altLang="bg-BG" sz="2500" dirty="0" smtClean="0">
                <a:solidFill>
                  <a:srgbClr val="0032A0"/>
                </a:solidFill>
              </a:rPr>
              <a:t>;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500" dirty="0">
                <a:solidFill>
                  <a:srgbClr val="0032A0"/>
                </a:solidFill>
              </a:rPr>
              <a:t>П</a:t>
            </a:r>
            <a:r>
              <a:rPr lang="bg-BG" altLang="bg-BG" sz="2500" dirty="0" smtClean="0">
                <a:solidFill>
                  <a:srgbClr val="0032A0"/>
                </a:solidFill>
              </a:rPr>
              <a:t>овече </a:t>
            </a:r>
            <a:r>
              <a:rPr lang="bg-BG" altLang="bg-BG" sz="2500" dirty="0">
                <a:solidFill>
                  <a:srgbClr val="0032A0"/>
                </a:solidFill>
              </a:rPr>
              <a:t>от 97,000 участника в близо 25,000 екипа от 112 страни </a:t>
            </a:r>
            <a:r>
              <a:rPr lang="bg-BG" altLang="bg-BG" sz="2500" dirty="0" smtClean="0">
                <a:solidFill>
                  <a:srgbClr val="0032A0"/>
                </a:solidFill>
              </a:rPr>
              <a:t>са участвали в Групи за Образователен обмен, </a:t>
            </a:r>
            <a:r>
              <a:rPr lang="bg-BG" altLang="bg-BG" sz="2500" dirty="0">
                <a:solidFill>
                  <a:srgbClr val="0032A0"/>
                </a:solidFill>
              </a:rPr>
              <a:t>като Фондация Ротари </a:t>
            </a:r>
            <a:r>
              <a:rPr lang="bg-BG" altLang="bg-BG" sz="2500" dirty="0" smtClean="0">
                <a:solidFill>
                  <a:srgbClr val="0032A0"/>
                </a:solidFill>
              </a:rPr>
              <a:t>е изплатила </a:t>
            </a:r>
            <a:r>
              <a:rPr lang="bg-BG" altLang="bg-BG" sz="2500" dirty="0">
                <a:solidFill>
                  <a:srgbClr val="0032A0"/>
                </a:solidFill>
              </a:rPr>
              <a:t>около 123 милиона </a:t>
            </a:r>
            <a:r>
              <a:rPr lang="bg-BG" altLang="bg-BG" sz="2500" dirty="0" smtClean="0">
                <a:solidFill>
                  <a:srgbClr val="0032A0"/>
                </a:solidFill>
              </a:rPr>
              <a:t>долара.</a:t>
            </a:r>
            <a:endParaRPr lang="bg-BG" altLang="en-US" sz="2500" dirty="0">
              <a:solidFill>
                <a:srgbClr val="0032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002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84776" cy="533400"/>
          </a:xfrm>
        </p:spPr>
        <p:txBody>
          <a:bodyPr/>
          <a:lstStyle/>
          <a:p>
            <a:r>
              <a:rPr lang="bg-BG" sz="2600" dirty="0" smtClean="0">
                <a:latin typeface="Arial Narrow" panose="020B0606020202030204" pitchFamily="34" charset="0"/>
              </a:rPr>
              <a:t>ИСТОРИЯТА </a:t>
            </a:r>
            <a:r>
              <a:rPr lang="bg-BG" sz="2600" dirty="0">
                <a:latin typeface="Arial Narrow" panose="020B0606020202030204" pitchFamily="34" charset="0"/>
              </a:rPr>
              <a:t>НА ФОНДАЦИЯ РОТАРИ </a:t>
            </a:r>
            <a:r>
              <a:rPr lang="bg-BG" sz="2600" dirty="0" smtClean="0">
                <a:latin typeface="Arial Narrow" panose="020B0606020202030204" pitchFamily="34" charset="0"/>
              </a:rPr>
              <a:t>В ЦИФРИ</a:t>
            </a:r>
            <a:endParaRPr lang="bg-BG" sz="2600" dirty="0">
              <a:latin typeface="Arial Narrow" panose="020B060602020203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360000" y="1272237"/>
            <a:ext cx="8461482" cy="4308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500" dirty="0">
                <a:solidFill>
                  <a:srgbClr val="0032A0"/>
                </a:solidFill>
              </a:rPr>
              <a:t>До 2003 г. са финансирани повече от  4,650 проекта </a:t>
            </a:r>
            <a:r>
              <a:rPr lang="bg-BG" altLang="bg-BG" sz="2500" dirty="0" smtClean="0">
                <a:solidFill>
                  <a:srgbClr val="0032A0"/>
                </a:solidFill>
              </a:rPr>
              <a:t>(опростени дистриктни грантове) на </a:t>
            </a:r>
            <a:r>
              <a:rPr lang="bg-BG" altLang="bg-BG" sz="2500" dirty="0">
                <a:solidFill>
                  <a:srgbClr val="0032A0"/>
                </a:solidFill>
              </a:rPr>
              <a:t>514 дистрикат в 80 държави с повече от  75  милиона долара;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500" dirty="0">
                <a:solidFill>
                  <a:srgbClr val="0032A0"/>
                </a:solidFill>
              </a:rPr>
              <a:t>Всяка година се спонсорират около 100 </a:t>
            </a:r>
            <a:r>
              <a:rPr lang="bg-BG" altLang="bg-BG" sz="2500" dirty="0" smtClean="0">
                <a:solidFill>
                  <a:srgbClr val="0032A0"/>
                </a:solidFill>
              </a:rPr>
              <a:t>стипендианта, </a:t>
            </a:r>
            <a:r>
              <a:rPr lang="bg-BG" altLang="bg-BG" sz="2500" dirty="0">
                <a:solidFill>
                  <a:srgbClr val="0032A0"/>
                </a:solidFill>
              </a:rPr>
              <a:t>които се обучават в един от </a:t>
            </a:r>
            <a:r>
              <a:rPr lang="bg-BG" altLang="bg-BG" sz="2500" dirty="0" smtClean="0">
                <a:solidFill>
                  <a:srgbClr val="0032A0"/>
                </a:solidFill>
              </a:rPr>
              <a:t>6-те Ротари центрове за Мир.</a:t>
            </a:r>
          </a:p>
          <a:p>
            <a:pPr marL="357188" indent="0">
              <a:spcBef>
                <a:spcPts val="1200"/>
              </a:spcBef>
              <a:buNone/>
            </a:pPr>
            <a:r>
              <a:rPr lang="bg-BG" altLang="bg-BG" sz="2500" dirty="0" smtClean="0">
                <a:solidFill>
                  <a:srgbClr val="0032A0"/>
                </a:solidFill>
              </a:rPr>
              <a:t>От 2002 </a:t>
            </a:r>
            <a:r>
              <a:rPr lang="bg-BG" altLang="bg-BG" sz="2500" dirty="0">
                <a:solidFill>
                  <a:srgbClr val="0032A0"/>
                </a:solidFill>
              </a:rPr>
              <a:t>г. до сега  за </a:t>
            </a:r>
            <a:r>
              <a:rPr lang="bg-BG" altLang="bg-BG" sz="2500" dirty="0" smtClean="0">
                <a:solidFill>
                  <a:srgbClr val="0032A0"/>
                </a:solidFill>
              </a:rPr>
              <a:t>690 стипендианти </a:t>
            </a:r>
            <a:r>
              <a:rPr lang="bg-BG" altLang="bg-BG" sz="2500" dirty="0">
                <a:solidFill>
                  <a:srgbClr val="0032A0"/>
                </a:solidFill>
              </a:rPr>
              <a:t>от 90 държави са използвани повече от 55 милиона </a:t>
            </a:r>
            <a:r>
              <a:rPr lang="bg-BG" altLang="bg-BG" sz="2500" dirty="0" smtClean="0">
                <a:solidFill>
                  <a:srgbClr val="0032A0"/>
                </a:solidFill>
              </a:rPr>
              <a:t>долара</a:t>
            </a:r>
          </a:p>
          <a:p>
            <a:pPr marL="357188" indent="0">
              <a:spcBef>
                <a:spcPts val="1200"/>
              </a:spcBef>
              <a:buNone/>
            </a:pPr>
            <a:r>
              <a:rPr lang="bg-BG" altLang="bg-BG" sz="2500" b="1" dirty="0" smtClean="0">
                <a:solidFill>
                  <a:srgbClr val="D41A69"/>
                </a:solidFill>
              </a:rPr>
              <a:t>!!! В момента е отворена процедура за кандидатстване – 30.05.2019 г.</a:t>
            </a:r>
            <a:endParaRPr lang="bg-BG" altLang="bg-BG" sz="2500" b="1" dirty="0">
              <a:solidFill>
                <a:srgbClr val="D41A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170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84776" cy="533400"/>
          </a:xfrm>
        </p:spPr>
        <p:txBody>
          <a:bodyPr/>
          <a:lstStyle/>
          <a:p>
            <a:r>
              <a:rPr lang="bg-BG" sz="2600" dirty="0" smtClean="0">
                <a:latin typeface="Arial Narrow" panose="020B0606020202030204" pitchFamily="34" charset="0"/>
              </a:rPr>
              <a:t>ИСТОРИЯТА </a:t>
            </a:r>
            <a:r>
              <a:rPr lang="bg-BG" sz="2600" dirty="0">
                <a:latin typeface="Arial Narrow" panose="020B0606020202030204" pitchFamily="34" charset="0"/>
              </a:rPr>
              <a:t>НА ФОНДАЦИЯ РОТАРИ </a:t>
            </a:r>
            <a:r>
              <a:rPr lang="bg-BG" sz="2600" dirty="0" smtClean="0">
                <a:latin typeface="Arial Narrow" panose="020B0606020202030204" pitchFamily="34" charset="0"/>
              </a:rPr>
              <a:t>В ЦИФРИ</a:t>
            </a:r>
            <a:endParaRPr lang="bg-BG" sz="2600" dirty="0">
              <a:latin typeface="Arial Narrow" panose="020B060602020203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360000" y="1272237"/>
            <a:ext cx="8461482" cy="47397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500" dirty="0">
                <a:solidFill>
                  <a:srgbClr val="0032A0"/>
                </a:solidFill>
              </a:rPr>
              <a:t>От стартирането на </a:t>
            </a:r>
            <a:r>
              <a:rPr lang="bg-BG" altLang="bg-BG" sz="2500" dirty="0" smtClean="0">
                <a:solidFill>
                  <a:srgbClr val="0032A0"/>
                </a:solidFill>
              </a:rPr>
              <a:t>програмата „ПОЛИО ПЛЮС“ повече </a:t>
            </a:r>
            <a:r>
              <a:rPr lang="bg-BG" altLang="bg-BG" sz="2500" dirty="0">
                <a:solidFill>
                  <a:srgbClr val="0032A0"/>
                </a:solidFill>
              </a:rPr>
              <a:t>от </a:t>
            </a:r>
            <a:r>
              <a:rPr lang="bg-BG" altLang="bg-BG" sz="2500" dirty="0" smtClean="0">
                <a:solidFill>
                  <a:srgbClr val="0032A0"/>
                </a:solidFill>
              </a:rPr>
              <a:t>2,5 милиарда деца </a:t>
            </a:r>
            <a:r>
              <a:rPr lang="bg-BG" altLang="bg-BG" sz="2500" dirty="0">
                <a:solidFill>
                  <a:srgbClr val="0032A0"/>
                </a:solidFill>
              </a:rPr>
              <a:t>са получили </a:t>
            </a:r>
            <a:r>
              <a:rPr lang="bg-BG" altLang="bg-BG" sz="2500" dirty="0" smtClean="0">
                <a:solidFill>
                  <a:srgbClr val="0032A0"/>
                </a:solidFill>
              </a:rPr>
              <a:t>полио ваксина</a:t>
            </a:r>
            <a:r>
              <a:rPr lang="bg-BG" altLang="bg-BG" sz="2500" dirty="0">
                <a:solidFill>
                  <a:srgbClr val="0032A0"/>
                </a:solidFill>
              </a:rPr>
              <a:t>. Програмата обхваща </a:t>
            </a:r>
            <a:r>
              <a:rPr lang="bg-BG" altLang="bg-BG" sz="2500" dirty="0" smtClean="0">
                <a:solidFill>
                  <a:srgbClr val="0032A0"/>
                </a:solidFill>
              </a:rPr>
              <a:t>210 </a:t>
            </a:r>
            <a:r>
              <a:rPr lang="bg-BG" altLang="bg-BG" sz="2500" dirty="0">
                <a:solidFill>
                  <a:srgbClr val="0032A0"/>
                </a:solidFill>
              </a:rPr>
              <a:t>държави, територии и области по целия свят</a:t>
            </a:r>
            <a:r>
              <a:rPr lang="bg-BG" altLang="bg-BG" sz="2500" dirty="0" smtClean="0">
                <a:solidFill>
                  <a:srgbClr val="0032A0"/>
                </a:solidFill>
              </a:rPr>
              <a:t>.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500" dirty="0" smtClean="0">
                <a:solidFill>
                  <a:srgbClr val="0032A0"/>
                </a:solidFill>
              </a:rPr>
              <a:t>От 2013 до днес Фондацията на Бил Гейтс удвоява всеки долар даден от Ротари за Полио. Набраните средства са 1,6 милиарда долара до момента.</a:t>
            </a:r>
            <a:endParaRPr lang="bg-BG" altLang="bg-BG" sz="2500" dirty="0">
              <a:solidFill>
                <a:srgbClr val="0032A0"/>
              </a:solidFill>
            </a:endParaRPr>
          </a:p>
          <a:p>
            <a:pPr marL="357188" indent="0">
              <a:spcBef>
                <a:spcPts val="1200"/>
              </a:spcBef>
              <a:buNone/>
            </a:pPr>
            <a:r>
              <a:rPr lang="bg-BG" altLang="bg-BG" sz="2500" dirty="0">
                <a:solidFill>
                  <a:srgbClr val="0032A0"/>
                </a:solidFill>
              </a:rPr>
              <a:t>В </a:t>
            </a:r>
            <a:r>
              <a:rPr lang="bg-BG" altLang="bg-BG" sz="2500" dirty="0" smtClean="0">
                <a:solidFill>
                  <a:srgbClr val="0032A0"/>
                </a:solidFill>
              </a:rPr>
              <a:t>196 държави </a:t>
            </a:r>
            <a:r>
              <a:rPr lang="bg-BG" altLang="bg-BG" sz="2500" dirty="0">
                <a:solidFill>
                  <a:srgbClr val="0032A0"/>
                </a:solidFill>
              </a:rPr>
              <a:t>детският паралич вече е изкоренен</a:t>
            </a:r>
            <a:r>
              <a:rPr lang="bg-BG" altLang="bg-BG" sz="2500" dirty="0" smtClean="0">
                <a:solidFill>
                  <a:srgbClr val="0032A0"/>
                </a:solidFill>
              </a:rPr>
              <a:t>. Остават </a:t>
            </a:r>
            <a:r>
              <a:rPr lang="bg-BG" altLang="bg-BG" sz="2500" dirty="0">
                <a:solidFill>
                  <a:srgbClr val="0032A0"/>
                </a:solidFill>
              </a:rPr>
              <a:t>единични случаи в </a:t>
            </a:r>
            <a:r>
              <a:rPr lang="bg-BG" sz="2500" dirty="0" smtClean="0">
                <a:solidFill>
                  <a:srgbClr val="0032A0"/>
                </a:solidFill>
              </a:rPr>
              <a:t>Афганистан и Пакистан.</a:t>
            </a:r>
            <a:endParaRPr lang="bg-BG" altLang="bg-BG" sz="2500" dirty="0">
              <a:solidFill>
                <a:srgbClr val="0032A0"/>
              </a:solidFill>
            </a:endParaRPr>
          </a:p>
          <a:p>
            <a:pPr marL="357188" indent="0">
              <a:spcBef>
                <a:spcPts val="1200"/>
              </a:spcBef>
              <a:buNone/>
            </a:pPr>
            <a:r>
              <a:rPr lang="bg-BG" altLang="bg-BG" sz="2500" dirty="0">
                <a:solidFill>
                  <a:srgbClr val="0032A0"/>
                </a:solidFill>
              </a:rPr>
              <a:t>До днес ние ротарианците сме дали повече </a:t>
            </a:r>
            <a:r>
              <a:rPr lang="bg-BG" altLang="bg-BG" sz="2500" dirty="0" smtClean="0">
                <a:solidFill>
                  <a:srgbClr val="0032A0"/>
                </a:solidFill>
              </a:rPr>
              <a:t>от</a:t>
            </a:r>
            <a:r>
              <a:rPr lang="en-US" altLang="bg-BG" sz="2500" dirty="0" smtClean="0">
                <a:solidFill>
                  <a:srgbClr val="0032A0"/>
                </a:solidFill>
              </a:rPr>
              <a:t> 205,000 </a:t>
            </a:r>
            <a:r>
              <a:rPr lang="bg-BG" altLang="bg-BG" sz="2500" dirty="0" smtClean="0">
                <a:solidFill>
                  <a:srgbClr val="0032A0"/>
                </a:solidFill>
              </a:rPr>
              <a:t>долара </a:t>
            </a:r>
            <a:r>
              <a:rPr lang="bg-BG" altLang="bg-BG" sz="2500" dirty="0">
                <a:solidFill>
                  <a:srgbClr val="0032A0"/>
                </a:solidFill>
              </a:rPr>
              <a:t>за борбата с детския </a:t>
            </a:r>
            <a:r>
              <a:rPr lang="bg-BG" altLang="bg-BG" sz="2500" dirty="0" smtClean="0">
                <a:solidFill>
                  <a:srgbClr val="0032A0"/>
                </a:solidFill>
              </a:rPr>
              <a:t>паралич</a:t>
            </a:r>
            <a:r>
              <a:rPr lang="en-US" altLang="bg-BG" sz="2500" dirty="0" smtClean="0">
                <a:solidFill>
                  <a:srgbClr val="0032A0"/>
                </a:solidFill>
              </a:rPr>
              <a:t>.</a:t>
            </a:r>
            <a:endParaRPr lang="bg-BG" altLang="bg-BG" sz="2500" dirty="0">
              <a:solidFill>
                <a:srgbClr val="0032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84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500" dirty="0" smtClean="0"/>
              <a:t>НОВАТА СХЕМА НА ФИНАНСИРАНЕ НА ФР – от 2013</a:t>
            </a:r>
            <a:endParaRPr lang="bg-BG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3974976" cy="1785104"/>
          </a:xfr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bg-BG" dirty="0" smtClean="0">
                <a:solidFill>
                  <a:srgbClr val="0032A0"/>
                </a:solidFill>
              </a:rPr>
              <a:t>Глобални</a:t>
            </a:r>
          </a:p>
          <a:p>
            <a:pPr>
              <a:spcBef>
                <a:spcPts val="1200"/>
              </a:spcBef>
            </a:pPr>
            <a:r>
              <a:rPr lang="bg-BG" dirty="0" smtClean="0">
                <a:solidFill>
                  <a:srgbClr val="0032A0"/>
                </a:solidFill>
              </a:rPr>
              <a:t>Дистриктни</a:t>
            </a:r>
          </a:p>
          <a:p>
            <a:pPr>
              <a:spcBef>
                <a:spcPts val="1200"/>
              </a:spcBef>
            </a:pPr>
            <a:r>
              <a:rPr lang="bg-BG" dirty="0" smtClean="0">
                <a:solidFill>
                  <a:srgbClr val="0032A0"/>
                </a:solidFill>
              </a:rPr>
              <a:t>Пакетни грантове</a:t>
            </a:r>
            <a:endParaRPr lang="bg-BG" dirty="0">
              <a:solidFill>
                <a:srgbClr val="0032A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219200"/>
            <a:ext cx="3249349" cy="2438400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81000" y="3736196"/>
            <a:ext cx="4479032" cy="22775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en-GB" sz="2800" dirty="0" smtClean="0">
                <a:solidFill>
                  <a:srgbClr val="16478E"/>
                </a:solidFill>
              </a:rPr>
              <a:t>503 </a:t>
            </a:r>
            <a:r>
              <a:rPr lang="bg-BG" sz="2800" dirty="0" smtClean="0">
                <a:solidFill>
                  <a:srgbClr val="16478E"/>
                </a:solidFill>
              </a:rPr>
              <a:t>дистриктни гранта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2800" dirty="0" smtClean="0">
                <a:solidFill>
                  <a:srgbClr val="16478E"/>
                </a:solidFill>
              </a:rPr>
              <a:t>1,306 </a:t>
            </a:r>
            <a:r>
              <a:rPr lang="bg-BG" sz="2800" dirty="0" smtClean="0">
                <a:solidFill>
                  <a:srgbClr val="16478E"/>
                </a:solidFill>
              </a:rPr>
              <a:t>глобални гранта</a:t>
            </a:r>
            <a:endParaRPr lang="en-GB" sz="2800" dirty="0">
              <a:solidFill>
                <a:srgbClr val="16478E"/>
              </a:solidFill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en-GB" sz="2800" dirty="0">
                <a:solidFill>
                  <a:srgbClr val="16478E"/>
                </a:solidFill>
              </a:rPr>
              <a:t>63 </a:t>
            </a:r>
            <a:r>
              <a:rPr lang="bg-BG" sz="2800" dirty="0" smtClean="0">
                <a:solidFill>
                  <a:srgbClr val="16478E"/>
                </a:solidFill>
              </a:rPr>
              <a:t>полио гранта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2800" dirty="0" smtClean="0">
                <a:solidFill>
                  <a:srgbClr val="16478E"/>
                </a:solidFill>
              </a:rPr>
              <a:t>94 </a:t>
            </a:r>
            <a:r>
              <a:rPr lang="bg-BG" sz="2800" dirty="0" smtClean="0">
                <a:solidFill>
                  <a:srgbClr val="16478E"/>
                </a:solidFill>
              </a:rPr>
              <a:t>стипендии за мир</a:t>
            </a:r>
            <a:endParaRPr lang="bg-BG" sz="2800" dirty="0">
              <a:solidFill>
                <a:srgbClr val="16478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81000" y="3212976"/>
            <a:ext cx="4479032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bg-BG" sz="2800" b="1" dirty="0" smtClean="0">
                <a:solidFill>
                  <a:srgbClr val="16478E"/>
                </a:solidFill>
              </a:rPr>
              <a:t>За  </a:t>
            </a:r>
            <a:r>
              <a:rPr lang="en-GB" sz="2800" b="1" dirty="0" smtClean="0">
                <a:solidFill>
                  <a:srgbClr val="16478E"/>
                </a:solidFill>
              </a:rPr>
              <a:t>2017-18</a:t>
            </a:r>
            <a:r>
              <a:rPr lang="bg-BG" sz="2800" b="1" dirty="0" smtClean="0">
                <a:solidFill>
                  <a:srgbClr val="16478E"/>
                </a:solidFill>
              </a:rPr>
              <a:t> одобрени</a:t>
            </a:r>
            <a:r>
              <a:rPr lang="en-GB" sz="2800" b="1" dirty="0" smtClean="0">
                <a:solidFill>
                  <a:srgbClr val="16478E"/>
                </a:solidFill>
              </a:rPr>
              <a:t>:</a:t>
            </a:r>
            <a:endParaRPr lang="bg-BG" sz="2800" b="1" dirty="0">
              <a:solidFill>
                <a:srgbClr val="16478E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220071" y="4136305"/>
            <a:ext cx="2529269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None/>
            </a:pPr>
            <a:r>
              <a:rPr lang="en-GB" b="1" dirty="0" smtClean="0">
                <a:solidFill>
                  <a:srgbClr val="16478E"/>
                </a:solidFill>
              </a:rPr>
              <a:t>$</a:t>
            </a:r>
            <a:r>
              <a:rPr lang="en-GB" b="1" dirty="0">
                <a:solidFill>
                  <a:srgbClr val="16478E"/>
                </a:solidFill>
              </a:rPr>
              <a:t>277 </a:t>
            </a:r>
            <a:r>
              <a:rPr lang="bg-BG" b="1" dirty="0" smtClean="0">
                <a:solidFill>
                  <a:srgbClr val="16478E"/>
                </a:solidFill>
              </a:rPr>
              <a:t>милиона долара</a:t>
            </a:r>
            <a:endParaRPr lang="bg-BG" b="1" dirty="0">
              <a:solidFill>
                <a:srgbClr val="1647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73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500" dirty="0" smtClean="0"/>
              <a:t>ДИСТРИКТ 2482 – ДИСТРИКТНИ ГРАНТОВЕ</a:t>
            </a:r>
            <a:endParaRPr lang="bg-BG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1804" y="1545433"/>
            <a:ext cx="3736680" cy="1738938"/>
          </a:xfr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bg-BG" sz="2900" dirty="0" smtClean="0">
                <a:solidFill>
                  <a:srgbClr val="0032A0"/>
                </a:solidFill>
              </a:rPr>
              <a:t>28 гранта</a:t>
            </a:r>
          </a:p>
          <a:p>
            <a:pPr>
              <a:spcBef>
                <a:spcPts val="1200"/>
              </a:spcBef>
            </a:pPr>
            <a:r>
              <a:rPr lang="bg-BG" sz="2900" dirty="0" smtClean="0">
                <a:solidFill>
                  <a:srgbClr val="0032A0"/>
                </a:solidFill>
              </a:rPr>
              <a:t>163,766 $ Общо</a:t>
            </a:r>
          </a:p>
          <a:p>
            <a:pPr>
              <a:spcBef>
                <a:spcPts val="1200"/>
              </a:spcBef>
            </a:pPr>
            <a:r>
              <a:rPr lang="bg-BG" sz="2900" dirty="0">
                <a:solidFill>
                  <a:srgbClr val="0032A0"/>
                </a:solidFill>
              </a:rPr>
              <a:t>о</a:t>
            </a:r>
            <a:r>
              <a:rPr lang="bg-BG" sz="2900" dirty="0" smtClean="0">
                <a:solidFill>
                  <a:srgbClr val="0032A0"/>
                </a:solidFill>
              </a:rPr>
              <a:t>т ДДФ – 66,544 $</a:t>
            </a:r>
            <a:endParaRPr lang="bg-BG" sz="2900" dirty="0">
              <a:solidFill>
                <a:srgbClr val="0032A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191804" y="3761745"/>
            <a:ext cx="3736680" cy="132343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bg-BG" sz="2000" b="1" dirty="0" smtClean="0">
                <a:solidFill>
                  <a:srgbClr val="1647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Клубове: </a:t>
            </a:r>
            <a:r>
              <a:rPr lang="ru-RU" sz="2000" dirty="0">
                <a:solidFill>
                  <a:srgbClr val="16478E"/>
                </a:solidFill>
              </a:rPr>
              <a:t>Айтос; Берковица; Бургас; Бургас-Приморие; Балчик; Видин; Каварна; Карнобат; Кърджали; </a:t>
            </a:r>
            <a:endParaRPr lang="bg-BG" sz="2000" dirty="0">
              <a:solidFill>
                <a:srgbClr val="16478E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F2D1216-C1B8-45B0-8C5F-A028F6C2A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63" y="1196752"/>
            <a:ext cx="4853764" cy="3640323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360000" y="5077633"/>
            <a:ext cx="8568484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ru-RU" sz="2000" dirty="0" smtClean="0">
                <a:solidFill>
                  <a:srgbClr val="16478E"/>
                </a:solidFill>
              </a:rPr>
              <a:t>Момчилград</a:t>
            </a:r>
            <a:r>
              <a:rPr lang="ru-RU" sz="2000" dirty="0">
                <a:solidFill>
                  <a:srgbClr val="16478E"/>
                </a:solidFill>
              </a:rPr>
              <a:t>; Нова Загора; Пловдив-Филипопол; Поморие; Провадия; Раднево; Русе-Дунав; Самоков; Свищов; Сливен; Созопол; Смолян; София-Балкан; </a:t>
            </a:r>
            <a:r>
              <a:rPr lang="ru-RU" sz="2000" dirty="0" smtClean="0">
                <a:solidFill>
                  <a:srgbClr val="16478E"/>
                </a:solidFill>
              </a:rPr>
              <a:t>Ст. </a:t>
            </a:r>
            <a:r>
              <a:rPr lang="ru-RU" sz="2000" dirty="0">
                <a:solidFill>
                  <a:srgbClr val="16478E"/>
                </a:solidFill>
              </a:rPr>
              <a:t>Загора; </a:t>
            </a:r>
            <a:r>
              <a:rPr lang="ru-RU" sz="2000" dirty="0" smtClean="0">
                <a:solidFill>
                  <a:srgbClr val="16478E"/>
                </a:solidFill>
              </a:rPr>
              <a:t>Ст. </a:t>
            </a:r>
            <a:r>
              <a:rPr lang="ru-RU" sz="2000" dirty="0">
                <a:solidFill>
                  <a:srgbClr val="16478E"/>
                </a:solidFill>
              </a:rPr>
              <a:t>Загора-Берое; Хасково-Аида</a:t>
            </a:r>
            <a:r>
              <a:rPr lang="bg-BG" sz="2000" dirty="0" smtClean="0">
                <a:solidFill>
                  <a:srgbClr val="16478E"/>
                </a:solidFill>
              </a:rPr>
              <a:t> </a:t>
            </a:r>
            <a:endParaRPr lang="bg-BG" sz="2000" dirty="0">
              <a:solidFill>
                <a:srgbClr val="1647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1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500" dirty="0" smtClean="0"/>
              <a:t>ДИСТРИКТ 2482 – ГЛОБАЛНИ ГРАНТОВЕ</a:t>
            </a:r>
            <a:endParaRPr lang="bg-BG" sz="2500" dirty="0"/>
          </a:p>
        </p:txBody>
      </p:sp>
      <p:pic>
        <p:nvPicPr>
          <p:cNvPr id="6" name="Картина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0" y="1268759"/>
            <a:ext cx="3543197" cy="472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283968" y="1268759"/>
            <a:ext cx="4248472" cy="293926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bg-BG" sz="2900" dirty="0" smtClean="0">
                <a:solidFill>
                  <a:srgbClr val="0032A0"/>
                </a:solidFill>
              </a:rPr>
              <a:t>8 гранта</a:t>
            </a:r>
          </a:p>
          <a:p>
            <a:pPr>
              <a:spcBef>
                <a:spcPts val="1200"/>
              </a:spcBef>
            </a:pPr>
            <a:r>
              <a:rPr lang="bg-BG" altLang="en-US" sz="2900" dirty="0">
                <a:solidFill>
                  <a:srgbClr val="0032A0"/>
                </a:solidFill>
              </a:rPr>
              <a:t>494,798</a:t>
            </a:r>
            <a:r>
              <a:rPr lang="bg-BG" sz="2900" dirty="0" smtClean="0">
                <a:solidFill>
                  <a:srgbClr val="0032A0"/>
                </a:solidFill>
              </a:rPr>
              <a:t> $ Общо</a:t>
            </a:r>
          </a:p>
          <a:p>
            <a:pPr>
              <a:spcBef>
                <a:spcPts val="1200"/>
              </a:spcBef>
            </a:pPr>
            <a:r>
              <a:rPr lang="bg-BG" sz="2900" dirty="0" smtClean="0">
                <a:solidFill>
                  <a:srgbClr val="0032A0"/>
                </a:solidFill>
              </a:rPr>
              <a:t>от ДДФ – 23,235 $</a:t>
            </a:r>
          </a:p>
          <a:p>
            <a:pPr>
              <a:spcBef>
                <a:spcPts val="1200"/>
              </a:spcBef>
            </a:pPr>
            <a:r>
              <a:rPr lang="bg-BG" sz="2900" dirty="0" smtClean="0">
                <a:solidFill>
                  <a:srgbClr val="0032A0"/>
                </a:solidFill>
              </a:rPr>
              <a:t>от РК – 20,858 $</a:t>
            </a:r>
          </a:p>
          <a:p>
            <a:pPr>
              <a:spcBef>
                <a:spcPts val="1200"/>
              </a:spcBef>
            </a:pPr>
            <a:r>
              <a:rPr lang="bg-BG" sz="2900" b="1" dirty="0">
                <a:solidFill>
                  <a:srgbClr val="0032A0"/>
                </a:solidFill>
              </a:rPr>
              <a:t>о</a:t>
            </a:r>
            <a:r>
              <a:rPr lang="bg-BG" sz="2900" b="1" dirty="0" smtClean="0">
                <a:solidFill>
                  <a:srgbClr val="0032A0"/>
                </a:solidFill>
              </a:rPr>
              <a:t>т ФР – 210,870 $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283968" y="4437112"/>
            <a:ext cx="4104456" cy="170816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bg-BG" sz="2000" b="1" dirty="0" smtClean="0">
                <a:solidFill>
                  <a:srgbClr val="1647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Клубове:</a:t>
            </a:r>
            <a:r>
              <a:rPr lang="ru-RU" sz="2000" dirty="0" smtClean="0">
                <a:solidFill>
                  <a:srgbClr val="16478E"/>
                </a:solidFill>
              </a:rPr>
              <a:t> </a:t>
            </a:r>
            <a:r>
              <a:rPr lang="ru-RU" sz="2000" dirty="0">
                <a:solidFill>
                  <a:srgbClr val="16478E"/>
                </a:solidFill>
              </a:rPr>
              <a:t>Варна-Евксиноград, </a:t>
            </a:r>
            <a:r>
              <a:rPr lang="ru-RU" sz="2000" dirty="0" smtClean="0">
                <a:solidFill>
                  <a:srgbClr val="16478E"/>
                </a:solidFill>
              </a:rPr>
              <a:t>Банско-Разлог х2, </a:t>
            </a:r>
            <a:r>
              <a:rPr lang="ru-RU" sz="2000" dirty="0">
                <a:solidFill>
                  <a:srgbClr val="16478E"/>
                </a:solidFill>
              </a:rPr>
              <a:t>Велинград, Гоце Делчев, Стара Загора, </a:t>
            </a:r>
            <a:r>
              <a:rPr lang="ru-RU" sz="2000" dirty="0" smtClean="0">
                <a:solidFill>
                  <a:srgbClr val="16478E"/>
                </a:solidFill>
              </a:rPr>
              <a:t>София-Итернешънъл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000" dirty="0" smtClean="0">
                <a:solidFill>
                  <a:srgbClr val="16478E"/>
                </a:solidFill>
              </a:rPr>
              <a:t>Д2482</a:t>
            </a:r>
            <a:endParaRPr lang="bg-BG" sz="2000" dirty="0">
              <a:solidFill>
                <a:srgbClr val="1647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53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2930168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D41A69"/>
                </a:solidFill>
                <a:latin typeface="Myriad Pro Cond" panose="020B0506030403020204" pitchFamily="34" charset="0"/>
              </a:rPr>
              <a:t>„Ние не трябва да живеем сами за себе си, а от радостта в правенето </a:t>
            </a:r>
            <a:r>
              <a:rPr lang="ru-RU" sz="40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на </a:t>
            </a:r>
            <a:endParaRPr lang="ru-RU" sz="4000" b="1" dirty="0">
              <a:solidFill>
                <a:srgbClr val="D41A69"/>
              </a:solidFill>
              <a:latin typeface="Myriad Pro Cond" panose="020B0506030403020204" pitchFamily="34" charset="0"/>
            </a:endParaRPr>
          </a:p>
          <a:p>
            <a:pPr algn="ctr"/>
            <a:r>
              <a:rPr lang="ru-RU" sz="4000" b="1" dirty="0">
                <a:solidFill>
                  <a:srgbClr val="D41A69"/>
                </a:solidFill>
                <a:latin typeface="Myriad Pro Cond" panose="020B0506030403020204" pitchFamily="34" charset="0"/>
              </a:rPr>
              <a:t>добро за другите</a:t>
            </a:r>
            <a:r>
              <a:rPr lang="ru-RU" sz="40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“</a:t>
            </a:r>
            <a:endParaRPr lang="en-GB" sz="4000" b="1" dirty="0">
              <a:solidFill>
                <a:srgbClr val="D41A69"/>
              </a:solidFill>
              <a:latin typeface="Myriad Pro Cond" panose="020B0506030403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453703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09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 anchorCtr="0"/>
          <a:lstStyle/>
          <a:p>
            <a:pPr>
              <a:defRPr/>
            </a:pPr>
            <a:r>
              <a:rPr lang="bg-BG" sz="3400" dirty="0"/>
              <a:t>Роля на комисията за Фондация Ротари към клуба</a:t>
            </a:r>
            <a:endParaRPr lang="en-US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611744"/>
            <a:ext cx="7999040" cy="9508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bg-BG" sz="2400" b="1" dirty="0">
                <a:solidFill>
                  <a:srgbClr val="16478E"/>
                </a:solidFill>
              </a:rPr>
              <a:t>ПДГ Валентин </a:t>
            </a:r>
            <a:r>
              <a:rPr lang="bg-BG" sz="2400" b="1" dirty="0" smtClean="0">
                <a:solidFill>
                  <a:srgbClr val="16478E"/>
                </a:solidFill>
              </a:rPr>
              <a:t>Стоянов, РК Стара Загора</a:t>
            </a:r>
          </a:p>
          <a:p>
            <a:pPr>
              <a:spcBef>
                <a:spcPts val="1200"/>
              </a:spcBef>
            </a:pPr>
            <a:r>
              <a:rPr lang="bg-BG" i="1" dirty="0" smtClean="0">
                <a:solidFill>
                  <a:srgbClr val="16478E"/>
                </a:solidFill>
              </a:rPr>
              <a:t>председател </a:t>
            </a:r>
            <a:r>
              <a:rPr lang="bg-BG" i="1" dirty="0">
                <a:solidFill>
                  <a:srgbClr val="16478E"/>
                </a:solidFill>
              </a:rPr>
              <a:t>Комитет за обучение в </a:t>
            </a:r>
            <a:r>
              <a:rPr lang="bg-BG" i="1" dirty="0" smtClean="0">
                <a:solidFill>
                  <a:srgbClr val="16478E"/>
                </a:solidFill>
              </a:rPr>
              <a:t>Дистрикта</a:t>
            </a:r>
            <a:endParaRPr lang="bg-BG" altLang="en-US" b="1" dirty="0">
              <a:solidFill>
                <a:srgbClr val="16478E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33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300" dirty="0" smtClean="0"/>
              <a:t>Задължителни КЛУБНИ КОМИСИ </a:t>
            </a:r>
            <a:r>
              <a:rPr lang="bg-BG" dirty="0" smtClean="0"/>
              <a:t>(решение </a:t>
            </a:r>
            <a:r>
              <a:rPr lang="bg-BG" dirty="0"/>
              <a:t>на </a:t>
            </a:r>
            <a:r>
              <a:rPr lang="bg-BG" dirty="0" smtClean="0"/>
              <a:t>СД/22-25.10.18</a:t>
            </a:r>
            <a:r>
              <a:rPr lang="bg-BG" dirty="0"/>
              <a:t>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381000" y="1198007"/>
            <a:ext cx="3829135" cy="310504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Комисии:</a:t>
            </a:r>
          </a:p>
          <a:p>
            <a:pPr marL="514350" indent="-514350" algn="just">
              <a:buFont typeface="Arial" pitchFamily="34" charset="0"/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Членство</a:t>
            </a:r>
          </a:p>
          <a:p>
            <a:pPr marL="514350" indent="-514350" algn="just">
              <a:buFont typeface="Arial" pitchFamily="34" charset="0"/>
              <a:buAutoNum type="arabicPeriod"/>
            </a:pPr>
            <a:r>
              <a:rPr lang="ru-RU" sz="2800" b="1" dirty="0" smtClean="0">
                <a:solidFill>
                  <a:srgbClr val="D41A6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Фондация Ротари</a:t>
            </a:r>
          </a:p>
          <a:p>
            <a:pPr marL="514350" indent="-514350" algn="just">
              <a:buFont typeface="Arial" pitchFamily="34" charset="0"/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</a:t>
            </a:r>
          </a:p>
          <a:p>
            <a:pPr marL="514350" indent="-514350" algn="just">
              <a:buFont typeface="Arial" pitchFamily="34" charset="0"/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Публичен имидж</a:t>
            </a:r>
          </a:p>
          <a:p>
            <a:pPr marL="514350" indent="-514350" algn="just">
              <a:buFont typeface="Arial" pitchFamily="34" charset="0"/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					</a:t>
            </a:r>
            <a:endParaRPr lang="bg-BG" sz="28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381500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052" y="1340768"/>
            <a:ext cx="4705715" cy="220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4476052" y="4149080"/>
            <a:ext cx="3912372" cy="187220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bg-BG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Подкомисии:</a:t>
            </a:r>
          </a:p>
          <a:p>
            <a:pPr marL="0" indent="0" algn="just">
              <a:buFont typeface="Arial" pitchFamily="34" charset="0"/>
              <a:buNone/>
            </a:pPr>
            <a:r>
              <a:rPr lang="bg-BG" sz="2400" b="1" dirty="0" smtClean="0">
                <a:solidFill>
                  <a:srgbClr val="D41A6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bg-BG" sz="2400" dirty="0" smtClean="0">
                <a:solidFill>
                  <a:srgbClr val="D41A6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2400" b="1" dirty="0" smtClean="0">
                <a:solidFill>
                  <a:srgbClr val="D41A6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</a:t>
            </a:r>
          </a:p>
          <a:p>
            <a:pPr marL="0" indent="0" algn="just">
              <a:buFont typeface="Arial" pitchFamily="34" charset="0"/>
              <a:buNone/>
            </a:pPr>
            <a:r>
              <a:rPr lang="bg-BG" sz="2400" b="1" dirty="0" smtClean="0">
                <a:solidFill>
                  <a:srgbClr val="D41A6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Набиране на средства</a:t>
            </a:r>
          </a:p>
          <a:p>
            <a:pPr marL="0" indent="0" algn="just">
              <a:buFont typeface="Arial" pitchFamily="34" charset="0"/>
              <a:buNone/>
            </a:pPr>
            <a:r>
              <a:rPr lang="bg-BG" sz="2400" b="1" dirty="0" smtClean="0">
                <a:solidFill>
                  <a:srgbClr val="D41A6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Полио +</a:t>
            </a:r>
            <a:endParaRPr lang="bg-BG" sz="2400" dirty="0" smtClean="0">
              <a:solidFill>
                <a:srgbClr val="D41A6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15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 anchorCtr="0"/>
          <a:lstStyle/>
          <a:p>
            <a:pPr>
              <a:defRPr/>
            </a:pPr>
            <a:r>
              <a:rPr lang="bg-BG" sz="3600" dirty="0"/>
              <a:t>Да се запознаем – Фондация Ротари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611744"/>
            <a:ext cx="8071048" cy="133753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bg-BG" sz="2400" b="1" dirty="0">
                <a:solidFill>
                  <a:srgbClr val="16478E"/>
                </a:solidFill>
                <a:latin typeface="Georgia" panose="02040502050405020303" pitchFamily="18" charset="0"/>
                <a:cs typeface="Times New Roman" pitchFamily="18" charset="0"/>
              </a:rPr>
              <a:t>ПДГ Красимир </a:t>
            </a:r>
            <a:r>
              <a:rPr lang="bg-BG" sz="2400" b="1" dirty="0" smtClean="0">
                <a:solidFill>
                  <a:srgbClr val="16478E"/>
                </a:solidFill>
                <a:latin typeface="Georgia" panose="02040502050405020303" pitchFamily="18" charset="0"/>
                <a:cs typeface="Times New Roman" pitchFamily="18" charset="0"/>
              </a:rPr>
              <a:t>Ганчев, РК Бургас</a:t>
            </a:r>
            <a:endParaRPr lang="bg-BG" altLang="en-US" sz="2400" b="1" dirty="0">
              <a:solidFill>
                <a:srgbClr val="16478E"/>
              </a:solidFill>
              <a:latin typeface="Georgia" panose="02040502050405020303" pitchFamily="18" charset="0"/>
              <a:cs typeface="Times New Roman" pitchFamily="18" charset="0"/>
            </a:endParaRPr>
          </a:p>
          <a:p>
            <a:pPr>
              <a:spcBef>
                <a:spcPts val="1200"/>
              </a:spcBef>
            </a:pPr>
            <a:r>
              <a:rPr lang="bg-BG" i="1" dirty="0" smtClean="0">
                <a:solidFill>
                  <a:srgbClr val="16478E"/>
                </a:solidFill>
                <a:latin typeface="Georgia" panose="02040502050405020303" pitchFamily="18" charset="0"/>
                <a:cs typeface="Times New Roman" pitchFamily="18" charset="0"/>
              </a:rPr>
              <a:t>председател подкомитет</a:t>
            </a:r>
          </a:p>
          <a:p>
            <a:pPr>
              <a:spcBef>
                <a:spcPts val="0"/>
              </a:spcBef>
            </a:pPr>
            <a:r>
              <a:rPr lang="bg-BG" i="1" dirty="0" smtClean="0">
                <a:solidFill>
                  <a:srgbClr val="16478E"/>
                </a:solidFill>
                <a:latin typeface="Georgia" panose="02040502050405020303" pitchFamily="18" charset="0"/>
                <a:cs typeface="Times New Roman" pitchFamily="18" charset="0"/>
              </a:rPr>
              <a:t>„Квалификация </a:t>
            </a:r>
            <a:r>
              <a:rPr lang="bg-BG" i="1" dirty="0">
                <a:solidFill>
                  <a:srgbClr val="16478E"/>
                </a:solidFill>
                <a:latin typeface="Georgia" panose="02040502050405020303" pitchFamily="18" charset="0"/>
                <a:cs typeface="Times New Roman" pitchFamily="18" charset="0"/>
              </a:rPr>
              <a:t>и обучение на </a:t>
            </a:r>
            <a:r>
              <a:rPr lang="bg-BG" i="1" dirty="0" smtClean="0">
                <a:solidFill>
                  <a:srgbClr val="16478E"/>
                </a:solidFill>
                <a:latin typeface="Georgia" panose="02040502050405020303" pitchFamily="18" charset="0"/>
                <a:cs typeface="Times New Roman" pitchFamily="18" charset="0"/>
              </a:rPr>
              <a:t>клубовете“</a:t>
            </a:r>
            <a:endParaRPr lang="bg-BG" altLang="en-US" i="1" dirty="0">
              <a:solidFill>
                <a:srgbClr val="16478E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ВАЖНА ЛИ Е КЛУБНАТА КОМИСИЯ ЗА ФОНДАЦИЯ РОТАРИ?</a:t>
            </a:r>
            <a:endParaRPr lang="bg-BG" b="1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Контейнер за съдържание 2"/>
          <p:cNvSpPr txBox="1">
            <a:spLocks/>
          </p:cNvSpPr>
          <p:nvPr/>
        </p:nvSpPr>
        <p:spPr>
          <a:xfrm>
            <a:off x="381000" y="1199356"/>
            <a:ext cx="8461482" cy="34563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>
                <a:solidFill>
                  <a:schemeClr val="tx1">
                    <a:lumMod val="50000"/>
                  </a:schemeClr>
                </a:solidFill>
              </a:rPr>
              <a:t>Генерира идеи</a:t>
            </a:r>
          </a:p>
          <a:p>
            <a:r>
              <a:rPr lang="bg-BG" dirty="0" smtClean="0">
                <a:solidFill>
                  <a:schemeClr val="tx1">
                    <a:lumMod val="50000"/>
                  </a:schemeClr>
                </a:solidFill>
              </a:rPr>
              <a:t>Интересен клубен живот</a:t>
            </a:r>
          </a:p>
          <a:p>
            <a:r>
              <a:rPr lang="bg-BG" dirty="0" smtClean="0">
                <a:solidFill>
                  <a:schemeClr val="tx1">
                    <a:lumMod val="50000"/>
                  </a:schemeClr>
                </a:solidFill>
              </a:rPr>
              <a:t>Публичен имидж</a:t>
            </a:r>
          </a:p>
          <a:p>
            <a:r>
              <a:rPr lang="bg-BG" dirty="0" smtClean="0">
                <a:solidFill>
                  <a:schemeClr val="tx1">
                    <a:lumMod val="50000"/>
                  </a:schemeClr>
                </a:solidFill>
              </a:rPr>
              <a:t>Ангажирани ротарианци</a:t>
            </a:r>
          </a:p>
          <a:p>
            <a:r>
              <a:rPr lang="bg-BG" dirty="0" smtClean="0">
                <a:solidFill>
                  <a:schemeClr val="tx1">
                    <a:lumMod val="50000"/>
                  </a:schemeClr>
                </a:solidFill>
              </a:rPr>
              <a:t>Привлекателно място за нови членове</a:t>
            </a:r>
          </a:p>
          <a:p>
            <a:r>
              <a:rPr lang="bg-BG" dirty="0" smtClean="0">
                <a:solidFill>
                  <a:schemeClr val="tx1">
                    <a:lumMod val="50000"/>
                  </a:schemeClr>
                </a:solidFill>
              </a:rPr>
              <a:t>„Отваряне“ към други организации</a:t>
            </a:r>
          </a:p>
          <a:p>
            <a:pPr marL="0" indent="0">
              <a:buFont typeface="Arial" pitchFamily="34" charset="0"/>
              <a:buNone/>
            </a:pPr>
            <a:endParaRPr lang="bg-BG" dirty="0" smtClean="0"/>
          </a:p>
          <a:p>
            <a:endParaRPr lang="bg-BG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509120"/>
            <a:ext cx="5120666" cy="160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23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400" dirty="0"/>
              <a:t>ВРЪЗКИ НА КОМИСИЯТА</a:t>
            </a:r>
            <a:endParaRPr lang="bg-BG" sz="2400" b="1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1000" y="1219200"/>
            <a:ext cx="8461482" cy="4730080"/>
          </a:xfrm>
        </p:spPr>
        <p:txBody>
          <a:bodyPr/>
          <a:lstStyle/>
          <a:p>
            <a:pPr marL="0" indent="0">
              <a:buNone/>
            </a:pPr>
            <a:r>
              <a:rPr lang="bg-BG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ВЪТРЕШНИ </a:t>
            </a:r>
            <a:r>
              <a:rPr lang="bg-BG" sz="24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ОРГАНИЗАЦИЯТА)</a:t>
            </a:r>
            <a:endParaRPr lang="bg-BG" dirty="0" smtClean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000"/>
              </a:spcBef>
            </a:pPr>
            <a:r>
              <a:rPr lang="bg-BG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ВЪТРЕКЛУБНИ</a:t>
            </a:r>
          </a:p>
          <a:p>
            <a:pPr>
              <a:spcBef>
                <a:spcPts val="1000"/>
              </a:spcBef>
            </a:pPr>
            <a:r>
              <a:rPr lang="bg-BG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ЗОНАЛНО И ДИСТРИКТНО НИВО</a:t>
            </a:r>
          </a:p>
          <a:p>
            <a:pPr>
              <a:spcBef>
                <a:spcPts val="1000"/>
              </a:spcBef>
            </a:pPr>
            <a:r>
              <a:rPr lang="bg-BG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НАД ДИСТРИКТНО НИВО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bg-BG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ВЪНШНИ</a:t>
            </a:r>
          </a:p>
          <a:p>
            <a:pPr>
              <a:spcBef>
                <a:spcPts val="1000"/>
              </a:spcBef>
            </a:pPr>
            <a:r>
              <a:rPr lang="bg-BG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МЕСТНАТА ОБЩНОСТ</a:t>
            </a:r>
          </a:p>
          <a:p>
            <a:pPr>
              <a:spcBef>
                <a:spcPts val="1000"/>
              </a:spcBef>
            </a:pPr>
            <a:r>
              <a:rPr lang="bg-BG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ДРУГИ НПО</a:t>
            </a:r>
          </a:p>
          <a:p>
            <a:pPr>
              <a:spcBef>
                <a:spcPts val="1000"/>
              </a:spcBef>
            </a:pPr>
            <a:r>
              <a:rPr lang="bg-BG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КОРПОРАЦИИ И ЕВЕНТУАЛНИ ДАРИТЕЛИ</a:t>
            </a:r>
            <a:endParaRPr lang="bg-BG" sz="29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352" y="3140968"/>
            <a:ext cx="2908414" cy="197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001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400" dirty="0"/>
              <a:t>СЪСТАВ И МАНДАТНОСТ</a:t>
            </a:r>
            <a:endParaRPr lang="en-GB" sz="2400" dirty="0"/>
          </a:p>
        </p:txBody>
      </p:sp>
      <p:sp>
        <p:nvSpPr>
          <p:cNvPr id="4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1000" y="1219200"/>
            <a:ext cx="5775176" cy="5018112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bg-BG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– 5 члена</a:t>
            </a:r>
          </a:p>
          <a:p>
            <a:pPr>
              <a:spcBef>
                <a:spcPts val="800"/>
              </a:spcBef>
            </a:pPr>
            <a:r>
              <a:rPr lang="bg-BG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Председателят &gt; ½ от членовете с </a:t>
            </a:r>
            <a:r>
              <a:rPr lang="bg-BG" sz="29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тригодишен </a:t>
            </a:r>
            <a:r>
              <a:rPr lang="bg-BG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мандат</a:t>
            </a:r>
          </a:p>
          <a:p>
            <a:pPr>
              <a:spcBef>
                <a:spcPts val="800"/>
              </a:spcBef>
            </a:pPr>
            <a:r>
              <a:rPr lang="bg-BG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По-голяма активност и подкрепа </a:t>
            </a:r>
            <a:r>
              <a:rPr lang="en-US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bg-BG" sz="29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клуба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bg-BG" sz="2800" b="1" i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РЕСУРСИ:</a:t>
            </a:r>
          </a:p>
          <a:p>
            <a:pPr>
              <a:spcBef>
                <a:spcPts val="800"/>
              </a:spcBef>
            </a:pPr>
            <a:r>
              <a:rPr lang="bg-BG" sz="2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ДГ и екипа</a:t>
            </a:r>
          </a:p>
          <a:p>
            <a:pPr>
              <a:spcBef>
                <a:spcPts val="800"/>
              </a:spcBef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www.rotary.org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800"/>
              </a:spcBef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www.rotarydistrict2482.org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290" y="1484784"/>
            <a:ext cx="3032710" cy="179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33056"/>
            <a:ext cx="2110730" cy="211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74372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5576" y="2204864"/>
            <a:ext cx="74888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Да бъдем активни</a:t>
            </a:r>
          </a:p>
          <a:p>
            <a:pPr algn="ctr"/>
            <a:r>
              <a:rPr lang="bg-BG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Планирайте вашите дейности и проекти още от днес и запомнете, че</a:t>
            </a:r>
            <a:endParaRPr lang="en-US" sz="4000" dirty="0" smtClean="0">
              <a:solidFill>
                <a:srgbClr val="D41A69"/>
              </a:solidFill>
              <a:latin typeface="Myriad Pro Cond" panose="020B0506030403020204" pitchFamily="34" charset="0"/>
            </a:endParaRPr>
          </a:p>
          <a:p>
            <a:pPr algn="ctr"/>
            <a:r>
              <a:rPr lang="ru-RU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идеите </a:t>
            </a:r>
            <a:r>
              <a:rPr lang="ru-RU" sz="4000" dirty="0">
                <a:solidFill>
                  <a:srgbClr val="D41A69"/>
                </a:solidFill>
                <a:latin typeface="Myriad Pro Cond" panose="020B0506030403020204" pitchFamily="34" charset="0"/>
              </a:rPr>
              <a:t>имат </a:t>
            </a:r>
            <a:r>
              <a:rPr lang="ru-RU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стойност</a:t>
            </a:r>
            <a:r>
              <a:rPr lang="en-US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 </a:t>
            </a:r>
            <a:r>
              <a:rPr lang="ru-RU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само</a:t>
            </a:r>
            <a:r>
              <a:rPr lang="ru-RU" sz="4000" dirty="0">
                <a:solidFill>
                  <a:srgbClr val="D41A69"/>
                </a:solidFill>
                <a:latin typeface="Myriad Pro Cond" panose="020B0506030403020204" pitchFamily="34" charset="0"/>
              </a:rPr>
              <a:t>, когато се осъществяват.</a:t>
            </a:r>
            <a:endParaRPr lang="en-GB" sz="4000" dirty="0">
              <a:solidFill>
                <a:srgbClr val="D41A69"/>
              </a:solidFill>
              <a:latin typeface="Myriad Pro Cond" panose="020B0506030403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453703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55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altLang="en-US" sz="2600" dirty="0" smtClean="0">
                <a:latin typeface="Arial Narrow" panose="020B0606020202030204" pitchFamily="34" charset="0"/>
              </a:rPr>
              <a:t>МИСИЯТА НА </a:t>
            </a:r>
            <a:r>
              <a:rPr lang="bg-BG" altLang="en-US" sz="2600" dirty="0">
                <a:latin typeface="Arial Narrow" panose="020B0606020202030204" pitchFamily="34" charset="0"/>
              </a:rPr>
              <a:t>ФОНДАЦИЯ</a:t>
            </a:r>
            <a:r>
              <a:rPr lang="en-US" altLang="en-US" sz="2600" dirty="0">
                <a:latin typeface="Arial Narrow" panose="020B0606020202030204" pitchFamily="34" charset="0"/>
              </a:rPr>
              <a:t> </a:t>
            </a:r>
            <a:r>
              <a:rPr lang="bg-BG" altLang="en-US" sz="2600" dirty="0">
                <a:latin typeface="Arial Narrow" panose="020B0606020202030204" pitchFamily="34" charset="0"/>
              </a:rPr>
              <a:t>РОТАРИ</a:t>
            </a:r>
            <a:endParaRPr lang="en-GB" sz="2600" dirty="0">
              <a:latin typeface="Arial Narrow" panose="020B0606020202030204" pitchFamily="34" charset="0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 bwMode="auto">
          <a:xfrm>
            <a:off x="366712" y="1484784"/>
            <a:ext cx="427729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4572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4572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4572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4572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bg-BG" altLang="en-US" sz="2300" dirty="0">
                <a:solidFill>
                  <a:srgbClr val="16478E"/>
                </a:solidFill>
                <a:latin typeface="Georgia" panose="02040502050405020303" pitchFamily="18" charset="0"/>
              </a:rPr>
              <a:t>Да даде възможност на Ротарианците по света да укрепват световното разбирателство, добрата воля и мира чрез подобряване на </a:t>
            </a:r>
            <a:r>
              <a:rPr lang="bg-BG" altLang="en-US" sz="2300" dirty="0" smtClean="0">
                <a:solidFill>
                  <a:srgbClr val="16478E"/>
                </a:solidFill>
                <a:latin typeface="Georgia" panose="02040502050405020303" pitchFamily="18" charset="0"/>
              </a:rPr>
              <a:t>здравеопазването</a:t>
            </a:r>
            <a:r>
              <a:rPr lang="bg-BG" altLang="en-US" sz="2300" dirty="0">
                <a:solidFill>
                  <a:srgbClr val="16478E"/>
                </a:solidFill>
                <a:latin typeface="Georgia" panose="02040502050405020303" pitchFamily="18" charset="0"/>
              </a:rPr>
              <a:t>, подкрепа на образованието и </a:t>
            </a:r>
            <a:r>
              <a:rPr lang="bg-BG" altLang="en-US" sz="2300" dirty="0" smtClean="0">
                <a:solidFill>
                  <a:srgbClr val="16478E"/>
                </a:solidFill>
                <a:latin typeface="Georgia" panose="02040502050405020303" pitchFamily="18" charset="0"/>
              </a:rPr>
              <a:t>намаляване </a:t>
            </a:r>
            <a:r>
              <a:rPr lang="bg-BG" altLang="en-US" sz="2300" dirty="0">
                <a:solidFill>
                  <a:srgbClr val="16478E"/>
                </a:solidFill>
                <a:latin typeface="Georgia" panose="02040502050405020303" pitchFamily="18" charset="0"/>
              </a:rPr>
              <a:t>на бедността.</a:t>
            </a:r>
            <a:endParaRPr lang="en-US" altLang="en-US" sz="2300" dirty="0">
              <a:solidFill>
                <a:srgbClr val="16478E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Content Placeholder 1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56" r="19160"/>
          <a:stretch>
            <a:fillRect/>
          </a:stretch>
        </p:blipFill>
        <p:spPr>
          <a:xfrm>
            <a:off x="4788024" y="1346200"/>
            <a:ext cx="1836737" cy="1954213"/>
          </a:xfrm>
          <a:prstGeom prst="rect">
            <a:avLst/>
          </a:prstGeom>
        </p:spPr>
      </p:pic>
      <p:pic>
        <p:nvPicPr>
          <p:cNvPr id="6" name="Content Placeholder 3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5" t="7008" r="10983" b="5878"/>
          <a:stretch>
            <a:fillRect/>
          </a:stretch>
        </p:blipFill>
        <p:spPr>
          <a:xfrm>
            <a:off x="6718424" y="1346200"/>
            <a:ext cx="2400300" cy="4121150"/>
          </a:xfrm>
          <a:prstGeom prst="rect">
            <a:avLst/>
          </a:prstGeom>
        </p:spPr>
      </p:pic>
      <p:pic>
        <p:nvPicPr>
          <p:cNvPr id="7" name="Content Placeholder 2"/>
          <p:cNvPicPr>
            <a:picLocks noGrp="1" noChangeAspect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5" t="21306" r="45938" b="9013"/>
          <a:stretch>
            <a:fillRect/>
          </a:stretch>
        </p:blipFill>
        <p:spPr>
          <a:xfrm>
            <a:off x="4788024" y="3370263"/>
            <a:ext cx="1836737" cy="208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5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altLang="en-US" sz="2600" dirty="0" smtClean="0">
                <a:latin typeface="Arial Narrow" panose="020B0606020202030204" pitchFamily="34" charset="0"/>
              </a:rPr>
              <a:t>ПРОГРАМИТЕ НА </a:t>
            </a:r>
            <a:r>
              <a:rPr lang="bg-BG" altLang="en-US" sz="2600" dirty="0">
                <a:latin typeface="Arial Narrow" panose="020B0606020202030204" pitchFamily="34" charset="0"/>
              </a:rPr>
              <a:t>ФОНДАЦИЯ</a:t>
            </a:r>
            <a:r>
              <a:rPr lang="en-US" altLang="en-US" sz="2600" dirty="0">
                <a:latin typeface="Arial Narrow" panose="020B0606020202030204" pitchFamily="34" charset="0"/>
              </a:rPr>
              <a:t> </a:t>
            </a:r>
            <a:r>
              <a:rPr lang="bg-BG" altLang="en-US" sz="2600" dirty="0">
                <a:latin typeface="Arial Narrow" panose="020B0606020202030204" pitchFamily="34" charset="0"/>
              </a:rPr>
              <a:t>РОТАРИ</a:t>
            </a:r>
            <a:endParaRPr lang="en-GB" sz="2600" dirty="0">
              <a:latin typeface="Arial Narrow" panose="020B0606020202030204" pitchFamily="34" charset="0"/>
            </a:endParaRPr>
          </a:p>
        </p:txBody>
      </p:sp>
      <p:pic>
        <p:nvPicPr>
          <p:cNvPr id="8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2"/>
          <a:stretch>
            <a:fillRect/>
          </a:stretch>
        </p:blipFill>
        <p:spPr>
          <a:xfrm>
            <a:off x="730250" y="1119188"/>
            <a:ext cx="7800975" cy="4843462"/>
          </a:xfrm>
        </p:spPr>
      </p:pic>
      <p:sp>
        <p:nvSpPr>
          <p:cNvPr id="9" name="Content Placeholder 3"/>
          <p:cNvSpPr>
            <a:spLocks/>
          </p:cNvSpPr>
          <p:nvPr/>
        </p:nvSpPr>
        <p:spPr bwMode="auto">
          <a:xfrm>
            <a:off x="922338" y="1277938"/>
            <a:ext cx="3022600" cy="5032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rgbClr val="005DAA"/>
                </a:solidFill>
                <a:latin typeface="Georgia" panose="02040502050405020303" pitchFamily="18" charset="0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rgbClr val="005DAA"/>
                </a:solidFill>
                <a:latin typeface="Georgia" panose="02040502050405020303" pitchFamily="18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5DAA"/>
                </a:solidFill>
                <a:latin typeface="Georgia" panose="02040502050405020303" pitchFamily="18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bg-BG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ОБРАЗОВАТЕЛНИ</a:t>
            </a:r>
            <a:endParaRPr kumimoji="0"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0" name="Content Placeholder 3"/>
          <p:cNvSpPr>
            <a:spLocks/>
          </p:cNvSpPr>
          <p:nvPr/>
        </p:nvSpPr>
        <p:spPr bwMode="auto">
          <a:xfrm>
            <a:off x="5854700" y="1530350"/>
            <a:ext cx="2555875" cy="5032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rgbClr val="005DAA"/>
                </a:solidFill>
                <a:latin typeface="Georgia" panose="02040502050405020303" pitchFamily="18" charset="0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rgbClr val="005DAA"/>
                </a:solidFill>
                <a:latin typeface="Georgia" panose="02040502050405020303" pitchFamily="18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5DAA"/>
                </a:solidFill>
                <a:latin typeface="Georgia" panose="02040502050405020303" pitchFamily="18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bg-BG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ХУМАНИТАРНИ</a:t>
            </a:r>
            <a:endParaRPr kumimoji="0"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1" name="Content Placeholder 3"/>
          <p:cNvSpPr>
            <a:spLocks/>
          </p:cNvSpPr>
          <p:nvPr/>
        </p:nvSpPr>
        <p:spPr bwMode="auto">
          <a:xfrm>
            <a:off x="3455988" y="4357688"/>
            <a:ext cx="2374900" cy="503237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rgbClr val="005DAA"/>
                </a:solidFill>
                <a:latin typeface="Georgia" panose="02040502050405020303" pitchFamily="18" charset="0"/>
              </a:defRPr>
            </a:lvl1pPr>
            <a:lvl2pPr marL="742950" indent="-28575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rgbClr val="005DAA"/>
                </a:solidFill>
                <a:latin typeface="Georgia" panose="02040502050405020303" pitchFamily="18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5DAA"/>
                </a:solidFill>
                <a:latin typeface="Georgia" panose="02040502050405020303" pitchFamily="18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rgbClr val="005DAA"/>
                </a:solidFill>
                <a:latin typeface="Georgia" panose="020405020504050203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bg-BG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ПОЛИО ПЛЮС</a:t>
            </a:r>
            <a:endParaRPr kumimoji="0" lang="en-US" alt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664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468000"/>
            <a:ext cx="7056784" cy="533400"/>
          </a:xfrm>
        </p:spPr>
        <p:txBody>
          <a:bodyPr/>
          <a:lstStyle/>
          <a:p>
            <a:r>
              <a:rPr lang="bg-BG" altLang="bg-BG" sz="2600" b="1" dirty="0" smtClean="0"/>
              <a:t> </a:t>
            </a:r>
            <a:r>
              <a:rPr lang="bg-BG" altLang="bg-BG" sz="2600" dirty="0" smtClean="0"/>
              <a:t>Финансиране на програмите на Фондация Ротари</a:t>
            </a:r>
            <a:endParaRPr lang="bg-BG" sz="2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664" y="1484784"/>
            <a:ext cx="8461482" cy="1849759"/>
          </a:xfrm>
        </p:spPr>
        <p:txBody>
          <a:bodyPr/>
          <a:lstStyle/>
          <a:p>
            <a:pPr marL="0" indent="0" algn="ctr">
              <a:buNone/>
            </a:pPr>
            <a:r>
              <a:rPr lang="bg-BG" altLang="bg-BG" sz="2800" dirty="0" smtClean="0">
                <a:solidFill>
                  <a:srgbClr val="0032A0"/>
                </a:solidFill>
              </a:rPr>
              <a:t>Програмите </a:t>
            </a:r>
            <a:r>
              <a:rPr lang="bg-BG" altLang="bg-BG" sz="2800" dirty="0">
                <a:solidFill>
                  <a:srgbClr val="0032A0"/>
                </a:solidFill>
              </a:rPr>
              <a:t>на Фондацията са подкрепени само и единствено от </a:t>
            </a:r>
            <a:r>
              <a:rPr lang="bg-BG" altLang="bg-BG" sz="2800" u="sng" dirty="0">
                <a:solidFill>
                  <a:srgbClr val="0032A0"/>
                </a:solidFill>
              </a:rPr>
              <a:t>доброволни приноси и дарения </a:t>
            </a:r>
            <a:r>
              <a:rPr lang="bg-BG" altLang="bg-BG" sz="2800" dirty="0">
                <a:solidFill>
                  <a:srgbClr val="0032A0"/>
                </a:solidFill>
              </a:rPr>
              <a:t>от Ротарианци и приятели на Фондацията, които споделят нейната визия за един по-добър свят</a:t>
            </a:r>
            <a:r>
              <a:rPr lang="bg-BG" altLang="bg-BG" sz="2800" dirty="0" smtClean="0">
                <a:solidFill>
                  <a:srgbClr val="0032A0"/>
                </a:solidFill>
              </a:rPr>
              <a:t>.</a:t>
            </a:r>
            <a:endParaRPr lang="ru-RU" altLang="bg-BG" sz="2800" dirty="0">
              <a:solidFill>
                <a:srgbClr val="0032A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55" y="3645024"/>
            <a:ext cx="8166100" cy="2328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876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7128792" cy="533400"/>
          </a:xfrm>
        </p:spPr>
        <p:txBody>
          <a:bodyPr/>
          <a:lstStyle/>
          <a:p>
            <a:r>
              <a:rPr lang="bg-BG" sz="2800" b="1" dirty="0" smtClean="0"/>
              <a:t> </a:t>
            </a:r>
            <a:r>
              <a:rPr lang="bg-BG" sz="2600" dirty="0" smtClean="0"/>
              <a:t>КАК РАБОТИ ФОНДАЦИЯ РОТАРИ</a:t>
            </a:r>
            <a:endParaRPr lang="bg-BG" sz="2600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4" y="1196751"/>
            <a:ext cx="9101966" cy="476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398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pPr marL="34925" eaLnBrk="1" hangingPunct="1">
              <a:defRPr/>
            </a:pPr>
            <a:r>
              <a:rPr lang="bg-BG" sz="2600" dirty="0" smtClean="0">
                <a:latin typeface="Arial Narrow" panose="020B0606020202030204" pitchFamily="34" charset="0"/>
              </a:rPr>
              <a:t>ФОНДОВЕ </a:t>
            </a:r>
            <a:r>
              <a:rPr lang="bg-BG" sz="2600" dirty="0">
                <a:latin typeface="Arial Narrow" panose="020B0606020202030204" pitchFamily="34" charset="0"/>
              </a:rPr>
              <a:t>ЗА ДЕЙНОСТИ НА </a:t>
            </a:r>
            <a:r>
              <a:rPr lang="bg-BG" sz="2600" dirty="0" smtClean="0">
                <a:latin typeface="Arial Narrow" panose="020B0606020202030204" pitchFamily="34" charset="0"/>
              </a:rPr>
              <a:t>ФОНДАЦИЯТА</a:t>
            </a:r>
            <a:endParaRPr lang="bg-BG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8461482" cy="5192191"/>
          </a:xfrm>
        </p:spPr>
        <p:txBody>
          <a:bodyPr>
            <a:spAutoFit/>
          </a:bodyPr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bg-BG" sz="2400" dirty="0">
                <a:solidFill>
                  <a:srgbClr val="16478E"/>
                </a:solidFill>
              </a:rPr>
              <a:t>Фондовете за дейностите на </a:t>
            </a:r>
            <a:r>
              <a:rPr lang="bg-BG" sz="2400" dirty="0" smtClean="0">
                <a:solidFill>
                  <a:srgbClr val="16478E"/>
                </a:solidFill>
              </a:rPr>
              <a:t>Фондацията </a:t>
            </a:r>
            <a:r>
              <a:rPr lang="bg-BG" sz="2400" dirty="0">
                <a:solidFill>
                  <a:srgbClr val="16478E"/>
                </a:solidFill>
              </a:rPr>
              <a:t>се разпределят чрез </a:t>
            </a:r>
            <a:r>
              <a:rPr lang="en-US" sz="2400" b="1" dirty="0">
                <a:solidFill>
                  <a:srgbClr val="16478E"/>
                </a:solidFill>
              </a:rPr>
              <a:t>SHARE system. </a:t>
            </a:r>
          </a:p>
          <a:p>
            <a:pPr marL="0" indent="0" eaLnBrk="1" hangingPunct="1">
              <a:spcBef>
                <a:spcPts val="600"/>
              </a:spcBef>
              <a:buNone/>
              <a:defRPr/>
            </a:pPr>
            <a:r>
              <a:rPr lang="bg-BG" sz="2400" b="1" dirty="0" smtClean="0">
                <a:solidFill>
                  <a:srgbClr val="16478E"/>
                </a:solidFill>
              </a:rPr>
              <a:t>В </a:t>
            </a:r>
            <a:r>
              <a:rPr lang="bg-BG" sz="2400" b="1" dirty="0">
                <a:solidFill>
                  <a:srgbClr val="16478E"/>
                </a:solidFill>
              </a:rPr>
              <a:t>края на всяка ротарианска година</a:t>
            </a:r>
            <a:endParaRPr lang="en-US" sz="2400" b="1" dirty="0">
              <a:solidFill>
                <a:srgbClr val="16478E"/>
              </a:solidFill>
            </a:endParaRPr>
          </a:p>
          <a:p>
            <a:pPr marL="320675" indent="-285750" eaLnBrk="1" hangingPunct="1">
              <a:defRPr/>
            </a:pPr>
            <a:r>
              <a:rPr lang="bg-BG" sz="2400" dirty="0">
                <a:solidFill>
                  <a:srgbClr val="16478E"/>
                </a:solidFill>
              </a:rPr>
              <a:t>50% от вноската на всеки дистрикт към </a:t>
            </a:r>
            <a:r>
              <a:rPr lang="bg-BG" sz="2400" dirty="0" smtClean="0">
                <a:solidFill>
                  <a:srgbClr val="16478E"/>
                </a:solidFill>
              </a:rPr>
              <a:t>Годишния програмен фонд </a:t>
            </a:r>
            <a:r>
              <a:rPr lang="bg-BG" sz="2400" dirty="0">
                <a:solidFill>
                  <a:srgbClr val="16478E"/>
                </a:solidFill>
              </a:rPr>
              <a:t>се предоставят за </a:t>
            </a:r>
            <a:r>
              <a:rPr lang="bg-BG" sz="2400" dirty="0" smtClean="0">
                <a:solidFill>
                  <a:srgbClr val="16478E"/>
                </a:solidFill>
              </a:rPr>
              <a:t>Дистриктния фонд</a:t>
            </a:r>
            <a:endParaRPr lang="en-US" sz="2400" dirty="0">
              <a:solidFill>
                <a:srgbClr val="16478E"/>
              </a:solidFill>
            </a:endParaRPr>
          </a:p>
          <a:p>
            <a:pPr marL="320675" indent="-285750" eaLnBrk="1" hangingPunct="1">
              <a:defRPr/>
            </a:pPr>
            <a:r>
              <a:rPr lang="bg-BG" sz="2400" dirty="0">
                <a:solidFill>
                  <a:srgbClr val="16478E"/>
                </a:solidFill>
              </a:rPr>
              <a:t>Останалите 50% преминават към </a:t>
            </a:r>
            <a:r>
              <a:rPr lang="bg-BG" sz="2400" dirty="0" smtClean="0">
                <a:solidFill>
                  <a:srgbClr val="16478E"/>
                </a:solidFill>
              </a:rPr>
              <a:t>Световния фонд</a:t>
            </a:r>
          </a:p>
          <a:p>
            <a:pPr marL="34925" indent="0" eaLnBrk="1" hangingPunct="1">
              <a:spcBef>
                <a:spcPts val="600"/>
              </a:spcBef>
              <a:buNone/>
              <a:defRPr/>
            </a:pPr>
            <a:r>
              <a:rPr lang="bg-BG" sz="2400" b="1" dirty="0" smtClean="0">
                <a:solidFill>
                  <a:srgbClr val="16478E"/>
                </a:solidFill>
              </a:rPr>
              <a:t>Даренията към Фондацията се трансформират за:</a:t>
            </a:r>
          </a:p>
          <a:p>
            <a:pPr marL="1341438" indent="-357188" eaLnBrk="1" hangingPunct="1">
              <a:defRPr/>
            </a:pPr>
            <a:r>
              <a:rPr lang="bg-BG" sz="2400" dirty="0" smtClean="0">
                <a:solidFill>
                  <a:srgbClr val="16478E"/>
                </a:solidFill>
              </a:rPr>
              <a:t>Дистриктни и глобални грантове, вкл. </a:t>
            </a:r>
            <a:r>
              <a:rPr lang="en-US" sz="2400" dirty="0" smtClean="0">
                <a:solidFill>
                  <a:srgbClr val="16478E"/>
                </a:solidFill>
              </a:rPr>
              <a:t>VTT</a:t>
            </a:r>
            <a:endParaRPr lang="bg-BG" sz="2400" dirty="0" smtClean="0">
              <a:solidFill>
                <a:srgbClr val="16478E"/>
              </a:solidFill>
            </a:endParaRPr>
          </a:p>
          <a:p>
            <a:pPr marL="1341438" indent="-357188" eaLnBrk="1" hangingPunct="1">
              <a:defRPr/>
            </a:pPr>
            <a:r>
              <a:rPr lang="bg-BG" sz="2400" dirty="0" smtClean="0">
                <a:solidFill>
                  <a:srgbClr val="16478E"/>
                </a:solidFill>
              </a:rPr>
              <a:t>Стипендии</a:t>
            </a:r>
            <a:endParaRPr lang="en-US" sz="2400" dirty="0" smtClean="0">
              <a:solidFill>
                <a:srgbClr val="16478E"/>
              </a:solidFill>
            </a:endParaRPr>
          </a:p>
          <a:p>
            <a:pPr marL="1341438" indent="-357188" eaLnBrk="1" hangingPunct="1">
              <a:defRPr/>
            </a:pPr>
            <a:r>
              <a:rPr lang="bg-BG" sz="2400" dirty="0" smtClean="0">
                <a:solidFill>
                  <a:srgbClr val="16478E"/>
                </a:solidFill>
              </a:rPr>
              <a:t>Ротари Центрове за мир</a:t>
            </a:r>
          </a:p>
          <a:p>
            <a:pPr marL="1341438" indent="-357188" eaLnBrk="1" hangingPunct="1">
              <a:defRPr/>
            </a:pPr>
            <a:r>
              <a:rPr lang="bg-BG" sz="2400" dirty="0" smtClean="0">
                <a:solidFill>
                  <a:srgbClr val="16478E"/>
                </a:solidFill>
              </a:rPr>
              <a:t>Полио</a:t>
            </a:r>
          </a:p>
          <a:p>
            <a:pPr marL="1341438" indent="-357188" eaLnBrk="1" hangingPunct="1">
              <a:defRPr/>
            </a:pPr>
            <a:r>
              <a:rPr lang="bg-BG" sz="2400" dirty="0" smtClean="0">
                <a:solidFill>
                  <a:srgbClr val="16478E"/>
                </a:solidFill>
              </a:rPr>
              <a:t>Други програми</a:t>
            </a:r>
            <a:endParaRPr lang="ru-RU" sz="2400" dirty="0">
              <a:solidFill>
                <a:srgbClr val="16478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25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84776" cy="533400"/>
          </a:xfrm>
        </p:spPr>
        <p:txBody>
          <a:bodyPr/>
          <a:lstStyle/>
          <a:p>
            <a:r>
              <a:rPr lang="bg-BG" sz="2600" dirty="0" smtClean="0">
                <a:latin typeface="Arial Narrow" panose="020B0606020202030204" pitchFamily="34" charset="0"/>
              </a:rPr>
              <a:t>ИСТОРИЯТА НА ФОНДАЦИЯ РОТАРИ В </a:t>
            </a:r>
            <a:r>
              <a:rPr lang="bg-BG" sz="2600" b="1" dirty="0" smtClean="0">
                <a:latin typeface="Arial Narrow" panose="020B0606020202030204" pitchFamily="34" charset="0"/>
              </a:rPr>
              <a:t>ДАТИ</a:t>
            </a:r>
            <a:endParaRPr lang="bg-BG" sz="2600" b="1" dirty="0">
              <a:latin typeface="Arial Narrow" panose="020B060602020203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412776"/>
            <a:ext cx="8461482" cy="430887"/>
          </a:xfrm>
        </p:spPr>
        <p:txBody>
          <a:bodyPr lIns="0" tIns="0" rIns="0" bIns="0">
            <a:spAutoFit/>
          </a:bodyPr>
          <a:lstStyle/>
          <a:p>
            <a:pPr marL="0" indent="0" algn="ctr">
              <a:buNone/>
            </a:pPr>
            <a:r>
              <a:rPr lang="bg-BG" altLang="bg-BG" sz="2800" b="1" dirty="0" smtClean="0">
                <a:solidFill>
                  <a:srgbClr val="D41A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ГОДИНИ ПРАВИМ ДОБРО ПО СВЕТА</a:t>
            </a:r>
            <a:endParaRPr lang="ru-RU" altLang="bg-BG" sz="2800" b="1" dirty="0">
              <a:solidFill>
                <a:srgbClr val="D41A6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360000" y="2182792"/>
            <a:ext cx="8461482" cy="32624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1917</a:t>
            </a:r>
            <a:r>
              <a:rPr lang="bg-BG" altLang="bg-BG" sz="2600" dirty="0" smtClean="0">
                <a:solidFill>
                  <a:srgbClr val="0032A0"/>
                </a:solidFill>
              </a:rPr>
              <a:t> – Арч Клъмф предлага създаване на </a:t>
            </a:r>
            <a:r>
              <a:rPr lang="bg-BG" altLang="en-US" sz="2600" dirty="0" smtClean="0">
                <a:solidFill>
                  <a:srgbClr val="0032A0"/>
                </a:solidFill>
              </a:rPr>
              <a:t>дарител-ски </a:t>
            </a:r>
            <a:r>
              <a:rPr lang="bg-BG" altLang="en-US" sz="2600" dirty="0">
                <a:solidFill>
                  <a:srgbClr val="0032A0"/>
                </a:solidFill>
              </a:rPr>
              <a:t>фонд, посветен на „правене на добро по света</a:t>
            </a:r>
            <a:r>
              <a:rPr lang="bg-BG" altLang="en-US" sz="2600" dirty="0" smtClean="0">
                <a:solidFill>
                  <a:srgbClr val="0032A0"/>
                </a:solidFill>
              </a:rPr>
              <a:t>“. </a:t>
            </a:r>
            <a:r>
              <a:rPr lang="bg-BG" altLang="bg-BG" sz="2600" dirty="0">
                <a:solidFill>
                  <a:srgbClr val="0032A0"/>
                </a:solidFill>
              </a:rPr>
              <a:t>Направено е първото дарение – 26,50$</a:t>
            </a:r>
            <a:endParaRPr lang="bg-BG" altLang="en-US" sz="2600" dirty="0" smtClean="0">
              <a:solidFill>
                <a:srgbClr val="0032A0"/>
              </a:solidFill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1928</a:t>
            </a:r>
            <a:r>
              <a:rPr lang="bg-BG" altLang="bg-BG" sz="2600" dirty="0" smtClean="0">
                <a:solidFill>
                  <a:srgbClr val="0032A0"/>
                </a:solidFill>
              </a:rPr>
              <a:t> – Дадено е име на фонда: </a:t>
            </a:r>
            <a:r>
              <a:rPr lang="bg-BG" altLang="bg-BG" sz="2600" b="1" dirty="0" smtClean="0">
                <a:solidFill>
                  <a:srgbClr val="0032A0"/>
                </a:solidFill>
              </a:rPr>
              <a:t>Фондация Ротари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1930</a:t>
            </a:r>
            <a:r>
              <a:rPr lang="bg-BG" altLang="bg-BG" sz="2600" dirty="0" smtClean="0">
                <a:solidFill>
                  <a:srgbClr val="0032A0"/>
                </a:solidFill>
              </a:rPr>
              <a:t> – първи грант на </a:t>
            </a:r>
            <a:r>
              <a:rPr lang="bg-BG" altLang="bg-BG" sz="2600" dirty="0">
                <a:solidFill>
                  <a:srgbClr val="0032A0"/>
                </a:solidFill>
              </a:rPr>
              <a:t>Фондацията – 500$ за </a:t>
            </a:r>
            <a:r>
              <a:rPr lang="ru-RU" altLang="en-US" sz="2600" dirty="0">
                <a:solidFill>
                  <a:srgbClr val="0032A0"/>
                </a:solidFill>
              </a:rPr>
              <a:t>Международното общество за деца с </a:t>
            </a:r>
            <a:r>
              <a:rPr lang="ru-RU" altLang="en-US" sz="2600" dirty="0" smtClean="0">
                <a:solidFill>
                  <a:srgbClr val="0032A0"/>
                </a:solidFill>
              </a:rPr>
              <a:t>увреждания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altLang="bg-BG" sz="2600" b="1" dirty="0" smtClean="0">
                <a:solidFill>
                  <a:srgbClr val="0032A0"/>
                </a:solidFill>
              </a:rPr>
              <a:t>1947</a:t>
            </a:r>
            <a:r>
              <a:rPr lang="ru-RU" altLang="bg-BG" sz="2600" dirty="0" smtClean="0">
                <a:solidFill>
                  <a:srgbClr val="0032A0"/>
                </a:solidFill>
              </a:rPr>
              <a:t> – </a:t>
            </a:r>
            <a:r>
              <a:rPr lang="bg-BG" altLang="bg-BG" sz="2600" dirty="0" smtClean="0">
                <a:solidFill>
                  <a:srgbClr val="0032A0"/>
                </a:solidFill>
              </a:rPr>
              <a:t>събрани 1,3 млн. в памет на Пол Харис</a:t>
            </a:r>
            <a:endParaRPr lang="ru-RU" altLang="bg-BG" sz="2600" dirty="0">
              <a:solidFill>
                <a:srgbClr val="0032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412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468000"/>
            <a:ext cx="6984776" cy="533400"/>
          </a:xfrm>
        </p:spPr>
        <p:txBody>
          <a:bodyPr/>
          <a:lstStyle/>
          <a:p>
            <a:r>
              <a:rPr lang="bg-BG" sz="2600" dirty="0" smtClean="0">
                <a:latin typeface="Arial Narrow" panose="020B0606020202030204" pitchFamily="34" charset="0"/>
              </a:rPr>
              <a:t>ИСТОРИЯТА </a:t>
            </a:r>
            <a:r>
              <a:rPr lang="bg-BG" sz="2600" dirty="0">
                <a:latin typeface="Arial Narrow" panose="020B0606020202030204" pitchFamily="34" charset="0"/>
              </a:rPr>
              <a:t>НА ФОНДАЦИЯ РОТАРИ </a:t>
            </a:r>
            <a:r>
              <a:rPr lang="bg-BG" sz="2600" dirty="0" smtClean="0">
                <a:latin typeface="Arial Narrow" panose="020B0606020202030204" pitchFamily="34" charset="0"/>
              </a:rPr>
              <a:t>В ДАТИ</a:t>
            </a:r>
            <a:endParaRPr lang="bg-BG" sz="2600" dirty="0">
              <a:latin typeface="Arial Narrow" panose="020B060602020203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360000" y="1484784"/>
            <a:ext cx="8461482" cy="42165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1965 </a:t>
            </a:r>
            <a:r>
              <a:rPr lang="bg-BG" altLang="bg-BG" sz="2600" dirty="0" smtClean="0">
                <a:solidFill>
                  <a:srgbClr val="0032A0"/>
                </a:solidFill>
              </a:rPr>
              <a:t>– Стартират програмите „Мачинг грантове“ и „Групов образователен обмен“</a:t>
            </a:r>
            <a:endParaRPr lang="bg-BG" altLang="en-US" sz="2600" dirty="0" smtClean="0">
              <a:solidFill>
                <a:srgbClr val="0032A0"/>
              </a:solidFill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1978</a:t>
            </a:r>
            <a:r>
              <a:rPr lang="bg-BG" altLang="bg-BG" sz="2600" dirty="0" smtClean="0">
                <a:solidFill>
                  <a:srgbClr val="0032A0"/>
                </a:solidFill>
              </a:rPr>
              <a:t> </a:t>
            </a:r>
            <a:r>
              <a:rPr lang="bg-BG" altLang="bg-BG" sz="2600" dirty="0">
                <a:solidFill>
                  <a:srgbClr val="0032A0"/>
                </a:solidFill>
              </a:rPr>
              <a:t>–</a:t>
            </a:r>
            <a:r>
              <a:rPr lang="bg-BG" altLang="bg-BG" sz="2600" dirty="0" smtClean="0">
                <a:solidFill>
                  <a:srgbClr val="0032A0"/>
                </a:solidFill>
              </a:rPr>
              <a:t> Стартира програмата „</a:t>
            </a:r>
            <a:r>
              <a:rPr lang="bg-BG" altLang="en-US" sz="2600" dirty="0" smtClean="0">
                <a:solidFill>
                  <a:srgbClr val="0032A0"/>
                </a:solidFill>
              </a:rPr>
              <a:t>Здраве, Глад, Хуманност“ </a:t>
            </a:r>
            <a:r>
              <a:rPr lang="en-US" altLang="en-US" sz="2600" dirty="0">
                <a:solidFill>
                  <a:srgbClr val="0032A0"/>
                </a:solidFill>
              </a:rPr>
              <a:t>(3-H)</a:t>
            </a:r>
            <a:endParaRPr lang="bg-BG" altLang="bg-BG" sz="2600" dirty="0">
              <a:solidFill>
                <a:srgbClr val="0032A0"/>
              </a:solidFill>
            </a:endParaRP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1979</a:t>
            </a:r>
            <a:r>
              <a:rPr lang="bg-BG" altLang="bg-BG" sz="2600" dirty="0" smtClean="0">
                <a:solidFill>
                  <a:srgbClr val="0032A0"/>
                </a:solidFill>
              </a:rPr>
              <a:t> – Ротари имунизира 6 млн. деца във Филипините против вируса полио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1981 </a:t>
            </a:r>
            <a:r>
              <a:rPr lang="bg-BG" altLang="bg-BG" sz="2600" dirty="0" smtClean="0">
                <a:solidFill>
                  <a:srgbClr val="0032A0"/>
                </a:solidFill>
              </a:rPr>
              <a:t>– Създаден е Попечителския Фонд</a:t>
            </a:r>
            <a:r>
              <a:rPr lang="bg-BG" altLang="bg-BG" sz="2600" b="1" dirty="0" smtClean="0">
                <a:solidFill>
                  <a:srgbClr val="0032A0"/>
                </a:solidFill>
              </a:rPr>
              <a:t> 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altLang="bg-BG" sz="2600" b="1" dirty="0" smtClean="0">
                <a:solidFill>
                  <a:srgbClr val="0032A0"/>
                </a:solidFill>
              </a:rPr>
              <a:t>1985 </a:t>
            </a:r>
            <a:r>
              <a:rPr lang="bg-BG" altLang="bg-BG" sz="2600" dirty="0" smtClean="0">
                <a:solidFill>
                  <a:srgbClr val="0032A0"/>
                </a:solidFill>
              </a:rPr>
              <a:t>– </a:t>
            </a:r>
            <a:r>
              <a:rPr lang="bg-BG" altLang="bg-BG" sz="2600" dirty="0">
                <a:solidFill>
                  <a:srgbClr val="0032A0"/>
                </a:solidFill>
              </a:rPr>
              <a:t>Стартира най-мащабната програма на Ротари - „</a:t>
            </a:r>
            <a:r>
              <a:rPr lang="bg-BG" altLang="bg-BG" sz="2600" b="1" dirty="0" smtClean="0">
                <a:solidFill>
                  <a:srgbClr val="0032A0"/>
                </a:solidFill>
              </a:rPr>
              <a:t>ПОЛИО ПЛЮС</a:t>
            </a:r>
            <a:r>
              <a:rPr lang="bg-BG" altLang="bg-BG" sz="2600" dirty="0" smtClean="0">
                <a:solidFill>
                  <a:srgbClr val="0032A0"/>
                </a:solidFill>
              </a:rPr>
              <a:t>“</a:t>
            </a:r>
            <a:endParaRPr lang="ru-RU" altLang="bg-BG" sz="2600" dirty="0">
              <a:solidFill>
                <a:srgbClr val="0032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053994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DTeamPresentationsSlive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DTeamPresentationsSliven</Template>
  <TotalTime>1854</TotalTime>
  <Words>985</Words>
  <Application>Microsoft Office PowerPoint</Application>
  <PresentationFormat>On-screen Show (4:3)</PresentationFormat>
  <Paragraphs>134</Paragraphs>
  <Slides>23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23</vt:i4>
      </vt:variant>
    </vt:vector>
  </HeadingPairs>
  <TitlesOfParts>
    <vt:vector size="37" baseType="lpstr">
      <vt:lpstr>MS PGothic</vt:lpstr>
      <vt:lpstr>MS PGothic</vt:lpstr>
      <vt:lpstr>Arial</vt:lpstr>
      <vt:lpstr>Arial Narrow</vt:lpstr>
      <vt:lpstr>Calibri</vt:lpstr>
      <vt:lpstr>Georgia</vt:lpstr>
      <vt:lpstr>Myriad Pro Cond</vt:lpstr>
      <vt:lpstr>Times New Roman</vt:lpstr>
      <vt:lpstr>Wingdings</vt:lpstr>
      <vt:lpstr>ヒラギノ角ゴ Pro W3</vt:lpstr>
      <vt:lpstr>Template DTeamPresentationsSliven</vt:lpstr>
      <vt:lpstr>Custom Design</vt:lpstr>
      <vt:lpstr>2_Custom Design</vt:lpstr>
      <vt:lpstr>3_Custom Design</vt:lpstr>
      <vt:lpstr>PowerPoint Presentation</vt:lpstr>
      <vt:lpstr>Да се запознаем – Фондация Ротари</vt:lpstr>
      <vt:lpstr>МИСИЯТА НА ФОНДАЦИЯ РОТАРИ</vt:lpstr>
      <vt:lpstr>ПРОГРАМИТЕ НА ФОНДАЦИЯ РОТАРИ</vt:lpstr>
      <vt:lpstr> Финансиране на програмите на Фондация Ротари</vt:lpstr>
      <vt:lpstr> КАК РАБОТИ ФОНДАЦИЯ РОТАРИ</vt:lpstr>
      <vt:lpstr>ФОНДОВЕ ЗА ДЕЙНОСТИ НА ФОНДАЦИЯТА</vt:lpstr>
      <vt:lpstr>ИСТОРИЯТА НА ФОНДАЦИЯ РОТАРИ В ДАТИ</vt:lpstr>
      <vt:lpstr>ИСТОРИЯТА НА ФОНДАЦИЯ РОТАРИ В ДАТИ</vt:lpstr>
      <vt:lpstr>ИСТОРИЯТА НА ФОНДАЦИЯ РОТАРИ В ДАТИ</vt:lpstr>
      <vt:lpstr>ИСТОРИЯТА НА ФОНДАЦИЯ РОТАРИ В ЦИФРИ</vt:lpstr>
      <vt:lpstr>ИСТОРИЯТА НА ФОНДАЦИЯ РОТАРИ В ЦИФРИ</vt:lpstr>
      <vt:lpstr>ИСТОРИЯТА НА ФОНДАЦИЯ РОТАРИ В ЦИФРИ</vt:lpstr>
      <vt:lpstr>НОВАТА СХЕМА НА ФИНАНСИРАНЕ НА ФР – от 2013</vt:lpstr>
      <vt:lpstr>ДИСТРИКТ 2482 – ДИСТРИКТНИ ГРАНТОВЕ</vt:lpstr>
      <vt:lpstr>ДИСТРИКТ 2482 – ГЛОБАЛНИ ГРАНТОВЕ</vt:lpstr>
      <vt:lpstr>PowerPoint Presentation</vt:lpstr>
      <vt:lpstr>Роля на комисията за Фондация Ротари към клуба</vt:lpstr>
      <vt:lpstr>Задължителни КЛУБНИ КОМИСИ (решение на СД/22-25.10.18)</vt:lpstr>
      <vt:lpstr>ВАЖНА ЛИ Е КЛУБНАТА КОМИСИЯ ЗА ФОНДАЦИЯ РОТАРИ?</vt:lpstr>
      <vt:lpstr>ВРЪЗКИ НА КОМИСИЯТА</vt:lpstr>
      <vt:lpstr>СЪСТАВ И МАНДАТНОСТ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Предстоящи събития в Д2482</dc:title>
  <dc:creator>XXX</dc:creator>
  <cp:lastModifiedBy>JK&amp;Partners</cp:lastModifiedBy>
  <cp:revision>418</cp:revision>
  <cp:lastPrinted>2018-02-13T16:30:21Z</cp:lastPrinted>
  <dcterms:created xsi:type="dcterms:W3CDTF">2018-02-05T13:47:10Z</dcterms:created>
  <dcterms:modified xsi:type="dcterms:W3CDTF">2019-03-24T18:54:07Z</dcterms:modified>
</cp:coreProperties>
</file>