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4" r:id="rId3"/>
    <p:sldMasterId id="2147483691" r:id="rId4"/>
  </p:sldMasterIdLst>
  <p:notesMasterIdLst>
    <p:notesMasterId r:id="rId102"/>
  </p:notesMasterIdLst>
  <p:handoutMasterIdLst>
    <p:handoutMasterId r:id="rId103"/>
  </p:handoutMasterIdLst>
  <p:sldIdLst>
    <p:sldId id="438" r:id="rId5"/>
    <p:sldId id="354" r:id="rId6"/>
    <p:sldId id="355" r:id="rId7"/>
    <p:sldId id="426" r:id="rId8"/>
    <p:sldId id="425" r:id="rId9"/>
    <p:sldId id="424" r:id="rId10"/>
    <p:sldId id="427" r:id="rId11"/>
    <p:sldId id="428" r:id="rId12"/>
    <p:sldId id="429" r:id="rId13"/>
    <p:sldId id="430" r:id="rId14"/>
    <p:sldId id="431" r:id="rId15"/>
    <p:sldId id="432" r:id="rId16"/>
    <p:sldId id="433" r:id="rId17"/>
    <p:sldId id="434" r:id="rId18"/>
    <p:sldId id="435" r:id="rId19"/>
    <p:sldId id="436" r:id="rId20"/>
    <p:sldId id="437" r:id="rId21"/>
    <p:sldId id="423" r:id="rId22"/>
    <p:sldId id="439" r:id="rId23"/>
    <p:sldId id="440" r:id="rId24"/>
    <p:sldId id="441"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65" r:id="rId49"/>
    <p:sldId id="466" r:id="rId50"/>
    <p:sldId id="467" r:id="rId51"/>
    <p:sldId id="468" r:id="rId52"/>
    <p:sldId id="469" r:id="rId53"/>
    <p:sldId id="470" r:id="rId54"/>
    <p:sldId id="471" r:id="rId55"/>
    <p:sldId id="492" r:id="rId56"/>
    <p:sldId id="472" r:id="rId57"/>
    <p:sldId id="474" r:id="rId58"/>
    <p:sldId id="475" r:id="rId59"/>
    <p:sldId id="476" r:id="rId60"/>
    <p:sldId id="477" r:id="rId61"/>
    <p:sldId id="478" r:id="rId62"/>
    <p:sldId id="479" r:id="rId63"/>
    <p:sldId id="480" r:id="rId64"/>
    <p:sldId id="481" r:id="rId65"/>
    <p:sldId id="482" r:id="rId66"/>
    <p:sldId id="483" r:id="rId67"/>
    <p:sldId id="484" r:id="rId68"/>
    <p:sldId id="485" r:id="rId69"/>
    <p:sldId id="486" r:id="rId70"/>
    <p:sldId id="487" r:id="rId71"/>
    <p:sldId id="488" r:id="rId72"/>
    <p:sldId id="489" r:id="rId73"/>
    <p:sldId id="490" r:id="rId74"/>
    <p:sldId id="493" r:id="rId75"/>
    <p:sldId id="494" r:id="rId76"/>
    <p:sldId id="495" r:id="rId77"/>
    <p:sldId id="496" r:id="rId78"/>
    <p:sldId id="497" r:id="rId79"/>
    <p:sldId id="498" r:id="rId80"/>
    <p:sldId id="499" r:id="rId81"/>
    <p:sldId id="500" r:id="rId82"/>
    <p:sldId id="501" r:id="rId83"/>
    <p:sldId id="502" r:id="rId84"/>
    <p:sldId id="503" r:id="rId85"/>
    <p:sldId id="504" r:id="rId86"/>
    <p:sldId id="505" r:id="rId87"/>
    <p:sldId id="506" r:id="rId88"/>
    <p:sldId id="507" r:id="rId89"/>
    <p:sldId id="508" r:id="rId90"/>
    <p:sldId id="509" r:id="rId91"/>
    <p:sldId id="510" r:id="rId92"/>
    <p:sldId id="511" r:id="rId93"/>
    <p:sldId id="512" r:id="rId94"/>
    <p:sldId id="513" r:id="rId95"/>
    <p:sldId id="514" r:id="rId96"/>
    <p:sldId id="515" r:id="rId97"/>
    <p:sldId id="516" r:id="rId98"/>
    <p:sldId id="517" r:id="rId99"/>
    <p:sldId id="518" r:id="rId100"/>
    <p:sldId id="519" r:id="rId101"/>
  </p:sldIdLst>
  <p:sldSz cx="9144000" cy="6858000" type="screen4x3"/>
  <p:notesSz cx="6858000" cy="9144000"/>
  <p:defaultTex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3" autoAdjust="0"/>
    <p:restoredTop sz="85747" autoAdjust="0"/>
  </p:normalViewPr>
  <p:slideViewPr>
    <p:cSldViewPr>
      <p:cViewPr>
        <p:scale>
          <a:sx n="66" d="100"/>
          <a:sy n="66" d="100"/>
        </p:scale>
        <p:origin x="-2246" y="-27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861"/>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bg-BG"/>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bg-BG" dirty="0" smtClean="0"/>
              <a:t>Обучаващи се</a:t>
            </a:r>
            <a:endParaRPr lang="en-US" dirty="0"/>
          </a:p>
        </c:rich>
      </c:tx>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382-46DA-8E31-02A7A3DFF4E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7382-46DA-8E31-02A7A3DFF4E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4-7382-46DA-8E31-02A7A3DFF4E8}"/>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7382-46DA-8E31-02A7A3DFF4E8}"/>
              </c:ext>
            </c:extLst>
          </c:dPt>
          <c:dLbls>
            <c:dLbl>
              <c:idx val="0"/>
              <c:layout>
                <c:manualLayout>
                  <c:x val="-0.17129629629629642"/>
                  <c:y val="-3.0910990655469449E-2"/>
                </c:manualLayout>
              </c:layout>
              <c:tx>
                <c:rich>
                  <a:bodyPr rot="0" spcFirstLastPara="1" vertOverflow="ellipsis" vert="horz" wrap="square" lIns="38100" tIns="19050" rIns="38100" bIns="19050" anchor="ctr" anchorCtr="1">
                    <a:noAutofit/>
                  </a:bodyPr>
                  <a:lstStyle/>
                  <a:p>
                    <a:pPr>
                      <a:defRPr sz="3600" b="1" i="0" u="none" strike="noStrike" kern="1200" baseline="0">
                        <a:solidFill>
                          <a:schemeClr val="bg1"/>
                        </a:solidFill>
                        <a:latin typeface="+mn-lt"/>
                        <a:ea typeface="+mn-ea"/>
                        <a:cs typeface="+mn-cs"/>
                      </a:defRPr>
                    </a:pPr>
                    <a:r>
                      <a:rPr lang="bg-BG" sz="2000" b="1" dirty="0" smtClean="0">
                        <a:solidFill>
                          <a:schemeClr val="bg1"/>
                        </a:solidFill>
                      </a:rPr>
                      <a:t>Под 20%</a:t>
                    </a:r>
                    <a:endParaRPr lang="bg-BG" sz="2000" b="1" dirty="0">
                      <a:solidFill>
                        <a:schemeClr val="bg1"/>
                      </a:solidFill>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3734567901234568"/>
                      <c:h val="0.12977901056637006"/>
                    </c:manualLayout>
                  </c15:layout>
                </c:ext>
                <c:ext xmlns:c16="http://schemas.microsoft.com/office/drawing/2014/chart" uri="{C3380CC4-5D6E-409C-BE32-E72D297353CC}">
                  <c16:uniqueId val="{00000001-7382-46DA-8E31-02A7A3DFF4E8}"/>
                </c:ext>
              </c:extLst>
            </c:dLbl>
            <c:dLbl>
              <c:idx val="1"/>
              <c:layout>
                <c:manualLayout>
                  <c:x val="0.12612423447069115"/>
                  <c:y val="-0.11795036768970493"/>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b="1" smtClean="0">
                        <a:solidFill>
                          <a:schemeClr val="bg1"/>
                        </a:solidFill>
                      </a:rPr>
                      <a:t>40%-50%</a:t>
                    </a:r>
                    <a:endParaRPr lang="en-US" sz="1600" b="1">
                      <a:solidFill>
                        <a:schemeClr val="bg1"/>
                      </a:solidFill>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7382-46DA-8E31-02A7A3DFF4E8}"/>
                </c:ext>
              </c:extLst>
            </c:dLbl>
            <c:dLbl>
              <c:idx val="2"/>
              <c:layout>
                <c:manualLayout>
                  <c:x val="0.10123177311169437"/>
                  <c:y val="0.1066851408197548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b="1" smtClean="0">
                        <a:solidFill>
                          <a:schemeClr val="bg1"/>
                        </a:solidFill>
                      </a:rPr>
                      <a:t>50%-60%</a:t>
                    </a:r>
                    <a:endParaRPr lang="en-US" sz="1600" b="1">
                      <a:solidFill>
                        <a:schemeClr val="bg1"/>
                      </a:solidFill>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7382-46DA-8E31-02A7A3DFF4E8}"/>
                </c:ext>
              </c:extLst>
            </c:dLbl>
            <c:dLbl>
              <c:idx val="3"/>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r>
                      <a:rPr lang="bg-BG" sz="1200" b="1" smtClean="0"/>
                      <a:t>Над 60%</a:t>
                    </a:r>
                    <a:endParaRPr lang="bg-BG" sz="1200" b="1"/>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7382-46DA-8E31-02A7A3DFF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bg-BG"/>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Sheet1!$A$2:$A$5</c:f>
              <c:strCache>
                <c:ptCount val="4"/>
                <c:pt idx="0">
                  <c:v>ПОД 20%</c:v>
                </c:pt>
                <c:pt idx="1">
                  <c:v>40%-50%</c:v>
                </c:pt>
                <c:pt idx="2">
                  <c:v>3rd Qtr</c:v>
                </c:pt>
                <c:pt idx="3">
                  <c:v>над 60</c:v>
                </c:pt>
              </c:strCache>
            </c:strRef>
          </c:cat>
          <c:val>
            <c:numRef>
              <c:f>Sheet1!$B$2:$B$5</c:f>
              <c:numCache>
                <c:formatCode>General</c:formatCode>
                <c:ptCount val="4"/>
                <c:pt idx="0">
                  <c:v>7</c:v>
                </c:pt>
                <c:pt idx="1">
                  <c:v>3.2</c:v>
                </c:pt>
                <c:pt idx="2">
                  <c:v>1.4</c:v>
                </c:pt>
                <c:pt idx="3">
                  <c:v>1.2</c:v>
                </c:pt>
              </c:numCache>
            </c:numRef>
          </c:val>
          <c:extLst xmlns:c16r2="http://schemas.microsoft.com/office/drawing/2015/06/chart">
            <c:ext xmlns:c16="http://schemas.microsoft.com/office/drawing/2014/chart" uri="{C3380CC4-5D6E-409C-BE32-E72D297353CC}">
              <c16:uniqueId val="{00000000-7382-46DA-8E31-02A7A3DFF4E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bg-BG"/>
        </a:p>
      </c:txPr>
    </c:legend>
    <c:plotVisOnly val="1"/>
    <c:dispBlanksAs val="gap"/>
    <c:showDLblsOverMax val="0"/>
  </c:chart>
  <c:spPr>
    <a:noFill/>
    <a:ln>
      <a:noFill/>
    </a:ln>
    <a:effectLst/>
  </c:spPr>
  <c:txPr>
    <a:bodyPr/>
    <a:lstStyle/>
    <a:p>
      <a:pPr>
        <a:defRPr/>
      </a:pPr>
      <a:endParaRPr lang="bg-BG"/>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bg-BG"/>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explosion val="9"/>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EAB-4222-B788-2DDB303216F4}"/>
              </c:ext>
            </c:extLst>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bg-BG"/>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Sheet1!$A$2:$A$5</c:f>
              <c:strCache>
                <c:ptCount val="2"/>
                <c:pt idx="0">
                  <c:v>Собствен бизнес</c:v>
                </c:pt>
                <c:pt idx="1">
                  <c:v>Други Сфери</c:v>
                </c:pt>
              </c:strCache>
            </c:strRef>
          </c:cat>
          <c:val>
            <c:numRef>
              <c:f>Sheet1!$B$2:$B$5</c:f>
              <c:numCache>
                <c:formatCode>General</c:formatCode>
                <c:ptCount val="4"/>
                <c:pt idx="0">
                  <c:v>5</c:v>
                </c:pt>
                <c:pt idx="1">
                  <c:v>13</c:v>
                </c:pt>
              </c:numCache>
            </c:numRef>
          </c:val>
          <c:extLst xmlns:c16r2="http://schemas.microsoft.com/office/drawing/2015/06/chart">
            <c:ext xmlns:c16="http://schemas.microsoft.com/office/drawing/2014/chart" uri="{C3380CC4-5D6E-409C-BE32-E72D297353CC}">
              <c16:uniqueId val="{00000000-3EAB-4222-B788-2DDB303216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2"/>
        <c:delete val="1"/>
      </c:legendEntry>
      <c:legendEntry>
        <c:idx val="3"/>
        <c:delete val="1"/>
      </c:legendEntry>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bg-BG"/>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bg-BG"/>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bg-BG"/>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77380100214745"/>
          <c:y val="0.18459894511448449"/>
          <c:w val="0.62239553805774284"/>
          <c:h val="0.74094706911636044"/>
        </c:manualLayout>
      </c:layout>
      <c:doughnutChart>
        <c:varyColors val="1"/>
        <c:ser>
          <c:idx val="0"/>
          <c:order val="0"/>
          <c:tx>
            <c:strRef>
              <c:f>Sheet1!$B$2</c:f>
              <c:strCache>
                <c:ptCount val="1"/>
                <c:pt idx="0">
                  <c:v>58</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213-4FE6-AF39-6DB4FC5C468A}"/>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213-4FE6-AF39-6DB4FC5C468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bg-BG"/>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Sheet1!$B$1:$C$1</c:f>
              <c:strCache>
                <c:ptCount val="2"/>
                <c:pt idx="0">
                  <c:v>УЧАЩИ</c:v>
                </c:pt>
                <c:pt idx="1">
                  <c:v>РАБОТЕЩИ</c:v>
                </c:pt>
              </c:strCache>
            </c:strRef>
          </c:cat>
          <c:val>
            <c:numRef>
              <c:f>Sheet1!$B$2:$C$2</c:f>
              <c:numCache>
                <c:formatCode>General</c:formatCode>
                <c:ptCount val="2"/>
                <c:pt idx="0">
                  <c:v>58</c:v>
                </c:pt>
                <c:pt idx="1">
                  <c:v>176</c:v>
                </c:pt>
              </c:numCache>
            </c:numRef>
          </c:val>
          <c:extLst xmlns:c16r2="http://schemas.microsoft.com/office/drawing/2015/06/chart">
            <c:ext xmlns:c16="http://schemas.microsoft.com/office/drawing/2014/chart" uri="{C3380CC4-5D6E-409C-BE32-E72D297353CC}">
              <c16:uniqueId val="{00000004-A213-4FE6-AF39-6DB4FC5C468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bg-BG"/>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bg-BG"/>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bg-BG"/>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elete val="1"/>
          </c:dLbls>
          <c:cat>
            <c:strRef>
              <c:f>Sheet1!$A$2:$A$11</c:f>
              <c:strCache>
                <c:ptCount val="10"/>
                <c:pt idx="0">
                  <c:v>Собствен бизнес</c:v>
                </c:pt>
                <c:pt idx="1">
                  <c:v>Право</c:v>
                </c:pt>
                <c:pt idx="2">
                  <c:v>Икономика</c:v>
                </c:pt>
                <c:pt idx="3">
                  <c:v>Маркетинг</c:v>
                </c:pt>
                <c:pt idx="4">
                  <c:v>Медицина</c:v>
                </c:pt>
                <c:pt idx="5">
                  <c:v>Инженерство</c:v>
                </c:pt>
                <c:pt idx="6">
                  <c:v>IT</c:v>
                </c:pt>
                <c:pt idx="7">
                  <c:v>Архитектура</c:v>
                </c:pt>
                <c:pt idx="8">
                  <c:v>Изкуства</c:v>
                </c:pt>
                <c:pt idx="9">
                  <c:v>Туризъм</c:v>
                </c:pt>
              </c:strCache>
            </c:strRef>
          </c:cat>
          <c:val>
            <c:numRef>
              <c:f>Sheet1!$B$2:$B$11</c:f>
              <c:numCache>
                <c:formatCode>General</c:formatCode>
                <c:ptCount val="10"/>
                <c:pt idx="0">
                  <c:v>14</c:v>
                </c:pt>
                <c:pt idx="1">
                  <c:v>13</c:v>
                </c:pt>
                <c:pt idx="2">
                  <c:v>12</c:v>
                </c:pt>
                <c:pt idx="3">
                  <c:v>11</c:v>
                </c:pt>
                <c:pt idx="4">
                  <c:v>9</c:v>
                </c:pt>
                <c:pt idx="5">
                  <c:v>9</c:v>
                </c:pt>
                <c:pt idx="6">
                  <c:v>8</c:v>
                </c:pt>
                <c:pt idx="7">
                  <c:v>5</c:v>
                </c:pt>
                <c:pt idx="8">
                  <c:v>5</c:v>
                </c:pt>
                <c:pt idx="9">
                  <c:v>4</c:v>
                </c:pt>
              </c:numCache>
            </c:numRef>
          </c:val>
          <c:extLst xmlns:c16r2="http://schemas.microsoft.com/office/drawing/2015/06/chart">
            <c:ext xmlns:c16="http://schemas.microsoft.com/office/drawing/2014/chart" uri="{C3380CC4-5D6E-409C-BE32-E72D297353CC}">
              <c16:uniqueId val="{00000000-ED00-4F67-BFF1-BC389FB4B7DE}"/>
            </c:ext>
          </c:extLst>
        </c:ser>
        <c:dLbls>
          <c:dLblPos val="inEnd"/>
          <c:showLegendKey val="0"/>
          <c:showVal val="1"/>
          <c:showCatName val="0"/>
          <c:showSerName val="0"/>
          <c:showPercent val="0"/>
          <c:showBubbleSize val="0"/>
        </c:dLbls>
        <c:gapWidth val="182"/>
        <c:axId val="231759872"/>
        <c:axId val="229764480"/>
      </c:barChart>
      <c:catAx>
        <c:axId val="231759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998DC"/>
                </a:solidFill>
                <a:latin typeface="+mn-lt"/>
                <a:ea typeface="+mn-ea"/>
                <a:cs typeface="+mn-cs"/>
              </a:defRPr>
            </a:pPr>
            <a:endParaRPr lang="bg-BG"/>
          </a:p>
        </c:txPr>
        <c:crossAx val="229764480"/>
        <c:crosses val="autoZero"/>
        <c:auto val="1"/>
        <c:lblAlgn val="ctr"/>
        <c:lblOffset val="100"/>
        <c:noMultiLvlLbl val="0"/>
      </c:catAx>
      <c:valAx>
        <c:axId val="229764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bg-BG"/>
          </a:p>
        </c:txPr>
        <c:crossAx val="231759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bg-BG"/>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81894-58DA-430F-9DC3-11B14C900400}" type="doc">
      <dgm:prSet loTypeId="urn:microsoft.com/office/officeart/2005/8/layout/pyramid3" loCatId="pyramid" qsTypeId="urn:microsoft.com/office/officeart/2005/8/quickstyle/simple1" qsCatId="simple" csTypeId="urn:microsoft.com/office/officeart/2005/8/colors/accent1_2" csCatId="accent1" phldr="1"/>
      <dgm:spPr/>
    </dgm:pt>
    <dgm:pt modelId="{84896D23-1331-4862-B9E7-62DB7F4B5EE0}">
      <dgm:prSet phldrT="[Text]"/>
      <dgm:spPr/>
      <dgm:t>
        <a:bodyPr/>
        <a:lstStyle/>
        <a:p>
          <a:r>
            <a:rPr lang="bg-BG" dirty="0" smtClean="0">
              <a:solidFill>
                <a:schemeClr val="tx2"/>
              </a:solidFill>
              <a:latin typeface="Georgia" panose="02040502050405020303" pitchFamily="18" charset="0"/>
            </a:rPr>
            <a:t>Грабващ вниманието финал</a:t>
          </a:r>
          <a:endParaRPr lang="en-US" dirty="0">
            <a:solidFill>
              <a:schemeClr val="tx2"/>
            </a:solidFill>
            <a:latin typeface="Georgia" panose="02040502050405020303" pitchFamily="18" charset="0"/>
          </a:endParaRPr>
        </a:p>
      </dgm:t>
    </dgm:pt>
    <dgm:pt modelId="{72DE7946-F637-445E-9A7D-DC4D8D66FF75}" type="parTrans" cxnId="{CBE90445-6C6F-41F4-99DD-C8AE49AC50C1}">
      <dgm:prSet/>
      <dgm:spPr/>
      <dgm:t>
        <a:bodyPr/>
        <a:lstStyle/>
        <a:p>
          <a:endParaRPr lang="en-US">
            <a:latin typeface="Georgia" panose="02040502050405020303" pitchFamily="18" charset="0"/>
          </a:endParaRPr>
        </a:p>
      </dgm:t>
    </dgm:pt>
    <dgm:pt modelId="{B2FFE9C6-878B-4913-A771-11723FA2D5B1}" type="sibTrans" cxnId="{CBE90445-6C6F-41F4-99DD-C8AE49AC50C1}">
      <dgm:prSet/>
      <dgm:spPr/>
      <dgm:t>
        <a:bodyPr/>
        <a:lstStyle/>
        <a:p>
          <a:endParaRPr lang="en-US">
            <a:latin typeface="Georgia" panose="02040502050405020303" pitchFamily="18" charset="0"/>
          </a:endParaRPr>
        </a:p>
      </dgm:t>
    </dgm:pt>
    <dgm:pt modelId="{46D3314C-04E4-47B9-86F3-8CB944F63ADF}">
      <dgm:prSet phldrT="[Text]"/>
      <dgm:spPr/>
      <dgm:t>
        <a:bodyPr/>
        <a:lstStyle/>
        <a:p>
          <a:r>
            <a:rPr lang="bg-BG" dirty="0" smtClean="0">
              <a:solidFill>
                <a:schemeClr val="tx2"/>
              </a:solidFill>
              <a:latin typeface="Georgia" panose="02040502050405020303" pitchFamily="18" charset="0"/>
            </a:rPr>
            <a:t>Въведение,</a:t>
          </a:r>
        </a:p>
        <a:p>
          <a:r>
            <a:rPr lang="bg-BG" dirty="0" smtClean="0">
              <a:solidFill>
                <a:schemeClr val="tx2"/>
              </a:solidFill>
              <a:latin typeface="Georgia" panose="02040502050405020303" pitchFamily="18" charset="0"/>
            </a:rPr>
            <a:t>факти</a:t>
          </a:r>
          <a:endParaRPr lang="en-US" dirty="0">
            <a:solidFill>
              <a:schemeClr val="tx2"/>
            </a:solidFill>
            <a:latin typeface="Georgia" panose="02040502050405020303" pitchFamily="18" charset="0"/>
          </a:endParaRPr>
        </a:p>
      </dgm:t>
    </dgm:pt>
    <dgm:pt modelId="{1AA62999-9444-4712-AF86-BA4AE301E157}" type="parTrans" cxnId="{1735C2EA-3D9C-4473-8F75-461D5EDD18E1}">
      <dgm:prSet/>
      <dgm:spPr/>
      <dgm:t>
        <a:bodyPr/>
        <a:lstStyle/>
        <a:p>
          <a:endParaRPr lang="en-US">
            <a:latin typeface="Georgia" panose="02040502050405020303" pitchFamily="18" charset="0"/>
          </a:endParaRPr>
        </a:p>
      </dgm:t>
    </dgm:pt>
    <dgm:pt modelId="{F67DC16B-6B05-41B6-87BE-73A9F31D9CFD}" type="sibTrans" cxnId="{1735C2EA-3D9C-4473-8F75-461D5EDD18E1}">
      <dgm:prSet/>
      <dgm:spPr/>
      <dgm:t>
        <a:bodyPr/>
        <a:lstStyle/>
        <a:p>
          <a:endParaRPr lang="en-US">
            <a:latin typeface="Georgia" panose="02040502050405020303" pitchFamily="18" charset="0"/>
          </a:endParaRPr>
        </a:p>
      </dgm:t>
    </dgm:pt>
    <dgm:pt modelId="{84E9EB1B-B25C-4356-B2B0-0A92DBF18CC0}" type="pres">
      <dgm:prSet presAssocID="{93081894-58DA-430F-9DC3-11B14C900400}" presName="Name0" presStyleCnt="0">
        <dgm:presLayoutVars>
          <dgm:dir/>
          <dgm:animLvl val="lvl"/>
          <dgm:resizeHandles val="exact"/>
        </dgm:presLayoutVars>
      </dgm:prSet>
      <dgm:spPr/>
    </dgm:pt>
    <dgm:pt modelId="{3E261716-9717-43DF-834C-6788BA903744}" type="pres">
      <dgm:prSet presAssocID="{84896D23-1331-4862-B9E7-62DB7F4B5EE0}" presName="Name8" presStyleCnt="0"/>
      <dgm:spPr/>
    </dgm:pt>
    <dgm:pt modelId="{CC91EA4D-BFD9-4862-AA80-649189A10D74}" type="pres">
      <dgm:prSet presAssocID="{84896D23-1331-4862-B9E7-62DB7F4B5EE0}" presName="level" presStyleLbl="node1" presStyleIdx="0" presStyleCnt="2" custScaleY="35145">
        <dgm:presLayoutVars>
          <dgm:chMax val="1"/>
          <dgm:bulletEnabled val="1"/>
        </dgm:presLayoutVars>
      </dgm:prSet>
      <dgm:spPr/>
      <dgm:t>
        <a:bodyPr/>
        <a:lstStyle/>
        <a:p>
          <a:endParaRPr lang="en-US"/>
        </a:p>
      </dgm:t>
    </dgm:pt>
    <dgm:pt modelId="{7F3AE9E4-3785-4BFC-8B81-87AB5412FF6D}" type="pres">
      <dgm:prSet presAssocID="{84896D23-1331-4862-B9E7-62DB7F4B5EE0}" presName="levelTx" presStyleLbl="revTx" presStyleIdx="0" presStyleCnt="0">
        <dgm:presLayoutVars>
          <dgm:chMax val="1"/>
          <dgm:bulletEnabled val="1"/>
        </dgm:presLayoutVars>
      </dgm:prSet>
      <dgm:spPr/>
      <dgm:t>
        <a:bodyPr/>
        <a:lstStyle/>
        <a:p>
          <a:endParaRPr lang="en-US"/>
        </a:p>
      </dgm:t>
    </dgm:pt>
    <dgm:pt modelId="{B502ED4D-4AA1-4295-A385-9D44A5D4FE2F}" type="pres">
      <dgm:prSet presAssocID="{46D3314C-04E4-47B9-86F3-8CB944F63ADF}" presName="Name8" presStyleCnt="0"/>
      <dgm:spPr/>
    </dgm:pt>
    <dgm:pt modelId="{D5125E8E-70D8-4EF1-9B88-45C7E7D158D1}" type="pres">
      <dgm:prSet presAssocID="{46D3314C-04E4-47B9-86F3-8CB944F63ADF}" presName="level" presStyleLbl="node1" presStyleIdx="1" presStyleCnt="2">
        <dgm:presLayoutVars>
          <dgm:chMax val="1"/>
          <dgm:bulletEnabled val="1"/>
        </dgm:presLayoutVars>
      </dgm:prSet>
      <dgm:spPr/>
      <dgm:t>
        <a:bodyPr/>
        <a:lstStyle/>
        <a:p>
          <a:endParaRPr lang="en-US"/>
        </a:p>
      </dgm:t>
    </dgm:pt>
    <dgm:pt modelId="{C6F5F7F6-E78E-4EB2-A99E-99EAFA1B23FD}" type="pres">
      <dgm:prSet presAssocID="{46D3314C-04E4-47B9-86F3-8CB944F63ADF}" presName="levelTx" presStyleLbl="revTx" presStyleIdx="0" presStyleCnt="0">
        <dgm:presLayoutVars>
          <dgm:chMax val="1"/>
          <dgm:bulletEnabled val="1"/>
        </dgm:presLayoutVars>
      </dgm:prSet>
      <dgm:spPr/>
      <dgm:t>
        <a:bodyPr/>
        <a:lstStyle/>
        <a:p>
          <a:endParaRPr lang="en-US"/>
        </a:p>
      </dgm:t>
    </dgm:pt>
  </dgm:ptLst>
  <dgm:cxnLst>
    <dgm:cxn modelId="{1735C2EA-3D9C-4473-8F75-461D5EDD18E1}" srcId="{93081894-58DA-430F-9DC3-11B14C900400}" destId="{46D3314C-04E4-47B9-86F3-8CB944F63ADF}" srcOrd="1" destOrd="0" parTransId="{1AA62999-9444-4712-AF86-BA4AE301E157}" sibTransId="{F67DC16B-6B05-41B6-87BE-73A9F31D9CFD}"/>
    <dgm:cxn modelId="{C7234411-861D-425D-BB73-D578532E7756}" type="presOf" srcId="{46D3314C-04E4-47B9-86F3-8CB944F63ADF}" destId="{C6F5F7F6-E78E-4EB2-A99E-99EAFA1B23FD}" srcOrd="1" destOrd="0" presId="urn:microsoft.com/office/officeart/2005/8/layout/pyramid3"/>
    <dgm:cxn modelId="{799713CF-A42E-476A-A629-7E7EF4604D9A}" type="presOf" srcId="{84896D23-1331-4862-B9E7-62DB7F4B5EE0}" destId="{7F3AE9E4-3785-4BFC-8B81-87AB5412FF6D}" srcOrd="1" destOrd="0" presId="urn:microsoft.com/office/officeart/2005/8/layout/pyramid3"/>
    <dgm:cxn modelId="{CBE90445-6C6F-41F4-99DD-C8AE49AC50C1}" srcId="{93081894-58DA-430F-9DC3-11B14C900400}" destId="{84896D23-1331-4862-B9E7-62DB7F4B5EE0}" srcOrd="0" destOrd="0" parTransId="{72DE7946-F637-445E-9A7D-DC4D8D66FF75}" sibTransId="{B2FFE9C6-878B-4913-A771-11723FA2D5B1}"/>
    <dgm:cxn modelId="{FCCACE23-6686-4334-A68C-1CE92E0C47C8}" type="presOf" srcId="{46D3314C-04E4-47B9-86F3-8CB944F63ADF}" destId="{D5125E8E-70D8-4EF1-9B88-45C7E7D158D1}" srcOrd="0" destOrd="0" presId="urn:microsoft.com/office/officeart/2005/8/layout/pyramid3"/>
    <dgm:cxn modelId="{49239B3B-073E-4E20-A38F-829E8673AAC8}" type="presOf" srcId="{93081894-58DA-430F-9DC3-11B14C900400}" destId="{84E9EB1B-B25C-4356-B2B0-0A92DBF18CC0}" srcOrd="0" destOrd="0" presId="urn:microsoft.com/office/officeart/2005/8/layout/pyramid3"/>
    <dgm:cxn modelId="{AA3CCA50-6722-4B70-81D0-24326B387792}" type="presOf" srcId="{84896D23-1331-4862-B9E7-62DB7F4B5EE0}" destId="{CC91EA4D-BFD9-4862-AA80-649189A10D74}" srcOrd="0" destOrd="0" presId="urn:microsoft.com/office/officeart/2005/8/layout/pyramid3"/>
    <dgm:cxn modelId="{01AFA9CD-4797-454A-9EE9-CA079FEB7853}" type="presParOf" srcId="{84E9EB1B-B25C-4356-B2B0-0A92DBF18CC0}" destId="{3E261716-9717-43DF-834C-6788BA903744}" srcOrd="0" destOrd="0" presId="urn:microsoft.com/office/officeart/2005/8/layout/pyramid3"/>
    <dgm:cxn modelId="{9B0D9F12-DBC2-4128-A681-A57DABF649ED}" type="presParOf" srcId="{3E261716-9717-43DF-834C-6788BA903744}" destId="{CC91EA4D-BFD9-4862-AA80-649189A10D74}" srcOrd="0" destOrd="0" presId="urn:microsoft.com/office/officeart/2005/8/layout/pyramid3"/>
    <dgm:cxn modelId="{37B06985-C438-4173-9816-50F4F05807D3}" type="presParOf" srcId="{3E261716-9717-43DF-834C-6788BA903744}" destId="{7F3AE9E4-3785-4BFC-8B81-87AB5412FF6D}" srcOrd="1" destOrd="0" presId="urn:microsoft.com/office/officeart/2005/8/layout/pyramid3"/>
    <dgm:cxn modelId="{864BD3AA-BECB-4F88-88F3-46359E5470F8}" type="presParOf" srcId="{84E9EB1B-B25C-4356-B2B0-0A92DBF18CC0}" destId="{B502ED4D-4AA1-4295-A385-9D44A5D4FE2F}" srcOrd="1" destOrd="0" presId="urn:microsoft.com/office/officeart/2005/8/layout/pyramid3"/>
    <dgm:cxn modelId="{1B2E4B06-3A63-442D-939B-A7899F992917}" type="presParOf" srcId="{B502ED4D-4AA1-4295-A385-9D44A5D4FE2F}" destId="{D5125E8E-70D8-4EF1-9B88-45C7E7D158D1}" srcOrd="0" destOrd="0" presId="urn:microsoft.com/office/officeart/2005/8/layout/pyramid3"/>
    <dgm:cxn modelId="{9C0BB43A-C912-49C5-8AE8-0E3E28BD8385}" type="presParOf" srcId="{B502ED4D-4AA1-4295-A385-9D44A5D4FE2F}" destId="{C6F5F7F6-E78E-4EB2-A99E-99EAFA1B23FD}"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A602A1-4739-4E60-90B9-8D8041668778}" type="datetimeFigureOut">
              <a:rPr lang="en-US" smtClean="0"/>
              <a:t>3/24/2018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5ED526-7549-4ECD-A723-3F1E61DE3FE2}" type="slidenum">
              <a:rPr lang="en-US" smtClean="0"/>
              <a:t>‹#›</a:t>
            </a:fld>
            <a:endParaRPr lang="en-US"/>
          </a:p>
        </p:txBody>
      </p:sp>
    </p:spTree>
    <p:extLst>
      <p:ext uri="{BB962C8B-B14F-4D97-AF65-F5344CB8AC3E}">
        <p14:creationId xmlns:p14="http://schemas.microsoft.com/office/powerpoint/2010/main" val="1749494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bg-BG"/>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bg-BG"/>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bg-BG" noProof="0" smtClean="0"/>
              <a:t>Click to edit Master text styles</a:t>
            </a:r>
          </a:p>
          <a:p>
            <a:pPr lvl="1"/>
            <a:r>
              <a:rPr lang="bg-BG" noProof="0" smtClean="0"/>
              <a:t>Second level</a:t>
            </a:r>
          </a:p>
          <a:p>
            <a:pPr lvl="2"/>
            <a:r>
              <a:rPr lang="bg-BG" noProof="0" smtClean="0"/>
              <a:t>Third level</a:t>
            </a:r>
          </a:p>
          <a:p>
            <a:pPr lvl="3"/>
            <a:r>
              <a:rPr lang="bg-BG" noProof="0" smtClean="0"/>
              <a:t>Fourth level</a:t>
            </a:r>
          </a:p>
          <a:p>
            <a:pPr lvl="4"/>
            <a:r>
              <a:rPr lang="bg-BG"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bg-BG"/>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16929FBC-DC2E-4090-9D68-96DC05C65C59}" type="slidenum">
              <a:rPr lang="bg-BG"/>
              <a:pPr>
                <a:defRPr/>
              </a:pPr>
              <a:t>‹#›</a:t>
            </a:fld>
            <a:endParaRPr lang="bg-BG"/>
          </a:p>
        </p:txBody>
      </p:sp>
    </p:spTree>
    <p:extLst>
      <p:ext uri="{BB962C8B-B14F-4D97-AF65-F5344CB8AC3E}">
        <p14:creationId xmlns:p14="http://schemas.microsoft.com/office/powerpoint/2010/main" val="1350189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298BE63-8DFF-4F2A-90F9-95C5926646F0}" type="slidenum">
              <a:rPr lang="en-US" altLang="en-US" smtClean="0">
                <a:ea typeface="ヒラギノ角ゴ Pro W3" pitchFamily="-84" charset="-128"/>
              </a:rPr>
              <a:pPr>
                <a:spcBef>
                  <a:spcPct val="0"/>
                </a:spcBef>
              </a:pPr>
              <a:t>2</a:t>
            </a:fld>
            <a:endParaRPr lang="en-US" altLang="en-US" smtClean="0">
              <a:ea typeface="ヒラギノ角ゴ Pro W3" pitchFamily="-84"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bg-BG" altLang="en-US" sz="1200" dirty="0" smtClean="0">
                <a:latin typeface="Arial" pitchFamily="34" charset="0"/>
                <a:ea typeface="ヒラギノ角ゴ Pro W3" pitchFamily="-84" charset="-128"/>
                <a:cs typeface="Arial" pitchFamily="34" charset="0"/>
              </a:rPr>
              <a:t>За да говорим за членство в една организация, т.е. за принадлежност, има нещо, с което трябва да сме наясно: това е нейната идентичност. Къде всъщност членуваме? Коя е нашата организация? Един прост пример, да речем с един хор. Това е мястото, което обединява хора които могат да пеят, обичат да пеят и се събират с подобни на тях, за да реализират това което носят като дарба. Тук всичко е ясно. Интересно за нас е ако попитаме сто ротарианци какво е Ротари, какво ще научим от техните отговори. </a:t>
            </a:r>
          </a:p>
          <a:p>
            <a:pPr eaLnBrk="1" hangingPunct="1"/>
            <a:endParaRPr lang="bg-BG" altLang="en-US" dirty="0" smtClean="0">
              <a:latin typeface="Arial" pitchFamily="34" charset="0"/>
              <a:ea typeface="ヒラギノ角ゴ Pro W3" pitchFamily="-84" charset="-128"/>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11</a:t>
            </a:fld>
            <a:endParaRPr lang="en-US" altLang="en-US" smtClean="0">
              <a:ea typeface="ヒラギノ角ゴ Pro W3" pitchFamily="-84" charset="-128"/>
            </a:endParaRPr>
          </a:p>
        </p:txBody>
      </p:sp>
    </p:spTree>
    <p:extLst>
      <p:ext uri="{BB962C8B-B14F-4D97-AF65-F5344CB8AC3E}">
        <p14:creationId xmlns:p14="http://schemas.microsoft.com/office/powerpoint/2010/main" val="2091397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12</a:t>
            </a:fld>
            <a:endParaRPr lang="en-US" altLang="en-US" smtClean="0">
              <a:ea typeface="ヒラギノ角ゴ Pro W3" pitchFamily="-84" charset="-128"/>
            </a:endParaRPr>
          </a:p>
        </p:txBody>
      </p:sp>
    </p:spTree>
    <p:extLst>
      <p:ext uri="{BB962C8B-B14F-4D97-AF65-F5344CB8AC3E}">
        <p14:creationId xmlns:p14="http://schemas.microsoft.com/office/powerpoint/2010/main" val="3047828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13</a:t>
            </a:fld>
            <a:endParaRPr lang="en-US" altLang="en-US" smtClean="0">
              <a:ea typeface="ヒラギノ角ゴ Pro W3" pitchFamily="-84" charset="-128"/>
            </a:endParaRPr>
          </a:p>
        </p:txBody>
      </p:sp>
    </p:spTree>
    <p:extLst>
      <p:ext uri="{BB962C8B-B14F-4D97-AF65-F5344CB8AC3E}">
        <p14:creationId xmlns:p14="http://schemas.microsoft.com/office/powerpoint/2010/main" val="48763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14</a:t>
            </a:fld>
            <a:endParaRPr lang="en-US" altLang="en-US" smtClean="0">
              <a:ea typeface="ヒラギノ角ゴ Pro W3" pitchFamily="-84" charset="-128"/>
            </a:endParaRPr>
          </a:p>
        </p:txBody>
      </p:sp>
    </p:spTree>
    <p:extLst>
      <p:ext uri="{BB962C8B-B14F-4D97-AF65-F5344CB8AC3E}">
        <p14:creationId xmlns:p14="http://schemas.microsoft.com/office/powerpoint/2010/main" val="417173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15</a:t>
            </a:fld>
            <a:endParaRPr lang="en-US" altLang="en-US" smtClean="0">
              <a:ea typeface="ヒラギノ角ゴ Pro W3" pitchFamily="-84" charset="-128"/>
            </a:endParaRPr>
          </a:p>
        </p:txBody>
      </p:sp>
    </p:spTree>
    <p:extLst>
      <p:ext uri="{BB962C8B-B14F-4D97-AF65-F5344CB8AC3E}">
        <p14:creationId xmlns:p14="http://schemas.microsoft.com/office/powerpoint/2010/main" val="24653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16</a:t>
            </a:fld>
            <a:endParaRPr lang="en-US" altLang="en-US" smtClean="0">
              <a:ea typeface="ヒラギノ角ゴ Pro W3" pitchFamily="-84" charset="-128"/>
            </a:endParaRPr>
          </a:p>
        </p:txBody>
      </p:sp>
    </p:spTree>
    <p:extLst>
      <p:ext uri="{BB962C8B-B14F-4D97-AF65-F5344CB8AC3E}">
        <p14:creationId xmlns:p14="http://schemas.microsoft.com/office/powerpoint/2010/main" val="219495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17</a:t>
            </a:fld>
            <a:endParaRPr lang="en-US" altLang="en-US" smtClean="0">
              <a:ea typeface="ヒラギノ角ゴ Pro W3" pitchFamily="-84" charset="-128"/>
            </a:endParaRPr>
          </a:p>
        </p:txBody>
      </p:sp>
    </p:spTree>
    <p:extLst>
      <p:ext uri="{BB962C8B-B14F-4D97-AF65-F5344CB8AC3E}">
        <p14:creationId xmlns:p14="http://schemas.microsoft.com/office/powerpoint/2010/main" val="30853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298BE63-8DFF-4F2A-90F9-95C5926646F0}" type="slidenum">
              <a:rPr lang="en-US" altLang="en-US" smtClean="0">
                <a:ea typeface="ヒラギノ角ゴ Pro W3" pitchFamily="-84" charset="-128"/>
              </a:rPr>
              <a:pPr>
                <a:spcBef>
                  <a:spcPct val="0"/>
                </a:spcBef>
              </a:pPr>
              <a:t>20</a:t>
            </a:fld>
            <a:endParaRPr lang="en-US" altLang="en-US" smtClean="0">
              <a:ea typeface="ヒラギノ角ゴ Pro W3" pitchFamily="-84"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smtClean="0">
              <a:latin typeface="Arial" pitchFamily="34" charset="0"/>
              <a:ea typeface="ヒラギノ角ゴ Pro W3" pitchFamily="-84" charset="-128"/>
              <a:cs typeface="Arial" pitchFamily="34" charset="0"/>
            </a:endParaRPr>
          </a:p>
        </p:txBody>
      </p:sp>
    </p:spTree>
    <p:extLst>
      <p:ext uri="{BB962C8B-B14F-4D97-AF65-F5344CB8AC3E}">
        <p14:creationId xmlns:p14="http://schemas.microsoft.com/office/powerpoint/2010/main" val="743849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21</a:t>
            </a:fld>
            <a:endParaRPr lang="en-US" altLang="en-US" smtClean="0">
              <a:ea typeface="ヒラギノ角ゴ Pro W3" pitchFamily="-84" charset="-128"/>
            </a:endParaRPr>
          </a:p>
        </p:txBody>
      </p:sp>
    </p:spTree>
    <p:extLst>
      <p:ext uri="{BB962C8B-B14F-4D97-AF65-F5344CB8AC3E}">
        <p14:creationId xmlns:p14="http://schemas.microsoft.com/office/powerpoint/2010/main" val="1593654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22</a:t>
            </a:fld>
            <a:endParaRPr lang="en-US" altLang="en-US" smtClean="0">
              <a:ea typeface="ヒラギノ角ゴ Pro W3" pitchFamily="-84" charset="-128"/>
            </a:endParaRPr>
          </a:p>
        </p:txBody>
      </p:sp>
    </p:spTree>
    <p:extLst>
      <p:ext uri="{BB962C8B-B14F-4D97-AF65-F5344CB8AC3E}">
        <p14:creationId xmlns:p14="http://schemas.microsoft.com/office/powerpoint/2010/main" val="218136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bg-BG" sz="1200" dirty="0" smtClean="0"/>
              <a:t>Ето какво ни казва Ротари Интернешънъл с кампанията, която тече в цял свят – </a:t>
            </a:r>
            <a:r>
              <a:rPr lang="bg-BG" sz="1200" b="1" dirty="0" smtClean="0"/>
              <a:t>Ротари обединява хората на действието</a:t>
            </a:r>
            <a:r>
              <a:rPr lang="bg-BG" sz="1200" dirty="0" smtClean="0"/>
              <a:t>. Снимките са от Хийтроу, Лондон, но същата мултимедийна презентация върви и по други големи аерогари, в медии, с брандиране на различни обекти. Вижте тези хора и забележете посланието: те не са в бални зали, в скъпи коли или в скъпи дрехи.</a:t>
            </a:r>
          </a:p>
          <a:p>
            <a:endParaRPr lang="bg-BG" altLang="en-US" dirty="0" smtClean="0">
              <a:latin typeface="Arial" pitchFamily="34" charset="0"/>
              <a:ea typeface="ヒラギノ角ゴ Pro W3" pitchFamily="-84" charset="-128"/>
              <a:cs typeface="Arial" pitchFamily="34" charset="0"/>
            </a:endParaRPr>
          </a:p>
          <a:p>
            <a:endParaRPr lang="bg-BG" altLang="en-US" dirty="0"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a:t>
            </a:fld>
            <a:endParaRPr lang="en-US" altLang="en-US" smtClean="0">
              <a:ea typeface="ヒラギノ角ゴ Pro W3" pitchFamily="-8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23</a:t>
            </a:fld>
            <a:endParaRPr lang="en-US" altLang="en-US" smtClean="0">
              <a:ea typeface="ヒラギノ角ゴ Pro W3" pitchFamily="-84" charset="-128"/>
            </a:endParaRPr>
          </a:p>
        </p:txBody>
      </p:sp>
    </p:spTree>
    <p:extLst>
      <p:ext uri="{BB962C8B-B14F-4D97-AF65-F5344CB8AC3E}">
        <p14:creationId xmlns:p14="http://schemas.microsoft.com/office/powerpoint/2010/main" val="160734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24</a:t>
            </a:fld>
            <a:endParaRPr lang="en-US" altLang="en-US" smtClean="0">
              <a:ea typeface="ヒラギノ角ゴ Pro W3" pitchFamily="-84" charset="-128"/>
            </a:endParaRPr>
          </a:p>
        </p:txBody>
      </p:sp>
    </p:spTree>
    <p:extLst>
      <p:ext uri="{BB962C8B-B14F-4D97-AF65-F5344CB8AC3E}">
        <p14:creationId xmlns:p14="http://schemas.microsoft.com/office/powerpoint/2010/main" val="3646653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25</a:t>
            </a:fld>
            <a:endParaRPr lang="en-US" altLang="en-US" smtClean="0">
              <a:ea typeface="ヒラギノ角ゴ Pro W3" pitchFamily="-84" charset="-128"/>
            </a:endParaRPr>
          </a:p>
        </p:txBody>
      </p:sp>
    </p:spTree>
    <p:extLst>
      <p:ext uri="{BB962C8B-B14F-4D97-AF65-F5344CB8AC3E}">
        <p14:creationId xmlns:p14="http://schemas.microsoft.com/office/powerpoint/2010/main" val="2888723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26</a:t>
            </a:fld>
            <a:endParaRPr lang="en-US" altLang="en-US" smtClean="0">
              <a:ea typeface="ヒラギノ角ゴ Pro W3" pitchFamily="-84" charset="-128"/>
            </a:endParaRPr>
          </a:p>
        </p:txBody>
      </p:sp>
    </p:spTree>
    <p:extLst>
      <p:ext uri="{BB962C8B-B14F-4D97-AF65-F5344CB8AC3E}">
        <p14:creationId xmlns:p14="http://schemas.microsoft.com/office/powerpoint/2010/main" val="422708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27</a:t>
            </a:fld>
            <a:endParaRPr lang="en-US" altLang="en-US" smtClean="0">
              <a:ea typeface="ヒラギノ角ゴ Pro W3" pitchFamily="-84" charset="-128"/>
            </a:endParaRPr>
          </a:p>
        </p:txBody>
      </p:sp>
    </p:spTree>
    <p:extLst>
      <p:ext uri="{BB962C8B-B14F-4D97-AF65-F5344CB8AC3E}">
        <p14:creationId xmlns:p14="http://schemas.microsoft.com/office/powerpoint/2010/main" val="3353112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28</a:t>
            </a:fld>
            <a:endParaRPr lang="en-US" altLang="en-US" smtClean="0">
              <a:ea typeface="ヒラギノ角ゴ Pro W3" pitchFamily="-84" charset="-128"/>
            </a:endParaRPr>
          </a:p>
        </p:txBody>
      </p:sp>
    </p:spTree>
    <p:extLst>
      <p:ext uri="{BB962C8B-B14F-4D97-AF65-F5344CB8AC3E}">
        <p14:creationId xmlns:p14="http://schemas.microsoft.com/office/powerpoint/2010/main" val="3886637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29</a:t>
            </a:fld>
            <a:endParaRPr lang="en-US" altLang="en-US" smtClean="0">
              <a:ea typeface="ヒラギノ角ゴ Pro W3" pitchFamily="-84" charset="-128"/>
            </a:endParaRPr>
          </a:p>
        </p:txBody>
      </p:sp>
    </p:spTree>
    <p:extLst>
      <p:ext uri="{BB962C8B-B14F-4D97-AF65-F5344CB8AC3E}">
        <p14:creationId xmlns:p14="http://schemas.microsoft.com/office/powerpoint/2010/main" val="522990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30</a:t>
            </a:fld>
            <a:endParaRPr lang="en-US" altLang="en-US" smtClean="0">
              <a:ea typeface="ヒラギノ角ゴ Pro W3" pitchFamily="-84" charset="-128"/>
            </a:endParaRPr>
          </a:p>
        </p:txBody>
      </p:sp>
    </p:spTree>
    <p:extLst>
      <p:ext uri="{BB962C8B-B14F-4D97-AF65-F5344CB8AC3E}">
        <p14:creationId xmlns:p14="http://schemas.microsoft.com/office/powerpoint/2010/main" val="3713252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31</a:t>
            </a:fld>
            <a:endParaRPr lang="en-US" altLang="en-US" smtClean="0">
              <a:ea typeface="ヒラギノ角ゴ Pro W3" pitchFamily="-84" charset="-128"/>
            </a:endParaRPr>
          </a:p>
        </p:txBody>
      </p:sp>
    </p:spTree>
    <p:extLst>
      <p:ext uri="{BB962C8B-B14F-4D97-AF65-F5344CB8AC3E}">
        <p14:creationId xmlns:p14="http://schemas.microsoft.com/office/powerpoint/2010/main" val="2107971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32</a:t>
            </a:fld>
            <a:endParaRPr lang="en-US" altLang="en-US" smtClean="0">
              <a:ea typeface="ヒラギノ角ゴ Pro W3" pitchFamily="-84" charset="-128"/>
            </a:endParaRPr>
          </a:p>
        </p:txBody>
      </p:sp>
    </p:spTree>
    <p:extLst>
      <p:ext uri="{BB962C8B-B14F-4D97-AF65-F5344CB8AC3E}">
        <p14:creationId xmlns:p14="http://schemas.microsoft.com/office/powerpoint/2010/main" val="135439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sz="1200" dirty="0" smtClean="0"/>
              <a:t>Ето ги нашите хора на действието: художникът Илиян Илиев – въвел нови специалности и върнал престижа на художествената гимназия в Троян,  Айлин Адем с нейната награда „Зъболекар на годината“ за 2017, актрисата Бойка Велкова, отличния студент и стипендиант на фондация „Буров“, сега водещ актюер Вахан Бохосян, хирургът, маскиран днес като ПДГ Димитър Димитров. Нали знаете колко лесно ще е да се направи поредица от такива слайдове? А какво ще кажете за кампания на Ротари България?</a:t>
            </a:r>
          </a:p>
          <a:p>
            <a:endParaRPr lang="bg-BG" altLang="en-US" dirty="0"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4</a:t>
            </a:fld>
            <a:endParaRPr lang="en-US" altLang="en-US" smtClean="0">
              <a:ea typeface="ヒラギノ角ゴ Pro W3" pitchFamily="-84" charset="-128"/>
            </a:endParaRPr>
          </a:p>
        </p:txBody>
      </p:sp>
    </p:spTree>
    <p:extLst>
      <p:ext uri="{BB962C8B-B14F-4D97-AF65-F5344CB8AC3E}">
        <p14:creationId xmlns:p14="http://schemas.microsoft.com/office/powerpoint/2010/main" val="337179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33</a:t>
            </a:fld>
            <a:endParaRPr lang="en-US" altLang="en-US" smtClean="0">
              <a:ea typeface="ヒラギノ角ゴ Pro W3" pitchFamily="-84" charset="-128"/>
            </a:endParaRPr>
          </a:p>
        </p:txBody>
      </p:sp>
    </p:spTree>
    <p:extLst>
      <p:ext uri="{BB962C8B-B14F-4D97-AF65-F5344CB8AC3E}">
        <p14:creationId xmlns:p14="http://schemas.microsoft.com/office/powerpoint/2010/main" val="3418787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34</a:t>
            </a:fld>
            <a:endParaRPr lang="en-US" altLang="en-US" smtClean="0">
              <a:ea typeface="ヒラギノ角ゴ Pro W3" pitchFamily="-84" charset="-128"/>
            </a:endParaRPr>
          </a:p>
        </p:txBody>
      </p:sp>
    </p:spTree>
    <p:extLst>
      <p:ext uri="{BB962C8B-B14F-4D97-AF65-F5344CB8AC3E}">
        <p14:creationId xmlns:p14="http://schemas.microsoft.com/office/powerpoint/2010/main" val="1493397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298BE63-8DFF-4F2A-90F9-95C5926646F0}" type="slidenum">
              <a:rPr lang="en-US" altLang="en-US" smtClean="0">
                <a:ea typeface="ヒラギノ角ゴ Pro W3" pitchFamily="-84" charset="-128"/>
              </a:rPr>
              <a:pPr>
                <a:spcBef>
                  <a:spcPct val="0"/>
                </a:spcBef>
              </a:pPr>
              <a:t>36</a:t>
            </a:fld>
            <a:endParaRPr lang="en-US" altLang="en-US" smtClean="0">
              <a:ea typeface="ヒラギノ角ゴ Pro W3" pitchFamily="-84"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smtClean="0">
              <a:latin typeface="Arial" pitchFamily="34" charset="0"/>
              <a:ea typeface="ヒラギノ角ゴ Pro W3" pitchFamily="-84" charset="-128"/>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37</a:t>
            </a:fld>
            <a:endParaRPr lang="en-US" altLang="en-US" smtClean="0">
              <a:ea typeface="ヒラギノ角ゴ Pro W3" pitchFamily="-8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38</a:t>
            </a:fld>
            <a:endParaRPr lang="en-US" altLang="en-US" smtClean="0">
              <a:ea typeface="ヒラギノ角ゴ Pro W3" pitchFamily="-84" charset="-128"/>
            </a:endParaRPr>
          </a:p>
        </p:txBody>
      </p:sp>
    </p:spTree>
    <p:extLst>
      <p:ext uri="{BB962C8B-B14F-4D97-AF65-F5344CB8AC3E}">
        <p14:creationId xmlns:p14="http://schemas.microsoft.com/office/powerpoint/2010/main" val="1157227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39</a:t>
            </a:fld>
            <a:endParaRPr lang="en-US" altLang="en-US" smtClean="0">
              <a:ea typeface="ヒラギノ角ゴ Pro W3" pitchFamily="-84" charset="-128"/>
            </a:endParaRPr>
          </a:p>
        </p:txBody>
      </p:sp>
    </p:spTree>
    <p:extLst>
      <p:ext uri="{BB962C8B-B14F-4D97-AF65-F5344CB8AC3E}">
        <p14:creationId xmlns:p14="http://schemas.microsoft.com/office/powerpoint/2010/main" val="4188221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40</a:t>
            </a:fld>
            <a:endParaRPr lang="en-US" altLang="en-US" smtClean="0">
              <a:ea typeface="ヒラギノ角ゴ Pro W3" pitchFamily="-84" charset="-128"/>
            </a:endParaRPr>
          </a:p>
        </p:txBody>
      </p:sp>
    </p:spTree>
    <p:extLst>
      <p:ext uri="{BB962C8B-B14F-4D97-AF65-F5344CB8AC3E}">
        <p14:creationId xmlns:p14="http://schemas.microsoft.com/office/powerpoint/2010/main" val="2120579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41</a:t>
            </a:fld>
            <a:endParaRPr lang="en-US" altLang="en-US" smtClean="0">
              <a:ea typeface="ヒラギノ角ゴ Pro W3" pitchFamily="-84" charset="-128"/>
            </a:endParaRPr>
          </a:p>
        </p:txBody>
      </p:sp>
    </p:spTree>
    <p:extLst>
      <p:ext uri="{BB962C8B-B14F-4D97-AF65-F5344CB8AC3E}">
        <p14:creationId xmlns:p14="http://schemas.microsoft.com/office/powerpoint/2010/main" val="1760184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anose="020B0604020202020204" pitchFamily="34" charset="0"/>
              <a:ea typeface="ヒラギノ角ゴ Pro W3" pitchFamily="-8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08988521-B7CB-4CFC-B6A7-06B672E4CFD3}" type="slidenum">
              <a:rPr lang="en-US" altLang="en-US" sz="1200"/>
              <a:pPr/>
              <a:t>43</a:t>
            </a:fld>
            <a:endParaRPr lang="en-US" altLang="en-US" sz="1200"/>
          </a:p>
        </p:txBody>
      </p:sp>
    </p:spTree>
    <p:extLst>
      <p:ext uri="{BB962C8B-B14F-4D97-AF65-F5344CB8AC3E}">
        <p14:creationId xmlns:p14="http://schemas.microsoft.com/office/powerpoint/2010/main" val="2003362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anose="020B0604020202020204" pitchFamily="34" charset="0"/>
              <a:ea typeface="ヒラギノ角ゴ Pro W3" pitchFamily="-84" charset="-128"/>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6A40E70E-D5D9-47E8-AEC8-4466CC14AA59}" type="slidenum">
              <a:rPr lang="en-US" altLang="en-US"/>
              <a:pPr>
                <a:spcBef>
                  <a:spcPct val="0"/>
                </a:spcBef>
              </a:pPr>
              <a:t>45</a:t>
            </a:fld>
            <a:endParaRPr lang="en-US" altLang="en-US"/>
          </a:p>
        </p:txBody>
      </p:sp>
    </p:spTree>
    <p:extLst>
      <p:ext uri="{BB962C8B-B14F-4D97-AF65-F5344CB8AC3E}">
        <p14:creationId xmlns:p14="http://schemas.microsoft.com/office/powerpoint/2010/main" val="817089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400" dirty="0"/>
              <a:t>Кампанията за изкореняване на полиомиелита – бум на членството – има обединяваща кауза, нещо с което хората искат да се идентифицират. В последните 20 години стоим на това плато с цената на ежегоден прием от порядъка на 100 000 члена и излизането на също толкова. Нашите числа за последните пет години казват същото. Защо е така? Къде е причината – вътре в организацията ни, в света в който живеем или и двете?</a:t>
            </a:r>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a:t>
            </a:fld>
            <a:endParaRPr lang="bg-BG"/>
          </a:p>
        </p:txBody>
      </p:sp>
    </p:spTree>
    <p:extLst>
      <p:ext uri="{BB962C8B-B14F-4D97-AF65-F5344CB8AC3E}">
        <p14:creationId xmlns:p14="http://schemas.microsoft.com/office/powerpoint/2010/main" val="1138109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anose="020B0604020202020204" pitchFamily="34" charset="0"/>
              <a:ea typeface="ヒラギノ角ゴ Pro W3" pitchFamily="-84" charset="-128"/>
              <a:cs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B2B2696F-B6CE-4CBC-8E9C-EDABE52A4088}" type="slidenum">
              <a:rPr lang="en-US" altLang="en-US" sz="1200">
                <a:cs typeface="Arial" panose="020B0604020202020204" pitchFamily="34" charset="0"/>
              </a:rPr>
              <a:pPr/>
              <a:t>46</a:t>
            </a:fld>
            <a:endParaRPr lang="en-US" altLang="en-US" sz="1200">
              <a:cs typeface="Arial" panose="020B0604020202020204" pitchFamily="34" charset="0"/>
            </a:endParaRPr>
          </a:p>
        </p:txBody>
      </p:sp>
    </p:spTree>
    <p:extLst>
      <p:ext uri="{BB962C8B-B14F-4D97-AF65-F5344CB8AC3E}">
        <p14:creationId xmlns:p14="http://schemas.microsoft.com/office/powerpoint/2010/main" val="410492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anose="020B0604020202020204" pitchFamily="34" charset="0"/>
              <a:ea typeface="ヒラギノ角ゴ Pro W3" pitchFamily="-84" charset="-128"/>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8296A6F3-95FF-4695-AC8B-1F1DBD85E21C}" type="slidenum">
              <a:rPr lang="en-US" altLang="en-US"/>
              <a:pPr>
                <a:spcBef>
                  <a:spcPct val="0"/>
                </a:spcBef>
              </a:pPr>
              <a:t>47</a:t>
            </a:fld>
            <a:endParaRPr lang="en-US" altLang="en-US"/>
          </a:p>
        </p:txBody>
      </p:sp>
    </p:spTree>
    <p:extLst>
      <p:ext uri="{BB962C8B-B14F-4D97-AF65-F5344CB8AC3E}">
        <p14:creationId xmlns:p14="http://schemas.microsoft.com/office/powerpoint/2010/main" val="2797289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anose="020B0604020202020204" pitchFamily="34" charset="0"/>
              <a:ea typeface="ヒラギノ角ゴ Pro W3" pitchFamily="-8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B77E40CB-FCEB-489A-9999-BCC10C3A2FBC}" type="slidenum">
              <a:rPr lang="en-US" altLang="en-US"/>
              <a:pPr>
                <a:spcBef>
                  <a:spcPct val="0"/>
                </a:spcBef>
              </a:pPr>
              <a:t>48</a:t>
            </a:fld>
            <a:endParaRPr lang="en-US" altLang="en-US"/>
          </a:p>
        </p:txBody>
      </p:sp>
    </p:spTree>
    <p:extLst>
      <p:ext uri="{BB962C8B-B14F-4D97-AF65-F5344CB8AC3E}">
        <p14:creationId xmlns:p14="http://schemas.microsoft.com/office/powerpoint/2010/main" val="3446128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anose="020B0604020202020204" pitchFamily="34" charset="0"/>
              <a:ea typeface="ヒラギノ角ゴ Pro W3" pitchFamily="-84" charset="-128"/>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D6B1A935-4119-4A45-82B0-E89BC171BB26}" type="slidenum">
              <a:rPr lang="en-US" altLang="en-US"/>
              <a:pPr>
                <a:spcBef>
                  <a:spcPct val="0"/>
                </a:spcBef>
              </a:pPr>
              <a:t>49</a:t>
            </a:fld>
            <a:endParaRPr lang="en-US" altLang="en-US"/>
          </a:p>
        </p:txBody>
      </p:sp>
    </p:spTree>
    <p:extLst>
      <p:ext uri="{BB962C8B-B14F-4D97-AF65-F5344CB8AC3E}">
        <p14:creationId xmlns:p14="http://schemas.microsoft.com/office/powerpoint/2010/main" val="2397422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bg-BG" altLang="bg-BG" dirty="0" smtClean="0">
              <a:latin typeface="Arial" pitchFamily="34" charset="0"/>
              <a:ea typeface="ヒラギノ角ゴ Pro W3" pitchFamily="-84" charset="-128"/>
            </a:endParaRPr>
          </a:p>
        </p:txBody>
      </p:sp>
    </p:spTree>
    <p:extLst>
      <p:ext uri="{BB962C8B-B14F-4D97-AF65-F5344CB8AC3E}">
        <p14:creationId xmlns:p14="http://schemas.microsoft.com/office/powerpoint/2010/main" val="1782849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4386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bg-BG" altLang="bg-BG" dirty="0" smtClean="0">
              <a:latin typeface="Arial" pitchFamily="34" charset="0"/>
              <a:ea typeface="ヒラギノ角ゴ Pro W3" pitchFamily="-84" charset="-128"/>
            </a:endParaRPr>
          </a:p>
        </p:txBody>
      </p:sp>
    </p:spTree>
    <p:extLst>
      <p:ext uri="{BB962C8B-B14F-4D97-AF65-F5344CB8AC3E}">
        <p14:creationId xmlns:p14="http://schemas.microsoft.com/office/powerpoint/2010/main" val="2684747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298BE63-8DFF-4F2A-90F9-95C5926646F0}" type="slidenum">
              <a:rPr lang="en-US" altLang="en-US" smtClean="0">
                <a:ea typeface="ヒラギノ角ゴ Pro W3" pitchFamily="-84" charset="-128"/>
              </a:rPr>
              <a:pPr>
                <a:spcBef>
                  <a:spcPct val="0"/>
                </a:spcBef>
              </a:pPr>
              <a:t>72</a:t>
            </a:fld>
            <a:endParaRPr lang="en-US" altLang="en-US" smtClean="0">
              <a:ea typeface="ヒラギノ角ゴ Pro W3" pitchFamily="-84"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smtClean="0">
              <a:latin typeface="Arial" pitchFamily="34" charset="0"/>
              <a:ea typeface="ヒラギノ角ゴ Pro W3" pitchFamily="-84" charset="-128"/>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73</a:t>
            </a:fld>
            <a:endParaRPr lang="en-US" altLang="en-US" smtClean="0">
              <a:ea typeface="ヒラギノ角ゴ Pro W3" pitchFamily="-8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74</a:t>
            </a:fld>
            <a:endParaRPr lang="en-US" altLang="en-US" smtClean="0">
              <a:ea typeface="ヒラギノ角ゴ Pro W3" pitchFamily="-84" charset="-128"/>
            </a:endParaRPr>
          </a:p>
        </p:txBody>
      </p:sp>
    </p:spTree>
    <p:extLst>
      <p:ext uri="{BB962C8B-B14F-4D97-AF65-F5344CB8AC3E}">
        <p14:creationId xmlns:p14="http://schemas.microsoft.com/office/powerpoint/2010/main" val="173848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sz="1200" dirty="0" smtClean="0"/>
              <a:t>Живеем в този радикално различен свят, обединен от социалните медии и технологиите, но атомизиран в индивидуалности. Свят, в който хората все по-малко се обвързват в дългосрочни ангажименти – независимо дали става дума за брак или за работа. Свят, в който не работодателите определят условията, когато търсят професионалисти. Свят, доминиран от поколения,  които  ценят промяната, експеримента, различния опит.</a:t>
            </a:r>
          </a:p>
          <a:p>
            <a:r>
              <a:rPr lang="bg-BG" sz="1200" dirty="0" smtClean="0"/>
              <a:t>Как различните организации съществуват в него? Пример: Какви възможности има, ако отворите платформата за доброволчество </a:t>
            </a:r>
            <a:r>
              <a:rPr lang="en-US" sz="1200" dirty="0" smtClean="0"/>
              <a:t>Timeheroes.org</a:t>
            </a:r>
            <a:r>
              <a:rPr lang="bg-BG" sz="1200" dirty="0" smtClean="0"/>
              <a:t>, с днешна дата? </a:t>
            </a:r>
          </a:p>
          <a:p>
            <a:endParaRPr lang="bg-BG" altLang="en-US" dirty="0"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6</a:t>
            </a:fld>
            <a:endParaRPr lang="en-US" altLang="en-US" smtClean="0">
              <a:ea typeface="ヒラギノ角ゴ Pro W3" pitchFamily="-84" charset="-128"/>
            </a:endParaRPr>
          </a:p>
        </p:txBody>
      </p:sp>
    </p:spTree>
    <p:extLst>
      <p:ext uri="{BB962C8B-B14F-4D97-AF65-F5344CB8AC3E}">
        <p14:creationId xmlns:p14="http://schemas.microsoft.com/office/powerpoint/2010/main" val="3788908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75</a:t>
            </a:fld>
            <a:endParaRPr lang="en-US" altLang="en-US" smtClean="0">
              <a:ea typeface="ヒラギノ角ゴ Pro W3" pitchFamily="-84" charset="-128"/>
            </a:endParaRPr>
          </a:p>
        </p:txBody>
      </p:sp>
    </p:spTree>
    <p:extLst>
      <p:ext uri="{BB962C8B-B14F-4D97-AF65-F5344CB8AC3E}">
        <p14:creationId xmlns:p14="http://schemas.microsoft.com/office/powerpoint/2010/main" val="2210440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76</a:t>
            </a:fld>
            <a:endParaRPr lang="en-US" altLang="en-US" smtClean="0">
              <a:ea typeface="ヒラギノ角ゴ Pro W3" pitchFamily="-84" charset="-128"/>
            </a:endParaRPr>
          </a:p>
        </p:txBody>
      </p:sp>
    </p:spTree>
    <p:extLst>
      <p:ext uri="{BB962C8B-B14F-4D97-AF65-F5344CB8AC3E}">
        <p14:creationId xmlns:p14="http://schemas.microsoft.com/office/powerpoint/2010/main" val="2243593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77</a:t>
            </a:fld>
            <a:endParaRPr lang="en-US" altLang="en-US" smtClean="0">
              <a:ea typeface="ヒラギノ角ゴ Pro W3" pitchFamily="-84" charset="-128"/>
            </a:endParaRPr>
          </a:p>
        </p:txBody>
      </p:sp>
    </p:spTree>
    <p:extLst>
      <p:ext uri="{BB962C8B-B14F-4D97-AF65-F5344CB8AC3E}">
        <p14:creationId xmlns:p14="http://schemas.microsoft.com/office/powerpoint/2010/main" val="2270400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78</a:t>
            </a:fld>
            <a:endParaRPr lang="en-US" altLang="en-US" smtClean="0">
              <a:ea typeface="ヒラギノ角ゴ Pro W3" pitchFamily="-84" charset="-128"/>
            </a:endParaRPr>
          </a:p>
        </p:txBody>
      </p:sp>
    </p:spTree>
    <p:extLst>
      <p:ext uri="{BB962C8B-B14F-4D97-AF65-F5344CB8AC3E}">
        <p14:creationId xmlns:p14="http://schemas.microsoft.com/office/powerpoint/2010/main" val="1243647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79</a:t>
            </a:fld>
            <a:endParaRPr lang="en-US" altLang="en-US" smtClean="0">
              <a:ea typeface="ヒラギノ角ゴ Pro W3" pitchFamily="-84" charset="-128"/>
            </a:endParaRPr>
          </a:p>
        </p:txBody>
      </p:sp>
    </p:spTree>
    <p:extLst>
      <p:ext uri="{BB962C8B-B14F-4D97-AF65-F5344CB8AC3E}">
        <p14:creationId xmlns:p14="http://schemas.microsoft.com/office/powerpoint/2010/main" val="841934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80</a:t>
            </a:fld>
            <a:endParaRPr lang="en-US" altLang="en-US" smtClean="0">
              <a:ea typeface="ヒラギノ角ゴ Pro W3" pitchFamily="-84" charset="-128"/>
            </a:endParaRPr>
          </a:p>
        </p:txBody>
      </p:sp>
    </p:spTree>
    <p:extLst>
      <p:ext uri="{BB962C8B-B14F-4D97-AF65-F5344CB8AC3E}">
        <p14:creationId xmlns:p14="http://schemas.microsoft.com/office/powerpoint/2010/main" val="1860619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81</a:t>
            </a:fld>
            <a:endParaRPr lang="en-US" altLang="en-US" smtClean="0">
              <a:ea typeface="ヒラギノ角ゴ Pro W3" pitchFamily="-84" charset="-128"/>
            </a:endParaRPr>
          </a:p>
        </p:txBody>
      </p:sp>
    </p:spTree>
    <p:extLst>
      <p:ext uri="{BB962C8B-B14F-4D97-AF65-F5344CB8AC3E}">
        <p14:creationId xmlns:p14="http://schemas.microsoft.com/office/powerpoint/2010/main" val="2759941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82</a:t>
            </a:fld>
            <a:endParaRPr lang="en-US" altLang="en-US" smtClean="0">
              <a:ea typeface="ヒラギノ角ゴ Pro W3" pitchFamily="-84" charset="-128"/>
            </a:endParaRPr>
          </a:p>
        </p:txBody>
      </p:sp>
    </p:spTree>
    <p:extLst>
      <p:ext uri="{BB962C8B-B14F-4D97-AF65-F5344CB8AC3E}">
        <p14:creationId xmlns:p14="http://schemas.microsoft.com/office/powerpoint/2010/main" val="2153245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83</a:t>
            </a:fld>
            <a:endParaRPr lang="en-US" altLang="en-US" smtClean="0">
              <a:ea typeface="ヒラギノ角ゴ Pro W3" pitchFamily="-84" charset="-128"/>
            </a:endParaRPr>
          </a:p>
        </p:txBody>
      </p:sp>
    </p:spTree>
    <p:extLst>
      <p:ext uri="{BB962C8B-B14F-4D97-AF65-F5344CB8AC3E}">
        <p14:creationId xmlns:p14="http://schemas.microsoft.com/office/powerpoint/2010/main" val="3232447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84</a:t>
            </a:fld>
            <a:endParaRPr lang="en-US" altLang="en-US" smtClean="0">
              <a:ea typeface="ヒラギノ角ゴ Pro W3" pitchFamily="-84" charset="-128"/>
            </a:endParaRPr>
          </a:p>
        </p:txBody>
      </p:sp>
    </p:spTree>
    <p:extLst>
      <p:ext uri="{BB962C8B-B14F-4D97-AF65-F5344CB8AC3E}">
        <p14:creationId xmlns:p14="http://schemas.microsoft.com/office/powerpoint/2010/main" val="2083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sz="1200" dirty="0" smtClean="0"/>
              <a:t>Тук няма членство, има текущи мисии. Можеш да се включиш, можеш да предложиш мисия. Можеш да се присъединиш, като заявиш талант/професионална експертиза, които ще са от полза. Няма членски внос, има дарения и награди за тях.</a:t>
            </a:r>
            <a:r>
              <a:rPr lang="en-US" sz="1200" dirty="0" smtClean="0"/>
              <a:t> </a:t>
            </a:r>
            <a:r>
              <a:rPr lang="bg-BG" sz="1200" dirty="0" smtClean="0"/>
              <a:t>Няма ограничение само за мъже, не се толерира определена възраст.</a:t>
            </a:r>
          </a:p>
          <a:p>
            <a:r>
              <a:rPr lang="bg-BG" sz="1200" dirty="0" smtClean="0"/>
              <a:t>Ротари има друга философия и друга динамика. Фокусът отново е върху активните хора и върху общите действия, но търсим споделяне на определени ценности, възможност да постигаме устойчива промяна.</a:t>
            </a:r>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7</a:t>
            </a:fld>
            <a:endParaRPr lang="en-US" altLang="en-US" smtClean="0">
              <a:ea typeface="ヒラギノ角ゴ Pro W3" pitchFamily="-84" charset="-128"/>
            </a:endParaRPr>
          </a:p>
        </p:txBody>
      </p:sp>
    </p:spTree>
    <p:extLst>
      <p:ext uri="{BB962C8B-B14F-4D97-AF65-F5344CB8AC3E}">
        <p14:creationId xmlns:p14="http://schemas.microsoft.com/office/powerpoint/2010/main" val="1870036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85</a:t>
            </a:fld>
            <a:endParaRPr lang="en-US" altLang="en-US" smtClean="0">
              <a:ea typeface="ヒラギノ角ゴ Pro W3" pitchFamily="-84" charset="-128"/>
            </a:endParaRPr>
          </a:p>
        </p:txBody>
      </p:sp>
    </p:spTree>
    <p:extLst>
      <p:ext uri="{BB962C8B-B14F-4D97-AF65-F5344CB8AC3E}">
        <p14:creationId xmlns:p14="http://schemas.microsoft.com/office/powerpoint/2010/main" val="22799971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86</a:t>
            </a:fld>
            <a:endParaRPr lang="en-US" altLang="en-US" smtClean="0">
              <a:ea typeface="ヒラギノ角ゴ Pro W3" pitchFamily="-84" charset="-128"/>
            </a:endParaRPr>
          </a:p>
        </p:txBody>
      </p:sp>
    </p:spTree>
    <p:extLst>
      <p:ext uri="{BB962C8B-B14F-4D97-AF65-F5344CB8AC3E}">
        <p14:creationId xmlns:p14="http://schemas.microsoft.com/office/powerpoint/2010/main" val="3020535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87</a:t>
            </a:fld>
            <a:endParaRPr lang="en-US" altLang="en-US" smtClean="0">
              <a:ea typeface="ヒラギノ角ゴ Pro W3" pitchFamily="-84" charset="-128"/>
            </a:endParaRPr>
          </a:p>
        </p:txBody>
      </p:sp>
    </p:spTree>
    <p:extLst>
      <p:ext uri="{BB962C8B-B14F-4D97-AF65-F5344CB8AC3E}">
        <p14:creationId xmlns:p14="http://schemas.microsoft.com/office/powerpoint/2010/main" val="19789595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88</a:t>
            </a:fld>
            <a:endParaRPr lang="en-US" altLang="en-US" smtClean="0">
              <a:ea typeface="ヒラギノ角ゴ Pro W3" pitchFamily="-84" charset="-128"/>
            </a:endParaRPr>
          </a:p>
        </p:txBody>
      </p:sp>
    </p:spTree>
    <p:extLst>
      <p:ext uri="{BB962C8B-B14F-4D97-AF65-F5344CB8AC3E}">
        <p14:creationId xmlns:p14="http://schemas.microsoft.com/office/powerpoint/2010/main" val="3784933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89</a:t>
            </a:fld>
            <a:endParaRPr lang="en-US" altLang="en-US" smtClean="0">
              <a:ea typeface="ヒラギノ角ゴ Pro W3" pitchFamily="-84" charset="-128"/>
            </a:endParaRPr>
          </a:p>
        </p:txBody>
      </p:sp>
    </p:spTree>
    <p:extLst>
      <p:ext uri="{BB962C8B-B14F-4D97-AF65-F5344CB8AC3E}">
        <p14:creationId xmlns:p14="http://schemas.microsoft.com/office/powerpoint/2010/main" val="3937604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90</a:t>
            </a:fld>
            <a:endParaRPr lang="en-US" altLang="en-US" smtClean="0">
              <a:ea typeface="ヒラギノ角ゴ Pro W3" pitchFamily="-84" charset="-128"/>
            </a:endParaRPr>
          </a:p>
        </p:txBody>
      </p:sp>
    </p:spTree>
    <p:extLst>
      <p:ext uri="{BB962C8B-B14F-4D97-AF65-F5344CB8AC3E}">
        <p14:creationId xmlns:p14="http://schemas.microsoft.com/office/powerpoint/2010/main" val="27113526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91</a:t>
            </a:fld>
            <a:endParaRPr lang="en-US" altLang="en-US" smtClean="0">
              <a:ea typeface="ヒラギノ角ゴ Pro W3" pitchFamily="-84" charset="-128"/>
            </a:endParaRPr>
          </a:p>
        </p:txBody>
      </p:sp>
    </p:spTree>
    <p:extLst>
      <p:ext uri="{BB962C8B-B14F-4D97-AF65-F5344CB8AC3E}">
        <p14:creationId xmlns:p14="http://schemas.microsoft.com/office/powerpoint/2010/main" val="9564293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92</a:t>
            </a:fld>
            <a:endParaRPr lang="en-US" altLang="en-US" smtClean="0">
              <a:ea typeface="ヒラギノ角ゴ Pro W3" pitchFamily="-84" charset="-128"/>
            </a:endParaRPr>
          </a:p>
        </p:txBody>
      </p:sp>
    </p:spTree>
    <p:extLst>
      <p:ext uri="{BB962C8B-B14F-4D97-AF65-F5344CB8AC3E}">
        <p14:creationId xmlns:p14="http://schemas.microsoft.com/office/powerpoint/2010/main" val="2283832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93</a:t>
            </a:fld>
            <a:endParaRPr lang="en-US" altLang="en-US" smtClean="0">
              <a:ea typeface="ヒラギノ角ゴ Pro W3" pitchFamily="-84" charset="-128"/>
            </a:endParaRPr>
          </a:p>
        </p:txBody>
      </p:sp>
    </p:spTree>
    <p:extLst>
      <p:ext uri="{BB962C8B-B14F-4D97-AF65-F5344CB8AC3E}">
        <p14:creationId xmlns:p14="http://schemas.microsoft.com/office/powerpoint/2010/main" val="3193350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smtClean="0">
              <a:latin typeface="Arial" pitchFamily="34" charset="0"/>
              <a:ea typeface="ヒラギノ角ゴ Pro W3" pitchFamily="-84" charset="-128"/>
              <a:cs typeface="Arial" pitchFamily="34" charset="0"/>
            </a:endParaRPr>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94</a:t>
            </a:fld>
            <a:endParaRPr lang="en-US" altLang="en-US" smtClean="0">
              <a:ea typeface="ヒラギノ角ゴ Pro W3" pitchFamily="-84" charset="-128"/>
            </a:endParaRPr>
          </a:p>
        </p:txBody>
      </p:sp>
    </p:spTree>
    <p:extLst>
      <p:ext uri="{BB962C8B-B14F-4D97-AF65-F5344CB8AC3E}">
        <p14:creationId xmlns:p14="http://schemas.microsoft.com/office/powerpoint/2010/main" val="1279171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bg-BG" sz="1200" dirty="0" smtClean="0"/>
              <a:t>Какъв е вашият отговор?</a:t>
            </a:r>
          </a:p>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8</a:t>
            </a:fld>
            <a:endParaRPr lang="en-US" altLang="en-US" smtClean="0">
              <a:ea typeface="ヒラギノ角ゴ Pro W3" pitchFamily="-84" charset="-128"/>
            </a:endParaRPr>
          </a:p>
        </p:txBody>
      </p:sp>
    </p:spTree>
    <p:extLst>
      <p:ext uri="{BB962C8B-B14F-4D97-AF65-F5344CB8AC3E}">
        <p14:creationId xmlns:p14="http://schemas.microsoft.com/office/powerpoint/2010/main" val="283266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bg-BG" sz="1200" dirty="0" smtClean="0"/>
              <a:t>Послание насочено към публиката, за да я впечатлим, да кажем колко сме велики. Или послание, което е насочено към сърцето, към нуждата от принадлежност и свързаност и към желанието да правим добро? Организацията ни съществува заради потребностите на своите членове и ако е така, можем да потърсим аналогия с бизнеса, който съществува заради клиентите си</a:t>
            </a:r>
            <a:r>
              <a:rPr lang="bg-BG" dirty="0" smtClean="0"/>
              <a:t>.</a:t>
            </a:r>
          </a:p>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9</a:t>
            </a:fld>
            <a:endParaRPr lang="en-US" altLang="en-US" smtClean="0">
              <a:ea typeface="ヒラギノ角ゴ Pro W3" pitchFamily="-84" charset="-128"/>
            </a:endParaRPr>
          </a:p>
        </p:txBody>
      </p:sp>
    </p:spTree>
    <p:extLst>
      <p:ext uri="{BB962C8B-B14F-4D97-AF65-F5344CB8AC3E}">
        <p14:creationId xmlns:p14="http://schemas.microsoft.com/office/powerpoint/2010/main" val="207157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sz="1200" dirty="0" smtClean="0"/>
              <a:t>Началото – Сакичи Тойода, вместо да стане каменоделец като баща си, иска да помогне на жените в бедното си село и така стига до създаването на първия автоматичен стан през 1894. Заедно със сина си Киичиро през 1924 патентоват жакардовия стан, в употреба и до днес. Но този млад мъж Киичиро Тойода, в един момент казва: „Да отворим прозореца. Светът е голям!“ В 1935 компанията пуска първия седан, а в момента произвежда и продава на всички континенти. </a:t>
            </a:r>
            <a:r>
              <a:rPr lang="bg-BG" sz="1200" b="1" dirty="0" smtClean="0"/>
              <a:t>Ценностите – труд, благодарност и служба остават непроменени, но днешната визия е: да свържем хората, автомобилите и общностите в мобилно общество,  което да пази природата и ни създава много повече радост от живота. Защо си позволих тази аналогия? </a:t>
            </a:r>
            <a:r>
              <a:rPr lang="en-US" sz="1200" b="1" dirty="0" smtClean="0"/>
              <a:t> </a:t>
            </a:r>
            <a:endParaRPr lang="bg-BG" sz="1200" b="1" dirty="0" smtClean="0"/>
          </a:p>
          <a:p>
            <a:r>
              <a:rPr lang="bg-BG" sz="1200" b="1" dirty="0" smtClean="0"/>
              <a:t>„Нашето членство се върти около все същите 1,2 милиона в последните 20 години. Ние не растем, нашите членове остаряват. Имаме твърде много клубове, на които им липсват знанията или мотивацията да постигнат въздействие: клубове, които дори не знаят какво правим на глобално ниво, клубове, които не знаят за нашите програми или за нашата фондация, клубове, които дори не знаят как да са част от всичко това.</a:t>
            </a:r>
          </a:p>
          <a:p>
            <a:r>
              <a:rPr lang="bg-BG" sz="1200" b="1" kern="1200" dirty="0" smtClean="0">
                <a:solidFill>
                  <a:schemeClr val="tx1"/>
                </a:solidFill>
                <a:effectLst/>
                <a:latin typeface="Arial" charset="0"/>
                <a:ea typeface="+mn-ea"/>
                <a:cs typeface="Arial" charset="0"/>
              </a:rPr>
              <a:t>Ние сме организация на членовете си и за членовете си. И ако искаме да сме в състояние да служим и да постигаме целите си, ние трябва да се грижим за нашите членове.“</a:t>
            </a:r>
            <a:endParaRPr lang="bg-BG" sz="1200" kern="1200" dirty="0" smtClean="0">
              <a:solidFill>
                <a:schemeClr val="tx1"/>
              </a:solidFill>
              <a:effectLst/>
              <a:latin typeface="Arial" charset="0"/>
              <a:ea typeface="+mn-ea"/>
              <a:cs typeface="Arial" charset="0"/>
            </a:endParaRPr>
          </a:p>
          <a:p>
            <a:r>
              <a:rPr lang="en-US" sz="1200" i="1" kern="1200" dirty="0" smtClean="0">
                <a:solidFill>
                  <a:schemeClr val="tx1"/>
                </a:solidFill>
                <a:effectLst/>
                <a:latin typeface="Arial" charset="0"/>
                <a:ea typeface="+mn-ea"/>
                <a:cs typeface="Arial" charset="0"/>
              </a:rPr>
              <a:t>BARRY RASSIN, RI PRESIDENT-ELECT’S THEME ADDRESS TO THE 2018 INTERNATIONAL ASSEMBLY </a:t>
            </a:r>
            <a:endParaRPr lang="bg-BG" sz="1200" kern="1200" dirty="0" smtClean="0">
              <a:solidFill>
                <a:schemeClr val="tx1"/>
              </a:solidFill>
              <a:effectLst/>
              <a:latin typeface="Arial" charset="0"/>
              <a:ea typeface="+mn-ea"/>
              <a:cs typeface="Arial" charset="0"/>
            </a:endParaRPr>
          </a:p>
          <a:p>
            <a:endParaRPr lang="bg-BG" sz="1200"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62C1E0B-6DC8-4881-9999-F7E887DAFE70}" type="slidenum">
              <a:rPr lang="en-US" altLang="en-US" smtClean="0">
                <a:ea typeface="ヒラギノ角ゴ Pro W3" pitchFamily="-84" charset="-128"/>
              </a:rPr>
              <a:pPr>
                <a:spcBef>
                  <a:spcPct val="0"/>
                </a:spcBef>
              </a:pPr>
              <a:t>10</a:t>
            </a:fld>
            <a:endParaRPr lang="en-US" altLang="en-US" smtClean="0">
              <a:ea typeface="ヒラギノ角ゴ Pro W3" pitchFamily="-84" charset="-128"/>
            </a:endParaRPr>
          </a:p>
        </p:txBody>
      </p:sp>
    </p:spTree>
    <p:extLst>
      <p:ext uri="{BB962C8B-B14F-4D97-AF65-F5344CB8AC3E}">
        <p14:creationId xmlns:p14="http://schemas.microsoft.com/office/powerpoint/2010/main" val="1137139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extBox 13"/>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15"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78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831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98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51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0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pic>
        <p:nvPicPr>
          <p:cNvPr id="5"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08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5"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17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69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596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61125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985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Box 9"/>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11"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6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655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92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616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911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270623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958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5"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91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Box 8"/>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10"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2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76160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415564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Box 8"/>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10"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558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85837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833707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77070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04142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6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TextBox 5"/>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9"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12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44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bg-BG" smtClean="0"/>
              <a:t>Редакт. стил загл. образец</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bg-BG" smtClean="0"/>
              <a:t>Щракнете, за да редактирате стила на подзаглавието в образеца</a:t>
            </a:r>
            <a:endParaRPr lang="en-US" dirty="0"/>
          </a:p>
        </p:txBody>
      </p:sp>
      <p:sp>
        <p:nvSpPr>
          <p:cNvPr id="9" name="TextBox 8"/>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10"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5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0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3">
            <a:extLst>
              <a:ext uri="{28A0092B-C50C-407E-A947-70E740481C1C}">
                <a14:useLocalDpi xmlns:a14="http://schemas.microsoft.com/office/drawing/2010/main" val="0"/>
              </a:ext>
            </a:extLst>
          </a:blip>
          <a:srcRect r="60782"/>
          <a:stretch>
            <a:fillRect/>
          </a:stretch>
        </p:blipFill>
        <p:spPr bwMode="auto">
          <a:xfrm>
            <a:off x="6858000" y="469900"/>
            <a:ext cx="17081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D:\rotary\0000 Vesko\grafics\SMALL-ONLY-LOGO-BULGARIAN-HORIZONTA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68650" y="2996952"/>
            <a:ext cx="2483470" cy="81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157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D:\rotary\0000 Vesko\grafics\SMALL-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8650" y="1272558"/>
            <a:ext cx="2483470" cy="81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01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TextBox 5"/>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9"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61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578" name="Picture 2" descr="D:\rotary\0000 Vesko\grafics\T1819EN_Lockup_PMS-C-TRANSPERENT.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1000" y="2867472"/>
            <a:ext cx="3398912" cy="77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19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D:\rotary\0000 Vesko\grafics\T1819EN_Lockup_PMS-C-TRANSPERENT.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33528" y="2708920"/>
            <a:ext cx="3398912" cy="77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382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Picture 2" descr="D:\rotary\0000 Vesko\grafics\SMALL-ONLY-LOGO-BULGARIAN-HORIZONTA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22798" y="3021835"/>
            <a:ext cx="3637384" cy="119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572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3">
            <a:extLst>
              <a:ext uri="{28A0092B-C50C-407E-A947-70E740481C1C}">
                <a14:useLocalDpi xmlns:a14="http://schemas.microsoft.com/office/drawing/2010/main" val="0"/>
              </a:ext>
            </a:extLst>
          </a:blip>
          <a:srcRect r="60782"/>
          <a:stretch>
            <a:fillRect/>
          </a:stretch>
        </p:blipFill>
        <p:spPr bwMode="auto">
          <a:xfrm>
            <a:off x="6651625" y="469900"/>
            <a:ext cx="17081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rotary\0000 Vesko\grafics\SMALL-ONLY-LOGO-BULGARIAN-HORIZONTA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4558733"/>
            <a:ext cx="1818692" cy="59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7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7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2" descr="D:\rotary\0000 Vesko\grafics\SMALL-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2800" y="476672"/>
            <a:ext cx="1664475" cy="54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521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Box 9"/>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11"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71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9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TextBox 5"/>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9"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971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TextBox 5"/>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9"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744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TextBox 5"/>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9"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707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TextBox 5"/>
          <p:cNvSpPr txBox="1">
            <a:spLocks noChangeArrowheads="1"/>
          </p:cNvSpPr>
          <p:nvPr userDrawn="1"/>
        </p:nvSpPr>
        <p:spPr bwMode="auto">
          <a:xfrm>
            <a:off x="2595254" y="620688"/>
            <a:ext cx="28408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Година 201</a:t>
            </a:r>
            <a:r>
              <a:rPr lang="en-US" altLang="en-US" sz="1400" dirty="0" smtClean="0">
                <a:solidFill>
                  <a:srgbClr val="58585A"/>
                </a:solidFill>
                <a:latin typeface="Georgia" pitchFamily="18" charset="0"/>
                <a:ea typeface="MS PGothic" pitchFamily="34" charset="-128"/>
                <a:cs typeface="Georgia" pitchFamily="18" charset="0"/>
              </a:rPr>
              <a:t>8</a:t>
            </a:r>
            <a:r>
              <a:rPr lang="ru-RU" altLang="en-US" sz="1400" dirty="0" smtClean="0">
                <a:solidFill>
                  <a:srgbClr val="58585A"/>
                </a:solidFill>
                <a:latin typeface="Georgia" pitchFamily="18" charset="0"/>
                <a:ea typeface="MS PGothic" pitchFamily="34" charset="-128"/>
                <a:cs typeface="Georgia" pitchFamily="18" charset="0"/>
              </a:rPr>
              <a:t>-2011</a:t>
            </a:r>
            <a:r>
              <a:rPr lang="en-US" altLang="en-US" sz="1400" dirty="0" smtClean="0">
                <a:solidFill>
                  <a:srgbClr val="58585A"/>
                </a:solidFill>
                <a:latin typeface="Georgia" pitchFamily="18" charset="0"/>
                <a:ea typeface="MS PGothic" pitchFamily="34" charset="-128"/>
                <a:cs typeface="Georgia" pitchFamily="18" charset="0"/>
              </a:rPr>
              <a:t>9</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Президент РИ: </a:t>
            </a:r>
            <a:r>
              <a:rPr lang="bg-BG" altLang="en-US" sz="1400" dirty="0" smtClean="0">
                <a:solidFill>
                  <a:srgbClr val="58585A"/>
                </a:solidFill>
                <a:latin typeface="Georgia" pitchFamily="18" charset="0"/>
                <a:ea typeface="MS PGothic" pitchFamily="34" charset="-128"/>
                <a:cs typeface="Georgia" pitchFamily="18" charset="0"/>
              </a:rPr>
              <a:t>Бари</a:t>
            </a:r>
            <a:r>
              <a:rPr lang="bg-BG" altLang="en-US" sz="1400" baseline="0" dirty="0" smtClean="0">
                <a:solidFill>
                  <a:srgbClr val="58585A"/>
                </a:solidFill>
                <a:latin typeface="Georgia" pitchFamily="18" charset="0"/>
                <a:ea typeface="MS PGothic" pitchFamily="34" charset="-128"/>
                <a:cs typeface="Georgia" pitchFamily="18" charset="0"/>
              </a:rPr>
              <a:t> Расин</a:t>
            </a:r>
            <a:endParaRPr lang="ru-RU" altLang="en-US" sz="1400" dirty="0" smtClean="0">
              <a:solidFill>
                <a:srgbClr val="58585A"/>
              </a:solidFill>
              <a:latin typeface="Georgia" pitchFamily="18" charset="0"/>
              <a:ea typeface="MS PGothic" pitchFamily="34" charset="-128"/>
              <a:cs typeface="Georgia" pitchFamily="18" charset="0"/>
            </a:endParaRP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ДГ</a:t>
            </a:r>
            <a:r>
              <a:rPr lang="ru-RU" altLang="en-US" sz="1400" baseline="0" dirty="0" smtClean="0">
                <a:solidFill>
                  <a:srgbClr val="58585A"/>
                </a:solidFill>
                <a:latin typeface="Georgia" pitchFamily="18" charset="0"/>
                <a:ea typeface="MS PGothic" pitchFamily="34" charset="-128"/>
                <a:cs typeface="Georgia" pitchFamily="18" charset="0"/>
              </a:rPr>
              <a:t> 2018-19</a:t>
            </a:r>
            <a:r>
              <a:rPr lang="ru-RU" altLang="en-US" sz="1400" dirty="0" smtClean="0">
                <a:solidFill>
                  <a:srgbClr val="58585A"/>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smtClean="0">
                <a:solidFill>
                  <a:srgbClr val="58585A"/>
                </a:solidFill>
                <a:latin typeface="Georgia" pitchFamily="18" charset="0"/>
                <a:ea typeface="MS PGothic" pitchFamily="34" charset="-128"/>
                <a:cs typeface="Georgia" pitchFamily="18" charset="0"/>
              </a:rPr>
              <a:t>Дистрикт 2482</a:t>
            </a:r>
            <a:endParaRPr lang="en-US" altLang="en-US" sz="1400" dirty="0" smtClean="0">
              <a:solidFill>
                <a:srgbClr val="58585A"/>
              </a:solidFill>
              <a:latin typeface="Georgia" pitchFamily="18" charset="0"/>
              <a:ea typeface="MS PGothic" pitchFamily="34" charset="-128"/>
              <a:cs typeface="Georgia" pitchFamily="18" charset="0"/>
            </a:endParaRPr>
          </a:p>
        </p:txBody>
      </p:sp>
      <p:pic>
        <p:nvPicPr>
          <p:cNvPr id="9" name="Picture 3" descr="D:\rotary\0000 Vesko\grafics\SMALLER-ONLY-LOGO-BULGARIAN-HORIZONT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399184" cy="97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1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a:defRPr/>
            </a:pPr>
            <a:endParaRPr lang="bg-BG"/>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cs typeface="Arial" charset="0"/>
              </a:defRPr>
            </a:lvl1pPr>
          </a:lstStyle>
          <a:p>
            <a:pPr>
              <a:defRPr/>
            </a:pPr>
            <a:endParaRPr lang="bg-BG" dirty="0"/>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Arial" charset="0"/>
                <a:cs typeface="Arial" charset="0"/>
              </a:defRPr>
            </a:lvl1pPr>
          </a:lstStyle>
          <a:p>
            <a:pPr>
              <a:defRPr/>
            </a:pPr>
            <a:fld id="{1C132D3A-FF84-431C-9F95-078D44902656}" type="slidenum">
              <a:rPr lang="bg-BG"/>
              <a:pPr>
                <a:defRPr/>
              </a:pPr>
              <a:t>‹#›</a:t>
            </a:fld>
            <a:endParaRPr lang="bg-BG"/>
          </a:p>
        </p:txBody>
      </p:sp>
    </p:spTree>
    <p:extLst>
      <p:ext uri="{BB962C8B-B14F-4D97-AF65-F5344CB8AC3E}">
        <p14:creationId xmlns:p14="http://schemas.microsoft.com/office/powerpoint/2010/main" val="47355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086600" y="6477000"/>
            <a:ext cx="350838" cy="344488"/>
          </a:xfrm>
          <a:prstGeom prst="rect">
            <a:avLst/>
          </a:prstGeom>
          <a:ln/>
        </p:spPr>
        <p:txBody>
          <a:bodyPr/>
          <a:lstStyle>
            <a:lvl1pPr>
              <a:defRPr/>
            </a:lvl1pPr>
          </a:lstStyle>
          <a:p>
            <a:pPr>
              <a:defRPr/>
            </a:pPr>
            <a:fld id="{5667A516-A3C7-4CAD-B1F5-944C7681502D}" type="slidenum">
              <a:rPr lang="bg-BG" altLang="bg-BG"/>
              <a:pPr>
                <a:defRPr/>
              </a:pPr>
              <a:t>‹#›</a:t>
            </a:fld>
            <a:endParaRPr lang="bg-BG" altLang="bg-BG"/>
          </a:p>
        </p:txBody>
      </p:sp>
    </p:spTree>
    <p:extLst>
      <p:ext uri="{BB962C8B-B14F-4D97-AF65-F5344CB8AC3E}">
        <p14:creationId xmlns:p14="http://schemas.microsoft.com/office/powerpoint/2010/main" val="34896975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EADEB15F-0A20-456F-AF4A-1F4E00ED8773}"/>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5">
            <a:extLst>
              <a:ext uri="{FF2B5EF4-FFF2-40B4-BE49-F238E27FC236}">
                <a16:creationId xmlns="" xmlns:a16="http://schemas.microsoft.com/office/drawing/2014/main" id="{4F35E6EC-4409-45EB-94D9-D97C450C5AE6}"/>
              </a:ext>
            </a:extLst>
          </p:cNvPr>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p:spPr>
        <p:txBody>
          <a:bodyPr anchor="ctr"/>
          <a:lstStyle/>
          <a:p>
            <a:pPr algn="ctr">
              <a:defRPr/>
            </a:pPr>
            <a:endParaRPr lang="en-US" dirty="0">
              <a:solidFill>
                <a:schemeClr val="lt1"/>
              </a:solidFill>
              <a:latin typeface="+mn-lt"/>
              <a:ea typeface="+mn-ea"/>
              <a:cs typeface="+mn-cs"/>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4655830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3" descr="D:\rotary\0000 Vesko\grafics\T1819EN_Lockup_PMS-C-WHITE-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3840" y="404664"/>
            <a:ext cx="1494623" cy="6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99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4.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pic>
        <p:nvPicPr>
          <p:cNvPr id="1027"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8788" y="61658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p:nvPr userDrawn="1"/>
        </p:nvSpPr>
        <p:spPr>
          <a:xfrm>
            <a:off x="4159424" y="6172200"/>
            <a:ext cx="4908376" cy="492443"/>
          </a:xfrm>
          <a:prstGeom prst="rect">
            <a:avLst/>
          </a:prstGeom>
        </p:spPr>
        <p:txBody>
          <a:bodyPr wrap="square">
            <a:spAutoFit/>
          </a:bodyPr>
          <a:ls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ru-RU" sz="1200" b="1" kern="1200" cap="all" dirty="0" smtClean="0">
                <a:solidFill>
                  <a:srgbClr val="002060"/>
                </a:solidFill>
                <a:effectLst/>
                <a:latin typeface="+mn-lt"/>
                <a:ea typeface="+mn-ea"/>
                <a:cs typeface="+mn-cs"/>
              </a:rPr>
              <a:t>ТРЕНИРОВЪЧЕН СЕМИНАР ЗА ЕЛЕКТ ПРЕЗИДЕНТИ И СЕКРЕТАРИ (ПЕТС) </a:t>
            </a:r>
            <a:r>
              <a:rPr lang="ru-RU" sz="1200" b="1" kern="1200" dirty="0" smtClean="0">
                <a:solidFill>
                  <a:srgbClr val="002060"/>
                </a:solidFill>
                <a:effectLst/>
                <a:latin typeface="+mn-lt"/>
                <a:ea typeface="+mn-ea"/>
                <a:cs typeface="+mn-cs"/>
              </a:rPr>
              <a:t>Поморие, хотелски комплекс Сънсет Ризорт, </a:t>
            </a:r>
            <a:r>
              <a:rPr lang="ru-RU" sz="1400" b="1" kern="1200" dirty="0" smtClean="0">
                <a:solidFill>
                  <a:srgbClr val="002060"/>
                </a:solidFill>
                <a:effectLst/>
                <a:latin typeface="+mn-lt"/>
                <a:ea typeface="+mn-ea"/>
                <a:cs typeface="+mn-cs"/>
              </a:rPr>
              <a:t>23-25 март 2018</a:t>
            </a:r>
            <a:endParaRPr lang="en-US" sz="1400" dirty="0"/>
          </a:p>
        </p:txBody>
      </p:sp>
    </p:spTree>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8" r:id="rId6"/>
    <p:sldLayoutId id="2147484259" r:id="rId7"/>
    <p:sldLayoutId id="2147484262"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sz="900" dirty="0" smtClean="0">
                <a:solidFill>
                  <a:srgbClr val="BCBDC0"/>
                </a:solidFill>
                <a:latin typeface="Arial Narrow" pitchFamily="34" charset="0"/>
                <a:cs typeface="Arial" charset="0"/>
              </a:rPr>
              <a:t>TITLE  |  </a:t>
            </a:r>
            <a:fld id="{A1B04FAA-E9C8-4338-8FC9-2EF4234472A3}" type="slidenum">
              <a:rPr lang="en-US" sz="900" smtClean="0">
                <a:solidFill>
                  <a:srgbClr val="BCBDC0"/>
                </a:solidFill>
                <a:latin typeface="Arial Narrow" pitchFamily="34" charset="0"/>
                <a:cs typeface="Arial" charset="0"/>
              </a:rPr>
              <a:pPr algn="r">
                <a:defRPr/>
              </a:pPr>
              <a:t>‹#›</a:t>
            </a:fld>
            <a:r>
              <a:rPr lang="en-US" sz="900" dirty="0" smtClean="0">
                <a:solidFill>
                  <a:srgbClr val="BCBDC0"/>
                </a:solidFill>
                <a:latin typeface="Arial Narrow" pitchFamily="34" charset="0"/>
                <a:cs typeface="Arial" charset="0"/>
              </a:rPr>
              <a:t>  </a:t>
            </a:r>
            <a:endParaRPr lang="en-US" sz="900" dirty="0" smtClean="0">
              <a:solidFill>
                <a:srgbClr val="958D85"/>
              </a:solidFill>
              <a:latin typeface="Arial Narrow" pitchFamily="34" charset="0"/>
              <a:cs typeface="Arial" charset="0"/>
            </a:endParaRPr>
          </a:p>
        </p:txBody>
      </p:sp>
      <p:pic>
        <p:nvPicPr>
          <p:cNvPr id="2051" name="Picture 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p:nvPr userDrawn="1"/>
        </p:nvSpPr>
        <p:spPr>
          <a:xfrm>
            <a:off x="4159424" y="6172200"/>
            <a:ext cx="4908376" cy="492443"/>
          </a:xfrm>
          <a:prstGeom prst="rect">
            <a:avLst/>
          </a:prstGeom>
        </p:spPr>
        <p:txBody>
          <a:bodyPr wrap="square">
            <a:spAutoFit/>
          </a:bodyPr>
          <a:ls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ru-RU" sz="1200" b="1" kern="1200" cap="all" dirty="0" smtClean="0">
                <a:solidFill>
                  <a:srgbClr val="002060"/>
                </a:solidFill>
                <a:effectLst/>
                <a:latin typeface="+mn-lt"/>
                <a:ea typeface="+mn-ea"/>
                <a:cs typeface="+mn-cs"/>
              </a:rPr>
              <a:t>ТРЕНИРОВЪЧЕН СЕМИНАР ЗА ЕЛЕКТ ПРЕЗИДЕНТИ И СЕКРЕТАРИ (ПЕТС) </a:t>
            </a:r>
            <a:r>
              <a:rPr lang="ru-RU" sz="1200" b="1" kern="1200" dirty="0" smtClean="0">
                <a:solidFill>
                  <a:srgbClr val="002060"/>
                </a:solidFill>
                <a:effectLst/>
                <a:latin typeface="+mn-lt"/>
                <a:ea typeface="+mn-ea"/>
                <a:cs typeface="+mn-cs"/>
              </a:rPr>
              <a:t>Поморие, хотелски комплекс Сънсет Ризорт, </a:t>
            </a:r>
            <a:r>
              <a:rPr lang="ru-RU" sz="1400" b="1" kern="1200" dirty="0" smtClean="0">
                <a:solidFill>
                  <a:srgbClr val="002060"/>
                </a:solidFill>
                <a:effectLst/>
                <a:latin typeface="+mn-lt"/>
                <a:ea typeface="+mn-ea"/>
                <a:cs typeface="+mn-cs"/>
              </a:rPr>
              <a:t>23-25 март 2018</a:t>
            </a:r>
            <a:endParaRPr lang="en-US" sz="1400" dirty="0"/>
          </a:p>
        </p:txBody>
      </p:sp>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183" r:id="rId10"/>
    <p:sldLayoutId id="2147484228" r:id="rId11"/>
    <p:sldLayoutId id="2147484184" r:id="rId12"/>
    <p:sldLayoutId id="2147484229" r:id="rId13"/>
    <p:sldLayoutId id="2147484230" r:id="rId14"/>
    <p:sldLayoutId id="2147484231" r:id="rId15"/>
    <p:sldLayoutId id="2147484232" r:id="rId16"/>
    <p:sldLayoutId id="2147484186" r:id="rId17"/>
    <p:sldLayoutId id="2147484233" r:id="rId18"/>
    <p:sldLayoutId id="2147484263" r:id="rId1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sz="900" dirty="0" smtClean="0">
                <a:solidFill>
                  <a:srgbClr val="BCBDC0"/>
                </a:solidFill>
                <a:latin typeface="Arial Narrow" pitchFamily="34" charset="0"/>
                <a:cs typeface="Arial" charset="0"/>
              </a:rPr>
              <a:t>TITLE |  </a:t>
            </a:r>
            <a:fld id="{2A4D1648-BB23-4CA2-BD19-DD6D6A712B07}" type="slidenum">
              <a:rPr lang="en-US" sz="900" smtClean="0">
                <a:solidFill>
                  <a:srgbClr val="BCBDC0"/>
                </a:solidFill>
                <a:latin typeface="Arial Narrow" pitchFamily="34" charset="0"/>
                <a:cs typeface="Arial" charset="0"/>
              </a:rPr>
              <a:pPr algn="r">
                <a:defRPr/>
              </a:pPr>
              <a:t>‹#›</a:t>
            </a:fld>
            <a:r>
              <a:rPr lang="en-US" sz="900" dirty="0" smtClean="0">
                <a:solidFill>
                  <a:srgbClr val="BCBDC0"/>
                </a:solidFill>
                <a:latin typeface="Arial Narrow" pitchFamily="34" charset="0"/>
                <a:cs typeface="Arial" charset="0"/>
              </a:rPr>
              <a:t>  </a:t>
            </a:r>
            <a:endParaRPr lang="en-US" sz="900" dirty="0" smtClean="0">
              <a:solidFill>
                <a:srgbClr val="958D85"/>
              </a:solidFill>
              <a:latin typeface="Arial Narrow" pitchFamily="34" charset="0"/>
              <a:cs typeface="Arial" charset="0"/>
            </a:endParaRPr>
          </a:p>
        </p:txBody>
      </p:sp>
      <p:pic>
        <p:nvPicPr>
          <p:cNvPr id="3075"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p:nvPr userDrawn="1"/>
        </p:nvSpPr>
        <p:spPr>
          <a:xfrm>
            <a:off x="4159424" y="6172200"/>
            <a:ext cx="4908376" cy="492443"/>
          </a:xfrm>
          <a:prstGeom prst="rect">
            <a:avLst/>
          </a:prstGeom>
        </p:spPr>
        <p:txBody>
          <a:bodyPr wrap="square">
            <a:spAutoFit/>
          </a:bodyPr>
          <a:ls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ru-RU" sz="1200" b="1" kern="1200" cap="all" dirty="0" smtClean="0">
                <a:solidFill>
                  <a:srgbClr val="002060"/>
                </a:solidFill>
                <a:effectLst/>
                <a:latin typeface="+mn-lt"/>
                <a:ea typeface="+mn-ea"/>
                <a:cs typeface="+mn-cs"/>
              </a:rPr>
              <a:t>ТРЕНИРОВЪЧЕН СЕМИНАР ЗА ЕЛЕКТ ПРЕЗИДЕНТИ И СЕКРЕТАРИ (ПЕТС) </a:t>
            </a:r>
            <a:r>
              <a:rPr lang="ru-RU" sz="1200" b="1" kern="1200" dirty="0" smtClean="0">
                <a:solidFill>
                  <a:srgbClr val="002060"/>
                </a:solidFill>
                <a:effectLst/>
                <a:latin typeface="+mn-lt"/>
                <a:ea typeface="+mn-ea"/>
                <a:cs typeface="+mn-cs"/>
              </a:rPr>
              <a:t>Поморие, хотелски комплекс Сънсет Ризорт, </a:t>
            </a:r>
            <a:r>
              <a:rPr lang="ru-RU" sz="1400" b="1" kern="1200" dirty="0" smtClean="0">
                <a:solidFill>
                  <a:srgbClr val="002060"/>
                </a:solidFill>
                <a:effectLst/>
                <a:latin typeface="+mn-lt"/>
                <a:ea typeface="+mn-ea"/>
                <a:cs typeface="+mn-cs"/>
              </a:rPr>
              <a:t>23-25 март 2018</a:t>
            </a:r>
            <a:endParaRPr lang="en-US" sz="1400" dirty="0"/>
          </a:p>
        </p:txBody>
      </p:sp>
    </p:spTree>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64" r:id="rId8"/>
    <p:sldLayoutId id="2147484265" r:id="rId9"/>
    <p:sldLayoutId id="2147484266"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4159424" y="6172200"/>
            <a:ext cx="4908376" cy="492443"/>
          </a:xfrm>
          <a:prstGeom prst="rect">
            <a:avLst/>
          </a:prstGeom>
        </p:spPr>
        <p:txBody>
          <a:bodyPr wrap="square">
            <a:spAutoFit/>
          </a:bodyPr>
          <a:ls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ru-RU" sz="1200" b="1" kern="1200" cap="all" dirty="0" smtClean="0">
                <a:solidFill>
                  <a:srgbClr val="002060"/>
                </a:solidFill>
                <a:effectLst/>
                <a:latin typeface="+mn-lt"/>
                <a:ea typeface="+mn-ea"/>
                <a:cs typeface="+mn-cs"/>
              </a:rPr>
              <a:t>ТРЕНИРОВЪЧЕН СЕМИНАР ЗА ЕЛЕКТ ПРЕЗИДЕНТИ И СЕКРЕТАРИ (ПЕТС) </a:t>
            </a:r>
            <a:r>
              <a:rPr lang="ru-RU" sz="1200" b="1" kern="1200" dirty="0" smtClean="0">
                <a:solidFill>
                  <a:srgbClr val="002060"/>
                </a:solidFill>
                <a:effectLst/>
                <a:latin typeface="+mn-lt"/>
                <a:ea typeface="+mn-ea"/>
                <a:cs typeface="+mn-cs"/>
              </a:rPr>
              <a:t>Поморие, хотелски комплекс Сънсет Ризорт, </a:t>
            </a:r>
            <a:r>
              <a:rPr lang="ru-RU" sz="1400" b="1" kern="1200" dirty="0" smtClean="0">
                <a:solidFill>
                  <a:srgbClr val="002060"/>
                </a:solidFill>
                <a:effectLst/>
                <a:latin typeface="+mn-lt"/>
                <a:ea typeface="+mn-ea"/>
                <a:cs typeface="+mn-cs"/>
              </a:rPr>
              <a:t>23-25 март 2018</a:t>
            </a:r>
            <a:endParaRPr lang="en-US" sz="1400" dirty="0"/>
          </a:p>
        </p:txBody>
      </p:sp>
    </p:spTree>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09" r:id="rId7"/>
    <p:sldLayoutId id="2147484252" r:id="rId8"/>
    <p:sldLayoutId id="2147484253" r:id="rId9"/>
    <p:sldLayoutId id="2147484254" r:id="rId10"/>
    <p:sldLayoutId id="2147484255" r:id="rId11"/>
    <p:sldLayoutId id="2147484258"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56.emf"/></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www.ifrr.info/" TargetMode="External"/><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62.jpeg"/></Relationships>
</file>

<file path=ppt/slides/_rels/slide28.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jpg"/><Relationship Id="rId12"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66.jp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g"/><Relationship Id="rId4" Type="http://schemas.openxmlformats.org/officeDocument/2006/relationships/image" Target="../media/image64.jpeg"/><Relationship Id="rId9" Type="http://schemas.openxmlformats.org/officeDocument/2006/relationships/image" Target="../media/image69.jpg"/></Relationships>
</file>

<file path=ppt/slides/_rels/slide2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pn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0" Type="http://schemas.openxmlformats.org/officeDocument/2006/relationships/image" Target="../media/image107.jpg"/><Relationship Id="rId4" Type="http://schemas.openxmlformats.org/officeDocument/2006/relationships/image" Target="../media/image101.jpg"/><Relationship Id="rId9" Type="http://schemas.openxmlformats.org/officeDocument/2006/relationships/image" Target="../media/image106.jp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www.infobulgaria.info/news.php?itm=27333"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www.infobulgaria.info/news.php?itm=27330" TargetMode="External"/><Relationship Id="rId5" Type="http://schemas.openxmlformats.org/officeDocument/2006/relationships/hyperlink" Target="http://www.infobulgaria.info/news.php?itm=27331" TargetMode="External"/><Relationship Id="rId4" Type="http://schemas.openxmlformats.org/officeDocument/2006/relationships/hyperlink" Target="http://www.infobulgaria.info/news.php?itm=27332" TargetMode="Externa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196527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sz="2800" b="1"/>
              <a:t>Една аналогия с бизнеса: </a:t>
            </a:r>
            <a:endParaRPr lang="en-US" altLang="en-US" sz="2800" b="1" dirty="0" smtClean="0">
              <a:latin typeface="Times New Roman" pitchFamily="18" charset="0"/>
              <a:cs typeface="Times New Roman" pitchFamily="18" charset="0"/>
            </a:endParaRPr>
          </a:p>
        </p:txBody>
      </p:sp>
      <p:sp>
        <p:nvSpPr>
          <p:cNvPr id="2" name="Content Placeholder 1"/>
          <p:cNvSpPr>
            <a:spLocks noGrp="1"/>
          </p:cNvSpPr>
          <p:nvPr>
            <p:ph idx="1"/>
          </p:nvPr>
        </p:nvSpPr>
        <p:spPr>
          <a:xfrm>
            <a:off x="345040" y="1143000"/>
            <a:ext cx="8320726" cy="4685174"/>
          </a:xfrm>
        </p:spPr>
        <p:txBody>
          <a:bodyPr/>
          <a:lstStyle/>
          <a:p>
            <a:pPr marL="0" indent="0">
              <a:buNone/>
            </a:pPr>
            <a:r>
              <a:rPr lang="bg-BG" sz="1600" b="1" dirty="0">
                <a:solidFill>
                  <a:srgbClr val="002060"/>
                </a:solidFill>
              </a:rPr>
              <a:t>Ротари навлезе във второто си столетие. Тойота е един пример за бизнес, който съществува и успешно се развива от края на 19 век: </a:t>
            </a:r>
            <a:endParaRPr lang="en-US" sz="1600" b="1" dirty="0">
              <a:solidFill>
                <a:srgbClr val="002060"/>
              </a:solidFill>
            </a:endParaRPr>
          </a:p>
          <a:p>
            <a:endParaRPr lang="bg-BG" dirty="0" smtClean="0"/>
          </a:p>
          <a:p>
            <a:endParaRPr lang="bg-BG" dirty="0"/>
          </a:p>
          <a:p>
            <a:endParaRPr lang="bg-BG" dirty="0" smtClean="0"/>
          </a:p>
          <a:p>
            <a:endParaRPr lang="bg-BG" dirty="0" smtClean="0"/>
          </a:p>
          <a:p>
            <a:r>
              <a:rPr lang="bg-BG" dirty="0" smtClean="0"/>
              <a:t/>
            </a:r>
            <a:br>
              <a:rPr lang="bg-BG" dirty="0" smtClean="0"/>
            </a:br>
            <a:endParaRPr lang="bg-BG" dirty="0"/>
          </a:p>
          <a:p>
            <a:r>
              <a:rPr lang="bg-BG" sz="1400" dirty="0" smtClean="0">
                <a:solidFill>
                  <a:srgbClr val="002060"/>
                </a:solidFill>
              </a:rPr>
              <a:t>Съществува </a:t>
            </a:r>
            <a:r>
              <a:rPr lang="bg-BG" sz="1400" dirty="0">
                <a:solidFill>
                  <a:srgbClr val="002060"/>
                </a:solidFill>
              </a:rPr>
              <a:t>заради и за клиентите си,  постига идентичност чрез визия и ценности;</a:t>
            </a:r>
          </a:p>
          <a:p>
            <a:r>
              <a:rPr lang="bg-BG" sz="1400" dirty="0">
                <a:solidFill>
                  <a:srgbClr val="002060"/>
                </a:solidFill>
              </a:rPr>
              <a:t>Продава им преживяване, емоция, ползи, усещане за принадлежност и уникалност;</a:t>
            </a:r>
          </a:p>
          <a:p>
            <a:r>
              <a:rPr lang="bg-BG" sz="1400" dirty="0">
                <a:solidFill>
                  <a:srgbClr val="002060"/>
                </a:solidFill>
              </a:rPr>
              <a:t>Общува с клиентите си проактивно, през всички канали за комуникация;</a:t>
            </a:r>
          </a:p>
          <a:p>
            <a:r>
              <a:rPr lang="bg-BG" sz="1400" dirty="0">
                <a:solidFill>
                  <a:srgbClr val="002060"/>
                </a:solidFill>
              </a:rPr>
              <a:t>Маркетинг на благодарността;</a:t>
            </a:r>
          </a:p>
          <a:p>
            <a:r>
              <a:rPr lang="bg-BG" sz="1400" dirty="0">
                <a:solidFill>
                  <a:srgbClr val="002060"/>
                </a:solidFill>
              </a:rPr>
              <a:t>Търси иновации, следи и отговаря на нуждите в променения свят.</a:t>
            </a:r>
          </a:p>
          <a:p>
            <a:endParaRPr lang="bg-BG" dirty="0"/>
          </a:p>
          <a:p>
            <a:endParaRPr lang="bg-BG" dirty="0"/>
          </a:p>
        </p:txBody>
      </p:sp>
      <p:pic>
        <p:nvPicPr>
          <p:cNvPr id="16" name="Picture 15">
            <a:extLst>
              <a:ext uri="{FF2B5EF4-FFF2-40B4-BE49-F238E27FC236}">
                <a16:creationId xmlns="" xmlns:a16="http://schemas.microsoft.com/office/drawing/2014/main" id="{9F8A5A2B-0693-4677-93E7-D075A92C7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905" y="3249029"/>
            <a:ext cx="3332861" cy="1399171"/>
          </a:xfrm>
          <a:prstGeom prst="rect">
            <a:avLst/>
          </a:prstGeom>
        </p:spPr>
      </p:pic>
      <p:pic>
        <p:nvPicPr>
          <p:cNvPr id="17" name="Picture 16">
            <a:extLst>
              <a:ext uri="{FF2B5EF4-FFF2-40B4-BE49-F238E27FC236}">
                <a16:creationId xmlns="" xmlns:a16="http://schemas.microsoft.com/office/drawing/2014/main" id="{AA3927BE-51E5-4456-9EC9-DA63DEA97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490" y="1947397"/>
            <a:ext cx="1428750" cy="1181100"/>
          </a:xfrm>
          <a:prstGeom prst="rect">
            <a:avLst/>
          </a:prstGeom>
        </p:spPr>
      </p:pic>
      <p:pic>
        <p:nvPicPr>
          <p:cNvPr id="18" name="Picture 17">
            <a:extLst>
              <a:ext uri="{FF2B5EF4-FFF2-40B4-BE49-F238E27FC236}">
                <a16:creationId xmlns="" xmlns:a16="http://schemas.microsoft.com/office/drawing/2014/main" id="{EEB43861-8480-47D4-9601-FB9F2C3B34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423" y="1939699"/>
            <a:ext cx="1739138" cy="1249680"/>
          </a:xfrm>
          <a:prstGeom prst="rect">
            <a:avLst/>
          </a:prstGeom>
        </p:spPr>
      </p:pic>
      <p:pic>
        <p:nvPicPr>
          <p:cNvPr id="19" name="Picture 18">
            <a:extLst>
              <a:ext uri="{FF2B5EF4-FFF2-40B4-BE49-F238E27FC236}">
                <a16:creationId xmlns="" xmlns:a16="http://schemas.microsoft.com/office/drawing/2014/main" id="{AFB06702-3DAF-4833-AFCE-FA3900D3B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841" y="1914403"/>
            <a:ext cx="1905000" cy="1143000"/>
          </a:xfrm>
          <a:prstGeom prst="rect">
            <a:avLst/>
          </a:prstGeom>
        </p:spPr>
      </p:pic>
      <p:pic>
        <p:nvPicPr>
          <p:cNvPr id="20" name="Picture 19">
            <a:extLst>
              <a:ext uri="{FF2B5EF4-FFF2-40B4-BE49-F238E27FC236}">
                <a16:creationId xmlns="" xmlns:a16="http://schemas.microsoft.com/office/drawing/2014/main" id="{BBFFD84A-2BDA-456F-AB5B-73A55E2ED1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1405" y="1819481"/>
            <a:ext cx="2114804" cy="1402080"/>
          </a:xfrm>
          <a:prstGeom prst="rect">
            <a:avLst/>
          </a:prstGeom>
        </p:spPr>
      </p:pic>
      <p:pic>
        <p:nvPicPr>
          <p:cNvPr id="21" name="Picture 20">
            <a:extLst>
              <a:ext uri="{FF2B5EF4-FFF2-40B4-BE49-F238E27FC236}">
                <a16:creationId xmlns="" xmlns:a16="http://schemas.microsoft.com/office/drawing/2014/main" id="{C16C6606-983D-4593-880A-D1CAB3DDA1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571" y="3190165"/>
            <a:ext cx="2901696" cy="1396367"/>
          </a:xfrm>
          <a:prstGeom prst="rect">
            <a:avLst/>
          </a:prstGeom>
        </p:spPr>
      </p:pic>
      <p:pic>
        <p:nvPicPr>
          <p:cNvPr id="22" name="Picture 21">
            <a:extLst>
              <a:ext uri="{FF2B5EF4-FFF2-40B4-BE49-F238E27FC236}">
                <a16:creationId xmlns="" xmlns:a16="http://schemas.microsoft.com/office/drawing/2014/main" id="{67963031-0557-4E1D-8DE9-06429E4E17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1633" y="3249029"/>
            <a:ext cx="2901696" cy="1399171"/>
          </a:xfrm>
          <a:prstGeom prst="rect">
            <a:avLst/>
          </a:prstGeom>
        </p:spPr>
      </p:pic>
    </p:spTree>
    <p:extLst>
      <p:ext uri="{BB962C8B-B14F-4D97-AF65-F5344CB8AC3E}">
        <p14:creationId xmlns:p14="http://schemas.microsoft.com/office/powerpoint/2010/main" val="3159318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Какво имаме да правим заедно</a:t>
            </a:r>
            <a:r>
              <a:rPr lang="bg-BG" sz="2800" b="1" dirty="0" smtClean="0"/>
              <a:t>?</a:t>
            </a:r>
            <a:endParaRPr lang="en-US" altLang="en-US" sz="2800" b="1" dirty="0" smtClean="0">
              <a:latin typeface="Times New Roman" pitchFamily="18" charset="0"/>
              <a:cs typeface="Times New Roman" pitchFamily="18" charset="0"/>
            </a:endParaRPr>
          </a:p>
        </p:txBody>
      </p:sp>
      <p:sp>
        <p:nvSpPr>
          <p:cNvPr id="3" name="Rectangle 2"/>
          <p:cNvSpPr/>
          <p:nvPr/>
        </p:nvSpPr>
        <p:spPr>
          <a:xfrm>
            <a:off x="228600" y="1219200"/>
            <a:ext cx="8763000" cy="1969770"/>
          </a:xfrm>
          <a:prstGeom prst="rect">
            <a:avLst/>
          </a:prstGeom>
        </p:spPr>
        <p:txBody>
          <a:bodyPr wrap="square">
            <a:spAutoFit/>
          </a:bodyPr>
          <a:lstStyle/>
          <a:p>
            <a:pPr marL="0" indent="0">
              <a:buNone/>
            </a:pPr>
            <a:r>
              <a:rPr lang="bg-BG" sz="2000" b="1" dirty="0">
                <a:solidFill>
                  <a:srgbClr val="002060"/>
                </a:solidFill>
              </a:rPr>
              <a:t>Цели</a:t>
            </a:r>
            <a:r>
              <a:rPr lang="bg-BG" sz="2000" b="1" dirty="0" smtClean="0">
                <a:solidFill>
                  <a:srgbClr val="002060"/>
                </a:solidFill>
              </a:rPr>
              <a:t>:</a:t>
            </a:r>
          </a:p>
          <a:p>
            <a:pPr marL="0" indent="0">
              <a:buNone/>
            </a:pPr>
            <a:r>
              <a:rPr lang="bg-BG" sz="2000" b="1" dirty="0">
                <a:solidFill>
                  <a:srgbClr val="002060"/>
                </a:solidFill>
              </a:rPr>
              <a:t> </a:t>
            </a:r>
          </a:p>
          <a:p>
            <a:pPr marL="285750" lvl="0" indent="-285750">
              <a:buFont typeface="Arial" panose="020B0604020202020204" pitchFamily="34" charset="0"/>
              <a:buChar char="•"/>
            </a:pPr>
            <a:r>
              <a:rPr lang="bg-BG" sz="1400" dirty="0" smtClean="0">
                <a:solidFill>
                  <a:srgbClr val="002060"/>
                </a:solidFill>
                <a:latin typeface="Georgia"/>
                <a:ea typeface="MS PGothic" pitchFamily="34" charset="-128"/>
                <a:cs typeface="Georgia"/>
              </a:rPr>
              <a:t>Познаване </a:t>
            </a:r>
            <a:r>
              <a:rPr lang="bg-BG" sz="1400" dirty="0">
                <a:solidFill>
                  <a:srgbClr val="002060"/>
                </a:solidFill>
                <a:latin typeface="Georgia"/>
                <a:ea typeface="MS PGothic" pitchFamily="34" charset="-128"/>
                <a:cs typeface="Georgia"/>
              </a:rPr>
              <a:t>на Ротари – основа за ясна идентичност;</a:t>
            </a:r>
          </a:p>
          <a:p>
            <a:pPr marL="285750" lvl="0" indent="-285750">
              <a:buFont typeface="Arial" panose="020B0604020202020204" pitchFamily="34" charset="0"/>
              <a:buChar char="•"/>
            </a:pPr>
            <a:r>
              <a:rPr lang="bg-BG" sz="1400" dirty="0" smtClean="0">
                <a:solidFill>
                  <a:srgbClr val="002060"/>
                </a:solidFill>
                <a:latin typeface="Georgia"/>
                <a:ea typeface="MS PGothic" pitchFamily="34" charset="-128"/>
                <a:cs typeface="Georgia"/>
              </a:rPr>
              <a:t>Подкрепа </a:t>
            </a:r>
            <a:r>
              <a:rPr lang="bg-BG" sz="1400" dirty="0">
                <a:solidFill>
                  <a:srgbClr val="002060"/>
                </a:solidFill>
                <a:latin typeface="Georgia"/>
                <a:ea typeface="MS PGothic" pitchFamily="34" charset="-128"/>
                <a:cs typeface="Georgia"/>
              </a:rPr>
              <a:t>за устойчиво развитие на клубовете;</a:t>
            </a:r>
          </a:p>
          <a:p>
            <a:pPr marL="285750" lvl="0" indent="-285750">
              <a:buFont typeface="Arial" panose="020B0604020202020204" pitchFamily="34" charset="0"/>
              <a:buChar char="•"/>
            </a:pPr>
            <a:r>
              <a:rPr lang="bg-BG" sz="1400" dirty="0" smtClean="0">
                <a:solidFill>
                  <a:srgbClr val="002060"/>
                </a:solidFill>
                <a:latin typeface="Georgia"/>
                <a:ea typeface="MS PGothic" pitchFamily="34" charset="-128"/>
                <a:cs typeface="Georgia"/>
              </a:rPr>
              <a:t>Утвърждаване </a:t>
            </a:r>
            <a:r>
              <a:rPr lang="bg-BG" sz="1400" dirty="0">
                <a:solidFill>
                  <a:srgbClr val="002060"/>
                </a:solidFill>
                <a:latin typeface="Georgia"/>
                <a:ea typeface="MS PGothic" pitchFamily="34" charset="-128"/>
                <a:cs typeface="Georgia"/>
              </a:rPr>
              <a:t>на Ротари България и клубовете като среда за развитие на  лидерството, лично и професионално израстване</a:t>
            </a:r>
            <a:r>
              <a:rPr lang="bg-BG" dirty="0">
                <a:solidFill>
                  <a:srgbClr val="002060"/>
                </a:solidFill>
              </a:rPr>
              <a:t>.</a:t>
            </a:r>
          </a:p>
          <a:p>
            <a:endParaRPr lang="bg-BG" dirty="0"/>
          </a:p>
        </p:txBody>
      </p:sp>
      <p:pic>
        <p:nvPicPr>
          <p:cNvPr id="8" name="Picture 7">
            <a:extLst>
              <a:ext uri="{FF2B5EF4-FFF2-40B4-BE49-F238E27FC236}">
                <a16:creationId xmlns="" xmlns:a16="http://schemas.microsoft.com/office/drawing/2014/main" id="{EACDCF14-BE17-490A-ACEA-FF231DA93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379" y="3048000"/>
            <a:ext cx="3192873" cy="2130911"/>
          </a:xfrm>
          <a:prstGeom prst="rect">
            <a:avLst/>
          </a:prstGeom>
        </p:spPr>
      </p:pic>
      <p:pic>
        <p:nvPicPr>
          <p:cNvPr id="9" name="Picture 8">
            <a:extLst>
              <a:ext uri="{FF2B5EF4-FFF2-40B4-BE49-F238E27FC236}">
                <a16:creationId xmlns="" xmlns:a16="http://schemas.microsoft.com/office/drawing/2014/main" id="{028FC2BA-4F82-4E54-A3A5-43C9ED87E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912096"/>
            <a:ext cx="2496246" cy="1665985"/>
          </a:xfrm>
          <a:prstGeom prst="rect">
            <a:avLst/>
          </a:prstGeom>
        </p:spPr>
      </p:pic>
      <p:pic>
        <p:nvPicPr>
          <p:cNvPr id="11" name="Picture 10">
            <a:extLst>
              <a:ext uri="{FF2B5EF4-FFF2-40B4-BE49-F238E27FC236}">
                <a16:creationId xmlns="" xmlns:a16="http://schemas.microsoft.com/office/drawing/2014/main" id="{C8387CB0-262A-4EB6-8AF0-F182A12CC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106" y="3336032"/>
            <a:ext cx="3250925" cy="2169654"/>
          </a:xfrm>
          <a:prstGeom prst="rect">
            <a:avLst/>
          </a:prstGeom>
        </p:spPr>
      </p:pic>
    </p:spTree>
    <p:extLst>
      <p:ext uri="{BB962C8B-B14F-4D97-AF65-F5344CB8AC3E}">
        <p14:creationId xmlns:p14="http://schemas.microsoft.com/office/powerpoint/2010/main" val="3309070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Какво имаме да правим заедно</a:t>
            </a:r>
            <a:r>
              <a:rPr lang="bg-BG" sz="2800" b="1" dirty="0" smtClean="0"/>
              <a:t>?</a:t>
            </a:r>
            <a:endParaRPr lang="en-US" altLang="en-US" sz="2800" b="1" dirty="0" smtClean="0">
              <a:latin typeface="Times New Roman" pitchFamily="18" charset="0"/>
              <a:cs typeface="Times New Roman" pitchFamily="18" charset="0"/>
            </a:endParaRPr>
          </a:p>
        </p:txBody>
      </p:sp>
      <p:sp>
        <p:nvSpPr>
          <p:cNvPr id="10" name="Content Placeholder 2">
            <a:extLst>
              <a:ext uri="{FF2B5EF4-FFF2-40B4-BE49-F238E27FC236}">
                <a16:creationId xmlns="" xmlns:a16="http://schemas.microsoft.com/office/drawing/2014/main" id="{0084680E-6E1F-45DA-B294-8FC7B27F446F}"/>
              </a:ext>
            </a:extLst>
          </p:cNvPr>
          <p:cNvSpPr>
            <a:spLocks noGrp="1"/>
          </p:cNvSpPr>
          <p:nvPr>
            <p:ph idx="1"/>
          </p:nvPr>
        </p:nvSpPr>
        <p:spPr>
          <a:xfrm>
            <a:off x="467544" y="1196752"/>
            <a:ext cx="8219256" cy="4548411"/>
          </a:xfrm>
        </p:spPr>
        <p:txBody>
          <a:bodyPr/>
          <a:lstStyle/>
          <a:p>
            <a:pPr marL="0" indent="0">
              <a:buNone/>
            </a:pPr>
            <a:r>
              <a:rPr lang="bg-BG" sz="2400" dirty="0">
                <a:solidFill>
                  <a:srgbClr val="002060"/>
                </a:solidFill>
              </a:rPr>
              <a:t>Познаване на Ротари – основа за ясна идентичност</a:t>
            </a:r>
            <a:r>
              <a:rPr lang="bg-BG" sz="2800" dirty="0">
                <a:solidFill>
                  <a:srgbClr val="002060"/>
                </a:solidFill>
              </a:rPr>
              <a:t>;</a:t>
            </a:r>
          </a:p>
          <a:p>
            <a:pPr lvl="1"/>
            <a:r>
              <a:rPr lang="bg-BG" sz="2000" dirty="0">
                <a:solidFill>
                  <a:srgbClr val="002060"/>
                </a:solidFill>
              </a:rPr>
              <a:t>Актуализиране, превод и разпространение на документи свързани с устройство, правила и процедури на  РИ и ФР;</a:t>
            </a:r>
          </a:p>
          <a:p>
            <a:pPr lvl="1"/>
            <a:r>
              <a:rPr lang="bg-BG" sz="2000" dirty="0">
                <a:solidFill>
                  <a:srgbClr val="002060"/>
                </a:solidFill>
              </a:rPr>
              <a:t>Информация и насърчаване за ползване на ресурсите и възможностите – </a:t>
            </a:r>
            <a:r>
              <a:rPr lang="en-US" sz="2000" dirty="0">
                <a:solidFill>
                  <a:srgbClr val="002060"/>
                </a:solidFill>
              </a:rPr>
              <a:t>rotary.org</a:t>
            </a:r>
            <a:r>
              <a:rPr lang="bg-BG" sz="2000" dirty="0">
                <a:solidFill>
                  <a:srgbClr val="002060"/>
                </a:solidFill>
              </a:rPr>
              <a:t>,  ротариански групи за действие, приятелски общности по интереси, възможности за приятелски обмен, програмата </a:t>
            </a:r>
            <a:r>
              <a:rPr lang="en-US" sz="2000" dirty="0">
                <a:solidFill>
                  <a:srgbClr val="002060"/>
                </a:solidFill>
              </a:rPr>
              <a:t>Rotary Global Rewards</a:t>
            </a:r>
            <a:r>
              <a:rPr lang="bg-BG" sz="2000" dirty="0">
                <a:solidFill>
                  <a:srgbClr val="002060"/>
                </a:solidFill>
              </a:rPr>
              <a:t>;</a:t>
            </a:r>
          </a:p>
          <a:p>
            <a:pPr lvl="1"/>
            <a:r>
              <a:rPr lang="bg-BG" sz="2000" dirty="0">
                <a:solidFill>
                  <a:srgbClr val="002060"/>
                </a:solidFill>
              </a:rPr>
              <a:t>Организиране на </a:t>
            </a:r>
            <a:r>
              <a:rPr lang="en-US" sz="2000" dirty="0">
                <a:solidFill>
                  <a:srgbClr val="002060"/>
                </a:solidFill>
              </a:rPr>
              <a:t>Round Trip Bulgaria </a:t>
            </a:r>
            <a:r>
              <a:rPr lang="bg-BG" sz="2000" dirty="0">
                <a:solidFill>
                  <a:srgbClr val="002060"/>
                </a:solidFill>
              </a:rPr>
              <a:t> за ротарианци от други дистрикти с посещение на наши клубове – ежегодно, заедно с комитета за международна дейност;</a:t>
            </a:r>
          </a:p>
          <a:p>
            <a:pPr lvl="1"/>
            <a:r>
              <a:rPr lang="bg-BG" sz="2000" dirty="0">
                <a:solidFill>
                  <a:srgbClr val="002060"/>
                </a:solidFill>
              </a:rPr>
              <a:t>Удостояване на български  ротарианци с наградите, учредени от Ротари Интернешънъл. </a:t>
            </a:r>
          </a:p>
          <a:p>
            <a:endParaRPr lang="bg-BG" dirty="0"/>
          </a:p>
        </p:txBody>
      </p:sp>
      <p:pic>
        <p:nvPicPr>
          <p:cNvPr id="12" name="Picture 11">
            <a:extLst>
              <a:ext uri="{FF2B5EF4-FFF2-40B4-BE49-F238E27FC236}">
                <a16:creationId xmlns="" xmlns:a16="http://schemas.microsoft.com/office/drawing/2014/main" id="{40058207-60D1-41FD-BEB4-FFEE834D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486400"/>
            <a:ext cx="1798320" cy="1198880"/>
          </a:xfrm>
          <a:prstGeom prst="rect">
            <a:avLst/>
          </a:prstGeom>
        </p:spPr>
      </p:pic>
    </p:spTree>
    <p:extLst>
      <p:ext uri="{BB962C8B-B14F-4D97-AF65-F5344CB8AC3E}">
        <p14:creationId xmlns:p14="http://schemas.microsoft.com/office/powerpoint/2010/main" val="1575885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Какво имаме да правим заедно</a:t>
            </a:r>
            <a:r>
              <a:rPr lang="bg-BG" sz="2800" b="1" dirty="0" smtClean="0"/>
              <a:t>?</a:t>
            </a:r>
            <a:endParaRPr lang="en-US" altLang="en-US" sz="2800" b="1" dirty="0" smtClean="0">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40058207-60D1-41FD-BEB4-FFEE834D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334000"/>
            <a:ext cx="1798320" cy="1198880"/>
          </a:xfrm>
          <a:prstGeom prst="rect">
            <a:avLst/>
          </a:prstGeom>
        </p:spPr>
      </p:pic>
      <p:sp>
        <p:nvSpPr>
          <p:cNvPr id="5" name="Content Placeholder 2">
            <a:extLst>
              <a:ext uri="{FF2B5EF4-FFF2-40B4-BE49-F238E27FC236}">
                <a16:creationId xmlns="" xmlns:a16="http://schemas.microsoft.com/office/drawing/2014/main" id="{EF265E4A-5B5A-493B-8AD8-B116BD0AC474}"/>
              </a:ext>
            </a:extLst>
          </p:cNvPr>
          <p:cNvSpPr>
            <a:spLocks noGrp="1"/>
          </p:cNvSpPr>
          <p:nvPr>
            <p:ph idx="1"/>
          </p:nvPr>
        </p:nvSpPr>
        <p:spPr>
          <a:xfrm>
            <a:off x="468313" y="1196975"/>
            <a:ext cx="8218487" cy="4548188"/>
          </a:xfrm>
        </p:spPr>
        <p:txBody>
          <a:bodyPr/>
          <a:lstStyle/>
          <a:p>
            <a:pPr marL="0" indent="0">
              <a:buNone/>
            </a:pPr>
            <a:r>
              <a:rPr lang="bg-BG" sz="2400" dirty="0">
                <a:solidFill>
                  <a:srgbClr val="002060"/>
                </a:solidFill>
              </a:rPr>
              <a:t>Подкрепа за устойчиво развитие на клубовете</a:t>
            </a:r>
          </a:p>
          <a:p>
            <a:pPr lvl="1"/>
            <a:r>
              <a:rPr lang="bg-BG" sz="1800" dirty="0">
                <a:solidFill>
                  <a:srgbClr val="002060"/>
                </a:solidFill>
              </a:rPr>
              <a:t>Анализ на състоянието на клубовете – заедно с комитета по разширението;</a:t>
            </a:r>
          </a:p>
          <a:p>
            <a:pPr lvl="1"/>
            <a:r>
              <a:rPr lang="bg-BG" sz="1800" dirty="0">
                <a:solidFill>
                  <a:srgbClr val="002060"/>
                </a:solidFill>
              </a:rPr>
              <a:t>Идентифициране на клубове в риск и програма за подкрепа;</a:t>
            </a:r>
          </a:p>
          <a:p>
            <a:pPr lvl="1"/>
            <a:r>
              <a:rPr lang="bg-BG" sz="1800" dirty="0">
                <a:solidFill>
                  <a:srgbClr val="002060"/>
                </a:solidFill>
              </a:rPr>
              <a:t>Възможности за разкриване на сателитни клубове,  потенциал за нови клубове;</a:t>
            </a:r>
          </a:p>
          <a:p>
            <a:pPr lvl="1"/>
            <a:r>
              <a:rPr lang="bg-BG" sz="1800" dirty="0">
                <a:solidFill>
                  <a:srgbClr val="002060"/>
                </a:solidFill>
              </a:rPr>
              <a:t>Популяризиране и насърчаване на практики и инструменти за оценка на състоянието на клуба, за планиране и бюджетиране, за успешна организация на събития;</a:t>
            </a:r>
          </a:p>
          <a:p>
            <a:pPr lvl="1"/>
            <a:r>
              <a:rPr lang="bg-BG" sz="1800" dirty="0">
                <a:solidFill>
                  <a:srgbClr val="002060"/>
                </a:solidFill>
              </a:rPr>
              <a:t>Актуализиране на клубни конституции и документи; </a:t>
            </a:r>
          </a:p>
          <a:p>
            <a:pPr lvl="1"/>
            <a:r>
              <a:rPr lang="bg-BG" sz="1800" dirty="0">
                <a:solidFill>
                  <a:srgbClr val="002060"/>
                </a:solidFill>
              </a:rPr>
              <a:t>Насърчаване на добри практики за прием на нови членове – проучване, попълване на класификационна структура, многообразие; Условия за прием, ритуали, цена на членството.</a:t>
            </a:r>
          </a:p>
          <a:p>
            <a:endParaRPr lang="bg-BG" sz="2400" dirty="0"/>
          </a:p>
        </p:txBody>
      </p:sp>
    </p:spTree>
    <p:extLst>
      <p:ext uri="{BB962C8B-B14F-4D97-AF65-F5344CB8AC3E}">
        <p14:creationId xmlns:p14="http://schemas.microsoft.com/office/powerpoint/2010/main" val="85528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Какво имаме да правим заедно</a:t>
            </a:r>
            <a:r>
              <a:rPr lang="bg-BG" sz="2800" b="1" dirty="0" smtClean="0"/>
              <a:t>?</a:t>
            </a:r>
            <a:endParaRPr lang="en-US" altLang="en-US" sz="2800" b="1" dirty="0" smtClean="0">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40058207-60D1-41FD-BEB4-FFEE834D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486400"/>
            <a:ext cx="1798320" cy="1198880"/>
          </a:xfrm>
          <a:prstGeom prst="rect">
            <a:avLst/>
          </a:prstGeom>
        </p:spPr>
      </p:pic>
      <p:sp>
        <p:nvSpPr>
          <p:cNvPr id="6" name="Content Placeholder 2">
            <a:extLst>
              <a:ext uri="{FF2B5EF4-FFF2-40B4-BE49-F238E27FC236}">
                <a16:creationId xmlns="" xmlns:a16="http://schemas.microsoft.com/office/drawing/2014/main" id="{ED18C9F3-485B-4F51-9BDD-8100A42ADB82}"/>
              </a:ext>
            </a:extLst>
          </p:cNvPr>
          <p:cNvSpPr>
            <a:spLocks noGrp="1"/>
          </p:cNvSpPr>
          <p:nvPr>
            <p:ph idx="1"/>
          </p:nvPr>
        </p:nvSpPr>
        <p:spPr/>
        <p:txBody>
          <a:bodyPr/>
          <a:lstStyle/>
          <a:p>
            <a:pPr marL="457200" lvl="1" indent="0">
              <a:buNone/>
            </a:pPr>
            <a:r>
              <a:rPr lang="bg-BG" sz="2400" dirty="0">
                <a:solidFill>
                  <a:srgbClr val="002060"/>
                </a:solidFill>
              </a:rPr>
              <a:t>Подкрепа за устойчиво развитие на клубовете</a:t>
            </a:r>
          </a:p>
          <a:p>
            <a:pPr lvl="1"/>
            <a:r>
              <a:rPr lang="bg-BG" sz="1800" dirty="0">
                <a:solidFill>
                  <a:srgbClr val="002060"/>
                </a:solidFill>
              </a:rPr>
              <a:t>Разпространение и насърчаване на добри клубни практики, гарантиращи ангажиране и задържане на членовете – организиране на събития, включване на членовете на семействата, работа с общността, изпълнение на проекти в полза на общността, Ротари дни, работа с Интеракт, Ротаракт. Формат на срещите;</a:t>
            </a:r>
          </a:p>
          <a:p>
            <a:pPr lvl="1"/>
            <a:r>
              <a:rPr lang="bg-BG" sz="1800" dirty="0">
                <a:solidFill>
                  <a:srgbClr val="002060"/>
                </a:solidFill>
              </a:rPr>
              <a:t> Атрактивни форми на провеждане на семинари по членството и обучения за млади ротарианци, търсене на обратна връзка за всяко дистриктно събитие;</a:t>
            </a:r>
          </a:p>
          <a:p>
            <a:pPr lvl="1"/>
            <a:r>
              <a:rPr lang="bg-BG" sz="1800" dirty="0">
                <a:solidFill>
                  <a:srgbClr val="002060"/>
                </a:solidFill>
              </a:rPr>
              <a:t>Формиране на екип от лектори на дистриктно ниво за участие в клубни асамблеи и зонални срещи по теми, свързани с членството в организацията, публичния имидж и управлението на проекти;</a:t>
            </a:r>
          </a:p>
          <a:p>
            <a:endParaRPr lang="bg-BG" dirty="0"/>
          </a:p>
        </p:txBody>
      </p:sp>
    </p:spTree>
    <p:extLst>
      <p:ext uri="{BB962C8B-B14F-4D97-AF65-F5344CB8AC3E}">
        <p14:creationId xmlns:p14="http://schemas.microsoft.com/office/powerpoint/2010/main" val="511699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Какво имаме да правим заедно</a:t>
            </a:r>
            <a:r>
              <a:rPr lang="bg-BG" sz="2800" b="1" dirty="0" smtClean="0"/>
              <a:t>?</a:t>
            </a:r>
            <a:endParaRPr lang="en-US" altLang="en-US" sz="2800" b="1" dirty="0" smtClean="0">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40058207-60D1-41FD-BEB4-FFEE834D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486400"/>
            <a:ext cx="1798320" cy="1198880"/>
          </a:xfrm>
          <a:prstGeom prst="rect">
            <a:avLst/>
          </a:prstGeom>
        </p:spPr>
      </p:pic>
      <p:sp>
        <p:nvSpPr>
          <p:cNvPr id="7" name="Content Placeholder 2">
            <a:extLst>
              <a:ext uri="{FF2B5EF4-FFF2-40B4-BE49-F238E27FC236}">
                <a16:creationId xmlns="" xmlns:a16="http://schemas.microsoft.com/office/drawing/2014/main" id="{DC03E14C-0CC4-4E70-9648-2E3E4FB86210}"/>
              </a:ext>
            </a:extLst>
          </p:cNvPr>
          <p:cNvSpPr>
            <a:spLocks noGrp="1"/>
          </p:cNvSpPr>
          <p:nvPr>
            <p:ph idx="1"/>
          </p:nvPr>
        </p:nvSpPr>
        <p:spPr>
          <a:xfrm>
            <a:off x="457200" y="1219201"/>
            <a:ext cx="8229600" cy="4495800"/>
          </a:xfrm>
        </p:spPr>
        <p:txBody>
          <a:bodyPr/>
          <a:lstStyle/>
          <a:p>
            <a:pPr marL="0" indent="0">
              <a:buNone/>
            </a:pPr>
            <a:r>
              <a:rPr lang="bg-BG" sz="2400" dirty="0">
                <a:solidFill>
                  <a:srgbClr val="002060"/>
                </a:solidFill>
              </a:rPr>
              <a:t>Утвърждаване на Ротари България и клубовете като среда за развитие на лидерството, лично и професионално </a:t>
            </a:r>
            <a:r>
              <a:rPr lang="bg-BG" sz="2400" dirty="0" smtClean="0">
                <a:solidFill>
                  <a:srgbClr val="002060"/>
                </a:solidFill>
              </a:rPr>
              <a:t>израстване</a:t>
            </a:r>
          </a:p>
          <a:p>
            <a:pPr marL="0" indent="0">
              <a:buNone/>
            </a:pPr>
            <a:endParaRPr lang="bg-BG" sz="2400" dirty="0">
              <a:solidFill>
                <a:srgbClr val="002060"/>
              </a:solidFill>
            </a:endParaRPr>
          </a:p>
          <a:p>
            <a:pPr>
              <a:buFontTx/>
              <a:buChar char="-"/>
            </a:pPr>
            <a:r>
              <a:rPr lang="bg-BG" sz="1600" dirty="0">
                <a:solidFill>
                  <a:srgbClr val="002060"/>
                </a:solidFill>
              </a:rPr>
              <a:t>Провеждане на тренинги на </a:t>
            </a:r>
            <a:r>
              <a:rPr lang="en-US" sz="1600" dirty="0">
                <a:solidFill>
                  <a:srgbClr val="002060"/>
                </a:solidFill>
              </a:rPr>
              <a:t>RLI</a:t>
            </a:r>
            <a:r>
              <a:rPr lang="bg-BG" sz="1600" dirty="0">
                <a:solidFill>
                  <a:srgbClr val="002060"/>
                </a:solidFill>
              </a:rPr>
              <a:t> и преминаване на всички фази на програмата;</a:t>
            </a:r>
          </a:p>
          <a:p>
            <a:pPr>
              <a:buFontTx/>
              <a:buChar char="-"/>
            </a:pPr>
            <a:r>
              <a:rPr lang="bg-BG" sz="1600" dirty="0">
                <a:solidFill>
                  <a:srgbClr val="002060"/>
                </a:solidFill>
              </a:rPr>
              <a:t>Ежегодни награди за предприемачи, дарители, млади учени на името на Евлоги и Христо Георгиеви; </a:t>
            </a:r>
          </a:p>
          <a:p>
            <a:pPr>
              <a:buFontTx/>
              <a:buChar char="-"/>
            </a:pPr>
            <a:r>
              <a:rPr lang="bg-BG" sz="1600" dirty="0">
                <a:solidFill>
                  <a:srgbClr val="002060"/>
                </a:solidFill>
              </a:rPr>
              <a:t>Участие на изявени със своята позиция и постижения личности в събитията, организирани от дистрикта;</a:t>
            </a:r>
          </a:p>
          <a:p>
            <a:pPr>
              <a:buFontTx/>
              <a:buChar char="-"/>
            </a:pPr>
            <a:r>
              <a:rPr lang="bg-BG" sz="1600" dirty="0">
                <a:solidFill>
                  <a:srgbClr val="002060"/>
                </a:solidFill>
              </a:rPr>
              <a:t>Организиране на събития съвместно с други институции – БАН, представителство на </a:t>
            </a:r>
            <a:r>
              <a:rPr lang="en-US" sz="1600" dirty="0">
                <a:solidFill>
                  <a:srgbClr val="002060"/>
                </a:solidFill>
              </a:rPr>
              <a:t>UNESCO</a:t>
            </a:r>
            <a:r>
              <a:rPr lang="bg-BG" sz="1600" dirty="0">
                <a:solidFill>
                  <a:srgbClr val="002060"/>
                </a:solidFill>
              </a:rPr>
              <a:t>, парламент, държавни агенции, финансови институции по теми свързани с младите хора и жените, с професионалистите в различни сфери  като целеви групи за развитие на членството</a:t>
            </a:r>
            <a:r>
              <a:rPr lang="bg-BG" sz="1600" dirty="0" smtClean="0">
                <a:solidFill>
                  <a:srgbClr val="002060"/>
                </a:solidFill>
              </a:rPr>
              <a:t>.  </a:t>
            </a:r>
            <a:endParaRPr lang="bg-BG" sz="1600" dirty="0">
              <a:solidFill>
                <a:srgbClr val="002060"/>
              </a:solidFill>
            </a:endParaRPr>
          </a:p>
          <a:p>
            <a:pPr marL="0" indent="0">
              <a:buNone/>
            </a:pPr>
            <a:r>
              <a:rPr lang="en-US" sz="1800" dirty="0"/>
              <a:t> </a:t>
            </a:r>
            <a:endParaRPr lang="bg-BG" sz="1800" dirty="0"/>
          </a:p>
          <a:p>
            <a:pPr marL="0" indent="0">
              <a:buNone/>
            </a:pPr>
            <a:r>
              <a:rPr lang="bg-BG" sz="1800" dirty="0"/>
              <a:t> </a:t>
            </a:r>
            <a:r>
              <a:rPr lang="bg-BG" sz="1800" dirty="0" smtClean="0"/>
              <a:t>  </a:t>
            </a:r>
            <a:endParaRPr lang="bg-BG" sz="1800" dirty="0"/>
          </a:p>
          <a:p>
            <a:endParaRPr lang="bg-BG" sz="2400" dirty="0">
              <a:solidFill>
                <a:srgbClr val="002060"/>
              </a:solidFill>
            </a:endParaRPr>
          </a:p>
          <a:p>
            <a:endParaRPr lang="bg-BG" dirty="0"/>
          </a:p>
        </p:txBody>
      </p:sp>
    </p:spTree>
    <p:extLst>
      <p:ext uri="{BB962C8B-B14F-4D97-AF65-F5344CB8AC3E}">
        <p14:creationId xmlns:p14="http://schemas.microsoft.com/office/powerpoint/2010/main" val="1347493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Как ще го направим?</a:t>
            </a:r>
            <a:endParaRPr lang="en-US" altLang="en-US" sz="2800" b="1" dirty="0" smtClean="0">
              <a:latin typeface="Times New Roman" pitchFamily="18" charset="0"/>
              <a:cs typeface="Times New Roman" pitchFamily="18" charset="0"/>
            </a:endParaRPr>
          </a:p>
        </p:txBody>
      </p:sp>
      <p:sp>
        <p:nvSpPr>
          <p:cNvPr id="2" name="Content Placeholder 1"/>
          <p:cNvSpPr>
            <a:spLocks noGrp="1"/>
          </p:cNvSpPr>
          <p:nvPr>
            <p:ph idx="1"/>
          </p:nvPr>
        </p:nvSpPr>
        <p:spPr/>
        <p:txBody>
          <a:bodyPr/>
          <a:lstStyle/>
          <a:p>
            <a:r>
              <a:rPr lang="bg-BG" sz="1800" dirty="0">
                <a:solidFill>
                  <a:srgbClr val="002060"/>
                </a:solidFill>
              </a:rPr>
              <a:t>Една възможност: Оставяме всичко на гуверньора…</a:t>
            </a:r>
          </a:p>
          <a:p>
            <a:endParaRPr lang="bg-BG" dirty="0"/>
          </a:p>
        </p:txBody>
      </p:sp>
      <p:pic>
        <p:nvPicPr>
          <p:cNvPr id="6" name="Picture 5">
            <a:extLst>
              <a:ext uri="{FF2B5EF4-FFF2-40B4-BE49-F238E27FC236}">
                <a16:creationId xmlns="" xmlns:a16="http://schemas.microsoft.com/office/drawing/2014/main" id="{AEB3EDCD-1CBE-43E9-9496-5289DC0EF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6" y="1820863"/>
            <a:ext cx="7786688" cy="4152900"/>
          </a:xfrm>
          <a:prstGeom prst="rect">
            <a:avLst/>
          </a:prstGeom>
          <a:ln w="19050">
            <a:solidFill>
              <a:srgbClr val="002060"/>
            </a:solidFill>
          </a:ln>
        </p:spPr>
      </p:pic>
    </p:spTree>
    <p:extLst>
      <p:ext uri="{BB962C8B-B14F-4D97-AF65-F5344CB8AC3E}">
        <p14:creationId xmlns:p14="http://schemas.microsoft.com/office/powerpoint/2010/main" val="1583333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Как ще го направим?</a:t>
            </a:r>
            <a:endParaRPr lang="en-US" altLang="en-US" sz="2800" b="1" dirty="0" smtClean="0">
              <a:latin typeface="Times New Roman" pitchFamily="18" charset="0"/>
              <a:cs typeface="Times New Roman" pitchFamily="18" charset="0"/>
            </a:endParaRPr>
          </a:p>
        </p:txBody>
      </p:sp>
      <p:sp>
        <p:nvSpPr>
          <p:cNvPr id="2" name="Content Placeholder 1"/>
          <p:cNvSpPr>
            <a:spLocks noGrp="1"/>
          </p:cNvSpPr>
          <p:nvPr>
            <p:ph idx="1"/>
          </p:nvPr>
        </p:nvSpPr>
        <p:spPr/>
        <p:txBody>
          <a:bodyPr/>
          <a:lstStyle/>
          <a:p>
            <a:pPr marL="0" indent="0">
              <a:buNone/>
            </a:pPr>
            <a:r>
              <a:rPr lang="bg-BG" sz="1800" dirty="0">
                <a:solidFill>
                  <a:srgbClr val="002060"/>
                </a:solidFill>
              </a:rPr>
              <a:t>Но по-добрата е: Подкрепяме гуверньора, помагаме на клубовете. Работим като екип от приятели, забавляваме се и израстваме като хора и организация</a:t>
            </a:r>
            <a:r>
              <a:rPr lang="bg-BG" sz="1800" dirty="0" smtClean="0">
                <a:solidFill>
                  <a:srgbClr val="002060"/>
                </a:solidFill>
              </a:rPr>
              <a:t>.</a:t>
            </a:r>
          </a:p>
          <a:p>
            <a:pPr marL="0" indent="0">
              <a:buNone/>
            </a:pPr>
            <a:endParaRPr lang="bg-BG" sz="1800" dirty="0">
              <a:solidFill>
                <a:srgbClr val="002060"/>
              </a:solidFill>
            </a:endParaRPr>
          </a:p>
          <a:p>
            <a:endParaRPr lang="bg-BG" dirty="0"/>
          </a:p>
        </p:txBody>
      </p:sp>
      <p:pic>
        <p:nvPicPr>
          <p:cNvPr id="5" name="Picture 4">
            <a:extLst>
              <a:ext uri="{FF2B5EF4-FFF2-40B4-BE49-F238E27FC236}">
                <a16:creationId xmlns="" xmlns:a16="http://schemas.microsoft.com/office/drawing/2014/main" id="{EFF738E8-CD94-4DB3-B26B-8139230EA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12" y="2133600"/>
            <a:ext cx="3840088" cy="2743200"/>
          </a:xfrm>
          <a:prstGeom prst="rect">
            <a:avLst/>
          </a:prstGeom>
        </p:spPr>
      </p:pic>
      <p:pic>
        <p:nvPicPr>
          <p:cNvPr id="7" name="Picture 6">
            <a:extLst>
              <a:ext uri="{FF2B5EF4-FFF2-40B4-BE49-F238E27FC236}">
                <a16:creationId xmlns="" xmlns:a16="http://schemas.microsoft.com/office/drawing/2014/main" id="{21B407F8-7382-42A8-A4FE-54D0DA2BB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995805"/>
            <a:ext cx="4842144" cy="257454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F951D5E5-85C1-444F-B293-1DD4B52AA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4056840"/>
            <a:ext cx="2637940" cy="1639919"/>
          </a:xfrm>
          <a:prstGeom prst="rect">
            <a:avLst/>
          </a:prstGeom>
        </p:spPr>
      </p:pic>
      <p:pic>
        <p:nvPicPr>
          <p:cNvPr id="9" name="Picture 8">
            <a:extLst>
              <a:ext uri="{FF2B5EF4-FFF2-40B4-BE49-F238E27FC236}">
                <a16:creationId xmlns="" xmlns:a16="http://schemas.microsoft.com/office/drawing/2014/main" id="{530F346E-78E9-4C2E-B90C-64312616AD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0" y="4267200"/>
            <a:ext cx="3143250" cy="1765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089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smtClean="0">
                <a:latin typeface="Arial Narrow" pitchFamily="34" charset="0"/>
              </a:rPr>
              <a:t>На добър час!</a:t>
            </a:r>
            <a:endParaRPr lang="en-US" altLang="en-US" sz="4000" b="1" smtClean="0">
              <a:latin typeface="Arial Narrow" pitchFamily="34" charset="0"/>
            </a:endParaRPr>
          </a:p>
        </p:txBody>
      </p:sp>
    </p:spTree>
    <p:extLst>
      <p:ext uri="{BB962C8B-B14F-4D97-AF65-F5344CB8AC3E}">
        <p14:creationId xmlns:p14="http://schemas.microsoft.com/office/powerpoint/2010/main" val="2516801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1866295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 y="3429000"/>
            <a:ext cx="9296400" cy="1182744"/>
          </a:xfrm>
        </p:spPr>
        <p:txBody>
          <a:bodyPr anchor="ctr"/>
          <a:lstStyle/>
          <a:p>
            <a:pPr>
              <a:defRPr/>
            </a:pPr>
            <a:r>
              <a:rPr lang="en-US" altLang="en-US" sz="3600" b="1" dirty="0" smtClean="0">
                <a:latin typeface="Times New Roman" panose="02020603050405020304" pitchFamily="18" charset="0"/>
                <a:cs typeface="Times New Roman" panose="02020603050405020304" pitchFamily="18" charset="0"/>
              </a:rPr>
              <a:t> </a:t>
            </a:r>
            <a:r>
              <a:rPr lang="bg-BG" altLang="en-US" sz="3200" b="1" dirty="0">
                <a:latin typeface="Times New Roman" panose="02020603050405020304" pitchFamily="18" charset="0"/>
                <a:cs typeface="Times New Roman" panose="02020603050405020304" pitchFamily="18" charset="0"/>
              </a:rPr>
              <a:t>Ротари</a:t>
            </a:r>
            <a:r>
              <a:rPr lang="en-US" altLang="en-US" sz="3200" b="1" dirty="0">
                <a:latin typeface="Times New Roman" panose="02020603050405020304" pitchFamily="18" charset="0"/>
                <a:cs typeface="Times New Roman" panose="02020603050405020304" pitchFamily="18" charset="0"/>
              </a:rPr>
              <a:t> – </a:t>
            </a:r>
            <a:r>
              <a:rPr lang="bg-BG" altLang="en-US" sz="3200" b="1" dirty="0">
                <a:latin typeface="Times New Roman" panose="02020603050405020304" pitchFamily="18" charset="0"/>
                <a:cs typeface="Times New Roman" panose="02020603050405020304" pitchFamily="18" charset="0"/>
              </a:rPr>
              <a:t>идентичност, традиция и промяна</a:t>
            </a:r>
            <a:endParaRPr lang="en-US" sz="3200" b="1" dirty="0">
              <a:latin typeface="Times New Roman" panose="02020603050405020304" pitchFamily="18" charset="0"/>
              <a:cs typeface="Times New Roman" panose="02020603050405020304" pitchFamily="18" charset="0"/>
            </a:endParaRPr>
          </a:p>
        </p:txBody>
      </p:sp>
      <p:sp>
        <p:nvSpPr>
          <p:cNvPr id="54275" name="Rectangle 3"/>
          <p:cNvSpPr>
            <a:spLocks noGrp="1" noChangeArrowheads="1"/>
          </p:cNvSpPr>
          <p:nvPr>
            <p:ph type="subTitle" idx="1"/>
          </p:nvPr>
        </p:nvSpPr>
        <p:spPr bwMode="auto">
          <a:xfrm>
            <a:off x="533400" y="4687944"/>
            <a:ext cx="6400800" cy="950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eaLnBrk="1" hangingPunct="1"/>
            <a:r>
              <a:rPr lang="bg-BG" altLang="en-US" sz="2400" b="1" dirty="0" smtClean="0">
                <a:latin typeface="Georgia" panose="02040502050405020303" pitchFamily="18" charset="0"/>
                <a:cs typeface="Times New Roman" pitchFamily="18" charset="0"/>
              </a:rPr>
              <a:t>Христо Трънчев,РК Сливен</a:t>
            </a:r>
          </a:p>
          <a:p>
            <a:r>
              <a:rPr lang="ru-RU" sz="1900" dirty="0"/>
              <a:t>Ротариански групи за действие</a:t>
            </a:r>
            <a:r>
              <a:rPr lang="en-US" sz="1900" dirty="0"/>
              <a:t/>
            </a:r>
            <a:br>
              <a:rPr lang="en-US" sz="1900" dirty="0"/>
            </a:br>
            <a:r>
              <a:rPr lang="en-US" sz="1900" dirty="0"/>
              <a:t>(Rotarian Action Groups)</a:t>
            </a:r>
            <a:endParaRPr lang="bg-BG" altLang="en-US" sz="1900" dirty="0" smtClean="0">
              <a:latin typeface="Georgia" panose="02040502050405020303" pitchFamily="18" charset="0"/>
              <a:cs typeface="Times New Roman" pitchFamily="18" charset="0"/>
            </a:endParaRPr>
          </a:p>
          <a:p>
            <a:pPr eaLnBrk="1" hangingPunct="1"/>
            <a:endParaRPr lang="bg-BG" altLang="en-US" b="1" dirty="0" smtClean="0">
              <a:latin typeface="Georgia" panose="02040502050405020303"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bg-BG"/>
          </a:p>
        </p:txBody>
      </p:sp>
      <p:sp>
        <p:nvSpPr>
          <p:cNvPr id="54275"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2400" b="1" dirty="0" smtClean="0">
                <a:latin typeface="Georgia" panose="02040502050405020303" pitchFamily="18" charset="0"/>
                <a:cs typeface="Times New Roman" pitchFamily="18" charset="0"/>
              </a:rPr>
              <a:t>Виолина Костова, РК София-сити</a:t>
            </a:r>
          </a:p>
          <a:p>
            <a:pPr eaLnBrk="1" hangingPunct="1"/>
            <a:r>
              <a:rPr lang="bg-BG" altLang="en-US" sz="2400" dirty="0" smtClean="0">
                <a:latin typeface="Georgia" panose="02040502050405020303" pitchFamily="18" charset="0"/>
                <a:cs typeface="Times New Roman" pitchFamily="18" charset="0"/>
              </a:rPr>
              <a:t>Комитет за Фондация Ротари</a:t>
            </a:r>
            <a:endParaRPr lang="bg-BG" altLang="en-US" dirty="0" smtClean="0">
              <a:latin typeface="Georgia" panose="02040502050405020303" pitchFamily="18" charset="0"/>
              <a:cs typeface="Times New Roman" pitchFamily="18" charset="0"/>
            </a:endParaRPr>
          </a:p>
        </p:txBody>
      </p:sp>
      <p:sp>
        <p:nvSpPr>
          <p:cNvPr id="2" name="Rectangle 1"/>
          <p:cNvSpPr/>
          <p:nvPr/>
        </p:nvSpPr>
        <p:spPr>
          <a:xfrm>
            <a:off x="0" y="3429000"/>
            <a:ext cx="9150424" cy="1152128"/>
          </a:xfrm>
          <a:prstGeom prst="rect">
            <a:avLst/>
          </a:prstGeom>
          <a:solidFill>
            <a:srgbClr val="0024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46C"/>
              </a:solidFill>
            </a:endParaRPr>
          </a:p>
        </p:txBody>
      </p:sp>
      <p:sp>
        <p:nvSpPr>
          <p:cNvPr id="4" name="Rectangle 3"/>
          <p:cNvSpPr txBox="1">
            <a:spLocks noChangeArrowheads="1"/>
          </p:cNvSpPr>
          <p:nvPr/>
        </p:nvSpPr>
        <p:spPr bwMode="auto">
          <a:xfrm>
            <a:off x="323528" y="3464712"/>
            <a:ext cx="4752528" cy="5403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bg-BG" b="1" dirty="0" smtClean="0">
                <a:solidFill>
                  <a:schemeClr val="bg1"/>
                </a:solidFill>
                <a:latin typeface="Georgia" pitchFamily="18" charset="0"/>
              </a:rPr>
              <a:t>ТРАНСФОРМЪРС</a:t>
            </a:r>
            <a:endParaRPr lang="bg-BG" altLang="en-US" b="1" dirty="0" smtClean="0">
              <a:solidFill>
                <a:schemeClr val="bg1"/>
              </a:solidFill>
              <a:cs typeface="Arial" panose="020B0604020202020204" pitchFamily="34" charset="0"/>
            </a:endParaRPr>
          </a:p>
        </p:txBody>
      </p:sp>
      <p:sp>
        <p:nvSpPr>
          <p:cNvPr id="7" name="Rectangle 3"/>
          <p:cNvSpPr txBox="1">
            <a:spLocks noChangeArrowheads="1"/>
          </p:cNvSpPr>
          <p:nvPr/>
        </p:nvSpPr>
        <p:spPr bwMode="auto">
          <a:xfrm>
            <a:off x="323528" y="4040776"/>
            <a:ext cx="8640960" cy="520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bg-BG" sz="2800" b="1" dirty="0" smtClean="0">
                <a:solidFill>
                  <a:schemeClr val="bg1"/>
                </a:solidFill>
                <a:latin typeface="Georgia" pitchFamily="18" charset="0"/>
              </a:rPr>
              <a:t>КАК  </a:t>
            </a:r>
            <a:r>
              <a:rPr lang="bg-BG" sz="2800" b="1" dirty="0">
                <a:solidFill>
                  <a:schemeClr val="bg1"/>
                </a:solidFill>
                <a:latin typeface="Georgia" pitchFamily="18" charset="0"/>
              </a:rPr>
              <a:t>ПРОМЕНЯМЕ  НАШИТЕ  ОБЩНОСТИ</a:t>
            </a:r>
            <a:endParaRPr lang="bg-BG" altLang="en-US" sz="2600" b="1" dirty="0" smtClean="0">
              <a:solidFill>
                <a:schemeClr val="bg1"/>
              </a:solidFill>
              <a:cs typeface="Arial" panose="020B0604020202020204" pitchFamily="34" charset="0"/>
            </a:endParaRPr>
          </a:p>
        </p:txBody>
      </p:sp>
    </p:spTree>
    <p:extLst>
      <p:ext uri="{BB962C8B-B14F-4D97-AF65-F5344CB8AC3E}">
        <p14:creationId xmlns:p14="http://schemas.microsoft.com/office/powerpoint/2010/main" val="89620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67543" y="432000"/>
            <a:ext cx="648000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2600" b="1" dirty="0" smtClean="0">
                <a:latin typeface="Georgia" panose="02040502050405020303" pitchFamily="18" charset="0"/>
                <a:cs typeface="Times New Roman" pitchFamily="18" charset="0"/>
              </a:rPr>
              <a:t>Ротарианците – хора на действието</a:t>
            </a:r>
            <a:endParaRPr lang="en-US" altLang="en-US" sz="2600" b="1" dirty="0" smtClean="0">
              <a:latin typeface="Georgia" panose="02040502050405020303"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1152000"/>
            <a:ext cx="7920000" cy="4950000"/>
          </a:xfrm>
          <a:prstGeom prst="rect">
            <a:avLst/>
          </a:prstGeom>
        </p:spPr>
      </p:pic>
    </p:spTree>
    <p:extLst>
      <p:ext uri="{BB962C8B-B14F-4D97-AF65-F5344CB8AC3E}">
        <p14:creationId xmlns:p14="http://schemas.microsoft.com/office/powerpoint/2010/main" val="2039359042"/>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67543" y="432000"/>
            <a:ext cx="648000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2600" b="1" dirty="0">
                <a:latin typeface="Georgia" panose="02040502050405020303" pitchFamily="18" charset="0"/>
                <a:cs typeface="Times New Roman" pitchFamily="18" charset="0"/>
              </a:rPr>
              <a:t>Ротарианците – хора на действието</a:t>
            </a:r>
            <a:endParaRPr lang="en-US" altLang="en-US" sz="2600" b="1" dirty="0">
              <a:latin typeface="Georgia" panose="02040502050405020303" pitchFamily="18" charset="0"/>
              <a:cs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1152000"/>
            <a:ext cx="7920000" cy="4950000"/>
          </a:xfrm>
          <a:prstGeom prst="rect">
            <a:avLst/>
          </a:prstGeom>
        </p:spPr>
      </p:pic>
      <p:grpSp>
        <p:nvGrpSpPr>
          <p:cNvPr id="3" name="Group 2"/>
          <p:cNvGrpSpPr/>
          <p:nvPr/>
        </p:nvGrpSpPr>
        <p:grpSpPr>
          <a:xfrm>
            <a:off x="6947543" y="4639414"/>
            <a:ext cx="1368152" cy="1296144"/>
            <a:chOff x="7524328" y="1628800"/>
            <a:chExt cx="1368152" cy="1296144"/>
          </a:xfrm>
        </p:grpSpPr>
        <p:sp>
          <p:nvSpPr>
            <p:cNvPr id="12" name="Oval 11"/>
            <p:cNvSpPr/>
            <p:nvPr/>
          </p:nvSpPr>
          <p:spPr>
            <a:xfrm>
              <a:off x="7524328" y="1628800"/>
              <a:ext cx="1368152" cy="1296144"/>
            </a:xfrm>
            <a:prstGeom prst="ellipse">
              <a:avLst/>
            </a:prstGeom>
            <a:solidFill>
              <a:srgbClr val="EC3F45"/>
            </a:solidFill>
            <a:ln>
              <a:solidFill>
                <a:srgbClr val="0024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TextBox 12"/>
            <p:cNvSpPr txBox="1"/>
            <p:nvPr/>
          </p:nvSpPr>
          <p:spPr>
            <a:xfrm>
              <a:off x="7613882" y="1999873"/>
              <a:ext cx="1188132" cy="553998"/>
            </a:xfrm>
            <a:prstGeom prst="rect">
              <a:avLst/>
            </a:prstGeom>
            <a:noFill/>
          </p:spPr>
          <p:txBody>
            <a:bodyPr wrap="square" rtlCol="0">
              <a:spAutoFit/>
            </a:bodyPr>
            <a:lstStyle/>
            <a:p>
              <a:pPr algn="ctr"/>
              <a:r>
                <a:rPr lang="bg-BG" sz="3000" b="1" dirty="0" smtClean="0">
                  <a:solidFill>
                    <a:schemeClr val="bg1"/>
                  </a:solidFill>
                </a:rPr>
                <a:t>$108</a:t>
              </a:r>
              <a:endParaRPr lang="en-GB" sz="3000" b="1" dirty="0">
                <a:solidFill>
                  <a:schemeClr val="bg1"/>
                </a:solidFill>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00" y="1152000"/>
            <a:ext cx="7920000" cy="4950000"/>
          </a:xfrm>
          <a:prstGeom prst="rect">
            <a:avLst/>
          </a:prstGeom>
        </p:spPr>
      </p:pic>
      <p:grpSp>
        <p:nvGrpSpPr>
          <p:cNvPr id="2" name="Group 1"/>
          <p:cNvGrpSpPr/>
          <p:nvPr/>
        </p:nvGrpSpPr>
        <p:grpSpPr>
          <a:xfrm>
            <a:off x="7524000" y="1440000"/>
            <a:ext cx="1368152" cy="1296144"/>
            <a:chOff x="7524328" y="1628800"/>
            <a:chExt cx="1368152" cy="1296144"/>
          </a:xfrm>
        </p:grpSpPr>
        <p:sp>
          <p:nvSpPr>
            <p:cNvPr id="10" name="Oval 9"/>
            <p:cNvSpPr/>
            <p:nvPr/>
          </p:nvSpPr>
          <p:spPr>
            <a:xfrm>
              <a:off x="7524328" y="1628800"/>
              <a:ext cx="1368152" cy="1296144"/>
            </a:xfrm>
            <a:prstGeom prst="ellipse">
              <a:avLst/>
            </a:prstGeom>
            <a:solidFill>
              <a:srgbClr val="00A2E1"/>
            </a:solidFill>
            <a:ln>
              <a:solidFill>
                <a:srgbClr val="0024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TextBox 10"/>
            <p:cNvSpPr txBox="1"/>
            <p:nvPr/>
          </p:nvSpPr>
          <p:spPr>
            <a:xfrm>
              <a:off x="7704348" y="2015262"/>
              <a:ext cx="1008112" cy="553998"/>
            </a:xfrm>
            <a:prstGeom prst="rect">
              <a:avLst/>
            </a:prstGeom>
            <a:noFill/>
          </p:spPr>
          <p:txBody>
            <a:bodyPr wrap="square" rtlCol="0">
              <a:spAutoFit/>
            </a:bodyPr>
            <a:lstStyle/>
            <a:p>
              <a:pPr algn="ctr"/>
              <a:r>
                <a:rPr lang="bg-BG" sz="3000" b="1" dirty="0" smtClean="0">
                  <a:solidFill>
                    <a:schemeClr val="bg1"/>
                  </a:solidFill>
                </a:rPr>
                <a:t>$30</a:t>
              </a:r>
              <a:endParaRPr lang="en-GB" sz="3000" b="1" dirty="0">
                <a:solidFill>
                  <a:schemeClr val="bg1"/>
                </a:solidFill>
              </a:endParaRPr>
            </a:p>
          </p:txBody>
        </p:sp>
      </p:grpSp>
    </p:spTree>
    <p:extLst>
      <p:ext uri="{BB962C8B-B14F-4D97-AF65-F5344CB8AC3E}">
        <p14:creationId xmlns:p14="http://schemas.microsoft.com/office/powerpoint/2010/main" val="181136934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67543" y="432000"/>
            <a:ext cx="648000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2800" b="1" dirty="0" smtClean="0">
                <a:latin typeface="Times New Roman" pitchFamily="18" charset="0"/>
                <a:cs typeface="Times New Roman" pitchFamily="18" charset="0"/>
              </a:rPr>
              <a:t>Ротарианците – хора на действието</a:t>
            </a:r>
            <a:endParaRPr lang="en-US" altLang="en-US" sz="2800" b="1" dirty="0" smtClean="0">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1152000"/>
            <a:ext cx="7920000" cy="4950000"/>
          </a:xfrm>
          <a:prstGeom prst="rect">
            <a:avLst/>
          </a:prstGeom>
        </p:spPr>
      </p:pic>
      <p:sp>
        <p:nvSpPr>
          <p:cNvPr id="2" name="Oval 1"/>
          <p:cNvSpPr/>
          <p:nvPr/>
        </p:nvSpPr>
        <p:spPr>
          <a:xfrm>
            <a:off x="7524328" y="1440000"/>
            <a:ext cx="1368152" cy="1296144"/>
          </a:xfrm>
          <a:prstGeom prst="ellipse">
            <a:avLst/>
          </a:prstGeom>
          <a:solidFill>
            <a:srgbClr val="F7A81B"/>
          </a:solidFill>
          <a:ln>
            <a:solidFill>
              <a:srgbClr val="0024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TextBox 2"/>
          <p:cNvSpPr txBox="1"/>
          <p:nvPr/>
        </p:nvSpPr>
        <p:spPr>
          <a:xfrm>
            <a:off x="7704348" y="1811073"/>
            <a:ext cx="1008112" cy="553998"/>
          </a:xfrm>
          <a:prstGeom prst="rect">
            <a:avLst/>
          </a:prstGeom>
          <a:noFill/>
        </p:spPr>
        <p:txBody>
          <a:bodyPr wrap="square" rtlCol="0">
            <a:spAutoFit/>
          </a:bodyPr>
          <a:lstStyle/>
          <a:p>
            <a:pPr algn="ctr"/>
            <a:r>
              <a:rPr lang="bg-BG" sz="3000" b="1" dirty="0" smtClean="0">
                <a:solidFill>
                  <a:schemeClr val="bg1"/>
                </a:solidFill>
              </a:rPr>
              <a:t>$10</a:t>
            </a:r>
            <a:endParaRPr lang="en-GB" sz="3000" b="1" dirty="0">
              <a:solidFill>
                <a:schemeClr val="bg1"/>
              </a:solidFill>
            </a:endParaRPr>
          </a:p>
        </p:txBody>
      </p:sp>
    </p:spTree>
    <p:extLst>
      <p:ext uri="{BB962C8B-B14F-4D97-AF65-F5344CB8AC3E}">
        <p14:creationId xmlns:p14="http://schemas.microsoft.com/office/powerpoint/2010/main" val="344063552"/>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67543" y="432000"/>
            <a:ext cx="648000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2600" b="1" dirty="0">
                <a:latin typeface="Georgia" panose="02040502050405020303" pitchFamily="18" charset="0"/>
                <a:cs typeface="Times New Roman" pitchFamily="18" charset="0"/>
              </a:rPr>
              <a:t>Ротарианците – хора на действието</a:t>
            </a:r>
            <a:endParaRPr lang="en-US" altLang="en-US" sz="2600" b="1" dirty="0">
              <a:latin typeface="Georgia" panose="02040502050405020303"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1152000"/>
            <a:ext cx="7920000" cy="4950000"/>
          </a:xfrm>
          <a:prstGeom prst="rect">
            <a:avLst/>
          </a:prstGeom>
        </p:spPr>
      </p:pic>
      <p:sp>
        <p:nvSpPr>
          <p:cNvPr id="10" name="Oval 9"/>
          <p:cNvSpPr/>
          <p:nvPr/>
        </p:nvSpPr>
        <p:spPr>
          <a:xfrm>
            <a:off x="7524328" y="1440000"/>
            <a:ext cx="1368152" cy="1296144"/>
          </a:xfrm>
          <a:prstGeom prst="ellipse">
            <a:avLst/>
          </a:prstGeom>
          <a:solidFill>
            <a:srgbClr val="D61A69"/>
          </a:solidFill>
          <a:ln>
            <a:solidFill>
              <a:srgbClr val="0024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TextBox 10"/>
          <p:cNvSpPr txBox="1"/>
          <p:nvPr/>
        </p:nvSpPr>
        <p:spPr>
          <a:xfrm>
            <a:off x="7704348" y="1811073"/>
            <a:ext cx="1008112" cy="553998"/>
          </a:xfrm>
          <a:prstGeom prst="rect">
            <a:avLst/>
          </a:prstGeom>
          <a:noFill/>
        </p:spPr>
        <p:txBody>
          <a:bodyPr wrap="square" rtlCol="0">
            <a:spAutoFit/>
          </a:bodyPr>
          <a:lstStyle/>
          <a:p>
            <a:pPr algn="ctr"/>
            <a:r>
              <a:rPr lang="bg-BG" sz="3000" b="1" dirty="0" smtClean="0">
                <a:solidFill>
                  <a:schemeClr val="bg1"/>
                </a:solidFill>
              </a:rPr>
              <a:t>$20</a:t>
            </a:r>
            <a:endParaRPr lang="en-GB" sz="3000" b="1" dirty="0">
              <a:solidFill>
                <a:schemeClr val="bg1"/>
              </a:solidFill>
            </a:endParaRPr>
          </a:p>
        </p:txBody>
      </p:sp>
    </p:spTree>
    <p:extLst>
      <p:ext uri="{BB962C8B-B14F-4D97-AF65-F5344CB8AC3E}">
        <p14:creationId xmlns:p14="http://schemas.microsoft.com/office/powerpoint/2010/main" val="234235348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67543" y="432000"/>
            <a:ext cx="648000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2600" b="1" dirty="0">
                <a:latin typeface="Georgia" panose="02040502050405020303" pitchFamily="18" charset="0"/>
                <a:cs typeface="Times New Roman" pitchFamily="18" charset="0"/>
              </a:rPr>
              <a:t>Ротарианците – хора на действието</a:t>
            </a:r>
            <a:endParaRPr lang="en-US" altLang="en-US" sz="2600" b="1" dirty="0">
              <a:latin typeface="Georgia" panose="02040502050405020303" pitchFamily="18" charset="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1152000"/>
            <a:ext cx="7920000" cy="4950000"/>
          </a:xfrm>
          <a:prstGeom prst="rect">
            <a:avLst/>
          </a:prstGeom>
        </p:spPr>
      </p:pic>
      <p:sp>
        <p:nvSpPr>
          <p:cNvPr id="10" name="Oval 9"/>
          <p:cNvSpPr/>
          <p:nvPr/>
        </p:nvSpPr>
        <p:spPr>
          <a:xfrm>
            <a:off x="7524328" y="1440000"/>
            <a:ext cx="1368152" cy="1296144"/>
          </a:xfrm>
          <a:prstGeom prst="ellipse">
            <a:avLst/>
          </a:prstGeom>
          <a:solidFill>
            <a:srgbClr val="F47621"/>
          </a:solidFill>
          <a:ln>
            <a:solidFill>
              <a:srgbClr val="0024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TextBox 10"/>
          <p:cNvSpPr txBox="1"/>
          <p:nvPr/>
        </p:nvSpPr>
        <p:spPr>
          <a:xfrm>
            <a:off x="7704348" y="1811073"/>
            <a:ext cx="1008112" cy="553998"/>
          </a:xfrm>
          <a:prstGeom prst="rect">
            <a:avLst/>
          </a:prstGeom>
          <a:noFill/>
        </p:spPr>
        <p:txBody>
          <a:bodyPr wrap="square" rtlCol="0">
            <a:spAutoFit/>
          </a:bodyPr>
          <a:lstStyle/>
          <a:p>
            <a:pPr algn="ctr"/>
            <a:r>
              <a:rPr lang="bg-BG" sz="3000" b="1" dirty="0" smtClean="0">
                <a:solidFill>
                  <a:schemeClr val="bg1"/>
                </a:solidFill>
              </a:rPr>
              <a:t>$13</a:t>
            </a:r>
            <a:endParaRPr lang="en-GB" sz="3000" b="1" dirty="0">
              <a:solidFill>
                <a:schemeClr val="bg1"/>
              </a:solidFill>
            </a:endParaRPr>
          </a:p>
        </p:txBody>
      </p:sp>
    </p:spTree>
    <p:extLst>
      <p:ext uri="{BB962C8B-B14F-4D97-AF65-F5344CB8AC3E}">
        <p14:creationId xmlns:p14="http://schemas.microsoft.com/office/powerpoint/2010/main" val="201041581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467543" y="432000"/>
            <a:ext cx="6480000" cy="50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bg-BG" altLang="en-US" sz="2600" b="1" dirty="0" smtClean="0">
                <a:latin typeface="Georgia" panose="02040502050405020303" pitchFamily="18" charset="0"/>
                <a:cs typeface="Times New Roman" pitchFamily="18" charset="0"/>
              </a:rPr>
              <a:t>Как променяме нашите общности</a:t>
            </a:r>
            <a:endParaRPr lang="en-US" altLang="en-US" sz="2600" b="1" dirty="0" smtClean="0">
              <a:latin typeface="Georgia" panose="02040502050405020303" pitchFamily="18" charset="0"/>
              <a:cs typeface="Times New Roman" pitchFamily="18" charset="0"/>
            </a:endParaRPr>
          </a:p>
        </p:txBody>
      </p:sp>
      <p:pic>
        <p:nvPicPr>
          <p:cNvPr id="12" name="Picture 11" descr="pets2014.jpg"/>
          <p:cNvPicPr>
            <a:picLocks noChangeAspect="1"/>
          </p:cNvPicPr>
          <p:nvPr/>
        </p:nvPicPr>
        <p:blipFill>
          <a:blip r:embed="rId3"/>
          <a:stretch>
            <a:fillRect/>
          </a:stretch>
        </p:blipFill>
        <p:spPr>
          <a:xfrm>
            <a:off x="94703" y="2543101"/>
            <a:ext cx="8990594" cy="2592288"/>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0" y="1332000"/>
            <a:ext cx="9180000" cy="5355747"/>
          </a:xfrm>
          <a:prstGeom prst="rect">
            <a:avLst/>
          </a:prstGeom>
        </p:spPr>
      </p:pic>
      <p:sp>
        <p:nvSpPr>
          <p:cNvPr id="9" name="Rectangle 3"/>
          <p:cNvSpPr txBox="1">
            <a:spLocks noChangeArrowheads="1"/>
          </p:cNvSpPr>
          <p:nvPr/>
        </p:nvSpPr>
        <p:spPr bwMode="auto">
          <a:xfrm>
            <a:off x="3275856" y="1340768"/>
            <a:ext cx="5040560"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200"/>
              </a:spcBef>
              <a:buFont typeface="Arial" pitchFamily="34" charset="0"/>
              <a:buNone/>
            </a:pPr>
            <a:r>
              <a:rPr lang="bg-BG" altLang="zh-CN" sz="2500" b="1" dirty="0" smtClean="0">
                <a:solidFill>
                  <a:schemeClr val="bg1"/>
                </a:solidFill>
                <a:effectLst>
                  <a:outerShdw blurRad="38100" dist="38100" dir="2700000" algn="tl">
                    <a:srgbClr val="000000">
                      <a:alpha val="43137"/>
                    </a:srgbClr>
                  </a:outerShdw>
                </a:effectLst>
                <a:cs typeface="Arial" panose="020B0604020202020204" pitchFamily="34" charset="0"/>
              </a:rPr>
              <a:t>29 клуба</a:t>
            </a:r>
          </a:p>
          <a:p>
            <a:pPr algn="r">
              <a:spcBef>
                <a:spcPts val="200"/>
              </a:spcBef>
              <a:buFont typeface="Arial" pitchFamily="34" charset="0"/>
              <a:buNone/>
            </a:pPr>
            <a:r>
              <a:rPr lang="bg-BG" altLang="zh-CN" sz="2500" b="1" dirty="0" smtClean="0">
                <a:solidFill>
                  <a:schemeClr val="bg1"/>
                </a:solidFill>
                <a:effectLst>
                  <a:outerShdw blurRad="38100" dist="38100" dir="2700000" algn="tl">
                    <a:srgbClr val="000000">
                      <a:alpha val="43137"/>
                    </a:srgbClr>
                  </a:outerShdw>
                </a:effectLst>
                <a:cs typeface="Arial" panose="020B0604020202020204" pitchFamily="34" charset="0"/>
              </a:rPr>
              <a:t>22 дистриктни гранта</a:t>
            </a:r>
          </a:p>
          <a:p>
            <a:pPr algn="r">
              <a:spcBef>
                <a:spcPts val="200"/>
              </a:spcBef>
              <a:buFont typeface="Arial" pitchFamily="34" charset="0"/>
              <a:buNone/>
            </a:pPr>
            <a:r>
              <a:rPr lang="bg-BG" altLang="en-US" sz="2500" b="1" dirty="0" smtClean="0">
                <a:solidFill>
                  <a:schemeClr val="bg1"/>
                </a:solidFill>
                <a:effectLst>
                  <a:outerShdw blurRad="38100" dist="38100" dir="2700000" algn="tl">
                    <a:srgbClr val="000000">
                      <a:alpha val="43137"/>
                    </a:srgbClr>
                  </a:outerShdw>
                </a:effectLst>
                <a:cs typeface="Arial" panose="020B0604020202020204" pitchFamily="34" charset="0"/>
              </a:rPr>
              <a:t>8 глобални гранта</a:t>
            </a:r>
            <a:endParaRPr lang="en-US" altLang="en-US" sz="2500" b="1" dirty="0" smtClean="0">
              <a:solidFill>
                <a:schemeClr val="bg1"/>
              </a:solidFill>
              <a:effectLst>
                <a:outerShdw blurRad="38100" dist="38100" dir="2700000" algn="tl">
                  <a:srgbClr val="000000">
                    <a:alpha val="43137"/>
                  </a:srgbClr>
                </a:outerShdw>
              </a:effectLst>
              <a:cs typeface="Arial" panose="020B0604020202020204" pitchFamily="34" charset="0"/>
            </a:endParaRPr>
          </a:p>
          <a:p>
            <a:pPr algn="r">
              <a:spcBef>
                <a:spcPts val="200"/>
              </a:spcBef>
              <a:buFont typeface="Arial" pitchFamily="34" charset="0"/>
              <a:buNone/>
            </a:pPr>
            <a:r>
              <a:rPr lang="en-US" altLang="en-US" sz="2500" b="1" dirty="0" smtClean="0">
                <a:solidFill>
                  <a:schemeClr val="bg1"/>
                </a:solidFill>
                <a:effectLst>
                  <a:outerShdw blurRad="38100" dist="38100" dir="2700000" algn="tl">
                    <a:srgbClr val="000000">
                      <a:alpha val="43137"/>
                    </a:srgbClr>
                  </a:outerShdw>
                </a:effectLst>
                <a:cs typeface="Arial" panose="020B0604020202020204" pitchFamily="34" charset="0"/>
              </a:rPr>
              <a:t>678,000 $ </a:t>
            </a:r>
            <a:r>
              <a:rPr lang="bg-BG" altLang="en-US" sz="2500" b="1" dirty="0" smtClean="0">
                <a:solidFill>
                  <a:schemeClr val="bg1"/>
                </a:solidFill>
                <a:effectLst>
                  <a:outerShdw blurRad="38100" dist="38100" dir="2700000" algn="tl">
                    <a:srgbClr val="000000">
                      <a:alpha val="43137"/>
                    </a:srgbClr>
                  </a:outerShdw>
                </a:effectLst>
                <a:cs typeface="Arial" panose="020B0604020202020204" pitchFamily="34" charset="0"/>
              </a:rPr>
              <a:t>инвестирани в проекти</a:t>
            </a:r>
          </a:p>
          <a:p>
            <a:pPr algn="r">
              <a:spcBef>
                <a:spcPts val="200"/>
              </a:spcBef>
              <a:buFont typeface="Arial" pitchFamily="34" charset="0"/>
              <a:buNone/>
            </a:pPr>
            <a:r>
              <a:rPr lang="bg-BG" altLang="en-US" sz="2500" b="1" dirty="0" smtClean="0">
                <a:solidFill>
                  <a:schemeClr val="bg1"/>
                </a:solidFill>
                <a:effectLst>
                  <a:outerShdw blurRad="38100" dist="38100" dir="2700000" algn="tl">
                    <a:srgbClr val="000000">
                      <a:alpha val="43137"/>
                    </a:srgbClr>
                  </a:outerShdw>
                </a:effectLst>
                <a:cs typeface="Arial" panose="020B0604020202020204" pitchFamily="34" charset="0"/>
              </a:rPr>
              <a:t>66,200 $ от ДДФ</a:t>
            </a:r>
          </a:p>
        </p:txBody>
      </p:sp>
    </p:spTree>
    <p:extLst>
      <p:ext uri="{BB962C8B-B14F-4D97-AF65-F5344CB8AC3E}">
        <p14:creationId xmlns:p14="http://schemas.microsoft.com/office/powerpoint/2010/main" val="17955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 presetClass="entr" presetSubtype="1"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67543" y="432000"/>
            <a:ext cx="6480000" cy="50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bg-BG" altLang="en-US" sz="2600" b="1" dirty="0">
                <a:latin typeface="Georgia" panose="02040502050405020303" pitchFamily="18" charset="0"/>
                <a:cs typeface="Times New Roman" pitchFamily="18" charset="0"/>
              </a:rPr>
              <a:t>Как променяме нашите общности</a:t>
            </a:r>
            <a:endParaRPr lang="en-US" altLang="en-US" sz="2600" b="1" dirty="0">
              <a:latin typeface="Georgia" panose="02040502050405020303" pitchFamily="18" charset="0"/>
              <a:cs typeface="Times New Roman" pitchFamily="18" charset="0"/>
            </a:endParaRPr>
          </a:p>
        </p:txBody>
      </p:sp>
      <p:pic>
        <p:nvPicPr>
          <p:cNvPr id="11" name="Picture 10" descr="BanskoRazlog 3.JPG"/>
          <p:cNvPicPr>
            <a:picLocks noChangeAspect="1"/>
          </p:cNvPicPr>
          <p:nvPr/>
        </p:nvPicPr>
        <p:blipFill>
          <a:blip r:embed="rId3" cstate="print"/>
          <a:stretch>
            <a:fillRect/>
          </a:stretch>
        </p:blipFill>
        <p:spPr bwMode="auto">
          <a:xfrm>
            <a:off x="1692456" y="1656000"/>
            <a:ext cx="6696000" cy="4464000"/>
          </a:xfrm>
          <a:prstGeom prst="rect">
            <a:avLst/>
          </a:prstGeom>
          <a:ln>
            <a:noFill/>
          </a:ln>
          <a:effectLst>
            <a:softEdge rad="112500"/>
          </a:effectLst>
        </p:spPr>
      </p:pic>
      <p:pic>
        <p:nvPicPr>
          <p:cNvPr id="13" name="Картина 4" descr="Maternal-p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09959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692456" y="1656000"/>
            <a:ext cx="6750000" cy="4464000"/>
            <a:chOff x="1368000" y="1548000"/>
            <a:chExt cx="6750000" cy="4500000"/>
          </a:xfrm>
        </p:grpSpPr>
        <p:sp>
          <p:nvSpPr>
            <p:cNvPr id="2" name="Rectangle 1"/>
            <p:cNvSpPr/>
            <p:nvPr/>
          </p:nvSpPr>
          <p:spPr>
            <a:xfrm>
              <a:off x="1368000" y="1548000"/>
              <a:ext cx="6750000" cy="450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8000" y="1548000"/>
              <a:ext cx="5722909" cy="4500000"/>
            </a:xfrm>
            <a:prstGeom prst="rect">
              <a:avLst/>
            </a:prstGeom>
          </p:spPr>
        </p:pic>
      </p:grpSp>
      <p:pic>
        <p:nvPicPr>
          <p:cNvPr id="8"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232159" y="1656000"/>
            <a:ext cx="5723205"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32160" y="1656000"/>
            <a:ext cx="5706031" cy="4464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bg-BG"/>
          </a:p>
        </p:txBody>
      </p:sp>
      <p:pic>
        <p:nvPicPr>
          <p:cNvPr id="12" name="Picture 11" descr="BanskoRazlog 2.JPG"/>
          <p:cNvPicPr>
            <a:picLocks noChangeAspect="1"/>
          </p:cNvPicPr>
          <p:nvPr/>
        </p:nvPicPr>
        <p:blipFill>
          <a:blip r:embed="rId9" cstate="print"/>
          <a:stretch>
            <a:fillRect/>
          </a:stretch>
        </p:blipFill>
        <p:spPr bwMode="auto">
          <a:xfrm>
            <a:off x="1656456" y="1584000"/>
            <a:ext cx="7020000" cy="4680000"/>
          </a:xfrm>
          <a:prstGeom prst="rect">
            <a:avLst/>
          </a:prstGeom>
          <a:ln>
            <a:noFill/>
          </a:ln>
          <a:effectLst>
            <a:softEdge rad="112500"/>
          </a:effectLst>
        </p:spPr>
      </p:pic>
      <p:sp>
        <p:nvSpPr>
          <p:cNvPr id="16" name="Rectangle 3"/>
          <p:cNvSpPr txBox="1">
            <a:spLocks noChangeArrowheads="1"/>
          </p:cNvSpPr>
          <p:nvPr/>
        </p:nvSpPr>
        <p:spPr bwMode="auto">
          <a:xfrm>
            <a:off x="1697509" y="1088272"/>
            <a:ext cx="2802483"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600" b="1" dirty="0" smtClean="0">
                <a:solidFill>
                  <a:srgbClr val="D91B5C"/>
                </a:solidFill>
                <a:cs typeface="Arial" panose="020B0604020202020204" pitchFamily="34" charset="0"/>
              </a:rPr>
              <a:t>РК Банско-Разлог</a:t>
            </a:r>
          </a:p>
          <a:p>
            <a:pPr>
              <a:buFont typeface="Arial" pitchFamily="34" charset="0"/>
              <a:buNone/>
            </a:pPr>
            <a:endParaRPr lang="bg-BG" altLang="en-US" sz="2600" b="1" dirty="0" smtClean="0">
              <a:solidFill>
                <a:srgbClr val="D91B5C"/>
              </a:solidFill>
              <a:cs typeface="Arial" panose="020B0604020202020204" pitchFamily="34" charset="0"/>
            </a:endParaRPr>
          </a:p>
        </p:txBody>
      </p:sp>
      <p:sp>
        <p:nvSpPr>
          <p:cNvPr id="17" name="Rectangle 3"/>
          <p:cNvSpPr txBox="1">
            <a:spLocks noChangeArrowheads="1"/>
          </p:cNvSpPr>
          <p:nvPr/>
        </p:nvSpPr>
        <p:spPr bwMode="auto">
          <a:xfrm>
            <a:off x="99999" y="1948508"/>
            <a:ext cx="1421855"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en-US" altLang="zh-CN" sz="2600" b="1" dirty="0" smtClean="0">
                <a:solidFill>
                  <a:srgbClr val="D91B5C"/>
                </a:solidFill>
                <a:cs typeface="Arial" panose="020B0604020202020204" pitchFamily="34" charset="0"/>
              </a:rPr>
              <a:t>60,000 $</a:t>
            </a:r>
            <a:endParaRPr lang="bg-BG" altLang="en-US" sz="2600" b="1" dirty="0" smtClean="0">
              <a:solidFill>
                <a:srgbClr val="D91B5C"/>
              </a:solidFill>
              <a:cs typeface="Arial" panose="020B0604020202020204" pitchFamily="34" charset="0"/>
            </a:endParaRPr>
          </a:p>
        </p:txBody>
      </p:sp>
      <p:sp>
        <p:nvSpPr>
          <p:cNvPr id="18" name="Rectangle 3"/>
          <p:cNvSpPr txBox="1">
            <a:spLocks noChangeArrowheads="1"/>
          </p:cNvSpPr>
          <p:nvPr/>
        </p:nvSpPr>
        <p:spPr bwMode="auto">
          <a:xfrm>
            <a:off x="99999" y="2606624"/>
            <a:ext cx="1421855" cy="986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D91B5C"/>
                </a:solidFill>
                <a:cs typeface="Arial" panose="020B0604020202020204" pitchFamily="34" charset="0"/>
              </a:rPr>
              <a:t>РК:</a:t>
            </a:r>
          </a:p>
          <a:p>
            <a:pPr algn="r">
              <a:spcBef>
                <a:spcPts val="0"/>
              </a:spcBef>
              <a:buNone/>
            </a:pPr>
            <a:r>
              <a:rPr lang="bg-BG" altLang="zh-CN" sz="2600" b="1" dirty="0" smtClean="0">
                <a:solidFill>
                  <a:srgbClr val="D91B5C"/>
                </a:solidFill>
                <a:cs typeface="Arial" panose="020B0604020202020204" pitchFamily="34" charset="0"/>
              </a:rPr>
              <a:t>1,5</a:t>
            </a:r>
            <a:r>
              <a:rPr lang="en-US" altLang="zh-CN" sz="2600" b="1" dirty="0" smtClean="0">
                <a:solidFill>
                  <a:srgbClr val="D91B5C"/>
                </a:solidFill>
                <a:cs typeface="Arial" panose="020B0604020202020204" pitchFamily="34" charset="0"/>
              </a:rPr>
              <a:t>00 </a:t>
            </a:r>
            <a:r>
              <a:rPr lang="bg-BG" altLang="zh-CN" sz="2600" b="1" dirty="0">
                <a:solidFill>
                  <a:srgbClr val="D91B5C"/>
                </a:solidFill>
                <a:cs typeface="Arial" panose="020B0604020202020204" pitchFamily="34" charset="0"/>
              </a:rPr>
              <a:t>$</a:t>
            </a:r>
            <a:endParaRPr lang="bg-BG" altLang="en-US" sz="2600" b="1" dirty="0" smtClean="0">
              <a:solidFill>
                <a:srgbClr val="D91B5C"/>
              </a:solidFill>
              <a:cs typeface="Arial" panose="020B0604020202020204" pitchFamily="34" charset="0"/>
            </a:endParaRPr>
          </a:p>
        </p:txBody>
      </p:sp>
      <p:sp>
        <p:nvSpPr>
          <p:cNvPr id="19" name="Rectangle 3"/>
          <p:cNvSpPr txBox="1">
            <a:spLocks noChangeArrowheads="1"/>
          </p:cNvSpPr>
          <p:nvPr/>
        </p:nvSpPr>
        <p:spPr bwMode="auto">
          <a:xfrm>
            <a:off x="103529" y="3777034"/>
            <a:ext cx="1356556" cy="977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D91B5C"/>
                </a:solidFill>
                <a:cs typeface="Arial" panose="020B0604020202020204" pitchFamily="34" charset="0"/>
              </a:rPr>
              <a:t>ДДФ:</a:t>
            </a:r>
          </a:p>
          <a:p>
            <a:pPr algn="r">
              <a:spcBef>
                <a:spcPts val="0"/>
              </a:spcBef>
              <a:buFont typeface="Arial" pitchFamily="34" charset="0"/>
              <a:buNone/>
            </a:pPr>
            <a:r>
              <a:rPr lang="en-US" altLang="zh-CN" sz="2600" b="1" dirty="0">
                <a:solidFill>
                  <a:srgbClr val="D91B5C"/>
                </a:solidFill>
                <a:cs typeface="Arial" panose="020B0604020202020204" pitchFamily="34" charset="0"/>
              </a:rPr>
              <a:t>5</a:t>
            </a:r>
            <a:r>
              <a:rPr lang="bg-BG" altLang="zh-CN" sz="2600" b="1" dirty="0" smtClean="0">
                <a:solidFill>
                  <a:srgbClr val="D91B5C"/>
                </a:solidFill>
                <a:cs typeface="Arial" panose="020B0604020202020204" pitchFamily="34" charset="0"/>
              </a:rPr>
              <a:t>00</a:t>
            </a:r>
            <a:r>
              <a:rPr lang="en-US" altLang="zh-CN" sz="2600" b="1" dirty="0" smtClean="0">
                <a:solidFill>
                  <a:srgbClr val="D91B5C"/>
                </a:solidFill>
                <a:cs typeface="Arial" panose="020B0604020202020204" pitchFamily="34" charset="0"/>
              </a:rPr>
              <a:t> $</a:t>
            </a:r>
            <a:endParaRPr lang="bg-BG" altLang="zh-CN" sz="2600" b="1" dirty="0" smtClean="0">
              <a:solidFill>
                <a:srgbClr val="D91B5C"/>
              </a:solidFill>
              <a:cs typeface="Arial" panose="020B0604020202020204" pitchFamily="34" charset="0"/>
            </a:endParaRPr>
          </a:p>
          <a:p>
            <a:pPr algn="r">
              <a:spcBef>
                <a:spcPts val="0"/>
              </a:spcBef>
              <a:buFont typeface="Arial" pitchFamily="34" charset="0"/>
              <a:buNone/>
            </a:pPr>
            <a:endParaRPr lang="bg-BG" altLang="en-US" sz="2600" b="1" dirty="0" smtClean="0">
              <a:solidFill>
                <a:srgbClr val="D91B5C"/>
              </a:solidFill>
              <a:cs typeface="Arial" panose="020B0604020202020204" pitchFamily="34" charset="0"/>
            </a:endParaRPr>
          </a:p>
        </p:txBody>
      </p:sp>
    </p:spTree>
    <p:extLst>
      <p:ext uri="{BB962C8B-B14F-4D97-AF65-F5344CB8AC3E}">
        <p14:creationId xmlns:p14="http://schemas.microsoft.com/office/powerpoint/2010/main" val="93701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7000"/>
                            </p:stCondLst>
                            <p:childTnLst>
                              <p:par>
                                <p:cTn id="9" presetID="10" presetClass="entr" presetSubtype="0" fill="hold" nodeType="afterEffect">
                                  <p:stCondLst>
                                    <p:cond delay="5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14000"/>
                            </p:stCondLst>
                            <p:childTnLst>
                              <p:par>
                                <p:cTn id="13" presetID="10" presetClass="entr" presetSubtype="0" fill="hold" grpId="0" nodeType="afterEffect">
                                  <p:stCondLst>
                                    <p:cond delay="5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21000"/>
                            </p:stCondLst>
                            <p:childTnLst>
                              <p:par>
                                <p:cTn id="17" presetID="10" presetClass="entr" presetSubtype="0" fill="hold" nodeType="afterEffect">
                                  <p:stCondLst>
                                    <p:cond delay="5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67543" y="432000"/>
            <a:ext cx="6480000" cy="50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bg-BG" altLang="en-US" sz="2600" b="1" dirty="0">
                <a:latin typeface="Georgia" panose="02040502050405020303" pitchFamily="18" charset="0"/>
                <a:cs typeface="Times New Roman" pitchFamily="18" charset="0"/>
              </a:rPr>
              <a:t>Как променяме нашите общности</a:t>
            </a:r>
            <a:endParaRPr lang="en-US" altLang="en-US" sz="2600" b="1" dirty="0">
              <a:latin typeface="Georgia" panose="02040502050405020303" pitchFamily="18" charset="0"/>
              <a:cs typeface="Times New Roman" pitchFamily="18" charset="0"/>
            </a:endParaRPr>
          </a:p>
        </p:txBody>
      </p:sp>
      <p:sp>
        <p:nvSpPr>
          <p:cNvPr id="2" name="TextBox 1"/>
          <p:cNvSpPr txBox="1"/>
          <p:nvPr/>
        </p:nvSpPr>
        <p:spPr>
          <a:xfrm>
            <a:off x="6758529" y="1759652"/>
            <a:ext cx="45719" cy="369332"/>
          </a:xfrm>
          <a:prstGeom prst="rect">
            <a:avLst/>
          </a:prstGeom>
          <a:noFill/>
        </p:spPr>
        <p:txBody>
          <a:bodyPr wrap="square" rtlCol="0">
            <a:spAutoFit/>
          </a:bodyPr>
          <a:lstStyle/>
          <a:p>
            <a:endParaRPr lang="en-GB" dirty="0"/>
          </a:p>
        </p:txBody>
      </p:sp>
      <p:pic>
        <p:nvPicPr>
          <p:cNvPr id="13" name="Картина 2" descr="Disease-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32" y="1098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1536981" y="1088272"/>
            <a:ext cx="2802483"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600" b="1" dirty="0" smtClean="0">
                <a:solidFill>
                  <a:srgbClr val="51BA5D"/>
                </a:solidFill>
                <a:cs typeface="Arial" panose="020B0604020202020204" pitchFamily="34" charset="0"/>
              </a:rPr>
              <a:t>РК Стара Загора</a:t>
            </a:r>
          </a:p>
          <a:p>
            <a:pPr>
              <a:buFont typeface="Arial" pitchFamily="34" charset="0"/>
              <a:buNone/>
            </a:pPr>
            <a:endParaRPr lang="bg-BG" altLang="en-US" sz="2600" b="1" dirty="0" smtClean="0">
              <a:solidFill>
                <a:srgbClr val="51BA5D"/>
              </a:solidFill>
              <a:cs typeface="Arial" panose="020B0604020202020204" pitchFamily="34" charset="0"/>
            </a:endParaRPr>
          </a:p>
        </p:txBody>
      </p:sp>
      <p:pic>
        <p:nvPicPr>
          <p:cNvPr id="12" name="Picture 11" descr="StZagora1.jpg"/>
          <p:cNvPicPr>
            <a:picLocks noChangeAspect="1"/>
          </p:cNvPicPr>
          <p:nvPr/>
        </p:nvPicPr>
        <p:blipFill>
          <a:blip r:embed="rId4" cstate="print"/>
          <a:stretch>
            <a:fillRect/>
          </a:stretch>
        </p:blipFill>
        <p:spPr bwMode="auto">
          <a:xfrm>
            <a:off x="1536981" y="1839692"/>
            <a:ext cx="7295999" cy="4104000"/>
          </a:xfrm>
          <a:prstGeom prst="rect">
            <a:avLst/>
          </a:prstGeom>
          <a:ln>
            <a:noFill/>
          </a:ln>
          <a:effectLst>
            <a:softEdge rad="112500"/>
          </a:effectLst>
        </p:spPr>
      </p:pic>
      <p:sp>
        <p:nvSpPr>
          <p:cNvPr id="22" name="Rectangle 3"/>
          <p:cNvSpPr txBox="1">
            <a:spLocks noChangeArrowheads="1"/>
          </p:cNvSpPr>
          <p:nvPr/>
        </p:nvSpPr>
        <p:spPr bwMode="auto">
          <a:xfrm>
            <a:off x="53801" y="1948508"/>
            <a:ext cx="1360086"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bg-BG" altLang="zh-CN" sz="2600" b="1" dirty="0" smtClean="0">
                <a:solidFill>
                  <a:srgbClr val="51BA5D"/>
                </a:solidFill>
                <a:cs typeface="Arial" panose="020B0604020202020204" pitchFamily="34" charset="0"/>
              </a:rPr>
              <a:t>56,156</a:t>
            </a:r>
            <a:r>
              <a:rPr lang="en-US" altLang="zh-CN" sz="2600" b="1" dirty="0" smtClean="0">
                <a:solidFill>
                  <a:srgbClr val="51BA5D"/>
                </a:solidFill>
                <a:cs typeface="Arial" panose="020B0604020202020204" pitchFamily="34" charset="0"/>
              </a:rPr>
              <a:t> $</a:t>
            </a:r>
            <a:endParaRPr lang="bg-BG" altLang="en-US" sz="2600" b="1" dirty="0" smtClean="0">
              <a:solidFill>
                <a:srgbClr val="51BA5D"/>
              </a:solidFill>
              <a:cs typeface="Arial" panose="020B0604020202020204" pitchFamily="34" charset="0"/>
            </a:endParaRPr>
          </a:p>
        </p:txBody>
      </p:sp>
      <p:sp>
        <p:nvSpPr>
          <p:cNvPr id="23" name="Rectangle 3"/>
          <p:cNvSpPr txBox="1">
            <a:spLocks noChangeArrowheads="1"/>
          </p:cNvSpPr>
          <p:nvPr/>
        </p:nvSpPr>
        <p:spPr bwMode="auto">
          <a:xfrm>
            <a:off x="53801" y="2606624"/>
            <a:ext cx="1421855" cy="986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51BA5D"/>
                </a:solidFill>
                <a:cs typeface="Arial" panose="020B0604020202020204" pitchFamily="34" charset="0"/>
              </a:rPr>
              <a:t>РК:</a:t>
            </a:r>
          </a:p>
          <a:p>
            <a:pPr algn="r">
              <a:spcBef>
                <a:spcPts val="0"/>
              </a:spcBef>
              <a:buFont typeface="Arial" pitchFamily="34" charset="0"/>
              <a:buNone/>
            </a:pPr>
            <a:r>
              <a:rPr lang="bg-BG" altLang="zh-CN" sz="2600" b="1" dirty="0" smtClean="0">
                <a:solidFill>
                  <a:srgbClr val="51BA5D"/>
                </a:solidFill>
                <a:cs typeface="Arial" panose="020B0604020202020204" pitchFamily="34" charset="0"/>
              </a:rPr>
              <a:t>1,544</a:t>
            </a:r>
            <a:r>
              <a:rPr lang="en-US" altLang="zh-CN" sz="2600" b="1" dirty="0" smtClean="0">
                <a:solidFill>
                  <a:srgbClr val="51BA5D"/>
                </a:solidFill>
                <a:cs typeface="Arial" panose="020B0604020202020204" pitchFamily="34" charset="0"/>
              </a:rPr>
              <a:t> $</a:t>
            </a:r>
            <a:endParaRPr lang="bg-BG" altLang="en-US" sz="2600" b="1" dirty="0" smtClean="0">
              <a:solidFill>
                <a:srgbClr val="51BA5D"/>
              </a:solidFill>
              <a:cs typeface="Arial" panose="020B0604020202020204" pitchFamily="34" charset="0"/>
            </a:endParaRPr>
          </a:p>
        </p:txBody>
      </p:sp>
      <p:sp>
        <p:nvSpPr>
          <p:cNvPr id="24" name="Rectangle 3"/>
          <p:cNvSpPr txBox="1">
            <a:spLocks noChangeArrowheads="1"/>
          </p:cNvSpPr>
          <p:nvPr/>
        </p:nvSpPr>
        <p:spPr bwMode="auto">
          <a:xfrm>
            <a:off x="57331" y="3777034"/>
            <a:ext cx="1356556" cy="977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51BA5D"/>
                </a:solidFill>
                <a:cs typeface="Arial" panose="020B0604020202020204" pitchFamily="34" charset="0"/>
              </a:rPr>
              <a:t>ДДФ:</a:t>
            </a:r>
          </a:p>
          <a:p>
            <a:pPr algn="r">
              <a:spcBef>
                <a:spcPts val="0"/>
              </a:spcBef>
              <a:buFont typeface="Arial" pitchFamily="34" charset="0"/>
              <a:buNone/>
            </a:pPr>
            <a:r>
              <a:rPr lang="bg-BG" altLang="zh-CN" sz="2600" b="1" dirty="0" smtClean="0">
                <a:solidFill>
                  <a:srgbClr val="51BA5D"/>
                </a:solidFill>
                <a:cs typeface="Arial" panose="020B0604020202020204" pitchFamily="34" charset="0"/>
              </a:rPr>
              <a:t>3,000</a:t>
            </a:r>
            <a:r>
              <a:rPr lang="en-US" altLang="zh-CN" sz="2600" b="1" dirty="0" smtClean="0">
                <a:solidFill>
                  <a:srgbClr val="51BA5D"/>
                </a:solidFill>
                <a:cs typeface="Arial" panose="020B0604020202020204" pitchFamily="34" charset="0"/>
              </a:rPr>
              <a:t> $</a:t>
            </a:r>
            <a:endParaRPr lang="bg-BG" altLang="zh-CN" sz="2600" b="1" dirty="0" smtClean="0">
              <a:solidFill>
                <a:srgbClr val="51BA5D"/>
              </a:solidFill>
              <a:cs typeface="Arial" panose="020B0604020202020204" pitchFamily="34" charset="0"/>
            </a:endParaRPr>
          </a:p>
          <a:p>
            <a:pPr algn="r">
              <a:spcBef>
                <a:spcPts val="0"/>
              </a:spcBef>
              <a:buFont typeface="Arial" pitchFamily="34" charset="0"/>
              <a:buNone/>
            </a:pPr>
            <a:endParaRPr lang="bg-BG" altLang="en-US" sz="2600" b="1" dirty="0" smtClean="0">
              <a:solidFill>
                <a:srgbClr val="51BA5D"/>
              </a:solidFill>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4389" y="1926373"/>
            <a:ext cx="7072167"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1620000" y="1908000"/>
            <a:ext cx="7200559" cy="3996000"/>
            <a:chOff x="1620000" y="1908000"/>
            <a:chExt cx="7200559" cy="3996000"/>
          </a:xfrm>
        </p:grpSpPr>
        <p:sp>
          <p:nvSpPr>
            <p:cNvPr id="16" name="Rectangle 15"/>
            <p:cNvSpPr/>
            <p:nvPr/>
          </p:nvSpPr>
          <p:spPr>
            <a:xfrm>
              <a:off x="1620000" y="1908000"/>
              <a:ext cx="7200559" cy="3990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000" y="1908000"/>
              <a:ext cx="5999858" cy="3996000"/>
            </a:xfrm>
            <a:prstGeom prst="rect">
              <a:avLst/>
            </a:prstGeom>
          </p:spPr>
        </p:pic>
      </p:gr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6000" y="1908000"/>
            <a:ext cx="5999860" cy="3996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6000" y="1908000"/>
            <a:ext cx="5999861" cy="3996000"/>
          </a:xfrm>
          <a:prstGeom prst="rect">
            <a:avLst/>
          </a:prstGeom>
        </p:spPr>
      </p:pic>
      <p:grpSp>
        <p:nvGrpSpPr>
          <p:cNvPr id="29" name="Group 28"/>
          <p:cNvGrpSpPr/>
          <p:nvPr/>
        </p:nvGrpSpPr>
        <p:grpSpPr>
          <a:xfrm>
            <a:off x="1628402" y="1895894"/>
            <a:ext cx="7200559" cy="4004325"/>
            <a:chOff x="5351719" y="1088272"/>
            <a:chExt cx="7200559" cy="4004325"/>
          </a:xfrm>
        </p:grpSpPr>
        <p:sp>
          <p:nvSpPr>
            <p:cNvPr id="27" name="Rectangle 26"/>
            <p:cNvSpPr/>
            <p:nvPr/>
          </p:nvSpPr>
          <p:spPr>
            <a:xfrm>
              <a:off x="5351719" y="1101693"/>
              <a:ext cx="7200559" cy="3990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9495" y="1096597"/>
              <a:ext cx="2247750" cy="39960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3269" y="1088272"/>
              <a:ext cx="2658796" cy="3996000"/>
            </a:xfrm>
            <a:prstGeom prst="rect">
              <a:avLst/>
            </a:prstGeom>
          </p:spPr>
        </p:pic>
      </p:grpSp>
      <p:grpSp>
        <p:nvGrpSpPr>
          <p:cNvPr id="30" name="Group 29"/>
          <p:cNvGrpSpPr/>
          <p:nvPr/>
        </p:nvGrpSpPr>
        <p:grpSpPr>
          <a:xfrm>
            <a:off x="1548000" y="1872000"/>
            <a:ext cx="7388811" cy="4191958"/>
            <a:chOff x="1547664" y="1887499"/>
            <a:chExt cx="7388811" cy="4191958"/>
          </a:xfrm>
        </p:grpSpPr>
        <p:grpSp>
          <p:nvGrpSpPr>
            <p:cNvPr id="18" name="Group 17"/>
            <p:cNvGrpSpPr/>
            <p:nvPr/>
          </p:nvGrpSpPr>
          <p:grpSpPr>
            <a:xfrm>
              <a:off x="1547664" y="1887499"/>
              <a:ext cx="7388811" cy="4191958"/>
              <a:chOff x="1140143" y="1761872"/>
              <a:chExt cx="7388811" cy="4191958"/>
            </a:xfrm>
          </p:grpSpPr>
          <p:sp>
            <p:nvSpPr>
              <p:cNvPr id="15" name="Rectangle 14"/>
              <p:cNvSpPr/>
              <p:nvPr/>
            </p:nvSpPr>
            <p:spPr>
              <a:xfrm>
                <a:off x="1173454" y="1761872"/>
                <a:ext cx="7355500" cy="41919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3" descr="StZagora2.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0143" y="1772816"/>
                <a:ext cx="5574685" cy="418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5736" y="5023117"/>
              <a:ext cx="952132" cy="952132"/>
            </a:xfrm>
            <a:prstGeom prst="rect">
              <a:avLst/>
            </a:prstGeom>
          </p:spPr>
        </p:pic>
      </p:grpSp>
    </p:spTree>
    <p:extLst>
      <p:ext uri="{BB962C8B-B14F-4D97-AF65-F5344CB8AC3E}">
        <p14:creationId xmlns:p14="http://schemas.microsoft.com/office/powerpoint/2010/main" val="183254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5000"/>
                            </p:stCondLst>
                            <p:childTnLst>
                              <p:par>
                                <p:cTn id="9" presetID="10" presetClass="entr" presetSubtype="0" fill="hold" nodeType="afterEffect">
                                  <p:stCondLst>
                                    <p:cond delay="4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11000"/>
                            </p:stCondLst>
                            <p:childTnLst>
                              <p:par>
                                <p:cTn id="13" presetID="10" presetClass="entr" presetSubtype="0" fill="hold" nodeType="afterEffect">
                                  <p:stCondLst>
                                    <p:cond delay="4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17000"/>
                            </p:stCondLst>
                            <p:childTnLst>
                              <p:par>
                                <p:cTn id="17" presetID="10"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23000"/>
                            </p:stCondLst>
                            <p:childTnLst>
                              <p:par>
                                <p:cTn id="21" presetID="10" presetClass="entr" presetSubtype="0" fill="hold" nodeType="afterEffect">
                                  <p:stCondLst>
                                    <p:cond delay="400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childTnLst>
                                </p:cTn>
                              </p:par>
                            </p:childTnLst>
                          </p:cTn>
                        </p:par>
                        <p:par>
                          <p:cTn id="24" fill="hold">
                            <p:stCondLst>
                              <p:cond delay="29000"/>
                            </p:stCondLst>
                            <p:childTnLst>
                              <p:par>
                                <p:cTn id="25" presetID="10" presetClass="entr" presetSubtype="0" fill="hold" nodeType="afterEffect">
                                  <p:stCondLst>
                                    <p:cond delay="4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67543" y="432000"/>
            <a:ext cx="6480000" cy="50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bg-BG" altLang="en-US" sz="2600" b="1" dirty="0">
                <a:latin typeface="Georgia" panose="02040502050405020303" pitchFamily="18" charset="0"/>
                <a:cs typeface="Times New Roman" pitchFamily="18" charset="0"/>
              </a:rPr>
              <a:t>Как променяме нашите общности</a:t>
            </a:r>
            <a:endParaRPr lang="en-US" altLang="en-US" sz="2600" b="1" dirty="0">
              <a:latin typeface="Georgia" panose="02040502050405020303" pitchFamily="18" charset="0"/>
              <a:cs typeface="Times New Roman" pitchFamily="18" charset="0"/>
            </a:endParaRPr>
          </a:p>
        </p:txBody>
      </p:sp>
      <p:grpSp>
        <p:nvGrpSpPr>
          <p:cNvPr id="27" name="Group 26"/>
          <p:cNvGrpSpPr/>
          <p:nvPr/>
        </p:nvGrpSpPr>
        <p:grpSpPr>
          <a:xfrm>
            <a:off x="1753004" y="1844822"/>
            <a:ext cx="6347388" cy="4142704"/>
            <a:chOff x="1248948" y="1844822"/>
            <a:chExt cx="6347388" cy="4142704"/>
          </a:xfrm>
        </p:grpSpPr>
        <p:pic>
          <p:nvPicPr>
            <p:cNvPr id="7" name="Picture 6" descr="SOU Ioan Exarh 2.JPG"/>
            <p:cNvPicPr>
              <a:picLocks noChangeAspect="1"/>
            </p:cNvPicPr>
            <p:nvPr/>
          </p:nvPicPr>
          <p:blipFill>
            <a:blip r:embed="rId3" cstate="print"/>
            <a:stretch>
              <a:fillRect/>
            </a:stretch>
          </p:blipFill>
          <p:spPr bwMode="auto">
            <a:xfrm>
              <a:off x="4556534" y="1844822"/>
              <a:ext cx="3039802" cy="4053069"/>
            </a:xfrm>
            <a:prstGeom prst="rect">
              <a:avLst/>
            </a:prstGeom>
            <a:ln>
              <a:noFill/>
            </a:ln>
            <a:effectLst>
              <a:softEdge rad="112500"/>
            </a:effectLst>
          </p:spPr>
        </p:pic>
        <p:pic>
          <p:nvPicPr>
            <p:cNvPr id="8" name="Picture 7" descr="OU C. Hrabar 1.jpg"/>
            <p:cNvPicPr>
              <a:picLocks noChangeAspect="1"/>
            </p:cNvPicPr>
            <p:nvPr/>
          </p:nvPicPr>
          <p:blipFill>
            <a:blip r:embed="rId4" cstate="print"/>
            <a:stretch>
              <a:fillRect/>
            </a:stretch>
          </p:blipFill>
          <p:spPr bwMode="auto">
            <a:xfrm>
              <a:off x="1248948" y="1844823"/>
              <a:ext cx="3107027" cy="4142703"/>
            </a:xfrm>
            <a:prstGeom prst="rect">
              <a:avLst/>
            </a:prstGeom>
            <a:ln>
              <a:noFill/>
            </a:ln>
            <a:effectLst>
              <a:softEdge rad="112500"/>
            </a:effectLst>
          </p:spPr>
        </p:pic>
      </p:grpSp>
      <p:pic>
        <p:nvPicPr>
          <p:cNvPr id="9" name="Картина 3" descr="Water-bl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440" y="112474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1691681" y="1088272"/>
            <a:ext cx="4187147"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600" b="1" dirty="0" smtClean="0">
                <a:solidFill>
                  <a:srgbClr val="25AAE1"/>
                </a:solidFill>
                <a:cs typeface="Arial" panose="020B0604020202020204" pitchFamily="34" charset="0"/>
              </a:rPr>
              <a:t>РК Варна-Евсиновград</a:t>
            </a:r>
          </a:p>
          <a:p>
            <a:pPr>
              <a:buFont typeface="Arial" pitchFamily="34" charset="0"/>
              <a:buNone/>
            </a:pPr>
            <a:endParaRPr lang="bg-BG" altLang="en-US" sz="2600" b="1" dirty="0" smtClean="0">
              <a:solidFill>
                <a:srgbClr val="25AAE1"/>
              </a:solidFill>
              <a:cs typeface="Arial" panose="020B0604020202020204" pitchFamily="34" charset="0"/>
            </a:endParaRPr>
          </a:p>
        </p:txBody>
      </p:sp>
      <p:sp>
        <p:nvSpPr>
          <p:cNvPr id="28" name="Rectangle 3"/>
          <p:cNvSpPr txBox="1">
            <a:spLocks noChangeArrowheads="1"/>
          </p:cNvSpPr>
          <p:nvPr/>
        </p:nvSpPr>
        <p:spPr bwMode="auto">
          <a:xfrm>
            <a:off x="64040" y="1948508"/>
            <a:ext cx="1421855"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bg-BG" altLang="zh-CN" sz="2600" b="1" dirty="0" smtClean="0">
                <a:solidFill>
                  <a:srgbClr val="25AAE1"/>
                </a:solidFill>
                <a:cs typeface="Arial" panose="020B0604020202020204" pitchFamily="34" charset="0"/>
              </a:rPr>
              <a:t>57,000</a:t>
            </a:r>
            <a:r>
              <a:rPr lang="en-US" altLang="zh-CN" sz="2600" b="1" dirty="0" smtClean="0">
                <a:solidFill>
                  <a:srgbClr val="25AAE1"/>
                </a:solidFill>
                <a:cs typeface="Arial" panose="020B0604020202020204" pitchFamily="34" charset="0"/>
              </a:rPr>
              <a:t> $</a:t>
            </a:r>
            <a:endParaRPr lang="bg-BG" altLang="en-US" sz="2600" b="1" dirty="0" smtClean="0">
              <a:solidFill>
                <a:srgbClr val="25AAE1"/>
              </a:solidFill>
              <a:cs typeface="Arial" panose="020B0604020202020204" pitchFamily="34" charset="0"/>
            </a:endParaRPr>
          </a:p>
        </p:txBody>
      </p:sp>
      <p:sp>
        <p:nvSpPr>
          <p:cNvPr id="29" name="Rectangle 3"/>
          <p:cNvSpPr txBox="1">
            <a:spLocks noChangeArrowheads="1"/>
          </p:cNvSpPr>
          <p:nvPr/>
        </p:nvSpPr>
        <p:spPr bwMode="auto">
          <a:xfrm>
            <a:off x="125809" y="2606624"/>
            <a:ext cx="1421855" cy="986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25AAE1"/>
                </a:solidFill>
                <a:cs typeface="Arial" panose="020B0604020202020204" pitchFamily="34" charset="0"/>
              </a:rPr>
              <a:t>РК:</a:t>
            </a:r>
          </a:p>
          <a:p>
            <a:pPr algn="r">
              <a:spcBef>
                <a:spcPts val="0"/>
              </a:spcBef>
              <a:buFont typeface="Arial" pitchFamily="34" charset="0"/>
              <a:buNone/>
            </a:pPr>
            <a:r>
              <a:rPr lang="bg-BG" altLang="zh-CN" sz="2600" b="1" dirty="0" smtClean="0">
                <a:solidFill>
                  <a:srgbClr val="25AAE1"/>
                </a:solidFill>
                <a:cs typeface="Arial" panose="020B0604020202020204" pitchFamily="34" charset="0"/>
              </a:rPr>
              <a:t>4,000</a:t>
            </a:r>
            <a:r>
              <a:rPr lang="en-US" altLang="zh-CN" sz="2600" b="1" dirty="0" smtClean="0">
                <a:solidFill>
                  <a:srgbClr val="25AAE1"/>
                </a:solidFill>
                <a:cs typeface="Arial" panose="020B0604020202020204" pitchFamily="34" charset="0"/>
              </a:rPr>
              <a:t> $</a:t>
            </a:r>
            <a:endParaRPr lang="bg-BG" altLang="en-US" sz="2600" b="1" dirty="0" smtClean="0">
              <a:solidFill>
                <a:srgbClr val="25AAE1"/>
              </a:solidFill>
              <a:cs typeface="Arial" panose="020B0604020202020204" pitchFamily="34" charset="0"/>
            </a:endParaRPr>
          </a:p>
        </p:txBody>
      </p:sp>
      <p:sp>
        <p:nvSpPr>
          <p:cNvPr id="30" name="Rectangle 3"/>
          <p:cNvSpPr txBox="1">
            <a:spLocks noChangeArrowheads="1"/>
          </p:cNvSpPr>
          <p:nvPr/>
        </p:nvSpPr>
        <p:spPr bwMode="auto">
          <a:xfrm>
            <a:off x="129339" y="3777034"/>
            <a:ext cx="1356556" cy="977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25AAE1"/>
                </a:solidFill>
                <a:cs typeface="Arial" panose="020B0604020202020204" pitchFamily="34" charset="0"/>
              </a:rPr>
              <a:t>ДДФ:</a:t>
            </a:r>
          </a:p>
          <a:p>
            <a:pPr algn="r">
              <a:spcBef>
                <a:spcPts val="0"/>
              </a:spcBef>
              <a:buFont typeface="Arial" pitchFamily="34" charset="0"/>
              <a:buNone/>
            </a:pPr>
            <a:r>
              <a:rPr lang="bg-BG" altLang="zh-CN" sz="2600" b="1" dirty="0" smtClean="0">
                <a:solidFill>
                  <a:srgbClr val="25AAE1"/>
                </a:solidFill>
                <a:cs typeface="Arial" panose="020B0604020202020204" pitchFamily="34" charset="0"/>
              </a:rPr>
              <a:t>3,000</a:t>
            </a:r>
            <a:r>
              <a:rPr lang="en-US" altLang="zh-CN" sz="2600" b="1" dirty="0" smtClean="0">
                <a:solidFill>
                  <a:srgbClr val="25AAE1"/>
                </a:solidFill>
                <a:cs typeface="Arial" panose="020B0604020202020204" pitchFamily="34" charset="0"/>
              </a:rPr>
              <a:t> $</a:t>
            </a:r>
            <a:endParaRPr lang="bg-BG" altLang="zh-CN" sz="2600" b="1" dirty="0" smtClean="0">
              <a:solidFill>
                <a:srgbClr val="25AAE1"/>
              </a:solidFill>
              <a:cs typeface="Arial" panose="020B0604020202020204" pitchFamily="34" charset="0"/>
            </a:endParaRPr>
          </a:p>
          <a:p>
            <a:pPr algn="r">
              <a:spcBef>
                <a:spcPts val="0"/>
              </a:spcBef>
              <a:buFont typeface="Arial" pitchFamily="34" charset="0"/>
              <a:buNone/>
            </a:pPr>
            <a:endParaRPr lang="bg-BG" altLang="en-US" sz="2600" b="1" dirty="0" smtClean="0">
              <a:solidFill>
                <a:srgbClr val="25AAE1"/>
              </a:solidFill>
              <a:cs typeface="Arial" panose="020B0604020202020204" pitchFamily="34" charset="0"/>
            </a:endParaRPr>
          </a:p>
        </p:txBody>
      </p:sp>
      <p:sp>
        <p:nvSpPr>
          <p:cNvPr id="31" name="Rectangle 3"/>
          <p:cNvSpPr txBox="1">
            <a:spLocks noChangeArrowheads="1"/>
          </p:cNvSpPr>
          <p:nvPr/>
        </p:nvSpPr>
        <p:spPr bwMode="auto">
          <a:xfrm>
            <a:off x="1713302" y="1040548"/>
            <a:ext cx="3353312"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600" b="1" dirty="0" smtClean="0">
                <a:solidFill>
                  <a:srgbClr val="25AAE1"/>
                </a:solidFill>
                <a:cs typeface="Arial" panose="020B0604020202020204" pitchFamily="34" charset="0"/>
              </a:rPr>
              <a:t>Дистриктни грантове</a:t>
            </a:r>
          </a:p>
          <a:p>
            <a:pPr>
              <a:buFont typeface="Arial" pitchFamily="34" charset="0"/>
              <a:buNone/>
            </a:pPr>
            <a:endParaRPr lang="bg-BG" altLang="en-US" sz="2600" b="1" dirty="0" smtClean="0">
              <a:solidFill>
                <a:srgbClr val="25AAE1"/>
              </a:solidFill>
              <a:cs typeface="Arial" panose="020B0604020202020204" pitchFamily="34" charset="0"/>
            </a:endParaRPr>
          </a:p>
        </p:txBody>
      </p:sp>
      <p:grpSp>
        <p:nvGrpSpPr>
          <p:cNvPr id="18" name="Group 17"/>
          <p:cNvGrpSpPr/>
          <p:nvPr/>
        </p:nvGrpSpPr>
        <p:grpSpPr>
          <a:xfrm>
            <a:off x="6603014" y="2892835"/>
            <a:ext cx="1302239" cy="1302239"/>
            <a:chOff x="8526648" y="1334366"/>
            <a:chExt cx="1564785" cy="1564785"/>
          </a:xfrm>
        </p:grpSpPr>
        <p:sp>
          <p:nvSpPr>
            <p:cNvPr id="40" name="Oval 39"/>
            <p:cNvSpPr/>
            <p:nvPr/>
          </p:nvSpPr>
          <p:spPr>
            <a:xfrm>
              <a:off x="8526648" y="1334366"/>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sp>
          <p:nvSpPr>
            <p:cNvPr id="41" name="TextBox 40"/>
            <p:cNvSpPr txBox="1"/>
            <p:nvPr/>
          </p:nvSpPr>
          <p:spPr>
            <a:xfrm>
              <a:off x="8885838" y="1345777"/>
              <a:ext cx="857110" cy="628707"/>
            </a:xfrm>
            <a:prstGeom prst="rect">
              <a:avLst/>
            </a:prstGeom>
            <a:noFill/>
          </p:spPr>
          <p:txBody>
            <a:bodyPr wrap="square" rtlCol="0">
              <a:spAutoFit/>
            </a:bodyPr>
            <a:lstStyle/>
            <a:p>
              <a:pPr algn="ctr"/>
              <a:r>
                <a:rPr lang="bg-BG" sz="2800" b="1" dirty="0" smtClean="0">
                  <a:solidFill>
                    <a:srgbClr val="00246C"/>
                  </a:solidFill>
                </a:rPr>
                <a:t>30</a:t>
              </a:r>
              <a:endParaRPr lang="en-GB" sz="2800" b="1" dirty="0">
                <a:solidFill>
                  <a:srgbClr val="00246C"/>
                </a:solidFill>
              </a:endParaRP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4192" y="1907251"/>
              <a:ext cx="789697" cy="789697"/>
            </a:xfrm>
            <a:prstGeom prst="rect">
              <a:avLst/>
            </a:prstGeom>
          </p:spPr>
        </p:pic>
      </p:grpSp>
      <p:grpSp>
        <p:nvGrpSpPr>
          <p:cNvPr id="20" name="Group 19"/>
          <p:cNvGrpSpPr/>
          <p:nvPr/>
        </p:nvGrpSpPr>
        <p:grpSpPr>
          <a:xfrm>
            <a:off x="2218590" y="1766420"/>
            <a:ext cx="1302240" cy="1302240"/>
            <a:chOff x="9450674" y="1047867"/>
            <a:chExt cx="1564785" cy="1564785"/>
          </a:xfrm>
        </p:grpSpPr>
        <p:sp>
          <p:nvSpPr>
            <p:cNvPr id="43" name="Oval 42"/>
            <p:cNvSpPr/>
            <p:nvPr/>
          </p:nvSpPr>
          <p:spPr>
            <a:xfrm>
              <a:off x="9450674" y="1047867"/>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9031" y="1621470"/>
              <a:ext cx="871133" cy="871133"/>
            </a:xfrm>
            <a:prstGeom prst="rect">
              <a:avLst/>
            </a:prstGeom>
          </p:spPr>
        </p:pic>
        <p:sp>
          <p:nvSpPr>
            <p:cNvPr id="45" name="TextBox 44"/>
            <p:cNvSpPr txBox="1"/>
            <p:nvPr/>
          </p:nvSpPr>
          <p:spPr>
            <a:xfrm>
              <a:off x="9633874" y="1147666"/>
              <a:ext cx="1198383" cy="628707"/>
            </a:xfrm>
            <a:prstGeom prst="rect">
              <a:avLst/>
            </a:prstGeom>
            <a:noFill/>
          </p:spPr>
          <p:txBody>
            <a:bodyPr wrap="square" rtlCol="0">
              <a:spAutoFit/>
            </a:bodyPr>
            <a:lstStyle/>
            <a:p>
              <a:pPr algn="ctr"/>
              <a:r>
                <a:rPr lang="en-US" sz="2800" b="1" dirty="0" smtClean="0">
                  <a:solidFill>
                    <a:srgbClr val="00246C"/>
                  </a:solidFill>
                </a:rPr>
                <a:t>10</a:t>
              </a:r>
              <a:r>
                <a:rPr lang="bg-BG" sz="2800" b="1" dirty="0" smtClean="0">
                  <a:solidFill>
                    <a:srgbClr val="00246C"/>
                  </a:solidFill>
                </a:rPr>
                <a:t>К</a:t>
              </a:r>
              <a:endParaRPr lang="en-GB" sz="2800" b="1" dirty="0">
                <a:solidFill>
                  <a:srgbClr val="00246C"/>
                </a:solidFill>
              </a:endParaRPr>
            </a:p>
          </p:txBody>
        </p:sp>
      </p:grpSp>
      <p:grpSp>
        <p:nvGrpSpPr>
          <p:cNvPr id="26" name="Group 25"/>
          <p:cNvGrpSpPr>
            <a:grpSpLocks noChangeAspect="1"/>
          </p:cNvGrpSpPr>
          <p:nvPr/>
        </p:nvGrpSpPr>
        <p:grpSpPr>
          <a:xfrm>
            <a:off x="1800000" y="1728000"/>
            <a:ext cx="6519769" cy="4320000"/>
            <a:chOff x="1248945" y="1716667"/>
            <a:chExt cx="6411107" cy="4270857"/>
          </a:xfrm>
        </p:grpSpPr>
        <p:pic>
          <p:nvPicPr>
            <p:cNvPr id="14" name="Picture 13" descr="DSC_3231.jpg"/>
            <p:cNvPicPr>
              <a:picLocks noChangeAspect="1"/>
            </p:cNvPicPr>
            <p:nvPr/>
          </p:nvPicPr>
          <p:blipFill>
            <a:blip r:embed="rId8"/>
            <a:stretch>
              <a:fillRect/>
            </a:stretch>
          </p:blipFill>
          <p:spPr bwMode="auto">
            <a:xfrm>
              <a:off x="1253766" y="1716667"/>
              <a:ext cx="6406286" cy="4270857"/>
            </a:xfrm>
            <a:prstGeom prst="rect">
              <a:avLst/>
            </a:prstGeom>
            <a:ln>
              <a:noFill/>
            </a:ln>
            <a:effectLst>
              <a:outerShdw blurRad="292100" dist="139700" dir="2700000" algn="tl" rotWithShape="0">
                <a:srgbClr val="333333">
                  <a:alpha val="65000"/>
                </a:srgbClr>
              </a:outerShdw>
            </a:effectLst>
          </p:spPr>
        </p:pic>
        <p:pic>
          <p:nvPicPr>
            <p:cNvPr id="13" name="Picture 12" descr="DSC_3245.jpg"/>
            <p:cNvPicPr>
              <a:picLocks noChangeAspect="1"/>
            </p:cNvPicPr>
            <p:nvPr/>
          </p:nvPicPr>
          <p:blipFill>
            <a:blip r:embed="rId9"/>
            <a:stretch>
              <a:fillRect/>
            </a:stretch>
          </p:blipFill>
          <p:spPr bwMode="auto">
            <a:xfrm>
              <a:off x="1248945" y="1727601"/>
              <a:ext cx="2822541" cy="4233812"/>
            </a:xfrm>
            <a:prstGeom prst="rect">
              <a:avLst/>
            </a:prstGeom>
            <a:ln>
              <a:noFill/>
            </a:ln>
            <a:effectLst>
              <a:outerShdw blurRad="292100" dist="139700" dir="2700000" algn="tl" rotWithShape="0">
                <a:srgbClr val="333333">
                  <a:alpha val="65000"/>
                </a:srgbClr>
              </a:outerShdw>
            </a:effectLst>
          </p:spPr>
        </p:pic>
        <p:sp>
          <p:nvSpPr>
            <p:cNvPr id="25" name="Rectangle 3"/>
            <p:cNvSpPr txBox="1">
              <a:spLocks noChangeArrowheads="1"/>
            </p:cNvSpPr>
            <p:nvPr/>
          </p:nvSpPr>
          <p:spPr bwMode="auto">
            <a:xfrm>
              <a:off x="4209454" y="1819525"/>
              <a:ext cx="2193489"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3000" b="1" dirty="0" smtClean="0">
                  <a:solidFill>
                    <a:srgbClr val="25AAE1"/>
                  </a:solidFill>
                  <a:cs typeface="Arial" panose="020B0604020202020204" pitchFamily="34" charset="0"/>
                </a:rPr>
                <a:t>РК Балчик</a:t>
              </a:r>
            </a:p>
            <a:p>
              <a:pPr>
                <a:buFont typeface="Arial" pitchFamily="34" charset="0"/>
                <a:buNone/>
              </a:pPr>
              <a:endParaRPr lang="bg-BG" altLang="en-US" sz="3000" b="1" dirty="0" smtClean="0">
                <a:solidFill>
                  <a:srgbClr val="25AAE1"/>
                </a:solidFill>
                <a:cs typeface="Arial" panose="020B0604020202020204" pitchFamily="34" charset="0"/>
              </a:endParaRPr>
            </a:p>
          </p:txBody>
        </p:sp>
      </p:grpSp>
      <p:grpSp>
        <p:nvGrpSpPr>
          <p:cNvPr id="15" name="Group 14"/>
          <p:cNvGrpSpPr/>
          <p:nvPr/>
        </p:nvGrpSpPr>
        <p:grpSpPr>
          <a:xfrm>
            <a:off x="288000" y="1980000"/>
            <a:ext cx="1564785" cy="1564785"/>
            <a:chOff x="514655" y="4411585"/>
            <a:chExt cx="1564785" cy="1564785"/>
          </a:xfrm>
        </p:grpSpPr>
        <p:sp>
          <p:nvSpPr>
            <p:cNvPr id="3" name="Oval 2"/>
            <p:cNvSpPr/>
            <p:nvPr/>
          </p:nvSpPr>
          <p:spPr>
            <a:xfrm>
              <a:off x="514655" y="4411585"/>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sp>
          <p:nvSpPr>
            <p:cNvPr id="6" name="TextBox 5"/>
            <p:cNvSpPr txBox="1"/>
            <p:nvPr/>
          </p:nvSpPr>
          <p:spPr>
            <a:xfrm>
              <a:off x="970373" y="4422995"/>
              <a:ext cx="653348" cy="584775"/>
            </a:xfrm>
            <a:prstGeom prst="rect">
              <a:avLst/>
            </a:prstGeom>
            <a:noFill/>
          </p:spPr>
          <p:txBody>
            <a:bodyPr wrap="square" rtlCol="0">
              <a:spAutoFit/>
            </a:bodyPr>
            <a:lstStyle/>
            <a:p>
              <a:pPr algn="ctr"/>
              <a:r>
                <a:rPr lang="en-US" sz="3200" b="1" dirty="0" smtClean="0">
                  <a:solidFill>
                    <a:srgbClr val="00246C"/>
                  </a:solidFill>
                </a:rPr>
                <a:t>4</a:t>
              </a:r>
              <a:endParaRPr lang="en-GB" sz="3200" b="1" dirty="0">
                <a:solidFill>
                  <a:srgbClr val="00246C"/>
                </a:solidFill>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199" y="4984470"/>
              <a:ext cx="789697" cy="789697"/>
            </a:xfrm>
            <a:prstGeom prst="rect">
              <a:avLst/>
            </a:prstGeom>
          </p:spPr>
        </p:pic>
      </p:grpSp>
      <p:grpSp>
        <p:nvGrpSpPr>
          <p:cNvPr id="17" name="Group 16"/>
          <p:cNvGrpSpPr/>
          <p:nvPr/>
        </p:nvGrpSpPr>
        <p:grpSpPr>
          <a:xfrm>
            <a:off x="288000" y="4140000"/>
            <a:ext cx="1564785" cy="1564785"/>
            <a:chOff x="1647252" y="1621005"/>
            <a:chExt cx="1564785" cy="1564785"/>
          </a:xfrm>
        </p:grpSpPr>
        <p:sp>
          <p:nvSpPr>
            <p:cNvPr id="32" name="Oval 31"/>
            <p:cNvSpPr/>
            <p:nvPr/>
          </p:nvSpPr>
          <p:spPr>
            <a:xfrm>
              <a:off x="1647252" y="1621005"/>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4077" y="2161795"/>
              <a:ext cx="871133" cy="871133"/>
            </a:xfrm>
            <a:prstGeom prst="rect">
              <a:avLst/>
            </a:prstGeom>
          </p:spPr>
        </p:pic>
        <p:sp>
          <p:nvSpPr>
            <p:cNvPr id="33" name="TextBox 32"/>
            <p:cNvSpPr txBox="1"/>
            <p:nvPr/>
          </p:nvSpPr>
          <p:spPr>
            <a:xfrm>
              <a:off x="1830452" y="1720804"/>
              <a:ext cx="1198383" cy="584775"/>
            </a:xfrm>
            <a:prstGeom prst="rect">
              <a:avLst/>
            </a:prstGeom>
            <a:noFill/>
          </p:spPr>
          <p:txBody>
            <a:bodyPr wrap="square" rtlCol="0">
              <a:spAutoFit/>
            </a:bodyPr>
            <a:lstStyle/>
            <a:p>
              <a:pPr algn="ctr"/>
              <a:r>
                <a:rPr lang="en-US" sz="3200" b="1" dirty="0" smtClean="0">
                  <a:solidFill>
                    <a:srgbClr val="00246C"/>
                  </a:solidFill>
                </a:rPr>
                <a:t>1500</a:t>
              </a:r>
              <a:endParaRPr lang="en-GB" sz="3200" b="1" dirty="0">
                <a:solidFill>
                  <a:srgbClr val="00246C"/>
                </a:solidFill>
              </a:endParaRPr>
            </a:p>
          </p:txBody>
        </p:sp>
      </p:grpSp>
      <p:grpSp>
        <p:nvGrpSpPr>
          <p:cNvPr id="2" name="Group 1"/>
          <p:cNvGrpSpPr/>
          <p:nvPr/>
        </p:nvGrpSpPr>
        <p:grpSpPr>
          <a:xfrm>
            <a:off x="1800000" y="1728000"/>
            <a:ext cx="6370005" cy="4320000"/>
            <a:chOff x="1252126" y="1740856"/>
            <a:chExt cx="6370005" cy="4246670"/>
          </a:xfrm>
        </p:grpSpPr>
        <p:pic>
          <p:nvPicPr>
            <p:cNvPr id="19" name="Picture 18" descr="1.JPG"/>
            <p:cNvPicPr>
              <a:picLocks noChangeAspect="1"/>
            </p:cNvPicPr>
            <p:nvPr/>
          </p:nvPicPr>
          <p:blipFill>
            <a:blip r:embed="rId11"/>
            <a:stretch>
              <a:fillRect/>
            </a:stretch>
          </p:blipFill>
          <p:spPr>
            <a:xfrm>
              <a:off x="1252126" y="1740856"/>
              <a:ext cx="6370005" cy="4246670"/>
            </a:xfrm>
            <a:prstGeom prst="rect">
              <a:avLst/>
            </a:prstGeom>
          </p:spPr>
        </p:pic>
        <p:sp>
          <p:nvSpPr>
            <p:cNvPr id="21" name="Rectangle 3"/>
            <p:cNvSpPr txBox="1">
              <a:spLocks noChangeArrowheads="1"/>
            </p:cNvSpPr>
            <p:nvPr/>
          </p:nvSpPr>
          <p:spPr bwMode="auto">
            <a:xfrm>
              <a:off x="4707532" y="5279272"/>
              <a:ext cx="2240011"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3000" b="1" dirty="0" smtClean="0">
                  <a:solidFill>
                    <a:srgbClr val="25AAE1"/>
                  </a:solidFill>
                  <a:cs typeface="Arial" panose="020B0604020202020204" pitchFamily="34" charset="0"/>
                </a:rPr>
                <a:t>РК Каварна</a:t>
              </a:r>
            </a:p>
            <a:p>
              <a:pPr>
                <a:buFont typeface="Arial" pitchFamily="34" charset="0"/>
                <a:buNone/>
              </a:pPr>
              <a:endParaRPr lang="bg-BG" altLang="en-US" sz="3000" b="1" dirty="0" smtClean="0">
                <a:solidFill>
                  <a:srgbClr val="25AAE1"/>
                </a:solidFill>
                <a:cs typeface="Arial" panose="020B0604020202020204" pitchFamily="34" charset="0"/>
              </a:endParaRPr>
            </a:p>
          </p:txBody>
        </p:sp>
      </p:grpSp>
      <p:grpSp>
        <p:nvGrpSpPr>
          <p:cNvPr id="53" name="Group 52"/>
          <p:cNvGrpSpPr/>
          <p:nvPr/>
        </p:nvGrpSpPr>
        <p:grpSpPr>
          <a:xfrm>
            <a:off x="288000" y="4140000"/>
            <a:ext cx="1564785" cy="1564785"/>
            <a:chOff x="11838030" y="-104963"/>
            <a:chExt cx="1564785" cy="1564785"/>
          </a:xfrm>
        </p:grpSpPr>
        <p:sp>
          <p:nvSpPr>
            <p:cNvPr id="37" name="Oval 36"/>
            <p:cNvSpPr/>
            <p:nvPr/>
          </p:nvSpPr>
          <p:spPr>
            <a:xfrm>
              <a:off x="11838030" y="-104963"/>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84855" y="435827"/>
              <a:ext cx="871133" cy="871133"/>
            </a:xfrm>
            <a:prstGeom prst="rect">
              <a:avLst/>
            </a:prstGeom>
          </p:spPr>
        </p:pic>
        <p:sp>
          <p:nvSpPr>
            <p:cNvPr id="39" name="TextBox 38"/>
            <p:cNvSpPr txBox="1"/>
            <p:nvPr/>
          </p:nvSpPr>
          <p:spPr>
            <a:xfrm>
              <a:off x="12021230" y="-5164"/>
              <a:ext cx="1198383" cy="584775"/>
            </a:xfrm>
            <a:prstGeom prst="rect">
              <a:avLst/>
            </a:prstGeom>
            <a:noFill/>
          </p:spPr>
          <p:txBody>
            <a:bodyPr wrap="square" rtlCol="0">
              <a:spAutoFit/>
            </a:bodyPr>
            <a:lstStyle/>
            <a:p>
              <a:pPr algn="ctr"/>
              <a:r>
                <a:rPr lang="en-US" sz="3200" b="1" dirty="0" smtClean="0">
                  <a:solidFill>
                    <a:srgbClr val="00246C"/>
                  </a:solidFill>
                </a:rPr>
                <a:t>1</a:t>
              </a:r>
              <a:r>
                <a:rPr lang="bg-BG" sz="3200" b="1" dirty="0" smtClean="0">
                  <a:solidFill>
                    <a:srgbClr val="00246C"/>
                  </a:solidFill>
                </a:rPr>
                <a:t>8</a:t>
              </a:r>
              <a:r>
                <a:rPr lang="en-US" sz="3200" b="1" dirty="0" smtClean="0">
                  <a:solidFill>
                    <a:srgbClr val="00246C"/>
                  </a:solidFill>
                </a:rPr>
                <a:t>00</a:t>
              </a:r>
              <a:endParaRPr lang="en-GB" sz="3200" b="1" dirty="0">
                <a:solidFill>
                  <a:srgbClr val="00246C"/>
                </a:solidFill>
              </a:endParaRPr>
            </a:p>
          </p:txBody>
        </p:sp>
      </p:grpSp>
      <p:grpSp>
        <p:nvGrpSpPr>
          <p:cNvPr id="49" name="Group 48"/>
          <p:cNvGrpSpPr/>
          <p:nvPr/>
        </p:nvGrpSpPr>
        <p:grpSpPr>
          <a:xfrm>
            <a:off x="288000" y="1980000"/>
            <a:ext cx="1564785" cy="1564785"/>
            <a:chOff x="9307693" y="1403968"/>
            <a:chExt cx="1564785" cy="1564785"/>
          </a:xfrm>
        </p:grpSpPr>
        <p:sp>
          <p:nvSpPr>
            <p:cNvPr id="46" name="Oval 45"/>
            <p:cNvSpPr/>
            <p:nvPr/>
          </p:nvSpPr>
          <p:spPr>
            <a:xfrm>
              <a:off x="9307693" y="1403968"/>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sp>
          <p:nvSpPr>
            <p:cNvPr id="47" name="TextBox 46"/>
            <p:cNvSpPr txBox="1"/>
            <p:nvPr/>
          </p:nvSpPr>
          <p:spPr>
            <a:xfrm>
              <a:off x="9763411" y="1415378"/>
              <a:ext cx="653348" cy="584775"/>
            </a:xfrm>
            <a:prstGeom prst="rect">
              <a:avLst/>
            </a:prstGeom>
            <a:noFill/>
          </p:spPr>
          <p:txBody>
            <a:bodyPr wrap="square" rtlCol="0">
              <a:spAutoFit/>
            </a:bodyPr>
            <a:lstStyle/>
            <a:p>
              <a:pPr algn="ctr"/>
              <a:r>
                <a:rPr lang="bg-BG" sz="3200" b="1" dirty="0">
                  <a:solidFill>
                    <a:srgbClr val="00246C"/>
                  </a:solidFill>
                </a:rPr>
                <a:t>6</a:t>
              </a:r>
              <a:endParaRPr lang="en-GB" sz="3200" b="1" dirty="0">
                <a:solidFill>
                  <a:srgbClr val="00246C"/>
                </a:solidFill>
              </a:endParaRPr>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95237" y="1976853"/>
              <a:ext cx="789697" cy="789697"/>
            </a:xfrm>
            <a:prstGeom prst="rect">
              <a:avLst/>
            </a:prstGeom>
          </p:spPr>
        </p:pic>
      </p:grpSp>
      <p:grpSp>
        <p:nvGrpSpPr>
          <p:cNvPr id="24" name="Group 23"/>
          <p:cNvGrpSpPr>
            <a:grpSpLocks noChangeAspect="1"/>
          </p:cNvGrpSpPr>
          <p:nvPr/>
        </p:nvGrpSpPr>
        <p:grpSpPr>
          <a:xfrm>
            <a:off x="1800000" y="1728000"/>
            <a:ext cx="6552341" cy="4356000"/>
            <a:chOff x="1248947" y="1727602"/>
            <a:chExt cx="6389885" cy="4259923"/>
          </a:xfrm>
        </p:grpSpPr>
        <p:pic>
          <p:nvPicPr>
            <p:cNvPr id="22" name="Picture 21" descr="11.jpg"/>
            <p:cNvPicPr>
              <a:picLocks noChangeAspect="1"/>
            </p:cNvPicPr>
            <p:nvPr/>
          </p:nvPicPr>
          <p:blipFill>
            <a:blip r:embed="rId12"/>
            <a:stretch>
              <a:fillRect/>
            </a:stretch>
          </p:blipFill>
          <p:spPr>
            <a:xfrm>
              <a:off x="1248947" y="1727602"/>
              <a:ext cx="6389885" cy="4259923"/>
            </a:xfrm>
            <a:prstGeom prst="rect">
              <a:avLst/>
            </a:prstGeom>
          </p:spPr>
        </p:pic>
        <p:sp>
          <p:nvSpPr>
            <p:cNvPr id="23" name="Rectangle 3"/>
            <p:cNvSpPr txBox="1">
              <a:spLocks noChangeArrowheads="1"/>
            </p:cNvSpPr>
            <p:nvPr/>
          </p:nvSpPr>
          <p:spPr bwMode="auto">
            <a:xfrm>
              <a:off x="5184562" y="1842728"/>
              <a:ext cx="2391729"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3000" b="1" dirty="0" smtClean="0">
                  <a:solidFill>
                    <a:srgbClr val="25AAE1"/>
                  </a:solidFill>
                  <a:cs typeface="Arial" panose="020B0604020202020204" pitchFamily="34" charset="0"/>
                </a:rPr>
                <a:t>РК Провадия</a:t>
              </a:r>
            </a:p>
            <a:p>
              <a:pPr>
                <a:buFont typeface="Arial" pitchFamily="34" charset="0"/>
                <a:buNone/>
              </a:pPr>
              <a:endParaRPr lang="bg-BG" altLang="en-US" sz="3000" b="1" dirty="0" smtClean="0">
                <a:solidFill>
                  <a:srgbClr val="25AAE1"/>
                </a:solidFill>
                <a:cs typeface="Arial" panose="020B0604020202020204" pitchFamily="34" charset="0"/>
              </a:endParaRPr>
            </a:p>
          </p:txBody>
        </p:sp>
      </p:grpSp>
      <p:grpSp>
        <p:nvGrpSpPr>
          <p:cNvPr id="54" name="Group 53"/>
          <p:cNvGrpSpPr/>
          <p:nvPr/>
        </p:nvGrpSpPr>
        <p:grpSpPr>
          <a:xfrm>
            <a:off x="288000" y="4140000"/>
            <a:ext cx="1564785" cy="1564785"/>
            <a:chOff x="12439687" y="1217760"/>
            <a:chExt cx="1564785" cy="1564785"/>
          </a:xfrm>
        </p:grpSpPr>
        <p:sp>
          <p:nvSpPr>
            <p:cNvPr id="50" name="Oval 49"/>
            <p:cNvSpPr/>
            <p:nvPr/>
          </p:nvSpPr>
          <p:spPr>
            <a:xfrm>
              <a:off x="12439687" y="1217760"/>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86512" y="1758550"/>
              <a:ext cx="871133" cy="871133"/>
            </a:xfrm>
            <a:prstGeom prst="rect">
              <a:avLst/>
            </a:prstGeom>
          </p:spPr>
        </p:pic>
        <p:sp>
          <p:nvSpPr>
            <p:cNvPr id="52" name="TextBox 51"/>
            <p:cNvSpPr txBox="1"/>
            <p:nvPr/>
          </p:nvSpPr>
          <p:spPr>
            <a:xfrm>
              <a:off x="12622887" y="1317559"/>
              <a:ext cx="1198383" cy="584775"/>
            </a:xfrm>
            <a:prstGeom prst="rect">
              <a:avLst/>
            </a:prstGeom>
            <a:noFill/>
          </p:spPr>
          <p:txBody>
            <a:bodyPr wrap="square" rtlCol="0">
              <a:spAutoFit/>
            </a:bodyPr>
            <a:lstStyle/>
            <a:p>
              <a:pPr algn="ctr"/>
              <a:r>
                <a:rPr lang="en-US" sz="3200" b="1" dirty="0" smtClean="0">
                  <a:solidFill>
                    <a:srgbClr val="00246C"/>
                  </a:solidFill>
                </a:rPr>
                <a:t>1</a:t>
              </a:r>
              <a:r>
                <a:rPr lang="bg-BG" sz="3200" b="1" dirty="0" smtClean="0">
                  <a:solidFill>
                    <a:srgbClr val="00246C"/>
                  </a:solidFill>
                </a:rPr>
                <a:t>4</a:t>
              </a:r>
              <a:r>
                <a:rPr lang="en-US" sz="3200" b="1" dirty="0" smtClean="0">
                  <a:solidFill>
                    <a:srgbClr val="00246C"/>
                  </a:solidFill>
                </a:rPr>
                <a:t>00</a:t>
              </a:r>
              <a:endParaRPr lang="en-GB" sz="3200" b="1" dirty="0">
                <a:solidFill>
                  <a:srgbClr val="00246C"/>
                </a:solidFill>
              </a:endParaRPr>
            </a:p>
          </p:txBody>
        </p:sp>
      </p:grpSp>
      <p:grpSp>
        <p:nvGrpSpPr>
          <p:cNvPr id="55" name="Group 54"/>
          <p:cNvGrpSpPr/>
          <p:nvPr/>
        </p:nvGrpSpPr>
        <p:grpSpPr>
          <a:xfrm>
            <a:off x="288000" y="1980000"/>
            <a:ext cx="1564785" cy="1564785"/>
            <a:chOff x="9972600" y="-314715"/>
            <a:chExt cx="1564785" cy="1564785"/>
          </a:xfrm>
        </p:grpSpPr>
        <p:sp>
          <p:nvSpPr>
            <p:cNvPr id="34" name="Oval 33"/>
            <p:cNvSpPr/>
            <p:nvPr/>
          </p:nvSpPr>
          <p:spPr>
            <a:xfrm>
              <a:off x="9972600" y="-314715"/>
              <a:ext cx="1564785" cy="1564785"/>
            </a:xfrm>
            <a:prstGeom prst="ellipse">
              <a:avLst/>
            </a:prstGeom>
            <a:solidFill>
              <a:srgbClr val="25A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dirty="0"/>
            </a:p>
          </p:txBody>
        </p:sp>
        <p:sp>
          <p:nvSpPr>
            <p:cNvPr id="35" name="TextBox 34"/>
            <p:cNvSpPr txBox="1"/>
            <p:nvPr/>
          </p:nvSpPr>
          <p:spPr>
            <a:xfrm>
              <a:off x="10428318" y="-303305"/>
              <a:ext cx="653348" cy="584775"/>
            </a:xfrm>
            <a:prstGeom prst="rect">
              <a:avLst/>
            </a:prstGeom>
            <a:noFill/>
          </p:spPr>
          <p:txBody>
            <a:bodyPr wrap="square" rtlCol="0">
              <a:spAutoFit/>
            </a:bodyPr>
            <a:lstStyle/>
            <a:p>
              <a:pPr algn="ctr"/>
              <a:r>
                <a:rPr lang="bg-BG" sz="3200" b="1" dirty="0" smtClean="0">
                  <a:solidFill>
                    <a:srgbClr val="00246C"/>
                  </a:solidFill>
                </a:rPr>
                <a:t>4</a:t>
              </a:r>
              <a:endParaRPr lang="en-GB" sz="3200" b="1" dirty="0">
                <a:solidFill>
                  <a:srgbClr val="00246C"/>
                </a:solidFill>
              </a:endParaRPr>
            </a:p>
          </p:txBody>
        </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0144" y="258170"/>
              <a:ext cx="789697" cy="789697"/>
            </a:xfrm>
            <a:prstGeom prst="rect">
              <a:avLst/>
            </a:prstGeom>
          </p:spPr>
        </p:pic>
      </p:grpSp>
    </p:spTree>
    <p:extLst>
      <p:ext uri="{BB962C8B-B14F-4D97-AF65-F5344CB8AC3E}">
        <p14:creationId xmlns:p14="http://schemas.microsoft.com/office/powerpoint/2010/main" val="24145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nodeType="withEffect">
                                  <p:stCondLst>
                                    <p:cond delay="50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1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000"/>
                                        <p:tgtEl>
                                          <p:spTgt spid="2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2000" fill="hold"/>
                                        <p:tgtEl>
                                          <p:spTgt spid="31"/>
                                        </p:tgtEl>
                                        <p:attrNameLst>
                                          <p:attrName>ppt_x</p:attrName>
                                        </p:attrNameLst>
                                      </p:cBhvr>
                                      <p:tavLst>
                                        <p:tav tm="0">
                                          <p:val>
                                            <p:strVal val="#ppt_x"/>
                                          </p:val>
                                        </p:tav>
                                        <p:tav tm="100000">
                                          <p:val>
                                            <p:strVal val="#ppt_x"/>
                                          </p:val>
                                        </p:tav>
                                      </p:tavLst>
                                    </p:anim>
                                    <p:anim calcmode="lin" valueType="num">
                                      <p:cBhvr additive="base">
                                        <p:cTn id="19" dur="2000" fill="hold"/>
                                        <p:tgtEl>
                                          <p:spTgt spid="31"/>
                                        </p:tgtEl>
                                        <p:attrNameLst>
                                          <p:attrName>ppt_y</p:attrName>
                                        </p:attrNameLst>
                                      </p:cBhvr>
                                      <p:tavLst>
                                        <p:tav tm="0">
                                          <p:val>
                                            <p:strVal val="0-#ppt_h/2"/>
                                          </p:val>
                                        </p:tav>
                                        <p:tav tm="100000">
                                          <p:val>
                                            <p:strVal val="#ppt_y"/>
                                          </p:val>
                                        </p:tav>
                                      </p:tavLst>
                                    </p:anim>
                                  </p:childTnLst>
                                </p:cTn>
                              </p:par>
                              <p:par>
                                <p:cTn id="20" presetID="9" presetClass="exit" presetSubtype="0" fill="hold" grpId="0" nodeType="with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2000"/>
                                        <p:tgtEl>
                                          <p:spTgt spid="2"/>
                                        </p:tgtEl>
                                      </p:cBhvr>
                                    </p:animEffect>
                                  </p:childTnLst>
                                </p:cTn>
                              </p:par>
                              <p:par>
                                <p:cTn id="50" presetID="10"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2000"/>
                                        <p:tgtEl>
                                          <p:spTgt spid="49"/>
                                        </p:tgtEl>
                                      </p:cBhvr>
                                    </p:animEffect>
                                  </p:childTnLst>
                                </p:cTn>
                              </p:par>
                              <p:par>
                                <p:cTn id="53" presetID="10"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20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0"/>
                                        <p:tgtEl>
                                          <p:spTgt spid="24"/>
                                        </p:tgtEl>
                                      </p:cBhvr>
                                    </p:animEffect>
                                  </p:childTnLst>
                                </p:cTn>
                              </p:par>
                              <p:par>
                                <p:cTn id="61" presetID="10"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2000"/>
                                        <p:tgtEl>
                                          <p:spTgt spid="55"/>
                                        </p:tgtEl>
                                      </p:cBhvr>
                                    </p:animEffect>
                                  </p:childTnLst>
                                </p:cTn>
                              </p:par>
                              <p:par>
                                <p:cTn id="64" presetID="10" presetClass="entr" presetSubtype="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Ротари – обединява хора на действието</a:t>
            </a:r>
            <a:endParaRPr lang="en-US" altLang="en-US" sz="2800" b="1" dirty="0" smtClean="0">
              <a:latin typeface="Times New Roman" pitchFamily="18" charset="0"/>
              <a:cs typeface="Times New Roman" pitchFamily="18" charset="0"/>
            </a:endParaRPr>
          </a:p>
        </p:txBody>
      </p:sp>
      <p:pic>
        <p:nvPicPr>
          <p:cNvPr id="5" name="Content Placeholder 4">
            <a:extLst>
              <a:ext uri="{FF2B5EF4-FFF2-40B4-BE49-F238E27FC236}">
                <a16:creationId xmlns="" xmlns:a16="http://schemas.microsoft.com/office/drawing/2014/main" id="{E356BF69-8FB2-4379-9D0D-FDE98CB68A6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295400"/>
            <a:ext cx="3994265" cy="2244436"/>
          </a:xfrm>
          <a:prstGeom prst="rect">
            <a:avLst/>
          </a:prstGeom>
          <a:ln w="19050">
            <a:solidFill>
              <a:srgbClr val="C00000"/>
            </a:solidFill>
          </a:ln>
          <a:effectLst>
            <a:outerShdw blurRad="292100" dist="139700" dir="2700000" algn="tl" rotWithShape="0">
              <a:srgbClr val="333333">
                <a:alpha val="65000"/>
              </a:srgbClr>
            </a:outerShdw>
          </a:effectLst>
        </p:spPr>
      </p:pic>
      <p:pic>
        <p:nvPicPr>
          <p:cNvPr id="6" name="Picture 5">
            <a:extLst>
              <a:ext uri="{FF2B5EF4-FFF2-40B4-BE49-F238E27FC236}">
                <a16:creationId xmlns="" xmlns:a16="http://schemas.microsoft.com/office/drawing/2014/main" id="{4A1D1A1B-B870-4A4F-BC82-BB83CBE20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295401"/>
            <a:ext cx="4164302" cy="2244436"/>
          </a:xfrm>
          <a:prstGeom prst="rect">
            <a:avLst/>
          </a:prstGeom>
          <a:ln w="19050">
            <a:solidFill>
              <a:srgbClr val="C00000"/>
            </a:solidFill>
          </a:ln>
        </p:spPr>
      </p:pic>
      <p:pic>
        <p:nvPicPr>
          <p:cNvPr id="7" name="Picture 6">
            <a:extLst>
              <a:ext uri="{FF2B5EF4-FFF2-40B4-BE49-F238E27FC236}">
                <a16:creationId xmlns="" xmlns:a16="http://schemas.microsoft.com/office/drawing/2014/main" id="{7A477FE7-6310-4F4A-B1B7-3EA3408EB8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3682789"/>
            <a:ext cx="4323159" cy="2390408"/>
          </a:xfrm>
          <a:prstGeom prst="rect">
            <a:avLst/>
          </a:prstGeom>
          <a:ln w="1905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67543" y="432000"/>
            <a:ext cx="6480000" cy="50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bg-BG" altLang="en-US" sz="2600" b="1" dirty="0">
                <a:latin typeface="Georgia" panose="02040502050405020303" pitchFamily="18" charset="0"/>
                <a:cs typeface="Times New Roman" pitchFamily="18" charset="0"/>
              </a:rPr>
              <a:t>Как променяме нашите общности</a:t>
            </a:r>
            <a:endParaRPr lang="en-US" altLang="en-US" sz="2600" b="1" dirty="0">
              <a:latin typeface="Georgia" panose="02040502050405020303" pitchFamily="18" charset="0"/>
              <a:cs typeface="Times New Roman" pitchFamily="18" charset="0"/>
            </a:endParaRPr>
          </a:p>
        </p:txBody>
      </p:sp>
      <p:sp>
        <p:nvSpPr>
          <p:cNvPr id="11" name="Rectangle 3"/>
          <p:cNvSpPr txBox="1">
            <a:spLocks noChangeArrowheads="1"/>
          </p:cNvSpPr>
          <p:nvPr/>
        </p:nvSpPr>
        <p:spPr bwMode="auto">
          <a:xfrm>
            <a:off x="1536981" y="1088272"/>
            <a:ext cx="4187147"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600" b="1" dirty="0" smtClean="0">
                <a:solidFill>
                  <a:srgbClr val="FEC240"/>
                </a:solidFill>
                <a:cs typeface="Arial" panose="020B0604020202020204" pitchFamily="34" charset="0"/>
              </a:rPr>
              <a:t>РК София-Интернешънъл</a:t>
            </a:r>
          </a:p>
          <a:p>
            <a:pPr>
              <a:buFont typeface="Arial" pitchFamily="34" charset="0"/>
              <a:buNone/>
            </a:pPr>
            <a:endParaRPr lang="bg-BG" altLang="en-US" sz="2600" b="1" dirty="0" smtClean="0">
              <a:solidFill>
                <a:srgbClr val="FEC240"/>
              </a:solidFill>
              <a:cs typeface="Arial" panose="020B0604020202020204" pitchFamily="34" charset="0"/>
            </a:endParaRPr>
          </a:p>
        </p:txBody>
      </p:sp>
      <p:pic>
        <p:nvPicPr>
          <p:cNvPr id="12" name="Картина 6" descr="Economic-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40" y="112474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Картина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4066" y="1700808"/>
            <a:ext cx="5713724" cy="428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634066" y="1709574"/>
            <a:ext cx="7618454" cy="4285294"/>
            <a:chOff x="1403648" y="1709574"/>
            <a:chExt cx="7618454" cy="4285294"/>
          </a:xfrm>
        </p:grpSpPr>
        <p:pic>
          <p:nvPicPr>
            <p:cNvPr id="8" name="Picture 7" descr="Velingrad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709574"/>
              <a:ext cx="7618454" cy="428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Velingrad2.jpg"/>
            <p:cNvPicPr>
              <a:picLocks noChangeAspect="1"/>
            </p:cNvPicPr>
            <p:nvPr/>
          </p:nvPicPr>
          <p:blipFill>
            <a:blip r:embed="rId6" cstate="print"/>
            <a:stretch>
              <a:fillRect/>
            </a:stretch>
          </p:blipFill>
          <p:spPr bwMode="auto">
            <a:xfrm>
              <a:off x="5909161" y="4243874"/>
              <a:ext cx="3112941" cy="1750994"/>
            </a:xfrm>
            <a:prstGeom prst="rect">
              <a:avLst/>
            </a:prstGeom>
            <a:ln>
              <a:noFill/>
            </a:ln>
            <a:effectLst>
              <a:softEdge rad="112500"/>
            </a:effectLst>
          </p:spPr>
        </p:pic>
      </p:grpSp>
      <p:grpSp>
        <p:nvGrpSpPr>
          <p:cNvPr id="17" name="Group 16"/>
          <p:cNvGrpSpPr/>
          <p:nvPr/>
        </p:nvGrpSpPr>
        <p:grpSpPr>
          <a:xfrm>
            <a:off x="1634066" y="1700808"/>
            <a:ext cx="7618454" cy="4320483"/>
            <a:chOff x="1403648" y="1709570"/>
            <a:chExt cx="7618454" cy="4320483"/>
          </a:xfrm>
        </p:grpSpPr>
        <p:sp>
          <p:nvSpPr>
            <p:cNvPr id="16" name="Rectangle 15"/>
            <p:cNvSpPr/>
            <p:nvPr/>
          </p:nvSpPr>
          <p:spPr>
            <a:xfrm>
              <a:off x="2411760" y="1709571"/>
              <a:ext cx="6610342" cy="432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Картина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4006" y="1709570"/>
              <a:ext cx="3240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Картина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03648" y="1709573"/>
              <a:ext cx="324036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3"/>
          <p:cNvSpPr txBox="1">
            <a:spLocks noChangeArrowheads="1"/>
          </p:cNvSpPr>
          <p:nvPr/>
        </p:nvSpPr>
        <p:spPr bwMode="auto">
          <a:xfrm>
            <a:off x="38230" y="1948508"/>
            <a:ext cx="1483624"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bg-BG" altLang="zh-CN" sz="2500" b="1" dirty="0" smtClean="0">
                <a:solidFill>
                  <a:srgbClr val="FEC240"/>
                </a:solidFill>
                <a:cs typeface="Arial" panose="020B0604020202020204" pitchFamily="34" charset="0"/>
              </a:rPr>
              <a:t>10</a:t>
            </a:r>
            <a:r>
              <a:rPr lang="en-US" altLang="zh-CN" sz="2500" b="1" dirty="0" smtClean="0">
                <a:solidFill>
                  <a:srgbClr val="FEC240"/>
                </a:solidFill>
                <a:cs typeface="Arial" panose="020B0604020202020204" pitchFamily="34" charset="0"/>
              </a:rPr>
              <a:t>1</a:t>
            </a:r>
            <a:r>
              <a:rPr lang="bg-BG" altLang="zh-CN" sz="2500" b="1" dirty="0" smtClean="0">
                <a:solidFill>
                  <a:srgbClr val="FEC240"/>
                </a:solidFill>
                <a:cs typeface="Arial" panose="020B0604020202020204" pitchFamily="34" charset="0"/>
              </a:rPr>
              <a:t>,</a:t>
            </a:r>
            <a:r>
              <a:rPr lang="en-US" altLang="zh-CN" sz="2500" b="1" dirty="0" smtClean="0">
                <a:solidFill>
                  <a:srgbClr val="FEC240"/>
                </a:solidFill>
                <a:cs typeface="Arial" panose="020B0604020202020204" pitchFamily="34" charset="0"/>
              </a:rPr>
              <a:t>695 $</a:t>
            </a:r>
            <a:endParaRPr lang="bg-BG" altLang="en-US" sz="2500" b="1" dirty="0" smtClean="0">
              <a:solidFill>
                <a:srgbClr val="FEC240"/>
              </a:solidFill>
              <a:cs typeface="Arial" panose="020B0604020202020204" pitchFamily="34" charset="0"/>
            </a:endParaRPr>
          </a:p>
        </p:txBody>
      </p:sp>
      <p:sp>
        <p:nvSpPr>
          <p:cNvPr id="19" name="Rectangle 3"/>
          <p:cNvSpPr txBox="1">
            <a:spLocks noChangeArrowheads="1"/>
          </p:cNvSpPr>
          <p:nvPr/>
        </p:nvSpPr>
        <p:spPr bwMode="auto">
          <a:xfrm>
            <a:off x="99999" y="2606624"/>
            <a:ext cx="1421855" cy="986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FEC240"/>
                </a:solidFill>
                <a:cs typeface="Arial" panose="020B0604020202020204" pitchFamily="34" charset="0"/>
              </a:rPr>
              <a:t>РК:</a:t>
            </a:r>
          </a:p>
          <a:p>
            <a:pPr algn="r">
              <a:spcBef>
                <a:spcPts val="0"/>
              </a:spcBef>
              <a:buFont typeface="Arial" pitchFamily="34" charset="0"/>
              <a:buNone/>
            </a:pPr>
            <a:r>
              <a:rPr lang="bg-BG" altLang="zh-CN" sz="2600" b="1" dirty="0" smtClean="0">
                <a:solidFill>
                  <a:srgbClr val="FEC240"/>
                </a:solidFill>
                <a:cs typeface="Arial" panose="020B0604020202020204" pitchFamily="34" charset="0"/>
              </a:rPr>
              <a:t>1,</a:t>
            </a:r>
            <a:r>
              <a:rPr lang="en-US" altLang="zh-CN" sz="2600" b="1" dirty="0" smtClean="0">
                <a:solidFill>
                  <a:srgbClr val="FEC240"/>
                </a:solidFill>
                <a:cs typeface="Arial" panose="020B0604020202020204" pitchFamily="34" charset="0"/>
              </a:rPr>
              <a:t>370 $</a:t>
            </a:r>
            <a:endParaRPr lang="bg-BG" altLang="en-US" sz="2600" b="1" dirty="0" smtClean="0">
              <a:solidFill>
                <a:srgbClr val="FEC240"/>
              </a:solidFill>
              <a:cs typeface="Arial" panose="020B0604020202020204" pitchFamily="34" charset="0"/>
            </a:endParaRPr>
          </a:p>
        </p:txBody>
      </p:sp>
      <p:sp>
        <p:nvSpPr>
          <p:cNvPr id="20" name="Rectangle 3"/>
          <p:cNvSpPr txBox="1">
            <a:spLocks noChangeArrowheads="1"/>
          </p:cNvSpPr>
          <p:nvPr/>
        </p:nvSpPr>
        <p:spPr bwMode="auto">
          <a:xfrm>
            <a:off x="103529" y="3777034"/>
            <a:ext cx="1356556" cy="977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buFont typeface="Arial" pitchFamily="34" charset="0"/>
              <a:buNone/>
            </a:pPr>
            <a:r>
              <a:rPr lang="bg-BG" altLang="zh-CN" sz="2600" b="1" dirty="0" smtClean="0">
                <a:solidFill>
                  <a:srgbClr val="FEC240"/>
                </a:solidFill>
                <a:cs typeface="Arial" panose="020B0604020202020204" pitchFamily="34" charset="0"/>
              </a:rPr>
              <a:t>ДДФ:</a:t>
            </a:r>
          </a:p>
          <a:p>
            <a:pPr algn="r">
              <a:spcBef>
                <a:spcPts val="0"/>
              </a:spcBef>
              <a:buFont typeface="Arial" pitchFamily="34" charset="0"/>
              <a:buNone/>
            </a:pPr>
            <a:r>
              <a:rPr lang="bg-BG" altLang="zh-CN" sz="2600" b="1" dirty="0" smtClean="0">
                <a:solidFill>
                  <a:srgbClr val="FEC240"/>
                </a:solidFill>
                <a:cs typeface="Arial" panose="020B0604020202020204" pitchFamily="34" charset="0"/>
              </a:rPr>
              <a:t>0</a:t>
            </a:r>
            <a:r>
              <a:rPr lang="en-US" altLang="zh-CN" sz="2600" b="1" dirty="0" smtClean="0">
                <a:solidFill>
                  <a:srgbClr val="FEC240"/>
                </a:solidFill>
                <a:cs typeface="Arial" panose="020B0604020202020204" pitchFamily="34" charset="0"/>
              </a:rPr>
              <a:t> $</a:t>
            </a:r>
            <a:endParaRPr lang="bg-BG" altLang="zh-CN" sz="2600" b="1" dirty="0" smtClean="0">
              <a:solidFill>
                <a:srgbClr val="FEC240"/>
              </a:solidFill>
              <a:cs typeface="Arial" panose="020B0604020202020204" pitchFamily="34" charset="0"/>
            </a:endParaRPr>
          </a:p>
          <a:p>
            <a:pPr algn="r">
              <a:spcBef>
                <a:spcPts val="0"/>
              </a:spcBef>
              <a:buFont typeface="Arial" pitchFamily="34" charset="0"/>
              <a:buNone/>
            </a:pPr>
            <a:endParaRPr lang="bg-BG" altLang="en-US" sz="2600" b="1" dirty="0" smtClean="0">
              <a:solidFill>
                <a:srgbClr val="FEC240"/>
              </a:solidFill>
              <a:cs typeface="Arial" panose="020B0604020202020204" pitchFamily="34" charset="0"/>
            </a:endParaRPr>
          </a:p>
        </p:txBody>
      </p:sp>
    </p:spTree>
    <p:extLst>
      <p:ext uri="{BB962C8B-B14F-4D97-AF65-F5344CB8AC3E}">
        <p14:creationId xmlns:p14="http://schemas.microsoft.com/office/powerpoint/2010/main" val="260668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7000"/>
                            </p:stCondLst>
                            <p:childTnLst>
                              <p:par>
                                <p:cTn id="9" presetID="10" presetClass="entr" presetSubtype="0" fill="hold" nodeType="afterEffect">
                                  <p:stCondLst>
                                    <p:cond delay="5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67543" y="432000"/>
            <a:ext cx="6480000" cy="50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bg-BG" altLang="en-US" sz="2600" b="1" dirty="0">
                <a:latin typeface="Georgia" panose="02040502050405020303" pitchFamily="18" charset="0"/>
                <a:cs typeface="Times New Roman" pitchFamily="18" charset="0"/>
              </a:rPr>
              <a:t>Как променяме нашите общности</a:t>
            </a:r>
            <a:endParaRPr lang="en-US" altLang="en-US" sz="2600" b="1" dirty="0">
              <a:latin typeface="Georgia" panose="02040502050405020303" pitchFamily="18" charset="0"/>
              <a:cs typeface="Times New Roman" pitchFamily="18" charset="0"/>
            </a:endParaRPr>
          </a:p>
        </p:txBody>
      </p:sp>
      <p:pic>
        <p:nvPicPr>
          <p:cNvPr id="10" name="Картина 5" descr="Literacy-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474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244026" y="1056191"/>
            <a:ext cx="6621145" cy="5036553"/>
            <a:chOff x="1244026" y="1056191"/>
            <a:chExt cx="6621145" cy="5036553"/>
          </a:xfrm>
        </p:grpSpPr>
        <p:pic>
          <p:nvPicPr>
            <p:cNvPr id="14" name="Picture 15"/>
            <p:cNvPicPr>
              <a:picLocks noChangeAspect="1" noChangeArrowheads="1"/>
            </p:cNvPicPr>
            <p:nvPr/>
          </p:nvPicPr>
          <p:blipFill>
            <a:blip r:embed="rId4"/>
            <a:srcRect/>
            <a:stretch>
              <a:fillRect/>
            </a:stretch>
          </p:blipFill>
          <p:spPr bwMode="auto">
            <a:xfrm>
              <a:off x="1244026" y="1124744"/>
              <a:ext cx="6621145" cy="4968000"/>
            </a:xfrm>
            <a:prstGeom prst="rect">
              <a:avLst/>
            </a:prstGeom>
            <a:noFill/>
            <a:ln w="9525">
              <a:noFill/>
              <a:miter lim="800000"/>
              <a:headEnd/>
              <a:tailEnd/>
            </a:ln>
            <a:effectLst/>
          </p:spPr>
        </p:pic>
        <p:sp>
          <p:nvSpPr>
            <p:cNvPr id="11" name="Rectangle 3"/>
            <p:cNvSpPr txBox="1">
              <a:spLocks noChangeArrowheads="1"/>
            </p:cNvSpPr>
            <p:nvPr/>
          </p:nvSpPr>
          <p:spPr bwMode="auto">
            <a:xfrm>
              <a:off x="1244026" y="1056191"/>
              <a:ext cx="2132362"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3000" b="1" dirty="0" smtClean="0">
                  <a:solidFill>
                    <a:srgbClr val="F4772A"/>
                  </a:solidFill>
                  <a:cs typeface="Arial" panose="020B0604020202020204" pitchFamily="34" charset="0"/>
                </a:rPr>
                <a:t>РК Смолян</a:t>
              </a:r>
            </a:p>
            <a:p>
              <a:pPr>
                <a:buFont typeface="Arial" pitchFamily="34" charset="0"/>
                <a:buNone/>
              </a:pPr>
              <a:endParaRPr lang="bg-BG" altLang="en-US" sz="3000" b="1" dirty="0" smtClean="0">
                <a:solidFill>
                  <a:srgbClr val="F4772A"/>
                </a:solidFill>
                <a:cs typeface="Arial" panose="020B0604020202020204" pitchFamily="34" charset="0"/>
              </a:endParaRPr>
            </a:p>
          </p:txBody>
        </p:sp>
      </p:grpSp>
      <p:grpSp>
        <p:nvGrpSpPr>
          <p:cNvPr id="9" name="Group 8"/>
          <p:cNvGrpSpPr/>
          <p:nvPr/>
        </p:nvGrpSpPr>
        <p:grpSpPr>
          <a:xfrm>
            <a:off x="1224000" y="1116000"/>
            <a:ext cx="6624000" cy="4968000"/>
            <a:chOff x="1241171" y="1136776"/>
            <a:chExt cx="6624000" cy="4968000"/>
          </a:xfrm>
        </p:grpSpPr>
        <p:pic>
          <p:nvPicPr>
            <p:cNvPr id="17" name="Picture 8"/>
            <p:cNvPicPr>
              <a:picLocks noChangeAspect="1" noChangeArrowheads="1"/>
            </p:cNvPicPr>
            <p:nvPr/>
          </p:nvPicPr>
          <p:blipFill>
            <a:blip r:embed="rId5"/>
            <a:srcRect/>
            <a:stretch>
              <a:fillRect/>
            </a:stretch>
          </p:blipFill>
          <p:spPr bwMode="auto">
            <a:xfrm>
              <a:off x="1241171" y="1136776"/>
              <a:ext cx="6624000" cy="4968000"/>
            </a:xfrm>
            <a:prstGeom prst="rect">
              <a:avLst/>
            </a:prstGeom>
            <a:noFill/>
            <a:ln w="9525">
              <a:noFill/>
              <a:miter lim="800000"/>
              <a:headEnd/>
              <a:tailEnd/>
            </a:ln>
            <a:effectLst/>
          </p:spPr>
        </p:pic>
        <p:sp>
          <p:nvSpPr>
            <p:cNvPr id="18" name="Rectangle 3"/>
            <p:cNvSpPr txBox="1">
              <a:spLocks noChangeArrowheads="1"/>
            </p:cNvSpPr>
            <p:nvPr/>
          </p:nvSpPr>
          <p:spPr bwMode="auto">
            <a:xfrm>
              <a:off x="4973803" y="1317619"/>
              <a:ext cx="2132362"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3000" b="1" dirty="0" smtClean="0">
                  <a:solidFill>
                    <a:srgbClr val="F4772A"/>
                  </a:solidFill>
                  <a:cs typeface="Arial" panose="020B0604020202020204" pitchFamily="34" charset="0"/>
                </a:rPr>
                <a:t>РК Айтос</a:t>
              </a:r>
            </a:p>
            <a:p>
              <a:pPr>
                <a:buFont typeface="Arial" pitchFamily="34" charset="0"/>
                <a:buNone/>
              </a:pPr>
              <a:endParaRPr lang="bg-BG" altLang="en-US" sz="3000" b="1" dirty="0" smtClean="0">
                <a:solidFill>
                  <a:srgbClr val="F4772A"/>
                </a:solidFill>
                <a:cs typeface="Arial" panose="020B0604020202020204" pitchFamily="34" charset="0"/>
              </a:endParaRPr>
            </a:p>
          </p:txBody>
        </p:sp>
      </p:grpSp>
      <p:grpSp>
        <p:nvGrpSpPr>
          <p:cNvPr id="21" name="Group 20"/>
          <p:cNvGrpSpPr/>
          <p:nvPr/>
        </p:nvGrpSpPr>
        <p:grpSpPr>
          <a:xfrm>
            <a:off x="1224000" y="1116000"/>
            <a:ext cx="6660000" cy="4968000"/>
            <a:chOff x="1241171" y="1126741"/>
            <a:chExt cx="6624000" cy="4968000"/>
          </a:xfrm>
        </p:grpSpPr>
        <p:pic>
          <p:nvPicPr>
            <p:cNvPr id="15" name="Picture 14" descr="IMG_4974.jpg"/>
            <p:cNvPicPr>
              <a:picLocks noChangeAspect="1"/>
            </p:cNvPicPr>
            <p:nvPr/>
          </p:nvPicPr>
          <p:blipFill>
            <a:blip r:embed="rId6"/>
            <a:stretch>
              <a:fillRect/>
            </a:stretch>
          </p:blipFill>
          <p:spPr>
            <a:xfrm>
              <a:off x="1241171" y="1126741"/>
              <a:ext cx="6624000" cy="4968000"/>
            </a:xfrm>
            <a:prstGeom prst="rect">
              <a:avLst/>
            </a:prstGeom>
          </p:spPr>
        </p:pic>
        <p:sp>
          <p:nvSpPr>
            <p:cNvPr id="19" name="Rectangle 3"/>
            <p:cNvSpPr txBox="1">
              <a:spLocks noChangeArrowheads="1"/>
            </p:cNvSpPr>
            <p:nvPr/>
          </p:nvSpPr>
          <p:spPr bwMode="auto">
            <a:xfrm>
              <a:off x="1475656" y="1273280"/>
              <a:ext cx="2840636" cy="550830"/>
            </a:xfrm>
            <a:prstGeom prst="rect">
              <a:avLst/>
            </a:prstGeom>
            <a:solidFill>
              <a:schemeClr val="bg1"/>
            </a:solidFill>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3000" b="1" dirty="0" smtClean="0">
                  <a:solidFill>
                    <a:srgbClr val="F4772A"/>
                  </a:solidFill>
                  <a:cs typeface="Arial" panose="020B0604020202020204" pitchFamily="34" charset="0"/>
                </a:rPr>
                <a:t>РК Стара Загора</a:t>
              </a:r>
            </a:p>
            <a:p>
              <a:pPr>
                <a:buFont typeface="Arial" pitchFamily="34" charset="0"/>
                <a:buNone/>
              </a:pPr>
              <a:endParaRPr lang="bg-BG" altLang="en-US" sz="3000" b="1" dirty="0" smtClean="0">
                <a:solidFill>
                  <a:srgbClr val="F4772A"/>
                </a:solidFill>
                <a:cs typeface="Arial" panose="020B0604020202020204" pitchFamily="34" charset="0"/>
              </a:endParaRPr>
            </a:p>
          </p:txBody>
        </p:sp>
      </p:grpSp>
      <p:grpSp>
        <p:nvGrpSpPr>
          <p:cNvPr id="22" name="Group 21"/>
          <p:cNvGrpSpPr/>
          <p:nvPr/>
        </p:nvGrpSpPr>
        <p:grpSpPr>
          <a:xfrm>
            <a:off x="1224000" y="1116000"/>
            <a:ext cx="7452000" cy="4968000"/>
            <a:chOff x="1247994" y="1121974"/>
            <a:chExt cx="7452000" cy="4968000"/>
          </a:xfrm>
        </p:grpSpPr>
        <p:pic>
          <p:nvPicPr>
            <p:cNvPr id="16" name="Picture 15" descr="0K3A5315.JPG"/>
            <p:cNvPicPr>
              <a:picLocks noChangeAspect="1"/>
            </p:cNvPicPr>
            <p:nvPr/>
          </p:nvPicPr>
          <p:blipFill>
            <a:blip r:embed="rId7"/>
            <a:stretch>
              <a:fillRect/>
            </a:stretch>
          </p:blipFill>
          <p:spPr>
            <a:xfrm>
              <a:off x="1247994" y="1121974"/>
              <a:ext cx="7452000" cy="4968000"/>
            </a:xfrm>
            <a:prstGeom prst="rect">
              <a:avLst/>
            </a:prstGeom>
          </p:spPr>
        </p:pic>
        <p:sp>
          <p:nvSpPr>
            <p:cNvPr id="20" name="Rectangle 3"/>
            <p:cNvSpPr txBox="1">
              <a:spLocks noChangeArrowheads="1"/>
            </p:cNvSpPr>
            <p:nvPr/>
          </p:nvSpPr>
          <p:spPr bwMode="auto">
            <a:xfrm>
              <a:off x="1425455" y="1237416"/>
              <a:ext cx="2153097"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3000" b="1" dirty="0" smtClean="0">
                  <a:solidFill>
                    <a:srgbClr val="F4772A"/>
                  </a:solidFill>
                  <a:cs typeface="Arial" panose="020B0604020202020204" pitchFamily="34" charset="0"/>
                </a:rPr>
                <a:t>РК Раднево</a:t>
              </a:r>
            </a:p>
            <a:p>
              <a:pPr>
                <a:buFont typeface="Arial" pitchFamily="34" charset="0"/>
                <a:buNone/>
              </a:pPr>
              <a:endParaRPr lang="bg-BG" altLang="en-US" sz="3000" b="1" dirty="0" smtClean="0">
                <a:solidFill>
                  <a:srgbClr val="F4772A"/>
                </a:solidFill>
                <a:cs typeface="Arial" panose="020B0604020202020204" pitchFamily="34" charset="0"/>
              </a:endParaRPr>
            </a:p>
          </p:txBody>
        </p:sp>
      </p:gr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4000" y="1116000"/>
            <a:ext cx="7554545" cy="5033216"/>
          </a:xfrm>
          <a:prstGeom prst="rect">
            <a:avLst/>
          </a:prstGeom>
        </p:spPr>
      </p:pic>
      <p:grpSp>
        <p:nvGrpSpPr>
          <p:cNvPr id="3" name="Group 2"/>
          <p:cNvGrpSpPr/>
          <p:nvPr/>
        </p:nvGrpSpPr>
        <p:grpSpPr>
          <a:xfrm>
            <a:off x="1043608" y="1116000"/>
            <a:ext cx="7947333" cy="5048018"/>
            <a:chOff x="1052543" y="1056758"/>
            <a:chExt cx="7947333" cy="5048018"/>
          </a:xfrm>
        </p:grpSpPr>
        <p:grpSp>
          <p:nvGrpSpPr>
            <p:cNvPr id="32" name="Group 31"/>
            <p:cNvGrpSpPr/>
            <p:nvPr/>
          </p:nvGrpSpPr>
          <p:grpSpPr>
            <a:xfrm>
              <a:off x="1052543" y="1056758"/>
              <a:ext cx="7842520" cy="5048018"/>
              <a:chOff x="1052543" y="1056758"/>
              <a:chExt cx="7842520" cy="5048018"/>
            </a:xfrm>
          </p:grpSpPr>
          <p:sp>
            <p:nvSpPr>
              <p:cNvPr id="30" name="Rectangle 29"/>
              <p:cNvSpPr/>
              <p:nvPr/>
            </p:nvSpPr>
            <p:spPr>
              <a:xfrm>
                <a:off x="1235452" y="1056758"/>
                <a:ext cx="7554545" cy="50480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3" name="Group 22"/>
              <p:cNvGrpSpPr/>
              <p:nvPr/>
            </p:nvGrpSpPr>
            <p:grpSpPr>
              <a:xfrm>
                <a:off x="1052543" y="1859974"/>
                <a:ext cx="7842520" cy="3516767"/>
                <a:chOff x="612000" y="2232000"/>
                <a:chExt cx="8028133" cy="3600000"/>
              </a:xfrm>
            </p:grpSpPr>
            <p:pic>
              <p:nvPicPr>
                <p:cNvPr id="24" name="Picture 23" descr="2.jpg"/>
                <p:cNvPicPr>
                  <a:picLocks noChangeAspect="1"/>
                </p:cNvPicPr>
                <p:nvPr/>
              </p:nvPicPr>
              <p:blipFill>
                <a:blip r:embed="rId9" cstate="print"/>
                <a:stretch>
                  <a:fillRect/>
                </a:stretch>
              </p:blipFill>
              <p:spPr bwMode="auto">
                <a:xfrm>
                  <a:off x="5940000" y="2232000"/>
                  <a:ext cx="2700133" cy="3600000"/>
                </a:xfrm>
                <a:prstGeom prst="rect">
                  <a:avLst/>
                </a:prstGeom>
                <a:ln>
                  <a:noFill/>
                </a:ln>
                <a:effectLst>
                  <a:softEdge rad="112500"/>
                </a:effectLst>
              </p:spPr>
            </p:pic>
            <p:pic>
              <p:nvPicPr>
                <p:cNvPr id="26" name="Picture 8" descr="IMG_0081"/>
                <p:cNvPicPr>
                  <a:picLocks noChangeAspect="1" noChangeArrowheads="1"/>
                </p:cNvPicPr>
                <p:nvPr/>
              </p:nvPicPr>
              <p:blipFill>
                <a:blip r:embed="rId10" cstate="print"/>
                <a:srcRect/>
                <a:stretch>
                  <a:fillRect/>
                </a:stretch>
              </p:blipFill>
              <p:spPr bwMode="auto">
                <a:xfrm>
                  <a:off x="612000" y="2232000"/>
                  <a:ext cx="2704804" cy="3600000"/>
                </a:xfrm>
                <a:prstGeom prst="rect">
                  <a:avLst/>
                </a:prstGeom>
                <a:ln>
                  <a:noFill/>
                </a:ln>
                <a:effectLst>
                  <a:softEdge rad="112500"/>
                </a:effectLst>
              </p:spPr>
            </p:pic>
            <p:pic>
              <p:nvPicPr>
                <p:cNvPr id="25" name="Picture 7" descr="20141021_123508"/>
                <p:cNvPicPr>
                  <a:picLocks noChangeAspect="1" noChangeArrowheads="1"/>
                </p:cNvPicPr>
                <p:nvPr/>
              </p:nvPicPr>
              <p:blipFill>
                <a:blip r:embed="rId11" cstate="print"/>
                <a:srcRect/>
                <a:stretch>
                  <a:fillRect/>
                </a:stretch>
              </p:blipFill>
              <p:spPr bwMode="auto">
                <a:xfrm>
                  <a:off x="3276000" y="2232000"/>
                  <a:ext cx="2701515" cy="3600000"/>
                </a:xfrm>
                <a:prstGeom prst="rect">
                  <a:avLst/>
                </a:prstGeom>
                <a:ln>
                  <a:noFill/>
                </a:ln>
                <a:effectLst>
                  <a:softEdge rad="112500"/>
                </a:effectLst>
              </p:spPr>
            </p:pic>
            <p:sp>
              <p:nvSpPr>
                <p:cNvPr id="27" name="Rectangle 3"/>
                <p:cNvSpPr txBox="1">
                  <a:spLocks noChangeArrowheads="1"/>
                </p:cNvSpPr>
                <p:nvPr/>
              </p:nvSpPr>
              <p:spPr bwMode="auto">
                <a:xfrm>
                  <a:off x="755575" y="2348880"/>
                  <a:ext cx="2374240" cy="4690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800" b="1" dirty="0" smtClean="0">
                      <a:solidFill>
                        <a:srgbClr val="00246C"/>
                      </a:solidFill>
                      <a:cs typeface="Arial" panose="020B0604020202020204" pitchFamily="34" charset="0"/>
                    </a:rPr>
                    <a:t>РК Созопол</a:t>
                  </a:r>
                </a:p>
                <a:p>
                  <a:pPr>
                    <a:buFont typeface="Arial" pitchFamily="34" charset="0"/>
                    <a:buNone/>
                  </a:pPr>
                  <a:endParaRPr lang="bg-BG" altLang="en-US" sz="2800" b="1" dirty="0" smtClean="0">
                    <a:solidFill>
                      <a:srgbClr val="00246C"/>
                    </a:solidFill>
                    <a:cs typeface="Arial" panose="020B0604020202020204" pitchFamily="34" charset="0"/>
                  </a:endParaRPr>
                </a:p>
              </p:txBody>
            </p:sp>
          </p:grpSp>
        </p:grpSp>
        <p:sp>
          <p:nvSpPr>
            <p:cNvPr id="28" name="Rectangle 3"/>
            <p:cNvSpPr txBox="1">
              <a:spLocks noChangeArrowheads="1"/>
            </p:cNvSpPr>
            <p:nvPr/>
          </p:nvSpPr>
          <p:spPr bwMode="auto">
            <a:xfrm>
              <a:off x="3833198" y="1930172"/>
              <a:ext cx="2319347" cy="458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800" b="1" dirty="0" smtClean="0">
                  <a:solidFill>
                    <a:srgbClr val="00246C"/>
                  </a:solidFill>
                  <a:cs typeface="Arial" panose="020B0604020202020204" pitchFamily="34" charset="0"/>
                </a:rPr>
                <a:t>РК Айтос</a:t>
              </a:r>
            </a:p>
            <a:p>
              <a:pPr>
                <a:buFont typeface="Arial" pitchFamily="34" charset="0"/>
                <a:buNone/>
              </a:pPr>
              <a:endParaRPr lang="bg-BG" altLang="en-US" sz="2800" b="1" dirty="0" smtClean="0">
                <a:solidFill>
                  <a:srgbClr val="00246C"/>
                </a:solidFill>
                <a:cs typeface="Arial" panose="020B0604020202020204" pitchFamily="34" charset="0"/>
              </a:endParaRPr>
            </a:p>
          </p:txBody>
        </p:sp>
        <p:sp>
          <p:nvSpPr>
            <p:cNvPr id="31" name="Rectangle 3"/>
            <p:cNvSpPr txBox="1">
              <a:spLocks noChangeArrowheads="1"/>
            </p:cNvSpPr>
            <p:nvPr/>
          </p:nvSpPr>
          <p:spPr bwMode="auto">
            <a:xfrm>
              <a:off x="6680529" y="4690459"/>
              <a:ext cx="2319347" cy="458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pPr>
              <a:r>
                <a:rPr lang="bg-BG" altLang="zh-CN" sz="2800" b="1" dirty="0" smtClean="0">
                  <a:solidFill>
                    <a:schemeClr val="bg1"/>
                  </a:solidFill>
                  <a:cs typeface="Arial" panose="020B0604020202020204" pitchFamily="34" charset="0"/>
                </a:rPr>
                <a:t>РК Карнобат</a:t>
              </a:r>
            </a:p>
            <a:p>
              <a:pPr>
                <a:buFont typeface="Arial" pitchFamily="34" charset="0"/>
                <a:buNone/>
              </a:pPr>
              <a:endParaRPr lang="bg-BG" altLang="en-US" sz="2800" b="1" dirty="0" smtClean="0">
                <a:solidFill>
                  <a:schemeClr val="bg1"/>
                </a:solidFill>
                <a:cs typeface="Arial" panose="020B0604020202020204" pitchFamily="34" charset="0"/>
              </a:endParaRPr>
            </a:p>
          </p:txBody>
        </p:sp>
      </p:grpSp>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903" y="1813915"/>
            <a:ext cx="792000" cy="792000"/>
          </a:xfrm>
          <a:prstGeom prst="rect">
            <a:avLst/>
          </a:prstGeom>
        </p:spPr>
      </p:pic>
      <p:sp>
        <p:nvSpPr>
          <p:cNvPr id="33" name="Rectangle 3"/>
          <p:cNvSpPr txBox="1">
            <a:spLocks noChangeArrowheads="1"/>
          </p:cNvSpPr>
          <p:nvPr/>
        </p:nvSpPr>
        <p:spPr bwMode="auto">
          <a:xfrm>
            <a:off x="144000" y="2744136"/>
            <a:ext cx="907357"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bg-BG" altLang="zh-CN" sz="3000" b="1" dirty="0" smtClean="0">
                <a:solidFill>
                  <a:srgbClr val="F4772A"/>
                </a:solidFill>
                <a:cs typeface="Arial" panose="020B0604020202020204" pitchFamily="34" charset="0"/>
              </a:rPr>
              <a:t>470</a:t>
            </a:r>
            <a:endParaRPr lang="bg-BG" altLang="en-US" sz="3000" b="1" dirty="0" smtClean="0">
              <a:solidFill>
                <a:srgbClr val="F4772A"/>
              </a:solidFill>
              <a:cs typeface="Arial" panose="020B0604020202020204" pitchFamily="34" charset="0"/>
            </a:endParaRPr>
          </a:p>
        </p:txBody>
      </p:sp>
      <p:sp>
        <p:nvSpPr>
          <p:cNvPr id="34" name="Rectangle 3"/>
          <p:cNvSpPr txBox="1">
            <a:spLocks noChangeArrowheads="1"/>
          </p:cNvSpPr>
          <p:nvPr/>
        </p:nvSpPr>
        <p:spPr bwMode="auto">
          <a:xfrm>
            <a:off x="0" y="3392144"/>
            <a:ext cx="1065228"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bg-BG" altLang="zh-CN" sz="3000" b="1" dirty="0" smtClean="0">
                <a:solidFill>
                  <a:srgbClr val="F4772A"/>
                </a:solidFill>
                <a:cs typeface="Arial" panose="020B0604020202020204" pitchFamily="34" charset="0"/>
              </a:rPr>
              <a:t>3100</a:t>
            </a:r>
            <a:endParaRPr lang="bg-BG" altLang="en-US" sz="3000" b="1" dirty="0" smtClean="0">
              <a:solidFill>
                <a:srgbClr val="F4772A"/>
              </a:solidFill>
              <a:cs typeface="Arial" panose="020B0604020202020204" pitchFamily="34" charset="0"/>
            </a:endParaRPr>
          </a:p>
        </p:txBody>
      </p:sp>
      <p:sp>
        <p:nvSpPr>
          <p:cNvPr id="35" name="Rectangle 3"/>
          <p:cNvSpPr txBox="1">
            <a:spLocks noChangeArrowheads="1"/>
          </p:cNvSpPr>
          <p:nvPr/>
        </p:nvSpPr>
        <p:spPr bwMode="auto">
          <a:xfrm>
            <a:off x="144000" y="4040152"/>
            <a:ext cx="907357"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en-US" altLang="zh-CN" sz="3000" b="1" dirty="0" smtClean="0">
                <a:solidFill>
                  <a:srgbClr val="F4772A"/>
                </a:solidFill>
                <a:cs typeface="Arial" panose="020B0604020202020204" pitchFamily="34" charset="0"/>
              </a:rPr>
              <a:t>60</a:t>
            </a:r>
            <a:endParaRPr lang="bg-BG" altLang="en-US" sz="3000" b="1" dirty="0" smtClean="0">
              <a:solidFill>
                <a:srgbClr val="F4772A"/>
              </a:solidFill>
              <a:cs typeface="Arial" panose="020B0604020202020204" pitchFamily="34" charset="0"/>
            </a:endParaRPr>
          </a:p>
        </p:txBody>
      </p:sp>
      <p:sp>
        <p:nvSpPr>
          <p:cNvPr id="36" name="Rectangle 3"/>
          <p:cNvSpPr txBox="1">
            <a:spLocks noChangeArrowheads="1"/>
          </p:cNvSpPr>
          <p:nvPr/>
        </p:nvSpPr>
        <p:spPr bwMode="auto">
          <a:xfrm>
            <a:off x="144000" y="4688160"/>
            <a:ext cx="907357" cy="469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pitchFamily="34" charset="0"/>
              <a:buNone/>
            </a:pPr>
            <a:r>
              <a:rPr lang="bg-BG" altLang="zh-CN" sz="3000" b="1" dirty="0" smtClean="0">
                <a:solidFill>
                  <a:srgbClr val="F4772A"/>
                </a:solidFill>
                <a:cs typeface="Arial" panose="020B0604020202020204" pitchFamily="34" charset="0"/>
              </a:rPr>
              <a:t>520</a:t>
            </a:r>
            <a:endParaRPr lang="bg-BG" altLang="en-US" sz="3000" b="1" dirty="0" smtClean="0">
              <a:solidFill>
                <a:srgbClr val="F4772A"/>
              </a:solidFill>
              <a:cs typeface="Arial" panose="020B0604020202020204" pitchFamily="34" charset="0"/>
            </a:endParaRPr>
          </a:p>
        </p:txBody>
      </p:sp>
    </p:spTree>
    <p:extLst>
      <p:ext uri="{BB962C8B-B14F-4D97-AF65-F5344CB8AC3E}">
        <p14:creationId xmlns:p14="http://schemas.microsoft.com/office/powerpoint/2010/main" val="416521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0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2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360000" y="432000"/>
            <a:ext cx="648000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smtClean="0">
                <a:latin typeface="Times New Roman" pitchFamily="18" charset="0"/>
                <a:cs typeface="Times New Roman" pitchFamily="18" charset="0"/>
              </a:rPr>
              <a:t>Нашата най-голяма промяна</a:t>
            </a:r>
            <a:endParaRPr lang="en-US" altLang="en-US" sz="2800" b="1" dirty="0" smtClean="0">
              <a:latin typeface="Times New Roman" pitchFamily="18" charset="0"/>
              <a:cs typeface="Times New Roman" pitchFamily="18" charset="0"/>
            </a:endParaRPr>
          </a:p>
        </p:txBody>
      </p:sp>
      <p:pic>
        <p:nvPicPr>
          <p:cNvPr id="12" name="Picture 11" descr="dice-clipart-question-mark-5.jpg"/>
          <p:cNvPicPr>
            <a:picLocks noChangeAspect="1"/>
          </p:cNvPicPr>
          <p:nvPr/>
        </p:nvPicPr>
        <p:blipFill>
          <a:blip r:embed="rId3" cstate="print"/>
          <a:stretch>
            <a:fillRect/>
          </a:stretch>
        </p:blipFill>
        <p:spPr>
          <a:xfrm>
            <a:off x="642910" y="1643050"/>
            <a:ext cx="5643602" cy="3799157"/>
          </a:xfrm>
          <a:prstGeom prst="rect">
            <a:avLst/>
          </a:prstGeom>
        </p:spPr>
      </p:pic>
      <p:pic>
        <p:nvPicPr>
          <p:cNvPr id="7" name="Picture 6" descr="11357195_822224497874158_7141293586165787589_o.jpg"/>
          <p:cNvPicPr>
            <a:picLocks noChangeAspect="1"/>
          </p:cNvPicPr>
          <p:nvPr/>
        </p:nvPicPr>
        <p:blipFill>
          <a:blip r:embed="rId4"/>
          <a:stretch>
            <a:fillRect/>
          </a:stretch>
        </p:blipFill>
        <p:spPr>
          <a:xfrm>
            <a:off x="468000" y="1188000"/>
            <a:ext cx="7200000" cy="4802344"/>
          </a:xfrm>
          <a:prstGeom prst="rect">
            <a:avLst/>
          </a:prstGeom>
        </p:spPr>
      </p:pic>
    </p:spTree>
    <p:extLst>
      <p:ext uri="{BB962C8B-B14F-4D97-AF65-F5344CB8AC3E}">
        <p14:creationId xmlns:p14="http://schemas.microsoft.com/office/powerpoint/2010/main" val="10711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360000" y="468000"/>
            <a:ext cx="648000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2500" b="1" dirty="0" smtClean="0">
                <a:latin typeface="Times New Roman" pitchFamily="18" charset="0"/>
                <a:cs typeface="Times New Roman" pitchFamily="18" charset="0"/>
              </a:rPr>
              <a:t>РОТАРАКТ - ГОРДОСТ и ВЪЗМОЖНОСТ</a:t>
            </a:r>
            <a:endParaRPr lang="en-US" altLang="en-US" sz="2500" b="1" dirty="0" smtClean="0">
              <a:latin typeface="Times New Roman" pitchFamily="18" charset="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188000"/>
            <a:ext cx="6480000" cy="4860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1188000"/>
            <a:ext cx="6480000" cy="486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1188000"/>
            <a:ext cx="7286442" cy="4860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1188000"/>
            <a:ext cx="7286441" cy="4860000"/>
          </a:xfrm>
          <a:prstGeom prst="rect">
            <a:avLst/>
          </a:prstGeom>
        </p:spPr>
      </p:pic>
      <p:grpSp>
        <p:nvGrpSpPr>
          <p:cNvPr id="12" name="Group 11"/>
          <p:cNvGrpSpPr/>
          <p:nvPr/>
        </p:nvGrpSpPr>
        <p:grpSpPr>
          <a:xfrm>
            <a:off x="827583" y="1188000"/>
            <a:ext cx="7296243" cy="4860000"/>
            <a:chOff x="817783" y="1188000"/>
            <a:chExt cx="7296243" cy="4860000"/>
          </a:xfrm>
        </p:grpSpPr>
        <p:sp>
          <p:nvSpPr>
            <p:cNvPr id="11" name="Rectangle 10"/>
            <p:cNvSpPr/>
            <p:nvPr/>
          </p:nvSpPr>
          <p:spPr>
            <a:xfrm>
              <a:off x="3851920" y="1188000"/>
              <a:ext cx="4262106" cy="486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783" y="1188000"/>
              <a:ext cx="6480000" cy="4860000"/>
            </a:xfrm>
            <a:prstGeom prst="rect">
              <a:avLst/>
            </a:prstGeom>
          </p:spPr>
        </p:pic>
      </p:gr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783" y="1188000"/>
            <a:ext cx="6480000" cy="48600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581" y="1188000"/>
            <a:ext cx="6480000" cy="486000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8000" y="1188000"/>
            <a:ext cx="6480000" cy="48600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000" y="1188000"/>
            <a:ext cx="7286442" cy="4860000"/>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000" y="1188000"/>
            <a:ext cx="7344000" cy="4896000"/>
          </a:xfrm>
          <a:prstGeom prst="rect">
            <a:avLst/>
          </a:prstGeom>
        </p:spPr>
      </p:pic>
    </p:spTree>
    <p:extLst>
      <p:ext uri="{BB962C8B-B14F-4D97-AF65-F5344CB8AC3E}">
        <p14:creationId xmlns:p14="http://schemas.microsoft.com/office/powerpoint/2010/main" val="280052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5000"/>
                            </p:stCondLst>
                            <p:childTnLst>
                              <p:par>
                                <p:cTn id="9" presetID="10" presetClass="entr" presetSubtype="0" fill="hold" nodeType="afterEffect">
                                  <p:stCondLst>
                                    <p:cond delay="4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0000"/>
                            </p:stCondLst>
                            <p:childTnLst>
                              <p:par>
                                <p:cTn id="13" presetID="10" presetClass="entr" presetSubtype="0" fill="hold" nodeType="afterEffect">
                                  <p:stCondLst>
                                    <p:cond delay="5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16000"/>
                            </p:stCondLst>
                            <p:childTnLst>
                              <p:par>
                                <p:cTn id="17" presetID="10" presetClass="entr" presetSubtype="0" fill="hold" nodeType="afterEffect">
                                  <p:stCondLst>
                                    <p:cond delay="4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21000"/>
                            </p:stCondLst>
                            <p:childTnLst>
                              <p:par>
                                <p:cTn id="21" presetID="10" presetClass="entr" presetSubtype="0" fill="hold" nodeType="afterEffect">
                                  <p:stCondLst>
                                    <p:cond delay="4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26000"/>
                            </p:stCondLst>
                            <p:childTnLst>
                              <p:par>
                                <p:cTn id="25" presetID="10" presetClass="entr" presetSubtype="0" fill="hold" nodeType="afterEffect">
                                  <p:stCondLst>
                                    <p:cond delay="5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32000"/>
                            </p:stCondLst>
                            <p:childTnLst>
                              <p:par>
                                <p:cTn id="29" presetID="10" presetClass="entr" presetSubtype="0" fill="hold" nodeType="afterEffect">
                                  <p:stCondLst>
                                    <p:cond delay="6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childTnLst>
                                </p:cTn>
                              </p:par>
                            </p:childTnLst>
                          </p:cTn>
                        </p:par>
                        <p:par>
                          <p:cTn id="32" fill="hold">
                            <p:stCondLst>
                              <p:cond delay="39000"/>
                            </p:stCondLst>
                            <p:childTnLst>
                              <p:par>
                                <p:cTn id="33" presetID="10" presetClass="entr" presetSubtype="0" fill="hold" nodeType="afterEffect">
                                  <p:stCondLst>
                                    <p:cond delay="5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par>
                          <p:cTn id="36" fill="hold">
                            <p:stCondLst>
                              <p:cond delay="45000"/>
                            </p:stCondLst>
                            <p:childTnLst>
                              <p:par>
                                <p:cTn id="37" presetID="10" presetClass="entr" presetSubtype="0" fill="hold" nodeType="afterEffect">
                                  <p:stCondLst>
                                    <p:cond delay="50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 y="0"/>
            <a:ext cx="9142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bwMode="auto">
          <a:xfrm>
            <a:off x="3491880" y="2204864"/>
            <a:ext cx="5040560"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lnSpc>
                <a:spcPts val="4000"/>
              </a:lnSpc>
            </a:pPr>
            <a:r>
              <a:rPr lang="bg-BG" sz="3200" b="1" cap="all" dirty="0">
                <a:solidFill>
                  <a:schemeClr val="bg1"/>
                </a:solidFill>
              </a:rPr>
              <a:t>Together We Transform</a:t>
            </a:r>
            <a:endParaRPr lang="en-US" altLang="en-US" sz="3200" b="1" cap="all" dirty="0" smtClean="0">
              <a:solidFill>
                <a:schemeClr val="bg1"/>
              </a:solidFill>
              <a:latin typeface="Arial Narrow" pitchFamily="34" charset="0"/>
            </a:endParaRPr>
          </a:p>
        </p:txBody>
      </p:sp>
    </p:spTree>
    <p:extLst>
      <p:ext uri="{BB962C8B-B14F-4D97-AF65-F5344CB8AC3E}">
        <p14:creationId xmlns:p14="http://schemas.microsoft.com/office/powerpoint/2010/main" val="226223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35421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eaLnBrk="1" hangingPunct="1">
              <a:defRPr/>
            </a:pPr>
            <a:r>
              <a:rPr lang="bg-BG" altLang="en-US" sz="3600" b="1" dirty="0" smtClean="0">
                <a:latin typeface="Times New Roman" panose="02020603050405020304" pitchFamily="18" charset="0"/>
                <a:cs typeface="Times New Roman" panose="02020603050405020304" pitchFamily="18" charset="0"/>
              </a:rPr>
              <a:t>Да се тагнем</a:t>
            </a:r>
            <a:br>
              <a:rPr lang="bg-BG" altLang="en-US" sz="3600" b="1" dirty="0" smtClean="0">
                <a:latin typeface="Times New Roman" panose="02020603050405020304" pitchFamily="18" charset="0"/>
                <a:cs typeface="Times New Roman" panose="02020603050405020304" pitchFamily="18" charset="0"/>
              </a:rPr>
            </a:br>
            <a:r>
              <a:rPr lang="bg-BG" altLang="en-US" sz="2800" dirty="0" smtClean="0">
                <a:latin typeface="Times New Roman" panose="02020603050405020304" pitchFamily="18" charset="0"/>
                <a:cs typeface="Times New Roman" panose="02020603050405020304" pitchFamily="18" charset="0"/>
              </a:rPr>
              <a:t>използване на новите технологии</a:t>
            </a:r>
            <a:endParaRPr lang="en-US" sz="3600" dirty="0">
              <a:latin typeface="Times New Roman" panose="02020603050405020304" pitchFamily="18" charset="0"/>
              <a:cs typeface="Times New Roman" panose="02020603050405020304" pitchFamily="18" charset="0"/>
            </a:endParaRPr>
          </a:p>
        </p:txBody>
      </p:sp>
      <p:sp>
        <p:nvSpPr>
          <p:cNvPr id="54275"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b="1" dirty="0" smtClean="0">
                <a:latin typeface="Georgia" panose="02040502050405020303" pitchFamily="18" charset="0"/>
                <a:cs typeface="Times New Roman" pitchFamily="18" charset="0"/>
              </a:rPr>
              <a:t>Гергана Георгиева, РК Бургас</a:t>
            </a:r>
          </a:p>
        </p:txBody>
      </p:sp>
    </p:spTree>
    <p:extLst>
      <p:ext uri="{BB962C8B-B14F-4D97-AF65-F5344CB8AC3E}">
        <p14:creationId xmlns:p14="http://schemas.microsoft.com/office/powerpoint/2010/main" val="18621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b="1" dirty="0" smtClean="0">
                <a:latin typeface="Times New Roman" pitchFamily="18" charset="0"/>
                <a:cs typeface="Times New Roman" pitchFamily="18" charset="0"/>
              </a:rPr>
              <a:t> </a:t>
            </a:r>
            <a:r>
              <a:rPr lang="bg-BG" altLang="bg-BG" b="1" dirty="0" smtClean="0">
                <a:latin typeface="Arial Narrow" panose="020B0606020202030204" pitchFamily="34" charset="0"/>
              </a:rPr>
              <a:t>МАРКЕТИНГ </a:t>
            </a:r>
            <a:r>
              <a:rPr lang="bg-BG" altLang="bg-BG" b="1" dirty="0">
                <a:latin typeface="Arial Narrow" panose="020B0606020202030204" pitchFamily="34" charset="0"/>
              </a:rPr>
              <a:t>НА СЪДЪРЖАНИЕТО ИЛИ СИЛАТА НА ИСТОРИИТЕ</a:t>
            </a:r>
            <a:endParaRPr lang="en-US" altLang="en-US"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533400" y="1752600"/>
            <a:ext cx="8229600" cy="4525963"/>
          </a:xfrm>
        </p:spPr>
        <p:txBody>
          <a:bodyPr lIns="0" tIns="0" rIns="0" bIns="0"/>
          <a:lstStyle/>
          <a:p>
            <a:pPr marL="0" indent="0" algn="just" eaLnBrk="1" hangingPunct="1">
              <a:buNone/>
              <a:defRPr/>
            </a:pPr>
            <a:r>
              <a:rPr lang="bg-BG" altLang="bg-BG" sz="2800" dirty="0">
                <a:solidFill>
                  <a:schemeClr val="tx2"/>
                </a:solidFill>
                <a:latin typeface="Georgia" panose="02040502050405020303" pitchFamily="18" charset="0"/>
              </a:rPr>
              <a:t>„Хората не искат повече информация. Те са залети от информация. Те искат да вярват – да вярват във Вас, вашите цели, вашият успех, историята, която разказвате</a:t>
            </a:r>
            <a:r>
              <a:rPr lang="bg-BG" altLang="bg-BG" sz="2800" dirty="0" smtClean="0">
                <a:solidFill>
                  <a:schemeClr val="tx2"/>
                </a:solidFill>
                <a:latin typeface="Georgia" panose="02040502050405020303" pitchFamily="18" charset="0"/>
              </a:rPr>
              <a:t>.</a:t>
            </a:r>
          </a:p>
          <a:p>
            <a:pPr marL="0" indent="0" algn="just" eaLnBrk="1" hangingPunct="1">
              <a:buNone/>
              <a:defRPr/>
            </a:pPr>
            <a:endParaRPr lang="bg-BG" altLang="bg-BG" sz="2800" dirty="0">
              <a:solidFill>
                <a:schemeClr val="tx2"/>
              </a:solidFill>
              <a:latin typeface="Georgia" panose="02040502050405020303" pitchFamily="18" charset="0"/>
            </a:endParaRPr>
          </a:p>
          <a:p>
            <a:pPr marL="0" indent="0" eaLnBrk="1" hangingPunct="1">
              <a:buNone/>
              <a:defRPr/>
            </a:pPr>
            <a:r>
              <a:rPr lang="bg-BG" altLang="bg-BG" sz="2800" dirty="0">
                <a:solidFill>
                  <a:schemeClr val="tx2"/>
                </a:solidFill>
                <a:latin typeface="Georgia" panose="02040502050405020303" pitchFamily="18" charset="0"/>
              </a:rPr>
              <a:t>Невъзможното се постига с вяра, не с факти.“ </a:t>
            </a:r>
            <a:endParaRPr lang="bg-BG" altLang="bg-BG" sz="2800" dirty="0" smtClean="0">
              <a:solidFill>
                <a:schemeClr val="tx2"/>
              </a:solidFill>
              <a:latin typeface="Georgia" panose="02040502050405020303" pitchFamily="18" charset="0"/>
            </a:endParaRPr>
          </a:p>
          <a:p>
            <a:pPr marL="0" indent="0" eaLnBrk="1" hangingPunct="1">
              <a:buNone/>
              <a:defRPr/>
            </a:pPr>
            <a:endParaRPr lang="bg-BG" altLang="bg-BG" sz="2800" dirty="0">
              <a:solidFill>
                <a:schemeClr val="tx2"/>
              </a:solidFill>
              <a:latin typeface="Georgia" panose="02040502050405020303" pitchFamily="18" charset="0"/>
            </a:endParaRPr>
          </a:p>
          <a:p>
            <a:pPr marL="0" indent="0" algn="r" eaLnBrk="1" hangingPunct="1">
              <a:buNone/>
              <a:defRPr/>
            </a:pPr>
            <a:r>
              <a:rPr lang="bg-BG" altLang="bg-BG" sz="2000" i="1" dirty="0">
                <a:solidFill>
                  <a:schemeClr val="tx2"/>
                </a:solidFill>
                <a:latin typeface="Georgia" panose="02040502050405020303" pitchFamily="18" charset="0"/>
                <a:cs typeface="Arial" panose="020B0604020202020204" pitchFamily="34" charset="0"/>
              </a:rPr>
              <a:t>Анет Симънс, автор на „</a:t>
            </a:r>
            <a:r>
              <a:rPr lang="en-US" altLang="bg-BG" sz="2000" i="1" dirty="0">
                <a:solidFill>
                  <a:schemeClr val="tx2"/>
                </a:solidFill>
                <a:latin typeface="Georgia" panose="02040502050405020303" pitchFamily="18" charset="0"/>
                <a:cs typeface="Arial" panose="020B0604020202020204" pitchFamily="34" charset="0"/>
              </a:rPr>
              <a:t>The Story Factor</a:t>
            </a:r>
            <a:r>
              <a:rPr lang="bg-BG" altLang="bg-BG" sz="2000" i="1" dirty="0">
                <a:solidFill>
                  <a:schemeClr val="tx2"/>
                </a:solidFill>
                <a:latin typeface="Georgia" panose="02040502050405020303" pitchFamily="18" charset="0"/>
                <a:cs typeface="Arial" panose="020B0604020202020204" pitchFamily="34" charset="0"/>
              </a:rPr>
              <a:t>“</a:t>
            </a:r>
          </a:p>
          <a:p>
            <a:pPr marL="0" indent="0" eaLnBrk="1" hangingPunct="1">
              <a:buNone/>
              <a:defRPr/>
            </a:pPr>
            <a:endParaRPr lang="en-US" altLang="bg-BG" sz="2800" dirty="0">
              <a:solidFill>
                <a:schemeClr val="tx2"/>
              </a:solidFill>
              <a:latin typeface="Georgia" panose="02040502050405020303" pitchFamily="18" charset="0"/>
            </a:endParaRPr>
          </a:p>
        </p:txBody>
      </p:sp>
    </p:spTree>
    <p:extLst>
      <p:ext uri="{BB962C8B-B14F-4D97-AF65-F5344CB8AC3E}">
        <p14:creationId xmlns:p14="http://schemas.microsoft.com/office/powerpoint/2010/main" val="943715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bg-BG" b="1" dirty="0">
                <a:latin typeface="Arial Narrow" panose="020B0606020202030204" pitchFamily="34" charset="0"/>
              </a:rPr>
              <a:t>БЕЗКРАЙНИТЕ ИСТОРИИ В ДИГИТАЛНАТА ЕРА</a:t>
            </a:r>
            <a:endParaRPr lang="en-US" altLang="en-US" b="1" dirty="0" smtClean="0">
              <a:latin typeface="Times New Roman" pitchFamily="18" charset="0"/>
              <a:cs typeface="Times New Roman" pitchFamily="18" charset="0"/>
            </a:endParaRPr>
          </a:p>
        </p:txBody>
      </p:sp>
      <p:grpSp>
        <p:nvGrpSpPr>
          <p:cNvPr id="5" name="Group 5"/>
          <p:cNvGrpSpPr>
            <a:grpSpLocks/>
          </p:cNvGrpSpPr>
          <p:nvPr/>
        </p:nvGrpSpPr>
        <p:grpSpPr bwMode="auto">
          <a:xfrm>
            <a:off x="609600" y="1752600"/>
            <a:ext cx="3962400" cy="3860800"/>
            <a:chOff x="609600" y="1752600"/>
            <a:chExt cx="3962400" cy="3860799"/>
          </a:xfrm>
        </p:grpSpPr>
        <p:sp>
          <p:nvSpPr>
            <p:cNvPr id="6" name="Freeform 5"/>
            <p:cNvSpPr/>
            <p:nvPr/>
          </p:nvSpPr>
          <p:spPr>
            <a:xfrm>
              <a:off x="1930400" y="1752600"/>
              <a:ext cx="1320800" cy="1287463"/>
            </a:xfrm>
            <a:custGeom>
              <a:avLst/>
              <a:gdLst>
                <a:gd name="connsiteX0" fmla="*/ 0 w 1320800"/>
                <a:gd name="connsiteY0" fmla="*/ 1286933 h 1286933"/>
                <a:gd name="connsiteX1" fmla="*/ 660400 w 1320800"/>
                <a:gd name="connsiteY1" fmla="*/ 0 h 1286933"/>
                <a:gd name="connsiteX2" fmla="*/ 660400 w 1320800"/>
                <a:gd name="connsiteY2" fmla="*/ 0 h 1286933"/>
                <a:gd name="connsiteX3" fmla="*/ 1320800 w 1320800"/>
                <a:gd name="connsiteY3" fmla="*/ 1286933 h 1286933"/>
                <a:gd name="connsiteX4" fmla="*/ 0 w 1320800"/>
                <a:gd name="connsiteY4" fmla="*/ 1286933 h 128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286933">
                  <a:moveTo>
                    <a:pt x="0" y="1286933"/>
                  </a:moveTo>
                  <a:lnTo>
                    <a:pt x="660400" y="0"/>
                  </a:lnTo>
                  <a:lnTo>
                    <a:pt x="660400" y="0"/>
                  </a:lnTo>
                  <a:lnTo>
                    <a:pt x="1320800" y="1286933"/>
                  </a:lnTo>
                  <a:lnTo>
                    <a:pt x="0" y="12869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670" tIns="26670" rIns="26670" bIns="26670" spcCol="1270" anchor="ctr"/>
            <a:lstStyle/>
            <a:p>
              <a:pPr algn="ctr" defTabSz="933450" eaLnBrk="1" hangingPunct="1">
                <a:lnSpc>
                  <a:spcPct val="90000"/>
                </a:lnSpc>
                <a:spcAft>
                  <a:spcPct val="35000"/>
                </a:spcAft>
                <a:defRPr/>
              </a:pPr>
              <a:r>
                <a:rPr lang="bg-BG" sz="2000" dirty="0">
                  <a:solidFill>
                    <a:schemeClr val="tx2"/>
                  </a:solidFill>
                  <a:latin typeface="Georgia" panose="02040502050405020303" pitchFamily="18" charset="0"/>
                </a:rPr>
                <a:t>Въведение</a:t>
              </a:r>
              <a:endParaRPr lang="en-US" sz="2000" dirty="0">
                <a:solidFill>
                  <a:schemeClr val="tx2"/>
                </a:solidFill>
                <a:latin typeface="Georgia" panose="02040502050405020303" pitchFamily="18" charset="0"/>
              </a:endParaRPr>
            </a:p>
          </p:txBody>
        </p:sp>
        <p:sp>
          <p:nvSpPr>
            <p:cNvPr id="7" name="Freeform 6"/>
            <p:cNvSpPr/>
            <p:nvPr/>
          </p:nvSpPr>
          <p:spPr>
            <a:xfrm>
              <a:off x="1270000" y="3040063"/>
              <a:ext cx="2641600" cy="1285875"/>
            </a:xfrm>
            <a:custGeom>
              <a:avLst/>
              <a:gdLst>
                <a:gd name="connsiteX0" fmla="*/ 0 w 2641600"/>
                <a:gd name="connsiteY0" fmla="*/ 1286933 h 1286933"/>
                <a:gd name="connsiteX1" fmla="*/ 660403 w 2641600"/>
                <a:gd name="connsiteY1" fmla="*/ 0 h 1286933"/>
                <a:gd name="connsiteX2" fmla="*/ 1981197 w 2641600"/>
                <a:gd name="connsiteY2" fmla="*/ 0 h 1286933"/>
                <a:gd name="connsiteX3" fmla="*/ 2641600 w 2641600"/>
                <a:gd name="connsiteY3" fmla="*/ 1286933 h 1286933"/>
                <a:gd name="connsiteX4" fmla="*/ 0 w 2641600"/>
                <a:gd name="connsiteY4" fmla="*/ 1286933 h 128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1286933">
                  <a:moveTo>
                    <a:pt x="0" y="1286933"/>
                  </a:moveTo>
                  <a:lnTo>
                    <a:pt x="660403" y="0"/>
                  </a:lnTo>
                  <a:lnTo>
                    <a:pt x="1981197" y="0"/>
                  </a:lnTo>
                  <a:lnTo>
                    <a:pt x="2641600" y="1286933"/>
                  </a:lnTo>
                  <a:lnTo>
                    <a:pt x="0" y="12869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88950" tIns="26670" rIns="488950" bIns="26670" spcCol="1270" anchor="ctr"/>
            <a:lstStyle/>
            <a:p>
              <a:pPr algn="ctr" defTabSz="933450" eaLnBrk="1" hangingPunct="1">
                <a:lnSpc>
                  <a:spcPct val="90000"/>
                </a:lnSpc>
                <a:spcAft>
                  <a:spcPct val="35000"/>
                </a:spcAft>
                <a:defRPr/>
              </a:pPr>
              <a:r>
                <a:rPr lang="bg-BG" sz="2000" dirty="0">
                  <a:solidFill>
                    <a:schemeClr val="tx2"/>
                  </a:solidFill>
                  <a:latin typeface="Georgia" panose="02040502050405020303" pitchFamily="18" charset="0"/>
                </a:rPr>
                <a:t>Факти</a:t>
              </a:r>
              <a:endParaRPr lang="en-US" sz="2000" dirty="0">
                <a:solidFill>
                  <a:schemeClr val="tx2"/>
                </a:solidFill>
                <a:latin typeface="Georgia" panose="02040502050405020303" pitchFamily="18" charset="0"/>
              </a:endParaRPr>
            </a:p>
          </p:txBody>
        </p:sp>
        <p:sp>
          <p:nvSpPr>
            <p:cNvPr id="8" name="Freeform 7"/>
            <p:cNvSpPr/>
            <p:nvPr/>
          </p:nvSpPr>
          <p:spPr>
            <a:xfrm>
              <a:off x="609600" y="4325937"/>
              <a:ext cx="3962400" cy="1287462"/>
            </a:xfrm>
            <a:custGeom>
              <a:avLst/>
              <a:gdLst>
                <a:gd name="connsiteX0" fmla="*/ 0 w 3962400"/>
                <a:gd name="connsiteY0" fmla="*/ 1286933 h 1286933"/>
                <a:gd name="connsiteX1" fmla="*/ 660403 w 3962400"/>
                <a:gd name="connsiteY1" fmla="*/ 0 h 1286933"/>
                <a:gd name="connsiteX2" fmla="*/ 3301997 w 3962400"/>
                <a:gd name="connsiteY2" fmla="*/ 0 h 1286933"/>
                <a:gd name="connsiteX3" fmla="*/ 3962400 w 3962400"/>
                <a:gd name="connsiteY3" fmla="*/ 1286933 h 1286933"/>
                <a:gd name="connsiteX4" fmla="*/ 0 w 3962400"/>
                <a:gd name="connsiteY4" fmla="*/ 1286933 h 128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0" h="1286933">
                  <a:moveTo>
                    <a:pt x="0" y="1286933"/>
                  </a:moveTo>
                  <a:lnTo>
                    <a:pt x="660403" y="0"/>
                  </a:lnTo>
                  <a:lnTo>
                    <a:pt x="3301997" y="0"/>
                  </a:lnTo>
                  <a:lnTo>
                    <a:pt x="3962400" y="1286933"/>
                  </a:lnTo>
                  <a:lnTo>
                    <a:pt x="0" y="12869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89" tIns="26670" rIns="720091" bIns="26670" spcCol="1270" anchor="ctr"/>
            <a:lstStyle/>
            <a:p>
              <a:pPr algn="ctr" defTabSz="933450" eaLnBrk="1" hangingPunct="1">
                <a:lnSpc>
                  <a:spcPct val="90000"/>
                </a:lnSpc>
                <a:spcAft>
                  <a:spcPct val="35000"/>
                </a:spcAft>
                <a:defRPr/>
              </a:pPr>
              <a:r>
                <a:rPr lang="bg-BG" sz="2000" dirty="0">
                  <a:solidFill>
                    <a:schemeClr val="tx2"/>
                  </a:solidFill>
                  <a:latin typeface="Georgia" panose="02040502050405020303" pitchFamily="18" charset="0"/>
                </a:rPr>
                <a:t>Заключение</a:t>
              </a:r>
              <a:endParaRPr lang="en-US" sz="2000" dirty="0">
                <a:solidFill>
                  <a:schemeClr val="tx2"/>
                </a:solidFill>
                <a:latin typeface="Georgia" panose="02040502050405020303" pitchFamily="18" charset="0"/>
              </a:endParaRPr>
            </a:p>
          </p:txBody>
        </p:sp>
      </p:grpSp>
      <p:graphicFrame>
        <p:nvGraphicFramePr>
          <p:cNvPr id="9" name="Diagram 8"/>
          <p:cNvGraphicFramePr/>
          <p:nvPr>
            <p:extLst>
              <p:ext uri="{D42A27DB-BD31-4B8C-83A1-F6EECF244321}">
                <p14:modId xmlns:p14="http://schemas.microsoft.com/office/powerpoint/2010/main" val="2565402004"/>
              </p:ext>
            </p:extLst>
          </p:nvPr>
        </p:nvGraphicFramePr>
        <p:xfrm>
          <a:off x="3886200" y="1902542"/>
          <a:ext cx="49530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a:spLocks noChangeArrowheads="1"/>
          </p:cNvSpPr>
          <p:nvPr/>
        </p:nvSpPr>
        <p:spPr bwMode="auto">
          <a:xfrm>
            <a:off x="1879600" y="1216025"/>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r>
              <a:rPr lang="bg-BG" altLang="bg-BG">
                <a:solidFill>
                  <a:schemeClr val="tx2"/>
                </a:solidFill>
                <a:latin typeface="Georgia" panose="02040502050405020303" pitchFamily="18" charset="0"/>
                <a:cs typeface="Arial" panose="020B0604020202020204" pitchFamily="34" charset="0"/>
              </a:rPr>
              <a:t>Преди</a:t>
            </a:r>
          </a:p>
        </p:txBody>
      </p:sp>
      <p:sp>
        <p:nvSpPr>
          <p:cNvPr id="11" name="TextBox 10"/>
          <p:cNvSpPr txBox="1">
            <a:spLocks noChangeArrowheads="1"/>
          </p:cNvSpPr>
          <p:nvPr/>
        </p:nvSpPr>
        <p:spPr bwMode="auto">
          <a:xfrm>
            <a:off x="5676900" y="1216025"/>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r>
              <a:rPr lang="bg-BG" altLang="bg-BG">
                <a:solidFill>
                  <a:schemeClr val="tx2"/>
                </a:solidFill>
                <a:latin typeface="Georgia" panose="02040502050405020303" pitchFamily="18" charset="0"/>
                <a:cs typeface="Arial" panose="020B0604020202020204" pitchFamily="34" charset="0"/>
              </a:rPr>
              <a:t>Сега</a:t>
            </a:r>
          </a:p>
        </p:txBody>
      </p:sp>
    </p:spTree>
    <p:extLst>
      <p:ext uri="{BB962C8B-B14F-4D97-AF65-F5344CB8AC3E}">
        <p14:creationId xmlns:p14="http://schemas.microsoft.com/office/powerpoint/2010/main" val="1889583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b="1" dirty="0" smtClean="0">
                <a:latin typeface="Times New Roman" pitchFamily="18" charset="0"/>
                <a:cs typeface="Times New Roman" pitchFamily="18" charset="0"/>
              </a:rPr>
              <a:t>  </a:t>
            </a:r>
            <a:r>
              <a:rPr lang="bg-BG" altLang="en-US" b="1" dirty="0" smtClean="0">
                <a:latin typeface="Arial Narrow" panose="020B0606020202030204" pitchFamily="34" charset="0"/>
              </a:rPr>
              <a:t>СИЛАТА </a:t>
            </a:r>
            <a:r>
              <a:rPr lang="bg-BG" altLang="en-US" b="1" dirty="0">
                <a:latin typeface="Arial Narrow" panose="020B0606020202030204" pitchFamily="34" charset="0"/>
              </a:rPr>
              <a:t>НА РОТАРИ ИСТОРИИТЕ</a:t>
            </a:r>
            <a:endParaRPr lang="en-US" altLang="en-US"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eaLnBrk="1" fontAlgn="auto" hangingPunct="1">
              <a:spcAft>
                <a:spcPts val="0"/>
              </a:spcAft>
              <a:buClr>
                <a:srgbClr val="00B0F0"/>
              </a:buClr>
              <a:buSzPct val="125000"/>
              <a:buFont typeface="Wingdings" panose="05000000000000000000" pitchFamily="2" charset="2"/>
              <a:buChar char="§"/>
              <a:defRPr/>
            </a:pPr>
            <a:r>
              <a:rPr lang="ru-RU" sz="2000" dirty="0">
                <a:solidFill>
                  <a:srgbClr val="00B0F0"/>
                </a:solidFill>
              </a:rPr>
              <a:t>Ротари разказва човешки истории! </a:t>
            </a:r>
            <a:r>
              <a:rPr lang="bg-BG" sz="1800" dirty="0">
                <a:solidFill>
                  <a:schemeClr val="tx2"/>
                </a:solidFill>
              </a:rPr>
              <a:t>И</a:t>
            </a:r>
            <a:r>
              <a:rPr lang="ru-RU" sz="1800" dirty="0">
                <a:solidFill>
                  <a:schemeClr val="tx2"/>
                </a:solidFill>
              </a:rPr>
              <a:t>стории, които променят човешки животи. Истории, които помагат на </a:t>
            </a:r>
            <a:r>
              <a:rPr lang="ru-RU" sz="1800" dirty="0" smtClean="0">
                <a:solidFill>
                  <a:schemeClr val="tx2"/>
                </a:solidFill>
              </a:rPr>
              <a:t>обществото</a:t>
            </a:r>
            <a:r>
              <a:rPr lang="en-US" sz="1800" dirty="0" smtClean="0">
                <a:solidFill>
                  <a:schemeClr val="tx2"/>
                </a:solidFill>
              </a:rPr>
              <a:t>.</a:t>
            </a:r>
          </a:p>
          <a:p>
            <a:pPr marL="0" indent="0" eaLnBrk="1" fontAlgn="auto" hangingPunct="1">
              <a:spcAft>
                <a:spcPts val="0"/>
              </a:spcAft>
              <a:buClr>
                <a:srgbClr val="00B0F0"/>
              </a:buClr>
              <a:buSzPct val="125000"/>
              <a:buNone/>
              <a:defRPr/>
            </a:pPr>
            <a:endParaRPr lang="ru-RU" sz="1800" dirty="0">
              <a:solidFill>
                <a:schemeClr val="tx2"/>
              </a:solidFill>
            </a:endParaRPr>
          </a:p>
          <a:p>
            <a:pPr eaLnBrk="1" fontAlgn="auto" hangingPunct="1">
              <a:spcAft>
                <a:spcPts val="0"/>
              </a:spcAft>
              <a:buClr>
                <a:srgbClr val="00B0F0"/>
              </a:buClr>
              <a:buSzPct val="125000"/>
              <a:buFont typeface="Wingdings" panose="05000000000000000000" pitchFamily="2" charset="2"/>
              <a:buChar char="§"/>
              <a:defRPr/>
            </a:pPr>
            <a:r>
              <a:rPr lang="ru-RU" sz="1800" dirty="0">
                <a:solidFill>
                  <a:schemeClr val="tx2"/>
                </a:solidFill>
              </a:rPr>
              <a:t>Историите на Ротари са </a:t>
            </a:r>
            <a:r>
              <a:rPr lang="ru-RU" sz="2000" dirty="0">
                <a:solidFill>
                  <a:srgbClr val="00B0F0"/>
                </a:solidFill>
              </a:rPr>
              <a:t>емоционални, провокират съчувствие, желание да помогнеш и докосват сърцето</a:t>
            </a:r>
            <a:r>
              <a:rPr lang="ru-RU" sz="1800" dirty="0">
                <a:solidFill>
                  <a:schemeClr val="tx2"/>
                </a:solidFill>
              </a:rPr>
              <a:t>!</a:t>
            </a:r>
            <a:endParaRPr lang="en-US" sz="1800" dirty="0">
              <a:solidFill>
                <a:schemeClr val="tx2"/>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1709" y="3124198"/>
            <a:ext cx="4694264" cy="26209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124199"/>
            <a:ext cx="3931445" cy="2620963"/>
          </a:xfrm>
          <a:prstGeom prst="rect">
            <a:avLst/>
          </a:prstGeom>
        </p:spPr>
      </p:pic>
    </p:spTree>
    <p:extLst>
      <p:ext uri="{BB962C8B-B14F-4D97-AF65-F5344CB8AC3E}">
        <p14:creationId xmlns:p14="http://schemas.microsoft.com/office/powerpoint/2010/main" val="2948207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Ротари: Хора на действието</a:t>
            </a:r>
            <a:endParaRPr lang="en-US" altLang="en-US" sz="2800" b="1" dirty="0" smtClean="0">
              <a:latin typeface="Times New Roman" pitchFamily="18" charset="0"/>
              <a:cs typeface="Times New Roman" pitchFamily="18" charset="0"/>
            </a:endParaRPr>
          </a:p>
        </p:txBody>
      </p:sp>
      <p:pic>
        <p:nvPicPr>
          <p:cNvPr id="8" name="Picture 7">
            <a:extLst>
              <a:ext uri="{FF2B5EF4-FFF2-40B4-BE49-F238E27FC236}">
                <a16:creationId xmlns="" xmlns:a16="http://schemas.microsoft.com/office/drawing/2014/main" id="{0E2A1457-8047-4681-9E24-36AE7BDBC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3702074"/>
            <a:ext cx="3121152" cy="2080260"/>
          </a:xfrm>
          <a:prstGeom prst="rect">
            <a:avLst/>
          </a:prstGeom>
          <a:ln w="19050">
            <a:solidFill>
              <a:srgbClr val="002060"/>
            </a:solidFill>
          </a:ln>
        </p:spPr>
      </p:pic>
      <p:pic>
        <p:nvPicPr>
          <p:cNvPr id="9" name="Picture 8">
            <a:extLst>
              <a:ext uri="{FF2B5EF4-FFF2-40B4-BE49-F238E27FC236}">
                <a16:creationId xmlns="" xmlns:a16="http://schemas.microsoft.com/office/drawing/2014/main" id="{B2782242-CF15-4F3A-9B26-F93862BAA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133" y="3962400"/>
            <a:ext cx="3445471" cy="2057400"/>
          </a:xfrm>
          <a:prstGeom prst="rect">
            <a:avLst/>
          </a:prstGeom>
          <a:ln w="19050">
            <a:solidFill>
              <a:srgbClr val="002060"/>
            </a:solidFill>
          </a:ln>
        </p:spPr>
      </p:pic>
      <p:pic>
        <p:nvPicPr>
          <p:cNvPr id="10" name="Content Placeholder 4">
            <a:extLst>
              <a:ext uri="{FF2B5EF4-FFF2-40B4-BE49-F238E27FC236}">
                <a16:creationId xmlns="" xmlns:a16="http://schemas.microsoft.com/office/drawing/2014/main" id="{AF5F92D7-7CAE-45D4-B362-A86F9ADBF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134103"/>
            <a:ext cx="2514600" cy="2249179"/>
          </a:xfrm>
          <a:prstGeom prst="rect">
            <a:avLst/>
          </a:prstGeom>
          <a:solidFill>
            <a:srgbClr val="002060"/>
          </a:solidFill>
          <a:ln w="19050">
            <a:solidFill>
              <a:srgbClr val="C00000"/>
            </a:solidFill>
          </a:ln>
        </p:spPr>
      </p:pic>
      <p:pic>
        <p:nvPicPr>
          <p:cNvPr id="11" name="Picture 10">
            <a:extLst>
              <a:ext uri="{FF2B5EF4-FFF2-40B4-BE49-F238E27FC236}">
                <a16:creationId xmlns="" xmlns:a16="http://schemas.microsoft.com/office/drawing/2014/main" id="{D01B4214-5391-4E37-894E-8990E2051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055" y="3352800"/>
            <a:ext cx="1999145" cy="2761165"/>
          </a:xfrm>
          <a:prstGeom prst="rect">
            <a:avLst/>
          </a:prstGeom>
          <a:ln>
            <a:solidFill>
              <a:srgbClr val="002060"/>
            </a:solidFill>
          </a:ln>
        </p:spPr>
      </p:pic>
      <p:pic>
        <p:nvPicPr>
          <p:cNvPr id="12" name="Picture 11">
            <a:extLst>
              <a:ext uri="{FF2B5EF4-FFF2-40B4-BE49-F238E27FC236}">
                <a16:creationId xmlns="" xmlns:a16="http://schemas.microsoft.com/office/drawing/2014/main" id="{C7761010-1760-4550-95FE-E530A1906B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314" y="1152688"/>
            <a:ext cx="3085220" cy="2085499"/>
          </a:xfrm>
          <a:prstGeom prst="rect">
            <a:avLst/>
          </a:prstGeom>
          <a:ln w="19050">
            <a:solidFill>
              <a:srgbClr val="C00000"/>
            </a:solidFill>
          </a:ln>
        </p:spPr>
      </p:pic>
      <p:pic>
        <p:nvPicPr>
          <p:cNvPr id="4" name="Content Placeholder 3"/>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t="10746"/>
          <a:stretch/>
        </p:blipFill>
        <p:spPr>
          <a:xfrm>
            <a:off x="3810000" y="990600"/>
            <a:ext cx="2212848" cy="2979872"/>
          </a:xfrm>
          <a:ln w="19050">
            <a:solidFill>
              <a:schemeClr val="accent1"/>
            </a:solidFill>
          </a:ln>
        </p:spPr>
      </p:pic>
    </p:spTree>
    <p:extLst>
      <p:ext uri="{BB962C8B-B14F-4D97-AF65-F5344CB8AC3E}">
        <p14:creationId xmlns:p14="http://schemas.microsoft.com/office/powerpoint/2010/main" val="980319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bg-BG" b="1" dirty="0" smtClean="0">
                <a:latin typeface="Arial Narrow" panose="020B0606020202030204" pitchFamily="34" charset="0"/>
              </a:rPr>
              <a:t>4 ВЪПРОСА</a:t>
            </a:r>
            <a:r>
              <a:rPr lang="bg-BG" altLang="bg-BG" b="1" dirty="0">
                <a:latin typeface="Arial Narrow" panose="020B0606020202030204" pitchFamily="34" charset="0"/>
              </a:rPr>
              <a:t>, КЪМ КОИТО ДА СЕ ПРИДЪРЖАМЕ</a:t>
            </a:r>
            <a:endParaRPr lang="en-US" altLang="en-US"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marL="339725" indent="-225425" eaLnBrk="1" fontAlgn="auto" hangingPunct="1">
              <a:spcAft>
                <a:spcPts val="900"/>
              </a:spcAft>
              <a:buClr>
                <a:schemeClr val="accent1"/>
              </a:buClr>
              <a:buSzPct val="125000"/>
              <a:buFont typeface="Wingdings" charset="2"/>
              <a:buChar char="§"/>
              <a:defRPr/>
            </a:pPr>
            <a:endParaRPr lang="en-US" sz="2800" dirty="0" smtClean="0">
              <a:solidFill>
                <a:schemeClr val="tx2"/>
              </a:solidFill>
              <a:latin typeface="Georgia" panose="02040502050405020303" pitchFamily="18" charset="0"/>
              <a:cs typeface="Arial" panose="020B0604020202020204" pitchFamily="34" charset="0"/>
            </a:endParaRPr>
          </a:p>
          <a:p>
            <a:pPr marL="339725" indent="-225425" eaLnBrk="1" fontAlgn="auto" hangingPunct="1">
              <a:spcAft>
                <a:spcPts val="900"/>
              </a:spcAft>
              <a:buClr>
                <a:schemeClr val="accent1"/>
              </a:buClr>
              <a:buSzPct val="125000"/>
              <a:buFont typeface="Wingdings" charset="2"/>
              <a:buChar char="§"/>
              <a:defRPr/>
            </a:pPr>
            <a:endParaRPr lang="en-US" sz="2800" dirty="0">
              <a:solidFill>
                <a:schemeClr val="tx2"/>
              </a:solidFill>
              <a:latin typeface="Georgia" panose="02040502050405020303" pitchFamily="18" charset="0"/>
              <a:cs typeface="Arial" panose="020B0604020202020204" pitchFamily="34" charset="0"/>
            </a:endParaRPr>
          </a:p>
          <a:p>
            <a:pPr marL="339725" indent="-225425" eaLnBrk="1" fontAlgn="auto" hangingPunct="1">
              <a:spcAft>
                <a:spcPts val="900"/>
              </a:spcAft>
              <a:buClr>
                <a:schemeClr val="accent1"/>
              </a:buClr>
              <a:buSzPct val="125000"/>
              <a:buFont typeface="Wingdings" charset="2"/>
              <a:buChar char="§"/>
              <a:defRPr/>
            </a:pPr>
            <a:r>
              <a:rPr lang="bg-BG" sz="2800" dirty="0" smtClean="0">
                <a:solidFill>
                  <a:schemeClr val="tx2"/>
                </a:solidFill>
                <a:latin typeface="Georgia" panose="02040502050405020303" pitchFamily="18" charset="0"/>
                <a:cs typeface="Arial" panose="020B0604020202020204" pitchFamily="34" charset="0"/>
              </a:rPr>
              <a:t>Какъв </a:t>
            </a:r>
            <a:r>
              <a:rPr lang="bg-BG" sz="2800" dirty="0">
                <a:solidFill>
                  <a:schemeClr val="tx2"/>
                </a:solidFill>
                <a:latin typeface="Georgia" panose="02040502050405020303" pitchFamily="18" charset="0"/>
                <a:cs typeface="Arial" panose="020B0604020202020204" pitchFamily="34" charset="0"/>
              </a:rPr>
              <a:t>е контекстът на нашата история?</a:t>
            </a:r>
          </a:p>
          <a:p>
            <a:pPr marL="339725" indent="-225425" eaLnBrk="1" fontAlgn="auto" hangingPunct="1">
              <a:spcAft>
                <a:spcPts val="900"/>
              </a:spcAft>
              <a:buClr>
                <a:schemeClr val="accent1"/>
              </a:buClr>
              <a:buSzPct val="125000"/>
              <a:buFont typeface="Wingdings" charset="2"/>
              <a:buChar char="§"/>
              <a:defRPr/>
            </a:pPr>
            <a:r>
              <a:rPr lang="bg-BG" sz="2800" dirty="0">
                <a:solidFill>
                  <a:schemeClr val="tx2"/>
                </a:solidFill>
                <a:latin typeface="Georgia" panose="02040502050405020303" pitchFamily="18" charset="0"/>
                <a:cs typeface="Arial" panose="020B0604020202020204" pitchFamily="34" charset="0"/>
              </a:rPr>
              <a:t>Коя е публиката на нашата история?</a:t>
            </a:r>
            <a:endParaRPr lang="en-US" sz="2800" dirty="0">
              <a:solidFill>
                <a:schemeClr val="tx2"/>
              </a:solidFill>
              <a:latin typeface="Georgia" panose="02040502050405020303" pitchFamily="18" charset="0"/>
              <a:cs typeface="Arial" panose="020B0604020202020204" pitchFamily="34" charset="0"/>
            </a:endParaRPr>
          </a:p>
          <a:p>
            <a:pPr marL="339725" indent="-225425" eaLnBrk="1" fontAlgn="auto" hangingPunct="1">
              <a:spcAft>
                <a:spcPts val="900"/>
              </a:spcAft>
              <a:buClr>
                <a:schemeClr val="accent1"/>
              </a:buClr>
              <a:buSzPct val="125000"/>
              <a:buFont typeface="Wingdings" charset="2"/>
              <a:buChar char="§"/>
              <a:defRPr/>
            </a:pPr>
            <a:r>
              <a:rPr lang="bg-BG" sz="2800" dirty="0">
                <a:solidFill>
                  <a:schemeClr val="tx2"/>
                </a:solidFill>
                <a:latin typeface="Georgia" panose="02040502050405020303" pitchFamily="18" charset="0"/>
                <a:cs typeface="Arial" panose="020B0604020202020204" pitchFamily="34" charset="0"/>
              </a:rPr>
              <a:t>Каква е целта на нашата история?</a:t>
            </a:r>
          </a:p>
          <a:p>
            <a:pPr marL="339725" indent="-225425" eaLnBrk="1" fontAlgn="auto" hangingPunct="1">
              <a:spcAft>
                <a:spcPts val="900"/>
              </a:spcAft>
              <a:buClr>
                <a:schemeClr val="accent1"/>
              </a:buClr>
              <a:buSzPct val="125000"/>
              <a:buFont typeface="Wingdings" charset="2"/>
              <a:buChar char="§"/>
              <a:defRPr/>
            </a:pPr>
            <a:r>
              <a:rPr lang="bg-BG" sz="2800" dirty="0">
                <a:solidFill>
                  <a:schemeClr val="tx2"/>
                </a:solidFill>
                <a:latin typeface="Georgia" panose="02040502050405020303" pitchFamily="18" charset="0"/>
                <a:cs typeface="Arial" panose="020B0604020202020204" pitchFamily="34" charset="0"/>
              </a:rPr>
              <a:t>Каква е структурата на нашата история?</a:t>
            </a:r>
          </a:p>
        </p:txBody>
      </p:sp>
    </p:spTree>
    <p:extLst>
      <p:ext uri="{BB962C8B-B14F-4D97-AF65-F5344CB8AC3E}">
        <p14:creationId xmlns:p14="http://schemas.microsoft.com/office/powerpoint/2010/main" val="2330371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bg-BG" b="1" dirty="0">
                <a:latin typeface="Arial Narrow" panose="020B0606020202030204" pitchFamily="34" charset="0"/>
              </a:rPr>
              <a:t>ЕДНА ИСТОРИЯ НА РОТАРИ</a:t>
            </a:r>
            <a:endParaRPr lang="en-US" altLang="en-US" b="1" dirty="0" smtClean="0">
              <a:latin typeface="Times New Roman" pitchFamily="18" charset="0"/>
              <a:cs typeface="Times New Roman" pitchFamily="18" charset="0"/>
            </a:endParaRPr>
          </a:p>
        </p:txBody>
      </p:sp>
      <p:sp>
        <p:nvSpPr>
          <p:cNvPr id="5" name="TextBox 5"/>
          <p:cNvSpPr txBox="1">
            <a:spLocks noChangeArrowheads="1"/>
          </p:cNvSpPr>
          <p:nvPr/>
        </p:nvSpPr>
        <p:spPr bwMode="auto">
          <a:xfrm>
            <a:off x="152400" y="15240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r>
              <a:rPr lang="bg-BG" altLang="bg-BG" dirty="0">
                <a:solidFill>
                  <a:schemeClr val="tx2"/>
                </a:solidFill>
                <a:latin typeface="Georgia" panose="02040502050405020303" pitchFamily="18" charset="0"/>
                <a:cs typeface="Arial" panose="020B0604020202020204" pitchFamily="34" charset="0"/>
              </a:rPr>
              <a:t>Защо? ЦЕЛТА</a:t>
            </a:r>
          </a:p>
        </p:txBody>
      </p:sp>
      <p:sp>
        <p:nvSpPr>
          <p:cNvPr id="6" name="TextBox 6"/>
          <p:cNvSpPr txBox="1">
            <a:spLocks noChangeArrowheads="1"/>
          </p:cNvSpPr>
          <p:nvPr/>
        </p:nvSpPr>
        <p:spPr bwMode="auto">
          <a:xfrm>
            <a:off x="3371850" y="1504950"/>
            <a:ext cx="2343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r>
              <a:rPr lang="bg-BG" altLang="bg-BG">
                <a:solidFill>
                  <a:schemeClr val="tx2"/>
                </a:solidFill>
                <a:latin typeface="Georgia" panose="02040502050405020303" pitchFamily="18" charset="0"/>
                <a:cs typeface="Arial" panose="020B0604020202020204" pitchFamily="34" charset="0"/>
              </a:rPr>
              <a:t>Какво? </a:t>
            </a:r>
            <a:r>
              <a:rPr lang="bg-BG" altLang="bg-BG" dirty="0">
                <a:solidFill>
                  <a:schemeClr val="tx2"/>
                </a:solidFill>
                <a:latin typeface="Georgia" panose="02040502050405020303" pitchFamily="18" charset="0"/>
                <a:cs typeface="Arial" panose="020B0604020202020204" pitchFamily="34" charset="0"/>
              </a:rPr>
              <a:t>ПРОМЯНАТА</a:t>
            </a:r>
          </a:p>
        </p:txBody>
      </p:sp>
      <p:sp>
        <p:nvSpPr>
          <p:cNvPr id="7" name="TextBox 7"/>
          <p:cNvSpPr txBox="1">
            <a:spLocks noChangeArrowheads="1"/>
          </p:cNvSpPr>
          <p:nvPr/>
        </p:nvSpPr>
        <p:spPr bwMode="auto">
          <a:xfrm>
            <a:off x="6553200" y="15240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r>
              <a:rPr lang="bg-BG" altLang="bg-BG">
                <a:solidFill>
                  <a:schemeClr val="tx2"/>
                </a:solidFill>
                <a:latin typeface="Georgia" panose="02040502050405020303" pitchFamily="18" charset="0"/>
                <a:cs typeface="Arial" panose="020B0604020202020204" pitchFamily="34" charset="0"/>
              </a:rPr>
              <a:t>Как</a:t>
            </a:r>
            <a:r>
              <a:rPr lang="en-US" altLang="bg-BG">
                <a:solidFill>
                  <a:schemeClr val="tx2"/>
                </a:solidFill>
                <a:latin typeface="Georgia" panose="02040502050405020303" pitchFamily="18" charset="0"/>
                <a:cs typeface="Arial" panose="020B0604020202020204" pitchFamily="34" charset="0"/>
              </a:rPr>
              <a:t>?</a:t>
            </a:r>
            <a:endParaRPr lang="bg-BG" altLang="bg-BG">
              <a:solidFill>
                <a:schemeClr val="tx2"/>
              </a:solidFill>
              <a:latin typeface="Georgia" panose="02040502050405020303" pitchFamily="18" charset="0"/>
              <a:cs typeface="Arial" panose="020B0604020202020204" pitchFamily="34" charset="0"/>
            </a:endParaRPr>
          </a:p>
          <a:p>
            <a:pPr algn="ctr" eaLnBrk="1" hangingPunct="1"/>
            <a:r>
              <a:rPr lang="bg-BG" altLang="bg-BG">
                <a:solidFill>
                  <a:schemeClr val="tx2"/>
                </a:solidFill>
                <a:latin typeface="Georgia" panose="02040502050405020303" pitchFamily="18" charset="0"/>
                <a:cs typeface="Arial" panose="020B0604020202020204" pitchFamily="34" charset="0"/>
              </a:rPr>
              <a:t>ПЪТЯТ</a:t>
            </a:r>
          </a:p>
        </p:txBody>
      </p:sp>
      <p:sp>
        <p:nvSpPr>
          <p:cNvPr id="8" name="Right Arrow 7"/>
          <p:cNvSpPr/>
          <p:nvPr/>
        </p:nvSpPr>
        <p:spPr>
          <a:xfrm>
            <a:off x="2533650" y="1639888"/>
            <a:ext cx="304800" cy="230187"/>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bg-BG"/>
          </a:p>
        </p:txBody>
      </p:sp>
      <p:sp>
        <p:nvSpPr>
          <p:cNvPr id="9" name="Right Arrow 8"/>
          <p:cNvSpPr/>
          <p:nvPr/>
        </p:nvSpPr>
        <p:spPr>
          <a:xfrm>
            <a:off x="5886450" y="1676400"/>
            <a:ext cx="304800" cy="230188"/>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bg-BG"/>
          </a:p>
        </p:txBody>
      </p:sp>
      <p:pic>
        <p:nvPicPr>
          <p:cNvPr id="10" name="Picture 12" descr="https://scontent-otp1-1.xx.fbcdn.net/v/t1.0-9/14368735_10155335961249552_600979760033305024_n.jpg?oh=f0f8a9efd013d1289f492f8d87f254d9&amp;oe=5873FD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2481263"/>
            <a:ext cx="310197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191250" y="4491038"/>
            <a:ext cx="236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r>
              <a:rPr lang="en-US" altLang="bg-BG" sz="1800" dirty="0">
                <a:solidFill>
                  <a:schemeClr val="accent1"/>
                </a:solidFill>
                <a:cs typeface="Arial" panose="020B0604020202020204" pitchFamily="34" charset="0"/>
              </a:rPr>
              <a:t>284 </a:t>
            </a:r>
            <a:r>
              <a:rPr lang="bg-BG" altLang="bg-BG" sz="1800" dirty="0">
                <a:solidFill>
                  <a:schemeClr val="accent1"/>
                </a:solidFill>
                <a:cs typeface="Arial" panose="020B0604020202020204" pitchFamily="34" charset="0"/>
              </a:rPr>
              <a:t>мобилни екипа ваксинират деца в Афганистан.</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l="8162" t="18686" r="18434" b="10789"/>
          <a:stretch>
            <a:fillRect/>
          </a:stretch>
        </p:blipFill>
        <p:spPr bwMode="auto">
          <a:xfrm>
            <a:off x="0" y="2497138"/>
            <a:ext cx="34290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84175" y="4433888"/>
            <a:ext cx="25003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r>
              <a:rPr lang="bg-BG" altLang="bg-BG" sz="1800" dirty="0">
                <a:solidFill>
                  <a:schemeClr val="accent1"/>
                </a:solidFill>
                <a:cs typeface="Arial" panose="020B0604020202020204" pitchFamily="34" charset="0"/>
              </a:rPr>
              <a:t>Ротари вярва в свят, в който всички деца са ваксинирани и дори единичните случаи са елиминирани.</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8975" y="2413000"/>
            <a:ext cx="272256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338513" y="4491038"/>
            <a:ext cx="2501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r>
              <a:rPr lang="bg-BG" altLang="bg-BG" sz="1800" dirty="0">
                <a:solidFill>
                  <a:schemeClr val="accent1"/>
                </a:solidFill>
                <a:cs typeface="Arial" panose="020B0604020202020204" pitchFamily="34" charset="0"/>
              </a:rPr>
              <a:t>Работим за финансиране на повече ваксини и тотално елиминиране на болестта.</a:t>
            </a:r>
          </a:p>
        </p:txBody>
      </p:sp>
    </p:spTree>
    <p:extLst>
      <p:ext uri="{BB962C8B-B14F-4D97-AF65-F5344CB8AC3E}">
        <p14:creationId xmlns:p14="http://schemas.microsoft.com/office/powerpoint/2010/main" val="1233478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dirty="0" smtClean="0">
                <a:latin typeface="Arial Narrow" pitchFamily="34" charset="0"/>
              </a:rPr>
              <a:t>АНАТОМИЯТА НА ЕДИН ДОБЪР </a:t>
            </a:r>
            <a:r>
              <a:rPr lang="en-US" altLang="bg-BG" b="1" dirty="0" smtClean="0">
                <a:latin typeface="Arial Narrow" pitchFamily="34" charset="0"/>
              </a:rPr>
              <a:t>FACEBOOK </a:t>
            </a:r>
            <a:r>
              <a:rPr lang="bg-BG" altLang="bg-BG" b="1" dirty="0" smtClean="0">
                <a:latin typeface="Arial Narrow" pitchFamily="34" charset="0"/>
              </a:rPr>
              <a:t>ПОСТ</a:t>
            </a:r>
          </a:p>
        </p:txBody>
      </p:sp>
      <p:sp>
        <p:nvSpPr>
          <p:cNvPr id="47107" name="TextBox 4"/>
          <p:cNvSpPr txBox="1">
            <a:spLocks noChangeArrowheads="1"/>
          </p:cNvSpPr>
          <p:nvPr/>
        </p:nvSpPr>
        <p:spPr bwMode="auto">
          <a:xfrm>
            <a:off x="152400" y="1174750"/>
            <a:ext cx="2590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bg-BG" altLang="bg-BG" sz="1600">
                <a:solidFill>
                  <a:schemeClr val="tx2"/>
                </a:solidFill>
                <a:latin typeface="Georgia" pitchFamily="18" charset="0"/>
                <a:ea typeface="ヒラギノ角ゴ Pro W3" pitchFamily="-84" charset="-128"/>
              </a:rPr>
              <a:t>Кратък текст, оптимизиран за мобилни устройства (100 знака)</a:t>
            </a:r>
          </a:p>
        </p:txBody>
      </p:sp>
      <p:sp>
        <p:nvSpPr>
          <p:cNvPr id="47108" name="TextBox 5"/>
          <p:cNvSpPr txBox="1">
            <a:spLocks noChangeArrowheads="1"/>
          </p:cNvSpPr>
          <p:nvPr/>
        </p:nvSpPr>
        <p:spPr bwMode="auto">
          <a:xfrm>
            <a:off x="6892925" y="3576638"/>
            <a:ext cx="22510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bg-BG" altLang="bg-BG" sz="1600">
                <a:solidFill>
                  <a:schemeClr val="tx2"/>
                </a:solidFill>
                <a:latin typeface="Georgia" pitchFamily="18" charset="0"/>
                <a:ea typeface="ヒラギノ角ゴ Pro W3" pitchFamily="-84" charset="-128"/>
              </a:rPr>
              <a:t>Ясна визия </a:t>
            </a:r>
          </a:p>
          <a:p>
            <a:pPr eaLnBrk="1" hangingPunct="1"/>
            <a:r>
              <a:rPr lang="bg-BG" altLang="bg-BG" sz="1600">
                <a:solidFill>
                  <a:schemeClr val="tx2"/>
                </a:solidFill>
                <a:latin typeface="Georgia" pitchFamily="18" charset="0"/>
                <a:ea typeface="ヒラギノ角ゴ Pro W3" pitchFamily="-84" charset="-128"/>
              </a:rPr>
              <a:t>(с текст с голям шрифт, ако се налага)</a:t>
            </a:r>
          </a:p>
        </p:txBody>
      </p:sp>
      <p:pic>
        <p:nvPicPr>
          <p:cNvPr id="47109" name="Picture 6"/>
          <p:cNvPicPr>
            <a:picLocks noChangeAspect="1"/>
          </p:cNvPicPr>
          <p:nvPr/>
        </p:nvPicPr>
        <p:blipFill>
          <a:blip r:embed="rId2">
            <a:extLst>
              <a:ext uri="{28A0092B-C50C-407E-A947-70E740481C1C}">
                <a14:useLocalDpi xmlns:a14="http://schemas.microsoft.com/office/drawing/2010/main" val="0"/>
              </a:ext>
            </a:extLst>
          </a:blip>
          <a:srcRect b="29939"/>
          <a:stretch>
            <a:fillRect/>
          </a:stretch>
        </p:blipFill>
        <p:spPr bwMode="auto">
          <a:xfrm>
            <a:off x="2819400" y="1622425"/>
            <a:ext cx="40227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7"/>
          <p:cNvSpPr txBox="1">
            <a:spLocks noChangeArrowheads="1"/>
          </p:cNvSpPr>
          <p:nvPr/>
        </p:nvSpPr>
        <p:spPr bwMode="auto">
          <a:xfrm>
            <a:off x="6880225" y="50292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bg-BG" altLang="bg-BG" sz="1600">
                <a:solidFill>
                  <a:schemeClr val="tx2"/>
                </a:solidFill>
                <a:latin typeface="Georgia" pitchFamily="18" charset="0"/>
                <a:ea typeface="ヒラギノ角ゴ Pro W3" pitchFamily="-84" charset="-128"/>
              </a:rPr>
              <a:t>Ясен призив за действие</a:t>
            </a:r>
          </a:p>
        </p:txBody>
      </p:sp>
      <p:sp>
        <p:nvSpPr>
          <p:cNvPr id="47111" name="TextBox 8"/>
          <p:cNvSpPr txBox="1">
            <a:spLocks noChangeArrowheads="1"/>
          </p:cNvSpPr>
          <p:nvPr/>
        </p:nvSpPr>
        <p:spPr bwMode="auto">
          <a:xfrm>
            <a:off x="6880225" y="1912938"/>
            <a:ext cx="2327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bg-BG" altLang="bg-BG" sz="1600">
                <a:solidFill>
                  <a:schemeClr val="tx2"/>
                </a:solidFill>
                <a:latin typeface="Georgia" pitchFamily="18" charset="0"/>
                <a:ea typeface="ヒラギノ角ゴ Pro W3" pitchFamily="-84" charset="-128"/>
              </a:rPr>
              <a:t>Употреба на хаштаг, популярен в глобален мащаб</a:t>
            </a:r>
          </a:p>
        </p:txBody>
      </p:sp>
      <p:sp>
        <p:nvSpPr>
          <p:cNvPr id="47112" name="TextBox 9"/>
          <p:cNvSpPr txBox="1">
            <a:spLocks noChangeArrowheads="1"/>
          </p:cNvSpPr>
          <p:nvPr/>
        </p:nvSpPr>
        <p:spPr bwMode="auto">
          <a:xfrm>
            <a:off x="114300" y="2667000"/>
            <a:ext cx="262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bg-BG" altLang="bg-BG" sz="1600">
                <a:solidFill>
                  <a:schemeClr val="tx2"/>
                </a:solidFill>
                <a:latin typeface="Georgia" pitchFamily="18" charset="0"/>
                <a:ea typeface="ヒラギノ角ゴ Pro W3" pitchFamily="-84" charset="-128"/>
              </a:rPr>
              <a:t>Не голям, но ясен брандинг</a:t>
            </a:r>
          </a:p>
        </p:txBody>
      </p:sp>
      <p:sp>
        <p:nvSpPr>
          <p:cNvPr id="47113" name="TextBox 10"/>
          <p:cNvSpPr txBox="1">
            <a:spLocks noChangeArrowheads="1"/>
          </p:cNvSpPr>
          <p:nvPr/>
        </p:nvSpPr>
        <p:spPr bwMode="auto">
          <a:xfrm>
            <a:off x="139700" y="3740150"/>
            <a:ext cx="2628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bg-BG" altLang="bg-BG" sz="1600">
                <a:solidFill>
                  <a:schemeClr val="tx2"/>
                </a:solidFill>
                <a:latin typeface="Georgia" pitchFamily="18" charset="0"/>
                <a:ea typeface="ヒラギノ角ゴ Pro W3" pitchFamily="-84" charset="-128"/>
              </a:rPr>
              <a:t>Снимката улавя емоцията на потребителите</a:t>
            </a:r>
          </a:p>
        </p:txBody>
      </p:sp>
      <p:cxnSp>
        <p:nvCxnSpPr>
          <p:cNvPr id="13" name="Straight Connector 12"/>
          <p:cNvCxnSpPr/>
          <p:nvPr/>
        </p:nvCxnSpPr>
        <p:spPr>
          <a:xfrm>
            <a:off x="914400" y="3251200"/>
            <a:ext cx="1828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a:off x="914400" y="2286000"/>
            <a:ext cx="1828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a:off x="939800" y="4570413"/>
            <a:ext cx="1828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a:off x="7010400" y="4654550"/>
            <a:ext cx="1828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a:off x="7010400" y="5619750"/>
            <a:ext cx="1828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010400" y="2743200"/>
            <a:ext cx="1828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1305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b="1" dirty="0" smtClean="0">
                <a:latin typeface="Arial Narrow" panose="020B0606020202030204" pitchFamily="34" charset="0"/>
              </a:rPr>
              <a:t>ПРИПОМНЯЙТЕ ГОДИШНАТА ТЕМА</a:t>
            </a:r>
            <a:endParaRPr lang="en-US" altLang="en-US" b="1" dirty="0" smtClean="0">
              <a:latin typeface="Arial Narrow" panose="020B0606020202030204" pitchFamily="34" charset="0"/>
            </a:endParaRPr>
          </a:p>
        </p:txBody>
      </p:sp>
      <p:sp>
        <p:nvSpPr>
          <p:cNvPr id="3" name="Content Placeholder 2"/>
          <p:cNvSpPr>
            <a:spLocks noGrp="1"/>
          </p:cNvSpPr>
          <p:nvPr>
            <p:ph idx="1"/>
          </p:nvPr>
        </p:nvSpPr>
        <p:spPr>
          <a:xfrm>
            <a:off x="533400" y="3867149"/>
            <a:ext cx="8229600" cy="2000251"/>
          </a:xfrm>
        </p:spPr>
        <p:txBody>
          <a:bodyPr lIns="0" tIns="0" rIns="0" bIns="0"/>
          <a:lstStyle/>
          <a:p>
            <a:pPr marL="114300" indent="0" eaLnBrk="1" fontAlgn="auto" hangingPunct="1">
              <a:spcAft>
                <a:spcPts val="900"/>
              </a:spcAft>
              <a:buClr>
                <a:schemeClr val="accent1"/>
              </a:buClr>
              <a:buSzPct val="125000"/>
              <a:buFont typeface="Arial" panose="020B0604020202020204" pitchFamily="34" charset="0"/>
              <a:buNone/>
              <a:defRPr/>
            </a:pPr>
            <a:r>
              <a:rPr lang="bg-BG" sz="1800" dirty="0">
                <a:solidFill>
                  <a:schemeClr val="tx2"/>
                </a:solidFill>
              </a:rPr>
              <a:t>Може да </a:t>
            </a:r>
            <a:r>
              <a:rPr lang="en-US" sz="1800" dirty="0" err="1">
                <a:solidFill>
                  <a:schemeClr val="tx2"/>
                </a:solidFill>
              </a:rPr>
              <a:t>трансформира</a:t>
            </a:r>
            <a:r>
              <a:rPr lang="bg-BG" sz="1800" dirty="0">
                <a:solidFill>
                  <a:schemeClr val="tx2"/>
                </a:solidFill>
              </a:rPr>
              <a:t>те годишната тема </a:t>
            </a:r>
            <a:r>
              <a:rPr lang="en-US" sz="1800" dirty="0" smtClean="0">
                <a:solidFill>
                  <a:schemeClr val="tx2"/>
                </a:solidFill>
              </a:rPr>
              <a:t>„</a:t>
            </a:r>
            <a:r>
              <a:rPr lang="bg-BG" sz="1800" b="1" dirty="0" smtClean="0">
                <a:solidFill>
                  <a:schemeClr val="tx2"/>
                </a:solidFill>
              </a:rPr>
              <a:t>Бъди вдъхновението</a:t>
            </a:r>
            <a:r>
              <a:rPr lang="en-US" sz="1800" b="1" dirty="0" smtClean="0">
                <a:solidFill>
                  <a:schemeClr val="tx2"/>
                </a:solidFill>
              </a:rPr>
              <a:t>”</a:t>
            </a:r>
            <a:r>
              <a:rPr lang="bg-BG" sz="1800" b="1" dirty="0" smtClean="0">
                <a:solidFill>
                  <a:schemeClr val="tx2"/>
                </a:solidFill>
              </a:rPr>
              <a:t> </a:t>
            </a:r>
            <a:r>
              <a:rPr lang="bg-BG" sz="1800" dirty="0">
                <a:solidFill>
                  <a:schemeClr val="tx2"/>
                </a:solidFill>
              </a:rPr>
              <a:t>в</a:t>
            </a:r>
            <a:r>
              <a:rPr lang="bg-BG" sz="1800" b="1" dirty="0">
                <a:solidFill>
                  <a:schemeClr val="tx2"/>
                </a:solidFill>
              </a:rPr>
              <a:t> </a:t>
            </a:r>
            <a:r>
              <a:rPr lang="en-US" sz="1800" dirty="0">
                <a:solidFill>
                  <a:schemeClr val="tx2"/>
                </a:solidFill>
              </a:rPr>
              <a:t> </a:t>
            </a:r>
            <a:r>
              <a:rPr lang="en-US" sz="1800" dirty="0" err="1">
                <a:solidFill>
                  <a:schemeClr val="tx2"/>
                </a:solidFill>
              </a:rPr>
              <a:t>годишния</a:t>
            </a:r>
            <a:r>
              <a:rPr lang="en-US" sz="1800" dirty="0">
                <a:solidFill>
                  <a:schemeClr val="tx2"/>
                </a:solidFill>
              </a:rPr>
              <a:t> </a:t>
            </a:r>
            <a:r>
              <a:rPr lang="en-US" sz="1800" dirty="0" err="1">
                <a:solidFill>
                  <a:schemeClr val="tx2"/>
                </a:solidFill>
              </a:rPr>
              <a:t>проект</a:t>
            </a:r>
            <a:r>
              <a:rPr lang="en-US" sz="1800" dirty="0">
                <a:solidFill>
                  <a:schemeClr val="tx2"/>
                </a:solidFill>
              </a:rPr>
              <a:t> </a:t>
            </a:r>
            <a:r>
              <a:rPr lang="en-US" sz="1800" dirty="0" err="1">
                <a:solidFill>
                  <a:schemeClr val="tx2"/>
                </a:solidFill>
              </a:rPr>
              <a:t>на</a:t>
            </a:r>
            <a:r>
              <a:rPr lang="en-US" sz="1800" dirty="0">
                <a:solidFill>
                  <a:schemeClr val="tx2"/>
                </a:solidFill>
              </a:rPr>
              <a:t> </a:t>
            </a:r>
            <a:r>
              <a:rPr lang="en-US" sz="1800" dirty="0" err="1">
                <a:solidFill>
                  <a:schemeClr val="tx2"/>
                </a:solidFill>
              </a:rPr>
              <a:t>Ротари</a:t>
            </a:r>
            <a:r>
              <a:rPr lang="bg-BG" sz="1800" dirty="0">
                <a:solidFill>
                  <a:schemeClr val="tx2"/>
                </a:solidFill>
              </a:rPr>
              <a:t> клуба</a:t>
            </a:r>
            <a:r>
              <a:rPr lang="en-US" sz="1800" dirty="0">
                <a:solidFill>
                  <a:schemeClr val="tx2"/>
                </a:solidFill>
              </a:rPr>
              <a:t>.</a:t>
            </a:r>
            <a:endParaRPr lang="bg-BG" sz="1800" dirty="0">
              <a:solidFill>
                <a:schemeClr val="tx2"/>
              </a:solidFill>
            </a:endParaRPr>
          </a:p>
          <a:p>
            <a:pPr marL="114300" indent="0" eaLnBrk="1" fontAlgn="auto" hangingPunct="1">
              <a:spcAft>
                <a:spcPts val="900"/>
              </a:spcAft>
              <a:buClr>
                <a:schemeClr val="accent1"/>
              </a:buClr>
              <a:buSzPct val="125000"/>
              <a:buFont typeface="Arial" panose="020B0604020202020204" pitchFamily="34" charset="0"/>
              <a:buNone/>
              <a:defRPr/>
            </a:pPr>
            <a:r>
              <a:rPr lang="bg-BG" sz="1800" dirty="0">
                <a:solidFill>
                  <a:schemeClr val="tx2"/>
                </a:solidFill>
              </a:rPr>
              <a:t>Т</a:t>
            </a:r>
            <a:r>
              <a:rPr lang="en-US" sz="1800" dirty="0" err="1">
                <a:solidFill>
                  <a:schemeClr val="tx2"/>
                </a:solidFill>
              </a:rPr>
              <a:t>ака</a:t>
            </a:r>
            <a:r>
              <a:rPr lang="en-US" sz="1800" dirty="0">
                <a:solidFill>
                  <a:schemeClr val="tx2"/>
                </a:solidFill>
              </a:rPr>
              <a:t> </a:t>
            </a:r>
            <a:r>
              <a:rPr lang="en-US" sz="1800" dirty="0" err="1">
                <a:solidFill>
                  <a:schemeClr val="tx2"/>
                </a:solidFill>
              </a:rPr>
              <a:t>той</a:t>
            </a:r>
            <a:r>
              <a:rPr lang="en-US" sz="1800" dirty="0">
                <a:solidFill>
                  <a:schemeClr val="tx2"/>
                </a:solidFill>
              </a:rPr>
              <a:t> </a:t>
            </a:r>
            <a:r>
              <a:rPr lang="en-US" sz="1800" dirty="0" err="1">
                <a:solidFill>
                  <a:schemeClr val="tx2"/>
                </a:solidFill>
              </a:rPr>
              <a:t>по-добре</a:t>
            </a:r>
            <a:r>
              <a:rPr lang="en-US" sz="1800" dirty="0">
                <a:solidFill>
                  <a:schemeClr val="tx2"/>
                </a:solidFill>
              </a:rPr>
              <a:t> </a:t>
            </a:r>
            <a:r>
              <a:rPr lang="en-US" sz="1800" dirty="0" err="1">
                <a:solidFill>
                  <a:schemeClr val="tx2"/>
                </a:solidFill>
              </a:rPr>
              <a:t>ще</a:t>
            </a:r>
            <a:r>
              <a:rPr lang="en-US" sz="1800" dirty="0">
                <a:solidFill>
                  <a:schemeClr val="tx2"/>
                </a:solidFill>
              </a:rPr>
              <a:t> </a:t>
            </a:r>
            <a:r>
              <a:rPr lang="en-US" sz="1800" dirty="0" err="1">
                <a:solidFill>
                  <a:schemeClr val="tx2"/>
                </a:solidFill>
              </a:rPr>
              <a:t>бъде</a:t>
            </a:r>
            <a:r>
              <a:rPr lang="en-US" sz="1800" dirty="0">
                <a:solidFill>
                  <a:schemeClr val="tx2"/>
                </a:solidFill>
              </a:rPr>
              <a:t> </a:t>
            </a:r>
            <a:r>
              <a:rPr lang="en-US" sz="1800" dirty="0" err="1">
                <a:solidFill>
                  <a:schemeClr val="tx2"/>
                </a:solidFill>
              </a:rPr>
              <a:t>приет</a:t>
            </a:r>
            <a:r>
              <a:rPr lang="en-US" sz="1800" dirty="0">
                <a:solidFill>
                  <a:schemeClr val="tx2"/>
                </a:solidFill>
              </a:rPr>
              <a:t> и </a:t>
            </a:r>
            <a:r>
              <a:rPr lang="en-US" sz="1800" dirty="0" err="1">
                <a:solidFill>
                  <a:schemeClr val="tx2"/>
                </a:solidFill>
              </a:rPr>
              <a:t>от</a:t>
            </a:r>
            <a:r>
              <a:rPr lang="en-US" sz="1800" dirty="0">
                <a:solidFill>
                  <a:schemeClr val="tx2"/>
                </a:solidFill>
              </a:rPr>
              <a:t> </a:t>
            </a:r>
            <a:r>
              <a:rPr lang="en-US" sz="1800" dirty="0" err="1">
                <a:solidFill>
                  <a:schemeClr val="tx2"/>
                </a:solidFill>
              </a:rPr>
              <a:t>медиите</a:t>
            </a:r>
            <a:r>
              <a:rPr lang="en-US" sz="1800" dirty="0">
                <a:solidFill>
                  <a:schemeClr val="tx2"/>
                </a:solidFill>
              </a:rPr>
              <a:t>, и </a:t>
            </a:r>
            <a:r>
              <a:rPr lang="en-US" sz="1800" dirty="0" err="1">
                <a:solidFill>
                  <a:schemeClr val="tx2"/>
                </a:solidFill>
              </a:rPr>
              <a:t>от</a:t>
            </a:r>
            <a:r>
              <a:rPr lang="en-US" sz="1800" dirty="0">
                <a:solidFill>
                  <a:schemeClr val="tx2"/>
                </a:solidFill>
              </a:rPr>
              <a:t> </a:t>
            </a:r>
            <a:r>
              <a:rPr lang="en-US" sz="1800" dirty="0" err="1">
                <a:solidFill>
                  <a:schemeClr val="tx2"/>
                </a:solidFill>
              </a:rPr>
              <a:t>обществото</a:t>
            </a:r>
            <a:r>
              <a:rPr lang="en-US" sz="1800" dirty="0">
                <a:solidFill>
                  <a:schemeClr val="tx2"/>
                </a:solidFill>
              </a:rPr>
              <a:t>, а и </a:t>
            </a:r>
            <a:r>
              <a:rPr lang="en-US" sz="1800" dirty="0" err="1">
                <a:solidFill>
                  <a:schemeClr val="tx2"/>
                </a:solidFill>
              </a:rPr>
              <a:t>ще</a:t>
            </a:r>
            <a:r>
              <a:rPr lang="en-US" sz="1800" dirty="0">
                <a:solidFill>
                  <a:schemeClr val="tx2"/>
                </a:solidFill>
              </a:rPr>
              <a:t> </a:t>
            </a:r>
            <a:r>
              <a:rPr lang="en-US" sz="1800" dirty="0" err="1">
                <a:solidFill>
                  <a:schemeClr val="tx2"/>
                </a:solidFill>
              </a:rPr>
              <a:t>се</a:t>
            </a:r>
            <a:r>
              <a:rPr lang="en-US" sz="1800" dirty="0">
                <a:solidFill>
                  <a:schemeClr val="tx2"/>
                </a:solidFill>
              </a:rPr>
              <a:t> </a:t>
            </a:r>
            <a:r>
              <a:rPr lang="en-US" sz="1800" dirty="0" err="1">
                <a:solidFill>
                  <a:schemeClr val="tx2"/>
                </a:solidFill>
              </a:rPr>
              <a:t>запомни</a:t>
            </a:r>
            <a:r>
              <a:rPr lang="bg-BG" sz="1800" dirty="0">
                <a:solidFill>
                  <a:schemeClr val="tx2"/>
                </a:solidFill>
              </a:rPr>
              <a:t> и</a:t>
            </a:r>
            <a:r>
              <a:rPr lang="en-US" sz="1800" dirty="0">
                <a:solidFill>
                  <a:schemeClr val="tx2"/>
                </a:solidFill>
              </a:rPr>
              <a:t> </a:t>
            </a:r>
            <a:r>
              <a:rPr lang="en-US" sz="1800" dirty="0" err="1">
                <a:solidFill>
                  <a:schemeClr val="tx2"/>
                </a:solidFill>
              </a:rPr>
              <a:t>ще</a:t>
            </a:r>
            <a:r>
              <a:rPr lang="en-US" sz="1800" dirty="0">
                <a:solidFill>
                  <a:schemeClr val="tx2"/>
                </a:solidFill>
              </a:rPr>
              <a:t> </a:t>
            </a:r>
            <a:r>
              <a:rPr lang="en-US" sz="1800" dirty="0" err="1">
                <a:solidFill>
                  <a:schemeClr val="tx2"/>
                </a:solidFill>
              </a:rPr>
              <a:t>кореспондира</a:t>
            </a:r>
            <a:r>
              <a:rPr lang="en-US" sz="1800" dirty="0">
                <a:solidFill>
                  <a:schemeClr val="tx2"/>
                </a:solidFill>
              </a:rPr>
              <a:t> с </a:t>
            </a:r>
            <a:r>
              <a:rPr lang="en-US" sz="1800" dirty="0" smtClean="0">
                <a:solidFill>
                  <a:schemeClr val="tx2"/>
                </a:solidFill>
              </a:rPr>
              <a:t>г</a:t>
            </a:r>
            <a:r>
              <a:rPr lang="bg-BG" sz="1800" dirty="0" smtClean="0">
                <a:solidFill>
                  <a:schemeClr val="tx2"/>
                </a:solidFill>
              </a:rPr>
              <a:t>л</a:t>
            </a:r>
            <a:r>
              <a:rPr lang="en-US" sz="1800" dirty="0" err="1" smtClean="0">
                <a:solidFill>
                  <a:schemeClr val="tx2"/>
                </a:solidFill>
              </a:rPr>
              <a:t>обалния</a:t>
            </a:r>
            <a:r>
              <a:rPr lang="en-US" sz="1800" dirty="0" smtClean="0">
                <a:solidFill>
                  <a:schemeClr val="tx2"/>
                </a:solidFill>
              </a:rPr>
              <a:t> </a:t>
            </a:r>
            <a:r>
              <a:rPr lang="en-US" sz="1800" dirty="0" err="1">
                <a:solidFill>
                  <a:schemeClr val="tx2"/>
                </a:solidFill>
              </a:rPr>
              <a:t>девиз</a:t>
            </a:r>
            <a:r>
              <a:rPr lang="en-US" sz="1800" dirty="0">
                <a:solidFill>
                  <a:schemeClr val="tx2"/>
                </a:solidFill>
              </a:rPr>
              <a:t> </a:t>
            </a:r>
            <a:r>
              <a:rPr lang="en-US" sz="1800" dirty="0" err="1">
                <a:solidFill>
                  <a:schemeClr val="tx2"/>
                </a:solidFill>
              </a:rPr>
              <a:t>на</a:t>
            </a:r>
            <a:r>
              <a:rPr lang="en-US" sz="1800" dirty="0">
                <a:solidFill>
                  <a:schemeClr val="tx2"/>
                </a:solidFill>
              </a:rPr>
              <a:t> </a:t>
            </a:r>
            <a:r>
              <a:rPr lang="en-US" sz="1800" dirty="0" err="1">
                <a:solidFill>
                  <a:schemeClr val="tx2"/>
                </a:solidFill>
              </a:rPr>
              <a:t>Ротари</a:t>
            </a:r>
            <a:r>
              <a:rPr lang="en-US" sz="1800" dirty="0">
                <a:solidFill>
                  <a:schemeClr val="tx2"/>
                </a:solidFill>
              </a:rPr>
              <a:t> </a:t>
            </a:r>
            <a:r>
              <a:rPr lang="en-US" sz="1800" dirty="0" err="1">
                <a:solidFill>
                  <a:schemeClr val="tx2"/>
                </a:solidFill>
              </a:rPr>
              <a:t>интернешънъл</a:t>
            </a:r>
            <a:r>
              <a:rPr lang="bg-BG" sz="1800" dirty="0" smtClean="0">
                <a:solidFill>
                  <a:schemeClr val="tx2"/>
                </a:solidFill>
              </a:rPr>
              <a:t>.</a:t>
            </a:r>
            <a:endParaRPr lang="en-US" sz="1000" dirty="0">
              <a:solidFill>
                <a:schemeClr val="tx2"/>
              </a:solidFill>
              <a:ea typeface="+mn-ea"/>
            </a:endParaRPr>
          </a:p>
        </p:txBody>
      </p:sp>
      <p:pic>
        <p:nvPicPr>
          <p:cNvPr id="13314" name="Picture 2" descr="Image result for rotary theme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28724"/>
            <a:ext cx="320040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71908"/>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en-US" b="1" dirty="0" smtClean="0">
                <a:latin typeface="Arial Narrow" panose="020B0606020202030204" pitchFamily="34" charset="0"/>
              </a:rPr>
              <a:t>ИЗПОЛЗВАЙТЕ 4-ят ТЕСТ НА РОТАРИ В КОМУНИКАЦИЯТА</a:t>
            </a:r>
            <a:endParaRPr lang="en-US" altLang="en-US" b="1" dirty="0" smtClean="0">
              <a:latin typeface="Arial Narrow" panose="020B0606020202030204" pitchFamily="34" charset="0"/>
            </a:endParaRPr>
          </a:p>
        </p:txBody>
      </p:sp>
      <p:sp>
        <p:nvSpPr>
          <p:cNvPr id="52227" name="Content Placeholder 2"/>
          <p:cNvSpPr>
            <a:spLocks noGrp="1"/>
          </p:cNvSpPr>
          <p:nvPr>
            <p:ph idx="1"/>
          </p:nvPr>
        </p:nvSpPr>
        <p:spPr bwMode="auto">
          <a:xfrm>
            <a:off x="381000" y="1828800"/>
            <a:ext cx="4953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Calibri" panose="020F0502020204030204" pitchFamily="34" charset="0"/>
              <a:buAutoNum type="arabicPeriod"/>
            </a:pPr>
            <a:r>
              <a:rPr lang="ru-RU" altLang="en-US" sz="2000" dirty="0" smtClean="0">
                <a:solidFill>
                  <a:schemeClr val="tx2"/>
                </a:solidFill>
                <a:latin typeface="Georgia" panose="02040502050405020303" pitchFamily="18" charset="0"/>
              </a:rPr>
              <a:t>Това ли е истината?</a:t>
            </a:r>
            <a:endParaRPr lang="en-US" altLang="en-US" sz="2000" dirty="0" smtClean="0">
              <a:solidFill>
                <a:schemeClr val="tx2"/>
              </a:solidFill>
              <a:latin typeface="Georgia" panose="02040502050405020303" pitchFamily="18" charset="0"/>
            </a:endParaRPr>
          </a:p>
          <a:p>
            <a:pPr marL="457200" indent="-457200">
              <a:buFont typeface="Calibri" panose="020F0502020204030204" pitchFamily="34" charset="0"/>
              <a:buAutoNum type="arabicPeriod"/>
            </a:pPr>
            <a:endParaRPr lang="ru-RU" altLang="en-US" sz="2000" dirty="0" smtClean="0">
              <a:solidFill>
                <a:schemeClr val="tx2"/>
              </a:solidFill>
              <a:latin typeface="Georgia" panose="02040502050405020303" pitchFamily="18" charset="0"/>
            </a:endParaRPr>
          </a:p>
          <a:p>
            <a:pPr marL="457200" indent="-457200">
              <a:buFont typeface="Calibri" panose="020F0502020204030204" pitchFamily="34" charset="0"/>
              <a:buAutoNum type="arabicPeriod"/>
            </a:pPr>
            <a:r>
              <a:rPr lang="ru-RU" altLang="en-US" sz="2000" dirty="0" smtClean="0">
                <a:solidFill>
                  <a:schemeClr val="tx2"/>
                </a:solidFill>
                <a:latin typeface="Georgia" panose="02040502050405020303" pitchFamily="18" charset="0"/>
              </a:rPr>
              <a:t>Справедливо ли е спрямо всички, които засяга?</a:t>
            </a:r>
            <a:endParaRPr lang="en-US" altLang="en-US" sz="2000" dirty="0" smtClean="0">
              <a:solidFill>
                <a:schemeClr val="tx2"/>
              </a:solidFill>
              <a:latin typeface="Georgia" panose="02040502050405020303" pitchFamily="18" charset="0"/>
            </a:endParaRPr>
          </a:p>
          <a:p>
            <a:pPr marL="457200" indent="-457200">
              <a:buFont typeface="Calibri" panose="020F0502020204030204" pitchFamily="34" charset="0"/>
              <a:buAutoNum type="arabicPeriod"/>
            </a:pPr>
            <a:endParaRPr lang="ru-RU" altLang="en-US" sz="2000" dirty="0" smtClean="0">
              <a:solidFill>
                <a:schemeClr val="tx2"/>
              </a:solidFill>
              <a:latin typeface="Georgia" panose="02040502050405020303" pitchFamily="18" charset="0"/>
            </a:endParaRPr>
          </a:p>
          <a:p>
            <a:pPr marL="457200" indent="-457200">
              <a:buFont typeface="Calibri" panose="020F0502020204030204" pitchFamily="34" charset="0"/>
              <a:buAutoNum type="arabicPeriod"/>
            </a:pPr>
            <a:r>
              <a:rPr lang="ru-RU" altLang="en-US" sz="2000" dirty="0" smtClean="0">
                <a:solidFill>
                  <a:schemeClr val="tx2"/>
                </a:solidFill>
                <a:latin typeface="Georgia" panose="02040502050405020303" pitchFamily="18" charset="0"/>
              </a:rPr>
              <a:t>Ще създаде ли това добронамереност и по-добри приятелства?</a:t>
            </a:r>
            <a:endParaRPr lang="en-US" altLang="en-US" sz="2000" dirty="0" smtClean="0">
              <a:solidFill>
                <a:schemeClr val="tx2"/>
              </a:solidFill>
              <a:latin typeface="Georgia" panose="02040502050405020303" pitchFamily="18" charset="0"/>
            </a:endParaRPr>
          </a:p>
          <a:p>
            <a:pPr marL="457200" indent="-457200">
              <a:buFont typeface="Calibri" panose="020F0502020204030204" pitchFamily="34" charset="0"/>
              <a:buAutoNum type="arabicPeriod"/>
            </a:pPr>
            <a:endParaRPr lang="ru-RU" altLang="en-US" sz="2000" dirty="0" smtClean="0">
              <a:solidFill>
                <a:schemeClr val="tx2"/>
              </a:solidFill>
              <a:latin typeface="Georgia" panose="02040502050405020303" pitchFamily="18" charset="0"/>
            </a:endParaRPr>
          </a:p>
          <a:p>
            <a:pPr marL="457200" indent="-457200">
              <a:buFont typeface="Calibri" panose="020F0502020204030204" pitchFamily="34" charset="0"/>
              <a:buAutoNum type="arabicPeriod"/>
            </a:pPr>
            <a:r>
              <a:rPr lang="ru-RU" altLang="en-US" sz="2000" dirty="0" smtClean="0">
                <a:solidFill>
                  <a:schemeClr val="tx2"/>
                </a:solidFill>
                <a:latin typeface="Georgia" panose="02040502050405020303" pitchFamily="18" charset="0"/>
              </a:rPr>
              <a:t>Ще бъде ли от полза за всички, които засяга?</a:t>
            </a:r>
            <a:endParaRPr lang="en-US" altLang="en-US" sz="2000" dirty="0" smtClean="0">
              <a:solidFill>
                <a:schemeClr val="tx2"/>
              </a:solidFill>
              <a:latin typeface="Georgia" panose="02040502050405020303" pitchFamily="18" charset="0"/>
            </a:endParaRPr>
          </a:p>
        </p:txBody>
      </p:sp>
      <p:pic>
        <p:nvPicPr>
          <p:cNvPr id="52228" name="Picture 2" descr="Image result for 4 way test rot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377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b="1" dirty="0" smtClean="0">
                <a:latin typeface="Arial Narrow" panose="020B0606020202030204" pitchFamily="34" charset="0"/>
              </a:rPr>
              <a:t>СИЛАТА НА </a:t>
            </a:r>
            <a:r>
              <a:rPr lang="bg-BG" altLang="en-US" b="1" smtClean="0">
                <a:latin typeface="Arial Narrow" panose="020B0606020202030204" pitchFamily="34" charset="0"/>
              </a:rPr>
              <a:t>СОЦИАЛНИТЕ МРЕЖИ </a:t>
            </a:r>
            <a:r>
              <a:rPr lang="bg-BG" altLang="en-US" b="1" dirty="0" smtClean="0">
                <a:latin typeface="Arial Narrow" panose="020B0606020202030204" pitchFamily="34" charset="0"/>
              </a:rPr>
              <a:t>ЗА РОТАРИ</a:t>
            </a:r>
            <a:endParaRPr lang="en-US" altLang="en-US" b="1" dirty="0" smtClean="0">
              <a:latin typeface="Arial Narrow" panose="020B0606020202030204" pitchFamily="34" charset="0"/>
            </a:endParaRPr>
          </a:p>
        </p:txBody>
      </p:sp>
      <p:sp>
        <p:nvSpPr>
          <p:cNvPr id="3" name="Content Placeholder 2"/>
          <p:cNvSpPr>
            <a:spLocks noGrp="1"/>
          </p:cNvSpPr>
          <p:nvPr>
            <p:ph idx="1"/>
          </p:nvPr>
        </p:nvSpPr>
        <p:spPr/>
        <p:txBody>
          <a:bodyPr lIns="0" tIns="0" rIns="0" bIns="0"/>
          <a:lstStyle/>
          <a:p>
            <a:pPr marL="0" indent="0" algn="ctr" eaLnBrk="1" fontAlgn="auto" hangingPunct="1">
              <a:spcAft>
                <a:spcPts val="0"/>
              </a:spcAft>
              <a:buClr>
                <a:srgbClr val="00B0F0"/>
              </a:buClr>
              <a:buSzPct val="125000"/>
              <a:buFont typeface="Arial" panose="020B0604020202020204" pitchFamily="34" charset="0"/>
              <a:buNone/>
              <a:defRPr/>
            </a:pPr>
            <a:r>
              <a:rPr lang="bg-BG" sz="2000" b="1" dirty="0" smtClean="0">
                <a:solidFill>
                  <a:schemeClr val="accent1"/>
                </a:solidFill>
              </a:rPr>
              <a:t>Двустранна комуникация</a:t>
            </a:r>
            <a:endParaRPr lang="en-US" sz="2000" b="1" u="sng" dirty="0">
              <a:solidFill>
                <a:schemeClr val="accent1"/>
              </a:solidFill>
            </a:endParaRPr>
          </a:p>
          <a:p>
            <a:pPr marL="0" indent="0" algn="ctr" eaLnBrk="1" fontAlgn="auto" hangingPunct="1">
              <a:spcAft>
                <a:spcPts val="0"/>
              </a:spcAft>
              <a:buClr>
                <a:srgbClr val="00B0F0"/>
              </a:buClr>
              <a:buSzPct val="125000"/>
              <a:buFont typeface="Arial" panose="020B0604020202020204" pitchFamily="34" charset="0"/>
              <a:buNone/>
              <a:defRPr/>
            </a:pPr>
            <a:endParaRPr lang="bg-BG" sz="2000" dirty="0" smtClean="0">
              <a:ea typeface="+mn-ea"/>
            </a:endParaRPr>
          </a:p>
        </p:txBody>
      </p:sp>
      <p:grpSp>
        <p:nvGrpSpPr>
          <p:cNvPr id="53252" name="Group 5"/>
          <p:cNvGrpSpPr>
            <a:grpSpLocks/>
          </p:cNvGrpSpPr>
          <p:nvPr/>
        </p:nvGrpSpPr>
        <p:grpSpPr bwMode="auto">
          <a:xfrm>
            <a:off x="533400" y="1752600"/>
            <a:ext cx="7961313" cy="3173412"/>
            <a:chOff x="533400" y="1914850"/>
            <a:chExt cx="7961597" cy="3173096"/>
          </a:xfrm>
        </p:grpSpPr>
        <p:sp>
          <p:nvSpPr>
            <p:cNvPr id="7" name="Freeform 6"/>
            <p:cNvSpPr/>
            <p:nvPr/>
          </p:nvSpPr>
          <p:spPr>
            <a:xfrm>
              <a:off x="533400" y="1914850"/>
              <a:ext cx="2124151" cy="1734965"/>
            </a:xfrm>
            <a:custGeom>
              <a:avLst/>
              <a:gdLst>
                <a:gd name="connsiteX0" fmla="*/ 0 w 1332197"/>
                <a:gd name="connsiteY0" fmla="*/ 66610 h 666098"/>
                <a:gd name="connsiteX1" fmla="*/ 66610 w 1332197"/>
                <a:gd name="connsiteY1" fmla="*/ 0 h 666098"/>
                <a:gd name="connsiteX2" fmla="*/ 1265587 w 1332197"/>
                <a:gd name="connsiteY2" fmla="*/ 0 h 666098"/>
                <a:gd name="connsiteX3" fmla="*/ 1332197 w 1332197"/>
                <a:gd name="connsiteY3" fmla="*/ 66610 h 666098"/>
                <a:gd name="connsiteX4" fmla="*/ 1332197 w 1332197"/>
                <a:gd name="connsiteY4" fmla="*/ 599488 h 666098"/>
                <a:gd name="connsiteX5" fmla="*/ 1265587 w 1332197"/>
                <a:gd name="connsiteY5" fmla="*/ 666098 h 666098"/>
                <a:gd name="connsiteX6" fmla="*/ 66610 w 1332197"/>
                <a:gd name="connsiteY6" fmla="*/ 666098 h 666098"/>
                <a:gd name="connsiteX7" fmla="*/ 0 w 1332197"/>
                <a:gd name="connsiteY7" fmla="*/ 599488 h 666098"/>
                <a:gd name="connsiteX8" fmla="*/ 0 w 1332197"/>
                <a:gd name="connsiteY8" fmla="*/ 66610 h 66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197" h="666098">
                  <a:moveTo>
                    <a:pt x="0" y="66610"/>
                  </a:moveTo>
                  <a:cubicBezTo>
                    <a:pt x="0" y="29822"/>
                    <a:pt x="29822" y="0"/>
                    <a:pt x="66610" y="0"/>
                  </a:cubicBezTo>
                  <a:lnTo>
                    <a:pt x="1265587" y="0"/>
                  </a:lnTo>
                  <a:cubicBezTo>
                    <a:pt x="1302375" y="0"/>
                    <a:pt x="1332197" y="29822"/>
                    <a:pt x="1332197" y="66610"/>
                  </a:cubicBezTo>
                  <a:lnTo>
                    <a:pt x="1332197" y="599488"/>
                  </a:lnTo>
                  <a:cubicBezTo>
                    <a:pt x="1332197" y="636276"/>
                    <a:pt x="1302375" y="666098"/>
                    <a:pt x="1265587" y="666098"/>
                  </a:cubicBezTo>
                  <a:lnTo>
                    <a:pt x="66610" y="666098"/>
                  </a:lnTo>
                  <a:cubicBezTo>
                    <a:pt x="29822" y="666098"/>
                    <a:pt x="0" y="636276"/>
                    <a:pt x="0" y="599488"/>
                  </a:cubicBezTo>
                  <a:lnTo>
                    <a:pt x="0" y="6661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6654" tIns="30939" rIns="36654" bIns="30939" spcCol="1270" anchor="ctr"/>
            <a:lstStyle/>
            <a:p>
              <a:pPr algn="ctr" defTabSz="400050" eaLnBrk="1" hangingPunct="1">
                <a:lnSpc>
                  <a:spcPct val="90000"/>
                </a:lnSpc>
                <a:spcAft>
                  <a:spcPct val="35000"/>
                </a:spcAft>
                <a:defRPr/>
              </a:pPr>
              <a:r>
                <a:rPr lang="ru-RU" sz="1600" dirty="0">
                  <a:latin typeface="Georgia" panose="02040502050405020303" pitchFamily="18" charset="0"/>
                </a:rPr>
                <a:t>Ротари може да общува с хората</a:t>
              </a:r>
              <a:endParaRPr lang="en-US" sz="1600" dirty="0">
                <a:latin typeface="Georgia" panose="02040502050405020303" pitchFamily="18" charset="0"/>
              </a:endParaRPr>
            </a:p>
          </p:txBody>
        </p:sp>
        <p:sp>
          <p:nvSpPr>
            <p:cNvPr id="8" name="Freeform 7"/>
            <p:cNvSpPr/>
            <p:nvPr/>
          </p:nvSpPr>
          <p:spPr>
            <a:xfrm>
              <a:off x="3430691" y="1938661"/>
              <a:ext cx="2122563" cy="1734964"/>
            </a:xfrm>
            <a:custGeom>
              <a:avLst/>
              <a:gdLst>
                <a:gd name="connsiteX0" fmla="*/ 0 w 1332197"/>
                <a:gd name="connsiteY0" fmla="*/ 66610 h 666098"/>
                <a:gd name="connsiteX1" fmla="*/ 66610 w 1332197"/>
                <a:gd name="connsiteY1" fmla="*/ 0 h 666098"/>
                <a:gd name="connsiteX2" fmla="*/ 1265587 w 1332197"/>
                <a:gd name="connsiteY2" fmla="*/ 0 h 666098"/>
                <a:gd name="connsiteX3" fmla="*/ 1332197 w 1332197"/>
                <a:gd name="connsiteY3" fmla="*/ 66610 h 666098"/>
                <a:gd name="connsiteX4" fmla="*/ 1332197 w 1332197"/>
                <a:gd name="connsiteY4" fmla="*/ 599488 h 666098"/>
                <a:gd name="connsiteX5" fmla="*/ 1265587 w 1332197"/>
                <a:gd name="connsiteY5" fmla="*/ 666098 h 666098"/>
                <a:gd name="connsiteX6" fmla="*/ 66610 w 1332197"/>
                <a:gd name="connsiteY6" fmla="*/ 666098 h 666098"/>
                <a:gd name="connsiteX7" fmla="*/ 0 w 1332197"/>
                <a:gd name="connsiteY7" fmla="*/ 599488 h 666098"/>
                <a:gd name="connsiteX8" fmla="*/ 0 w 1332197"/>
                <a:gd name="connsiteY8" fmla="*/ 66610 h 66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197" h="666098">
                  <a:moveTo>
                    <a:pt x="0" y="66610"/>
                  </a:moveTo>
                  <a:cubicBezTo>
                    <a:pt x="0" y="29822"/>
                    <a:pt x="29822" y="0"/>
                    <a:pt x="66610" y="0"/>
                  </a:cubicBezTo>
                  <a:lnTo>
                    <a:pt x="1265587" y="0"/>
                  </a:lnTo>
                  <a:cubicBezTo>
                    <a:pt x="1302375" y="0"/>
                    <a:pt x="1332197" y="29822"/>
                    <a:pt x="1332197" y="66610"/>
                  </a:cubicBezTo>
                  <a:lnTo>
                    <a:pt x="1332197" y="599488"/>
                  </a:lnTo>
                  <a:cubicBezTo>
                    <a:pt x="1332197" y="636276"/>
                    <a:pt x="1302375" y="666098"/>
                    <a:pt x="1265587" y="666098"/>
                  </a:cubicBezTo>
                  <a:lnTo>
                    <a:pt x="66610" y="666098"/>
                  </a:lnTo>
                  <a:cubicBezTo>
                    <a:pt x="29822" y="666098"/>
                    <a:pt x="0" y="636276"/>
                    <a:pt x="0" y="599488"/>
                  </a:cubicBezTo>
                  <a:lnTo>
                    <a:pt x="0" y="6661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36654" tIns="30939" rIns="36654" bIns="30939" spcCol="1270" anchor="ctr"/>
            <a:lstStyle/>
            <a:p>
              <a:pPr algn="ctr" defTabSz="400050" eaLnBrk="1" hangingPunct="1">
                <a:lnSpc>
                  <a:spcPct val="90000"/>
                </a:lnSpc>
                <a:spcAft>
                  <a:spcPct val="35000"/>
                </a:spcAft>
                <a:defRPr/>
              </a:pPr>
              <a:r>
                <a:rPr lang="ru-RU" sz="1600" dirty="0">
                  <a:latin typeface="Georgia" panose="02040502050405020303" pitchFamily="18" charset="0"/>
                </a:rPr>
                <a:t>Ротари може да «слуша» и следи какви са интересите на хората</a:t>
              </a:r>
              <a:endParaRPr lang="en-US" sz="1600" dirty="0">
                <a:latin typeface="Georgia" panose="02040502050405020303" pitchFamily="18" charset="0"/>
              </a:endParaRPr>
            </a:p>
          </p:txBody>
        </p:sp>
        <p:sp>
          <p:nvSpPr>
            <p:cNvPr id="9" name="Freeform 8"/>
            <p:cNvSpPr/>
            <p:nvPr/>
          </p:nvSpPr>
          <p:spPr>
            <a:xfrm>
              <a:off x="6370846" y="1960883"/>
              <a:ext cx="2124151" cy="1736552"/>
            </a:xfrm>
            <a:custGeom>
              <a:avLst/>
              <a:gdLst>
                <a:gd name="connsiteX0" fmla="*/ 0 w 1332197"/>
                <a:gd name="connsiteY0" fmla="*/ 66610 h 666098"/>
                <a:gd name="connsiteX1" fmla="*/ 66610 w 1332197"/>
                <a:gd name="connsiteY1" fmla="*/ 0 h 666098"/>
                <a:gd name="connsiteX2" fmla="*/ 1265587 w 1332197"/>
                <a:gd name="connsiteY2" fmla="*/ 0 h 666098"/>
                <a:gd name="connsiteX3" fmla="*/ 1332197 w 1332197"/>
                <a:gd name="connsiteY3" fmla="*/ 66610 h 666098"/>
                <a:gd name="connsiteX4" fmla="*/ 1332197 w 1332197"/>
                <a:gd name="connsiteY4" fmla="*/ 599488 h 666098"/>
                <a:gd name="connsiteX5" fmla="*/ 1265587 w 1332197"/>
                <a:gd name="connsiteY5" fmla="*/ 666098 h 666098"/>
                <a:gd name="connsiteX6" fmla="*/ 66610 w 1332197"/>
                <a:gd name="connsiteY6" fmla="*/ 666098 h 666098"/>
                <a:gd name="connsiteX7" fmla="*/ 0 w 1332197"/>
                <a:gd name="connsiteY7" fmla="*/ 599488 h 666098"/>
                <a:gd name="connsiteX8" fmla="*/ 0 w 1332197"/>
                <a:gd name="connsiteY8" fmla="*/ 66610 h 66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197" h="666098">
                  <a:moveTo>
                    <a:pt x="0" y="66610"/>
                  </a:moveTo>
                  <a:cubicBezTo>
                    <a:pt x="0" y="29822"/>
                    <a:pt x="29822" y="0"/>
                    <a:pt x="66610" y="0"/>
                  </a:cubicBezTo>
                  <a:lnTo>
                    <a:pt x="1265587" y="0"/>
                  </a:lnTo>
                  <a:cubicBezTo>
                    <a:pt x="1302375" y="0"/>
                    <a:pt x="1332197" y="29822"/>
                    <a:pt x="1332197" y="66610"/>
                  </a:cubicBezTo>
                  <a:lnTo>
                    <a:pt x="1332197" y="599488"/>
                  </a:lnTo>
                  <a:cubicBezTo>
                    <a:pt x="1332197" y="636276"/>
                    <a:pt x="1302375" y="666098"/>
                    <a:pt x="1265587" y="666098"/>
                  </a:cubicBezTo>
                  <a:lnTo>
                    <a:pt x="66610" y="666098"/>
                  </a:lnTo>
                  <a:cubicBezTo>
                    <a:pt x="29822" y="666098"/>
                    <a:pt x="0" y="636276"/>
                    <a:pt x="0" y="599488"/>
                  </a:cubicBezTo>
                  <a:lnTo>
                    <a:pt x="0" y="6661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36654" tIns="30939" rIns="36654" bIns="30939" spcCol="1270" anchor="ctr"/>
            <a:lstStyle/>
            <a:p>
              <a:pPr algn="ctr" defTabSz="400050" eaLnBrk="1" hangingPunct="1">
                <a:lnSpc>
                  <a:spcPct val="90000"/>
                </a:lnSpc>
                <a:spcAft>
                  <a:spcPct val="35000"/>
                </a:spcAft>
                <a:defRPr/>
              </a:pPr>
              <a:r>
                <a:rPr lang="ru-RU" sz="1600" dirty="0">
                  <a:latin typeface="Georgia" panose="02040502050405020303" pitchFamily="18" charset="0"/>
                </a:rPr>
                <a:t>Хората могат да следят Ротари и проектите на клубовете</a:t>
              </a:r>
              <a:r>
                <a:rPr lang="bg-BG" sz="1600" dirty="0">
                  <a:latin typeface="Georgia" panose="02040502050405020303" pitchFamily="18" charset="0"/>
                </a:rPr>
                <a:t> </a:t>
              </a:r>
              <a:endParaRPr lang="en-US" sz="1600" dirty="0">
                <a:latin typeface="Georgia" panose="02040502050405020303" pitchFamily="18" charset="0"/>
              </a:endParaRPr>
            </a:p>
          </p:txBody>
        </p:sp>
        <p:sp>
          <p:nvSpPr>
            <p:cNvPr id="10" name="Freeform 9"/>
            <p:cNvSpPr/>
            <p:nvPr/>
          </p:nvSpPr>
          <p:spPr>
            <a:xfrm>
              <a:off x="1897112" y="3320590"/>
              <a:ext cx="2124151" cy="1734964"/>
            </a:xfrm>
            <a:custGeom>
              <a:avLst/>
              <a:gdLst>
                <a:gd name="connsiteX0" fmla="*/ 0 w 1332197"/>
                <a:gd name="connsiteY0" fmla="*/ 66610 h 666098"/>
                <a:gd name="connsiteX1" fmla="*/ 66610 w 1332197"/>
                <a:gd name="connsiteY1" fmla="*/ 0 h 666098"/>
                <a:gd name="connsiteX2" fmla="*/ 1265587 w 1332197"/>
                <a:gd name="connsiteY2" fmla="*/ 0 h 666098"/>
                <a:gd name="connsiteX3" fmla="*/ 1332197 w 1332197"/>
                <a:gd name="connsiteY3" fmla="*/ 66610 h 666098"/>
                <a:gd name="connsiteX4" fmla="*/ 1332197 w 1332197"/>
                <a:gd name="connsiteY4" fmla="*/ 599488 h 666098"/>
                <a:gd name="connsiteX5" fmla="*/ 1265587 w 1332197"/>
                <a:gd name="connsiteY5" fmla="*/ 666098 h 666098"/>
                <a:gd name="connsiteX6" fmla="*/ 66610 w 1332197"/>
                <a:gd name="connsiteY6" fmla="*/ 666098 h 666098"/>
                <a:gd name="connsiteX7" fmla="*/ 0 w 1332197"/>
                <a:gd name="connsiteY7" fmla="*/ 599488 h 666098"/>
                <a:gd name="connsiteX8" fmla="*/ 0 w 1332197"/>
                <a:gd name="connsiteY8" fmla="*/ 66610 h 66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197" h="666098">
                  <a:moveTo>
                    <a:pt x="0" y="66610"/>
                  </a:moveTo>
                  <a:cubicBezTo>
                    <a:pt x="0" y="29822"/>
                    <a:pt x="29822" y="0"/>
                    <a:pt x="66610" y="0"/>
                  </a:cubicBezTo>
                  <a:lnTo>
                    <a:pt x="1265587" y="0"/>
                  </a:lnTo>
                  <a:cubicBezTo>
                    <a:pt x="1302375" y="0"/>
                    <a:pt x="1332197" y="29822"/>
                    <a:pt x="1332197" y="66610"/>
                  </a:cubicBezTo>
                  <a:lnTo>
                    <a:pt x="1332197" y="599488"/>
                  </a:lnTo>
                  <a:cubicBezTo>
                    <a:pt x="1332197" y="636276"/>
                    <a:pt x="1302375" y="666098"/>
                    <a:pt x="1265587" y="666098"/>
                  </a:cubicBezTo>
                  <a:lnTo>
                    <a:pt x="66610" y="666098"/>
                  </a:lnTo>
                  <a:cubicBezTo>
                    <a:pt x="29822" y="666098"/>
                    <a:pt x="0" y="636276"/>
                    <a:pt x="0" y="599488"/>
                  </a:cubicBezTo>
                  <a:lnTo>
                    <a:pt x="0" y="6661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36654" tIns="30939" rIns="36654" bIns="30939" spcCol="1270" anchor="ctr"/>
            <a:lstStyle/>
            <a:p>
              <a:pPr algn="ctr" defTabSz="400050" eaLnBrk="1" hangingPunct="1">
                <a:lnSpc>
                  <a:spcPct val="90000"/>
                </a:lnSpc>
                <a:spcAft>
                  <a:spcPct val="35000"/>
                </a:spcAft>
                <a:defRPr/>
              </a:pPr>
              <a:r>
                <a:rPr lang="ru-RU" sz="1600" dirty="0">
                  <a:latin typeface="Georgia" panose="02040502050405020303" pitchFamily="18" charset="0"/>
                </a:rPr>
                <a:t>Възможност за създаване на лоялни </a:t>
              </a:r>
              <a:r>
                <a:rPr lang="ru-RU" sz="1600" dirty="0" smtClean="0">
                  <a:latin typeface="Georgia" panose="02040502050405020303" pitchFamily="18" charset="0"/>
                </a:rPr>
                <a:t>последователи /</a:t>
              </a:r>
              <a:r>
                <a:rPr lang="en-US" sz="1600" dirty="0" smtClean="0">
                  <a:latin typeface="Georgia" panose="02040502050405020303" pitchFamily="18" charset="0"/>
                </a:rPr>
                <a:t> </a:t>
              </a:r>
              <a:r>
                <a:rPr lang="bg-BG" sz="1600" dirty="0" smtClean="0">
                  <a:latin typeface="Georgia" panose="02040502050405020303" pitchFamily="18" charset="0"/>
                </a:rPr>
                <a:t>нови </a:t>
              </a:r>
              <a:r>
                <a:rPr lang="ru-RU" sz="1600" dirty="0" smtClean="0">
                  <a:latin typeface="Georgia" panose="02040502050405020303" pitchFamily="18" charset="0"/>
                </a:rPr>
                <a:t>членове</a:t>
              </a:r>
              <a:endParaRPr lang="en-US" sz="1600" dirty="0">
                <a:latin typeface="Georgia" panose="02040502050405020303" pitchFamily="18" charset="0"/>
              </a:endParaRPr>
            </a:p>
          </p:txBody>
        </p:sp>
        <p:sp>
          <p:nvSpPr>
            <p:cNvPr id="11" name="Freeform 10"/>
            <p:cNvSpPr/>
            <p:nvPr/>
          </p:nvSpPr>
          <p:spPr>
            <a:xfrm>
              <a:off x="5038886" y="3352982"/>
              <a:ext cx="2124151" cy="1734964"/>
            </a:xfrm>
            <a:custGeom>
              <a:avLst/>
              <a:gdLst>
                <a:gd name="connsiteX0" fmla="*/ 0 w 1332197"/>
                <a:gd name="connsiteY0" fmla="*/ 66610 h 666098"/>
                <a:gd name="connsiteX1" fmla="*/ 66610 w 1332197"/>
                <a:gd name="connsiteY1" fmla="*/ 0 h 666098"/>
                <a:gd name="connsiteX2" fmla="*/ 1265587 w 1332197"/>
                <a:gd name="connsiteY2" fmla="*/ 0 h 666098"/>
                <a:gd name="connsiteX3" fmla="*/ 1332197 w 1332197"/>
                <a:gd name="connsiteY3" fmla="*/ 66610 h 666098"/>
                <a:gd name="connsiteX4" fmla="*/ 1332197 w 1332197"/>
                <a:gd name="connsiteY4" fmla="*/ 599488 h 666098"/>
                <a:gd name="connsiteX5" fmla="*/ 1265587 w 1332197"/>
                <a:gd name="connsiteY5" fmla="*/ 666098 h 666098"/>
                <a:gd name="connsiteX6" fmla="*/ 66610 w 1332197"/>
                <a:gd name="connsiteY6" fmla="*/ 666098 h 666098"/>
                <a:gd name="connsiteX7" fmla="*/ 0 w 1332197"/>
                <a:gd name="connsiteY7" fmla="*/ 599488 h 666098"/>
                <a:gd name="connsiteX8" fmla="*/ 0 w 1332197"/>
                <a:gd name="connsiteY8" fmla="*/ 66610 h 66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197" h="666098">
                  <a:moveTo>
                    <a:pt x="0" y="66610"/>
                  </a:moveTo>
                  <a:cubicBezTo>
                    <a:pt x="0" y="29822"/>
                    <a:pt x="29822" y="0"/>
                    <a:pt x="66610" y="0"/>
                  </a:cubicBezTo>
                  <a:lnTo>
                    <a:pt x="1265587" y="0"/>
                  </a:lnTo>
                  <a:cubicBezTo>
                    <a:pt x="1302375" y="0"/>
                    <a:pt x="1332197" y="29822"/>
                    <a:pt x="1332197" y="66610"/>
                  </a:cubicBezTo>
                  <a:lnTo>
                    <a:pt x="1332197" y="599488"/>
                  </a:lnTo>
                  <a:cubicBezTo>
                    <a:pt x="1332197" y="636276"/>
                    <a:pt x="1302375" y="666098"/>
                    <a:pt x="1265587" y="666098"/>
                  </a:cubicBezTo>
                  <a:lnTo>
                    <a:pt x="66610" y="666098"/>
                  </a:lnTo>
                  <a:cubicBezTo>
                    <a:pt x="29822" y="666098"/>
                    <a:pt x="0" y="636276"/>
                    <a:pt x="0" y="599488"/>
                  </a:cubicBezTo>
                  <a:lnTo>
                    <a:pt x="0" y="6661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36654" tIns="30939" rIns="36654" bIns="30939" spcCol="1270" anchor="ctr"/>
            <a:lstStyle/>
            <a:p>
              <a:pPr algn="ctr" defTabSz="400050" eaLnBrk="1" hangingPunct="1">
                <a:lnSpc>
                  <a:spcPct val="90000"/>
                </a:lnSpc>
                <a:spcAft>
                  <a:spcPct val="35000"/>
                </a:spcAft>
                <a:defRPr/>
              </a:pPr>
              <a:r>
                <a:rPr lang="ru-RU" sz="1600" dirty="0">
                  <a:latin typeface="Georgia" panose="02040502050405020303" pitchFamily="18" charset="0"/>
                </a:rPr>
                <a:t>Възможост за набиране на средства за проекти и каузи</a:t>
              </a:r>
              <a:endParaRPr lang="en-US" sz="1600" dirty="0">
                <a:latin typeface="Georgia" panose="02040502050405020303" pitchFamily="18" charset="0"/>
              </a:endParaRPr>
            </a:p>
          </p:txBody>
        </p:sp>
      </p:grpSp>
      <p:sp>
        <p:nvSpPr>
          <p:cNvPr id="13" name="Freeform 12"/>
          <p:cNvSpPr/>
          <p:nvPr/>
        </p:nvSpPr>
        <p:spPr>
          <a:xfrm>
            <a:off x="2563813" y="4572000"/>
            <a:ext cx="3806825" cy="1566862"/>
          </a:xfrm>
          <a:custGeom>
            <a:avLst/>
            <a:gdLst>
              <a:gd name="connsiteX0" fmla="*/ 0 w 1332197"/>
              <a:gd name="connsiteY0" fmla="*/ 66610 h 666098"/>
              <a:gd name="connsiteX1" fmla="*/ 66610 w 1332197"/>
              <a:gd name="connsiteY1" fmla="*/ 0 h 666098"/>
              <a:gd name="connsiteX2" fmla="*/ 1265587 w 1332197"/>
              <a:gd name="connsiteY2" fmla="*/ 0 h 666098"/>
              <a:gd name="connsiteX3" fmla="*/ 1332197 w 1332197"/>
              <a:gd name="connsiteY3" fmla="*/ 66610 h 666098"/>
              <a:gd name="connsiteX4" fmla="*/ 1332197 w 1332197"/>
              <a:gd name="connsiteY4" fmla="*/ 599488 h 666098"/>
              <a:gd name="connsiteX5" fmla="*/ 1265587 w 1332197"/>
              <a:gd name="connsiteY5" fmla="*/ 666098 h 666098"/>
              <a:gd name="connsiteX6" fmla="*/ 66610 w 1332197"/>
              <a:gd name="connsiteY6" fmla="*/ 666098 h 666098"/>
              <a:gd name="connsiteX7" fmla="*/ 0 w 1332197"/>
              <a:gd name="connsiteY7" fmla="*/ 599488 h 666098"/>
              <a:gd name="connsiteX8" fmla="*/ 0 w 1332197"/>
              <a:gd name="connsiteY8" fmla="*/ 66610 h 66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197" h="666098">
                <a:moveTo>
                  <a:pt x="0" y="66610"/>
                </a:moveTo>
                <a:cubicBezTo>
                  <a:pt x="0" y="29822"/>
                  <a:pt x="29822" y="0"/>
                  <a:pt x="66610" y="0"/>
                </a:cubicBezTo>
                <a:lnTo>
                  <a:pt x="1265587" y="0"/>
                </a:lnTo>
                <a:cubicBezTo>
                  <a:pt x="1302375" y="0"/>
                  <a:pt x="1332197" y="29822"/>
                  <a:pt x="1332197" y="66610"/>
                </a:cubicBezTo>
                <a:lnTo>
                  <a:pt x="1332197" y="599488"/>
                </a:lnTo>
                <a:cubicBezTo>
                  <a:pt x="1332197" y="636276"/>
                  <a:pt x="1302375" y="666098"/>
                  <a:pt x="1265587" y="666098"/>
                </a:cubicBezTo>
                <a:lnTo>
                  <a:pt x="66610" y="666098"/>
                </a:lnTo>
                <a:cubicBezTo>
                  <a:pt x="29822" y="666098"/>
                  <a:pt x="0" y="636276"/>
                  <a:pt x="0" y="599488"/>
                </a:cubicBezTo>
                <a:lnTo>
                  <a:pt x="0" y="66610"/>
                </a:lnTo>
                <a:close/>
              </a:path>
            </a:pathLst>
          </a:custGeom>
          <a:solidFill>
            <a:srgbClr val="00B05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36654" tIns="30939" rIns="36654" bIns="30939" spcCol="1270" anchor="ctr"/>
          <a:lstStyle/>
          <a:p>
            <a:pPr algn="ctr" eaLnBrk="1" fontAlgn="auto" hangingPunct="1">
              <a:spcAft>
                <a:spcPts val="0"/>
              </a:spcAft>
              <a:buClr>
                <a:srgbClr val="00B0F0"/>
              </a:buClr>
              <a:buSzPct val="125000"/>
              <a:defRPr/>
            </a:pPr>
            <a:r>
              <a:rPr lang="ru-RU" sz="1600" dirty="0">
                <a:latin typeface="Georgia" panose="02040502050405020303" pitchFamily="18" charset="0"/>
              </a:rPr>
              <a:t>Безплатен и ефективен начин за промотиране на дейността и проектите на Ротари</a:t>
            </a:r>
          </a:p>
        </p:txBody>
      </p:sp>
    </p:spTree>
    <p:extLst>
      <p:ext uri="{BB962C8B-B14F-4D97-AF65-F5344CB8AC3E}">
        <p14:creationId xmlns:p14="http://schemas.microsoft.com/office/powerpoint/2010/main" val="1001220236"/>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b="1" dirty="0" smtClean="0">
                <a:latin typeface="Arial Narrow" panose="020B0606020202030204" pitchFamily="34" charset="0"/>
              </a:rPr>
              <a:t>КАНАЛИТЕ НА РОТАРИ</a:t>
            </a:r>
            <a:endParaRPr lang="en-US" altLang="en-US" b="1" dirty="0" smtClean="0">
              <a:latin typeface="Arial Narrow" panose="020B0606020202030204" pitchFamily="34" charset="0"/>
            </a:endParaRPr>
          </a:p>
        </p:txBody>
      </p:sp>
      <p:sp>
        <p:nvSpPr>
          <p:cNvPr id="2" name="Content Placeholder 1"/>
          <p:cNvSpPr>
            <a:spLocks noGrp="1"/>
          </p:cNvSpPr>
          <p:nvPr>
            <p:ph idx="1"/>
          </p:nvPr>
        </p:nvSpPr>
        <p:spPr/>
        <p:txBody>
          <a:bodyPr/>
          <a:lstStyle/>
          <a:p>
            <a:endParaRPr lang="en-US" dirty="0"/>
          </a:p>
        </p:txBody>
      </p:sp>
      <p:sp>
        <p:nvSpPr>
          <p:cNvPr id="4" name="Freeform 3"/>
          <p:cNvSpPr/>
          <p:nvPr/>
        </p:nvSpPr>
        <p:spPr>
          <a:xfrm>
            <a:off x="755650" y="1119188"/>
            <a:ext cx="2311400" cy="1423987"/>
          </a:xfrm>
          <a:custGeom>
            <a:avLst/>
            <a:gdLst>
              <a:gd name="connsiteX0" fmla="*/ 0 w 2238374"/>
              <a:gd name="connsiteY0" fmla="*/ 0 h 1343025"/>
              <a:gd name="connsiteX1" fmla="*/ 2238374 w 2238374"/>
              <a:gd name="connsiteY1" fmla="*/ 0 h 1343025"/>
              <a:gd name="connsiteX2" fmla="*/ 2238374 w 2238374"/>
              <a:gd name="connsiteY2" fmla="*/ 1343025 h 1343025"/>
              <a:gd name="connsiteX3" fmla="*/ 0 w 2238374"/>
              <a:gd name="connsiteY3" fmla="*/ 1343025 h 1343025"/>
              <a:gd name="connsiteX4" fmla="*/ 0 w 2238374"/>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4" h="1343025">
                <a:moveTo>
                  <a:pt x="0" y="0"/>
                </a:moveTo>
                <a:lnTo>
                  <a:pt x="2238374" y="0"/>
                </a:lnTo>
                <a:lnTo>
                  <a:pt x="2238374" y="1343025"/>
                </a:lnTo>
                <a:lnTo>
                  <a:pt x="0" y="1343025"/>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68580" tIns="68580" rIns="68580" bIns="68580" spcCol="1270" anchor="ctr"/>
          <a:lstStyle/>
          <a:p>
            <a:pPr algn="ctr" defTabSz="800100">
              <a:lnSpc>
                <a:spcPct val="90000"/>
              </a:lnSpc>
              <a:spcAft>
                <a:spcPct val="35000"/>
              </a:spcAft>
              <a:defRPr/>
            </a:pPr>
            <a:r>
              <a:rPr lang="bg-BG" sz="2000" dirty="0">
                <a:latin typeface="Georgia" panose="02040502050405020303" pitchFamily="18" charset="0"/>
              </a:rPr>
              <a:t>Уеб сайта на клуба</a:t>
            </a:r>
            <a:endParaRPr lang="en-US" sz="2000" dirty="0">
              <a:latin typeface="Georgia" panose="02040502050405020303" pitchFamily="18" charset="0"/>
            </a:endParaRPr>
          </a:p>
        </p:txBody>
      </p:sp>
      <p:sp>
        <p:nvSpPr>
          <p:cNvPr id="5" name="Freeform 4"/>
          <p:cNvSpPr/>
          <p:nvPr/>
        </p:nvSpPr>
        <p:spPr>
          <a:xfrm>
            <a:off x="755650" y="2784475"/>
            <a:ext cx="2311400" cy="1423988"/>
          </a:xfrm>
          <a:custGeom>
            <a:avLst/>
            <a:gdLst>
              <a:gd name="connsiteX0" fmla="*/ 0 w 2238374"/>
              <a:gd name="connsiteY0" fmla="*/ 0 h 1343025"/>
              <a:gd name="connsiteX1" fmla="*/ 2238374 w 2238374"/>
              <a:gd name="connsiteY1" fmla="*/ 0 h 1343025"/>
              <a:gd name="connsiteX2" fmla="*/ 2238374 w 2238374"/>
              <a:gd name="connsiteY2" fmla="*/ 1343025 h 1343025"/>
              <a:gd name="connsiteX3" fmla="*/ 0 w 2238374"/>
              <a:gd name="connsiteY3" fmla="*/ 1343025 h 1343025"/>
              <a:gd name="connsiteX4" fmla="*/ 0 w 2238374"/>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4" h="1343025">
                <a:moveTo>
                  <a:pt x="0" y="0"/>
                </a:moveTo>
                <a:lnTo>
                  <a:pt x="2238374" y="0"/>
                </a:lnTo>
                <a:lnTo>
                  <a:pt x="2238374" y="1343025"/>
                </a:lnTo>
                <a:lnTo>
                  <a:pt x="0" y="134302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68580" tIns="68580" rIns="68580" bIns="68580" spcCol="1270" anchor="ctr"/>
          <a:lstStyle/>
          <a:p>
            <a:pPr algn="ctr" defTabSz="800100">
              <a:lnSpc>
                <a:spcPct val="90000"/>
              </a:lnSpc>
              <a:spcAft>
                <a:spcPct val="35000"/>
              </a:spcAft>
              <a:defRPr/>
            </a:pPr>
            <a:r>
              <a:rPr lang="bg-BG" sz="2000" dirty="0">
                <a:latin typeface="Georgia" panose="02040502050405020303" pitchFamily="18" charset="0"/>
              </a:rPr>
              <a:t>Уеб сайта на Дистрикта</a:t>
            </a:r>
            <a:endParaRPr lang="en-US" sz="2000" dirty="0">
              <a:latin typeface="Georgia" panose="02040502050405020303" pitchFamily="18" charset="0"/>
            </a:endParaRPr>
          </a:p>
        </p:txBody>
      </p:sp>
      <p:sp>
        <p:nvSpPr>
          <p:cNvPr id="6" name="Freeform 5"/>
          <p:cNvSpPr/>
          <p:nvPr/>
        </p:nvSpPr>
        <p:spPr>
          <a:xfrm>
            <a:off x="3348038" y="1174750"/>
            <a:ext cx="2311400" cy="1422400"/>
          </a:xfrm>
          <a:custGeom>
            <a:avLst/>
            <a:gdLst>
              <a:gd name="connsiteX0" fmla="*/ 0 w 2238374"/>
              <a:gd name="connsiteY0" fmla="*/ 0 h 1343025"/>
              <a:gd name="connsiteX1" fmla="*/ 2238374 w 2238374"/>
              <a:gd name="connsiteY1" fmla="*/ 0 h 1343025"/>
              <a:gd name="connsiteX2" fmla="*/ 2238374 w 2238374"/>
              <a:gd name="connsiteY2" fmla="*/ 1343025 h 1343025"/>
              <a:gd name="connsiteX3" fmla="*/ 0 w 2238374"/>
              <a:gd name="connsiteY3" fmla="*/ 1343025 h 1343025"/>
              <a:gd name="connsiteX4" fmla="*/ 0 w 2238374"/>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4" h="1343025">
                <a:moveTo>
                  <a:pt x="0" y="0"/>
                </a:moveTo>
                <a:lnTo>
                  <a:pt x="2238374" y="0"/>
                </a:lnTo>
                <a:lnTo>
                  <a:pt x="2238374" y="1343025"/>
                </a:lnTo>
                <a:lnTo>
                  <a:pt x="0" y="1343025"/>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68580" tIns="68580" rIns="68580" bIns="68580" spcCol="1270" anchor="ctr"/>
          <a:lstStyle/>
          <a:p>
            <a:pPr algn="ctr" defTabSz="800100">
              <a:lnSpc>
                <a:spcPct val="90000"/>
              </a:lnSpc>
              <a:spcAft>
                <a:spcPct val="35000"/>
              </a:spcAft>
              <a:defRPr/>
            </a:pPr>
            <a:r>
              <a:rPr lang="en-US" sz="2000" dirty="0">
                <a:latin typeface="Georgia" panose="02040502050405020303" pitchFamily="18" charset="0"/>
              </a:rPr>
              <a:t>Facebook</a:t>
            </a:r>
            <a:r>
              <a:rPr lang="bg-BG" sz="2000" dirty="0">
                <a:latin typeface="Georgia" panose="02040502050405020303" pitchFamily="18" charset="0"/>
              </a:rPr>
              <a:t> страницата на клуба</a:t>
            </a:r>
            <a:endParaRPr lang="en-US" sz="2000" dirty="0">
              <a:latin typeface="Georgia" panose="02040502050405020303" pitchFamily="18" charset="0"/>
            </a:endParaRPr>
          </a:p>
        </p:txBody>
      </p:sp>
      <p:sp>
        <p:nvSpPr>
          <p:cNvPr id="7" name="Freeform 6"/>
          <p:cNvSpPr/>
          <p:nvPr/>
        </p:nvSpPr>
        <p:spPr>
          <a:xfrm>
            <a:off x="3348038" y="2808288"/>
            <a:ext cx="2311400" cy="1773237"/>
          </a:xfrm>
          <a:custGeom>
            <a:avLst/>
            <a:gdLst>
              <a:gd name="connsiteX0" fmla="*/ 0 w 2238374"/>
              <a:gd name="connsiteY0" fmla="*/ 0 h 1343025"/>
              <a:gd name="connsiteX1" fmla="*/ 2238374 w 2238374"/>
              <a:gd name="connsiteY1" fmla="*/ 0 h 1343025"/>
              <a:gd name="connsiteX2" fmla="*/ 2238374 w 2238374"/>
              <a:gd name="connsiteY2" fmla="*/ 1343025 h 1343025"/>
              <a:gd name="connsiteX3" fmla="*/ 0 w 2238374"/>
              <a:gd name="connsiteY3" fmla="*/ 1343025 h 1343025"/>
              <a:gd name="connsiteX4" fmla="*/ 0 w 2238374"/>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4" h="1343025">
                <a:moveTo>
                  <a:pt x="0" y="0"/>
                </a:moveTo>
                <a:lnTo>
                  <a:pt x="2238374" y="0"/>
                </a:lnTo>
                <a:lnTo>
                  <a:pt x="2238374" y="1343025"/>
                </a:lnTo>
                <a:lnTo>
                  <a:pt x="0" y="134302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68580" tIns="68580" rIns="68580" bIns="68580" spcCol="1270" anchor="ctr"/>
          <a:lstStyle/>
          <a:p>
            <a:pPr algn="ctr" defTabSz="800100">
              <a:lnSpc>
                <a:spcPct val="90000"/>
              </a:lnSpc>
              <a:spcAft>
                <a:spcPct val="35000"/>
              </a:spcAft>
              <a:defRPr/>
            </a:pPr>
            <a:r>
              <a:rPr lang="en-US" sz="2000" dirty="0">
                <a:latin typeface="Georgia" panose="02040502050405020303" pitchFamily="18" charset="0"/>
              </a:rPr>
              <a:t>Facebook </a:t>
            </a:r>
            <a:r>
              <a:rPr lang="bg-BG" sz="2000" dirty="0">
                <a:latin typeface="Georgia" panose="02040502050405020303" pitchFamily="18" charset="0"/>
              </a:rPr>
              <a:t>страницата и групата на Ротари България/ Българските ротарианци</a:t>
            </a:r>
            <a:endParaRPr lang="en-US" sz="2000" dirty="0">
              <a:latin typeface="Georgia" panose="02040502050405020303" pitchFamily="18" charset="0"/>
            </a:endParaRPr>
          </a:p>
        </p:txBody>
      </p:sp>
      <p:sp>
        <p:nvSpPr>
          <p:cNvPr id="8" name="Freeform 7"/>
          <p:cNvSpPr/>
          <p:nvPr/>
        </p:nvSpPr>
        <p:spPr>
          <a:xfrm>
            <a:off x="755650" y="4462463"/>
            <a:ext cx="2311400" cy="1423987"/>
          </a:xfrm>
          <a:custGeom>
            <a:avLst/>
            <a:gdLst>
              <a:gd name="connsiteX0" fmla="*/ 0 w 2238374"/>
              <a:gd name="connsiteY0" fmla="*/ 0 h 1343025"/>
              <a:gd name="connsiteX1" fmla="*/ 2238374 w 2238374"/>
              <a:gd name="connsiteY1" fmla="*/ 0 h 1343025"/>
              <a:gd name="connsiteX2" fmla="*/ 2238374 w 2238374"/>
              <a:gd name="connsiteY2" fmla="*/ 1343025 h 1343025"/>
              <a:gd name="connsiteX3" fmla="*/ 0 w 2238374"/>
              <a:gd name="connsiteY3" fmla="*/ 1343025 h 1343025"/>
              <a:gd name="connsiteX4" fmla="*/ 0 w 2238374"/>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4" h="1343025">
                <a:moveTo>
                  <a:pt x="0" y="0"/>
                </a:moveTo>
                <a:lnTo>
                  <a:pt x="2238374" y="0"/>
                </a:lnTo>
                <a:lnTo>
                  <a:pt x="2238374" y="1343025"/>
                </a:lnTo>
                <a:lnTo>
                  <a:pt x="0" y="134302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68580" tIns="68580" rIns="68580" bIns="68580" spcCol="1270" anchor="ctr"/>
          <a:lstStyle/>
          <a:p>
            <a:pPr algn="ctr" defTabSz="800100">
              <a:lnSpc>
                <a:spcPct val="90000"/>
              </a:lnSpc>
              <a:spcAft>
                <a:spcPct val="35000"/>
              </a:spcAft>
              <a:defRPr/>
            </a:pPr>
            <a:r>
              <a:rPr lang="bg-BG" sz="2000" dirty="0">
                <a:latin typeface="Georgia" panose="02040502050405020303" pitchFamily="18" charset="0"/>
              </a:rPr>
              <a:t>Списание „Ротари на Балканите“ (печатно и онлайн)</a:t>
            </a:r>
            <a:endParaRPr lang="en-US" sz="2000" dirty="0">
              <a:latin typeface="Georgia" panose="02040502050405020303" pitchFamily="18" charset="0"/>
            </a:endParaRPr>
          </a:p>
        </p:txBody>
      </p:sp>
      <p:sp>
        <p:nvSpPr>
          <p:cNvPr id="9" name="Freeform 8"/>
          <p:cNvSpPr/>
          <p:nvPr/>
        </p:nvSpPr>
        <p:spPr>
          <a:xfrm>
            <a:off x="5842000" y="2781300"/>
            <a:ext cx="2311400" cy="1423988"/>
          </a:xfrm>
          <a:custGeom>
            <a:avLst/>
            <a:gdLst>
              <a:gd name="connsiteX0" fmla="*/ 0 w 2238374"/>
              <a:gd name="connsiteY0" fmla="*/ 0 h 1343025"/>
              <a:gd name="connsiteX1" fmla="*/ 2238374 w 2238374"/>
              <a:gd name="connsiteY1" fmla="*/ 0 h 1343025"/>
              <a:gd name="connsiteX2" fmla="*/ 2238374 w 2238374"/>
              <a:gd name="connsiteY2" fmla="*/ 1343025 h 1343025"/>
              <a:gd name="connsiteX3" fmla="*/ 0 w 2238374"/>
              <a:gd name="connsiteY3" fmla="*/ 1343025 h 1343025"/>
              <a:gd name="connsiteX4" fmla="*/ 0 w 2238374"/>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4" h="1343025">
                <a:moveTo>
                  <a:pt x="0" y="0"/>
                </a:moveTo>
                <a:lnTo>
                  <a:pt x="2238374" y="0"/>
                </a:lnTo>
                <a:lnTo>
                  <a:pt x="2238374" y="1343025"/>
                </a:lnTo>
                <a:lnTo>
                  <a:pt x="0" y="1343025"/>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68580" tIns="68580" rIns="68580" bIns="68580" spcCol="1270" anchor="ctr"/>
          <a:lstStyle/>
          <a:p>
            <a:pPr algn="ctr" defTabSz="800100">
              <a:lnSpc>
                <a:spcPct val="90000"/>
              </a:lnSpc>
              <a:spcAft>
                <a:spcPct val="35000"/>
              </a:spcAft>
              <a:defRPr/>
            </a:pPr>
            <a:r>
              <a:rPr lang="en-US" sz="2000" dirty="0" err="1">
                <a:latin typeface="Georgia" panose="02040502050405020303" pitchFamily="18" charset="0"/>
              </a:rPr>
              <a:t>LinkedIN</a:t>
            </a:r>
            <a:r>
              <a:rPr lang="bg-BG" sz="2000" dirty="0">
                <a:latin typeface="Georgia" panose="02040502050405020303" pitchFamily="18" charset="0"/>
              </a:rPr>
              <a:t> страницата на Ротари България</a:t>
            </a:r>
            <a:endParaRPr lang="en-US" sz="2000" dirty="0">
              <a:latin typeface="Georgia" panose="02040502050405020303" pitchFamily="18" charset="0"/>
            </a:endParaRPr>
          </a:p>
        </p:txBody>
      </p:sp>
      <p:sp>
        <p:nvSpPr>
          <p:cNvPr id="10" name="Freeform 9"/>
          <p:cNvSpPr/>
          <p:nvPr/>
        </p:nvSpPr>
        <p:spPr>
          <a:xfrm>
            <a:off x="5842000" y="4462463"/>
            <a:ext cx="2311400" cy="1423987"/>
          </a:xfrm>
          <a:custGeom>
            <a:avLst/>
            <a:gdLst>
              <a:gd name="connsiteX0" fmla="*/ 0 w 2238374"/>
              <a:gd name="connsiteY0" fmla="*/ 0 h 1343025"/>
              <a:gd name="connsiteX1" fmla="*/ 2238374 w 2238374"/>
              <a:gd name="connsiteY1" fmla="*/ 0 h 1343025"/>
              <a:gd name="connsiteX2" fmla="*/ 2238374 w 2238374"/>
              <a:gd name="connsiteY2" fmla="*/ 1343025 h 1343025"/>
              <a:gd name="connsiteX3" fmla="*/ 0 w 2238374"/>
              <a:gd name="connsiteY3" fmla="*/ 1343025 h 1343025"/>
              <a:gd name="connsiteX4" fmla="*/ 0 w 2238374"/>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4" h="1343025">
                <a:moveTo>
                  <a:pt x="0" y="0"/>
                </a:moveTo>
                <a:lnTo>
                  <a:pt x="2238374" y="0"/>
                </a:lnTo>
                <a:lnTo>
                  <a:pt x="2238374" y="1343025"/>
                </a:lnTo>
                <a:lnTo>
                  <a:pt x="0" y="134302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68580" tIns="68580" rIns="68580" bIns="68580" spcCol="1270" anchor="ctr"/>
          <a:lstStyle/>
          <a:p>
            <a:pPr algn="ctr" defTabSz="800100">
              <a:lnSpc>
                <a:spcPct val="90000"/>
              </a:lnSpc>
              <a:spcAft>
                <a:spcPct val="35000"/>
              </a:spcAft>
              <a:defRPr/>
            </a:pPr>
            <a:r>
              <a:rPr lang="en-US" sz="2000" dirty="0">
                <a:latin typeface="Georgia" panose="02040502050405020303" pitchFamily="18" charset="0"/>
              </a:rPr>
              <a:t>Twitter</a:t>
            </a:r>
            <a:r>
              <a:rPr lang="bg-BG" sz="2000" dirty="0">
                <a:latin typeface="Georgia" panose="02040502050405020303" pitchFamily="18" charset="0"/>
              </a:rPr>
              <a:t> акаунта на Ротари България</a:t>
            </a:r>
            <a:endParaRPr lang="en-US" sz="2000" dirty="0">
              <a:latin typeface="Georgia" panose="02040502050405020303" pitchFamily="18" charset="0"/>
            </a:endParaRPr>
          </a:p>
        </p:txBody>
      </p:sp>
    </p:spTree>
    <p:extLst>
      <p:ext uri="{BB962C8B-B14F-4D97-AF65-F5344CB8AC3E}">
        <p14:creationId xmlns:p14="http://schemas.microsoft.com/office/powerpoint/2010/main" val="342102197"/>
      </p:ext>
    </p:extLst>
  </p:cSld>
  <p:clrMapOvr>
    <a:masterClrMapping/>
  </p:clrMapOvr>
  <p:transition spd="med" advClick="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b="1" dirty="0" smtClean="0">
                <a:latin typeface="Arial Narrow" panose="020B0606020202030204" pitchFamily="34" charset="0"/>
              </a:rPr>
              <a:t>ПРИМЕРИ</a:t>
            </a:r>
            <a:endParaRPr lang="en-US" altLang="en-US" b="1" dirty="0" smtClean="0">
              <a:latin typeface="Arial Narrow" panose="020B0606020202030204" pitchFamily="34" charset="0"/>
            </a:endParaRPr>
          </a:p>
        </p:txBody>
      </p:sp>
      <p:sp>
        <p:nvSpPr>
          <p:cNvPr id="3"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600" b="1" dirty="0" smtClean="0">
                <a:solidFill>
                  <a:schemeClr val="accent1"/>
                </a:solidFill>
                <a:ea typeface="+mn-ea"/>
              </a:rPr>
              <a:t>Head</a:t>
            </a:r>
            <a:endParaRPr lang="en-US" sz="1600" b="1" u="sng" dirty="0" smtClean="0">
              <a:solidFill>
                <a:schemeClr val="accent1"/>
              </a:solidFill>
              <a:ea typeface="+mn-ea"/>
            </a:endParaRPr>
          </a:p>
          <a:p>
            <a:pPr eaLnBrk="1" fontAlgn="auto" hangingPunct="1">
              <a:spcAft>
                <a:spcPts val="0"/>
              </a:spcAft>
              <a:buClr>
                <a:srgbClr val="00B0F0"/>
              </a:buClr>
              <a:buSzPct val="125000"/>
              <a:buFont typeface="Wingdings" panose="05000000000000000000" pitchFamily="2" charset="2"/>
              <a:buChar char="§"/>
              <a:defRPr/>
            </a:pPr>
            <a:r>
              <a:rPr lang="bg-BG" sz="1600" dirty="0" smtClean="0">
                <a:ea typeface="+mn-ea"/>
              </a:rPr>
              <a:t>……………..</a:t>
            </a:r>
            <a:endParaRPr lang="en-US" sz="1600" dirty="0" smtClean="0">
              <a:ea typeface="+mn-ea"/>
            </a:endParaRPr>
          </a:p>
        </p:txBody>
      </p:sp>
      <p:pic>
        <p:nvPicPr>
          <p:cNvPr id="573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5513" y="1066801"/>
            <a:ext cx="414629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1" y="1066800"/>
            <a:ext cx="4067136" cy="495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84055"/>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b="1" dirty="0" smtClean="0">
                <a:latin typeface="Arial Narrow" panose="020B0606020202030204" pitchFamily="34" charset="0"/>
              </a:rPr>
              <a:t>ПРИМЕРИ</a:t>
            </a:r>
            <a:endParaRPr lang="en-US" altLang="en-US" b="1" dirty="0" smtClean="0">
              <a:latin typeface="Arial Narrow" panose="020B0606020202030204" pitchFamily="34" charset="0"/>
            </a:endParaRPr>
          </a:p>
        </p:txBody>
      </p:sp>
      <p:sp>
        <p:nvSpPr>
          <p:cNvPr id="3"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600" b="1" dirty="0" smtClean="0">
                <a:solidFill>
                  <a:schemeClr val="accent1"/>
                </a:solidFill>
                <a:ea typeface="+mn-ea"/>
              </a:rPr>
              <a:t>Head</a:t>
            </a:r>
            <a:endParaRPr lang="en-US" sz="1600" b="1" u="sng" dirty="0" smtClean="0">
              <a:solidFill>
                <a:schemeClr val="accent1"/>
              </a:solidFill>
              <a:ea typeface="+mn-ea"/>
            </a:endParaRPr>
          </a:p>
          <a:p>
            <a:pPr eaLnBrk="1" fontAlgn="auto" hangingPunct="1">
              <a:spcAft>
                <a:spcPts val="0"/>
              </a:spcAft>
              <a:buClr>
                <a:srgbClr val="00B0F0"/>
              </a:buClr>
              <a:buSzPct val="125000"/>
              <a:buFont typeface="Wingdings" panose="05000000000000000000" pitchFamily="2" charset="2"/>
              <a:buChar char="§"/>
              <a:defRPr/>
            </a:pPr>
            <a:r>
              <a:rPr lang="bg-BG" sz="1600" dirty="0" smtClean="0">
                <a:ea typeface="+mn-ea"/>
              </a:rPr>
              <a:t>……………..</a:t>
            </a:r>
            <a:endParaRPr lang="en-US" sz="1600" dirty="0" smtClean="0">
              <a:ea typeface="+mn-ea"/>
            </a:endParaRPr>
          </a:p>
        </p:txBody>
      </p:sp>
      <p:pic>
        <p:nvPicPr>
          <p:cNvPr id="593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3962400" cy="49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5175" y="1133475"/>
            <a:ext cx="390493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497945"/>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b="1" dirty="0" smtClean="0">
                <a:latin typeface="Arial Narrow" panose="020B0606020202030204" pitchFamily="34" charset="0"/>
              </a:rPr>
              <a:t>ПРИМЕРИ</a:t>
            </a:r>
            <a:endParaRPr lang="en-US" altLang="en-US" b="1" dirty="0" smtClean="0">
              <a:latin typeface="Arial Narrow" panose="020B0606020202030204" pitchFamily="34" charset="0"/>
            </a:endParaRPr>
          </a:p>
        </p:txBody>
      </p:sp>
      <p:sp>
        <p:nvSpPr>
          <p:cNvPr id="3"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600" b="1" dirty="0" smtClean="0">
                <a:solidFill>
                  <a:schemeClr val="accent1"/>
                </a:solidFill>
                <a:ea typeface="+mn-ea"/>
              </a:rPr>
              <a:t>Head</a:t>
            </a:r>
            <a:endParaRPr lang="en-US" sz="1600" b="1" u="sng" dirty="0" smtClean="0">
              <a:solidFill>
                <a:schemeClr val="accent1"/>
              </a:solidFill>
              <a:ea typeface="+mn-ea"/>
            </a:endParaRPr>
          </a:p>
          <a:p>
            <a:pPr eaLnBrk="1" fontAlgn="auto" hangingPunct="1">
              <a:spcAft>
                <a:spcPts val="0"/>
              </a:spcAft>
              <a:buClr>
                <a:srgbClr val="00B0F0"/>
              </a:buClr>
              <a:buSzPct val="125000"/>
              <a:buFont typeface="Wingdings" panose="05000000000000000000" pitchFamily="2" charset="2"/>
              <a:buChar char="§"/>
              <a:defRPr/>
            </a:pPr>
            <a:r>
              <a:rPr lang="bg-BG" sz="1600" dirty="0" smtClean="0">
                <a:ea typeface="+mn-ea"/>
              </a:rPr>
              <a:t>……………..</a:t>
            </a:r>
            <a:endParaRPr lang="en-US" sz="1600" dirty="0" smtClean="0">
              <a:ea typeface="+mn-ea"/>
            </a:endParaRPr>
          </a:p>
        </p:txBody>
      </p:sp>
      <p:pic>
        <p:nvPicPr>
          <p:cNvPr id="614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76350"/>
            <a:ext cx="4618038"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0438" y="1255713"/>
            <a:ext cx="42195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15966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AB53B8-9344-4A92-8963-6BEA5D341D6D}"/>
              </a:ext>
            </a:extLst>
          </p:cNvPr>
          <p:cNvSpPr>
            <a:spLocks noGrp="1"/>
          </p:cNvSpPr>
          <p:nvPr>
            <p:ph type="title"/>
          </p:nvPr>
        </p:nvSpPr>
        <p:spPr/>
        <p:txBody>
          <a:bodyPr/>
          <a:lstStyle/>
          <a:p>
            <a:r>
              <a:rPr lang="bg-BG" b="1" dirty="0"/>
              <a:t>Членството в Ротари – последните </a:t>
            </a:r>
            <a:r>
              <a:rPr lang="en-US" b="1" dirty="0"/>
              <a:t>2</a:t>
            </a:r>
            <a:r>
              <a:rPr lang="bg-BG" b="1" dirty="0"/>
              <a:t>0 години</a:t>
            </a:r>
          </a:p>
        </p:txBody>
      </p:sp>
      <p:sp>
        <p:nvSpPr>
          <p:cNvPr id="3" name="Content Placeholder 2">
            <a:extLst>
              <a:ext uri="{FF2B5EF4-FFF2-40B4-BE49-F238E27FC236}">
                <a16:creationId xmlns="" xmlns:a16="http://schemas.microsoft.com/office/drawing/2014/main" id="{7A62ED7E-775C-4088-A15F-91DFB6415E3A}"/>
              </a:ext>
            </a:extLst>
          </p:cNvPr>
          <p:cNvSpPr>
            <a:spLocks noGrp="1"/>
          </p:cNvSpPr>
          <p:nvPr>
            <p:ph idx="1"/>
          </p:nvPr>
        </p:nvSpPr>
        <p:spPr/>
        <p:txBody>
          <a:bodyPr/>
          <a:lstStyle/>
          <a:p>
            <a:r>
              <a:rPr lang="en-US" dirty="0"/>
              <a:t>====</a:t>
            </a:r>
          </a:p>
          <a:p>
            <a:endParaRPr lang="bg-BG" dirty="0"/>
          </a:p>
        </p:txBody>
      </p:sp>
      <p:pic>
        <p:nvPicPr>
          <p:cNvPr id="5" name="Picture 4">
            <a:extLst>
              <a:ext uri="{FF2B5EF4-FFF2-40B4-BE49-F238E27FC236}">
                <a16:creationId xmlns="" xmlns:a16="http://schemas.microsoft.com/office/drawing/2014/main" id="{31119647-C193-4587-9DF0-8D073EF83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 y="1340768"/>
            <a:ext cx="7017143" cy="3195429"/>
          </a:xfrm>
          <a:prstGeom prst="rect">
            <a:avLst/>
          </a:prstGeom>
          <a:ln w="19050">
            <a:solidFill>
              <a:srgbClr val="002060"/>
            </a:solidFill>
          </a:ln>
          <a:effectLst>
            <a:outerShdw blurRad="190500" algn="tl" rotWithShape="0">
              <a:srgbClr val="000000">
                <a:alpha val="70000"/>
              </a:srgbClr>
            </a:outerShdw>
          </a:effectLst>
        </p:spPr>
      </p:pic>
      <p:pic>
        <p:nvPicPr>
          <p:cNvPr id="7" name="Picture 6">
            <a:extLst>
              <a:ext uri="{FF2B5EF4-FFF2-40B4-BE49-F238E27FC236}">
                <a16:creationId xmlns="" xmlns:a16="http://schemas.microsoft.com/office/drawing/2014/main" id="{1EAA205D-FA2D-41AB-844B-1F80EB3D2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960" y="3380019"/>
            <a:ext cx="4221840" cy="2620005"/>
          </a:xfrm>
          <a:prstGeom prst="rect">
            <a:avLst/>
          </a:prstGeom>
          <a:ln w="19050">
            <a:solidFill>
              <a:srgbClr val="00206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21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smtClean="0">
                <a:latin typeface="Arial Narrow" pitchFamily="34" charset="0"/>
              </a:rPr>
              <a:t>ВИНАГИ СИ ЗАДАВАЙТЕ ТЕЗИ ВЪПРОСИ</a:t>
            </a:r>
          </a:p>
        </p:txBody>
      </p:sp>
      <p:sp>
        <p:nvSpPr>
          <p:cNvPr id="59395" name="Content Placeholder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indent="0" eaLnBrk="1" hangingPunct="1">
              <a:buFont typeface="Arial" pitchFamily="34" charset="0"/>
              <a:buNone/>
              <a:defRPr/>
            </a:pPr>
            <a:r>
              <a:rPr lang="bg-BG" altLang="en-US" sz="2800" dirty="0" smtClean="0">
                <a:solidFill>
                  <a:schemeClr val="tx1">
                    <a:lumMod val="75000"/>
                  </a:schemeClr>
                </a:solidFill>
                <a:latin typeface="Georgia" panose="02040502050405020303" pitchFamily="18" charset="0"/>
                <a:cs typeface="Arial" panose="020B0604020202020204" pitchFamily="34" charset="0"/>
              </a:rPr>
              <a:t>Бихте ли го споделили със своите приятели?</a:t>
            </a:r>
          </a:p>
          <a:p>
            <a:pPr marL="0" indent="0" eaLnBrk="1" hangingPunct="1">
              <a:buFont typeface="Arial" pitchFamily="34" charset="0"/>
              <a:buNone/>
              <a:defRPr/>
            </a:pPr>
            <a:r>
              <a:rPr lang="bg-BG" altLang="en-US" sz="2800" dirty="0" smtClean="0">
                <a:solidFill>
                  <a:schemeClr val="tx1">
                    <a:lumMod val="75000"/>
                  </a:schemeClr>
                </a:solidFill>
                <a:latin typeface="Georgia" panose="02040502050405020303" pitchFamily="18" charset="0"/>
                <a:cs typeface="Arial" panose="020B0604020202020204" pitchFamily="34" charset="0"/>
              </a:rPr>
              <a:t>Каква е „социалната стойност“? </a:t>
            </a:r>
          </a:p>
          <a:p>
            <a:pPr lvl="1" eaLnBrk="1" hangingPunct="1">
              <a:defRPr/>
            </a:pPr>
            <a:r>
              <a:rPr lang="bg-BG" altLang="en-US" sz="2000" dirty="0" smtClean="0">
                <a:solidFill>
                  <a:schemeClr val="tx1">
                    <a:lumMod val="75000"/>
                  </a:schemeClr>
                </a:solidFill>
                <a:latin typeface="Georgia" panose="02040502050405020303" pitchFamily="18" charset="0"/>
                <a:cs typeface="Arial" panose="020B0604020202020204" pitchFamily="34" charset="0"/>
              </a:rPr>
              <a:t>Забавно ли е?</a:t>
            </a:r>
          </a:p>
          <a:p>
            <a:pPr lvl="1" eaLnBrk="1" hangingPunct="1">
              <a:defRPr/>
            </a:pPr>
            <a:r>
              <a:rPr lang="bg-BG" altLang="en-US" sz="2000" dirty="0" smtClean="0">
                <a:solidFill>
                  <a:schemeClr val="tx1">
                    <a:lumMod val="75000"/>
                  </a:schemeClr>
                </a:solidFill>
                <a:latin typeface="Georgia" panose="02040502050405020303" pitchFamily="18" charset="0"/>
                <a:cs typeface="Arial" panose="020B0604020202020204" pitchFamily="34" charset="0"/>
              </a:rPr>
              <a:t>Вдъхновяващо ли е?</a:t>
            </a:r>
          </a:p>
          <a:p>
            <a:pPr lvl="1" eaLnBrk="1" hangingPunct="1">
              <a:defRPr/>
            </a:pPr>
            <a:r>
              <a:rPr lang="bg-BG" altLang="en-US" sz="2000" dirty="0" smtClean="0">
                <a:solidFill>
                  <a:schemeClr val="tx1">
                    <a:lumMod val="75000"/>
                  </a:schemeClr>
                </a:solidFill>
                <a:latin typeface="Georgia" panose="02040502050405020303" pitchFamily="18" charset="0"/>
                <a:cs typeface="Arial" panose="020B0604020202020204" pitchFamily="34" charset="0"/>
              </a:rPr>
              <a:t>Общовалидна истина ли е?</a:t>
            </a:r>
          </a:p>
          <a:p>
            <a:pPr lvl="1" eaLnBrk="1" hangingPunct="1">
              <a:defRPr/>
            </a:pPr>
            <a:r>
              <a:rPr lang="bg-BG" altLang="en-US" sz="2000" dirty="0" smtClean="0">
                <a:solidFill>
                  <a:schemeClr val="tx1">
                    <a:lumMod val="75000"/>
                  </a:schemeClr>
                </a:solidFill>
                <a:latin typeface="Georgia" panose="02040502050405020303" pitchFamily="18" charset="0"/>
                <a:cs typeface="Arial" panose="020B0604020202020204" pitchFamily="34" charset="0"/>
              </a:rPr>
              <a:t>Ограничено ли е във времето?</a:t>
            </a:r>
          </a:p>
          <a:p>
            <a:pPr lvl="1" eaLnBrk="1" hangingPunct="1">
              <a:defRPr/>
            </a:pPr>
            <a:r>
              <a:rPr lang="bg-BG" altLang="en-US" sz="2000" dirty="0" smtClean="0">
                <a:solidFill>
                  <a:schemeClr val="tx1">
                    <a:lumMod val="75000"/>
                  </a:schemeClr>
                </a:solidFill>
                <a:latin typeface="Georgia" panose="02040502050405020303" pitchFamily="18" charset="0"/>
                <a:cs typeface="Arial" panose="020B0604020202020204" pitchFamily="34" charset="0"/>
              </a:rPr>
              <a:t>Естетически издържано ли е?</a:t>
            </a:r>
          </a:p>
          <a:p>
            <a:pPr marL="0" indent="0" eaLnBrk="1" hangingPunct="1">
              <a:buFont typeface="Arial" pitchFamily="34" charset="0"/>
              <a:buNone/>
              <a:defRPr/>
            </a:pPr>
            <a:r>
              <a:rPr lang="bg-BG" altLang="en-US" sz="2800" dirty="0" smtClean="0">
                <a:solidFill>
                  <a:schemeClr val="tx1">
                    <a:lumMod val="75000"/>
                  </a:schemeClr>
                </a:solidFill>
                <a:latin typeface="Georgia" panose="02040502050405020303" pitchFamily="18" charset="0"/>
                <a:cs typeface="Arial" panose="020B0604020202020204" pitchFamily="34" charset="0"/>
              </a:rPr>
              <a:t>Наистина ли е интересно и има ли друга цел, освен видимост в социалните мрежи?</a:t>
            </a:r>
          </a:p>
        </p:txBody>
      </p:sp>
    </p:spTree>
    <p:extLst>
      <p:ext uri="{BB962C8B-B14F-4D97-AF65-F5344CB8AC3E}">
        <p14:creationId xmlns:p14="http://schemas.microsoft.com/office/powerpoint/2010/main" val="242447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smtClean="0">
                <a:latin typeface="Arial Narrow" pitchFamily="34" charset="0"/>
              </a:rPr>
              <a:t>На добър час!</a:t>
            </a:r>
            <a:endParaRPr lang="en-US" altLang="en-US" sz="4000" b="1" smtClean="0">
              <a:latin typeface="Arial Narrow" pitchFamily="34" charset="0"/>
            </a:endParaRPr>
          </a:p>
        </p:txBody>
      </p:sp>
    </p:spTree>
    <p:extLst>
      <p:ext uri="{BB962C8B-B14F-4D97-AF65-F5344CB8AC3E}">
        <p14:creationId xmlns:p14="http://schemas.microsoft.com/office/powerpoint/2010/main" val="207008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1644666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0"/>
          <p:cNvSpPr txBox="1">
            <a:spLocks noChangeArrowheads="1"/>
          </p:cNvSpPr>
          <p:nvPr/>
        </p:nvSpPr>
        <p:spPr bwMode="auto">
          <a:xfrm>
            <a:off x="457200" y="3663869"/>
            <a:ext cx="8077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buClr>
                <a:srgbClr val="005DAA"/>
              </a:buClr>
              <a:buSzPct val="25000"/>
              <a:defRPr/>
            </a:pPr>
            <a:r>
              <a:rPr lang="bg-BG" altLang="bg-BG" sz="2800" b="1" dirty="0" smtClean="0">
                <a:solidFill>
                  <a:schemeClr val="bg1"/>
                </a:solidFill>
                <a:effectLst>
                  <a:outerShdw blurRad="38100" dist="38100" dir="2700000" algn="tl">
                    <a:srgbClr val="000000"/>
                  </a:outerShdw>
                </a:effectLst>
                <a:latin typeface="Georgia" panose="02040502050405020303" pitchFamily="18" charset="0"/>
                <a:sym typeface="Georgia" panose="02040502050405020303" pitchFamily="18" charset="0"/>
              </a:rPr>
              <a:t>Ротаракт Дистрикт 2482</a:t>
            </a:r>
            <a:endParaRPr lang="en-US" altLang="bg-BG" sz="2800" b="1" dirty="0">
              <a:solidFill>
                <a:schemeClr val="bg1"/>
              </a:solidFill>
              <a:effectLst>
                <a:outerShdw blurRad="38100" dist="38100" dir="2700000" algn="tl">
                  <a:srgbClr val="000000"/>
                </a:outerShdw>
              </a:effectLst>
              <a:latin typeface="Georgia" panose="02040502050405020303" pitchFamily="18" charset="0"/>
              <a:sym typeface="Georgia" panose="02040502050405020303" pitchFamily="18" charset="0"/>
            </a:endParaRPr>
          </a:p>
          <a:p>
            <a:pPr eaLnBrk="1" hangingPunct="1">
              <a:defRPr/>
            </a:pPr>
            <a:endParaRPr lang="en-US" altLang="bg-BG" sz="2000" dirty="0">
              <a:solidFill>
                <a:schemeClr val="bg1"/>
              </a:solidFill>
              <a:effectLst>
                <a:outerShdw blurRad="38100" dist="38100" dir="2700000" algn="tl">
                  <a:srgbClr val="000000"/>
                </a:outerShdw>
              </a:effectLst>
              <a:latin typeface="Georgia" panose="02040502050405020303" pitchFamily="18" charset="0"/>
            </a:endParaRPr>
          </a:p>
        </p:txBody>
      </p:sp>
      <p:sp>
        <p:nvSpPr>
          <p:cNvPr id="31750" name="Rectangle 5"/>
          <p:cNvSpPr>
            <a:spLocks noChangeArrowheads="1"/>
          </p:cNvSpPr>
          <p:nvPr/>
        </p:nvSpPr>
        <p:spPr bwMode="auto">
          <a:xfrm>
            <a:off x="381000" y="4724400"/>
            <a:ext cx="8229600" cy="307777"/>
          </a:xfrm>
          <a:prstGeom prst="rect">
            <a:avLst/>
          </a:prstGeom>
          <a:noFill/>
          <a:ln w="9525">
            <a:noFill/>
            <a:miter lim="800000"/>
            <a:headEnd/>
            <a:tailEnd/>
          </a:ln>
        </p:spPr>
        <p:txBody>
          <a:bodyPr wrap="square">
            <a:spAutoFit/>
          </a:bodyPr>
          <a:lstStyle/>
          <a:p>
            <a:pPr lvl="0" eaLnBrk="1" hangingPunct="1"/>
            <a:r>
              <a:rPr lang="en-US" altLang="en-US" sz="1400" dirty="0" smtClean="0">
                <a:solidFill>
                  <a:srgbClr val="01B4E7"/>
                </a:solidFill>
                <a:latin typeface="Georgia" panose="02040502050405020303" pitchFamily="18" charset="0"/>
              </a:rPr>
              <a:t> </a:t>
            </a:r>
            <a:endParaRPr lang="en-US" altLang="en-US" sz="1400" dirty="0">
              <a:solidFill>
                <a:srgbClr val="01B4E7"/>
              </a:solidFill>
              <a:latin typeface="Georgia" panose="02040502050405020303" pitchFamily="18" charset="0"/>
            </a:endParaRPr>
          </a:p>
        </p:txBody>
      </p:sp>
      <p:sp>
        <p:nvSpPr>
          <p:cNvPr id="10" name="Shape 167"/>
          <p:cNvSpPr txBox="1">
            <a:spLocks noChangeArrowheads="1"/>
          </p:cNvSpPr>
          <p:nvPr/>
        </p:nvSpPr>
        <p:spPr bwMode="auto">
          <a:xfrm>
            <a:off x="1936410" y="6248400"/>
            <a:ext cx="5378789" cy="501650"/>
          </a:xfrm>
          <a:prstGeom prst="rect">
            <a:avLst/>
          </a:prstGeom>
          <a:noFill/>
          <a:ln w="9525">
            <a:noFill/>
            <a:miter lim="800000"/>
            <a:headEnd/>
            <a:tailEnd/>
          </a:ln>
        </p:spPr>
        <p:txBody>
          <a:bodyPr lIns="91425" tIns="45700" rIns="91425" bIns="45700"/>
          <a:lstStyle/>
          <a:p>
            <a:pPr algn="ctr" eaLnBrk="1" hangingPunct="1">
              <a:buClr>
                <a:srgbClr val="005DAA"/>
              </a:buClr>
              <a:buSzPct val="25000"/>
              <a:buFont typeface="Georgia" pitchFamily="18" charset="0"/>
              <a:buNone/>
            </a:pPr>
            <a:endParaRPr lang="en-US" altLang="bg-BG" sz="1400" b="1" dirty="0">
              <a:solidFill>
                <a:srgbClr val="0998DC"/>
              </a:solidFill>
              <a:latin typeface="Georgia" pitchFamily="18" charset="0"/>
              <a:sym typeface="Georgia" pitchFamily="18" charset="0"/>
            </a:endParaRPr>
          </a:p>
        </p:txBody>
      </p:sp>
      <p:sp>
        <p:nvSpPr>
          <p:cNvPr id="5" name="Title 4"/>
          <p:cNvSpPr>
            <a:spLocks noGrp="1"/>
          </p:cNvSpPr>
          <p:nvPr>
            <p:ph type="ctrTitle"/>
          </p:nvPr>
        </p:nvSpPr>
        <p:spPr/>
        <p:txBody>
          <a:bodyPr anchor="ctr"/>
          <a:lstStyle/>
          <a:p>
            <a:r>
              <a:rPr lang="bg-BG" sz="3600" b="1" dirty="0">
                <a:latin typeface="Times New Roman" panose="02020603050405020304" pitchFamily="18" charset="0"/>
                <a:cs typeface="Times New Roman" panose="02020603050405020304" pitchFamily="18" charset="0"/>
              </a:rPr>
              <a:t>Младите поколения</a:t>
            </a:r>
          </a:p>
        </p:txBody>
      </p:sp>
      <p:sp>
        <p:nvSpPr>
          <p:cNvPr id="15" name="Rectangle 3"/>
          <p:cNvSpPr>
            <a:spLocks noGrp="1" noChangeArrowheads="1"/>
          </p:cNvSpPr>
          <p:nvPr>
            <p:ph type="subTitle" idx="1"/>
          </p:nvPr>
        </p:nvSpPr>
        <p:spPr bwMode="auto">
          <a:xfrm>
            <a:off x="533400" y="4611744"/>
            <a:ext cx="6400800" cy="950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b="1" dirty="0" smtClean="0">
                <a:latin typeface="Georgia" panose="02040502050405020303" pitchFamily="18" charset="0"/>
                <a:cs typeface="Times New Roman" pitchFamily="18" charset="0"/>
              </a:rPr>
              <a:t>Маргарит Делчев, ДРП 2018-2019</a:t>
            </a:r>
          </a:p>
        </p:txBody>
      </p:sp>
    </p:spTree>
    <p:extLst>
      <p:ext uri="{BB962C8B-B14F-4D97-AF65-F5344CB8AC3E}">
        <p14:creationId xmlns:p14="http://schemas.microsoft.com/office/powerpoint/2010/main" val="1481299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Проблеми</a:t>
            </a:r>
            <a:endParaRPr lang="en-US" dirty="0"/>
          </a:p>
        </p:txBody>
      </p:sp>
      <p:sp>
        <p:nvSpPr>
          <p:cNvPr id="9" name="Content Placeholder 2"/>
          <p:cNvSpPr txBox="1">
            <a:spLocks/>
          </p:cNvSpPr>
          <p:nvPr/>
        </p:nvSpPr>
        <p:spPr bwMode="auto">
          <a:xfrm>
            <a:off x="228600" y="1143000"/>
            <a:ext cx="8915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400">
                <a:solidFill>
                  <a:schemeClr val="tx1"/>
                </a:solidFill>
                <a:latin typeface="Arial" panose="020B0604020202020204" pitchFamily="34" charset="0"/>
                <a:ea typeface="ヒラギノ角ゴ Pro W3" pitchFamily="-84" charset="-128"/>
              </a:defRPr>
            </a:lvl1pPr>
            <a:lvl2pPr marL="401638"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lvl="1">
              <a:lnSpc>
                <a:spcPct val="200000"/>
              </a:lnSpc>
              <a:spcBef>
                <a:spcPct val="20000"/>
              </a:spcBef>
              <a:buClr>
                <a:schemeClr val="accent1"/>
              </a:buClr>
              <a:buSzPct val="120000"/>
              <a:buFontTx/>
              <a:buBlip>
                <a:blip r:embed="rId2"/>
              </a:buBlip>
              <a:defRPr/>
            </a:pPr>
            <a:r>
              <a:rPr lang="ru-RU" altLang="en-US" dirty="0" smtClean="0">
                <a:solidFill>
                  <a:srgbClr val="58585A"/>
                </a:solidFill>
                <a:latin typeface="Georgia" panose="02040502050405020303" pitchFamily="18" charset="0"/>
              </a:rPr>
              <a:t>3</a:t>
            </a:r>
            <a:r>
              <a:rPr lang="en-US" altLang="en-US" dirty="0" smtClean="0">
                <a:solidFill>
                  <a:srgbClr val="58585A"/>
                </a:solidFill>
                <a:latin typeface="Georgia" panose="02040502050405020303" pitchFamily="18" charset="0"/>
              </a:rPr>
              <a:t>1</a:t>
            </a:r>
            <a:r>
              <a:rPr lang="ru-RU" altLang="en-US" dirty="0" smtClean="0">
                <a:solidFill>
                  <a:srgbClr val="58585A"/>
                </a:solidFill>
                <a:latin typeface="Georgia" panose="02040502050405020303" pitchFamily="18" charset="0"/>
              </a:rPr>
              <a:t> клуба, от които 2</a:t>
            </a:r>
            <a:r>
              <a:rPr lang="en-US" altLang="en-US" dirty="0" smtClean="0">
                <a:solidFill>
                  <a:srgbClr val="58585A"/>
                </a:solidFill>
                <a:latin typeface="Georgia" panose="02040502050405020303" pitchFamily="18" charset="0"/>
              </a:rPr>
              <a:t>9</a:t>
            </a:r>
            <a:r>
              <a:rPr lang="ru-RU" altLang="en-US" dirty="0" smtClean="0">
                <a:solidFill>
                  <a:srgbClr val="58585A"/>
                </a:solidFill>
                <a:latin typeface="Georgia" panose="02040502050405020303" pitchFamily="18" charset="0"/>
              </a:rPr>
              <a:t> активни</a:t>
            </a:r>
            <a:r>
              <a:rPr lang="en-US" altLang="en-US" dirty="0" smtClean="0">
                <a:solidFill>
                  <a:srgbClr val="58585A"/>
                </a:solidFill>
                <a:latin typeface="Georgia" panose="02040502050405020303" pitchFamily="18" charset="0"/>
              </a:rPr>
              <a:t> /</a:t>
            </a:r>
            <a:r>
              <a:rPr lang="bg-BG" altLang="en-US" dirty="0" smtClean="0">
                <a:solidFill>
                  <a:srgbClr val="58585A"/>
                </a:solidFill>
                <a:latin typeface="Georgia" panose="02040502050405020303" pitchFamily="18" charset="0"/>
              </a:rPr>
              <a:t>платили дистриктна такса/</a:t>
            </a:r>
            <a:endParaRPr lang="ru-RU" altLang="en-US" dirty="0" smtClean="0">
              <a:solidFill>
                <a:srgbClr val="58585A"/>
              </a:solidFill>
              <a:latin typeface="Georgia" panose="02040502050405020303" pitchFamily="18" charset="0"/>
            </a:endParaRPr>
          </a:p>
          <a:p>
            <a:pPr lvl="1">
              <a:lnSpc>
                <a:spcPct val="200000"/>
              </a:lnSpc>
              <a:spcBef>
                <a:spcPct val="20000"/>
              </a:spcBef>
              <a:buClr>
                <a:schemeClr val="accent1"/>
              </a:buClr>
              <a:buSzPct val="120000"/>
              <a:buFontTx/>
              <a:buBlip>
                <a:blip r:embed="rId2"/>
              </a:buBlip>
              <a:defRPr/>
            </a:pPr>
            <a:r>
              <a:rPr lang="ru-RU" altLang="en-US" dirty="0" smtClean="0">
                <a:solidFill>
                  <a:srgbClr val="58585A"/>
                </a:solidFill>
                <a:latin typeface="Georgia" panose="02040502050405020303" pitchFamily="18" charset="0"/>
              </a:rPr>
              <a:t> Активен дистрикт</a:t>
            </a:r>
          </a:p>
          <a:p>
            <a:pPr lvl="1">
              <a:lnSpc>
                <a:spcPct val="200000"/>
              </a:lnSpc>
              <a:spcBef>
                <a:spcPct val="20000"/>
              </a:spcBef>
              <a:buClr>
                <a:schemeClr val="accent1"/>
              </a:buClr>
              <a:buSzPct val="120000"/>
              <a:buFontTx/>
              <a:buBlip>
                <a:blip r:embed="rId2"/>
              </a:buBlip>
              <a:defRPr/>
            </a:pPr>
            <a:r>
              <a:rPr lang="ru-RU" altLang="en-US" dirty="0" smtClean="0">
                <a:solidFill>
                  <a:srgbClr val="58585A"/>
                </a:solidFill>
                <a:latin typeface="Georgia" panose="02040502050405020303" pitchFamily="18" charset="0"/>
              </a:rPr>
              <a:t> Множество семинари</a:t>
            </a:r>
          </a:p>
          <a:p>
            <a:pPr lvl="1">
              <a:lnSpc>
                <a:spcPct val="200000"/>
              </a:lnSpc>
              <a:spcBef>
                <a:spcPct val="20000"/>
              </a:spcBef>
              <a:buClr>
                <a:schemeClr val="accent1"/>
              </a:buClr>
              <a:buSzPct val="120000"/>
              <a:buFontTx/>
              <a:buBlip>
                <a:blip r:embed="rId2"/>
              </a:buBlip>
              <a:defRPr/>
            </a:pPr>
            <a:r>
              <a:rPr lang="ru-RU" altLang="en-US" dirty="0" smtClean="0">
                <a:solidFill>
                  <a:srgbClr val="58585A"/>
                </a:solidFill>
                <a:latin typeface="Georgia" panose="02040502050405020303" pitchFamily="18" charset="0"/>
              </a:rPr>
              <a:t> Увеличаваща се разпознаваемост</a:t>
            </a:r>
          </a:p>
          <a:p>
            <a:pPr lvl="1">
              <a:lnSpc>
                <a:spcPct val="200000"/>
              </a:lnSpc>
              <a:spcBef>
                <a:spcPct val="20000"/>
              </a:spcBef>
              <a:buClr>
                <a:schemeClr val="accent1"/>
              </a:buClr>
              <a:buSzPct val="120000"/>
              <a:buFontTx/>
              <a:buBlip>
                <a:blip r:embed="rId2"/>
              </a:buBlip>
              <a:defRPr/>
            </a:pPr>
            <a:r>
              <a:rPr lang="ru-RU" altLang="en-US" dirty="0">
                <a:solidFill>
                  <a:srgbClr val="58585A"/>
                </a:solidFill>
                <a:latin typeface="Georgia" panose="02040502050405020303" pitchFamily="18" charset="0"/>
              </a:rPr>
              <a:t> </a:t>
            </a:r>
            <a:r>
              <a:rPr lang="ru-RU" altLang="en-US" dirty="0" smtClean="0">
                <a:solidFill>
                  <a:srgbClr val="58585A"/>
                </a:solidFill>
                <a:latin typeface="Georgia" panose="02040502050405020303" pitchFamily="18" charset="0"/>
              </a:rPr>
              <a:t>Дистриктни инициативи</a:t>
            </a:r>
          </a:p>
          <a:p>
            <a:pPr lvl="1">
              <a:lnSpc>
                <a:spcPct val="200000"/>
              </a:lnSpc>
              <a:spcBef>
                <a:spcPct val="20000"/>
              </a:spcBef>
              <a:buClr>
                <a:schemeClr val="accent1"/>
              </a:buClr>
              <a:buSzPct val="120000"/>
              <a:buFontTx/>
              <a:buBlip>
                <a:blip r:embed="rId2"/>
              </a:buBlip>
              <a:defRPr/>
            </a:pPr>
            <a:r>
              <a:rPr lang="ru-RU" altLang="en-US" dirty="0">
                <a:solidFill>
                  <a:srgbClr val="58585A"/>
                </a:solidFill>
                <a:latin typeface="Georgia" panose="02040502050405020303" pitchFamily="18" charset="0"/>
              </a:rPr>
              <a:t> </a:t>
            </a:r>
            <a:r>
              <a:rPr lang="ru-RU" altLang="en-US" dirty="0" smtClean="0">
                <a:solidFill>
                  <a:srgbClr val="58585A"/>
                </a:solidFill>
                <a:latin typeface="Georgia" panose="02040502050405020303" pitchFamily="18" charset="0"/>
              </a:rPr>
              <a:t>Приятелство</a:t>
            </a:r>
          </a:p>
          <a:p>
            <a:pPr marL="115888" lvl="1" indent="0">
              <a:lnSpc>
                <a:spcPct val="200000"/>
              </a:lnSpc>
              <a:spcBef>
                <a:spcPct val="20000"/>
              </a:spcBef>
              <a:buClr>
                <a:schemeClr val="accent1"/>
              </a:buClr>
              <a:buSzPct val="120000"/>
              <a:defRPr/>
            </a:pPr>
            <a:endParaRPr lang="ru-RU" altLang="en-US" dirty="0" smtClean="0">
              <a:solidFill>
                <a:srgbClr val="58585A"/>
              </a:solidFill>
              <a:latin typeface="Georgia" panose="02040502050405020303" pitchFamily="18" charset="0"/>
            </a:endParaRPr>
          </a:p>
          <a:p>
            <a:pPr marL="115888" lvl="1" indent="0">
              <a:spcBef>
                <a:spcPct val="20000"/>
              </a:spcBef>
              <a:buClr>
                <a:schemeClr val="accent1"/>
              </a:buClr>
              <a:buSzPct val="120000"/>
              <a:defRPr/>
            </a:pPr>
            <a:endParaRPr lang="ru-RU" altLang="en-US" sz="1400" dirty="0" smtClean="0">
              <a:solidFill>
                <a:srgbClr val="58585A"/>
              </a:solidFill>
              <a:latin typeface="Georgia" panose="02040502050405020303" pitchFamily="18" charset="0"/>
            </a:endParaRPr>
          </a:p>
          <a:p>
            <a:pPr marL="115888" lvl="1" indent="0">
              <a:spcBef>
                <a:spcPct val="20000"/>
              </a:spcBef>
              <a:buClr>
                <a:schemeClr val="accent1"/>
              </a:buClr>
              <a:buSzPct val="120000"/>
              <a:defRPr/>
            </a:pPr>
            <a:endParaRPr lang="ru-RU" altLang="en-US" sz="1400" dirty="0" smtClean="0">
              <a:solidFill>
                <a:srgbClr val="58585A"/>
              </a:solidFill>
              <a:latin typeface="Georgia" panose="02040502050405020303" pitchFamily="18" charset="0"/>
            </a:endParaRPr>
          </a:p>
          <a:p>
            <a:pPr marL="115888" lvl="1" indent="0">
              <a:spcBef>
                <a:spcPct val="20000"/>
              </a:spcBef>
              <a:buClr>
                <a:schemeClr val="accent1"/>
              </a:buClr>
              <a:buSzPct val="120000"/>
              <a:defRPr/>
            </a:pPr>
            <a:endParaRPr lang="ru-RU" altLang="en-US" sz="1400" dirty="0" smtClean="0">
              <a:solidFill>
                <a:srgbClr val="58585A"/>
              </a:solidFill>
              <a:latin typeface="Georgia" panose="02040502050405020303" pitchFamily="18" charset="0"/>
            </a:endParaRPr>
          </a:p>
          <a:p>
            <a:pPr marL="115888" lvl="1" indent="0">
              <a:spcBef>
                <a:spcPct val="20000"/>
              </a:spcBef>
              <a:buClr>
                <a:schemeClr val="accent1"/>
              </a:buClr>
              <a:buSzPct val="120000"/>
              <a:defRPr/>
            </a:pPr>
            <a:endParaRPr lang="ru-RU" altLang="en-US" dirty="0" smtClean="0">
              <a:solidFill>
                <a:srgbClr val="58585A"/>
              </a:solidFill>
              <a:latin typeface="Georgia" panose="02040502050405020303" pitchFamily="18" charset="0"/>
            </a:endParaRPr>
          </a:p>
          <a:p>
            <a:pPr lvl="1">
              <a:spcBef>
                <a:spcPct val="20000"/>
              </a:spcBef>
              <a:buClr>
                <a:schemeClr val="accent1"/>
              </a:buClr>
              <a:buSzPct val="120000"/>
              <a:buFontTx/>
              <a:buBlip>
                <a:blip r:embed="rId2"/>
              </a:buBlip>
              <a:defRPr/>
            </a:pPr>
            <a:endParaRPr lang="en-US" altLang="en-US" dirty="0" smtClean="0">
              <a:solidFill>
                <a:srgbClr val="58585A"/>
              </a:solidFill>
              <a:latin typeface="Georgia" panose="02040502050405020303" pitchFamily="18" charset="0"/>
            </a:endParaRPr>
          </a:p>
          <a:p>
            <a:pPr marL="115888" lvl="1" indent="0">
              <a:spcBef>
                <a:spcPct val="20000"/>
              </a:spcBef>
              <a:buClr>
                <a:schemeClr val="accent1"/>
              </a:buClr>
              <a:buSzPct val="120000"/>
              <a:defRPr/>
            </a:pPr>
            <a:endParaRPr lang="en-US" altLang="en-US" dirty="0" smtClean="0">
              <a:solidFill>
                <a:srgbClr val="58585A"/>
              </a:solidFill>
              <a:latin typeface="Georgia" panose="02040502050405020303" pitchFamily="18" charset="0"/>
            </a:endParaRPr>
          </a:p>
          <a:p>
            <a:pPr marL="115888" lvl="1" indent="0">
              <a:spcBef>
                <a:spcPct val="20000"/>
              </a:spcBef>
              <a:buClr>
                <a:schemeClr val="accent1"/>
              </a:buClr>
              <a:buSzPct val="120000"/>
              <a:defRPr/>
            </a:pPr>
            <a:endParaRPr lang="ru-RU" altLang="en-US" dirty="0" smtClean="0">
              <a:solidFill>
                <a:srgbClr val="58585A"/>
              </a:solidFill>
              <a:latin typeface="Georgia" panose="02040502050405020303" pitchFamily="18" charset="0"/>
            </a:endParaRPr>
          </a:p>
          <a:p>
            <a:pPr lvl="1">
              <a:spcBef>
                <a:spcPct val="20000"/>
              </a:spcBef>
              <a:buClr>
                <a:schemeClr val="accent1"/>
              </a:buClr>
              <a:buSzPct val="120000"/>
              <a:buFontTx/>
              <a:buBlip>
                <a:blip r:embed="rId2"/>
              </a:buBlip>
              <a:defRPr/>
            </a:pPr>
            <a:endParaRPr lang="ru-RU" altLang="en-US" dirty="0" smtClean="0">
              <a:solidFill>
                <a:srgbClr val="58585A"/>
              </a:solidFill>
              <a:latin typeface="Georgia" panose="02040502050405020303" pitchFamily="18" charset="0"/>
            </a:endParaRPr>
          </a:p>
          <a:p>
            <a:pPr lvl="1">
              <a:spcBef>
                <a:spcPct val="20000"/>
              </a:spcBef>
              <a:buClr>
                <a:schemeClr val="accent1"/>
              </a:buClr>
              <a:buSzPct val="120000"/>
              <a:buFontTx/>
              <a:buBlip>
                <a:blip r:embed="rId2"/>
              </a:buBlip>
              <a:defRPr/>
            </a:pPr>
            <a:endParaRPr lang="ru-RU" altLang="en-US" dirty="0" smtClean="0">
              <a:solidFill>
                <a:srgbClr val="58585A"/>
              </a:solidFill>
              <a:latin typeface="Georgia" panose="02040502050405020303" pitchFamily="18" charset="0"/>
            </a:endParaRPr>
          </a:p>
          <a:p>
            <a:pPr lvl="1">
              <a:spcBef>
                <a:spcPct val="20000"/>
              </a:spcBef>
              <a:buClr>
                <a:schemeClr val="accent1"/>
              </a:buClr>
              <a:buSzPct val="120000"/>
              <a:buFontTx/>
              <a:buBlip>
                <a:blip r:embed="rId2"/>
              </a:buBlip>
              <a:defRPr/>
            </a:pPr>
            <a:endParaRPr lang="ru-RU" altLang="en-US" dirty="0" smtClean="0">
              <a:solidFill>
                <a:srgbClr val="58585A"/>
              </a:solidFill>
              <a:latin typeface="Georgia" panose="02040502050405020303" pitchFamily="18" charset="0"/>
            </a:endParaRPr>
          </a:p>
          <a:p>
            <a:pPr marL="115888" lvl="1" indent="0">
              <a:spcBef>
                <a:spcPct val="20000"/>
              </a:spcBef>
              <a:buClr>
                <a:schemeClr val="accent1"/>
              </a:buClr>
              <a:buSzPct val="120000"/>
              <a:defRPr/>
            </a:pPr>
            <a:endParaRPr lang="ru-RU" altLang="en-US" dirty="0" smtClean="0">
              <a:solidFill>
                <a:srgbClr val="58585A"/>
              </a:solidFill>
              <a:latin typeface="Georgia" panose="02040502050405020303" pitchFamily="18" charset="0"/>
            </a:endParaRPr>
          </a:p>
        </p:txBody>
      </p:sp>
    </p:spTree>
    <p:extLst>
      <p:ext uri="{BB962C8B-B14F-4D97-AF65-F5344CB8AC3E}">
        <p14:creationId xmlns:p14="http://schemas.microsoft.com/office/powerpoint/2010/main" val="189002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10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Активни членове</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76400"/>
            <a:ext cx="8288583" cy="3809800"/>
          </a:xfrm>
          <a:prstGeom prst="rect">
            <a:avLst/>
          </a:prstGeom>
        </p:spPr>
      </p:pic>
    </p:spTree>
    <p:extLst>
      <p:ext uri="{BB962C8B-B14F-4D97-AF65-F5344CB8AC3E}">
        <p14:creationId xmlns:p14="http://schemas.microsoft.com/office/powerpoint/2010/main" val="2822006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Активни членове</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51" y="1524000"/>
            <a:ext cx="7901249" cy="3761971"/>
          </a:xfrm>
          <a:prstGeom prst="rect">
            <a:avLst/>
          </a:prstGeom>
        </p:spPr>
      </p:pic>
    </p:spTree>
    <p:extLst>
      <p:ext uri="{BB962C8B-B14F-4D97-AF65-F5344CB8AC3E}">
        <p14:creationId xmlns:p14="http://schemas.microsoft.com/office/powerpoint/2010/main" val="72048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Възрастова структура</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0"/>
            <a:ext cx="7843400" cy="4257846"/>
          </a:xfrm>
        </p:spPr>
      </p:pic>
    </p:spTree>
    <p:extLst>
      <p:ext uri="{BB962C8B-B14F-4D97-AF65-F5344CB8AC3E}">
        <p14:creationId xmlns:p14="http://schemas.microsoft.com/office/powerpoint/2010/main" val="3969279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Колко процента от членовете на клуба все още се обучават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3584497"/>
              </p:ext>
            </p:extLst>
          </p:nvPr>
        </p:nvGraphicFramePr>
        <p:xfrm>
          <a:off x="457200" y="12954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260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Професионална сфера</a:t>
            </a:r>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412768292"/>
              </p:ext>
            </p:extLst>
          </p:nvPr>
        </p:nvGraphicFramePr>
        <p:xfrm>
          <a:off x="4267200" y="2364432"/>
          <a:ext cx="4495800" cy="3230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a:graphicFrameLocks/>
          </p:cNvGraphicFramePr>
          <p:nvPr>
            <p:extLst>
              <p:ext uri="{D42A27DB-BD31-4B8C-83A1-F6EECF244321}">
                <p14:modId xmlns:p14="http://schemas.microsoft.com/office/powerpoint/2010/main" val="1234723705"/>
              </p:ext>
            </p:extLst>
          </p:nvPr>
        </p:nvGraphicFramePr>
        <p:xfrm>
          <a:off x="152400" y="2354907"/>
          <a:ext cx="3594100" cy="3240088"/>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266700" y="1419850"/>
            <a:ext cx="3365500" cy="954107"/>
          </a:xfrm>
          <a:prstGeom prst="rect">
            <a:avLst/>
          </a:prstGeom>
          <a:noFill/>
        </p:spPr>
        <p:txBody>
          <a:bodyPr wrap="square" rtlCol="0">
            <a:spAutoFit/>
          </a:bodyPr>
          <a:lstStyle/>
          <a:p>
            <a:pPr algn="ctr"/>
            <a:r>
              <a:rPr lang="en-US" sz="3200" dirty="0" smtClean="0"/>
              <a:t>¾ </a:t>
            </a:r>
            <a:r>
              <a:rPr lang="bg-BG" dirty="0" smtClean="0"/>
              <a:t>от Ротаракторите работят</a:t>
            </a:r>
            <a:endParaRPr lang="en-US" dirty="0"/>
          </a:p>
        </p:txBody>
      </p:sp>
      <p:sp>
        <p:nvSpPr>
          <p:cNvPr id="19" name="TextBox 18"/>
          <p:cNvSpPr txBox="1"/>
          <p:nvPr/>
        </p:nvSpPr>
        <p:spPr>
          <a:xfrm>
            <a:off x="4762500" y="1371600"/>
            <a:ext cx="3365500" cy="830997"/>
          </a:xfrm>
          <a:prstGeom prst="rect">
            <a:avLst/>
          </a:prstGeom>
          <a:noFill/>
        </p:spPr>
        <p:txBody>
          <a:bodyPr wrap="square" rtlCol="0">
            <a:spAutoFit/>
          </a:bodyPr>
          <a:lstStyle/>
          <a:p>
            <a:pPr algn="ctr"/>
            <a:r>
              <a:rPr lang="bg-BG" dirty="0" smtClean="0"/>
              <a:t>Повече от 1/3 имат собствен бизнес</a:t>
            </a:r>
            <a:endParaRPr lang="en-US" sz="1800" dirty="0"/>
          </a:p>
        </p:txBody>
      </p:sp>
    </p:spTree>
    <p:extLst>
      <p:ext uri="{BB962C8B-B14F-4D97-AF65-F5344CB8AC3E}">
        <p14:creationId xmlns:p14="http://schemas.microsoft.com/office/powerpoint/2010/main" val="2588754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Светът в последните </a:t>
            </a:r>
            <a:r>
              <a:rPr lang="en-US" sz="2800" b="1" dirty="0"/>
              <a:t>2</a:t>
            </a:r>
            <a:r>
              <a:rPr lang="bg-BG" sz="2800" b="1" dirty="0"/>
              <a:t>0 години</a:t>
            </a:r>
            <a:endParaRPr lang="en-US" altLang="en-US" sz="2800" b="1" dirty="0" smtClean="0">
              <a:latin typeface="Times New Roman" pitchFamily="18" charset="0"/>
              <a:cs typeface="Times New Roman" pitchFamily="18" charset="0"/>
            </a:endParaRPr>
          </a:p>
        </p:txBody>
      </p:sp>
      <p:sp>
        <p:nvSpPr>
          <p:cNvPr id="8" name="Content Placeholder 2">
            <a:extLst>
              <a:ext uri="{FF2B5EF4-FFF2-40B4-BE49-F238E27FC236}">
                <a16:creationId xmlns="" xmlns:a16="http://schemas.microsoft.com/office/drawing/2014/main" id="{7A62ED7E-775C-4088-A15F-91DFB6415E3A}"/>
              </a:ext>
            </a:extLst>
          </p:cNvPr>
          <p:cNvSpPr>
            <a:spLocks noGrp="1"/>
          </p:cNvSpPr>
          <p:nvPr>
            <p:ph idx="1"/>
          </p:nvPr>
        </p:nvSpPr>
        <p:spPr/>
        <p:txBody>
          <a:bodyPr/>
          <a:lstStyle/>
          <a:p>
            <a:pPr>
              <a:buFontTx/>
              <a:buChar char="-"/>
            </a:pPr>
            <a:r>
              <a:rPr lang="bg-BG" sz="2400" dirty="0">
                <a:solidFill>
                  <a:srgbClr val="C00000"/>
                </a:solidFill>
              </a:rPr>
              <a:t>Не мога да </a:t>
            </a:r>
            <a:r>
              <a:rPr lang="bg-BG" sz="2400" b="1" u="sng" dirty="0">
                <a:solidFill>
                  <a:srgbClr val="C00000"/>
                </a:solidFill>
              </a:rPr>
              <a:t>си</a:t>
            </a:r>
            <a:r>
              <a:rPr lang="bg-BG" sz="2400" b="1" dirty="0">
                <a:solidFill>
                  <a:srgbClr val="C00000"/>
                </a:solidFill>
              </a:rPr>
              <a:t> </a:t>
            </a:r>
            <a:r>
              <a:rPr lang="bg-BG" sz="2400" dirty="0">
                <a:solidFill>
                  <a:srgbClr val="C00000"/>
                </a:solidFill>
              </a:rPr>
              <a:t>вляза в пощата…?!</a:t>
            </a:r>
          </a:p>
          <a:p>
            <a:pPr>
              <a:buFontTx/>
              <a:buChar char="-"/>
            </a:pPr>
            <a:r>
              <a:rPr lang="bg-BG" sz="2400" dirty="0">
                <a:solidFill>
                  <a:srgbClr val="C00000"/>
                </a:solidFill>
              </a:rPr>
              <a:t>Забравих</a:t>
            </a:r>
            <a:r>
              <a:rPr lang="bg-BG" sz="2400" b="1" dirty="0">
                <a:solidFill>
                  <a:srgbClr val="C00000"/>
                </a:solidFill>
              </a:rPr>
              <a:t> </a:t>
            </a:r>
            <a:r>
              <a:rPr lang="bg-BG" sz="2400" b="1" u="sng" dirty="0">
                <a:solidFill>
                  <a:srgbClr val="C00000"/>
                </a:solidFill>
              </a:rPr>
              <a:t>си</a:t>
            </a:r>
            <a:r>
              <a:rPr lang="bg-BG" sz="2400" b="1" dirty="0">
                <a:solidFill>
                  <a:srgbClr val="C00000"/>
                </a:solidFill>
              </a:rPr>
              <a:t> </a:t>
            </a:r>
            <a:r>
              <a:rPr lang="bg-BG" sz="2400" dirty="0">
                <a:solidFill>
                  <a:srgbClr val="C00000"/>
                </a:solidFill>
              </a:rPr>
              <a:t>телефона…</a:t>
            </a:r>
            <a:r>
              <a:rPr lang="bg-BG" sz="2400" b="1" dirty="0">
                <a:solidFill>
                  <a:srgbClr val="C00000"/>
                </a:solidFill>
              </a:rPr>
              <a:t>?!</a:t>
            </a:r>
            <a:endParaRPr lang="bg-BG" sz="2400" dirty="0">
              <a:solidFill>
                <a:srgbClr val="C00000"/>
              </a:solidFill>
            </a:endParaRPr>
          </a:p>
          <a:p>
            <a:pPr>
              <a:buFontTx/>
              <a:buChar char="-"/>
            </a:pPr>
            <a:r>
              <a:rPr lang="bg-BG" sz="2400" b="1" dirty="0">
                <a:solidFill>
                  <a:srgbClr val="C00000"/>
                </a:solidFill>
              </a:rPr>
              <a:t>Заглавия от един ден в различни медии:</a:t>
            </a:r>
          </a:p>
          <a:p>
            <a:pPr marL="0" indent="0">
              <a:buNone/>
            </a:pPr>
            <a:r>
              <a:rPr lang="bg-BG" sz="2400" b="1" u="sng" dirty="0">
                <a:hlinkClick r:id="rId3"/>
              </a:rPr>
              <a:t>    Отгледаха зеленчуци, които могат да растат на Марс</a:t>
            </a:r>
            <a:endParaRPr lang="bg-BG" sz="2400" dirty="0"/>
          </a:p>
          <a:p>
            <a:pPr marL="0" indent="0">
              <a:buNone/>
            </a:pPr>
            <a:r>
              <a:rPr lang="bg-BG" sz="2400" b="1" u="sng" dirty="0">
                <a:hlinkClick r:id="rId4"/>
              </a:rPr>
              <a:t>    Развъждането на виртуални котки е на път да блокира транзакциите с една от криптовалутите</a:t>
            </a:r>
            <a:endParaRPr lang="bg-BG" sz="2400" dirty="0"/>
          </a:p>
          <a:p>
            <a:pPr marL="0" indent="0">
              <a:buNone/>
            </a:pPr>
            <a:r>
              <a:rPr lang="bg-BG" sz="2400" b="1" u="sng" dirty="0">
                <a:hlinkClick r:id="rId5"/>
              </a:rPr>
              <a:t>    Изкуствен интелект вече чете и разбира текст по-добре от човека</a:t>
            </a:r>
            <a:endParaRPr lang="bg-BG" sz="2400" dirty="0"/>
          </a:p>
          <a:p>
            <a:pPr marL="0" indent="0">
              <a:buNone/>
            </a:pPr>
            <a:r>
              <a:rPr lang="bg-BG" sz="2400" b="1" u="sng" dirty="0">
                <a:hlinkClick r:id="rId6"/>
              </a:rPr>
              <a:t>     Великобритания ще има министър на самотата</a:t>
            </a:r>
            <a:endParaRPr lang="bg-BG" sz="2400" b="1" dirty="0"/>
          </a:p>
          <a:p>
            <a:pPr>
              <a:buFontTx/>
              <a:buChar char="-"/>
            </a:pPr>
            <a:endParaRPr lang="bg-BG" sz="2400" dirty="0"/>
          </a:p>
        </p:txBody>
      </p:sp>
    </p:spTree>
    <p:extLst>
      <p:ext uri="{BB962C8B-B14F-4D97-AF65-F5344CB8AC3E}">
        <p14:creationId xmlns:p14="http://schemas.microsoft.com/office/powerpoint/2010/main" val="792546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Професионална сфера</a:t>
            </a:r>
            <a:endParaRPr lang="en-US" dirty="0"/>
          </a:p>
        </p:txBody>
      </p:sp>
      <p:graphicFrame>
        <p:nvGraphicFramePr>
          <p:cNvPr id="9" name="Chart 8"/>
          <p:cNvGraphicFramePr/>
          <p:nvPr>
            <p:extLst>
              <p:ext uri="{D42A27DB-BD31-4B8C-83A1-F6EECF244321}">
                <p14:modId xmlns:p14="http://schemas.microsoft.com/office/powerpoint/2010/main" val="2437094176"/>
              </p:ext>
            </p:extLst>
          </p:nvPr>
        </p:nvGraphicFramePr>
        <p:xfrm>
          <a:off x="381000" y="1397000"/>
          <a:ext cx="8305800" cy="4546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1003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Клубни срещи</a:t>
            </a:r>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2266" y="1752600"/>
            <a:ext cx="7960468" cy="3472467"/>
          </a:xfrm>
        </p:spPr>
      </p:pic>
      <p:sp>
        <p:nvSpPr>
          <p:cNvPr id="3" name="TextBox 2"/>
          <p:cNvSpPr txBox="1"/>
          <p:nvPr/>
        </p:nvSpPr>
        <p:spPr>
          <a:xfrm>
            <a:off x="5029200" y="1752600"/>
            <a:ext cx="381000" cy="461665"/>
          </a:xfrm>
          <a:prstGeom prst="rect">
            <a:avLst/>
          </a:prstGeom>
          <a:noFill/>
        </p:spPr>
        <p:txBody>
          <a:bodyPr wrap="square" rtlCol="0">
            <a:spAutoFit/>
          </a:bodyPr>
          <a:lstStyle/>
          <a:p>
            <a:r>
              <a:rPr lang="bg-BG" dirty="0" smtClean="0">
                <a:solidFill>
                  <a:schemeClr val="bg2">
                    <a:lumMod val="10000"/>
                  </a:schemeClr>
                </a:solidFill>
                <a:latin typeface="Times New Roman" panose="02020603050405020304" pitchFamily="18" charset="0"/>
                <a:cs typeface="Times New Roman" panose="02020603050405020304" pitchFamily="18" charset="0"/>
              </a:rPr>
              <a:t>?</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83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Проекти</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295400"/>
            <a:ext cx="7457828" cy="3796305"/>
          </a:xfrm>
        </p:spPr>
      </p:pic>
    </p:spTree>
    <p:extLst>
      <p:ext uri="{BB962C8B-B14F-4D97-AF65-F5344CB8AC3E}">
        <p14:creationId xmlns:p14="http://schemas.microsoft.com/office/powerpoint/2010/main" val="63452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Членство в Интеракт</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24000"/>
            <a:ext cx="7966364" cy="3810000"/>
          </a:xfrm>
        </p:spPr>
      </p:pic>
    </p:spTree>
    <p:extLst>
      <p:ext uri="{BB962C8B-B14F-4D97-AF65-F5344CB8AC3E}">
        <p14:creationId xmlns:p14="http://schemas.microsoft.com/office/powerpoint/2010/main" val="197008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Посещения на дистриктни събития</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295400"/>
            <a:ext cx="7675217" cy="3991553"/>
          </a:xfrm>
        </p:spPr>
      </p:pic>
    </p:spTree>
    <p:extLst>
      <p:ext uri="{BB962C8B-B14F-4D97-AF65-F5344CB8AC3E}">
        <p14:creationId xmlns:p14="http://schemas.microsoft.com/office/powerpoint/2010/main" val="2718546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Сбирки с Ротари</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24000"/>
            <a:ext cx="7862836" cy="3914876"/>
          </a:xfrm>
        </p:spPr>
      </p:pic>
    </p:spTree>
    <p:extLst>
      <p:ext uri="{BB962C8B-B14F-4D97-AF65-F5344CB8AC3E}">
        <p14:creationId xmlns:p14="http://schemas.microsoft.com/office/powerpoint/2010/main" val="1689427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Посещения на сбирки на Ротари</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00200"/>
            <a:ext cx="7894545" cy="3691534"/>
          </a:xfrm>
        </p:spPr>
      </p:pic>
    </p:spTree>
    <p:extLst>
      <p:ext uri="{BB962C8B-B14F-4D97-AF65-F5344CB8AC3E}">
        <p14:creationId xmlns:p14="http://schemas.microsoft.com/office/powerpoint/2010/main" val="53088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g-BG" dirty="0" smtClean="0"/>
              <a:t>Членство в Ротари</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76400"/>
            <a:ext cx="7771552" cy="3449172"/>
          </a:xfrm>
        </p:spPr>
      </p:pic>
      <p:pic>
        <p:nvPicPr>
          <p:cNvPr id="5"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945187"/>
            <a:ext cx="1981200" cy="802203"/>
          </a:xfrm>
          <a:prstGeom prst="rect">
            <a:avLst/>
          </a:prstGeom>
        </p:spPr>
      </p:pic>
    </p:spTree>
    <p:extLst>
      <p:ext uri="{BB962C8B-B14F-4D97-AF65-F5344CB8AC3E}">
        <p14:creationId xmlns:p14="http://schemas.microsoft.com/office/powerpoint/2010/main" val="3872741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Състоянието в момента</a:t>
            </a:r>
            <a:endParaRPr lang="en-US" dirty="0"/>
          </a:p>
        </p:txBody>
      </p:sp>
      <p:sp>
        <p:nvSpPr>
          <p:cNvPr id="9" name="Content Placeholder 2"/>
          <p:cNvSpPr txBox="1">
            <a:spLocks/>
          </p:cNvSpPr>
          <p:nvPr/>
        </p:nvSpPr>
        <p:spPr bwMode="auto">
          <a:xfrm>
            <a:off x="228600" y="2514600"/>
            <a:ext cx="868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400">
                <a:solidFill>
                  <a:schemeClr val="tx1"/>
                </a:solidFill>
                <a:latin typeface="Arial" panose="020B0604020202020204" pitchFamily="34" charset="0"/>
                <a:ea typeface="ヒラギノ角ゴ Pro W3" pitchFamily="-84" charset="-128"/>
              </a:defRPr>
            </a:lvl1pPr>
            <a:lvl2pPr marL="401638"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lvl="1">
              <a:spcBef>
                <a:spcPct val="20000"/>
              </a:spcBef>
              <a:buClr>
                <a:schemeClr val="accent1"/>
              </a:buClr>
              <a:buSzPct val="120000"/>
              <a:buFontTx/>
              <a:buBlip>
                <a:blip r:embed="rId2"/>
              </a:buBlip>
            </a:pPr>
            <a:r>
              <a:rPr lang="ru-RU" altLang="en-US" sz="2000" dirty="0">
                <a:solidFill>
                  <a:srgbClr val="58585A"/>
                </a:solidFill>
                <a:latin typeface="Georgia" panose="02040502050405020303" pitchFamily="18" charset="0"/>
              </a:rPr>
              <a:t>Да останем в семейството на Ротари и да </a:t>
            </a:r>
            <a:r>
              <a:rPr lang="ru-RU" altLang="en-US" sz="2000" dirty="0" smtClean="0">
                <a:solidFill>
                  <a:srgbClr val="58585A"/>
                </a:solidFill>
                <a:latin typeface="Georgia" panose="02040502050405020303" pitchFamily="18" charset="0"/>
              </a:rPr>
              <a:t>продължим да</a:t>
            </a:r>
            <a:r>
              <a:rPr lang="ru-RU" altLang="en-US" sz="2000" dirty="0">
                <a:solidFill>
                  <a:srgbClr val="58585A"/>
                </a:solidFill>
                <a:latin typeface="Georgia" panose="02040502050405020303" pitchFamily="18" charset="0"/>
              </a:rPr>
              <a:t/>
            </a:r>
            <a:br>
              <a:rPr lang="ru-RU" altLang="en-US" sz="2000" dirty="0">
                <a:solidFill>
                  <a:srgbClr val="58585A"/>
                </a:solidFill>
                <a:latin typeface="Georgia" panose="02040502050405020303" pitchFamily="18" charset="0"/>
              </a:rPr>
            </a:br>
            <a:r>
              <a:rPr lang="ru-RU" altLang="en-US" sz="2000" dirty="0">
                <a:solidFill>
                  <a:srgbClr val="58585A"/>
                </a:solidFill>
                <a:latin typeface="Georgia" panose="02040502050405020303" pitchFamily="18" charset="0"/>
              </a:rPr>
              <a:t>помагаме на </a:t>
            </a:r>
            <a:r>
              <a:rPr lang="ru-RU" altLang="en-US" sz="2000" dirty="0" smtClean="0">
                <a:solidFill>
                  <a:srgbClr val="58585A"/>
                </a:solidFill>
                <a:latin typeface="Georgia" panose="02040502050405020303" pitchFamily="18" charset="0"/>
              </a:rPr>
              <a:t>обществото</a:t>
            </a:r>
            <a:r>
              <a:rPr lang="ru-RU" altLang="en-US" dirty="0">
                <a:solidFill>
                  <a:srgbClr val="58585A"/>
                </a:solidFill>
                <a:latin typeface="Georgia" panose="02040502050405020303" pitchFamily="18" charset="0"/>
              </a:rPr>
              <a:t/>
            </a:r>
            <a:br>
              <a:rPr lang="ru-RU" altLang="en-US" dirty="0">
                <a:solidFill>
                  <a:srgbClr val="58585A"/>
                </a:solidFill>
                <a:latin typeface="Georgia" panose="02040502050405020303" pitchFamily="18" charset="0"/>
              </a:rPr>
            </a:br>
            <a:endParaRPr lang="ru-RU" altLang="en-US" sz="1100" dirty="0">
              <a:solidFill>
                <a:srgbClr val="58585A"/>
              </a:solidFill>
              <a:latin typeface="Georgia" panose="02040502050405020303" pitchFamily="18" charset="0"/>
            </a:endParaRPr>
          </a:p>
          <a:p>
            <a:pPr lvl="1">
              <a:spcBef>
                <a:spcPct val="20000"/>
              </a:spcBef>
              <a:buClr>
                <a:schemeClr val="accent1"/>
              </a:buClr>
              <a:buSzPct val="120000"/>
              <a:buFontTx/>
              <a:buBlip>
                <a:blip r:embed="rId2"/>
              </a:buBlip>
            </a:pPr>
            <a:r>
              <a:rPr lang="ru-RU" altLang="en-US" sz="2000" dirty="0">
                <a:solidFill>
                  <a:srgbClr val="58585A"/>
                </a:solidFill>
                <a:latin typeface="Georgia" panose="02040502050405020303" pitchFamily="18" charset="0"/>
              </a:rPr>
              <a:t>Вече създадени приятелства и възможността за нови такива;</a:t>
            </a:r>
          </a:p>
          <a:p>
            <a:pPr lvl="1">
              <a:spcBef>
                <a:spcPct val="20000"/>
              </a:spcBef>
              <a:buClr>
                <a:schemeClr val="accent1"/>
              </a:buClr>
              <a:buSzPct val="120000"/>
              <a:buFontTx/>
              <a:buBlip>
                <a:blip r:embed="rId2"/>
              </a:buBlip>
            </a:pPr>
            <a:endParaRPr lang="ru-RU" altLang="en-US" sz="1100" dirty="0">
              <a:solidFill>
                <a:srgbClr val="58585A"/>
              </a:solidFill>
              <a:latin typeface="Georgia" panose="02040502050405020303" pitchFamily="18" charset="0"/>
            </a:endParaRPr>
          </a:p>
          <a:p>
            <a:pPr lvl="1">
              <a:spcBef>
                <a:spcPct val="20000"/>
              </a:spcBef>
              <a:buClr>
                <a:schemeClr val="accent1"/>
              </a:buClr>
              <a:buSzPct val="120000"/>
              <a:buFontTx/>
              <a:buBlip>
                <a:blip r:embed="rId2"/>
              </a:buBlip>
            </a:pPr>
            <a:r>
              <a:rPr lang="ru-RU" altLang="en-US" sz="2000" dirty="0">
                <a:solidFill>
                  <a:srgbClr val="58585A"/>
                </a:solidFill>
                <a:latin typeface="Georgia" panose="02040502050405020303" pitchFamily="18" charset="0"/>
              </a:rPr>
              <a:t>Да допринесем за нови идеи и активности и да работим по </a:t>
            </a:r>
            <a:br>
              <a:rPr lang="ru-RU" altLang="en-US" sz="2000" dirty="0">
                <a:solidFill>
                  <a:srgbClr val="58585A"/>
                </a:solidFill>
                <a:latin typeface="Georgia" panose="02040502050405020303" pitchFamily="18" charset="0"/>
              </a:rPr>
            </a:br>
            <a:r>
              <a:rPr lang="ru-RU" altLang="en-US" sz="2000" dirty="0">
                <a:solidFill>
                  <a:srgbClr val="58585A"/>
                </a:solidFill>
                <a:latin typeface="Georgia" panose="02040502050405020303" pitchFamily="18" charset="0"/>
              </a:rPr>
              <a:t>по-мащабни проекти в полза на обществото;</a:t>
            </a:r>
            <a:br>
              <a:rPr lang="ru-RU" altLang="en-US" sz="2000" dirty="0">
                <a:solidFill>
                  <a:srgbClr val="58585A"/>
                </a:solidFill>
                <a:latin typeface="Georgia" panose="02040502050405020303" pitchFamily="18" charset="0"/>
              </a:rPr>
            </a:br>
            <a:endParaRPr lang="ru-RU" altLang="en-US" sz="2000" dirty="0">
              <a:solidFill>
                <a:srgbClr val="58585A"/>
              </a:solidFill>
              <a:latin typeface="Georgia" panose="02040502050405020303" pitchFamily="18" charset="0"/>
            </a:endParaRPr>
          </a:p>
          <a:p>
            <a:pPr lvl="1">
              <a:spcBef>
                <a:spcPct val="20000"/>
              </a:spcBef>
              <a:buClr>
                <a:schemeClr val="accent1"/>
              </a:buClr>
              <a:buSzPct val="120000"/>
              <a:buFontTx/>
              <a:buBlip>
                <a:blip r:embed="rId2"/>
              </a:buBlip>
            </a:pPr>
            <a:r>
              <a:rPr lang="ru-RU" altLang="en-US" sz="2000" dirty="0">
                <a:solidFill>
                  <a:srgbClr val="58585A"/>
                </a:solidFill>
                <a:latin typeface="Georgia" panose="02040502050405020303" pitchFamily="18" charset="0"/>
              </a:rPr>
              <a:t>Признание / Покана за членство;</a:t>
            </a:r>
            <a:r>
              <a:rPr lang="ru-RU" altLang="en-US" dirty="0">
                <a:solidFill>
                  <a:srgbClr val="58585A"/>
                </a:solidFill>
                <a:latin typeface="Georgia" panose="02040502050405020303" pitchFamily="18" charset="0"/>
              </a:rPr>
              <a:t/>
            </a:r>
            <a:br>
              <a:rPr lang="ru-RU" altLang="en-US" dirty="0">
                <a:solidFill>
                  <a:srgbClr val="58585A"/>
                </a:solidFill>
                <a:latin typeface="Georgia" panose="02040502050405020303" pitchFamily="18" charset="0"/>
              </a:rPr>
            </a:br>
            <a:endParaRPr lang="ru-RU" altLang="en-US" sz="1100" dirty="0">
              <a:solidFill>
                <a:srgbClr val="58585A"/>
              </a:solidFill>
              <a:latin typeface="Georgia" panose="02040502050405020303" pitchFamily="18" charset="0"/>
            </a:endParaRPr>
          </a:p>
          <a:p>
            <a:pPr lvl="1">
              <a:spcBef>
                <a:spcPct val="20000"/>
              </a:spcBef>
              <a:buClr>
                <a:schemeClr val="accent1"/>
              </a:buClr>
              <a:buSzPct val="120000"/>
              <a:buFontTx/>
              <a:buBlip>
                <a:blip r:embed="rId2"/>
              </a:buBlip>
            </a:pPr>
            <a:r>
              <a:rPr lang="ru-RU" altLang="en-US" sz="2000" dirty="0">
                <a:solidFill>
                  <a:srgbClr val="58585A"/>
                </a:solidFill>
                <a:latin typeface="Georgia" panose="02040502050405020303" pitchFamily="18" charset="0"/>
              </a:rPr>
              <a:t>Нови контакти с по-опитни професионалисти.</a:t>
            </a:r>
          </a:p>
        </p:txBody>
      </p:sp>
      <p:sp>
        <p:nvSpPr>
          <p:cNvPr id="10" name="Content Placeholder 2"/>
          <p:cNvSpPr>
            <a:spLocks noGrp="1"/>
          </p:cNvSpPr>
          <p:nvPr>
            <p:ph idx="1"/>
          </p:nvPr>
        </p:nvSpPr>
        <p:spPr bwMode="auto">
          <a:xfrm>
            <a:off x="457200" y="1219200"/>
            <a:ext cx="82296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algn="ctr" eaLnBrk="1" hangingPunct="1">
              <a:buFont typeface="Arial" panose="020B0604020202020204" pitchFamily="34" charset="0"/>
              <a:buNone/>
            </a:pPr>
            <a:r>
              <a:rPr lang="bg-BG" altLang="en-US" sz="2000" b="1" dirty="0" smtClean="0">
                <a:solidFill>
                  <a:schemeClr val="accent1"/>
                </a:solidFill>
                <a:latin typeface="Georgia" panose="02040502050405020303" pitchFamily="18" charset="0"/>
              </a:rPr>
              <a:t>Основни </a:t>
            </a:r>
          </a:p>
          <a:p>
            <a:pPr marL="0" indent="0" algn="ctr" eaLnBrk="1" hangingPunct="1">
              <a:buFont typeface="Arial" panose="020B0604020202020204" pitchFamily="34" charset="0"/>
              <a:buNone/>
            </a:pPr>
            <a:r>
              <a:rPr lang="bg-BG" altLang="en-US" sz="2000" b="1" dirty="0" smtClean="0">
                <a:solidFill>
                  <a:schemeClr val="accent1"/>
                </a:solidFill>
                <a:latin typeface="Georgia" panose="02040502050405020303" pitchFamily="18" charset="0"/>
              </a:rPr>
              <a:t>причини, </a:t>
            </a:r>
            <a:r>
              <a:rPr lang="ru-RU" altLang="en-US" sz="2000" b="1" dirty="0" smtClean="0">
                <a:solidFill>
                  <a:schemeClr val="accent1"/>
                </a:solidFill>
                <a:latin typeface="Georgia" panose="02040502050405020303" pitchFamily="18" charset="0"/>
              </a:rPr>
              <a:t>поради които член на Ротаракт клуб </a:t>
            </a:r>
          </a:p>
          <a:p>
            <a:pPr marL="0" indent="0" algn="ctr" eaLnBrk="1" hangingPunct="1">
              <a:buFont typeface="Arial" panose="020B0604020202020204" pitchFamily="34" charset="0"/>
              <a:buNone/>
            </a:pPr>
            <a:r>
              <a:rPr lang="ru-RU" altLang="en-US" sz="2000" b="1" dirty="0" smtClean="0">
                <a:solidFill>
                  <a:schemeClr val="accent1"/>
                </a:solidFill>
                <a:latin typeface="Georgia" panose="02040502050405020303" pitchFamily="18" charset="0"/>
              </a:rPr>
              <a:t>ще се присъедини към Ротари клуб</a:t>
            </a:r>
            <a:endParaRPr lang="en-US" altLang="en-US" sz="2000" b="1" dirty="0" smtClean="0">
              <a:solidFill>
                <a:schemeClr val="accent1"/>
              </a:solidFill>
              <a:latin typeface="Georgia" panose="02040502050405020303" pitchFamily="18" charset="0"/>
            </a:endParaRPr>
          </a:p>
        </p:txBody>
      </p:sp>
    </p:spTree>
    <p:extLst>
      <p:ext uri="{BB962C8B-B14F-4D97-AF65-F5344CB8AC3E}">
        <p14:creationId xmlns:p14="http://schemas.microsoft.com/office/powerpoint/2010/main" val="989878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g-BG" dirty="0" smtClean="0"/>
              <a:t>Състоянието в момента</a:t>
            </a:r>
            <a:endParaRPr lang="en-US" dirty="0"/>
          </a:p>
        </p:txBody>
      </p:sp>
      <p:sp>
        <p:nvSpPr>
          <p:cNvPr id="8" name="Content Placeholder 2"/>
          <p:cNvSpPr>
            <a:spLocks noGrp="1"/>
          </p:cNvSpPr>
          <p:nvPr>
            <p:ph idx="1"/>
          </p:nvPr>
        </p:nvSpPr>
        <p:spPr bwMode="auto">
          <a:xfrm>
            <a:off x="457200" y="1219200"/>
            <a:ext cx="82296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algn="ctr" eaLnBrk="1" hangingPunct="1">
              <a:buFont typeface="Arial" panose="020B0604020202020204" pitchFamily="34" charset="0"/>
              <a:buNone/>
            </a:pPr>
            <a:r>
              <a:rPr lang="bg-BG" altLang="en-US" sz="2000" b="1" dirty="0" smtClean="0">
                <a:solidFill>
                  <a:schemeClr val="accent1"/>
                </a:solidFill>
                <a:latin typeface="Georgia" panose="02040502050405020303" pitchFamily="18" charset="0"/>
              </a:rPr>
              <a:t>Основни</a:t>
            </a:r>
          </a:p>
          <a:p>
            <a:pPr marL="0" indent="0" algn="ctr" eaLnBrk="1" hangingPunct="1">
              <a:buFont typeface="Arial" panose="020B0604020202020204" pitchFamily="34" charset="0"/>
              <a:buNone/>
            </a:pPr>
            <a:r>
              <a:rPr lang="bg-BG" altLang="en-US" sz="2000" b="1" dirty="0" smtClean="0">
                <a:solidFill>
                  <a:schemeClr val="accent1"/>
                </a:solidFill>
                <a:latin typeface="Georgia" panose="02040502050405020303" pitchFamily="18" charset="0"/>
              </a:rPr>
              <a:t>причини, </a:t>
            </a:r>
            <a:r>
              <a:rPr lang="ru-RU" altLang="en-US" sz="2000" b="1" dirty="0" smtClean="0">
                <a:solidFill>
                  <a:schemeClr val="accent1"/>
                </a:solidFill>
                <a:latin typeface="Georgia" panose="02040502050405020303" pitchFamily="18" charset="0"/>
              </a:rPr>
              <a:t>поради които член на Ротаракт клуб </a:t>
            </a:r>
          </a:p>
          <a:p>
            <a:pPr marL="0" indent="0" algn="ctr" eaLnBrk="1" hangingPunct="1">
              <a:buFont typeface="Arial" panose="020B0604020202020204" pitchFamily="34" charset="0"/>
              <a:buNone/>
            </a:pPr>
            <a:r>
              <a:rPr lang="ru-RU" altLang="en-US" sz="2000" b="1" dirty="0" smtClean="0">
                <a:solidFill>
                  <a:srgbClr val="FF0000"/>
                </a:solidFill>
                <a:latin typeface="Georgia" panose="02040502050405020303" pitchFamily="18" charset="0"/>
              </a:rPr>
              <a:t>НЕ</a:t>
            </a:r>
            <a:r>
              <a:rPr lang="ru-RU" altLang="en-US" sz="2000" b="1" dirty="0" smtClean="0">
                <a:solidFill>
                  <a:schemeClr val="accent1"/>
                </a:solidFill>
                <a:latin typeface="Georgia" panose="02040502050405020303" pitchFamily="18" charset="0"/>
              </a:rPr>
              <a:t> би се присъединил към Ротари клуб</a:t>
            </a:r>
            <a:endParaRPr lang="en-US" altLang="en-US" sz="2000" b="1" dirty="0" smtClean="0">
              <a:solidFill>
                <a:schemeClr val="accent1"/>
              </a:solidFill>
              <a:latin typeface="Georgia" panose="02040502050405020303" pitchFamily="18" charset="0"/>
            </a:endParaRPr>
          </a:p>
        </p:txBody>
      </p:sp>
      <p:sp>
        <p:nvSpPr>
          <p:cNvPr id="11" name="Content Placeholder 2"/>
          <p:cNvSpPr txBox="1">
            <a:spLocks/>
          </p:cNvSpPr>
          <p:nvPr/>
        </p:nvSpPr>
        <p:spPr bwMode="auto">
          <a:xfrm>
            <a:off x="228600" y="2438400"/>
            <a:ext cx="868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ヒラギノ角ゴ Pro W3" pitchFamily="-84" charset="-128"/>
              </a:defRPr>
            </a:lvl1pPr>
            <a:lvl2pPr marL="338138" indent="-2222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marL="401638" lvl="1" indent="-285750">
              <a:spcBef>
                <a:spcPct val="20000"/>
              </a:spcBef>
              <a:buClr>
                <a:schemeClr val="accent1"/>
              </a:buClr>
              <a:buSzPct val="120000"/>
              <a:buFontTx/>
              <a:buBlip>
                <a:blip r:embed="rId2"/>
              </a:buBlip>
              <a:defRPr/>
            </a:pPr>
            <a:r>
              <a:rPr lang="ru-RU" altLang="en-US" sz="2000" dirty="0" smtClean="0">
                <a:solidFill>
                  <a:srgbClr val="58585A"/>
                </a:solidFill>
                <a:latin typeface="Georgia" panose="02040502050405020303" pitchFamily="18" charset="0"/>
              </a:rPr>
              <a:t>Значителна възрастова разлика;</a:t>
            </a:r>
            <a:br>
              <a:rPr lang="ru-RU" altLang="en-US" sz="2000" dirty="0" smtClean="0">
                <a:solidFill>
                  <a:srgbClr val="58585A"/>
                </a:solidFill>
                <a:latin typeface="Georgia" panose="02040502050405020303" pitchFamily="18" charset="0"/>
              </a:rPr>
            </a:br>
            <a:endParaRPr lang="ru-RU" altLang="en-US" sz="800" dirty="0" smtClean="0">
              <a:solidFill>
                <a:srgbClr val="58585A"/>
              </a:solidFill>
              <a:latin typeface="Georgia" panose="02040502050405020303" pitchFamily="18" charset="0"/>
            </a:endParaRPr>
          </a:p>
          <a:p>
            <a:pPr marL="401638" lvl="1" indent="-285750">
              <a:spcBef>
                <a:spcPct val="20000"/>
              </a:spcBef>
              <a:buClr>
                <a:schemeClr val="accent1"/>
              </a:buClr>
              <a:buSzPct val="120000"/>
              <a:buFontTx/>
              <a:buBlip>
                <a:blip r:embed="rId2"/>
              </a:buBlip>
              <a:defRPr/>
            </a:pPr>
            <a:r>
              <a:rPr lang="ru-RU" altLang="en-US" sz="2000" dirty="0" smtClean="0">
                <a:solidFill>
                  <a:srgbClr val="58585A"/>
                </a:solidFill>
                <a:latin typeface="Georgia" panose="02040502050405020303" pitchFamily="18" charset="0"/>
              </a:rPr>
              <a:t>Финансови причини - </a:t>
            </a:r>
            <a:r>
              <a:rPr lang="ru-RU" altLang="en-US" sz="2000" dirty="0">
                <a:solidFill>
                  <a:srgbClr val="58585A"/>
                </a:solidFill>
                <a:latin typeface="Georgia" panose="02040502050405020303" pitchFamily="18" charset="0"/>
              </a:rPr>
              <a:t>з</a:t>
            </a:r>
            <a:r>
              <a:rPr lang="ru-RU" altLang="en-US" sz="2000" dirty="0" smtClean="0">
                <a:solidFill>
                  <a:srgbClr val="58585A"/>
                </a:solidFill>
                <a:latin typeface="Georgia" panose="02040502050405020303" pitchFamily="18" charset="0"/>
              </a:rPr>
              <a:t>начително по-високо финансово задължение към РК и рязко нятоварване на личния бюджет;</a:t>
            </a:r>
            <a:br>
              <a:rPr lang="ru-RU" altLang="en-US" sz="2000" dirty="0" smtClean="0">
                <a:solidFill>
                  <a:srgbClr val="58585A"/>
                </a:solidFill>
                <a:latin typeface="Georgia" panose="02040502050405020303" pitchFamily="18" charset="0"/>
              </a:rPr>
            </a:br>
            <a:endParaRPr lang="ru-RU" altLang="en-US" sz="800" dirty="0" smtClean="0">
              <a:solidFill>
                <a:srgbClr val="58585A"/>
              </a:solidFill>
              <a:latin typeface="Georgia" panose="02040502050405020303" pitchFamily="18" charset="0"/>
            </a:endParaRPr>
          </a:p>
          <a:p>
            <a:pPr marL="401638" lvl="1" indent="-285750">
              <a:spcBef>
                <a:spcPct val="20000"/>
              </a:spcBef>
              <a:buClr>
                <a:schemeClr val="accent1"/>
              </a:buClr>
              <a:buSzPct val="120000"/>
              <a:buFontTx/>
              <a:buBlip>
                <a:blip r:embed="rId2"/>
              </a:buBlip>
              <a:defRPr/>
            </a:pPr>
            <a:r>
              <a:rPr lang="ru-RU" altLang="en-US" sz="2000" dirty="0" smtClean="0">
                <a:solidFill>
                  <a:srgbClr val="58585A"/>
                </a:solidFill>
                <a:latin typeface="Georgia" panose="02040502050405020303" pitchFamily="18" charset="0"/>
              </a:rPr>
              <a:t>Ангажираност поради лични или семейни причини;</a:t>
            </a:r>
            <a:br>
              <a:rPr lang="ru-RU" altLang="en-US" sz="2000" dirty="0" smtClean="0">
                <a:solidFill>
                  <a:srgbClr val="58585A"/>
                </a:solidFill>
                <a:latin typeface="Georgia" panose="02040502050405020303" pitchFamily="18" charset="0"/>
              </a:rPr>
            </a:br>
            <a:endParaRPr lang="ru-RU" altLang="en-US" sz="800" dirty="0" smtClean="0">
              <a:solidFill>
                <a:srgbClr val="58585A"/>
              </a:solidFill>
              <a:latin typeface="Georgia" panose="02040502050405020303" pitchFamily="18" charset="0"/>
            </a:endParaRPr>
          </a:p>
          <a:p>
            <a:pPr marL="401638" lvl="1" indent="-285750">
              <a:spcBef>
                <a:spcPct val="20000"/>
              </a:spcBef>
              <a:buClr>
                <a:schemeClr val="accent1"/>
              </a:buClr>
              <a:buSzPct val="120000"/>
              <a:buFontTx/>
              <a:buBlip>
                <a:blip r:embed="rId2"/>
              </a:buBlip>
              <a:defRPr/>
            </a:pPr>
            <a:r>
              <a:rPr lang="ru-RU" altLang="en-US" sz="2000" dirty="0" smtClean="0">
                <a:solidFill>
                  <a:srgbClr val="58585A"/>
                </a:solidFill>
                <a:latin typeface="Georgia" panose="02040502050405020303" pitchFamily="18" charset="0"/>
              </a:rPr>
              <a:t>Различни виждания относно дейността и реализираните проекти и по-слаба </a:t>
            </a:r>
            <a:r>
              <a:rPr lang="ru-RU" altLang="en-US" sz="2000" dirty="0">
                <a:solidFill>
                  <a:srgbClr val="58585A"/>
                </a:solidFill>
                <a:latin typeface="Georgia" panose="02040502050405020303" pitchFamily="18" charset="0"/>
              </a:rPr>
              <a:t>динамика на в дейността на </a:t>
            </a:r>
            <a:r>
              <a:rPr lang="ru-RU" altLang="en-US" sz="2000" dirty="0" smtClean="0">
                <a:solidFill>
                  <a:srgbClr val="58585A"/>
                </a:solidFill>
                <a:latin typeface="Georgia" panose="02040502050405020303" pitchFamily="18" charset="0"/>
              </a:rPr>
              <a:t>РК;</a:t>
            </a:r>
            <a:br>
              <a:rPr lang="ru-RU" altLang="en-US" sz="2000" dirty="0" smtClean="0">
                <a:solidFill>
                  <a:srgbClr val="58585A"/>
                </a:solidFill>
                <a:latin typeface="Georgia" panose="02040502050405020303" pitchFamily="18" charset="0"/>
              </a:rPr>
            </a:br>
            <a:endParaRPr lang="ru-RU" altLang="en-US" sz="800" dirty="0" smtClean="0">
              <a:solidFill>
                <a:srgbClr val="58585A"/>
              </a:solidFill>
              <a:latin typeface="Georgia" panose="02040502050405020303" pitchFamily="18" charset="0"/>
            </a:endParaRPr>
          </a:p>
          <a:p>
            <a:pPr marL="401638" lvl="1" indent="-285750">
              <a:spcBef>
                <a:spcPct val="20000"/>
              </a:spcBef>
              <a:buClr>
                <a:schemeClr val="accent1"/>
              </a:buClr>
              <a:buSzPct val="120000"/>
              <a:buFontTx/>
              <a:buBlip>
                <a:blip r:embed="rId2"/>
              </a:buBlip>
              <a:defRPr/>
            </a:pPr>
            <a:r>
              <a:rPr lang="ru-RU" altLang="en-US" sz="2000" dirty="0" smtClean="0">
                <a:solidFill>
                  <a:srgbClr val="58585A"/>
                </a:solidFill>
                <a:latin typeface="Georgia" panose="02040502050405020303" pitchFamily="18" charset="0"/>
              </a:rPr>
              <a:t>Неспособност за толериране мнението и омаловажаване приноса на младите;</a:t>
            </a:r>
          </a:p>
          <a:p>
            <a:pPr marL="115888" lvl="1" indent="0">
              <a:spcBef>
                <a:spcPct val="20000"/>
              </a:spcBef>
              <a:buClr>
                <a:schemeClr val="accent1"/>
              </a:buClr>
              <a:buSzPct val="120000"/>
              <a:defRPr/>
            </a:pPr>
            <a:endParaRPr lang="ru-RU" altLang="en-US" sz="600" dirty="0" smtClean="0">
              <a:solidFill>
                <a:srgbClr val="58585A"/>
              </a:solidFill>
              <a:latin typeface="Georgia" panose="02040502050405020303" pitchFamily="18" charset="0"/>
            </a:endParaRPr>
          </a:p>
          <a:p>
            <a:pPr marL="401638" lvl="1" indent="-285750">
              <a:spcBef>
                <a:spcPct val="20000"/>
              </a:spcBef>
              <a:buClr>
                <a:schemeClr val="accent1"/>
              </a:buClr>
              <a:buSzPct val="120000"/>
              <a:buFontTx/>
              <a:buBlip>
                <a:blip r:embed="rId2"/>
              </a:buBlip>
              <a:defRPr/>
            </a:pPr>
            <a:r>
              <a:rPr lang="ru-RU" altLang="en-US" sz="2000" dirty="0" smtClean="0">
                <a:solidFill>
                  <a:srgbClr val="58585A"/>
                </a:solidFill>
                <a:latin typeface="Georgia" panose="02040502050405020303" pitchFamily="18" charset="0"/>
              </a:rPr>
              <a:t>Възрастова бариера</a:t>
            </a:r>
          </a:p>
        </p:txBody>
      </p:sp>
    </p:spTree>
    <p:extLst>
      <p:ext uri="{BB962C8B-B14F-4D97-AF65-F5344CB8AC3E}">
        <p14:creationId xmlns:p14="http://schemas.microsoft.com/office/powerpoint/2010/main" val="2963511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 calcmode="lin" valueType="num">
                                      <p:cBhvr additive="base">
                                        <p:cTn id="32"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 calcmode="lin" valueType="num">
                                      <p:cBhvr additive="base">
                                        <p:cTn id="38"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 calcmode="lin" valueType="num">
                                      <p:cBhvr additive="base">
                                        <p:cTn id="44"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smtClean="0"/>
              <a:t>Това </a:t>
            </a:r>
            <a:r>
              <a:rPr lang="bg-BG" sz="2800" b="1" dirty="0"/>
              <a:t>можем да правим и ние, на ниво клуб:</a:t>
            </a:r>
            <a:endParaRPr lang="en-US" altLang="en-US" sz="2800" b="1" dirty="0" smtClean="0">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DD48B1CF-D629-4A0F-AE17-A941D1C7E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478" y="1199894"/>
            <a:ext cx="4037509" cy="4896106"/>
          </a:xfrm>
          <a:prstGeom prst="rect">
            <a:avLst/>
          </a:prstGeom>
        </p:spPr>
      </p:pic>
      <p:pic>
        <p:nvPicPr>
          <p:cNvPr id="6" name="Content Placeholder 7">
            <a:extLst>
              <a:ext uri="{FF2B5EF4-FFF2-40B4-BE49-F238E27FC236}">
                <a16:creationId xmlns="" xmlns:a16="http://schemas.microsoft.com/office/drawing/2014/main" id="{A8DD1E38-951E-4B09-9D58-8C2CAAB8E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647" y="2335179"/>
            <a:ext cx="4468184" cy="3760821"/>
          </a:xfrm>
          <a:prstGeom prst="rect">
            <a:avLst/>
          </a:prstGeom>
          <a:ln w="12700">
            <a:solidFill>
              <a:srgbClr val="002060"/>
            </a:solidFill>
          </a:ln>
        </p:spPr>
      </p:pic>
      <p:pic>
        <p:nvPicPr>
          <p:cNvPr id="7" name="Picture 6">
            <a:extLst>
              <a:ext uri="{FF2B5EF4-FFF2-40B4-BE49-F238E27FC236}">
                <a16:creationId xmlns="" xmlns:a16="http://schemas.microsoft.com/office/drawing/2014/main" id="{63FEED4F-F3E2-48D5-8F6D-5F6DC6B57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013222"/>
            <a:ext cx="3581400" cy="3040571"/>
          </a:xfrm>
          <a:prstGeom prst="rect">
            <a:avLst/>
          </a:prstGeom>
          <a:ln w="19050">
            <a:solidFill>
              <a:srgbClr val="002060"/>
            </a:solidFill>
          </a:ln>
        </p:spPr>
      </p:pic>
    </p:spTree>
    <p:extLst>
      <p:ext uri="{BB962C8B-B14F-4D97-AF65-F5344CB8AC3E}">
        <p14:creationId xmlns:p14="http://schemas.microsoft.com/office/powerpoint/2010/main" val="2986917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0"/>
          <p:cNvSpPr txBox="1">
            <a:spLocks noChangeArrowheads="1"/>
          </p:cNvSpPr>
          <p:nvPr/>
        </p:nvSpPr>
        <p:spPr bwMode="auto">
          <a:xfrm>
            <a:off x="526648" y="3276600"/>
            <a:ext cx="8077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buClr>
                <a:srgbClr val="005DAA"/>
              </a:buClr>
              <a:buSzPct val="25000"/>
              <a:defRPr/>
            </a:pPr>
            <a:r>
              <a:rPr lang="bg-BG" altLang="bg-BG" sz="2800" b="1" dirty="0" smtClean="0">
                <a:solidFill>
                  <a:schemeClr val="bg1"/>
                </a:solidFill>
                <a:effectLst>
                  <a:outerShdw blurRad="38100" dist="38100" dir="2700000" algn="tl">
                    <a:srgbClr val="000000"/>
                  </a:outerShdw>
                </a:effectLst>
                <a:latin typeface="Georgia" panose="02040502050405020303" pitchFamily="18" charset="0"/>
                <a:sym typeface="Georgia" panose="02040502050405020303" pitchFamily="18" charset="0"/>
              </a:rPr>
              <a:t>Благодаря за вниманието !!!</a:t>
            </a:r>
            <a:endParaRPr lang="en-US" altLang="bg-BG" sz="2800" b="1" dirty="0">
              <a:solidFill>
                <a:schemeClr val="bg1"/>
              </a:solidFill>
              <a:effectLst>
                <a:outerShdw blurRad="38100" dist="38100" dir="2700000" algn="tl">
                  <a:srgbClr val="000000"/>
                </a:outerShdw>
              </a:effectLst>
              <a:latin typeface="Georgia" panose="02040502050405020303" pitchFamily="18" charset="0"/>
              <a:sym typeface="Georgia" panose="02040502050405020303" pitchFamily="18" charset="0"/>
            </a:endParaRPr>
          </a:p>
          <a:p>
            <a:pPr eaLnBrk="1" hangingPunct="1">
              <a:defRPr/>
            </a:pPr>
            <a:endParaRPr lang="en-US" altLang="bg-BG" sz="2000" dirty="0">
              <a:solidFill>
                <a:schemeClr val="bg1"/>
              </a:solidFill>
              <a:effectLst>
                <a:outerShdw blurRad="38100" dist="38100" dir="2700000" algn="tl">
                  <a:srgbClr val="000000"/>
                </a:outerShdw>
              </a:effectLst>
              <a:latin typeface="Georgia" panose="02040502050405020303" pitchFamily="18" charset="0"/>
            </a:endParaRPr>
          </a:p>
        </p:txBody>
      </p:sp>
      <p:sp>
        <p:nvSpPr>
          <p:cNvPr id="31750" name="Rectangle 5"/>
          <p:cNvSpPr>
            <a:spLocks noChangeArrowheads="1"/>
          </p:cNvSpPr>
          <p:nvPr/>
        </p:nvSpPr>
        <p:spPr bwMode="auto">
          <a:xfrm>
            <a:off x="381000" y="4724400"/>
            <a:ext cx="8229600" cy="307777"/>
          </a:xfrm>
          <a:prstGeom prst="rect">
            <a:avLst/>
          </a:prstGeom>
          <a:noFill/>
          <a:ln w="9525">
            <a:noFill/>
            <a:miter lim="800000"/>
            <a:headEnd/>
            <a:tailEnd/>
          </a:ln>
        </p:spPr>
        <p:txBody>
          <a:bodyPr wrap="square">
            <a:spAutoFit/>
          </a:bodyPr>
          <a:lstStyle/>
          <a:p>
            <a:pPr lvl="0" eaLnBrk="1" hangingPunct="1"/>
            <a:r>
              <a:rPr lang="en-US" altLang="en-US" sz="1400" dirty="0" smtClean="0">
                <a:solidFill>
                  <a:srgbClr val="01B4E7"/>
                </a:solidFill>
                <a:latin typeface="Georgia" panose="02040502050405020303" pitchFamily="18" charset="0"/>
              </a:rPr>
              <a:t> </a:t>
            </a:r>
            <a:endParaRPr lang="en-US" altLang="en-US" sz="1400" dirty="0">
              <a:solidFill>
                <a:srgbClr val="01B4E7"/>
              </a:solidFill>
              <a:latin typeface="Georgia" panose="02040502050405020303" pitchFamily="18" charset="0"/>
            </a:endParaRPr>
          </a:p>
        </p:txBody>
      </p:sp>
      <p:sp>
        <p:nvSpPr>
          <p:cNvPr id="10" name="Shape 167"/>
          <p:cNvSpPr txBox="1">
            <a:spLocks noChangeArrowheads="1"/>
          </p:cNvSpPr>
          <p:nvPr/>
        </p:nvSpPr>
        <p:spPr bwMode="auto">
          <a:xfrm>
            <a:off x="1936410" y="6248400"/>
            <a:ext cx="5378789" cy="501650"/>
          </a:xfrm>
          <a:prstGeom prst="rect">
            <a:avLst/>
          </a:prstGeom>
          <a:noFill/>
          <a:ln w="9525">
            <a:noFill/>
            <a:miter lim="800000"/>
            <a:headEnd/>
            <a:tailEnd/>
          </a:ln>
        </p:spPr>
        <p:txBody>
          <a:bodyPr lIns="91425" tIns="45700" rIns="91425" bIns="45700"/>
          <a:lstStyle/>
          <a:p>
            <a:pPr algn="ctr" eaLnBrk="1" hangingPunct="1">
              <a:buClr>
                <a:srgbClr val="005DAA"/>
              </a:buClr>
              <a:buSzPct val="25000"/>
              <a:buFont typeface="Georgia" pitchFamily="18" charset="0"/>
              <a:buNone/>
            </a:pPr>
            <a:endParaRPr lang="en-US" altLang="bg-BG" sz="1400" b="1" dirty="0">
              <a:solidFill>
                <a:srgbClr val="0998DC"/>
              </a:solidFill>
              <a:latin typeface="Georgia" pitchFamily="18" charset="0"/>
              <a:sym typeface="Georgia" pitchFamily="18" charset="0"/>
            </a:endParaRPr>
          </a:p>
        </p:txBody>
      </p:sp>
    </p:spTree>
    <p:extLst>
      <p:ext uri="{BB962C8B-B14F-4D97-AF65-F5344CB8AC3E}">
        <p14:creationId xmlns:p14="http://schemas.microsoft.com/office/powerpoint/2010/main" val="4233875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1644666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chor="ctr"/>
          <a:lstStyle/>
          <a:p>
            <a:pPr eaLnBrk="1" hangingPunct="1">
              <a:defRPr/>
            </a:pPr>
            <a:r>
              <a:rPr lang="bg-BG" altLang="en-US" sz="3600" b="1" dirty="0" smtClean="0">
                <a:latin typeface="Times New Roman" panose="02020603050405020304" pitchFamily="18" charset="0"/>
                <a:cs typeface="Times New Roman" panose="02020603050405020304" pitchFamily="18" charset="0"/>
              </a:rPr>
              <a:t> </a:t>
            </a:r>
            <a:r>
              <a:rPr lang="bg-BG" altLang="en-US" sz="3600" b="1" dirty="0" err="1" smtClean="0">
                <a:latin typeface="Times New Roman" panose="02020603050405020304" pitchFamily="18" charset="0"/>
                <a:cs typeface="Times New Roman" panose="02020603050405020304" pitchFamily="18" charset="0"/>
              </a:rPr>
              <a:t>Дистрикт</a:t>
            </a:r>
            <a:r>
              <a:rPr lang="bg-BG" altLang="en-US" sz="3600" b="1" dirty="0" smtClean="0">
                <a:latin typeface="Times New Roman" panose="02020603050405020304" pitchFamily="18" charset="0"/>
                <a:cs typeface="Times New Roman" panose="02020603050405020304" pitchFamily="18" charset="0"/>
              </a:rPr>
              <a:t> 2482 – правила и процедури</a:t>
            </a:r>
            <a:endParaRPr lang="en-US" sz="3600" b="1" dirty="0">
              <a:latin typeface="Times New Roman" panose="02020603050405020304" pitchFamily="18" charset="0"/>
              <a:cs typeface="Times New Roman" panose="02020603050405020304" pitchFamily="18" charset="0"/>
            </a:endParaRPr>
          </a:p>
        </p:txBody>
      </p:sp>
      <p:sp>
        <p:nvSpPr>
          <p:cNvPr id="54275"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2400" b="1" dirty="0" smtClean="0">
                <a:latin typeface="Georgia" panose="02040502050405020303" pitchFamily="18" charset="0"/>
                <a:cs typeface="Times New Roman" pitchFamily="18" charset="0"/>
              </a:rPr>
              <a:t>Димитър Димитров, </a:t>
            </a:r>
            <a:r>
              <a:rPr lang="bg-BG" altLang="en-US" sz="2400" b="1" dirty="0">
                <a:latin typeface="Georgia" panose="02040502050405020303" pitchFamily="18" charset="0"/>
                <a:cs typeface="Times New Roman" pitchFamily="18" charset="0"/>
              </a:rPr>
              <a:t>П</a:t>
            </a:r>
            <a:r>
              <a:rPr lang="bg-BG" altLang="en-US" sz="2400" b="1" dirty="0" smtClean="0">
                <a:latin typeface="Georgia" panose="02040502050405020303" pitchFamily="18" charset="0"/>
                <a:cs typeface="Times New Roman" pitchFamily="18" charset="0"/>
              </a:rPr>
              <a:t>ДГ</a:t>
            </a:r>
            <a:endParaRPr lang="bg-BG" altLang="en-US" b="1" dirty="0" smtClean="0">
              <a:latin typeface="Georgia" panose="02040502050405020303" pitchFamily="18" charset="0"/>
              <a:cs typeface="Times New Roman" pitchFamily="18" charset="0"/>
            </a:endParaRPr>
          </a:p>
        </p:txBody>
      </p:sp>
    </p:spTree>
    <p:extLst>
      <p:ext uri="{BB962C8B-B14F-4D97-AF65-F5344CB8AC3E}">
        <p14:creationId xmlns:p14="http://schemas.microsoft.com/office/powerpoint/2010/main" val="23107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err="1" smtClean="0">
                <a:latin typeface="Times New Roman" pitchFamily="18" charset="0"/>
                <a:cs typeface="Times New Roman" pitchFamily="18" charset="0"/>
              </a:rPr>
              <a:t>Дистрикт</a:t>
            </a:r>
            <a:r>
              <a:rPr lang="bg-BG" altLang="en-US" sz="2800" b="1" dirty="0" smtClean="0">
                <a:latin typeface="Times New Roman" pitchFamily="18" charset="0"/>
                <a:cs typeface="Times New Roman" pitchFamily="18" charset="0"/>
              </a:rPr>
              <a:t> 2482</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marL="0" indent="0" algn="just" eaLnBrk="1" fontAlgn="auto" hangingPunct="1">
              <a:spcAft>
                <a:spcPts val="300"/>
              </a:spcAft>
              <a:buNone/>
              <a:defRPr/>
            </a:pPr>
            <a:endParaRPr lang="bg-BG" b="1" dirty="0" smtClean="0"/>
          </a:p>
          <a:p>
            <a:pPr marL="0" indent="0" algn="ctr" eaLnBrk="1" fontAlgn="auto" hangingPunct="1">
              <a:spcAft>
                <a:spcPts val="300"/>
              </a:spcAft>
              <a:buNone/>
              <a:defRPr/>
            </a:pPr>
            <a:endParaRPr lang="bg-BG" sz="2800" b="1" dirty="0" smtClean="0">
              <a:latin typeface="Arial Narrow" panose="020B0606020202030204" pitchFamily="34" charset="0"/>
            </a:endParaRPr>
          </a:p>
          <a:p>
            <a:pPr marL="0" indent="0" algn="ctr" eaLnBrk="1" fontAlgn="auto" hangingPunct="1">
              <a:spcAft>
                <a:spcPts val="300"/>
              </a:spcAft>
              <a:buNone/>
              <a:defRPr/>
            </a:pPr>
            <a:endParaRPr lang="bg-BG" sz="2800" b="1" dirty="0">
              <a:latin typeface="Arial Narrow" panose="020B0606020202030204" pitchFamily="34" charset="0"/>
            </a:endParaRPr>
          </a:p>
          <a:p>
            <a:pPr marL="0" indent="0" algn="ctr" eaLnBrk="1" fontAlgn="auto" hangingPunct="1">
              <a:spcAft>
                <a:spcPts val="300"/>
              </a:spcAft>
              <a:buNone/>
              <a:defRPr/>
            </a:pPr>
            <a:r>
              <a:rPr lang="bg-BG" sz="2800" b="1" dirty="0" smtClean="0">
                <a:latin typeface="Arial Narrow" panose="020B0606020202030204" pitchFamily="34" charset="0"/>
              </a:rPr>
              <a:t>Дистрикт </a:t>
            </a:r>
            <a:r>
              <a:rPr lang="bg-BG" sz="2800" b="1" dirty="0">
                <a:latin typeface="Arial Narrow" panose="020B0606020202030204" pitchFamily="34" charset="0"/>
              </a:rPr>
              <a:t>2482 България </a:t>
            </a:r>
            <a:r>
              <a:rPr lang="bg-BG" sz="2800" dirty="0">
                <a:latin typeface="Arial Narrow" panose="020B0606020202030204" pitchFamily="34" charset="0"/>
              </a:rPr>
              <a:t>е самостоятелен Дистрикт </a:t>
            </a:r>
            <a:endParaRPr lang="bg-BG" sz="2800" dirty="0" smtClean="0">
              <a:latin typeface="Arial Narrow" panose="020B0606020202030204" pitchFamily="34" charset="0"/>
            </a:endParaRPr>
          </a:p>
          <a:p>
            <a:pPr marL="0" indent="0" algn="ctr" eaLnBrk="1" fontAlgn="auto" hangingPunct="1">
              <a:spcAft>
                <a:spcPts val="300"/>
              </a:spcAft>
              <a:buNone/>
              <a:defRPr/>
            </a:pPr>
            <a:r>
              <a:rPr lang="bg-BG" sz="2800" dirty="0" smtClean="0">
                <a:latin typeface="Arial Narrow" panose="020B0606020202030204" pitchFamily="34" charset="0"/>
              </a:rPr>
              <a:t>в </a:t>
            </a:r>
            <a:r>
              <a:rPr lang="bg-BG" sz="2800" dirty="0">
                <a:latin typeface="Arial Narrow" panose="020B0606020202030204" pitchFamily="34" charset="0"/>
              </a:rPr>
              <a:t>зона 20Б към РИ от 1 юли 2007 </a:t>
            </a:r>
            <a:r>
              <a:rPr lang="bg-BG" sz="2800" dirty="0" smtClean="0">
                <a:latin typeface="Arial Narrow" panose="020B0606020202030204" pitchFamily="34" charset="0"/>
              </a:rPr>
              <a:t>година</a:t>
            </a:r>
            <a:r>
              <a:rPr lang="bg-BG" dirty="0" smtClean="0">
                <a:latin typeface="Arial Narrow" panose="020B0606020202030204" pitchFamily="34" charset="0"/>
              </a:rPr>
              <a:t>.</a:t>
            </a:r>
          </a:p>
          <a:p>
            <a:pPr marL="0" indent="0" algn="ctr" eaLnBrk="1" fontAlgn="auto" hangingPunct="1">
              <a:spcAft>
                <a:spcPts val="300"/>
              </a:spcAft>
              <a:buNone/>
              <a:defRPr/>
            </a:pPr>
            <a:endParaRPr lang="bg-BG" dirty="0" smtClean="0">
              <a:latin typeface="Arial Narrow" panose="020B0606020202030204" pitchFamily="34" charset="0"/>
            </a:endParaRPr>
          </a:p>
          <a:p>
            <a:pPr marL="0" indent="0" algn="just" eaLnBrk="1" fontAlgn="auto" hangingPunct="1">
              <a:spcAft>
                <a:spcPts val="300"/>
              </a:spcAft>
              <a:buNone/>
              <a:defRPr/>
            </a:pPr>
            <a:endParaRPr lang="en-US" sz="2800" dirty="0" smtClean="0">
              <a:latin typeface="Arial Narrow" panose="020B0606020202030204" pitchFamily="34" charset="0"/>
              <a:ea typeface="+mn-ea"/>
            </a:endParaRPr>
          </a:p>
        </p:txBody>
      </p:sp>
    </p:spTree>
    <p:extLst>
      <p:ext uri="{BB962C8B-B14F-4D97-AF65-F5344CB8AC3E}">
        <p14:creationId xmlns:p14="http://schemas.microsoft.com/office/powerpoint/2010/main" val="3907775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err="1" smtClean="0">
                <a:latin typeface="Times New Roman" pitchFamily="18" charset="0"/>
                <a:cs typeface="Times New Roman" pitchFamily="18" charset="0"/>
              </a:rPr>
              <a:t>Чартиране</a:t>
            </a:r>
            <a:r>
              <a:rPr lang="bg-BG" altLang="en-US" sz="2800" b="1" dirty="0" smtClean="0">
                <a:latin typeface="Times New Roman" pitchFamily="18" charset="0"/>
                <a:cs typeface="Times New Roman" pitchFamily="18" charset="0"/>
              </a:rPr>
              <a:t> на Ротари клуб</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marL="0" indent="0" eaLnBrk="1" fontAlgn="auto" hangingPunct="1">
              <a:spcAft>
                <a:spcPts val="300"/>
              </a:spcAft>
              <a:buNone/>
              <a:defRPr/>
            </a:pPr>
            <a:endParaRPr lang="ru-RU" sz="1800" dirty="0" smtClean="0">
              <a:latin typeface="Arial Narrow" panose="020B0606020202030204" pitchFamily="34" charset="0"/>
            </a:endParaRPr>
          </a:p>
          <a:p>
            <a:pPr marL="0" indent="0" eaLnBrk="1" fontAlgn="auto" hangingPunct="1">
              <a:spcAft>
                <a:spcPts val="300"/>
              </a:spcAft>
              <a:buNone/>
              <a:defRPr/>
            </a:pPr>
            <a:r>
              <a:rPr lang="ru-RU" sz="1800" dirty="0" smtClean="0">
                <a:latin typeface="Arial Narrow" panose="020B0606020202030204" pitchFamily="34" charset="0"/>
              </a:rPr>
              <a:t>Всеки Ротари клуб, </a:t>
            </a:r>
            <a:r>
              <a:rPr lang="ru-RU" sz="1800" dirty="0">
                <a:latin typeface="Arial Narrow" panose="020B0606020202030204" pitchFamily="34" charset="0"/>
              </a:rPr>
              <a:t>чрез чартър президента </a:t>
            </a:r>
            <a:r>
              <a:rPr lang="ru-RU" sz="1800" dirty="0" smtClean="0">
                <a:latin typeface="Arial Narrow" panose="020B0606020202030204" pitchFamily="34" charset="0"/>
              </a:rPr>
              <a:t>си, </a:t>
            </a:r>
            <a:r>
              <a:rPr lang="ru-RU" sz="1800" dirty="0">
                <a:latin typeface="Arial Narrow" panose="020B0606020202030204" pitchFamily="34" charset="0"/>
              </a:rPr>
              <a:t>преди да получи чартърната харта </a:t>
            </a:r>
            <a:r>
              <a:rPr lang="ru-RU" sz="1800" b="1" dirty="0">
                <a:latin typeface="Arial Narrow" panose="020B0606020202030204" pitchFamily="34" charset="0"/>
              </a:rPr>
              <a:t>подписва</a:t>
            </a:r>
            <a:r>
              <a:rPr lang="ru-RU" sz="1800" dirty="0">
                <a:latin typeface="Arial Narrow" panose="020B0606020202030204" pitchFamily="34" charset="0"/>
              </a:rPr>
              <a:t> формуляр, </a:t>
            </a:r>
            <a:r>
              <a:rPr lang="ru-RU" sz="1800" b="1" dirty="0">
                <a:latin typeface="Arial Narrow" panose="020B0606020202030204" pitchFamily="34" charset="0"/>
              </a:rPr>
              <a:t>в който изрично е </a:t>
            </a:r>
            <a:r>
              <a:rPr lang="ru-RU" sz="1800" b="1" dirty="0" smtClean="0">
                <a:latin typeface="Arial Narrow" panose="020B0606020202030204" pitchFamily="34" charset="0"/>
              </a:rPr>
              <a:t>записано</a:t>
            </a:r>
            <a:r>
              <a:rPr lang="bg-BG" sz="1800" dirty="0" smtClean="0">
                <a:latin typeface="Arial Narrow" panose="020B0606020202030204" pitchFamily="34" charset="0"/>
              </a:rPr>
              <a:t>, че</a:t>
            </a:r>
            <a:r>
              <a:rPr lang="ru-RU" sz="1800" dirty="0" smtClean="0">
                <a:latin typeface="Arial Narrow" panose="020B0606020202030204" pitchFamily="34" charset="0"/>
              </a:rPr>
              <a:t> :</a:t>
            </a:r>
          </a:p>
          <a:p>
            <a:pPr marL="0" indent="0" eaLnBrk="1" fontAlgn="auto" hangingPunct="1">
              <a:spcAft>
                <a:spcPts val="300"/>
              </a:spcAft>
              <a:buNone/>
              <a:defRPr/>
            </a:pPr>
            <a:endParaRPr lang="ru-RU" sz="1800" dirty="0" smtClean="0">
              <a:latin typeface="Arial Narrow" panose="020B0606020202030204" pitchFamily="34" charset="0"/>
            </a:endParaRPr>
          </a:p>
          <a:p>
            <a:pPr marL="0" indent="0" eaLnBrk="1" fontAlgn="auto" hangingPunct="1">
              <a:spcAft>
                <a:spcPts val="300"/>
              </a:spcAft>
              <a:buNone/>
              <a:defRPr/>
            </a:pPr>
            <a:r>
              <a:rPr lang="ru-RU" sz="1800" dirty="0">
                <a:latin typeface="Arial Narrow" panose="020B0606020202030204" pitchFamily="34" charset="0"/>
              </a:rPr>
              <a:t>1. Ще спазва К</a:t>
            </a:r>
            <a:r>
              <a:rPr lang="ru-RU" sz="1800" dirty="0" smtClean="0">
                <a:latin typeface="Arial Narrow" panose="020B0606020202030204" pitchFamily="34" charset="0"/>
              </a:rPr>
              <a:t>онституцията </a:t>
            </a:r>
            <a:r>
              <a:rPr lang="ru-RU" sz="1800" dirty="0">
                <a:latin typeface="Arial Narrow" panose="020B0606020202030204" pitchFamily="34" charset="0"/>
              </a:rPr>
              <a:t>и </a:t>
            </a:r>
            <a:r>
              <a:rPr lang="ru-RU" sz="1800" dirty="0" smtClean="0">
                <a:latin typeface="Arial Narrow" panose="020B0606020202030204" pitchFamily="34" charset="0"/>
              </a:rPr>
              <a:t>Правилника </a:t>
            </a:r>
            <a:r>
              <a:rPr lang="ru-RU" sz="1800" dirty="0">
                <a:latin typeface="Arial Narrow" panose="020B0606020202030204" pitchFamily="34" charset="0"/>
              </a:rPr>
              <a:t>на РИ</a:t>
            </a:r>
          </a:p>
          <a:p>
            <a:pPr marL="0" indent="0" eaLnBrk="1" fontAlgn="auto" hangingPunct="1">
              <a:spcAft>
                <a:spcPts val="300"/>
              </a:spcAft>
              <a:buNone/>
              <a:defRPr/>
            </a:pPr>
            <a:r>
              <a:rPr lang="ru-RU" sz="1800" dirty="0">
                <a:latin typeface="Arial Narrow" panose="020B0606020202030204" pitchFamily="34" charset="0"/>
              </a:rPr>
              <a:t>2. </a:t>
            </a:r>
            <a:r>
              <a:rPr lang="ru-RU" sz="1800" dirty="0" smtClean="0">
                <a:latin typeface="Arial Narrow" panose="020B0606020202030204" pitchFamily="34" charset="0"/>
              </a:rPr>
              <a:t>Е </a:t>
            </a:r>
            <a:r>
              <a:rPr lang="ru-RU" sz="1800" dirty="0" err="1" smtClean="0">
                <a:latin typeface="Arial Narrow" panose="020B0606020202030204" pitchFamily="34" charset="0"/>
              </a:rPr>
              <a:t>приел</a:t>
            </a:r>
            <a:r>
              <a:rPr lang="ru-RU" sz="1800" dirty="0" smtClean="0">
                <a:latin typeface="Arial Narrow" panose="020B0606020202030204" pitchFamily="34" charset="0"/>
              </a:rPr>
              <a:t> </a:t>
            </a:r>
            <a:r>
              <a:rPr lang="ru-RU" sz="1800" dirty="0" err="1">
                <a:latin typeface="Arial Narrow" panose="020B0606020202030204" pitchFamily="34" charset="0"/>
              </a:rPr>
              <a:t>с</a:t>
            </a:r>
            <a:r>
              <a:rPr lang="ru-RU" sz="1800" dirty="0" err="1" smtClean="0">
                <a:latin typeface="Arial Narrow" panose="020B0606020202030204" pitchFamily="34" charset="0"/>
              </a:rPr>
              <a:t>тандартната</a:t>
            </a:r>
            <a:r>
              <a:rPr lang="ru-RU" sz="1800" dirty="0" smtClean="0">
                <a:latin typeface="Arial Narrow" panose="020B0606020202030204" pitchFamily="34" charset="0"/>
              </a:rPr>
              <a:t> Конституция </a:t>
            </a:r>
            <a:r>
              <a:rPr lang="ru-RU" sz="1800" dirty="0">
                <a:latin typeface="Arial Narrow" panose="020B0606020202030204" pitchFamily="34" charset="0"/>
              </a:rPr>
              <a:t>на </a:t>
            </a:r>
            <a:r>
              <a:rPr lang="ru-RU" sz="1800" dirty="0" err="1" smtClean="0">
                <a:latin typeface="Arial Narrow" panose="020B0606020202030204" pitchFamily="34" charset="0"/>
              </a:rPr>
              <a:t>Ротари</a:t>
            </a:r>
            <a:r>
              <a:rPr lang="ru-RU" sz="1800" dirty="0" smtClean="0">
                <a:latin typeface="Arial Narrow" panose="020B0606020202030204" pitchFamily="34" charset="0"/>
              </a:rPr>
              <a:t> клуб </a:t>
            </a:r>
            <a:r>
              <a:rPr lang="ru-RU" sz="1800" dirty="0" err="1">
                <a:latin typeface="Arial Narrow" panose="020B0606020202030204" pitchFamily="34" charset="0"/>
              </a:rPr>
              <a:t>като</a:t>
            </a:r>
            <a:r>
              <a:rPr lang="ru-RU" sz="1800" dirty="0">
                <a:latin typeface="Arial Narrow" panose="020B0606020202030204" pitchFamily="34" charset="0"/>
              </a:rPr>
              <a:t> своя </a:t>
            </a:r>
            <a:r>
              <a:rPr lang="ru-RU" sz="1800" dirty="0" err="1" smtClean="0">
                <a:latin typeface="Arial Narrow" panose="020B0606020202030204" pitchFamily="34" charset="0"/>
              </a:rPr>
              <a:t>собствена</a:t>
            </a:r>
            <a:r>
              <a:rPr lang="ru-RU" sz="1800" dirty="0" smtClean="0">
                <a:latin typeface="Arial Narrow" panose="020B0606020202030204" pitchFamily="34" charset="0"/>
              </a:rPr>
              <a:t> </a:t>
            </a:r>
            <a:r>
              <a:rPr lang="ru-RU" sz="1800" dirty="0">
                <a:latin typeface="Arial Narrow" panose="020B0606020202030204" pitchFamily="34" charset="0"/>
              </a:rPr>
              <a:t>и </a:t>
            </a:r>
            <a:r>
              <a:rPr lang="ru-RU" sz="1800" dirty="0" err="1">
                <a:latin typeface="Arial Narrow" panose="020B0606020202030204" pitchFamily="34" charset="0"/>
              </a:rPr>
              <a:t>ще</a:t>
            </a:r>
            <a:r>
              <a:rPr lang="ru-RU" sz="1800" dirty="0">
                <a:latin typeface="Arial Narrow" panose="020B0606020202030204" pitchFamily="34" charset="0"/>
              </a:rPr>
              <a:t> </a:t>
            </a:r>
            <a:r>
              <a:rPr lang="ru-RU" sz="1800" dirty="0" err="1">
                <a:latin typeface="Arial Narrow" panose="020B0606020202030204" pitchFamily="34" charset="0"/>
              </a:rPr>
              <a:t>спазва</a:t>
            </a:r>
            <a:r>
              <a:rPr lang="ru-RU" sz="1800" dirty="0">
                <a:latin typeface="Arial Narrow" panose="020B0606020202030204" pitchFamily="34" charset="0"/>
              </a:rPr>
              <a:t> </a:t>
            </a:r>
            <a:r>
              <a:rPr lang="ru-RU" sz="1800" dirty="0" err="1">
                <a:latin typeface="Arial Narrow" panose="020B0606020202030204" pitchFamily="34" charset="0"/>
              </a:rPr>
              <a:t>нейните</a:t>
            </a:r>
            <a:r>
              <a:rPr lang="ru-RU" sz="1800" dirty="0">
                <a:latin typeface="Arial Narrow" panose="020B0606020202030204" pitchFamily="34" charset="0"/>
              </a:rPr>
              <a:t> </a:t>
            </a:r>
            <a:r>
              <a:rPr lang="ru-RU" sz="1800" dirty="0" err="1">
                <a:latin typeface="Arial Narrow" panose="020B0606020202030204" pitchFamily="34" charset="0"/>
              </a:rPr>
              <a:t>разпоредби</a:t>
            </a:r>
            <a:endParaRPr lang="ru-RU" sz="1800" dirty="0">
              <a:latin typeface="Arial Narrow" panose="020B0606020202030204" pitchFamily="34" charset="0"/>
            </a:endParaRPr>
          </a:p>
          <a:p>
            <a:pPr marL="0" indent="0" eaLnBrk="1" fontAlgn="auto" hangingPunct="1">
              <a:spcAft>
                <a:spcPts val="300"/>
              </a:spcAft>
              <a:buNone/>
              <a:defRPr/>
            </a:pPr>
            <a:r>
              <a:rPr lang="ru-RU" sz="1800" dirty="0">
                <a:latin typeface="Arial Narrow" panose="020B0606020202030204" pitchFamily="34" charset="0"/>
              </a:rPr>
              <a:t>3. </a:t>
            </a:r>
            <a:r>
              <a:rPr lang="ru-RU" sz="1800" dirty="0" err="1">
                <a:latin typeface="Arial Narrow" panose="020B0606020202030204" pitchFamily="34" charset="0"/>
              </a:rPr>
              <a:t>Ще</a:t>
            </a:r>
            <a:r>
              <a:rPr lang="ru-RU" sz="1800" dirty="0">
                <a:latin typeface="Arial Narrow" panose="020B0606020202030204" pitchFamily="34" charset="0"/>
              </a:rPr>
              <a:t> </a:t>
            </a:r>
            <a:r>
              <a:rPr lang="ru-RU" sz="1800" dirty="0" smtClean="0">
                <a:latin typeface="Arial Narrow" panose="020B0606020202030204" pitchFamily="34" charset="0"/>
              </a:rPr>
              <a:t>приема правила, </a:t>
            </a:r>
            <a:r>
              <a:rPr lang="ru-RU" sz="1800" dirty="0" err="1">
                <a:latin typeface="Arial Narrow" panose="020B0606020202030204" pitchFamily="34" charset="0"/>
              </a:rPr>
              <a:t>които</a:t>
            </a:r>
            <a:r>
              <a:rPr lang="ru-RU" sz="1800" dirty="0">
                <a:latin typeface="Arial Narrow" panose="020B0606020202030204" pitchFamily="34" charset="0"/>
              </a:rPr>
              <a:t> </a:t>
            </a:r>
            <a:r>
              <a:rPr lang="ru-RU" sz="1800" dirty="0" err="1">
                <a:latin typeface="Arial Narrow" panose="020B0606020202030204" pitchFamily="34" charset="0"/>
              </a:rPr>
              <a:t>са</a:t>
            </a:r>
            <a:r>
              <a:rPr lang="ru-RU" sz="1800" dirty="0">
                <a:latin typeface="Arial Narrow" panose="020B0606020202030204" pitchFamily="34" charset="0"/>
              </a:rPr>
              <a:t> в </a:t>
            </a:r>
            <a:r>
              <a:rPr lang="ru-RU" sz="1800" dirty="0" err="1">
                <a:latin typeface="Arial Narrow" panose="020B0606020202030204" pitchFamily="34" charset="0"/>
              </a:rPr>
              <a:t>хармония</a:t>
            </a:r>
            <a:r>
              <a:rPr lang="ru-RU" sz="1800" dirty="0">
                <a:latin typeface="Arial Narrow" panose="020B0606020202030204" pitchFamily="34" charset="0"/>
              </a:rPr>
              <a:t> с </a:t>
            </a:r>
            <a:r>
              <a:rPr lang="ru-RU" sz="1800" dirty="0" err="1">
                <a:latin typeface="Arial Narrow" panose="020B0606020202030204" pitchFamily="34" charset="0"/>
              </a:rPr>
              <a:t>конституционните</a:t>
            </a:r>
            <a:r>
              <a:rPr lang="ru-RU" sz="1800" dirty="0">
                <a:latin typeface="Arial Narrow" panose="020B0606020202030204" pitchFamily="34" charset="0"/>
              </a:rPr>
              <a:t> </a:t>
            </a:r>
            <a:r>
              <a:rPr lang="ru-RU" sz="1800" dirty="0" err="1">
                <a:latin typeface="Arial Narrow" panose="020B0606020202030204" pitchFamily="34" charset="0"/>
              </a:rPr>
              <a:t>документи</a:t>
            </a:r>
            <a:r>
              <a:rPr lang="ru-RU" sz="1800" dirty="0">
                <a:latin typeface="Arial Narrow" panose="020B0606020202030204" pitchFamily="34" charset="0"/>
              </a:rPr>
              <a:t> на </a:t>
            </a:r>
            <a:r>
              <a:rPr lang="ru-RU" sz="1800" dirty="0" err="1">
                <a:latin typeface="Arial Narrow" panose="020B0606020202030204" pitchFamily="34" charset="0"/>
              </a:rPr>
              <a:t>Ротари</a:t>
            </a:r>
            <a:r>
              <a:rPr lang="ru-RU" sz="1800" dirty="0">
                <a:latin typeface="Arial Narrow" panose="020B0606020202030204" pitchFamily="34" charset="0"/>
              </a:rPr>
              <a:t>, </a:t>
            </a:r>
            <a:r>
              <a:rPr lang="ru-RU" sz="1800" dirty="0" err="1">
                <a:latin typeface="Arial Narrow" panose="020B0606020202030204" pitchFamily="34" charset="0"/>
              </a:rPr>
              <a:t>включително</a:t>
            </a:r>
            <a:r>
              <a:rPr lang="ru-RU" sz="1800" dirty="0">
                <a:latin typeface="Arial Narrow" panose="020B0606020202030204" pitchFamily="34" charset="0"/>
              </a:rPr>
              <a:t> </a:t>
            </a:r>
            <a:r>
              <a:rPr lang="ru-RU" sz="1800" dirty="0" err="1" smtClean="0">
                <a:latin typeface="Arial Narrow" panose="020B0606020202030204" pitchFamily="34" charset="0"/>
              </a:rPr>
              <a:t>стандартната</a:t>
            </a:r>
            <a:r>
              <a:rPr lang="ru-RU" sz="1800" dirty="0" smtClean="0">
                <a:latin typeface="Arial Narrow" panose="020B0606020202030204" pitchFamily="34" charset="0"/>
              </a:rPr>
              <a:t> </a:t>
            </a:r>
            <a:r>
              <a:rPr lang="ru-RU" sz="1800" dirty="0" err="1" smtClean="0">
                <a:latin typeface="Arial Narrow" panose="020B0606020202030204" pitchFamily="34" charset="0"/>
              </a:rPr>
              <a:t>Конституцията</a:t>
            </a:r>
            <a:r>
              <a:rPr lang="ru-RU" sz="1800" dirty="0" smtClean="0">
                <a:latin typeface="Arial Narrow" panose="020B0606020202030204" pitchFamily="34" charset="0"/>
              </a:rPr>
              <a:t> </a:t>
            </a:r>
            <a:r>
              <a:rPr lang="ru-RU" sz="1800" dirty="0">
                <a:latin typeface="Arial Narrow" panose="020B0606020202030204" pitchFamily="34" charset="0"/>
              </a:rPr>
              <a:t>на </a:t>
            </a:r>
            <a:r>
              <a:rPr lang="ru-RU" sz="1800" dirty="0" err="1">
                <a:latin typeface="Arial Narrow" panose="020B0606020202030204" pitchFamily="34" charset="0"/>
              </a:rPr>
              <a:t>Ротари</a:t>
            </a:r>
            <a:r>
              <a:rPr lang="ru-RU" sz="1800" dirty="0">
                <a:latin typeface="Arial Narrow" panose="020B0606020202030204" pitchFamily="34" charset="0"/>
              </a:rPr>
              <a:t> </a:t>
            </a:r>
            <a:r>
              <a:rPr lang="ru-RU" sz="1800" dirty="0" smtClean="0">
                <a:latin typeface="Arial Narrow" panose="020B0606020202030204" pitchFamily="34" charset="0"/>
              </a:rPr>
              <a:t>клуб</a:t>
            </a:r>
            <a:endParaRPr lang="ru-RU" sz="1800" dirty="0">
              <a:latin typeface="Arial Narrow" panose="020B0606020202030204" pitchFamily="34" charset="0"/>
            </a:endParaRPr>
          </a:p>
          <a:p>
            <a:pPr marL="0" indent="0" eaLnBrk="1" fontAlgn="auto" hangingPunct="1">
              <a:spcAft>
                <a:spcPts val="300"/>
              </a:spcAft>
              <a:buNone/>
              <a:defRPr/>
            </a:pPr>
            <a:r>
              <a:rPr lang="ru-RU" sz="1800" dirty="0">
                <a:latin typeface="Arial Narrow" panose="020B0606020202030204" pitchFamily="34" charset="0"/>
              </a:rPr>
              <a:t>4. Няма да </a:t>
            </a:r>
            <a:r>
              <a:rPr lang="ru-RU" sz="1800" dirty="0" smtClean="0">
                <a:latin typeface="Arial Narrow" panose="020B0606020202030204" pitchFamily="34" charset="0"/>
              </a:rPr>
              <a:t>става </a:t>
            </a:r>
            <a:r>
              <a:rPr lang="ru-RU" sz="1800" dirty="0">
                <a:latin typeface="Arial Narrow" panose="020B0606020202030204" pitchFamily="34" charset="0"/>
              </a:rPr>
              <a:t>член или да </a:t>
            </a:r>
            <a:r>
              <a:rPr lang="ru-RU" sz="1800" dirty="0" smtClean="0">
                <a:latin typeface="Arial Narrow" panose="020B0606020202030204" pitchFamily="34" charset="0"/>
              </a:rPr>
              <a:t>поема </a:t>
            </a:r>
            <a:r>
              <a:rPr lang="ru-RU" sz="1800" dirty="0">
                <a:latin typeface="Arial Narrow" panose="020B0606020202030204" pitchFamily="34" charset="0"/>
              </a:rPr>
              <a:t>задължения за </a:t>
            </a:r>
            <a:r>
              <a:rPr lang="ru-RU" sz="1800" dirty="0" smtClean="0">
                <a:latin typeface="Arial Narrow" panose="020B0606020202030204" pitchFamily="34" charset="0"/>
              </a:rPr>
              <a:t>членство, </a:t>
            </a:r>
            <a:r>
              <a:rPr lang="ru-RU" sz="1800" dirty="0">
                <a:latin typeface="Arial Narrow" panose="020B0606020202030204" pitchFamily="34" charset="0"/>
              </a:rPr>
              <a:t>в която и да е </a:t>
            </a:r>
            <a:r>
              <a:rPr lang="ru-RU" sz="1800" dirty="0" smtClean="0">
                <a:latin typeface="Arial Narrow" panose="020B0606020202030204" pitchFamily="34" charset="0"/>
              </a:rPr>
              <a:t>друга организация</a:t>
            </a:r>
            <a:r>
              <a:rPr lang="ru-RU" sz="1800" dirty="0">
                <a:latin typeface="Arial Narrow" panose="020B0606020202030204" pitchFamily="34" charset="0"/>
              </a:rPr>
              <a:t>, различна от Ротари</a:t>
            </a:r>
          </a:p>
          <a:p>
            <a:pPr marL="0" indent="0" eaLnBrk="1" fontAlgn="auto" hangingPunct="1">
              <a:spcAft>
                <a:spcPts val="300"/>
              </a:spcAft>
              <a:buNone/>
              <a:defRPr/>
            </a:pPr>
            <a:r>
              <a:rPr lang="ru-RU" sz="1800" dirty="0">
                <a:latin typeface="Arial Narrow" panose="020B0606020202030204" pitchFamily="34" charset="0"/>
              </a:rPr>
              <a:t>5. </a:t>
            </a:r>
            <a:r>
              <a:rPr lang="ru-RU" sz="1800" dirty="0" err="1">
                <a:latin typeface="Arial Narrow" panose="020B0606020202030204" pitchFamily="34" charset="0"/>
              </a:rPr>
              <a:t>Ще</a:t>
            </a:r>
            <a:r>
              <a:rPr lang="ru-RU" sz="1800" dirty="0">
                <a:latin typeface="Arial Narrow" panose="020B0606020202030204" pitchFamily="34" charset="0"/>
              </a:rPr>
              <a:t> </a:t>
            </a:r>
            <a:r>
              <a:rPr lang="ru-RU" sz="1800" dirty="0" err="1" smtClean="0">
                <a:latin typeface="Arial Narrow" panose="020B0606020202030204" pitchFamily="34" charset="0"/>
              </a:rPr>
              <a:t>изпълнява</a:t>
            </a:r>
            <a:r>
              <a:rPr lang="ru-RU" sz="1800" dirty="0" smtClean="0">
                <a:latin typeface="Arial Narrow" panose="020B0606020202030204" pitchFamily="34" charset="0"/>
              </a:rPr>
              <a:t> </a:t>
            </a:r>
            <a:r>
              <a:rPr lang="ru-RU" sz="1800" dirty="0" err="1">
                <a:latin typeface="Arial Narrow" panose="020B0606020202030204" pitchFamily="34" charset="0"/>
              </a:rPr>
              <a:t>задълженията</a:t>
            </a:r>
            <a:r>
              <a:rPr lang="ru-RU" sz="1800" dirty="0">
                <a:latin typeface="Arial Narrow" panose="020B0606020202030204" pitchFamily="34" charset="0"/>
              </a:rPr>
              <a:t> на </a:t>
            </a:r>
            <a:r>
              <a:rPr lang="ru-RU" sz="1800" dirty="0" smtClean="0">
                <a:latin typeface="Arial Narrow" panose="020B0606020202030204" pitchFamily="34" charset="0"/>
              </a:rPr>
              <a:t>клуб - член </a:t>
            </a:r>
            <a:r>
              <a:rPr lang="ru-RU" sz="1800" dirty="0">
                <a:latin typeface="Arial Narrow" panose="020B0606020202030204" pitchFamily="34" charset="0"/>
              </a:rPr>
              <a:t>на </a:t>
            </a:r>
            <a:r>
              <a:rPr lang="ru-RU" sz="1800" dirty="0" err="1" smtClean="0">
                <a:latin typeface="Arial Narrow" panose="020B0606020202030204" pitchFamily="34" charset="0"/>
              </a:rPr>
              <a:t>Ротари</a:t>
            </a:r>
            <a:r>
              <a:rPr lang="ru-RU" sz="1800" dirty="0" smtClean="0">
                <a:latin typeface="Arial Narrow" panose="020B0606020202030204" pitchFamily="34" charset="0"/>
              </a:rPr>
              <a:t> </a:t>
            </a:r>
            <a:r>
              <a:rPr lang="ru-RU" sz="1800" dirty="0" err="1" smtClean="0">
                <a:latin typeface="Arial Narrow" panose="020B0606020202030204" pitchFamily="34" charset="0"/>
              </a:rPr>
              <a:t>интернешънъл</a:t>
            </a:r>
            <a:r>
              <a:rPr lang="ru-RU" sz="1800" dirty="0" smtClean="0">
                <a:latin typeface="Arial Narrow" panose="020B0606020202030204" pitchFamily="34" charset="0"/>
              </a:rPr>
              <a:t>.</a:t>
            </a:r>
            <a:endParaRPr lang="bg-BG" sz="1800" dirty="0" smtClean="0">
              <a:latin typeface="Arial Narrow" panose="020B0606020202030204" pitchFamily="34" charset="0"/>
            </a:endParaRPr>
          </a:p>
        </p:txBody>
      </p:sp>
    </p:spTree>
    <p:extLst>
      <p:ext uri="{BB962C8B-B14F-4D97-AF65-F5344CB8AC3E}">
        <p14:creationId xmlns:p14="http://schemas.microsoft.com/office/powerpoint/2010/main" val="239865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smtClean="0">
                <a:latin typeface="Times New Roman" pitchFamily="18" charset="0"/>
                <a:cs typeface="Times New Roman" pitchFamily="18" charset="0"/>
              </a:rPr>
              <a:t>Членство в РИ</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marL="0" indent="0" algn="just" eaLnBrk="1" fontAlgn="auto" hangingPunct="1">
              <a:spcAft>
                <a:spcPts val="300"/>
              </a:spcAft>
              <a:buNone/>
              <a:defRPr/>
            </a:pPr>
            <a:r>
              <a:rPr lang="ru-RU" sz="1800" dirty="0" smtClean="0">
                <a:latin typeface="Arial Narrow" panose="020B0606020202030204" pitchFamily="34" charset="0"/>
              </a:rPr>
              <a:t>Конституция на РИ:</a:t>
            </a:r>
          </a:p>
          <a:p>
            <a:pPr marL="0" indent="0" algn="just" eaLnBrk="1" fontAlgn="auto" hangingPunct="1">
              <a:spcAft>
                <a:spcPts val="300"/>
              </a:spcAft>
              <a:buNone/>
              <a:defRPr/>
            </a:pPr>
            <a:r>
              <a:rPr lang="ru-RU" sz="1800" dirty="0" smtClean="0">
                <a:latin typeface="Arial Narrow" panose="020B0606020202030204" pitchFamily="34" charset="0"/>
              </a:rPr>
              <a:t> </a:t>
            </a:r>
            <a:r>
              <a:rPr lang="ru-RU" sz="1800" dirty="0">
                <a:latin typeface="Arial Narrow" panose="020B0606020202030204" pitchFamily="34" charset="0"/>
              </a:rPr>
              <a:t>Член 5 Членство</a:t>
            </a:r>
          </a:p>
          <a:p>
            <a:pPr marL="0" indent="0" algn="just" eaLnBrk="1" fontAlgn="auto" hangingPunct="1">
              <a:spcAft>
                <a:spcPts val="300"/>
              </a:spcAft>
              <a:buNone/>
              <a:defRPr/>
            </a:pPr>
            <a:r>
              <a:rPr lang="ru-RU" sz="1800" dirty="0">
                <a:latin typeface="Arial Narrow" panose="020B0606020202030204" pitchFamily="34" charset="0"/>
              </a:rPr>
              <a:t>Параграф 1 – Структура. </a:t>
            </a:r>
            <a:r>
              <a:rPr lang="ru-RU" sz="1800" dirty="0" err="1">
                <a:latin typeface="Arial Narrow" panose="020B0606020202030204" pitchFamily="34" charset="0"/>
              </a:rPr>
              <a:t>Членовете</a:t>
            </a:r>
            <a:r>
              <a:rPr lang="ru-RU" sz="1800" dirty="0">
                <a:latin typeface="Arial Narrow" panose="020B0606020202030204" pitchFamily="34" charset="0"/>
              </a:rPr>
              <a:t> на РИ </a:t>
            </a:r>
            <a:r>
              <a:rPr lang="ru-RU" sz="1800" dirty="0" err="1">
                <a:latin typeface="Arial Narrow" panose="020B0606020202030204" pitchFamily="34" charset="0"/>
              </a:rPr>
              <a:t>са</a:t>
            </a:r>
            <a:r>
              <a:rPr lang="ru-RU" sz="1800" dirty="0">
                <a:latin typeface="Arial Narrow" panose="020B0606020202030204" pitchFamily="34" charset="0"/>
              </a:rPr>
              <a:t> </a:t>
            </a:r>
            <a:r>
              <a:rPr lang="ru-RU" sz="1800" dirty="0" err="1">
                <a:latin typeface="Arial Narrow" panose="020B0606020202030204" pitchFamily="34" charset="0"/>
              </a:rPr>
              <a:t>клубове</a:t>
            </a:r>
            <a:r>
              <a:rPr lang="ru-RU" sz="1800" dirty="0">
                <a:latin typeface="Arial Narrow" panose="020B0606020202030204" pitchFamily="34" charset="0"/>
              </a:rPr>
              <a:t>, </a:t>
            </a:r>
            <a:r>
              <a:rPr lang="ru-RU" sz="1800" dirty="0" err="1">
                <a:latin typeface="Arial Narrow" panose="020B0606020202030204" pitchFamily="34" charset="0"/>
              </a:rPr>
              <a:t>които</a:t>
            </a:r>
            <a:r>
              <a:rPr lang="ru-RU" sz="1800" dirty="0">
                <a:latin typeface="Arial Narrow" panose="020B0606020202030204" pitchFamily="34" charset="0"/>
              </a:rPr>
              <a:t> непрестанно </a:t>
            </a:r>
            <a:r>
              <a:rPr lang="ru-RU" sz="1800" b="1" dirty="0" err="1">
                <a:latin typeface="Arial Narrow" panose="020B0606020202030204" pitchFamily="34" charset="0"/>
              </a:rPr>
              <a:t>изпълняват</a:t>
            </a:r>
            <a:r>
              <a:rPr lang="ru-RU" sz="1800" b="1" dirty="0">
                <a:latin typeface="Arial Narrow" panose="020B0606020202030204" pitchFamily="34" charset="0"/>
              </a:rPr>
              <a:t> </a:t>
            </a:r>
            <a:r>
              <a:rPr lang="ru-RU" sz="1800" dirty="0" err="1">
                <a:latin typeface="Arial Narrow" panose="020B0606020202030204" pitchFamily="34" charset="0"/>
              </a:rPr>
              <a:t>задълженията</a:t>
            </a:r>
            <a:r>
              <a:rPr lang="ru-RU" sz="1800" dirty="0">
                <a:latin typeface="Arial Narrow" panose="020B0606020202030204" pitchFamily="34" charset="0"/>
              </a:rPr>
              <a:t>, </a:t>
            </a:r>
            <a:r>
              <a:rPr lang="ru-RU" sz="1800" dirty="0" err="1">
                <a:latin typeface="Arial Narrow" panose="020B0606020202030204" pitchFamily="34" charset="0"/>
              </a:rPr>
              <a:t>посочени</a:t>
            </a:r>
            <a:r>
              <a:rPr lang="ru-RU" sz="1800" dirty="0">
                <a:latin typeface="Arial Narrow" panose="020B0606020202030204" pitchFamily="34" charset="0"/>
              </a:rPr>
              <a:t> в </a:t>
            </a:r>
            <a:r>
              <a:rPr lang="ru-RU" sz="1800" dirty="0" err="1">
                <a:latin typeface="Arial Narrow" panose="020B0606020202030204" pitchFamily="34" charset="0"/>
              </a:rPr>
              <a:t>настоящата</a:t>
            </a:r>
            <a:r>
              <a:rPr lang="ru-RU" sz="1800" dirty="0">
                <a:latin typeface="Arial Narrow" panose="020B0606020202030204" pitchFamily="34" charset="0"/>
              </a:rPr>
              <a:t> конституция и </a:t>
            </a:r>
            <a:r>
              <a:rPr lang="ru-RU" sz="1800" dirty="0" err="1">
                <a:latin typeface="Arial Narrow" panose="020B0606020202030204" pitchFamily="34" charset="0"/>
              </a:rPr>
              <a:t>правилник</a:t>
            </a:r>
            <a:r>
              <a:rPr lang="ru-RU" sz="1800" dirty="0" smtClean="0">
                <a:latin typeface="Arial Narrow" panose="020B0606020202030204" pitchFamily="34" charset="0"/>
              </a:rPr>
              <a:t>.</a:t>
            </a:r>
            <a:endParaRPr lang="en-US" sz="1800" dirty="0" smtClean="0">
              <a:latin typeface="Arial Narrow" panose="020B0606020202030204" pitchFamily="34" charset="0"/>
            </a:endParaRPr>
          </a:p>
          <a:p>
            <a:pPr marL="0" indent="0" algn="just" eaLnBrk="1" fontAlgn="auto" hangingPunct="1">
              <a:spcAft>
                <a:spcPts val="300"/>
              </a:spcAft>
              <a:buNone/>
              <a:defRPr/>
            </a:pPr>
            <a:endParaRPr lang="en-US" sz="1800" dirty="0">
              <a:latin typeface="Arial Narrow" panose="020B0606020202030204" pitchFamily="34" charset="0"/>
            </a:endParaRPr>
          </a:p>
          <a:p>
            <a:pPr marL="0" indent="0" algn="just" eaLnBrk="1" fontAlgn="auto" hangingPunct="1">
              <a:spcAft>
                <a:spcPts val="300"/>
              </a:spcAft>
              <a:buNone/>
              <a:defRPr/>
            </a:pPr>
            <a:r>
              <a:rPr lang="ru-RU" sz="1800" dirty="0">
                <a:latin typeface="Arial Narrow" panose="020B0606020202030204" pitchFamily="34" charset="0"/>
              </a:rPr>
              <a:t>Параграф 3 – Ратификация на </a:t>
            </a:r>
            <a:r>
              <a:rPr lang="ru-RU" sz="1800" dirty="0" err="1">
                <a:latin typeface="Arial Narrow" panose="020B0606020202030204" pitchFamily="34" charset="0"/>
              </a:rPr>
              <a:t>конституцията</a:t>
            </a:r>
            <a:r>
              <a:rPr lang="ru-RU" sz="1800" dirty="0">
                <a:latin typeface="Arial Narrow" panose="020B0606020202030204" pitchFamily="34" charset="0"/>
              </a:rPr>
              <a:t> и </a:t>
            </a:r>
            <a:r>
              <a:rPr lang="ru-RU" sz="1800" dirty="0" err="1">
                <a:latin typeface="Arial Narrow" panose="020B0606020202030204" pitchFamily="34" charset="0"/>
              </a:rPr>
              <a:t>правилника</a:t>
            </a:r>
            <a:r>
              <a:rPr lang="ru-RU" sz="1800" dirty="0">
                <a:latin typeface="Arial Narrow" panose="020B0606020202030204" pitchFamily="34" charset="0"/>
              </a:rPr>
              <a:t>. </a:t>
            </a:r>
            <a:r>
              <a:rPr lang="ru-RU" sz="1800" dirty="0" err="1">
                <a:latin typeface="Arial Narrow" panose="020B0606020202030204" pitchFamily="34" charset="0"/>
              </a:rPr>
              <a:t>Всеки</a:t>
            </a:r>
            <a:r>
              <a:rPr lang="ru-RU" sz="1800" dirty="0">
                <a:latin typeface="Arial Narrow" panose="020B0606020202030204" pitchFamily="34" charset="0"/>
              </a:rPr>
              <a:t> клуб, получил и </a:t>
            </a:r>
            <a:r>
              <a:rPr lang="ru-RU" sz="1800" dirty="0" err="1">
                <a:latin typeface="Arial Narrow" panose="020B0606020202030204" pitchFamily="34" charset="0"/>
              </a:rPr>
              <a:t>приел</a:t>
            </a:r>
            <a:r>
              <a:rPr lang="ru-RU" sz="1800" dirty="0">
                <a:latin typeface="Arial Narrow" panose="020B0606020202030204" pitchFamily="34" charset="0"/>
              </a:rPr>
              <a:t> сертификат за членство в РИ, </a:t>
            </a:r>
            <a:r>
              <a:rPr lang="ru-RU" sz="1800" b="1" dirty="0">
                <a:latin typeface="Arial Narrow" panose="020B0606020202030204" pitchFamily="34" charset="0"/>
              </a:rPr>
              <a:t>приема, </a:t>
            </a:r>
            <a:r>
              <a:rPr lang="ru-RU" sz="1800" b="1" dirty="0" err="1">
                <a:latin typeface="Arial Narrow" panose="020B0606020202030204" pitchFamily="34" charset="0"/>
              </a:rPr>
              <a:t>ратифицира</a:t>
            </a:r>
            <a:r>
              <a:rPr lang="ru-RU" sz="1800" b="1" dirty="0">
                <a:latin typeface="Arial Narrow" panose="020B0606020202030204" pitchFamily="34" charset="0"/>
              </a:rPr>
              <a:t> и се </a:t>
            </a:r>
            <a:r>
              <a:rPr lang="ru-RU" sz="1800" b="1" dirty="0" err="1">
                <a:latin typeface="Arial Narrow" panose="020B0606020202030204" pitchFamily="34" charset="0"/>
              </a:rPr>
              <a:t>съгласява</a:t>
            </a:r>
            <a:r>
              <a:rPr lang="ru-RU" sz="1800" b="1" dirty="0">
                <a:latin typeface="Arial Narrow" panose="020B0606020202030204" pitchFamily="34" charset="0"/>
              </a:rPr>
              <a:t> </a:t>
            </a:r>
            <a:r>
              <a:rPr lang="ru-RU" sz="1800" dirty="0">
                <a:latin typeface="Arial Narrow" panose="020B0606020202030204" pitchFamily="34" charset="0"/>
              </a:rPr>
              <a:t>да </a:t>
            </a:r>
            <a:r>
              <a:rPr lang="ru-RU" sz="1800" dirty="0" err="1">
                <a:latin typeface="Arial Narrow" panose="020B0606020202030204" pitchFamily="34" charset="0"/>
              </a:rPr>
              <a:t>бъде</a:t>
            </a:r>
            <a:r>
              <a:rPr lang="ru-RU" sz="1800" dirty="0">
                <a:latin typeface="Arial Narrow" panose="020B0606020202030204" pitchFamily="34" charset="0"/>
              </a:rPr>
              <a:t> </a:t>
            </a:r>
            <a:r>
              <a:rPr lang="ru-RU" sz="1800" dirty="0" err="1">
                <a:latin typeface="Arial Narrow" panose="020B0606020202030204" pitchFamily="34" charset="0"/>
              </a:rPr>
              <a:t>обвързан</a:t>
            </a:r>
            <a:r>
              <a:rPr lang="ru-RU" sz="1800" dirty="0">
                <a:latin typeface="Arial Narrow" panose="020B0606020202030204" pitchFamily="34" charset="0"/>
              </a:rPr>
              <a:t> с </a:t>
            </a:r>
            <a:r>
              <a:rPr lang="ru-RU" sz="1800" dirty="0" err="1">
                <a:latin typeface="Arial Narrow" panose="020B0606020202030204" pitchFamily="34" charset="0"/>
              </a:rPr>
              <a:t>всички</a:t>
            </a:r>
            <a:r>
              <a:rPr lang="ru-RU" sz="1800" dirty="0">
                <a:latin typeface="Arial Narrow" panose="020B0606020202030204" pitchFamily="34" charset="0"/>
              </a:rPr>
              <a:t> правила, </a:t>
            </a:r>
            <a:r>
              <a:rPr lang="ru-RU" sz="1800" dirty="0" err="1">
                <a:latin typeface="Arial Narrow" panose="020B0606020202030204" pitchFamily="34" charset="0"/>
              </a:rPr>
              <a:t>непротиворечащи</a:t>
            </a:r>
            <a:r>
              <a:rPr lang="ru-RU" sz="1800" dirty="0">
                <a:latin typeface="Arial Narrow" panose="020B0606020202030204" pitchFamily="34" charset="0"/>
              </a:rPr>
              <a:t> на закона, </a:t>
            </a:r>
            <a:r>
              <a:rPr lang="ru-RU" sz="1800" dirty="0" err="1">
                <a:latin typeface="Arial Narrow" panose="020B0606020202030204" pitchFamily="34" charset="0"/>
              </a:rPr>
              <a:t>които</a:t>
            </a:r>
            <a:r>
              <a:rPr lang="ru-RU" sz="1800" dirty="0">
                <a:latin typeface="Arial Narrow" panose="020B0606020202030204" pitchFamily="34" charset="0"/>
              </a:rPr>
              <a:t> се </a:t>
            </a:r>
            <a:r>
              <a:rPr lang="ru-RU" sz="1800" dirty="0" err="1">
                <a:latin typeface="Arial Narrow" panose="020B0606020202030204" pitchFamily="34" charset="0"/>
              </a:rPr>
              <a:t>съдържат</a:t>
            </a:r>
            <a:r>
              <a:rPr lang="ru-RU" sz="1800" dirty="0">
                <a:latin typeface="Arial Narrow" panose="020B0606020202030204" pitchFamily="34" charset="0"/>
              </a:rPr>
              <a:t> в </a:t>
            </a:r>
            <a:r>
              <a:rPr lang="ru-RU" sz="1800" dirty="0" err="1">
                <a:latin typeface="Arial Narrow" panose="020B0606020202030204" pitchFamily="34" charset="0"/>
              </a:rPr>
              <a:t>конституцията</a:t>
            </a:r>
            <a:r>
              <a:rPr lang="ru-RU" sz="1800" dirty="0">
                <a:latin typeface="Arial Narrow" panose="020B0606020202030204" pitchFamily="34" charset="0"/>
              </a:rPr>
              <a:t> и </a:t>
            </a:r>
            <a:r>
              <a:rPr lang="ru-RU" sz="1800" dirty="0" err="1">
                <a:latin typeface="Arial Narrow" panose="020B0606020202030204" pitchFamily="34" charset="0"/>
              </a:rPr>
              <a:t>правилника</a:t>
            </a:r>
            <a:r>
              <a:rPr lang="ru-RU" sz="1800" dirty="0">
                <a:latin typeface="Arial Narrow" panose="020B0606020202030204" pitchFamily="34" charset="0"/>
              </a:rPr>
              <a:t> на РИ, </a:t>
            </a:r>
            <a:r>
              <a:rPr lang="ru-RU" sz="1800" dirty="0" err="1">
                <a:latin typeface="Arial Narrow" panose="020B0606020202030204" pitchFamily="34" charset="0"/>
              </a:rPr>
              <a:t>както</a:t>
            </a:r>
            <a:r>
              <a:rPr lang="ru-RU" sz="1800" dirty="0">
                <a:latin typeface="Arial Narrow" panose="020B0606020202030204" pitchFamily="34" charset="0"/>
              </a:rPr>
              <a:t> и в </a:t>
            </a:r>
            <a:r>
              <a:rPr lang="ru-RU" sz="1800" dirty="0" err="1">
                <a:latin typeface="Arial Narrow" panose="020B0606020202030204" pitchFamily="34" charset="0"/>
              </a:rPr>
              <a:t>техните</a:t>
            </a:r>
            <a:r>
              <a:rPr lang="ru-RU" sz="1800" dirty="0">
                <a:latin typeface="Arial Narrow" panose="020B0606020202030204" pitchFamily="34" charset="0"/>
              </a:rPr>
              <a:t> изменения, а </a:t>
            </a:r>
            <a:r>
              <a:rPr lang="ru-RU" sz="1800" dirty="0" err="1">
                <a:latin typeface="Arial Narrow" panose="020B0606020202030204" pitchFamily="34" charset="0"/>
              </a:rPr>
              <a:t>също</a:t>
            </a:r>
            <a:r>
              <a:rPr lang="ru-RU" sz="1800" dirty="0">
                <a:latin typeface="Arial Narrow" panose="020B0606020202030204" pitchFamily="34" charset="0"/>
              </a:rPr>
              <a:t> и </a:t>
            </a:r>
            <a:r>
              <a:rPr lang="ru-RU" sz="1800" dirty="0" err="1">
                <a:latin typeface="Arial Narrow" panose="020B0606020202030204" pitchFamily="34" charset="0"/>
              </a:rPr>
              <a:t>добросъвестно</a:t>
            </a:r>
            <a:r>
              <a:rPr lang="ru-RU" sz="1800" dirty="0">
                <a:latin typeface="Arial Narrow" panose="020B0606020202030204" pitchFamily="34" charset="0"/>
              </a:rPr>
              <a:t> да </a:t>
            </a:r>
            <a:r>
              <a:rPr lang="ru-RU" sz="1800" dirty="0" err="1">
                <a:latin typeface="Arial Narrow" panose="020B0606020202030204" pitchFamily="34" charset="0"/>
              </a:rPr>
              <a:t>спазва</a:t>
            </a:r>
            <a:r>
              <a:rPr lang="ru-RU" sz="1800" dirty="0">
                <a:latin typeface="Arial Narrow" panose="020B0606020202030204" pitchFamily="34" charset="0"/>
              </a:rPr>
              <a:t> </a:t>
            </a:r>
            <a:r>
              <a:rPr lang="ru-RU" sz="1800" dirty="0" err="1" smtClean="0">
                <a:latin typeface="Arial Narrow" panose="020B0606020202030204" pitchFamily="34" charset="0"/>
              </a:rPr>
              <a:t>условията</a:t>
            </a:r>
            <a:r>
              <a:rPr lang="ru-RU" sz="1800" dirty="0" smtClean="0">
                <a:latin typeface="Arial Narrow" panose="020B0606020202030204" pitchFamily="34" charset="0"/>
              </a:rPr>
              <a:t> </a:t>
            </a:r>
            <a:r>
              <a:rPr lang="ru-RU" sz="1800" dirty="0">
                <a:latin typeface="Arial Narrow" panose="020B0606020202030204" pitchFamily="34" charset="0"/>
              </a:rPr>
              <a:t>в </a:t>
            </a:r>
            <a:r>
              <a:rPr lang="ru-RU" sz="1800" dirty="0" err="1">
                <a:latin typeface="Arial Narrow" panose="020B0606020202030204" pitchFamily="34" charset="0"/>
              </a:rPr>
              <a:t>тях</a:t>
            </a:r>
            <a:r>
              <a:rPr lang="ru-RU" sz="1800" dirty="0" smtClean="0">
                <a:latin typeface="Arial Narrow" panose="020B0606020202030204" pitchFamily="34" charset="0"/>
              </a:rPr>
              <a:t>.</a:t>
            </a:r>
            <a:endParaRPr lang="ru-RU" sz="1800" dirty="0">
              <a:latin typeface="Arial Narrow" panose="020B0606020202030204" pitchFamily="34" charset="0"/>
            </a:endParaRPr>
          </a:p>
          <a:p>
            <a:pPr marL="0" indent="0" algn="just" eaLnBrk="1" fontAlgn="auto" hangingPunct="1">
              <a:spcAft>
                <a:spcPts val="300"/>
              </a:spcAft>
              <a:buNone/>
              <a:defRPr/>
            </a:pPr>
            <a:endParaRPr lang="en-US" sz="1800" dirty="0" smtClean="0">
              <a:latin typeface="Arial Narrow" panose="020B0606020202030204" pitchFamily="34" charset="0"/>
            </a:endParaRPr>
          </a:p>
          <a:p>
            <a:pPr marL="0" indent="0" algn="just" eaLnBrk="1" fontAlgn="auto" hangingPunct="1">
              <a:spcAft>
                <a:spcPts val="300"/>
              </a:spcAft>
              <a:buNone/>
              <a:defRPr/>
            </a:pPr>
            <a:r>
              <a:rPr lang="ru-RU" sz="1800" b="1" i="1" dirty="0" err="1" smtClean="0">
                <a:latin typeface="Arial Narrow" panose="020B0606020202030204" pitchFamily="34" charset="0"/>
              </a:rPr>
              <a:t>Според</a:t>
            </a:r>
            <a:r>
              <a:rPr lang="ru-RU" sz="1800" b="1" i="1" dirty="0" smtClean="0">
                <a:latin typeface="Arial Narrow" panose="020B0606020202030204" pitchFamily="34" charset="0"/>
              </a:rPr>
              <a:t> параграф 2.030. от </a:t>
            </a:r>
            <a:r>
              <a:rPr lang="ru-RU" sz="1800" b="1" i="1" dirty="0" err="1" smtClean="0">
                <a:latin typeface="Arial Narrow" panose="020B0606020202030204" pitchFamily="34" charset="0"/>
              </a:rPr>
              <a:t>Правилника</a:t>
            </a:r>
            <a:r>
              <a:rPr lang="ru-RU" sz="1800" b="1" i="1" dirty="0" smtClean="0">
                <a:latin typeface="Arial Narrow" panose="020B0606020202030204" pitchFamily="34" charset="0"/>
              </a:rPr>
              <a:t> </a:t>
            </a:r>
            <a:r>
              <a:rPr lang="ru-RU" sz="1800" b="1" i="1" dirty="0">
                <a:latin typeface="Arial Narrow" panose="020B0606020202030204" pitchFamily="34" charset="0"/>
              </a:rPr>
              <a:t>на </a:t>
            </a:r>
            <a:r>
              <a:rPr lang="ru-RU" sz="1800" b="1" i="1" dirty="0" err="1" smtClean="0">
                <a:latin typeface="Arial Narrow" panose="020B0606020202030204" pitchFamily="34" charset="0"/>
              </a:rPr>
              <a:t>Ротари</a:t>
            </a:r>
            <a:r>
              <a:rPr lang="ru-RU" sz="1800" b="1" i="1" dirty="0" smtClean="0">
                <a:latin typeface="Arial Narrow" panose="020B0606020202030204" pitchFamily="34" charset="0"/>
              </a:rPr>
              <a:t> </a:t>
            </a:r>
            <a:r>
              <a:rPr lang="ru-RU" sz="1800" b="1" i="1" dirty="0" err="1" smtClean="0">
                <a:latin typeface="Arial Narrow" panose="020B0606020202030204" pitchFamily="34" charset="0"/>
              </a:rPr>
              <a:t>Интернешънъл</a:t>
            </a:r>
            <a:r>
              <a:rPr lang="ru-RU" sz="1800" b="1" i="1" dirty="0" smtClean="0">
                <a:latin typeface="Arial Narrow" panose="020B0606020202030204" pitchFamily="34" charset="0"/>
              </a:rPr>
              <a:t> </a:t>
            </a:r>
            <a:r>
              <a:rPr lang="ru-RU" sz="1800" b="1" i="1" dirty="0" err="1" smtClean="0">
                <a:latin typeface="Arial Narrow" panose="020B0606020202030204" pitchFamily="34" charset="0"/>
              </a:rPr>
              <a:t>всеки</a:t>
            </a:r>
            <a:r>
              <a:rPr lang="ru-RU" sz="1800" b="1" i="1" dirty="0" smtClean="0">
                <a:latin typeface="Arial Narrow" panose="020B0606020202030204" pitchFamily="34" charset="0"/>
              </a:rPr>
              <a:t> </a:t>
            </a:r>
            <a:r>
              <a:rPr lang="ru-RU" sz="1800" b="1" i="1" dirty="0">
                <a:latin typeface="Arial Narrow" panose="020B0606020202030204" pitchFamily="34" charset="0"/>
              </a:rPr>
              <a:t>клуб, </a:t>
            </a:r>
            <a:r>
              <a:rPr lang="ru-RU" sz="1800" b="1" i="1" dirty="0" err="1" smtClean="0">
                <a:latin typeface="Arial Narrow" panose="020B0606020202030204" pitchFamily="34" charset="0"/>
              </a:rPr>
              <a:t>който</a:t>
            </a:r>
            <a:r>
              <a:rPr lang="ru-RU" sz="1800" b="1" i="1" dirty="0" smtClean="0">
                <a:latin typeface="Arial Narrow" panose="020B0606020202030204" pitchFamily="34" charset="0"/>
              </a:rPr>
              <a:t> </a:t>
            </a:r>
            <a:r>
              <a:rPr lang="ru-RU" sz="1800" b="1" i="1" dirty="0">
                <a:latin typeface="Arial Narrow" panose="020B0606020202030204" pitchFamily="34" charset="0"/>
              </a:rPr>
              <a:t>е </a:t>
            </a:r>
            <a:r>
              <a:rPr lang="ru-RU" sz="1800" b="1" i="1" dirty="0" err="1" smtClean="0">
                <a:latin typeface="Arial Narrow" panose="020B0606020202030204" pitchFamily="34" charset="0"/>
              </a:rPr>
              <a:t>приет</a:t>
            </a:r>
            <a:r>
              <a:rPr lang="ru-RU" sz="1800" b="1" i="1" dirty="0" smtClean="0">
                <a:latin typeface="Arial Narrow" panose="020B0606020202030204" pitchFamily="34" charset="0"/>
              </a:rPr>
              <a:t> </a:t>
            </a:r>
            <a:r>
              <a:rPr lang="ru-RU" sz="1800" b="1" i="1" dirty="0">
                <a:latin typeface="Arial Narrow" panose="020B0606020202030204" pitchFamily="34" charset="0"/>
              </a:rPr>
              <a:t>за член на РИ, </a:t>
            </a:r>
            <a:r>
              <a:rPr lang="ru-RU" sz="1800" b="1" i="1" dirty="0" err="1" smtClean="0">
                <a:latin typeface="Arial Narrow" panose="020B0606020202030204" pitchFamily="34" charset="0"/>
              </a:rPr>
              <a:t>трябва</a:t>
            </a:r>
            <a:r>
              <a:rPr lang="ru-RU" sz="1800" b="1" i="1" dirty="0" smtClean="0">
                <a:latin typeface="Arial Narrow" panose="020B0606020202030204" pitchFamily="34" charset="0"/>
              </a:rPr>
              <a:t> </a:t>
            </a:r>
            <a:r>
              <a:rPr lang="ru-RU" sz="1800" b="1" i="1" dirty="0" err="1" smtClean="0">
                <a:latin typeface="Arial Narrow" panose="020B0606020202030204" pitchFamily="34" charset="0"/>
              </a:rPr>
              <a:t>задължително</a:t>
            </a:r>
            <a:r>
              <a:rPr lang="ru-RU" sz="1800" b="1" i="1" dirty="0" smtClean="0">
                <a:latin typeface="Arial Narrow" panose="020B0606020202030204" pitchFamily="34" charset="0"/>
              </a:rPr>
              <a:t> да приеме Стандарт</a:t>
            </a:r>
            <a:r>
              <a:rPr lang="bg-BG" sz="1800" b="1" i="1" dirty="0">
                <a:latin typeface="Arial Narrow" panose="020B0606020202030204" pitchFamily="34" charset="0"/>
              </a:rPr>
              <a:t>н</a:t>
            </a:r>
            <a:r>
              <a:rPr lang="ru-RU" sz="1800" b="1" i="1" dirty="0" err="1" smtClean="0">
                <a:latin typeface="Arial Narrow" panose="020B0606020202030204" pitchFamily="34" charset="0"/>
              </a:rPr>
              <a:t>ата</a:t>
            </a:r>
            <a:r>
              <a:rPr lang="ru-RU" sz="1800" b="1" i="1" dirty="0" smtClean="0">
                <a:latin typeface="Arial Narrow" panose="020B0606020202030204" pitchFamily="34" charset="0"/>
              </a:rPr>
              <a:t> </a:t>
            </a:r>
            <a:r>
              <a:rPr lang="ru-RU" sz="1800" b="1" i="1" dirty="0" err="1" smtClean="0">
                <a:latin typeface="Arial Narrow" panose="020B0606020202030204" pitchFamily="34" charset="0"/>
              </a:rPr>
              <a:t>клубна</a:t>
            </a:r>
            <a:r>
              <a:rPr lang="ru-RU" sz="1800" b="1" i="1" dirty="0" smtClean="0">
                <a:latin typeface="Arial Narrow" panose="020B0606020202030204" pitchFamily="34" charset="0"/>
              </a:rPr>
              <a:t> конституция.</a:t>
            </a:r>
          </a:p>
          <a:p>
            <a:pPr marL="0" indent="0" algn="just" eaLnBrk="1" fontAlgn="auto" hangingPunct="1">
              <a:spcAft>
                <a:spcPts val="300"/>
              </a:spcAft>
              <a:buNone/>
              <a:defRPr/>
            </a:pPr>
            <a:r>
              <a:rPr lang="ru-RU" sz="1800" b="1" i="1" u="sng" dirty="0" smtClean="0">
                <a:latin typeface="Arial Narrow" panose="020B0606020202030204" pitchFamily="34" charset="0"/>
              </a:rPr>
              <a:t>Колко </a:t>
            </a:r>
            <a:r>
              <a:rPr lang="ru-RU" sz="1800" b="1" i="1" u="sng" dirty="0" err="1" smtClean="0">
                <a:latin typeface="Arial Narrow" panose="020B0606020202030204" pitchFamily="34" charset="0"/>
              </a:rPr>
              <a:t>ротари</a:t>
            </a:r>
            <a:r>
              <a:rPr lang="ru-RU" sz="1800" b="1" i="1" u="sng" dirty="0" smtClean="0">
                <a:latin typeface="Arial Narrow" panose="020B0606020202030204" pitchFamily="34" charset="0"/>
              </a:rPr>
              <a:t> клуба в Дистрикта </a:t>
            </a:r>
            <a:r>
              <a:rPr lang="ru-RU" sz="1800" b="1" i="1" u="sng" dirty="0" err="1" smtClean="0">
                <a:latin typeface="Arial Narrow" panose="020B0606020202030204" pitchFamily="34" charset="0"/>
              </a:rPr>
              <a:t>са</a:t>
            </a:r>
            <a:r>
              <a:rPr lang="ru-RU" sz="1800" b="1" i="1" u="sng" dirty="0" smtClean="0">
                <a:latin typeface="Arial Narrow" panose="020B0606020202030204" pitchFamily="34" charset="0"/>
              </a:rPr>
              <a:t> с </a:t>
            </a:r>
            <a:r>
              <a:rPr lang="ru-RU" sz="1800" b="1" i="1" u="sng" dirty="0" err="1" smtClean="0">
                <a:latin typeface="Arial Narrow" panose="020B0606020202030204" pitchFamily="34" charset="0"/>
              </a:rPr>
              <a:t>актуализирани</a:t>
            </a:r>
            <a:r>
              <a:rPr lang="ru-RU" sz="1800" b="1" i="1" u="sng" dirty="0" smtClean="0">
                <a:latin typeface="Arial Narrow" panose="020B0606020202030204" pitchFamily="34" charset="0"/>
              </a:rPr>
              <a:t> клубни конституции ?</a:t>
            </a:r>
            <a:endParaRPr lang="bg-BG" sz="1800" b="1" i="1" u="sng" dirty="0" smtClean="0">
              <a:latin typeface="Arial Narrow" panose="020B0606020202030204" pitchFamily="34" charset="0"/>
            </a:endParaRPr>
          </a:p>
        </p:txBody>
      </p:sp>
    </p:spTree>
    <p:extLst>
      <p:ext uri="{BB962C8B-B14F-4D97-AF65-F5344CB8AC3E}">
        <p14:creationId xmlns:p14="http://schemas.microsoft.com/office/powerpoint/2010/main" val="597736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smtClean="0">
                <a:latin typeface="Times New Roman" pitchFamily="18" charset="0"/>
                <a:cs typeface="Times New Roman" pitchFamily="18" charset="0"/>
              </a:rPr>
              <a:t>Законодателен съвет</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marL="0" indent="0" algn="ctr" eaLnBrk="1" fontAlgn="auto" hangingPunct="1">
              <a:spcAft>
                <a:spcPts val="300"/>
              </a:spcAft>
              <a:buNone/>
              <a:defRPr/>
            </a:pPr>
            <a:endParaRPr lang="bg-BG" sz="2400" b="1" dirty="0" smtClean="0">
              <a:latin typeface="Arial Narrow" panose="020B0606020202030204" pitchFamily="34" charset="0"/>
            </a:endParaRPr>
          </a:p>
          <a:p>
            <a:pPr marL="0" indent="0" algn="ctr" eaLnBrk="1" fontAlgn="auto" hangingPunct="1">
              <a:spcAft>
                <a:spcPts val="300"/>
              </a:spcAft>
              <a:buNone/>
              <a:defRPr/>
            </a:pPr>
            <a:endParaRPr lang="bg-BG" sz="2400" b="1" dirty="0">
              <a:latin typeface="Arial Narrow" panose="020B0606020202030204" pitchFamily="34" charset="0"/>
            </a:endParaRPr>
          </a:p>
          <a:p>
            <a:pPr marL="0" indent="0" eaLnBrk="1" fontAlgn="auto" hangingPunct="1">
              <a:spcAft>
                <a:spcPts val="300"/>
              </a:spcAft>
              <a:buNone/>
              <a:defRPr/>
            </a:pPr>
            <a:endParaRPr lang="bg-BG" sz="2800" b="1" dirty="0" smtClean="0">
              <a:latin typeface="Arial Narrow" panose="020B0606020202030204" pitchFamily="34" charset="0"/>
            </a:endParaRPr>
          </a:p>
          <a:p>
            <a:pPr marL="0" indent="0" eaLnBrk="1" fontAlgn="auto" hangingPunct="1">
              <a:spcAft>
                <a:spcPts val="300"/>
              </a:spcAft>
              <a:buNone/>
              <a:defRPr/>
            </a:pPr>
            <a:r>
              <a:rPr lang="ru-RU" sz="2800" dirty="0">
                <a:latin typeface="Arial Narrow" panose="020B0606020202030204" pitchFamily="34" charset="0"/>
              </a:rPr>
              <a:t>Законодателният съвет съставлява </a:t>
            </a:r>
            <a:r>
              <a:rPr lang="ru-RU" sz="2800" dirty="0" smtClean="0">
                <a:latin typeface="Arial Narrow" panose="020B0606020202030204" pitchFamily="34" charset="0"/>
              </a:rPr>
              <a:t>законодателния </a:t>
            </a:r>
            <a:r>
              <a:rPr lang="ru-RU" sz="2800" dirty="0">
                <a:latin typeface="Arial Narrow" panose="020B0606020202030204" pitchFamily="34" charset="0"/>
              </a:rPr>
              <a:t>орган на РИ</a:t>
            </a:r>
            <a:r>
              <a:rPr lang="ru-RU" sz="2800" dirty="0" smtClean="0">
                <a:latin typeface="Arial Narrow" panose="020B0606020202030204" pitchFamily="34" charset="0"/>
              </a:rPr>
              <a:t>. Той </a:t>
            </a:r>
            <a:r>
              <a:rPr lang="ru-RU" sz="2800" dirty="0">
                <a:latin typeface="Arial Narrow" panose="020B0606020202030204" pitchFamily="34" charset="0"/>
              </a:rPr>
              <a:t>се </a:t>
            </a:r>
            <a:r>
              <a:rPr lang="ru-RU" sz="2800" dirty="0" err="1">
                <a:latin typeface="Arial Narrow" panose="020B0606020202030204" pitchFamily="34" charset="0"/>
              </a:rPr>
              <a:t>събира</a:t>
            </a:r>
            <a:r>
              <a:rPr lang="ru-RU" sz="2800" dirty="0">
                <a:latin typeface="Arial Narrow" panose="020B0606020202030204" pitchFamily="34" charset="0"/>
              </a:rPr>
              <a:t> </a:t>
            </a:r>
            <a:r>
              <a:rPr lang="ru-RU" sz="2800" dirty="0" err="1">
                <a:latin typeface="Arial Narrow" panose="020B0606020202030204" pitchFamily="34" charset="0"/>
              </a:rPr>
              <a:t>веднъж</a:t>
            </a:r>
            <a:r>
              <a:rPr lang="ru-RU" sz="2800" dirty="0">
                <a:latin typeface="Arial Narrow" panose="020B0606020202030204" pitchFamily="34" charset="0"/>
              </a:rPr>
              <a:t> на три </a:t>
            </a:r>
            <a:r>
              <a:rPr lang="ru-RU" sz="2800" dirty="0" err="1">
                <a:latin typeface="Arial Narrow" panose="020B0606020202030204" pitchFamily="34" charset="0"/>
              </a:rPr>
              <a:t>години</a:t>
            </a:r>
            <a:r>
              <a:rPr lang="ru-RU" sz="2800" dirty="0">
                <a:latin typeface="Arial Narrow" panose="020B0606020202030204" pitchFamily="34" charset="0"/>
              </a:rPr>
              <a:t> </a:t>
            </a:r>
            <a:r>
              <a:rPr lang="ru-RU" sz="2800" dirty="0" err="1">
                <a:latin typeface="Arial Narrow" panose="020B0606020202030204" pitchFamily="34" charset="0"/>
              </a:rPr>
              <a:t>през</a:t>
            </a:r>
            <a:r>
              <a:rPr lang="ru-RU" sz="2800" dirty="0">
                <a:latin typeface="Arial Narrow" panose="020B0606020202030204" pitchFamily="34" charset="0"/>
              </a:rPr>
              <a:t> </a:t>
            </a:r>
            <a:r>
              <a:rPr lang="ru-RU" sz="2800" dirty="0" err="1">
                <a:latin typeface="Arial Narrow" panose="020B0606020202030204" pitchFamily="34" charset="0"/>
              </a:rPr>
              <a:t>април</a:t>
            </a:r>
            <a:r>
              <a:rPr lang="ru-RU" sz="2800" dirty="0">
                <a:latin typeface="Arial Narrow" panose="020B0606020202030204" pitchFamily="34" charset="0"/>
              </a:rPr>
              <a:t>, май или </a:t>
            </a:r>
            <a:r>
              <a:rPr lang="ru-RU" sz="2800" dirty="0" err="1" smtClean="0">
                <a:latin typeface="Arial Narrow" panose="020B0606020202030204" pitchFamily="34" charset="0"/>
              </a:rPr>
              <a:t>юни</a:t>
            </a:r>
            <a:r>
              <a:rPr lang="ru-RU" sz="2800" dirty="0" smtClean="0">
                <a:latin typeface="Arial Narrow" panose="020B0606020202030204" pitchFamily="34" charset="0"/>
              </a:rPr>
              <a:t>. </a:t>
            </a:r>
            <a:r>
              <a:rPr lang="ru-RU" sz="2800" dirty="0" err="1" smtClean="0">
                <a:latin typeface="Arial Narrow" panose="020B0606020202030204" pitchFamily="34" charset="0"/>
              </a:rPr>
              <a:t>Всеки</a:t>
            </a:r>
            <a:r>
              <a:rPr lang="ru-RU" sz="2800" dirty="0" smtClean="0">
                <a:latin typeface="Arial Narrow" panose="020B0606020202030204" pitchFamily="34" charset="0"/>
              </a:rPr>
              <a:t> Дистрикт се </a:t>
            </a:r>
            <a:r>
              <a:rPr lang="ru-RU" sz="2800" dirty="0" err="1" smtClean="0">
                <a:latin typeface="Arial Narrow" panose="020B0606020202030204" pitchFamily="34" charset="0"/>
              </a:rPr>
              <a:t>представя</a:t>
            </a:r>
            <a:r>
              <a:rPr lang="ru-RU" sz="2800" dirty="0" smtClean="0">
                <a:latin typeface="Arial Narrow" panose="020B0606020202030204" pitchFamily="34" charset="0"/>
              </a:rPr>
              <a:t> от един </a:t>
            </a:r>
            <a:r>
              <a:rPr lang="ru-RU" sz="2800" dirty="0" err="1" smtClean="0">
                <a:latin typeface="Arial Narrow" panose="020B0606020202030204" pitchFamily="34" charset="0"/>
              </a:rPr>
              <a:t>представител</a:t>
            </a:r>
            <a:r>
              <a:rPr lang="ru-RU" sz="2800" dirty="0" smtClean="0">
                <a:latin typeface="Arial Narrow" panose="020B0606020202030204" pitchFamily="34" charset="0"/>
              </a:rPr>
              <a:t>. </a:t>
            </a:r>
            <a:r>
              <a:rPr lang="ru-RU" sz="1800" dirty="0" smtClean="0">
                <a:latin typeface="Arial Narrow" panose="020B0606020202030204" pitchFamily="34" charset="0"/>
              </a:rPr>
              <a:t>(чл.10 от </a:t>
            </a:r>
            <a:r>
              <a:rPr lang="ru-RU" sz="1800" dirty="0" err="1" smtClean="0">
                <a:latin typeface="Arial Narrow" panose="020B0606020202030204" pitchFamily="34" charset="0"/>
              </a:rPr>
              <a:t>Конституцията</a:t>
            </a:r>
            <a:r>
              <a:rPr lang="ru-RU" sz="1800" dirty="0" smtClean="0">
                <a:latin typeface="Arial Narrow" panose="020B0606020202030204" pitchFamily="34" charset="0"/>
              </a:rPr>
              <a:t> на РИ)</a:t>
            </a:r>
            <a:endParaRPr lang="bg-BG" sz="1800" dirty="0" smtClean="0">
              <a:latin typeface="Arial Narrow" panose="020B0606020202030204" pitchFamily="34" charset="0"/>
            </a:endParaRPr>
          </a:p>
        </p:txBody>
      </p:sp>
    </p:spTree>
    <p:extLst>
      <p:ext uri="{BB962C8B-B14F-4D97-AF65-F5344CB8AC3E}">
        <p14:creationId xmlns:p14="http://schemas.microsoft.com/office/powerpoint/2010/main" val="1235842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smtClean="0">
                <a:latin typeface="Times New Roman" pitchFamily="18" charset="0"/>
                <a:cs typeface="Times New Roman" pitchFamily="18" charset="0"/>
              </a:rPr>
              <a:t>Документи на РИ</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marL="0" indent="0" algn="ctr" eaLnBrk="1" fontAlgn="auto" hangingPunct="1">
              <a:spcAft>
                <a:spcPts val="300"/>
              </a:spcAft>
              <a:buNone/>
              <a:defRPr/>
            </a:pPr>
            <a:endParaRPr lang="bg-BG" b="1" dirty="0" smtClean="0">
              <a:latin typeface="Arial Narrow" panose="020B0606020202030204" pitchFamily="34" charset="0"/>
            </a:endParaRPr>
          </a:p>
          <a:p>
            <a:pPr marL="514350" indent="-514350" algn="just" eaLnBrk="1" fontAlgn="auto" hangingPunct="1">
              <a:spcAft>
                <a:spcPts val="300"/>
              </a:spcAft>
              <a:buAutoNum type="arabicPeriod"/>
              <a:defRPr/>
            </a:pPr>
            <a:r>
              <a:rPr lang="bg-BG" sz="2800" dirty="0" smtClean="0">
                <a:latin typeface="Arial Narrow" panose="020B0606020202030204" pitchFamily="34" charset="0"/>
              </a:rPr>
              <a:t>Конституция – 2016 г.</a:t>
            </a:r>
          </a:p>
          <a:p>
            <a:pPr marL="514350" indent="-514350" algn="just" eaLnBrk="1" fontAlgn="auto" hangingPunct="1">
              <a:spcAft>
                <a:spcPts val="300"/>
              </a:spcAft>
              <a:buAutoNum type="arabicPeriod"/>
              <a:defRPr/>
            </a:pPr>
            <a:r>
              <a:rPr lang="bg-BG" sz="2800" dirty="0" smtClean="0">
                <a:latin typeface="Arial Narrow" panose="020B0606020202030204" pitchFamily="34" charset="0"/>
              </a:rPr>
              <a:t>Правилник – 2016 г.</a:t>
            </a:r>
          </a:p>
          <a:p>
            <a:pPr marL="514350" indent="-514350" algn="just" eaLnBrk="1" fontAlgn="auto" hangingPunct="1">
              <a:spcAft>
                <a:spcPts val="300"/>
              </a:spcAft>
              <a:buAutoNum type="arabicPeriod"/>
              <a:defRPr/>
            </a:pPr>
            <a:r>
              <a:rPr lang="bg-BG" sz="2800" dirty="0" smtClean="0">
                <a:latin typeface="Arial Narrow" panose="020B0606020202030204" pitchFamily="34" charset="0"/>
              </a:rPr>
              <a:t>Кодекс с </a:t>
            </a:r>
            <a:r>
              <a:rPr lang="bg-BG" sz="2800" dirty="0">
                <a:latin typeface="Arial Narrow" panose="020B0606020202030204" pitchFamily="34" charset="0"/>
              </a:rPr>
              <a:t>р</a:t>
            </a:r>
            <a:r>
              <a:rPr lang="bg-BG" sz="2800" dirty="0" smtClean="0">
                <a:latin typeface="Arial Narrow" panose="020B0606020202030204" pitchFamily="34" charset="0"/>
              </a:rPr>
              <a:t>отарианските практики</a:t>
            </a:r>
          </a:p>
          <a:p>
            <a:pPr marL="514350" indent="-514350" algn="just" eaLnBrk="1" fontAlgn="auto" hangingPunct="1">
              <a:spcAft>
                <a:spcPts val="300"/>
              </a:spcAft>
              <a:buAutoNum type="arabicPeriod"/>
              <a:defRPr/>
            </a:pPr>
            <a:r>
              <a:rPr lang="bg-BG" sz="2800" dirty="0" smtClean="0">
                <a:latin typeface="Arial Narrow" panose="020B0606020202030204" pitchFamily="34" charset="0"/>
              </a:rPr>
              <a:t>Стандартна конституция на Ротари клуб – 2016 г.</a:t>
            </a:r>
          </a:p>
          <a:p>
            <a:pPr marL="514350" indent="-514350" algn="just" eaLnBrk="1" fontAlgn="auto" hangingPunct="1">
              <a:spcAft>
                <a:spcPts val="300"/>
              </a:spcAft>
              <a:buAutoNum type="arabicPeriod"/>
              <a:defRPr/>
            </a:pPr>
            <a:r>
              <a:rPr lang="bg-BG" sz="2800" dirty="0" smtClean="0">
                <a:latin typeface="Arial Narrow" panose="020B0606020202030204" pitchFamily="34" charset="0"/>
              </a:rPr>
              <a:t>Препоръчителен правилник на Ротари клуб – 2016 г.</a:t>
            </a:r>
          </a:p>
          <a:p>
            <a:pPr marL="0" indent="0" algn="just" eaLnBrk="1" fontAlgn="auto" hangingPunct="1">
              <a:spcAft>
                <a:spcPts val="300"/>
              </a:spcAft>
              <a:buNone/>
              <a:defRPr/>
            </a:pPr>
            <a:r>
              <a:rPr lang="bg-BG" sz="2800" dirty="0" smtClean="0">
                <a:latin typeface="Arial Narrow" panose="020B0606020202030204" pitchFamily="34" charset="0"/>
              </a:rPr>
              <a:t>       Всички документи са преведени на български </a:t>
            </a:r>
            <a:r>
              <a:rPr lang="bg-BG" sz="2800" dirty="0">
                <a:latin typeface="Arial Narrow" panose="020B0606020202030204" pitchFamily="34" charset="0"/>
              </a:rPr>
              <a:t>е</a:t>
            </a:r>
            <a:r>
              <a:rPr lang="bg-BG" sz="2800" dirty="0" smtClean="0">
                <a:latin typeface="Arial Narrow" panose="020B0606020202030204" pitchFamily="34" charset="0"/>
              </a:rPr>
              <a:t>зик и са качени на сайта на Дистрикта. </a:t>
            </a:r>
          </a:p>
          <a:p>
            <a:pPr marL="0" indent="0" algn="just" eaLnBrk="1" fontAlgn="auto" hangingPunct="1">
              <a:spcAft>
                <a:spcPts val="300"/>
              </a:spcAft>
              <a:buNone/>
              <a:defRPr/>
            </a:pPr>
            <a:endParaRPr lang="bg-BG" sz="2400" dirty="0" smtClean="0"/>
          </a:p>
        </p:txBody>
      </p:sp>
    </p:spTree>
    <p:extLst>
      <p:ext uri="{BB962C8B-B14F-4D97-AF65-F5344CB8AC3E}">
        <p14:creationId xmlns:p14="http://schemas.microsoft.com/office/powerpoint/2010/main" val="2647031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И</a:t>
            </a:r>
            <a:r>
              <a:rPr lang="bg-BG" altLang="en-US" sz="2800" b="1" dirty="0" smtClean="0">
                <a:latin typeface="Times New Roman" pitchFamily="18" charset="0"/>
                <a:cs typeface="Times New Roman" pitchFamily="18" charset="0"/>
              </a:rPr>
              <a:t>нкорпориране на Дистрикта</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p:txBody>
          <a:bodyPr lIns="0" tIns="0" rIns="0" bIns="0"/>
          <a:lstStyle/>
          <a:p>
            <a:pPr marL="0" indent="0" eaLnBrk="1" fontAlgn="auto" hangingPunct="1">
              <a:spcAft>
                <a:spcPts val="300"/>
              </a:spcAft>
              <a:buNone/>
              <a:defRPr/>
            </a:pPr>
            <a:r>
              <a:rPr lang="bg-BG" sz="1800" dirty="0" smtClean="0">
                <a:latin typeface="Arial Narrow" panose="020B0606020202030204" pitchFamily="34" charset="0"/>
              </a:rPr>
              <a:t> </a:t>
            </a:r>
            <a:r>
              <a:rPr lang="bg-BG" sz="1800" dirty="0">
                <a:latin typeface="Arial Narrow" panose="020B0606020202030204" pitchFamily="34" charset="0"/>
              </a:rPr>
              <a:t>(параграф 17.020. от Кодекса с ротарианските практики</a:t>
            </a:r>
            <a:r>
              <a:rPr lang="bg-BG" sz="1800" dirty="0" smtClean="0">
                <a:latin typeface="Arial Narrow" panose="020B0606020202030204" pitchFamily="34" charset="0"/>
              </a:rPr>
              <a:t>)</a:t>
            </a:r>
          </a:p>
          <a:p>
            <a:pPr marL="0" indent="0" eaLnBrk="1" fontAlgn="auto" hangingPunct="1">
              <a:spcAft>
                <a:spcPts val="300"/>
              </a:spcAft>
              <a:buNone/>
              <a:defRPr/>
            </a:pPr>
            <a:endParaRPr lang="bg-BG" sz="2400" b="1" dirty="0">
              <a:latin typeface="Arial Narrow" panose="020B0606020202030204" pitchFamily="34" charset="0"/>
            </a:endParaRPr>
          </a:p>
          <a:p>
            <a:pPr marL="0" indent="0" eaLnBrk="1" fontAlgn="auto" hangingPunct="1">
              <a:spcAft>
                <a:spcPts val="300"/>
              </a:spcAft>
              <a:buNone/>
              <a:defRPr/>
            </a:pPr>
            <a:r>
              <a:rPr lang="bg-BG" sz="2400" dirty="0" smtClean="0">
                <a:latin typeface="Arial Narrow" panose="020B0606020202030204" pitchFamily="34" charset="0"/>
              </a:rPr>
              <a:t>- Съдебна </a:t>
            </a:r>
            <a:r>
              <a:rPr lang="bg-BG" sz="2400" dirty="0" err="1" smtClean="0">
                <a:latin typeface="Arial Narrow" panose="020B0606020202030204" pitchFamily="34" charset="0"/>
              </a:rPr>
              <a:t>регитрация</a:t>
            </a:r>
            <a:r>
              <a:rPr lang="bg-BG" sz="2400" dirty="0" smtClean="0">
                <a:latin typeface="Arial Narrow" panose="020B0606020202030204" pitchFamily="34" charset="0"/>
              </a:rPr>
              <a:t>,  съгласно местното законодателство. </a:t>
            </a:r>
          </a:p>
          <a:p>
            <a:pPr marL="0" indent="0" eaLnBrk="1" fontAlgn="auto" hangingPunct="1">
              <a:spcAft>
                <a:spcPts val="300"/>
              </a:spcAft>
              <a:buNone/>
              <a:defRPr/>
            </a:pPr>
            <a:r>
              <a:rPr lang="ru-RU" sz="2400" dirty="0" smtClean="0">
                <a:latin typeface="Arial Narrow" panose="020B0606020202030204" pitchFamily="34" charset="0"/>
              </a:rPr>
              <a:t>- </a:t>
            </a:r>
            <a:r>
              <a:rPr lang="ru-RU" sz="2400" dirty="0" err="1" smtClean="0">
                <a:latin typeface="Arial Narrow" panose="020B0606020202030204" pitchFamily="34" charset="0"/>
              </a:rPr>
              <a:t>Ако</a:t>
            </a:r>
            <a:r>
              <a:rPr lang="ru-RU" sz="2400" dirty="0" smtClean="0">
                <a:latin typeface="Arial Narrow" panose="020B0606020202030204" pitchFamily="34" charset="0"/>
              </a:rPr>
              <a:t> </a:t>
            </a:r>
            <a:r>
              <a:rPr lang="ru-RU" sz="2400" dirty="0" err="1">
                <a:latin typeface="Arial Narrow" panose="020B0606020202030204" pitchFamily="34" charset="0"/>
              </a:rPr>
              <a:t>някоя</a:t>
            </a:r>
            <a:r>
              <a:rPr lang="ru-RU" sz="2400" dirty="0">
                <a:latin typeface="Arial Narrow" panose="020B0606020202030204" pitchFamily="34" charset="0"/>
              </a:rPr>
              <a:t> от </a:t>
            </a:r>
            <a:r>
              <a:rPr lang="ru-RU" sz="2400" dirty="0" err="1">
                <a:latin typeface="Arial Narrow" panose="020B0606020202030204" pitchFamily="34" charset="0"/>
              </a:rPr>
              <a:t>клаузите</a:t>
            </a:r>
            <a:r>
              <a:rPr lang="ru-RU" sz="2400" dirty="0">
                <a:latin typeface="Arial Narrow" panose="020B0606020202030204" pitchFamily="34" charset="0"/>
              </a:rPr>
              <a:t> на </a:t>
            </a:r>
            <a:r>
              <a:rPr lang="ru-RU" sz="2400" dirty="0" err="1">
                <a:latin typeface="Arial Narrow" panose="020B0606020202030204" pitchFamily="34" charset="0"/>
              </a:rPr>
              <a:t>корпоративните</a:t>
            </a:r>
            <a:r>
              <a:rPr lang="ru-RU" sz="2400" dirty="0">
                <a:latin typeface="Arial Narrow" panose="020B0606020202030204" pitchFamily="34" charset="0"/>
              </a:rPr>
              <a:t> </a:t>
            </a:r>
            <a:r>
              <a:rPr lang="ru-RU" sz="2400" dirty="0" err="1">
                <a:latin typeface="Arial Narrow" panose="020B0606020202030204" pitchFamily="34" charset="0"/>
              </a:rPr>
              <a:t>документи</a:t>
            </a:r>
            <a:r>
              <a:rPr lang="ru-RU" sz="2400" dirty="0">
                <a:latin typeface="Arial Narrow" panose="020B0606020202030204" pitchFamily="34" charset="0"/>
              </a:rPr>
              <a:t> на </a:t>
            </a:r>
            <a:r>
              <a:rPr lang="ru-RU" sz="2400" dirty="0" err="1">
                <a:latin typeface="Arial Narrow" panose="020B0606020202030204" pitchFamily="34" charset="0"/>
              </a:rPr>
              <a:t>инкорпорирания</a:t>
            </a:r>
            <a:r>
              <a:rPr lang="ru-RU" sz="2400" dirty="0">
                <a:latin typeface="Arial Narrow" panose="020B0606020202030204" pitchFamily="34" charset="0"/>
              </a:rPr>
              <a:t> дистрикт не е в </a:t>
            </a:r>
            <a:r>
              <a:rPr lang="ru-RU" sz="2400" dirty="0" err="1">
                <a:latin typeface="Arial Narrow" panose="020B0606020202030204" pitchFamily="34" charset="0"/>
              </a:rPr>
              <a:t>съответствие</a:t>
            </a:r>
            <a:r>
              <a:rPr lang="ru-RU" sz="2400" dirty="0">
                <a:latin typeface="Arial Narrow" panose="020B0606020202030204" pitchFamily="34" charset="0"/>
              </a:rPr>
              <a:t> с </a:t>
            </a:r>
            <a:r>
              <a:rPr lang="ru-RU" sz="2400" dirty="0" err="1" smtClean="0">
                <a:latin typeface="Arial Narrow" panose="020B0606020202030204" pitchFamily="34" charset="0"/>
              </a:rPr>
              <a:t>Конституцията</a:t>
            </a:r>
            <a:r>
              <a:rPr lang="ru-RU" sz="2400" dirty="0">
                <a:latin typeface="Arial Narrow" panose="020B0606020202030204" pitchFamily="34" charset="0"/>
              </a:rPr>
              <a:t>, </a:t>
            </a:r>
            <a:r>
              <a:rPr lang="ru-RU" sz="2400" dirty="0" err="1" smtClean="0">
                <a:latin typeface="Arial Narrow" panose="020B0606020202030204" pitchFamily="34" charset="0"/>
              </a:rPr>
              <a:t>Правилника</a:t>
            </a:r>
            <a:r>
              <a:rPr lang="ru-RU" sz="2400" dirty="0" smtClean="0">
                <a:latin typeface="Arial Narrow" panose="020B0606020202030204" pitchFamily="34" charset="0"/>
              </a:rPr>
              <a:t> </a:t>
            </a:r>
            <a:r>
              <a:rPr lang="ru-RU" sz="2400" dirty="0">
                <a:latin typeface="Arial Narrow" panose="020B0606020202030204" pitchFamily="34" charset="0"/>
              </a:rPr>
              <a:t>или </a:t>
            </a:r>
            <a:r>
              <a:rPr lang="ru-RU" sz="2400" dirty="0" err="1">
                <a:latin typeface="Arial Narrow" panose="020B0606020202030204" pitchFamily="34" charset="0"/>
              </a:rPr>
              <a:t>практиките</a:t>
            </a:r>
            <a:r>
              <a:rPr lang="ru-RU" sz="2400" dirty="0">
                <a:latin typeface="Arial Narrow" panose="020B0606020202030204" pitchFamily="34" charset="0"/>
              </a:rPr>
              <a:t> на РИ, </a:t>
            </a:r>
            <a:r>
              <a:rPr lang="ru-RU" sz="2400" dirty="0" err="1">
                <a:latin typeface="Arial Narrow" panose="020B0606020202030204" pitchFamily="34" charset="0"/>
              </a:rPr>
              <a:t>условията</a:t>
            </a:r>
            <a:r>
              <a:rPr lang="ru-RU" sz="2400" dirty="0">
                <a:latin typeface="Arial Narrow" panose="020B0606020202030204" pitchFamily="34" charset="0"/>
              </a:rPr>
              <a:t> в </a:t>
            </a:r>
            <a:r>
              <a:rPr lang="ru-RU" sz="2400" b="1" dirty="0" err="1" smtClean="0">
                <a:latin typeface="Arial Narrow" panose="020B0606020202030204" pitchFamily="34" charset="0"/>
              </a:rPr>
              <a:t>Конституцията</a:t>
            </a:r>
            <a:r>
              <a:rPr lang="ru-RU" sz="2400" b="1" dirty="0">
                <a:latin typeface="Arial Narrow" panose="020B0606020202030204" pitchFamily="34" charset="0"/>
              </a:rPr>
              <a:t>, </a:t>
            </a:r>
            <a:r>
              <a:rPr lang="ru-RU" sz="2400" b="1" dirty="0" err="1" smtClean="0">
                <a:latin typeface="Arial Narrow" panose="020B0606020202030204" pitchFamily="34" charset="0"/>
              </a:rPr>
              <a:t>Правилника</a:t>
            </a:r>
            <a:r>
              <a:rPr lang="ru-RU" sz="2400" b="1" dirty="0" smtClean="0">
                <a:latin typeface="Arial Narrow" panose="020B0606020202030204" pitchFamily="34" charset="0"/>
              </a:rPr>
              <a:t> </a:t>
            </a:r>
            <a:r>
              <a:rPr lang="ru-RU" sz="2400" b="1" dirty="0">
                <a:latin typeface="Arial Narrow" panose="020B0606020202030204" pitchFamily="34" charset="0"/>
              </a:rPr>
              <a:t>или </a:t>
            </a:r>
            <a:r>
              <a:rPr lang="ru-RU" sz="2400" b="1" dirty="0" err="1">
                <a:latin typeface="Arial Narrow" panose="020B0606020202030204" pitchFamily="34" charset="0"/>
              </a:rPr>
              <a:t>практиките</a:t>
            </a:r>
            <a:r>
              <a:rPr lang="ru-RU" sz="2400" b="1" dirty="0">
                <a:latin typeface="Arial Narrow" panose="020B0606020202030204" pitchFamily="34" charset="0"/>
              </a:rPr>
              <a:t> на РИ </a:t>
            </a:r>
            <a:r>
              <a:rPr lang="ru-RU" sz="2400" b="1" dirty="0" err="1">
                <a:latin typeface="Arial Narrow" panose="020B0606020202030204" pitchFamily="34" charset="0"/>
              </a:rPr>
              <a:t>винаги</a:t>
            </a:r>
            <a:r>
              <a:rPr lang="ru-RU" sz="2400" b="1" dirty="0">
                <a:latin typeface="Arial Narrow" panose="020B0606020202030204" pitchFamily="34" charset="0"/>
              </a:rPr>
              <a:t> </a:t>
            </a:r>
            <a:r>
              <a:rPr lang="ru-RU" sz="2400" b="1" dirty="0" err="1">
                <a:latin typeface="Arial Narrow" panose="020B0606020202030204" pitchFamily="34" charset="0"/>
              </a:rPr>
              <a:t>ще</a:t>
            </a:r>
            <a:r>
              <a:rPr lang="ru-RU" sz="2400" b="1" dirty="0">
                <a:latin typeface="Arial Narrow" panose="020B0606020202030204" pitchFamily="34" charset="0"/>
              </a:rPr>
              <a:t> </a:t>
            </a:r>
            <a:r>
              <a:rPr lang="ru-RU" sz="2400" b="1" dirty="0" err="1">
                <a:latin typeface="Arial Narrow" panose="020B0606020202030204" pitchFamily="34" charset="0"/>
              </a:rPr>
              <a:t>бъдат</a:t>
            </a:r>
            <a:r>
              <a:rPr lang="ru-RU" sz="2400" b="1" dirty="0">
                <a:latin typeface="Arial Narrow" panose="020B0606020202030204" pitchFamily="34" charset="0"/>
              </a:rPr>
              <a:t> </a:t>
            </a:r>
            <a:r>
              <a:rPr lang="ru-RU" sz="2400" b="1" dirty="0" err="1">
                <a:latin typeface="Arial Narrow" panose="020B0606020202030204" pitchFamily="34" charset="0"/>
              </a:rPr>
              <a:t>ръководни</a:t>
            </a:r>
            <a:r>
              <a:rPr lang="ru-RU" sz="2400" b="1" dirty="0" smtClean="0">
                <a:latin typeface="Arial Narrow" panose="020B0606020202030204" pitchFamily="34" charset="0"/>
              </a:rPr>
              <a:t>.</a:t>
            </a:r>
          </a:p>
          <a:p>
            <a:pPr marL="0" indent="0" eaLnBrk="1" fontAlgn="auto" hangingPunct="1">
              <a:spcAft>
                <a:spcPts val="300"/>
              </a:spcAft>
              <a:buNone/>
              <a:defRPr/>
            </a:pPr>
            <a:r>
              <a:rPr lang="ru-RU" sz="2400" dirty="0" smtClean="0">
                <a:latin typeface="Arial Narrow" panose="020B0606020202030204" pitchFamily="34" charset="0"/>
              </a:rPr>
              <a:t>- </a:t>
            </a:r>
            <a:r>
              <a:rPr lang="ru-RU" sz="2400" b="1" dirty="0" err="1" smtClean="0">
                <a:latin typeface="Arial Narrow" panose="020B0606020202030204" pitchFamily="34" charset="0"/>
              </a:rPr>
              <a:t>Всички</a:t>
            </a:r>
            <a:r>
              <a:rPr lang="ru-RU" sz="2400" dirty="0" smtClean="0">
                <a:latin typeface="Arial Narrow" panose="020B0606020202030204" pitchFamily="34" charset="0"/>
              </a:rPr>
              <a:t> </a:t>
            </a:r>
            <a:r>
              <a:rPr lang="ru-RU" sz="2400" dirty="0" err="1">
                <a:latin typeface="Arial Narrow" panose="020B0606020202030204" pitchFamily="34" charset="0"/>
              </a:rPr>
              <a:t>Ротари</a:t>
            </a:r>
            <a:r>
              <a:rPr lang="ru-RU" sz="2400" dirty="0">
                <a:latin typeface="Arial Narrow" panose="020B0606020202030204" pitchFamily="34" charset="0"/>
              </a:rPr>
              <a:t> </a:t>
            </a:r>
            <a:r>
              <a:rPr lang="ru-RU" sz="2400" dirty="0" err="1">
                <a:latin typeface="Arial Narrow" panose="020B0606020202030204" pitchFamily="34" charset="0"/>
              </a:rPr>
              <a:t>клубове</a:t>
            </a:r>
            <a:r>
              <a:rPr lang="ru-RU" sz="2400" dirty="0">
                <a:latin typeface="Arial Narrow" panose="020B0606020202030204" pitchFamily="34" charset="0"/>
              </a:rPr>
              <a:t> в </a:t>
            </a:r>
            <a:r>
              <a:rPr lang="ru-RU" sz="2400" dirty="0" err="1">
                <a:latin typeface="Arial Narrow" panose="020B0606020202030204" pitchFamily="34" charset="0"/>
              </a:rPr>
              <a:t>инкорпорирания</a:t>
            </a:r>
            <a:r>
              <a:rPr lang="ru-RU" sz="2400" dirty="0">
                <a:latin typeface="Arial Narrow" panose="020B0606020202030204" pitchFamily="34" charset="0"/>
              </a:rPr>
              <a:t> </a:t>
            </a:r>
            <a:r>
              <a:rPr lang="ru-RU" sz="2400" dirty="0" smtClean="0">
                <a:latin typeface="Arial Narrow" panose="020B0606020202030204" pitchFamily="34" charset="0"/>
              </a:rPr>
              <a:t>Дистрикт </a:t>
            </a:r>
            <a:r>
              <a:rPr lang="ru-RU" sz="2400" b="1" dirty="0" err="1">
                <a:latin typeface="Arial Narrow" panose="020B0606020202030204" pitchFamily="34" charset="0"/>
              </a:rPr>
              <a:t>трябва</a:t>
            </a:r>
            <a:r>
              <a:rPr lang="ru-RU" sz="2400" b="1" dirty="0">
                <a:latin typeface="Arial Narrow" panose="020B0606020202030204" pitchFamily="34" charset="0"/>
              </a:rPr>
              <a:t> да </a:t>
            </a:r>
            <a:r>
              <a:rPr lang="ru-RU" sz="2400" b="1" dirty="0" err="1">
                <a:latin typeface="Arial Narrow" panose="020B0606020202030204" pitchFamily="34" charset="0"/>
              </a:rPr>
              <a:t>бъдат</a:t>
            </a:r>
            <a:r>
              <a:rPr lang="ru-RU" sz="2400" b="1" dirty="0">
                <a:latin typeface="Arial Narrow" panose="020B0606020202030204" pitchFamily="34" charset="0"/>
              </a:rPr>
              <a:t> </a:t>
            </a:r>
            <a:r>
              <a:rPr lang="ru-RU" sz="2400" b="1" dirty="0" err="1">
                <a:latin typeface="Arial Narrow" panose="020B0606020202030204" pitchFamily="34" charset="0"/>
              </a:rPr>
              <a:t>членове</a:t>
            </a:r>
            <a:r>
              <a:rPr lang="ru-RU" sz="2400" b="1" dirty="0">
                <a:latin typeface="Arial Narrow" panose="020B0606020202030204" pitchFamily="34" charset="0"/>
              </a:rPr>
              <a:t> </a:t>
            </a:r>
            <a:r>
              <a:rPr lang="ru-RU" sz="2400" dirty="0">
                <a:latin typeface="Arial Narrow" panose="020B0606020202030204" pitchFamily="34" charset="0"/>
              </a:rPr>
              <a:t>на </a:t>
            </a:r>
            <a:r>
              <a:rPr lang="ru-RU" sz="2400" dirty="0" err="1">
                <a:latin typeface="Arial Narrow" panose="020B0606020202030204" pitchFamily="34" charset="0"/>
              </a:rPr>
              <a:t>инкорпорираната</a:t>
            </a:r>
            <a:r>
              <a:rPr lang="ru-RU" sz="2400" dirty="0">
                <a:latin typeface="Arial Narrow" panose="020B0606020202030204" pitchFamily="34" charset="0"/>
              </a:rPr>
              <a:t> институция.</a:t>
            </a:r>
            <a:endParaRPr lang="bg-BG" sz="2400" dirty="0" smtClean="0">
              <a:latin typeface="Arial Narrow" panose="020B0606020202030204" pitchFamily="34" charset="0"/>
            </a:endParaRPr>
          </a:p>
          <a:p>
            <a:pPr marL="0" indent="0" eaLnBrk="1" fontAlgn="auto" hangingPunct="1">
              <a:spcAft>
                <a:spcPts val="300"/>
              </a:spcAft>
              <a:buNone/>
              <a:defRPr/>
            </a:pPr>
            <a:endParaRPr lang="bg-BG" sz="2400" dirty="0" smtClean="0"/>
          </a:p>
        </p:txBody>
      </p:sp>
    </p:spTree>
    <p:extLst>
      <p:ext uri="{BB962C8B-B14F-4D97-AF65-F5344CB8AC3E}">
        <p14:creationId xmlns:p14="http://schemas.microsoft.com/office/powerpoint/2010/main" val="1857599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smtClean="0">
                <a:latin typeface="Times New Roman" pitchFamily="18" charset="0"/>
                <a:cs typeface="Times New Roman" pitchFamily="18" charset="0"/>
              </a:rPr>
              <a:t>Инкорпориране на Дистрикта</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484784"/>
            <a:ext cx="8229600" cy="4260379"/>
          </a:xfrm>
        </p:spPr>
        <p:txBody>
          <a:bodyPr lIns="0" tIns="0" rIns="0" bIns="0"/>
          <a:lstStyle/>
          <a:p>
            <a:pPr marL="0" indent="0" eaLnBrk="1" fontAlgn="auto" hangingPunct="1">
              <a:spcAft>
                <a:spcPts val="300"/>
              </a:spcAft>
              <a:buNone/>
              <a:defRPr/>
            </a:pPr>
            <a:r>
              <a:rPr lang="ru-RU" sz="2400" dirty="0" smtClean="0">
                <a:latin typeface="Arial Narrow" panose="020B0606020202030204" pitchFamily="34" charset="0"/>
              </a:rPr>
              <a:t>- Дистрикт 2482 </a:t>
            </a:r>
            <a:r>
              <a:rPr lang="ru-RU" sz="2400" b="1" dirty="0">
                <a:latin typeface="Arial Narrow" panose="020B0606020202030204" pitchFamily="34" charset="0"/>
              </a:rPr>
              <a:t>е </a:t>
            </a:r>
            <a:r>
              <a:rPr lang="ru-RU" sz="2400" b="1" dirty="0" err="1">
                <a:latin typeface="Arial Narrow" panose="020B0606020202030204" pitchFamily="34" charset="0"/>
              </a:rPr>
              <a:t>регистриран</a:t>
            </a:r>
            <a:r>
              <a:rPr lang="ru-RU" sz="2400" b="1" dirty="0">
                <a:latin typeface="Arial Narrow" panose="020B0606020202030204" pitchFamily="34" charset="0"/>
              </a:rPr>
              <a:t> </a:t>
            </a:r>
            <a:r>
              <a:rPr lang="ru-RU" sz="2400" dirty="0" err="1">
                <a:latin typeface="Arial Narrow" panose="020B0606020202030204" pitchFamily="34" charset="0"/>
              </a:rPr>
              <a:t>съгласно</a:t>
            </a:r>
            <a:r>
              <a:rPr lang="ru-RU" sz="2400" dirty="0">
                <a:latin typeface="Arial Narrow" panose="020B0606020202030204" pitchFamily="34" charset="0"/>
              </a:rPr>
              <a:t> </a:t>
            </a:r>
            <a:r>
              <a:rPr lang="ru-RU" sz="2400" dirty="0" err="1">
                <a:latin typeface="Arial Narrow" panose="020B0606020202030204" pitchFamily="34" charset="0"/>
              </a:rPr>
              <a:t>българското</a:t>
            </a:r>
            <a:r>
              <a:rPr lang="ru-RU" sz="2400" dirty="0">
                <a:latin typeface="Arial Narrow" panose="020B0606020202030204" pitchFamily="34" charset="0"/>
              </a:rPr>
              <a:t> </a:t>
            </a:r>
            <a:r>
              <a:rPr lang="ru-RU" sz="2400" dirty="0" err="1">
                <a:latin typeface="Arial Narrow" panose="020B0606020202030204" pitchFamily="34" charset="0"/>
              </a:rPr>
              <a:t>законодателство</a:t>
            </a:r>
            <a:r>
              <a:rPr lang="ru-RU" sz="2400" dirty="0">
                <a:latin typeface="Arial Narrow" panose="020B0606020202030204" pitchFamily="34" charset="0"/>
              </a:rPr>
              <a:t> </a:t>
            </a:r>
            <a:r>
              <a:rPr lang="ru-RU" sz="2400" dirty="0" err="1">
                <a:latin typeface="Arial Narrow" panose="020B0606020202030204" pitchFamily="34" charset="0"/>
              </a:rPr>
              <a:t>като</a:t>
            </a:r>
            <a:r>
              <a:rPr lang="ru-RU" sz="2400" dirty="0">
                <a:latin typeface="Arial Narrow" panose="020B0606020202030204" pitchFamily="34" charset="0"/>
              </a:rPr>
              <a:t> </a:t>
            </a:r>
            <a:r>
              <a:rPr lang="ru-RU" sz="2400" dirty="0" err="1">
                <a:latin typeface="Arial Narrow" panose="020B0606020202030204" pitchFamily="34" charset="0"/>
              </a:rPr>
              <a:t>Сдружение</a:t>
            </a:r>
            <a:r>
              <a:rPr lang="ru-RU" sz="2400" dirty="0">
                <a:latin typeface="Arial Narrow" panose="020B0606020202030204" pitchFamily="34" charset="0"/>
              </a:rPr>
              <a:t> „Дистрикт 2482 </a:t>
            </a:r>
            <a:r>
              <a:rPr lang="ru-RU" sz="2400" dirty="0" err="1">
                <a:latin typeface="Arial Narrow" panose="020B0606020202030204" pitchFamily="34" charset="0"/>
              </a:rPr>
              <a:t>към</a:t>
            </a:r>
            <a:r>
              <a:rPr lang="ru-RU" sz="2400" dirty="0">
                <a:latin typeface="Arial Narrow" panose="020B0606020202030204" pitchFamily="34" charset="0"/>
              </a:rPr>
              <a:t> РИ“ по ЗЮЛНЦ в </a:t>
            </a:r>
            <a:r>
              <a:rPr lang="ru-RU" sz="2400" dirty="0" err="1">
                <a:latin typeface="Arial Narrow" panose="020B0606020202030204" pitchFamily="34" charset="0"/>
              </a:rPr>
              <a:t>обществена</a:t>
            </a:r>
            <a:r>
              <a:rPr lang="ru-RU" sz="2400" dirty="0">
                <a:latin typeface="Arial Narrow" panose="020B0606020202030204" pitchFamily="34" charset="0"/>
              </a:rPr>
              <a:t> </a:t>
            </a:r>
            <a:r>
              <a:rPr lang="ru-RU" sz="2400" dirty="0" err="1">
                <a:latin typeface="Arial Narrow" panose="020B0606020202030204" pitchFamily="34" charset="0"/>
              </a:rPr>
              <a:t>полза</a:t>
            </a:r>
            <a:r>
              <a:rPr lang="ru-RU" sz="2400" dirty="0">
                <a:latin typeface="Arial Narrow" panose="020B0606020202030204" pitchFamily="34" charset="0"/>
              </a:rPr>
              <a:t> </a:t>
            </a:r>
            <a:r>
              <a:rPr lang="ru-RU" sz="2400" dirty="0" err="1">
                <a:latin typeface="Arial Narrow" panose="020B0606020202030204" pitchFamily="34" charset="0"/>
              </a:rPr>
              <a:t>съгласно</a:t>
            </a:r>
            <a:r>
              <a:rPr lang="ru-RU" sz="2400" dirty="0">
                <a:latin typeface="Arial Narrow" panose="020B0606020202030204" pitchFamily="34" charset="0"/>
              </a:rPr>
              <a:t> </a:t>
            </a:r>
            <a:r>
              <a:rPr lang="ru-RU" sz="2400" dirty="0" err="1">
                <a:latin typeface="Arial Narrow" panose="020B0606020202030204" pitchFamily="34" charset="0"/>
              </a:rPr>
              <a:t>фирмено</a:t>
            </a:r>
            <a:r>
              <a:rPr lang="ru-RU" sz="2400" dirty="0">
                <a:latin typeface="Arial Narrow" panose="020B0606020202030204" pitchFamily="34" charset="0"/>
              </a:rPr>
              <a:t> дело № 177/ 2009 год.. </a:t>
            </a:r>
            <a:endParaRPr lang="ru-RU" sz="2400" dirty="0" smtClean="0">
              <a:latin typeface="Arial Narrow" panose="020B0606020202030204" pitchFamily="34" charset="0"/>
            </a:endParaRPr>
          </a:p>
          <a:p>
            <a:pPr marL="0" indent="0" eaLnBrk="1" fontAlgn="auto" hangingPunct="1">
              <a:spcAft>
                <a:spcPts val="300"/>
              </a:spcAft>
              <a:buNone/>
              <a:defRPr/>
            </a:pPr>
            <a:r>
              <a:rPr lang="ru-RU" sz="2400" dirty="0" smtClean="0">
                <a:latin typeface="Arial Narrow" panose="020B0606020202030204" pitchFamily="34" charset="0"/>
              </a:rPr>
              <a:t>- </a:t>
            </a:r>
            <a:r>
              <a:rPr lang="ru-RU" sz="2400" dirty="0" err="1" smtClean="0">
                <a:latin typeface="Arial Narrow" panose="020B0606020202030204" pitchFamily="34" charset="0"/>
              </a:rPr>
              <a:t>Налице</a:t>
            </a:r>
            <a:r>
              <a:rPr lang="ru-RU" sz="2400" dirty="0" smtClean="0">
                <a:latin typeface="Arial Narrow" panose="020B0606020202030204" pitchFamily="34" charset="0"/>
              </a:rPr>
              <a:t> </a:t>
            </a:r>
            <a:r>
              <a:rPr lang="ru-RU" sz="2400" dirty="0">
                <a:latin typeface="Arial Narrow" panose="020B0606020202030204" pitchFamily="34" charset="0"/>
              </a:rPr>
              <a:t>е </a:t>
            </a:r>
            <a:r>
              <a:rPr lang="ru-RU" sz="2400" b="1" dirty="0" err="1">
                <a:latin typeface="Arial Narrow" panose="020B0606020202030204" pitchFamily="34" charset="0"/>
              </a:rPr>
              <a:t>актуална</a:t>
            </a:r>
            <a:r>
              <a:rPr lang="ru-RU" sz="2400" b="1" dirty="0">
                <a:latin typeface="Arial Narrow" panose="020B0606020202030204" pitchFamily="34" charset="0"/>
              </a:rPr>
              <a:t> </a:t>
            </a:r>
            <a:r>
              <a:rPr lang="ru-RU" sz="2400" b="1" dirty="0" err="1">
                <a:latin typeface="Arial Narrow" panose="020B0606020202030204" pitchFamily="34" charset="0"/>
              </a:rPr>
              <a:t>съдебна</a:t>
            </a:r>
            <a:r>
              <a:rPr lang="ru-RU" sz="2400" b="1" dirty="0">
                <a:latin typeface="Arial Narrow" panose="020B0606020202030204" pitchFamily="34" charset="0"/>
              </a:rPr>
              <a:t> регистрация </a:t>
            </a:r>
            <a:r>
              <a:rPr lang="ru-RU" sz="2400" dirty="0">
                <a:latin typeface="Arial Narrow" panose="020B0606020202030204" pitchFamily="34" charset="0"/>
              </a:rPr>
              <a:t>с решение № 8 от 30 </a:t>
            </a:r>
            <a:r>
              <a:rPr lang="ru-RU" sz="2400" dirty="0" err="1">
                <a:latin typeface="Arial Narrow" panose="020B0606020202030204" pitchFamily="34" charset="0"/>
              </a:rPr>
              <a:t>ноември</a:t>
            </a:r>
            <a:r>
              <a:rPr lang="ru-RU" sz="2400" dirty="0">
                <a:latin typeface="Arial Narrow" panose="020B0606020202030204" pitchFamily="34" charset="0"/>
              </a:rPr>
              <a:t> </a:t>
            </a:r>
            <a:r>
              <a:rPr lang="ru-RU" sz="2400" dirty="0" smtClean="0">
                <a:latin typeface="Arial Narrow" panose="020B0606020202030204" pitchFamily="34" charset="0"/>
              </a:rPr>
              <a:t>201</a:t>
            </a:r>
            <a:r>
              <a:rPr lang="en-US" sz="2400" dirty="0" smtClean="0">
                <a:latin typeface="Arial Narrow" panose="020B0606020202030204" pitchFamily="34" charset="0"/>
              </a:rPr>
              <a:t>7</a:t>
            </a:r>
            <a:r>
              <a:rPr lang="ru-RU" sz="2400" dirty="0" smtClean="0">
                <a:latin typeface="Arial Narrow" panose="020B0606020202030204" pitchFamily="34" charset="0"/>
              </a:rPr>
              <a:t> </a:t>
            </a:r>
            <a:r>
              <a:rPr lang="ru-RU" sz="2400" dirty="0">
                <a:latin typeface="Arial Narrow" panose="020B0606020202030204" pitchFamily="34" charset="0"/>
              </a:rPr>
              <a:t>год. на VI-11 </a:t>
            </a:r>
            <a:r>
              <a:rPr lang="ru-RU" sz="2400" dirty="0" err="1">
                <a:latin typeface="Arial Narrow" panose="020B0606020202030204" pitchFamily="34" charset="0"/>
              </a:rPr>
              <a:t>състав</a:t>
            </a:r>
            <a:r>
              <a:rPr lang="ru-RU" sz="2400" dirty="0">
                <a:latin typeface="Arial Narrow" panose="020B0606020202030204" pitchFamily="34" charset="0"/>
              </a:rPr>
              <a:t> – </a:t>
            </a:r>
            <a:r>
              <a:rPr lang="ru-RU" sz="2400" dirty="0" err="1">
                <a:latin typeface="Arial Narrow" panose="020B0606020202030204" pitchFamily="34" charset="0"/>
              </a:rPr>
              <a:t>търговско</a:t>
            </a:r>
            <a:r>
              <a:rPr lang="ru-RU" sz="2400" dirty="0">
                <a:latin typeface="Arial Narrow" panose="020B0606020202030204" pitchFamily="34" charset="0"/>
              </a:rPr>
              <a:t> отделение на СГС. </a:t>
            </a:r>
            <a:endParaRPr lang="ru-RU" sz="2400" dirty="0" smtClean="0">
              <a:latin typeface="Arial Narrow" panose="020B0606020202030204" pitchFamily="34" charset="0"/>
            </a:endParaRPr>
          </a:p>
          <a:p>
            <a:pPr marL="0" indent="0" eaLnBrk="1" fontAlgn="auto" hangingPunct="1">
              <a:spcAft>
                <a:spcPts val="300"/>
              </a:spcAft>
              <a:buNone/>
              <a:defRPr/>
            </a:pPr>
            <a:r>
              <a:rPr lang="ru-RU" sz="2400" dirty="0" smtClean="0">
                <a:latin typeface="Arial Narrow" panose="020B0606020202030204" pitchFamily="34" charset="0"/>
              </a:rPr>
              <a:t>- С </a:t>
            </a:r>
            <a:r>
              <a:rPr lang="ru-RU" sz="2400" dirty="0">
                <a:latin typeface="Arial Narrow" panose="020B0606020202030204" pitchFamily="34" charset="0"/>
              </a:rPr>
              <a:t>удостоверение № 016 / 26.06.2009 год. </a:t>
            </a:r>
            <a:r>
              <a:rPr lang="ru-RU" sz="2400" dirty="0" err="1">
                <a:latin typeface="Arial Narrow" panose="020B0606020202030204" pitchFamily="34" charset="0"/>
              </a:rPr>
              <a:t>Сдружението</a:t>
            </a:r>
            <a:r>
              <a:rPr lang="ru-RU" sz="2400" dirty="0">
                <a:latin typeface="Arial Narrow" panose="020B0606020202030204" pitchFamily="34" charset="0"/>
              </a:rPr>
              <a:t> </a:t>
            </a:r>
            <a:r>
              <a:rPr lang="ru-RU" sz="2400" b="1" dirty="0">
                <a:latin typeface="Arial Narrow" panose="020B0606020202030204" pitchFamily="34" charset="0"/>
              </a:rPr>
              <a:t>е вписано в </a:t>
            </a:r>
            <a:r>
              <a:rPr lang="ru-RU" sz="2400" b="1" dirty="0" err="1">
                <a:latin typeface="Arial Narrow" panose="020B0606020202030204" pitchFamily="34" charset="0"/>
              </a:rPr>
              <a:t>централния</a:t>
            </a:r>
            <a:r>
              <a:rPr lang="ru-RU" sz="2400" b="1" dirty="0">
                <a:latin typeface="Arial Narrow" panose="020B0606020202030204" pitchFamily="34" charset="0"/>
              </a:rPr>
              <a:t> </a:t>
            </a:r>
            <a:r>
              <a:rPr lang="ru-RU" sz="2400" b="1" dirty="0" err="1">
                <a:latin typeface="Arial Narrow" panose="020B0606020202030204" pitchFamily="34" charset="0"/>
              </a:rPr>
              <a:t>регистър</a:t>
            </a:r>
            <a:r>
              <a:rPr lang="ru-RU" sz="2400" dirty="0">
                <a:latin typeface="Arial Narrow" panose="020B0606020202030204" pitchFamily="34" charset="0"/>
              </a:rPr>
              <a:t> на </a:t>
            </a:r>
            <a:r>
              <a:rPr lang="ru-RU" sz="2400" dirty="0" err="1">
                <a:latin typeface="Arial Narrow" panose="020B0606020202030204" pitchFamily="34" charset="0"/>
              </a:rPr>
              <a:t>юридическите</a:t>
            </a:r>
            <a:r>
              <a:rPr lang="ru-RU" sz="2400" dirty="0">
                <a:latin typeface="Arial Narrow" panose="020B0606020202030204" pitchFamily="34" charset="0"/>
              </a:rPr>
              <a:t> лица с </a:t>
            </a:r>
            <a:r>
              <a:rPr lang="ru-RU" sz="2400" dirty="0" err="1">
                <a:latin typeface="Arial Narrow" panose="020B0606020202030204" pitchFamily="34" charset="0"/>
              </a:rPr>
              <a:t>нестопанска</a:t>
            </a:r>
            <a:r>
              <a:rPr lang="ru-RU" sz="2400" dirty="0">
                <a:latin typeface="Arial Narrow" panose="020B0606020202030204" pitchFamily="34" charset="0"/>
              </a:rPr>
              <a:t> цел за </a:t>
            </a:r>
            <a:r>
              <a:rPr lang="ru-RU" sz="2400" dirty="0" err="1">
                <a:latin typeface="Arial Narrow" panose="020B0606020202030204" pitchFamily="34" charset="0"/>
              </a:rPr>
              <a:t>осъществяване</a:t>
            </a:r>
            <a:r>
              <a:rPr lang="ru-RU" sz="2400" dirty="0">
                <a:latin typeface="Arial Narrow" panose="020B0606020202030204" pitchFamily="34" charset="0"/>
              </a:rPr>
              <a:t> на </a:t>
            </a:r>
            <a:r>
              <a:rPr lang="ru-RU" sz="2400" dirty="0" err="1">
                <a:latin typeface="Arial Narrow" panose="020B0606020202030204" pitchFamily="34" charset="0"/>
              </a:rPr>
              <a:t>общественополезна</a:t>
            </a:r>
            <a:r>
              <a:rPr lang="ru-RU" sz="2400" dirty="0">
                <a:latin typeface="Arial Narrow" panose="020B0606020202030204" pitchFamily="34" charset="0"/>
              </a:rPr>
              <a:t> </a:t>
            </a:r>
            <a:r>
              <a:rPr lang="ru-RU" sz="2400" dirty="0" err="1">
                <a:latin typeface="Arial Narrow" panose="020B0606020202030204" pitchFamily="34" charset="0"/>
              </a:rPr>
              <a:t>дейност</a:t>
            </a:r>
            <a:r>
              <a:rPr lang="ru-RU" sz="2400" dirty="0">
                <a:latin typeface="Arial Narrow" panose="020B0606020202030204" pitchFamily="34" charset="0"/>
              </a:rPr>
              <a:t> под № 20090626016 </a:t>
            </a:r>
            <a:r>
              <a:rPr lang="ru-RU" sz="2400" dirty="0" err="1">
                <a:latin typeface="Arial Narrow" panose="020B0606020202030204" pitchFamily="34" charset="0"/>
              </a:rPr>
              <a:t>към</a:t>
            </a:r>
            <a:r>
              <a:rPr lang="ru-RU" sz="2400" dirty="0">
                <a:latin typeface="Arial Narrow" panose="020B0606020202030204" pitchFamily="34" charset="0"/>
              </a:rPr>
              <a:t> </a:t>
            </a:r>
            <a:r>
              <a:rPr lang="ru-RU" sz="2400" dirty="0" err="1">
                <a:latin typeface="Arial Narrow" panose="020B0606020202030204" pitchFamily="34" charset="0"/>
              </a:rPr>
              <a:t>Министерството</a:t>
            </a:r>
            <a:r>
              <a:rPr lang="ru-RU" sz="2400" dirty="0">
                <a:latin typeface="Arial Narrow" panose="020B0606020202030204" pitchFamily="34" charset="0"/>
              </a:rPr>
              <a:t> на </a:t>
            </a:r>
            <a:r>
              <a:rPr lang="ru-RU" sz="2400" dirty="0" err="1">
                <a:latin typeface="Arial Narrow" panose="020B0606020202030204" pitchFamily="34" charset="0"/>
              </a:rPr>
              <a:t>правосъдието</a:t>
            </a:r>
            <a:r>
              <a:rPr lang="ru-RU" sz="2400" dirty="0">
                <a:latin typeface="Arial Narrow" panose="020B0606020202030204" pitchFamily="34" charset="0"/>
              </a:rPr>
              <a:t>. </a:t>
            </a:r>
            <a:endParaRPr lang="ru-RU" sz="2400" dirty="0" smtClean="0">
              <a:latin typeface="Arial Narrow" panose="020B0606020202030204" pitchFamily="34" charset="0"/>
            </a:endParaRPr>
          </a:p>
          <a:p>
            <a:pPr marL="0" indent="0" eaLnBrk="1" fontAlgn="auto" hangingPunct="1">
              <a:spcAft>
                <a:spcPts val="300"/>
              </a:spcAft>
              <a:buNone/>
              <a:defRPr/>
            </a:pPr>
            <a:r>
              <a:rPr lang="ru-RU" sz="2400" dirty="0" smtClean="0">
                <a:latin typeface="Arial Narrow" panose="020B0606020202030204" pitchFamily="34" charset="0"/>
              </a:rPr>
              <a:t>- </a:t>
            </a:r>
            <a:r>
              <a:rPr lang="ru-RU" sz="2400" dirty="0" err="1" smtClean="0">
                <a:latin typeface="Arial Narrow" panose="020B0606020202030204" pitchFamily="34" charset="0"/>
              </a:rPr>
              <a:t>Налице</a:t>
            </a:r>
            <a:r>
              <a:rPr lang="ru-RU" sz="2400" dirty="0" smtClean="0">
                <a:latin typeface="Arial Narrow" panose="020B0606020202030204" pitchFamily="34" charset="0"/>
              </a:rPr>
              <a:t> </a:t>
            </a:r>
            <a:r>
              <a:rPr lang="ru-RU" sz="2400" dirty="0">
                <a:latin typeface="Arial Narrow" panose="020B0606020202030204" pitchFamily="34" charset="0"/>
              </a:rPr>
              <a:t>е </a:t>
            </a:r>
            <a:r>
              <a:rPr lang="ru-RU" sz="2400" dirty="0" err="1">
                <a:latin typeface="Arial Narrow" panose="020B0606020202030204" pitchFamily="34" charset="0"/>
              </a:rPr>
              <a:t>вписване</a:t>
            </a:r>
            <a:r>
              <a:rPr lang="ru-RU" sz="2400" dirty="0">
                <a:latin typeface="Arial Narrow" panose="020B0606020202030204" pitchFamily="34" charset="0"/>
              </a:rPr>
              <a:t> с </a:t>
            </a:r>
            <a:r>
              <a:rPr lang="ru-RU" sz="2400" b="1" dirty="0">
                <a:latin typeface="Arial Narrow" panose="020B0606020202030204" pitchFamily="34" charset="0"/>
              </a:rPr>
              <a:t>актуализация на </a:t>
            </a:r>
            <a:r>
              <a:rPr lang="ru-RU" sz="2400" b="1" dirty="0" err="1">
                <a:latin typeface="Arial Narrow" panose="020B0606020202030204" pitchFamily="34" charset="0"/>
              </a:rPr>
              <a:t>данните</a:t>
            </a:r>
            <a:r>
              <a:rPr lang="ru-RU" sz="2400" b="1" dirty="0">
                <a:latin typeface="Arial Narrow" panose="020B0606020202030204" pitchFamily="34" charset="0"/>
              </a:rPr>
              <a:t> в </a:t>
            </a:r>
            <a:r>
              <a:rPr lang="ru-RU" sz="2400" b="1" dirty="0" err="1">
                <a:latin typeface="Arial Narrow" panose="020B0606020202030204" pitchFamily="34" charset="0"/>
              </a:rPr>
              <a:t>Агенцията</a:t>
            </a:r>
            <a:r>
              <a:rPr lang="ru-RU" sz="2400" b="1" dirty="0">
                <a:latin typeface="Arial Narrow" panose="020B0606020202030204" pitchFamily="34" charset="0"/>
              </a:rPr>
              <a:t> по </a:t>
            </a:r>
            <a:r>
              <a:rPr lang="ru-RU" sz="2400" b="1" dirty="0" err="1">
                <a:latin typeface="Arial Narrow" panose="020B0606020202030204" pitchFamily="34" charset="0"/>
              </a:rPr>
              <a:t>вписване</a:t>
            </a:r>
            <a:r>
              <a:rPr lang="ru-RU" sz="2400" b="1" dirty="0">
                <a:latin typeface="Arial Narrow" panose="020B0606020202030204" pitchFamily="34" charset="0"/>
              </a:rPr>
              <a:t> – </a:t>
            </a:r>
            <a:r>
              <a:rPr lang="ru-RU" sz="2400" b="1" dirty="0" err="1">
                <a:latin typeface="Arial Narrow" panose="020B0606020202030204" pitchFamily="34" charset="0"/>
              </a:rPr>
              <a:t>регистър</a:t>
            </a:r>
            <a:r>
              <a:rPr lang="ru-RU" sz="2400" b="1" dirty="0">
                <a:latin typeface="Arial Narrow" panose="020B0606020202030204" pitchFamily="34" charset="0"/>
              </a:rPr>
              <a:t> БУЛСТАТ </a:t>
            </a:r>
            <a:r>
              <a:rPr lang="ru-RU" sz="2400" dirty="0">
                <a:latin typeface="Arial Narrow" panose="020B0606020202030204" pitchFamily="34" charset="0"/>
              </a:rPr>
              <a:t>с код 175669515. </a:t>
            </a:r>
            <a:endParaRPr lang="bg-BG" sz="2400" dirty="0" smtClean="0">
              <a:latin typeface="Arial Narrow" panose="020B0606020202030204" pitchFamily="34" charset="0"/>
            </a:endParaRPr>
          </a:p>
          <a:p>
            <a:pPr marL="0" indent="0" algn="ctr" eaLnBrk="1" fontAlgn="auto" hangingPunct="1">
              <a:spcAft>
                <a:spcPts val="300"/>
              </a:spcAft>
              <a:buNone/>
              <a:defRPr/>
            </a:pPr>
            <a:endParaRPr lang="bg-BG" b="1" dirty="0">
              <a:latin typeface="Arial Narrow" panose="020B0606020202030204" pitchFamily="34" charset="0"/>
            </a:endParaRPr>
          </a:p>
          <a:p>
            <a:pPr marL="0" indent="0" algn="just" eaLnBrk="1" fontAlgn="auto" hangingPunct="1">
              <a:spcAft>
                <a:spcPts val="300"/>
              </a:spcAft>
              <a:buNone/>
              <a:defRPr/>
            </a:pPr>
            <a:r>
              <a:rPr lang="bg-BG" sz="1800" dirty="0" smtClean="0">
                <a:latin typeface="Arial Narrow" panose="020B0606020202030204" pitchFamily="34" charset="0"/>
              </a:rPr>
              <a:t>-</a:t>
            </a:r>
            <a:endParaRPr lang="bg-BG" sz="2400" dirty="0" smtClean="0"/>
          </a:p>
        </p:txBody>
      </p:sp>
    </p:spTree>
    <p:extLst>
      <p:ext uri="{BB962C8B-B14F-4D97-AF65-F5344CB8AC3E}">
        <p14:creationId xmlns:p14="http://schemas.microsoft.com/office/powerpoint/2010/main" val="937345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Ротари – каква организация сме?</a:t>
            </a:r>
            <a:endParaRPr lang="en-US" altLang="en-US" sz="2800" b="1" dirty="0" smtClean="0">
              <a:latin typeface="Times New Roman" pitchFamily="18" charset="0"/>
              <a:cs typeface="Times New Roman" pitchFamily="18" charset="0"/>
            </a:endParaRPr>
          </a:p>
        </p:txBody>
      </p:sp>
      <p:sp>
        <p:nvSpPr>
          <p:cNvPr id="2" name="Content Placeholder 1"/>
          <p:cNvSpPr>
            <a:spLocks noGrp="1"/>
          </p:cNvSpPr>
          <p:nvPr>
            <p:ph idx="1"/>
          </p:nvPr>
        </p:nvSpPr>
        <p:spPr/>
        <p:txBody>
          <a:bodyPr/>
          <a:lstStyle/>
          <a:p>
            <a:endParaRPr lang="bg-BG" dirty="0"/>
          </a:p>
        </p:txBody>
      </p:sp>
      <p:sp>
        <p:nvSpPr>
          <p:cNvPr id="8" name="Content Placeholder 2">
            <a:extLst>
              <a:ext uri="{FF2B5EF4-FFF2-40B4-BE49-F238E27FC236}">
                <a16:creationId xmlns="" xmlns:a16="http://schemas.microsoft.com/office/drawing/2014/main" id="{7A62ED7E-775C-4088-A15F-91DFB6415E3A}"/>
              </a:ext>
            </a:extLst>
          </p:cNvPr>
          <p:cNvSpPr txBox="1">
            <a:spLocks/>
          </p:cNvSpPr>
          <p:nvPr/>
        </p:nvSpPr>
        <p:spPr>
          <a:xfrm>
            <a:off x="457200" y="1219201"/>
            <a:ext cx="8229600" cy="2055844"/>
          </a:xfrm>
          <a:prstGeom prst="rect">
            <a:avLst/>
          </a:prstGeom>
          <a:solidFill>
            <a:schemeClr val="accent6">
              <a:lumMod val="20000"/>
              <a:lumOff val="80000"/>
            </a:schemeClr>
          </a:solidFill>
          <a:ln>
            <a:solidFill>
              <a:schemeClr val="tx2"/>
            </a:solidFill>
          </a:ln>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bg-BG" sz="2000" smtClean="0">
                <a:solidFill>
                  <a:srgbClr val="002060"/>
                </a:solidFill>
              </a:rPr>
              <a:t>  А. Хуманитарна /благотворителна? – според мащаба на нашите проекти;</a:t>
            </a:r>
          </a:p>
          <a:p>
            <a:pPr marL="0" indent="0">
              <a:buFont typeface="Arial" pitchFamily="34" charset="0"/>
              <a:buNone/>
            </a:pPr>
            <a:r>
              <a:rPr lang="bg-BG" sz="2000" smtClean="0">
                <a:solidFill>
                  <a:srgbClr val="002060"/>
                </a:solidFill>
              </a:rPr>
              <a:t>  В. Организация, която съществува заради членовете си – приятелство, професионални контакти, споделени интереси и ценности, общи действия за решаване на нужди и проблеми;</a:t>
            </a:r>
          </a:p>
          <a:p>
            <a:pPr marL="0" indent="0">
              <a:buFont typeface="Arial" pitchFamily="34" charset="0"/>
              <a:buNone/>
            </a:pPr>
            <a:r>
              <a:rPr lang="bg-BG" sz="2000" smtClean="0">
                <a:solidFill>
                  <a:srgbClr val="002060"/>
                </a:solidFill>
              </a:rPr>
              <a:t>  С. И двете.</a:t>
            </a:r>
            <a:endParaRPr lang="bg-BG" sz="2000" dirty="0">
              <a:solidFill>
                <a:srgbClr val="002060"/>
              </a:solidFill>
            </a:endParaRPr>
          </a:p>
        </p:txBody>
      </p:sp>
      <p:sp>
        <p:nvSpPr>
          <p:cNvPr id="9" name="Content Placeholder 2">
            <a:extLst>
              <a:ext uri="{FF2B5EF4-FFF2-40B4-BE49-F238E27FC236}">
                <a16:creationId xmlns="" xmlns:a16="http://schemas.microsoft.com/office/drawing/2014/main" id="{D972581C-6108-4AEA-BAFB-CD0FC9C9D743}"/>
              </a:ext>
            </a:extLst>
          </p:cNvPr>
          <p:cNvSpPr txBox="1">
            <a:spLocks/>
          </p:cNvSpPr>
          <p:nvPr/>
        </p:nvSpPr>
        <p:spPr>
          <a:xfrm>
            <a:off x="457200" y="3284984"/>
            <a:ext cx="8229600" cy="2448271"/>
          </a:xfrm>
          <a:prstGeom prst="rect">
            <a:avLst/>
          </a:prstGeom>
          <a:solidFill>
            <a:schemeClr val="accent1">
              <a:lumMod val="20000"/>
              <a:lumOff val="80000"/>
            </a:schemeClr>
          </a:solidFill>
          <a:ln>
            <a:solidFill>
              <a:schemeClr val="tx2"/>
            </a:solidFill>
          </a:ln>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bg-BG" sz="2000" dirty="0">
                <a:solidFill>
                  <a:srgbClr val="002060"/>
                </a:solidFill>
              </a:rPr>
              <a:t>  А. Организация която пази традициите си;</a:t>
            </a:r>
          </a:p>
          <a:p>
            <a:pPr marL="0" indent="0">
              <a:buFont typeface="Arial" pitchFamily="34" charset="0"/>
              <a:buNone/>
            </a:pPr>
            <a:r>
              <a:rPr lang="bg-BG" sz="2000" dirty="0">
                <a:solidFill>
                  <a:srgbClr val="002060"/>
                </a:solidFill>
              </a:rPr>
              <a:t>  В. Организация, която се променя;</a:t>
            </a:r>
          </a:p>
          <a:p>
            <a:pPr marL="0" indent="0">
              <a:buFont typeface="Arial" pitchFamily="34" charset="0"/>
              <a:buNone/>
            </a:pPr>
            <a:r>
              <a:rPr lang="bg-BG" sz="2000" dirty="0">
                <a:solidFill>
                  <a:srgbClr val="002060"/>
                </a:solidFill>
              </a:rPr>
              <a:t>  С. Организация с </a:t>
            </a:r>
            <a:r>
              <a:rPr lang="bg-BG" sz="2000" b="1" dirty="0">
                <a:solidFill>
                  <a:srgbClr val="002060"/>
                </a:solidFill>
              </a:rPr>
              <a:t>ясна идентичност</a:t>
            </a:r>
            <a:r>
              <a:rPr lang="bg-BG" sz="2000" dirty="0">
                <a:solidFill>
                  <a:srgbClr val="002060"/>
                </a:solidFill>
              </a:rPr>
              <a:t>, визия и </a:t>
            </a:r>
            <a:r>
              <a:rPr lang="bg-BG" sz="2000" b="1" dirty="0">
                <a:solidFill>
                  <a:srgbClr val="002060"/>
                </a:solidFill>
              </a:rPr>
              <a:t>непроменени ценности</a:t>
            </a:r>
            <a:r>
              <a:rPr lang="bg-BG" sz="2000" dirty="0">
                <a:solidFill>
                  <a:srgbClr val="002060"/>
                </a:solidFill>
              </a:rPr>
              <a:t>. Съществува и се променя в променящия се свят, за да обединява активни, действени хора в приятелска среда и им дава възможности за професионално и лично израстване.</a:t>
            </a:r>
          </a:p>
        </p:txBody>
      </p:sp>
    </p:spTree>
    <p:extLst>
      <p:ext uri="{BB962C8B-B14F-4D97-AF65-F5344CB8AC3E}">
        <p14:creationId xmlns:p14="http://schemas.microsoft.com/office/powerpoint/2010/main" val="522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И</a:t>
            </a:r>
            <a:r>
              <a:rPr lang="bg-BG" altLang="en-US" sz="2800" b="1" dirty="0" smtClean="0">
                <a:latin typeface="Times New Roman" pitchFamily="18" charset="0"/>
                <a:cs typeface="Times New Roman" pitchFamily="18" charset="0"/>
              </a:rPr>
              <a:t>нкорпориране на Дистрикта</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844824"/>
            <a:ext cx="8229600" cy="3900339"/>
          </a:xfrm>
        </p:spPr>
        <p:txBody>
          <a:bodyPr lIns="0" tIns="0" rIns="0" bIns="0"/>
          <a:lstStyle/>
          <a:p>
            <a:pPr algn="just" eaLnBrk="1" fontAlgn="auto" hangingPunct="1">
              <a:spcAft>
                <a:spcPts val="300"/>
              </a:spcAft>
              <a:buFontTx/>
              <a:buChar char="-"/>
              <a:defRPr/>
            </a:pPr>
            <a:r>
              <a:rPr lang="ru-RU" sz="2800" b="1" dirty="0" smtClean="0">
                <a:latin typeface="Arial Narrow" panose="020B0606020202030204" pitchFamily="34" charset="0"/>
              </a:rPr>
              <a:t>Дистрикт 2482 </a:t>
            </a:r>
            <a:r>
              <a:rPr lang="ru-RU" sz="2800" dirty="0" smtClean="0">
                <a:latin typeface="Arial Narrow" panose="020B0606020202030204" pitchFamily="34" charset="0"/>
              </a:rPr>
              <a:t>– </a:t>
            </a:r>
            <a:r>
              <a:rPr lang="ru-RU" sz="2800" b="1" dirty="0" smtClean="0">
                <a:latin typeface="Arial Narrow" panose="020B0606020202030204" pitchFamily="34" charset="0"/>
              </a:rPr>
              <a:t>88  </a:t>
            </a:r>
            <a:r>
              <a:rPr lang="ru-RU" sz="2800" b="1" dirty="0" err="1" smtClean="0">
                <a:latin typeface="Arial Narrow" panose="020B0606020202030204" pitchFamily="34" charset="0"/>
              </a:rPr>
              <a:t>Ротари</a:t>
            </a:r>
            <a:r>
              <a:rPr lang="ru-RU" sz="2800" b="1" dirty="0" smtClean="0">
                <a:latin typeface="Arial Narrow" panose="020B0606020202030204" pitchFamily="34" charset="0"/>
              </a:rPr>
              <a:t> клуба</a:t>
            </a:r>
          </a:p>
          <a:p>
            <a:pPr algn="just" eaLnBrk="1" fontAlgn="auto" hangingPunct="1">
              <a:spcAft>
                <a:spcPts val="300"/>
              </a:spcAft>
              <a:buFontTx/>
              <a:buChar char="-"/>
              <a:defRPr/>
            </a:pPr>
            <a:endParaRPr lang="ru-RU" sz="2800" dirty="0">
              <a:latin typeface="Arial Narrow" panose="020B0606020202030204" pitchFamily="34" charset="0"/>
            </a:endParaRPr>
          </a:p>
          <a:p>
            <a:pPr algn="just" eaLnBrk="1" fontAlgn="auto" hangingPunct="1">
              <a:spcAft>
                <a:spcPts val="300"/>
              </a:spcAft>
              <a:buFontTx/>
              <a:buChar char="-"/>
              <a:defRPr/>
            </a:pPr>
            <a:r>
              <a:rPr lang="ru-RU" sz="2800" b="1" dirty="0" err="1">
                <a:latin typeface="Arial Narrow" panose="020B0606020202030204" pitchFamily="34" charset="0"/>
              </a:rPr>
              <a:t>Сдружение</a:t>
            </a:r>
            <a:r>
              <a:rPr lang="ru-RU" sz="2800" b="1" dirty="0">
                <a:latin typeface="Arial Narrow" panose="020B0606020202030204" pitchFamily="34" charset="0"/>
              </a:rPr>
              <a:t> „Дистрикт 2482 </a:t>
            </a:r>
            <a:r>
              <a:rPr lang="ru-RU" sz="2800" b="1" dirty="0" err="1">
                <a:latin typeface="Arial Narrow" panose="020B0606020202030204" pitchFamily="34" charset="0"/>
              </a:rPr>
              <a:t>към</a:t>
            </a:r>
            <a:r>
              <a:rPr lang="ru-RU" sz="2800" b="1" dirty="0">
                <a:latin typeface="Arial Narrow" panose="020B0606020202030204" pitchFamily="34" charset="0"/>
              </a:rPr>
              <a:t> РИ</a:t>
            </a:r>
            <a:r>
              <a:rPr lang="ru-RU" sz="2800" b="1" dirty="0" smtClean="0">
                <a:latin typeface="Arial Narrow" panose="020B0606020202030204" pitchFamily="34" charset="0"/>
              </a:rPr>
              <a:t>“</a:t>
            </a:r>
            <a:r>
              <a:rPr lang="ru-RU" sz="2800" dirty="0" smtClean="0">
                <a:latin typeface="Arial Narrow" panose="020B0606020202030204" pitchFamily="34" charset="0"/>
              </a:rPr>
              <a:t> – </a:t>
            </a:r>
            <a:r>
              <a:rPr lang="ru-RU" sz="2800" b="1" dirty="0" smtClean="0">
                <a:latin typeface="Arial Narrow" panose="020B0606020202030204" pitchFamily="34" charset="0"/>
              </a:rPr>
              <a:t>83 </a:t>
            </a:r>
            <a:r>
              <a:rPr lang="ru-RU" sz="2800" b="1" dirty="0" err="1" smtClean="0">
                <a:latin typeface="Arial Narrow" panose="020B0606020202030204" pitchFamily="34" charset="0"/>
              </a:rPr>
              <a:t>Ротари</a:t>
            </a:r>
            <a:r>
              <a:rPr lang="ru-RU" sz="2800" b="1" dirty="0">
                <a:latin typeface="Arial Narrow" panose="020B0606020202030204" pitchFamily="34" charset="0"/>
              </a:rPr>
              <a:t> клуба</a:t>
            </a:r>
            <a:r>
              <a:rPr lang="ru-RU" sz="2800" dirty="0">
                <a:latin typeface="Arial Narrow" panose="020B0606020202030204" pitchFamily="34" charset="0"/>
              </a:rPr>
              <a:t>. </a:t>
            </a:r>
            <a:r>
              <a:rPr lang="ru-RU" sz="2800" dirty="0" err="1">
                <a:latin typeface="Arial Narrow" panose="020B0606020202030204" pitchFamily="34" charset="0"/>
              </a:rPr>
              <a:t>Поради</a:t>
            </a:r>
            <a:r>
              <a:rPr lang="ru-RU" sz="2800" dirty="0">
                <a:latin typeface="Arial Narrow" panose="020B0606020202030204" pitchFamily="34" charset="0"/>
              </a:rPr>
              <a:t> </a:t>
            </a:r>
            <a:r>
              <a:rPr lang="ru-RU" sz="2800" dirty="0" err="1">
                <a:latin typeface="Arial Narrow" panose="020B0606020202030204" pitchFamily="34" charset="0"/>
              </a:rPr>
              <a:t>липса</a:t>
            </a:r>
            <a:r>
              <a:rPr lang="ru-RU" sz="2800" dirty="0">
                <a:latin typeface="Arial Narrow" panose="020B0606020202030204" pitchFamily="34" charset="0"/>
              </a:rPr>
              <a:t> на </a:t>
            </a:r>
            <a:r>
              <a:rPr lang="ru-RU" sz="2800" dirty="0" err="1">
                <a:latin typeface="Arial Narrow" panose="020B0606020202030204" pitchFamily="34" charset="0"/>
              </a:rPr>
              <a:t>съдебна</a:t>
            </a:r>
            <a:r>
              <a:rPr lang="ru-RU" sz="2800" dirty="0">
                <a:latin typeface="Arial Narrow" panose="020B0606020202030204" pitchFamily="34" charset="0"/>
              </a:rPr>
              <a:t> регистрация </a:t>
            </a:r>
            <a:r>
              <a:rPr lang="ru-RU" sz="2800" dirty="0" err="1">
                <a:latin typeface="Arial Narrow" panose="020B0606020202030204" pitchFamily="34" charset="0"/>
              </a:rPr>
              <a:t>към</a:t>
            </a:r>
            <a:r>
              <a:rPr lang="ru-RU" sz="2800" dirty="0">
                <a:latin typeface="Arial Narrow" panose="020B0606020202030204" pitchFamily="34" charset="0"/>
              </a:rPr>
              <a:t> </a:t>
            </a:r>
            <a:r>
              <a:rPr lang="ru-RU" sz="2800" dirty="0" err="1">
                <a:latin typeface="Arial Narrow" panose="020B0606020202030204" pitchFamily="34" charset="0"/>
              </a:rPr>
              <a:t>Сдружението</a:t>
            </a:r>
            <a:r>
              <a:rPr lang="ru-RU" sz="2800" dirty="0">
                <a:latin typeface="Arial Narrow" panose="020B0606020202030204" pitchFamily="34" charset="0"/>
              </a:rPr>
              <a:t> </a:t>
            </a:r>
            <a:r>
              <a:rPr lang="ru-RU" sz="2800" dirty="0" smtClean="0">
                <a:latin typeface="Arial Narrow" panose="020B0606020202030204" pitchFamily="34" charset="0"/>
              </a:rPr>
              <a:t>не </a:t>
            </a:r>
            <a:r>
              <a:rPr lang="ru-RU" sz="2800" dirty="0" err="1">
                <a:latin typeface="Arial Narrow" panose="020B0606020202030204" pitchFamily="34" charset="0"/>
              </a:rPr>
              <a:t>са</a:t>
            </a:r>
            <a:r>
              <a:rPr lang="ru-RU" sz="2800" dirty="0">
                <a:latin typeface="Arial Narrow" panose="020B0606020202030204" pitchFamily="34" charset="0"/>
              </a:rPr>
              <a:t> </a:t>
            </a:r>
            <a:r>
              <a:rPr lang="ru-RU" sz="2800" dirty="0" err="1">
                <a:latin typeface="Arial Narrow" panose="020B0606020202030204" pitchFamily="34" charset="0"/>
              </a:rPr>
              <a:t>присъединени</a:t>
            </a:r>
            <a:r>
              <a:rPr lang="ru-RU" sz="2800" dirty="0">
                <a:latin typeface="Arial Narrow" panose="020B0606020202030204" pitchFamily="34" charset="0"/>
              </a:rPr>
              <a:t> РК </a:t>
            </a:r>
            <a:r>
              <a:rPr lang="ru-RU" sz="2800" dirty="0" err="1">
                <a:latin typeface="Arial Narrow" panose="020B0606020202030204" pitchFamily="34" charset="0"/>
              </a:rPr>
              <a:t>Златоград-Неделино</a:t>
            </a:r>
            <a:r>
              <a:rPr lang="ru-RU" sz="2800" dirty="0">
                <a:latin typeface="Arial Narrow" panose="020B0606020202030204" pitchFamily="34" charset="0"/>
              </a:rPr>
              <a:t>; РК </a:t>
            </a:r>
            <a:r>
              <a:rPr lang="ru-RU" sz="2800" dirty="0" err="1">
                <a:latin typeface="Arial Narrow" panose="020B0606020202030204" pitchFamily="34" charset="0"/>
              </a:rPr>
              <a:t>Червен</a:t>
            </a:r>
            <a:r>
              <a:rPr lang="ru-RU" sz="2800" dirty="0">
                <a:latin typeface="Arial Narrow" panose="020B0606020202030204" pitchFamily="34" charset="0"/>
              </a:rPr>
              <a:t> </a:t>
            </a:r>
            <a:r>
              <a:rPr lang="ru-RU" sz="2800" dirty="0" err="1">
                <a:latin typeface="Arial Narrow" panose="020B0606020202030204" pitchFamily="34" charset="0"/>
              </a:rPr>
              <a:t>Бряг</a:t>
            </a:r>
            <a:r>
              <a:rPr lang="ru-RU" sz="2800" dirty="0">
                <a:latin typeface="Arial Narrow" panose="020B0606020202030204" pitchFamily="34" charset="0"/>
              </a:rPr>
              <a:t>; РК София-Капитал и РК </a:t>
            </a:r>
            <a:r>
              <a:rPr lang="ru-RU" sz="2800" dirty="0" smtClean="0">
                <a:latin typeface="Arial Narrow" panose="020B0606020202030204" pitchFamily="34" charset="0"/>
              </a:rPr>
              <a:t>София-</a:t>
            </a:r>
            <a:r>
              <a:rPr lang="ru-RU" sz="2800" dirty="0" err="1" smtClean="0">
                <a:latin typeface="Arial Narrow" panose="020B0606020202030204" pitchFamily="34" charset="0"/>
              </a:rPr>
              <a:t>Триадица</a:t>
            </a:r>
            <a:r>
              <a:rPr lang="ru-RU" sz="2800" dirty="0" smtClean="0">
                <a:latin typeface="Arial Narrow" panose="020B0606020202030204" pitchFamily="34" charset="0"/>
              </a:rPr>
              <a:t> и РК Пловдив-</a:t>
            </a:r>
            <a:r>
              <a:rPr lang="ru-RU" sz="2800" dirty="0" err="1" smtClean="0">
                <a:latin typeface="Arial Narrow" panose="020B0606020202030204" pitchFamily="34" charset="0"/>
              </a:rPr>
              <a:t>Интернешънъл</a:t>
            </a:r>
            <a:r>
              <a:rPr lang="ru-RU" sz="2800" dirty="0" smtClean="0">
                <a:latin typeface="Arial Narrow" panose="020B0606020202030204" pitchFamily="34" charset="0"/>
              </a:rPr>
              <a:t>.</a:t>
            </a:r>
            <a:endParaRPr lang="bg-BG" sz="2800" dirty="0">
              <a:latin typeface="Arial Narrow" panose="020B0606020202030204" pitchFamily="34" charset="0"/>
            </a:endParaRPr>
          </a:p>
          <a:p>
            <a:pPr marL="0" indent="0" algn="just" eaLnBrk="1" fontAlgn="auto" hangingPunct="1">
              <a:spcAft>
                <a:spcPts val="300"/>
              </a:spcAft>
              <a:buNone/>
              <a:defRPr/>
            </a:pPr>
            <a:endParaRPr lang="bg-BG" sz="2800" dirty="0" smtClean="0"/>
          </a:p>
        </p:txBody>
      </p:sp>
    </p:spTree>
    <p:extLst>
      <p:ext uri="{BB962C8B-B14F-4D97-AF65-F5344CB8AC3E}">
        <p14:creationId xmlns:p14="http://schemas.microsoft.com/office/powerpoint/2010/main" val="3240147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smtClean="0">
                <a:latin typeface="Times New Roman" pitchFamily="18" charset="0"/>
                <a:cs typeface="Times New Roman" pitchFamily="18" charset="0"/>
              </a:rPr>
              <a:t>Ротари и местното законодателство</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2564904"/>
            <a:ext cx="8229600" cy="3180259"/>
          </a:xfrm>
        </p:spPr>
        <p:txBody>
          <a:bodyPr lIns="0" tIns="0" rIns="0" bIns="0"/>
          <a:lstStyle/>
          <a:p>
            <a:pPr marL="0" indent="0" algn="just" eaLnBrk="1" fontAlgn="auto" hangingPunct="1">
              <a:spcAft>
                <a:spcPts val="300"/>
              </a:spcAft>
              <a:buNone/>
              <a:defRPr/>
            </a:pPr>
            <a:endParaRPr lang="bg-BG" sz="1800" dirty="0">
              <a:latin typeface="Arial Narrow" panose="020B0606020202030204" pitchFamily="34" charset="0"/>
            </a:endParaRPr>
          </a:p>
          <a:p>
            <a:pPr marL="0" indent="0" algn="just" eaLnBrk="1" fontAlgn="auto" hangingPunct="1">
              <a:spcAft>
                <a:spcPts val="300"/>
              </a:spcAft>
              <a:buNone/>
              <a:defRPr/>
            </a:pPr>
            <a:endParaRPr lang="bg-BG" sz="2400" dirty="0" smtClean="0"/>
          </a:p>
        </p:txBody>
      </p:sp>
      <p:pic>
        <p:nvPicPr>
          <p:cNvPr id="2" name="Картина 1"/>
          <p:cNvPicPr>
            <a:picLocks noChangeAspect="1"/>
          </p:cNvPicPr>
          <p:nvPr/>
        </p:nvPicPr>
        <p:blipFill>
          <a:blip r:embed="rId3"/>
          <a:stretch>
            <a:fillRect/>
          </a:stretch>
        </p:blipFill>
        <p:spPr>
          <a:xfrm>
            <a:off x="810442" y="1235513"/>
            <a:ext cx="7523116" cy="4785775"/>
          </a:xfrm>
          <a:prstGeom prst="rect">
            <a:avLst/>
          </a:prstGeom>
        </p:spPr>
      </p:pic>
    </p:spTree>
    <p:extLst>
      <p:ext uri="{BB962C8B-B14F-4D97-AF65-F5344CB8AC3E}">
        <p14:creationId xmlns:p14="http://schemas.microsoft.com/office/powerpoint/2010/main" val="680347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smtClean="0">
                <a:latin typeface="Times New Roman" pitchFamily="18" charset="0"/>
                <a:cs typeface="Times New Roman" pitchFamily="18" charset="0"/>
              </a:rPr>
              <a:t>ЗЮЛНЦ</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2060848"/>
            <a:ext cx="8229600" cy="3684315"/>
          </a:xfrm>
        </p:spPr>
        <p:txBody>
          <a:bodyPr lIns="0" tIns="0" rIns="0" bIns="0"/>
          <a:lstStyle/>
          <a:p>
            <a:pPr marL="0" indent="0" algn="just" eaLnBrk="1" fontAlgn="auto" hangingPunct="1">
              <a:spcAft>
                <a:spcPts val="300"/>
              </a:spcAft>
              <a:buNone/>
              <a:defRPr/>
            </a:pPr>
            <a:r>
              <a:rPr lang="ru-RU" sz="1800" b="1" dirty="0" smtClean="0">
                <a:latin typeface="Arial Narrow" panose="020B0606020202030204" pitchFamily="34" charset="0"/>
              </a:rPr>
              <a:t></a:t>
            </a:r>
            <a:r>
              <a:rPr lang="ru-RU" sz="2800" b="1" dirty="0" err="1" smtClean="0">
                <a:latin typeface="Arial Narrow" panose="020B0606020202030204" pitchFamily="34" charset="0"/>
              </a:rPr>
              <a:t>Във</a:t>
            </a:r>
            <a:r>
              <a:rPr lang="ru-RU" sz="2800" b="1" dirty="0" smtClean="0">
                <a:latin typeface="Arial Narrow" panose="020B0606020202030204" pitchFamily="34" charset="0"/>
              </a:rPr>
              <a:t> </a:t>
            </a:r>
            <a:r>
              <a:rPr lang="ru-RU" sz="2800" b="1" dirty="0" err="1" smtClean="0">
                <a:latin typeface="Arial Narrow" panose="020B0606020202030204" pitchFamily="34" charset="0"/>
              </a:rPr>
              <a:t>връзка</a:t>
            </a:r>
            <a:r>
              <a:rPr lang="ru-RU" sz="2800" b="1" dirty="0" smtClean="0">
                <a:latin typeface="Arial Narrow" panose="020B0606020202030204" pitchFamily="34" charset="0"/>
              </a:rPr>
              <a:t> с </a:t>
            </a:r>
            <a:r>
              <a:rPr lang="ru-RU" sz="2800" b="1" dirty="0" err="1" smtClean="0">
                <a:latin typeface="Arial Narrow" panose="020B0606020202030204" pitchFamily="34" charset="0"/>
              </a:rPr>
              <a:t>приетия</a:t>
            </a:r>
            <a:r>
              <a:rPr lang="ru-RU" sz="2800" b="1" dirty="0" smtClean="0">
                <a:latin typeface="Arial Narrow" panose="020B0606020202030204" pitchFamily="34" charset="0"/>
              </a:rPr>
              <a:t> </a:t>
            </a:r>
            <a:r>
              <a:rPr lang="ru-RU" sz="2800" b="1" dirty="0">
                <a:latin typeface="Arial Narrow" panose="020B0606020202030204" pitchFamily="34" charset="0"/>
              </a:rPr>
              <a:t>Закон за изменения и </a:t>
            </a:r>
            <a:r>
              <a:rPr lang="ru-RU" sz="2800" b="1" dirty="0" err="1">
                <a:latin typeface="Arial Narrow" panose="020B0606020202030204" pitchFamily="34" charset="0"/>
              </a:rPr>
              <a:t>допълнения</a:t>
            </a:r>
            <a:r>
              <a:rPr lang="ru-RU" sz="2800" b="1" dirty="0">
                <a:latin typeface="Arial Narrow" panose="020B0606020202030204" pitchFamily="34" charset="0"/>
              </a:rPr>
              <a:t> на Закона за </a:t>
            </a:r>
            <a:r>
              <a:rPr lang="ru-RU" sz="2800" b="1" dirty="0" err="1">
                <a:latin typeface="Arial Narrow" panose="020B0606020202030204" pitchFamily="34" charset="0"/>
              </a:rPr>
              <a:t>юридическите</a:t>
            </a:r>
            <a:r>
              <a:rPr lang="ru-RU" sz="2800" b="1" dirty="0">
                <a:latin typeface="Arial Narrow" panose="020B0606020202030204" pitchFamily="34" charset="0"/>
              </a:rPr>
              <a:t> лица с </a:t>
            </a:r>
            <a:r>
              <a:rPr lang="ru-RU" sz="2800" b="1" dirty="0" err="1">
                <a:latin typeface="Arial Narrow" panose="020B0606020202030204" pitchFamily="34" charset="0"/>
              </a:rPr>
              <a:t>нестопанска</a:t>
            </a:r>
            <a:r>
              <a:rPr lang="ru-RU" sz="2800" b="1" dirty="0">
                <a:latin typeface="Arial Narrow" panose="020B0606020202030204" pitchFamily="34" charset="0"/>
              </a:rPr>
              <a:t> цел ЗЮЛНЦ (ДВ. бр.74 от 20 </a:t>
            </a:r>
            <a:r>
              <a:rPr lang="ru-RU" sz="2800" b="1" dirty="0" err="1">
                <a:latin typeface="Arial Narrow" panose="020B0606020202030204" pitchFamily="34" charset="0"/>
              </a:rPr>
              <a:t>Септември</a:t>
            </a:r>
            <a:r>
              <a:rPr lang="ru-RU" sz="2800" b="1" dirty="0">
                <a:latin typeface="Arial Narrow" panose="020B0606020202030204" pitchFamily="34" charset="0"/>
              </a:rPr>
              <a:t> 2016 г.), </a:t>
            </a:r>
            <a:r>
              <a:rPr lang="ru-RU" sz="2800" b="1" dirty="0" err="1">
                <a:latin typeface="Arial Narrow" panose="020B0606020202030204" pitchFamily="34" charset="0"/>
              </a:rPr>
              <a:t>който</a:t>
            </a:r>
            <a:r>
              <a:rPr lang="ru-RU" sz="2800" b="1" dirty="0">
                <a:latin typeface="Arial Narrow" panose="020B0606020202030204" pitchFamily="34" charset="0"/>
              </a:rPr>
              <a:t> </a:t>
            </a:r>
            <a:r>
              <a:rPr lang="ru-RU" sz="2800" b="1" dirty="0" err="1" smtClean="0">
                <a:latin typeface="Arial Narrow" panose="020B0606020202030204" pitchFamily="34" charset="0"/>
              </a:rPr>
              <a:t>влезе</a:t>
            </a:r>
            <a:r>
              <a:rPr lang="ru-RU" sz="2800" b="1" dirty="0" smtClean="0">
                <a:latin typeface="Arial Narrow" panose="020B0606020202030204" pitchFamily="34" charset="0"/>
              </a:rPr>
              <a:t> </a:t>
            </a:r>
            <a:r>
              <a:rPr lang="ru-RU" sz="2800" b="1" dirty="0">
                <a:latin typeface="Arial Narrow" panose="020B0606020202030204" pitchFamily="34" charset="0"/>
              </a:rPr>
              <a:t>в сила от 1 </a:t>
            </a:r>
            <a:r>
              <a:rPr lang="ru-RU" sz="2800" b="1" dirty="0" err="1">
                <a:latin typeface="Arial Narrow" panose="020B0606020202030204" pitchFamily="34" charset="0"/>
              </a:rPr>
              <a:t>януари</a:t>
            </a:r>
            <a:r>
              <a:rPr lang="ru-RU" sz="2800" b="1" dirty="0">
                <a:latin typeface="Arial Narrow" panose="020B0606020202030204" pitchFamily="34" charset="0"/>
              </a:rPr>
              <a:t> 2018 г</a:t>
            </a:r>
            <a:r>
              <a:rPr lang="ru-RU" sz="2800" b="1" dirty="0" smtClean="0">
                <a:latin typeface="Arial Narrow" panose="020B0606020202030204" pitchFamily="34" charset="0"/>
              </a:rPr>
              <a:t>. </a:t>
            </a:r>
            <a:r>
              <a:rPr lang="ru-RU" sz="2800" b="1" dirty="0" err="1" smtClean="0">
                <a:latin typeface="Arial Narrow" panose="020B0606020202030204" pitchFamily="34" charset="0"/>
              </a:rPr>
              <a:t>Сдружение</a:t>
            </a:r>
            <a:r>
              <a:rPr lang="ru-RU" sz="2800" b="1" dirty="0" smtClean="0">
                <a:latin typeface="Arial Narrow" panose="020B0606020202030204" pitchFamily="34" charset="0"/>
              </a:rPr>
              <a:t> </a:t>
            </a:r>
            <a:r>
              <a:rPr lang="bg-BG" sz="2800" b="1" dirty="0" smtClean="0">
                <a:latin typeface="Arial Narrow" panose="020B0606020202030204" pitchFamily="34" charset="0"/>
              </a:rPr>
              <a:t>„</a:t>
            </a:r>
            <a:r>
              <a:rPr lang="ru-RU" sz="2800" b="1" dirty="0" smtClean="0">
                <a:latin typeface="Arial Narrow" panose="020B0606020202030204" pitchFamily="34" charset="0"/>
              </a:rPr>
              <a:t>Дистрикт 2482 </a:t>
            </a:r>
            <a:r>
              <a:rPr lang="ru-RU" sz="2800" b="1" dirty="0" err="1" smtClean="0">
                <a:latin typeface="Arial Narrow" panose="020B0606020202030204" pitchFamily="34" charset="0"/>
              </a:rPr>
              <a:t>към</a:t>
            </a:r>
            <a:r>
              <a:rPr lang="ru-RU" sz="2800" b="1" dirty="0" smtClean="0">
                <a:latin typeface="Arial Narrow" panose="020B0606020202030204" pitchFamily="34" charset="0"/>
              </a:rPr>
              <a:t> РИ</a:t>
            </a:r>
            <a:r>
              <a:rPr lang="bg-BG" sz="2800" b="1" dirty="0" smtClean="0">
                <a:latin typeface="Arial Narrow" panose="020B0606020202030204" pitchFamily="34" charset="0"/>
              </a:rPr>
              <a:t>“</a:t>
            </a:r>
            <a:r>
              <a:rPr lang="ru-RU" sz="2800" b="1" dirty="0" smtClean="0">
                <a:latin typeface="Arial Narrow" panose="020B0606020202030204" pitchFamily="34" charset="0"/>
              </a:rPr>
              <a:t> е </a:t>
            </a:r>
            <a:r>
              <a:rPr lang="ru-RU" sz="2800" b="1" dirty="0" err="1" smtClean="0">
                <a:latin typeface="Arial Narrow" panose="020B0606020202030204" pitchFamily="34" charset="0"/>
              </a:rPr>
              <a:t>предприел</a:t>
            </a:r>
            <a:r>
              <a:rPr lang="ru-RU" sz="2800" b="1" dirty="0" smtClean="0">
                <a:latin typeface="Arial Narrow" panose="020B0606020202030204" pitchFamily="34" charset="0"/>
              </a:rPr>
              <a:t> действия за актуализация на своя Устав</a:t>
            </a:r>
            <a:r>
              <a:rPr lang="en-US" sz="2800" b="1" dirty="0" smtClean="0">
                <a:latin typeface="Arial Narrow" panose="020B0606020202030204" pitchFamily="34" charset="0"/>
              </a:rPr>
              <a:t> </a:t>
            </a:r>
            <a:r>
              <a:rPr lang="bg-BG" sz="2800" b="1" dirty="0" smtClean="0">
                <a:latin typeface="Arial Narrow" panose="020B0606020202030204" pitchFamily="34" charset="0"/>
              </a:rPr>
              <a:t>и ще извърши пререгистрацията си в законовия срок.</a:t>
            </a:r>
          </a:p>
        </p:txBody>
      </p:sp>
    </p:spTree>
    <p:extLst>
      <p:ext uri="{BB962C8B-B14F-4D97-AF65-F5344CB8AC3E}">
        <p14:creationId xmlns:p14="http://schemas.microsoft.com/office/powerpoint/2010/main" val="1222761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2708920"/>
            <a:ext cx="8229600" cy="3036243"/>
          </a:xfrm>
        </p:spPr>
        <p:txBody>
          <a:bodyPr lIns="0" tIns="0" rIns="0" bIns="0"/>
          <a:lstStyle/>
          <a:p>
            <a:pPr marL="0" indent="0" algn="just" eaLnBrk="1" fontAlgn="auto" hangingPunct="1">
              <a:spcAft>
                <a:spcPts val="300"/>
              </a:spcAft>
              <a:buNone/>
              <a:defRPr/>
            </a:pPr>
            <a:r>
              <a:rPr lang="bg-BG" sz="2800" dirty="0" smtClean="0">
                <a:latin typeface="Arial Narrow" panose="020B0606020202030204" pitchFamily="34" charset="0"/>
              </a:rPr>
              <a:t>    Според член 7 от Конституцията на РИ Дистрикт гуверньорът е </a:t>
            </a:r>
            <a:r>
              <a:rPr lang="bg-BG" sz="2800" b="1" dirty="0" smtClean="0">
                <a:latin typeface="Arial Narrow" panose="020B0606020202030204" pitchFamily="34" charset="0"/>
              </a:rPr>
              <a:t>офицер на РИ </a:t>
            </a:r>
            <a:r>
              <a:rPr lang="bg-BG" sz="2800" dirty="0" smtClean="0">
                <a:latin typeface="Arial Narrow" panose="020B0606020202030204" pitchFamily="34" charset="0"/>
              </a:rPr>
              <a:t>и като такъв се номинира и избира </a:t>
            </a:r>
            <a:r>
              <a:rPr lang="bg-BG" sz="2800" b="1" dirty="0" smtClean="0">
                <a:latin typeface="Arial Narrow" panose="020B0606020202030204" pitchFamily="34" charset="0"/>
              </a:rPr>
              <a:t>съгласно Правилника на РИ.</a:t>
            </a:r>
            <a:endParaRPr lang="ru-RU" sz="2800" b="1" dirty="0">
              <a:latin typeface="Arial Narrow" panose="020B0606020202030204" pitchFamily="34" charset="0"/>
            </a:endParaRPr>
          </a:p>
          <a:p>
            <a:pPr marL="0" indent="0" algn="just" eaLnBrk="1" fontAlgn="auto" hangingPunct="1">
              <a:spcAft>
                <a:spcPts val="300"/>
              </a:spcAft>
              <a:buNone/>
              <a:defRPr/>
            </a:pPr>
            <a:endParaRPr lang="bg-BG" sz="2400" b="1" dirty="0" smtClean="0">
              <a:latin typeface="Arial Narrow" panose="020B0606020202030204" pitchFamily="34" charset="0"/>
            </a:endParaRPr>
          </a:p>
        </p:txBody>
      </p:sp>
    </p:spTree>
    <p:extLst>
      <p:ext uri="{BB962C8B-B14F-4D97-AF65-F5344CB8AC3E}">
        <p14:creationId xmlns:p14="http://schemas.microsoft.com/office/powerpoint/2010/main" val="2998966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268760"/>
            <a:ext cx="8229600" cy="4476403"/>
          </a:xfrm>
        </p:spPr>
        <p:txBody>
          <a:bodyPr lIns="0" tIns="0" rIns="0" bIns="0"/>
          <a:lstStyle/>
          <a:p>
            <a:pPr marL="0" indent="0" algn="just" eaLnBrk="1" fontAlgn="auto" hangingPunct="1">
              <a:spcAft>
                <a:spcPts val="300"/>
              </a:spcAft>
              <a:buNone/>
              <a:defRPr/>
            </a:pPr>
            <a:r>
              <a:rPr lang="ru-RU" sz="1800" b="1" dirty="0" err="1" smtClean="0">
                <a:latin typeface="Arial Narrow" panose="020B0606020202030204" pitchFamily="34" charset="0"/>
              </a:rPr>
              <a:t>Съгласно</a:t>
            </a:r>
            <a:r>
              <a:rPr lang="ru-RU" sz="1800" b="1" dirty="0" smtClean="0">
                <a:latin typeface="Arial Narrow" panose="020B0606020202030204" pitchFamily="34" charset="0"/>
              </a:rPr>
              <a:t> </a:t>
            </a:r>
            <a:r>
              <a:rPr lang="ru-RU" sz="1800" b="1" dirty="0">
                <a:latin typeface="Arial Narrow" panose="020B0606020202030204" pitchFamily="34" charset="0"/>
              </a:rPr>
              <a:t>чл. 11.060 от </a:t>
            </a:r>
            <a:r>
              <a:rPr lang="ru-RU" sz="1800" b="1" dirty="0" err="1">
                <a:latin typeface="Arial Narrow" panose="020B0606020202030204" pitchFamily="34" charset="0"/>
              </a:rPr>
              <a:t>Правилника</a:t>
            </a:r>
            <a:r>
              <a:rPr lang="ru-RU" sz="1800" b="1" dirty="0">
                <a:latin typeface="Arial Narrow" panose="020B0606020202030204" pitchFamily="34" charset="0"/>
              </a:rPr>
              <a:t> на </a:t>
            </a:r>
            <a:r>
              <a:rPr lang="ru-RU" sz="1800" b="1" dirty="0" smtClean="0">
                <a:latin typeface="Arial Narrow" panose="020B0606020202030204" pitchFamily="34" charset="0"/>
              </a:rPr>
              <a:t>РИ :</a:t>
            </a:r>
          </a:p>
          <a:p>
            <a:pPr marL="0" indent="0" algn="just" eaLnBrk="1" fontAlgn="auto" hangingPunct="1">
              <a:spcAft>
                <a:spcPts val="300"/>
              </a:spcAft>
              <a:buNone/>
              <a:defRPr/>
            </a:pPr>
            <a:endParaRPr lang="ru-RU" sz="1800" b="1" dirty="0" smtClean="0">
              <a:latin typeface="Arial Narrow" panose="020B0606020202030204" pitchFamily="34" charset="0"/>
            </a:endParaRPr>
          </a:p>
          <a:p>
            <a:pPr marL="0" indent="0" algn="just" eaLnBrk="1" fontAlgn="auto" hangingPunct="1">
              <a:spcAft>
                <a:spcPts val="300"/>
              </a:spcAft>
              <a:buNone/>
              <a:defRPr/>
            </a:pPr>
            <a:r>
              <a:rPr lang="ru-RU" sz="1800" dirty="0" smtClean="0">
                <a:latin typeface="Arial Narrow" panose="020B0606020202030204" pitchFamily="34" charset="0"/>
              </a:rPr>
              <a:t>          За </a:t>
            </a:r>
            <a:r>
              <a:rPr lang="ru-RU" sz="1800" dirty="0">
                <a:latin typeface="Arial Narrow" panose="020B0606020202030204" pitchFamily="34" charset="0"/>
              </a:rPr>
              <a:t>да </a:t>
            </a:r>
            <a:r>
              <a:rPr lang="ru-RU" sz="1800" dirty="0" err="1">
                <a:latin typeface="Arial Narrow" panose="020B0606020202030204" pitchFamily="34" charset="0"/>
              </a:rPr>
              <a:t>бъдат</a:t>
            </a:r>
            <a:r>
              <a:rPr lang="ru-RU" sz="1800" dirty="0">
                <a:latin typeface="Arial Narrow" panose="020B0606020202030204" pitchFamily="34" charset="0"/>
              </a:rPr>
              <a:t> избрани </a:t>
            </a:r>
            <a:r>
              <a:rPr lang="ru-RU" sz="1800" dirty="0" err="1">
                <a:latin typeface="Arial Narrow" panose="020B0606020202030204" pitchFamily="34" charset="0"/>
              </a:rPr>
              <a:t>най-квалифицираните</a:t>
            </a:r>
            <a:r>
              <a:rPr lang="ru-RU" sz="1800" dirty="0">
                <a:latin typeface="Arial Narrow" panose="020B0606020202030204" pitchFamily="34" charset="0"/>
              </a:rPr>
              <a:t> </a:t>
            </a:r>
            <a:r>
              <a:rPr lang="ru-RU" sz="1800" dirty="0" err="1">
                <a:latin typeface="Arial Narrow" panose="020B0606020202030204" pitchFamily="34" charset="0"/>
              </a:rPr>
              <a:t>ротарианци</a:t>
            </a:r>
            <a:r>
              <a:rPr lang="ru-RU" sz="1800" dirty="0">
                <a:latin typeface="Arial Narrow" panose="020B0606020202030204" pitchFamily="34" charset="0"/>
              </a:rPr>
              <a:t> на </a:t>
            </a:r>
            <a:r>
              <a:rPr lang="ru-RU" sz="1800" dirty="0" err="1">
                <a:latin typeface="Arial Narrow" panose="020B0606020202030204" pitchFamily="34" charset="0"/>
              </a:rPr>
              <a:t>изборните</a:t>
            </a:r>
            <a:r>
              <a:rPr lang="ru-RU" sz="1800" dirty="0">
                <a:latin typeface="Arial Narrow" panose="020B0606020202030204" pitchFamily="34" charset="0"/>
              </a:rPr>
              <a:t> </a:t>
            </a:r>
            <a:r>
              <a:rPr lang="ru-RU" sz="1800" dirty="0" err="1">
                <a:latin typeface="Arial Narrow" panose="020B0606020202030204" pitchFamily="34" charset="0"/>
              </a:rPr>
              <a:t>ръководни</a:t>
            </a:r>
            <a:r>
              <a:rPr lang="ru-RU" sz="1800" dirty="0">
                <a:latin typeface="Arial Narrow" panose="020B0606020202030204" pitchFamily="34" charset="0"/>
              </a:rPr>
              <a:t> </a:t>
            </a:r>
            <a:r>
              <a:rPr lang="ru-RU" sz="1800" dirty="0" err="1">
                <a:latin typeface="Arial Narrow" panose="020B0606020202030204" pitchFamily="34" charset="0"/>
              </a:rPr>
              <a:t>постове</a:t>
            </a:r>
            <a:r>
              <a:rPr lang="ru-RU" sz="1800" dirty="0">
                <a:latin typeface="Arial Narrow" panose="020B0606020202030204" pitchFamily="34" charset="0"/>
              </a:rPr>
              <a:t> на РИ, </a:t>
            </a:r>
            <a:r>
              <a:rPr lang="ru-RU" sz="1800" b="1" dirty="0" err="1">
                <a:latin typeface="Arial Narrow" panose="020B0606020202030204" pitchFamily="34" charset="0"/>
              </a:rPr>
              <a:t>всякакви</a:t>
            </a:r>
            <a:r>
              <a:rPr lang="ru-RU" sz="1800" b="1" dirty="0">
                <a:latin typeface="Arial Narrow" panose="020B0606020202030204" pitchFamily="34" charset="0"/>
              </a:rPr>
              <a:t> усилия да се </a:t>
            </a:r>
            <a:r>
              <a:rPr lang="ru-RU" sz="1800" b="1" dirty="0" err="1">
                <a:latin typeface="Arial Narrow" panose="020B0606020202030204" pitchFamily="34" charset="0"/>
              </a:rPr>
              <a:t>повлияе</a:t>
            </a:r>
            <a:r>
              <a:rPr lang="ru-RU" sz="1800" b="1" dirty="0">
                <a:latin typeface="Arial Narrow" panose="020B0606020202030204" pitchFamily="34" charset="0"/>
              </a:rPr>
              <a:t> </a:t>
            </a:r>
            <a:r>
              <a:rPr lang="ru-RU" sz="1800" b="1" dirty="0" err="1">
                <a:latin typeface="Arial Narrow" panose="020B0606020202030204" pitchFamily="34" charset="0"/>
              </a:rPr>
              <a:t>върху</a:t>
            </a:r>
            <a:r>
              <a:rPr lang="ru-RU" sz="1800" b="1" dirty="0">
                <a:latin typeface="Arial Narrow" panose="020B0606020202030204" pitchFamily="34" charset="0"/>
              </a:rPr>
              <a:t> </a:t>
            </a:r>
            <a:r>
              <a:rPr lang="ru-RU" sz="1800" b="1" dirty="0" err="1">
                <a:latin typeface="Arial Narrow" panose="020B0606020202030204" pitchFamily="34" charset="0"/>
              </a:rPr>
              <a:t>изборния</a:t>
            </a:r>
            <a:r>
              <a:rPr lang="ru-RU" sz="1800" b="1" dirty="0">
                <a:latin typeface="Arial Narrow" panose="020B0606020202030204" pitchFamily="34" charset="0"/>
              </a:rPr>
              <a:t> </a:t>
            </a:r>
            <a:r>
              <a:rPr lang="ru-RU" sz="1800" b="1" dirty="0" err="1">
                <a:latin typeface="Arial Narrow" panose="020B0606020202030204" pitchFamily="34" charset="0"/>
              </a:rPr>
              <a:t>процес</a:t>
            </a:r>
            <a:r>
              <a:rPr lang="ru-RU" sz="1800" b="1" dirty="0">
                <a:latin typeface="Arial Narrow" panose="020B0606020202030204" pitchFamily="34" charset="0"/>
              </a:rPr>
              <a:t> </a:t>
            </a:r>
            <a:r>
              <a:rPr lang="ru-RU" sz="1800" dirty="0">
                <a:latin typeface="Arial Narrow" panose="020B0606020202030204" pitchFamily="34" charset="0"/>
              </a:rPr>
              <a:t>за даден </a:t>
            </a:r>
            <a:r>
              <a:rPr lang="ru-RU" sz="1800" dirty="0" err="1">
                <a:latin typeface="Arial Narrow" panose="020B0606020202030204" pitchFamily="34" charset="0"/>
              </a:rPr>
              <a:t>изборен</a:t>
            </a:r>
            <a:r>
              <a:rPr lang="ru-RU" sz="1800" dirty="0">
                <a:latin typeface="Arial Narrow" panose="020B0606020202030204" pitchFamily="34" charset="0"/>
              </a:rPr>
              <a:t> пост в положителен или отрицателен аспект чрез </a:t>
            </a:r>
            <a:r>
              <a:rPr lang="ru-RU" sz="1800" dirty="0" err="1">
                <a:latin typeface="Arial Narrow" panose="020B0606020202030204" pitchFamily="34" charset="0"/>
              </a:rPr>
              <a:t>провеждане</a:t>
            </a:r>
            <a:r>
              <a:rPr lang="ru-RU" sz="1800" dirty="0">
                <a:latin typeface="Arial Narrow" panose="020B0606020202030204" pitchFamily="34" charset="0"/>
              </a:rPr>
              <a:t> на кампания, </a:t>
            </a:r>
            <a:r>
              <a:rPr lang="ru-RU" sz="1800" dirty="0" err="1">
                <a:latin typeface="Arial Narrow" panose="020B0606020202030204" pitchFamily="34" charset="0"/>
              </a:rPr>
              <a:t>агитиране</a:t>
            </a:r>
            <a:r>
              <a:rPr lang="ru-RU" sz="1800" dirty="0">
                <a:latin typeface="Arial Narrow" panose="020B0606020202030204" pitchFamily="34" charset="0"/>
              </a:rPr>
              <a:t>, </a:t>
            </a:r>
            <a:r>
              <a:rPr lang="ru-RU" sz="1800" dirty="0" err="1">
                <a:latin typeface="Arial Narrow" panose="020B0606020202030204" pitchFamily="34" charset="0"/>
              </a:rPr>
              <a:t>отправяне</a:t>
            </a:r>
            <a:r>
              <a:rPr lang="ru-RU" sz="1800" dirty="0">
                <a:latin typeface="Arial Narrow" panose="020B0606020202030204" pitchFamily="34" charset="0"/>
              </a:rPr>
              <a:t> на </a:t>
            </a:r>
            <a:r>
              <a:rPr lang="ru-RU" sz="1800" dirty="0" err="1">
                <a:latin typeface="Arial Narrow" panose="020B0606020202030204" pitchFamily="34" charset="0"/>
              </a:rPr>
              <a:t>призиви</a:t>
            </a:r>
            <a:r>
              <a:rPr lang="ru-RU" sz="1800" dirty="0">
                <a:latin typeface="Arial Narrow" panose="020B0606020202030204" pitchFamily="34" charset="0"/>
              </a:rPr>
              <a:t> или по друг начин, </a:t>
            </a:r>
            <a:r>
              <a:rPr lang="ru-RU" sz="1800" b="1" dirty="0">
                <a:latin typeface="Arial Narrow" panose="020B0606020202030204" pitchFamily="34" charset="0"/>
              </a:rPr>
              <a:t>СА ЗАБРАНЕНИ</a:t>
            </a:r>
            <a:r>
              <a:rPr lang="ru-RU" sz="1800" dirty="0">
                <a:latin typeface="Arial Narrow" panose="020B0606020202030204" pitchFamily="34" charset="0"/>
              </a:rPr>
              <a:t>. </a:t>
            </a:r>
            <a:endParaRPr lang="en-US" sz="1800" dirty="0" smtClean="0">
              <a:latin typeface="Arial Narrow" panose="020B0606020202030204" pitchFamily="34" charset="0"/>
            </a:endParaRPr>
          </a:p>
          <a:p>
            <a:pPr marL="0" indent="0" algn="just" eaLnBrk="1" fontAlgn="auto" hangingPunct="1">
              <a:spcAft>
                <a:spcPts val="300"/>
              </a:spcAft>
              <a:buNone/>
              <a:defRPr/>
            </a:pPr>
            <a:r>
              <a:rPr lang="ru-RU" sz="1800" dirty="0" smtClean="0">
                <a:latin typeface="Arial Narrow" panose="020B0606020202030204" pitchFamily="34" charset="0"/>
              </a:rPr>
              <a:t>          </a:t>
            </a:r>
            <a:r>
              <a:rPr lang="ru-RU" sz="1800" dirty="0" err="1" smtClean="0">
                <a:latin typeface="Arial Narrow" panose="020B0606020202030204" pitchFamily="34" charset="0"/>
              </a:rPr>
              <a:t>Ротарианците</a:t>
            </a:r>
            <a:r>
              <a:rPr lang="ru-RU" sz="1800" dirty="0" smtClean="0">
                <a:latin typeface="Arial Narrow" panose="020B0606020202030204" pitchFamily="34" charset="0"/>
              </a:rPr>
              <a:t> </a:t>
            </a:r>
            <a:r>
              <a:rPr lang="ru-RU" sz="1800" b="1" dirty="0" err="1">
                <a:latin typeface="Arial Narrow" panose="020B0606020202030204" pitchFamily="34" charset="0"/>
              </a:rPr>
              <a:t>нямат</a:t>
            </a:r>
            <a:r>
              <a:rPr lang="ru-RU" sz="1800" b="1" dirty="0">
                <a:latin typeface="Arial Narrow" panose="020B0606020202030204" pitchFamily="34" charset="0"/>
              </a:rPr>
              <a:t> право </a:t>
            </a:r>
            <a:r>
              <a:rPr lang="ru-RU" sz="1800" dirty="0">
                <a:latin typeface="Arial Narrow" panose="020B0606020202030204" pitchFamily="34" charset="0"/>
              </a:rPr>
              <a:t>да водят кампания, да </a:t>
            </a:r>
            <a:r>
              <a:rPr lang="ru-RU" sz="1800" dirty="0" err="1">
                <a:latin typeface="Arial Narrow" panose="020B0606020202030204" pitchFamily="34" charset="0"/>
              </a:rPr>
              <a:t>агитират</a:t>
            </a:r>
            <a:r>
              <a:rPr lang="ru-RU" sz="1800" dirty="0">
                <a:latin typeface="Arial Narrow" panose="020B0606020202030204" pitchFamily="34" charset="0"/>
              </a:rPr>
              <a:t> или отправят </a:t>
            </a:r>
            <a:r>
              <a:rPr lang="ru-RU" sz="1800" dirty="0" err="1">
                <a:latin typeface="Arial Narrow" panose="020B0606020202030204" pitchFamily="34" charset="0"/>
              </a:rPr>
              <a:t>призиви</a:t>
            </a:r>
            <a:r>
              <a:rPr lang="ru-RU" sz="1800" dirty="0">
                <a:latin typeface="Arial Narrow" panose="020B0606020202030204" pitchFamily="34" charset="0"/>
              </a:rPr>
              <a:t> да </a:t>
            </a:r>
            <a:r>
              <a:rPr lang="ru-RU" sz="1800" dirty="0" err="1">
                <a:latin typeface="Arial Narrow" panose="020B0606020202030204" pitchFamily="34" charset="0"/>
              </a:rPr>
              <a:t>бъдат</a:t>
            </a:r>
            <a:r>
              <a:rPr lang="ru-RU" sz="1800" dirty="0">
                <a:latin typeface="Arial Narrow" panose="020B0606020202030204" pitchFamily="34" charset="0"/>
              </a:rPr>
              <a:t> </a:t>
            </a:r>
            <a:r>
              <a:rPr lang="ru-RU" sz="1800" dirty="0" err="1">
                <a:latin typeface="Arial Narrow" panose="020B0606020202030204" pitchFamily="34" charset="0"/>
              </a:rPr>
              <a:t>подкрепени</a:t>
            </a:r>
            <a:r>
              <a:rPr lang="ru-RU" sz="1800" dirty="0">
                <a:latin typeface="Arial Narrow" panose="020B0606020202030204" pitchFamily="34" charset="0"/>
              </a:rPr>
              <a:t> </a:t>
            </a:r>
            <a:r>
              <a:rPr lang="ru-RU" sz="1800" dirty="0" err="1">
                <a:latin typeface="Arial Narrow" panose="020B0606020202030204" pitchFamily="34" charset="0"/>
              </a:rPr>
              <a:t>като</a:t>
            </a:r>
            <a:r>
              <a:rPr lang="ru-RU" sz="1800" dirty="0">
                <a:latin typeface="Arial Narrow" panose="020B0606020202030204" pitchFamily="34" charset="0"/>
              </a:rPr>
              <a:t> </a:t>
            </a:r>
            <a:r>
              <a:rPr lang="ru-RU" sz="1800" dirty="0" err="1">
                <a:latin typeface="Arial Narrow" panose="020B0606020202030204" pitchFamily="34" charset="0"/>
              </a:rPr>
              <a:t>кандидати</a:t>
            </a:r>
            <a:r>
              <a:rPr lang="ru-RU" sz="1800" dirty="0">
                <a:latin typeface="Arial Narrow" panose="020B0606020202030204" pitchFamily="34" charset="0"/>
              </a:rPr>
              <a:t> за </a:t>
            </a:r>
            <a:r>
              <a:rPr lang="ru-RU" sz="1800" dirty="0" err="1">
                <a:latin typeface="Arial Narrow" panose="020B0606020202030204" pitchFamily="34" charset="0"/>
              </a:rPr>
              <a:t>изборен</a:t>
            </a:r>
            <a:r>
              <a:rPr lang="ru-RU" sz="1800" dirty="0">
                <a:latin typeface="Arial Narrow" panose="020B0606020202030204" pitchFamily="34" charset="0"/>
              </a:rPr>
              <a:t> пост </a:t>
            </a:r>
            <a:r>
              <a:rPr lang="ru-RU" sz="1800" dirty="0" err="1">
                <a:latin typeface="Arial Narrow" panose="020B0606020202030204" pitchFamily="34" charset="0"/>
              </a:rPr>
              <a:t>към</a:t>
            </a:r>
            <a:r>
              <a:rPr lang="ru-RU" sz="1800" dirty="0">
                <a:latin typeface="Arial Narrow" panose="020B0606020202030204" pitchFamily="34" charset="0"/>
              </a:rPr>
              <a:t> РИ, </a:t>
            </a:r>
            <a:r>
              <a:rPr lang="ru-RU" sz="1800" dirty="0" err="1">
                <a:latin typeface="Arial Narrow" panose="020B0606020202030204" pitchFamily="34" charset="0"/>
              </a:rPr>
              <a:t>нито</a:t>
            </a:r>
            <a:r>
              <a:rPr lang="ru-RU" sz="1800" dirty="0">
                <a:latin typeface="Arial Narrow" panose="020B0606020202030204" pitchFamily="34" charset="0"/>
              </a:rPr>
              <a:t> </a:t>
            </a:r>
            <a:r>
              <a:rPr lang="ru-RU" sz="1800" dirty="0" err="1">
                <a:latin typeface="Arial Narrow" panose="020B0606020202030204" pitchFamily="34" charset="0"/>
              </a:rPr>
              <a:t>имат</a:t>
            </a:r>
            <a:r>
              <a:rPr lang="ru-RU" sz="1800" dirty="0">
                <a:latin typeface="Arial Narrow" panose="020B0606020202030204" pitchFamily="34" charset="0"/>
              </a:rPr>
              <a:t> </a:t>
            </a:r>
            <a:r>
              <a:rPr lang="ru-RU" sz="1800" dirty="0" err="1">
                <a:latin typeface="Arial Narrow" panose="020B0606020202030204" pitchFamily="34" charset="0"/>
              </a:rPr>
              <a:t>правото</a:t>
            </a:r>
            <a:r>
              <a:rPr lang="ru-RU" sz="1800" dirty="0">
                <a:latin typeface="Arial Narrow" panose="020B0606020202030204" pitchFamily="34" charset="0"/>
              </a:rPr>
              <a:t> да </a:t>
            </a:r>
            <a:r>
              <a:rPr lang="ru-RU" sz="1800" dirty="0" err="1">
                <a:latin typeface="Arial Narrow" panose="020B0606020202030204" pitchFamily="34" charset="0"/>
              </a:rPr>
              <a:t>разрешават</a:t>
            </a:r>
            <a:r>
              <a:rPr lang="ru-RU" sz="1800" dirty="0">
                <a:latin typeface="Arial Narrow" panose="020B0606020202030204" pitchFamily="34" charset="0"/>
              </a:rPr>
              <a:t> </a:t>
            </a:r>
            <a:r>
              <a:rPr lang="ru-RU" sz="1800" b="1" dirty="0">
                <a:latin typeface="Arial Narrow" panose="020B0606020202030204" pitchFamily="34" charset="0"/>
              </a:rPr>
              <a:t>ИЗВЪРШВАНЕТО НА ПОДОБНИ ДЕЙСТВИЯ ОТ ТЯХНО ИЛИ ЧУЖДО ИМЕ</a:t>
            </a:r>
            <a:r>
              <a:rPr lang="ru-RU" sz="1800" dirty="0">
                <a:latin typeface="Arial Narrow" panose="020B0606020202030204" pitchFamily="34" charset="0"/>
              </a:rPr>
              <a:t>.</a:t>
            </a:r>
          </a:p>
          <a:p>
            <a:pPr marL="0" indent="0" algn="just" eaLnBrk="1" fontAlgn="auto" hangingPunct="1">
              <a:spcAft>
                <a:spcPts val="300"/>
              </a:spcAft>
              <a:buNone/>
              <a:defRPr/>
            </a:pPr>
            <a:endParaRPr lang="bg-BG" sz="1800" b="1" dirty="0" smtClean="0">
              <a:latin typeface="Arial Narrow" panose="020B0606020202030204" pitchFamily="34" charset="0"/>
            </a:endParaRPr>
          </a:p>
        </p:txBody>
      </p:sp>
    </p:spTree>
    <p:extLst>
      <p:ext uri="{BB962C8B-B14F-4D97-AF65-F5344CB8AC3E}">
        <p14:creationId xmlns:p14="http://schemas.microsoft.com/office/powerpoint/2010/main" val="1701221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381000" y="1412776"/>
            <a:ext cx="8229600" cy="4476403"/>
          </a:xfrm>
        </p:spPr>
        <p:txBody>
          <a:bodyPr lIns="0" tIns="0" rIns="0" bIns="0"/>
          <a:lstStyle/>
          <a:p>
            <a:pPr marL="0" indent="0" algn="just" eaLnBrk="1" fontAlgn="auto" hangingPunct="1">
              <a:spcAft>
                <a:spcPts val="300"/>
              </a:spcAft>
              <a:buNone/>
              <a:defRPr/>
            </a:pPr>
            <a:r>
              <a:rPr lang="ru-RU" sz="1800" b="1" dirty="0" smtClean="0">
                <a:latin typeface="Arial Narrow" panose="020B0606020202030204" pitchFamily="34" charset="0"/>
              </a:rPr>
              <a:t>Съгласно </a:t>
            </a:r>
            <a:r>
              <a:rPr lang="ru-RU" sz="1800" b="1" dirty="0">
                <a:latin typeface="Arial Narrow" panose="020B0606020202030204" pitchFamily="34" charset="0"/>
              </a:rPr>
              <a:t>чл. 17.040.1 „ </a:t>
            </a:r>
            <a:r>
              <a:rPr lang="ru-RU" sz="1800" b="1" dirty="0" err="1">
                <a:latin typeface="Arial Narrow" panose="020B0606020202030204" pitchFamily="34" charset="0"/>
              </a:rPr>
              <a:t>Ръководство</a:t>
            </a:r>
            <a:r>
              <a:rPr lang="ru-RU" sz="1800" b="1" dirty="0">
                <a:latin typeface="Arial Narrow" panose="020B0606020202030204" pitchFamily="34" charset="0"/>
              </a:rPr>
              <a:t> за </a:t>
            </a:r>
            <a:r>
              <a:rPr lang="ru-RU" sz="1800" b="1" dirty="0" err="1">
                <a:latin typeface="Arial Narrow" panose="020B0606020202030204" pitchFamily="34" charset="0"/>
              </a:rPr>
              <a:t>избори</a:t>
            </a:r>
            <a:r>
              <a:rPr lang="ru-RU" sz="1800" b="1" dirty="0">
                <a:latin typeface="Arial Narrow" panose="020B0606020202030204" pitchFamily="34" charset="0"/>
              </a:rPr>
              <a:t> на </a:t>
            </a:r>
            <a:r>
              <a:rPr lang="ru-RU" sz="1800" b="1" dirty="0" err="1">
                <a:latin typeface="Arial Narrow" panose="020B0606020202030204" pitchFamily="34" charset="0"/>
              </a:rPr>
              <a:t>дистриктно</a:t>
            </a:r>
            <a:r>
              <a:rPr lang="ru-RU" sz="1800" b="1" dirty="0">
                <a:latin typeface="Arial Narrow" panose="020B0606020202030204" pitchFamily="34" charset="0"/>
              </a:rPr>
              <a:t> </a:t>
            </a:r>
            <a:r>
              <a:rPr lang="ru-RU" sz="1800" b="1" dirty="0" err="1">
                <a:latin typeface="Arial Narrow" panose="020B0606020202030204" pitchFamily="34" charset="0"/>
              </a:rPr>
              <a:t>ниво</a:t>
            </a:r>
            <a:r>
              <a:rPr lang="ru-RU" sz="1800" b="1" dirty="0">
                <a:latin typeface="Arial Narrow" panose="020B0606020202030204" pitchFamily="34" charset="0"/>
              </a:rPr>
              <a:t>“ от Кодекса с </a:t>
            </a:r>
            <a:r>
              <a:rPr lang="ru-RU" sz="1800" b="1" dirty="0" err="1">
                <a:latin typeface="Arial Narrow" panose="020B0606020202030204" pitchFamily="34" charset="0"/>
              </a:rPr>
              <a:t>ротарианските</a:t>
            </a:r>
            <a:r>
              <a:rPr lang="ru-RU" sz="1800" b="1" dirty="0">
                <a:latin typeface="Arial Narrow" panose="020B0606020202030204" pitchFamily="34" charset="0"/>
              </a:rPr>
              <a:t> практики </a:t>
            </a:r>
            <a:r>
              <a:rPr lang="ru-RU" sz="1800" b="1" dirty="0" smtClean="0">
                <a:latin typeface="Arial Narrow" panose="020B0606020202030204" pitchFamily="34" charset="0"/>
              </a:rPr>
              <a:t>:</a:t>
            </a:r>
          </a:p>
          <a:p>
            <a:pPr marL="0" indent="0" algn="just" eaLnBrk="1" fontAlgn="auto" hangingPunct="1">
              <a:spcAft>
                <a:spcPts val="300"/>
              </a:spcAft>
              <a:buNone/>
              <a:defRPr/>
            </a:pPr>
            <a:endParaRPr lang="ru-RU" sz="1800" b="1" dirty="0">
              <a:latin typeface="Arial Narrow" panose="020B0606020202030204" pitchFamily="34" charset="0"/>
            </a:endParaRPr>
          </a:p>
          <a:p>
            <a:pPr marL="0" indent="0" algn="just" eaLnBrk="1" fontAlgn="auto" hangingPunct="1">
              <a:spcAft>
                <a:spcPts val="300"/>
              </a:spcAft>
              <a:buNone/>
              <a:defRPr/>
            </a:pPr>
            <a:r>
              <a:rPr lang="ru-RU" sz="1800" b="1" dirty="0">
                <a:latin typeface="Arial Narrow" panose="020B0606020202030204" pitchFamily="34" charset="0"/>
              </a:rPr>
              <a:t> </a:t>
            </a:r>
            <a:r>
              <a:rPr lang="ru-RU" sz="1800" dirty="0" err="1">
                <a:latin typeface="Arial Narrow" panose="020B0606020202030204" pitchFamily="34" charset="0"/>
              </a:rPr>
              <a:t>Ротарианци</a:t>
            </a:r>
            <a:r>
              <a:rPr lang="ru-RU" sz="1800" dirty="0">
                <a:latin typeface="Arial Narrow" panose="020B0606020202030204" pitchFamily="34" charset="0"/>
              </a:rPr>
              <a:t> и </a:t>
            </a:r>
            <a:r>
              <a:rPr lang="ru-RU" sz="1800" dirty="0" err="1">
                <a:latin typeface="Arial Narrow" panose="020B0606020202030204" pitchFamily="34" charset="0"/>
              </a:rPr>
              <a:t>кандидатите</a:t>
            </a:r>
            <a:r>
              <a:rPr lang="ru-RU" sz="1800" dirty="0">
                <a:latin typeface="Arial Narrow" panose="020B0606020202030204" pitchFamily="34" charset="0"/>
              </a:rPr>
              <a:t> за </a:t>
            </a:r>
            <a:r>
              <a:rPr lang="ru-RU" sz="1800" dirty="0" err="1">
                <a:latin typeface="Arial Narrow" panose="020B0606020202030204" pitchFamily="34" charset="0"/>
              </a:rPr>
              <a:t>избори</a:t>
            </a:r>
            <a:r>
              <a:rPr lang="ru-RU" sz="1800" dirty="0">
                <a:latin typeface="Arial Narrow" panose="020B0606020202030204" pitchFamily="34" charset="0"/>
              </a:rPr>
              <a:t> </a:t>
            </a:r>
            <a:r>
              <a:rPr lang="ru-RU" sz="1800" dirty="0" err="1">
                <a:latin typeface="Arial Narrow" panose="020B0606020202030204" pitchFamily="34" charset="0"/>
              </a:rPr>
              <a:t>трябва</a:t>
            </a:r>
            <a:r>
              <a:rPr lang="ru-RU" sz="1800" dirty="0">
                <a:latin typeface="Arial Narrow" panose="020B0606020202030204" pitchFamily="34" charset="0"/>
              </a:rPr>
              <a:t>:</a:t>
            </a:r>
          </a:p>
          <a:p>
            <a:pPr marL="0" indent="0" algn="just" eaLnBrk="1" fontAlgn="auto" hangingPunct="1">
              <a:spcAft>
                <a:spcPts val="300"/>
              </a:spcAft>
              <a:buNone/>
              <a:defRPr/>
            </a:pPr>
            <a:r>
              <a:rPr lang="ru-RU" sz="1800" dirty="0">
                <a:latin typeface="Arial Narrow" panose="020B0606020202030204" pitchFamily="34" charset="0"/>
              </a:rPr>
              <a:t>1. </a:t>
            </a:r>
            <a:r>
              <a:rPr lang="ru-RU" sz="1800" b="1" dirty="0">
                <a:latin typeface="Arial Narrow" panose="020B0606020202030204" pitchFamily="34" charset="0"/>
              </a:rPr>
              <a:t>Да изучат и </a:t>
            </a:r>
            <a:r>
              <a:rPr lang="ru-RU" sz="1800" b="1" dirty="0" err="1">
                <a:latin typeface="Arial Narrow" panose="020B0606020202030204" pitchFamily="34" charset="0"/>
              </a:rPr>
              <a:t>следват</a:t>
            </a:r>
            <a:r>
              <a:rPr lang="ru-RU" sz="1800" b="1" dirty="0">
                <a:latin typeface="Arial Narrow" panose="020B0606020202030204" pitchFamily="34" charset="0"/>
              </a:rPr>
              <a:t> </a:t>
            </a:r>
            <a:r>
              <a:rPr lang="ru-RU" sz="1800" dirty="0">
                <a:latin typeface="Arial Narrow" panose="020B0606020202030204" pitchFamily="34" charset="0"/>
              </a:rPr>
              <a:t>духа и </a:t>
            </a:r>
            <a:r>
              <a:rPr lang="ru-RU" sz="1800" dirty="0" err="1">
                <a:latin typeface="Arial Narrow" panose="020B0606020202030204" pitchFamily="34" charset="0"/>
              </a:rPr>
              <a:t>буквата</a:t>
            </a:r>
            <a:r>
              <a:rPr lang="ru-RU" sz="1800" dirty="0">
                <a:latin typeface="Arial Narrow" panose="020B0606020202030204" pitchFamily="34" charset="0"/>
              </a:rPr>
              <a:t> на </a:t>
            </a:r>
            <a:r>
              <a:rPr lang="ru-RU" sz="1800" dirty="0" err="1">
                <a:latin typeface="Arial Narrow" panose="020B0606020202030204" pitchFamily="34" charset="0"/>
              </a:rPr>
              <a:t>инструкциите</a:t>
            </a:r>
            <a:r>
              <a:rPr lang="ru-RU" sz="1800" dirty="0">
                <a:latin typeface="Arial Narrow" panose="020B0606020202030204" pitchFamily="34" charset="0"/>
              </a:rPr>
              <a:t> на РИ за </a:t>
            </a:r>
            <a:r>
              <a:rPr lang="ru-RU" sz="1800" dirty="0" err="1">
                <a:latin typeface="Arial Narrow" panose="020B0606020202030204" pitchFamily="34" charset="0"/>
              </a:rPr>
              <a:t>избори</a:t>
            </a:r>
            <a:r>
              <a:rPr lang="ru-RU" sz="1800" dirty="0">
                <a:latin typeface="Arial Narrow" panose="020B0606020202030204" pitchFamily="34" charset="0"/>
              </a:rPr>
              <a:t>.</a:t>
            </a:r>
          </a:p>
          <a:p>
            <a:pPr marL="0" indent="0" algn="just" eaLnBrk="1" fontAlgn="auto" hangingPunct="1">
              <a:spcAft>
                <a:spcPts val="300"/>
              </a:spcAft>
              <a:buNone/>
              <a:defRPr/>
            </a:pPr>
            <a:r>
              <a:rPr lang="ru-RU" sz="1800" dirty="0">
                <a:latin typeface="Arial Narrow" panose="020B0606020202030204" pitchFamily="34" charset="0"/>
              </a:rPr>
              <a:t>2. </a:t>
            </a:r>
            <a:r>
              <a:rPr lang="ru-RU" sz="1800" b="1" dirty="0">
                <a:latin typeface="Arial Narrow" panose="020B0606020202030204" pitchFamily="34" charset="0"/>
              </a:rPr>
              <a:t>Да се </a:t>
            </a:r>
            <a:r>
              <a:rPr lang="ru-RU" sz="1800" b="1" dirty="0" err="1">
                <a:latin typeface="Arial Narrow" panose="020B0606020202030204" pitchFamily="34" charset="0"/>
              </a:rPr>
              <a:t>консултират</a:t>
            </a:r>
            <a:r>
              <a:rPr lang="ru-RU" sz="1800" dirty="0">
                <a:latin typeface="Arial Narrow" panose="020B0606020202030204" pitchFamily="34" charset="0"/>
              </a:rPr>
              <a:t> с вещи </a:t>
            </a:r>
            <a:r>
              <a:rPr lang="ru-RU" sz="1800" dirty="0" err="1">
                <a:latin typeface="Arial Narrow" panose="020B0606020202030204" pitchFamily="34" charset="0"/>
              </a:rPr>
              <a:t>ротарианци</a:t>
            </a:r>
            <a:r>
              <a:rPr lang="ru-RU" sz="1800" dirty="0">
                <a:latin typeface="Arial Narrow" panose="020B0606020202030204" pitchFamily="34" charset="0"/>
              </a:rPr>
              <a:t> за </a:t>
            </a:r>
            <a:r>
              <a:rPr lang="ru-RU" sz="1800" dirty="0" err="1">
                <a:latin typeface="Arial Narrow" panose="020B0606020202030204" pitchFamily="34" charset="0"/>
              </a:rPr>
              <a:t>въпроси</a:t>
            </a:r>
            <a:r>
              <a:rPr lang="ru-RU" sz="1800" dirty="0">
                <a:latin typeface="Arial Narrow" panose="020B0606020202030204" pitchFamily="34" charset="0"/>
              </a:rPr>
              <a:t>, </a:t>
            </a:r>
            <a:r>
              <a:rPr lang="ru-RU" sz="1800" dirty="0" err="1">
                <a:latin typeface="Arial Narrow" panose="020B0606020202030204" pitchFamily="34" charset="0"/>
              </a:rPr>
              <a:t>отнасящи</a:t>
            </a:r>
            <a:r>
              <a:rPr lang="ru-RU" sz="1800" dirty="0">
                <a:latin typeface="Arial Narrow" panose="020B0606020202030204" pitchFamily="34" charset="0"/>
              </a:rPr>
              <a:t> се до </a:t>
            </a:r>
            <a:r>
              <a:rPr lang="ru-RU" sz="1800" dirty="0" err="1">
                <a:latin typeface="Arial Narrow" panose="020B0606020202030204" pitchFamily="34" charset="0"/>
              </a:rPr>
              <a:t>настояща</a:t>
            </a:r>
            <a:r>
              <a:rPr lang="ru-RU" sz="1800" dirty="0">
                <a:latin typeface="Arial Narrow" panose="020B0606020202030204" pitchFamily="34" charset="0"/>
              </a:rPr>
              <a:t> или нова задача, </a:t>
            </a:r>
            <a:r>
              <a:rPr lang="ru-RU" sz="1800" dirty="0" err="1">
                <a:latin typeface="Arial Narrow" panose="020B0606020202030204" pitchFamily="34" charset="0"/>
              </a:rPr>
              <a:t>ако</a:t>
            </a:r>
            <a:r>
              <a:rPr lang="ru-RU" sz="1800" dirty="0">
                <a:latin typeface="Arial Narrow" panose="020B0606020202030204" pitchFamily="34" charset="0"/>
              </a:rPr>
              <a:t> </a:t>
            </a:r>
            <a:r>
              <a:rPr lang="ru-RU" sz="1800" dirty="0" err="1">
                <a:latin typeface="Arial Narrow" panose="020B0606020202030204" pitchFamily="34" charset="0"/>
              </a:rPr>
              <a:t>това</a:t>
            </a:r>
            <a:r>
              <a:rPr lang="ru-RU" sz="1800" dirty="0">
                <a:latin typeface="Arial Narrow" panose="020B0606020202030204" pitchFamily="34" charset="0"/>
              </a:rPr>
              <a:t> </a:t>
            </a:r>
            <a:r>
              <a:rPr lang="ru-RU" sz="1800" dirty="0" err="1">
                <a:latin typeface="Arial Narrow" panose="020B0606020202030204" pitchFamily="34" charset="0"/>
              </a:rPr>
              <a:t>може</a:t>
            </a:r>
            <a:r>
              <a:rPr lang="ru-RU" sz="1800" dirty="0">
                <a:latin typeface="Arial Narrow" panose="020B0606020202030204" pitchFamily="34" charset="0"/>
              </a:rPr>
              <a:t> да </a:t>
            </a:r>
            <a:r>
              <a:rPr lang="ru-RU" sz="1800" dirty="0" err="1">
                <a:latin typeface="Arial Narrow" panose="020B0606020202030204" pitchFamily="34" charset="0"/>
              </a:rPr>
              <a:t>придаде</a:t>
            </a:r>
            <a:r>
              <a:rPr lang="ru-RU" sz="1800" dirty="0">
                <a:latin typeface="Arial Narrow" panose="020B0606020202030204" pitchFamily="34" charset="0"/>
              </a:rPr>
              <a:t> вид на кампания. </a:t>
            </a:r>
          </a:p>
          <a:p>
            <a:pPr marL="0" indent="0" algn="just" eaLnBrk="1" fontAlgn="auto" hangingPunct="1">
              <a:spcAft>
                <a:spcPts val="300"/>
              </a:spcAft>
              <a:buNone/>
              <a:defRPr/>
            </a:pPr>
            <a:r>
              <a:rPr lang="ru-RU" sz="1800" dirty="0">
                <a:latin typeface="Arial Narrow" panose="020B0606020202030204" pitchFamily="34" charset="0"/>
              </a:rPr>
              <a:t>3. </a:t>
            </a:r>
            <a:r>
              <a:rPr lang="ru-RU" sz="1800" b="1" dirty="0">
                <a:latin typeface="Arial Narrow" panose="020B0606020202030204" pitchFamily="34" charset="0"/>
              </a:rPr>
              <a:t>Да не </a:t>
            </a:r>
            <a:r>
              <a:rPr lang="ru-RU" sz="1800" b="1" dirty="0" err="1">
                <a:latin typeface="Arial Narrow" panose="020B0606020202030204" pitchFamily="34" charset="0"/>
              </a:rPr>
              <a:t>предприемат</a:t>
            </a:r>
            <a:r>
              <a:rPr lang="ru-RU" sz="1800" b="1" dirty="0">
                <a:latin typeface="Arial Narrow" panose="020B0606020202030204" pitchFamily="34" charset="0"/>
              </a:rPr>
              <a:t> </a:t>
            </a:r>
            <a:r>
              <a:rPr lang="ru-RU" sz="1800" b="1" dirty="0" err="1">
                <a:latin typeface="Arial Narrow" panose="020B0606020202030204" pitchFamily="34" charset="0"/>
              </a:rPr>
              <a:t>лични</a:t>
            </a:r>
            <a:r>
              <a:rPr lang="ru-RU" sz="1800" b="1" dirty="0">
                <a:latin typeface="Arial Narrow" panose="020B0606020202030204" pitchFamily="34" charset="0"/>
              </a:rPr>
              <a:t> </a:t>
            </a:r>
            <a:r>
              <a:rPr lang="ru-RU" sz="1800" b="1" dirty="0" err="1">
                <a:latin typeface="Arial Narrow" panose="020B0606020202030204" pitchFamily="34" charset="0"/>
              </a:rPr>
              <a:t>инициативи</a:t>
            </a:r>
            <a:r>
              <a:rPr lang="ru-RU" sz="1800" b="1" dirty="0">
                <a:latin typeface="Arial Narrow" panose="020B0606020202030204" pitchFamily="34" charset="0"/>
              </a:rPr>
              <a:t> </a:t>
            </a:r>
            <a:r>
              <a:rPr lang="ru-RU" sz="1800" dirty="0">
                <a:latin typeface="Arial Narrow" panose="020B0606020202030204" pitchFamily="34" charset="0"/>
              </a:rPr>
              <a:t>за </a:t>
            </a:r>
            <a:r>
              <a:rPr lang="ru-RU" sz="1800" dirty="0" err="1">
                <a:latin typeface="Arial Narrow" panose="020B0606020202030204" pitchFamily="34" charset="0"/>
              </a:rPr>
              <a:t>спечелване</a:t>
            </a:r>
            <a:r>
              <a:rPr lang="ru-RU" sz="1800" dirty="0">
                <a:latin typeface="Arial Narrow" panose="020B0606020202030204" pitchFamily="34" charset="0"/>
              </a:rPr>
              <a:t> на </a:t>
            </a:r>
            <a:r>
              <a:rPr lang="ru-RU" sz="1800" dirty="0" err="1">
                <a:latin typeface="Arial Narrow" panose="020B0606020202030204" pitchFamily="34" charset="0"/>
              </a:rPr>
              <a:t>показност</a:t>
            </a:r>
            <a:r>
              <a:rPr lang="ru-RU" sz="1800" dirty="0">
                <a:latin typeface="Arial Narrow" panose="020B0606020202030204" pitchFamily="34" charset="0"/>
              </a:rPr>
              <a:t>, лично признание или </a:t>
            </a:r>
            <a:r>
              <a:rPr lang="ru-RU" sz="1800" dirty="0" err="1">
                <a:latin typeface="Arial Narrow" panose="020B0606020202030204" pitchFamily="34" charset="0"/>
              </a:rPr>
              <a:t>полза</a:t>
            </a:r>
            <a:r>
              <a:rPr lang="ru-RU" sz="1800" dirty="0">
                <a:latin typeface="Arial Narrow" panose="020B0606020202030204" pitchFamily="34" charset="0"/>
              </a:rPr>
              <a:t>.</a:t>
            </a:r>
          </a:p>
          <a:p>
            <a:pPr marL="0" indent="0" algn="just" eaLnBrk="1" fontAlgn="auto" hangingPunct="1">
              <a:spcAft>
                <a:spcPts val="300"/>
              </a:spcAft>
              <a:buNone/>
              <a:defRPr/>
            </a:pPr>
            <a:r>
              <a:rPr lang="ru-RU" sz="1800" dirty="0">
                <a:latin typeface="Arial Narrow" panose="020B0606020202030204" pitchFamily="34" charset="0"/>
              </a:rPr>
              <a:t>4. </a:t>
            </a:r>
            <a:r>
              <a:rPr lang="ru-RU" sz="1800" b="1" dirty="0">
                <a:latin typeface="Arial Narrow" panose="020B0606020202030204" pitchFamily="34" charset="0"/>
              </a:rPr>
              <a:t>Да не </a:t>
            </a:r>
            <a:r>
              <a:rPr lang="ru-RU" sz="1800" b="1" dirty="0" err="1">
                <a:latin typeface="Arial Narrow" panose="020B0606020202030204" pitchFamily="34" charset="0"/>
              </a:rPr>
              <a:t>отвръщат</a:t>
            </a:r>
            <a:r>
              <a:rPr lang="ru-RU" sz="1800" b="1" dirty="0">
                <a:latin typeface="Arial Narrow" panose="020B0606020202030204" pitchFamily="34" charset="0"/>
              </a:rPr>
              <a:t> </a:t>
            </a:r>
            <a:r>
              <a:rPr lang="ru-RU" sz="1800" dirty="0" err="1">
                <a:latin typeface="Arial Narrow" panose="020B0606020202030204" pitchFamily="34" charset="0"/>
              </a:rPr>
              <a:t>със</a:t>
            </a:r>
            <a:r>
              <a:rPr lang="ru-RU" sz="1800" dirty="0">
                <a:latin typeface="Arial Narrow" panose="020B0606020202030204" pitchFamily="34" charset="0"/>
              </a:rPr>
              <a:t> </a:t>
            </a:r>
            <a:r>
              <a:rPr lang="ru-RU" sz="1800" dirty="0" err="1">
                <a:latin typeface="Arial Narrow" panose="020B0606020202030204" pitchFamily="34" charset="0"/>
              </a:rPr>
              <a:t>същото</a:t>
            </a:r>
            <a:r>
              <a:rPr lang="ru-RU" sz="1800" dirty="0">
                <a:latin typeface="Arial Narrow" panose="020B0606020202030204" pitchFamily="34" charset="0"/>
              </a:rPr>
              <a:t> на </a:t>
            </a:r>
            <a:r>
              <a:rPr lang="ru-RU" sz="1800" dirty="0" err="1">
                <a:latin typeface="Arial Narrow" panose="020B0606020202030204" pitchFamily="34" charset="0"/>
              </a:rPr>
              <a:t>погрешните</a:t>
            </a:r>
            <a:r>
              <a:rPr lang="ru-RU" sz="1800" dirty="0">
                <a:latin typeface="Arial Narrow" panose="020B0606020202030204" pitchFamily="34" charset="0"/>
              </a:rPr>
              <a:t> действия, </a:t>
            </a:r>
            <a:r>
              <a:rPr lang="ru-RU" sz="1800" dirty="0" err="1">
                <a:latin typeface="Arial Narrow" panose="020B0606020202030204" pitchFamily="34" charset="0"/>
              </a:rPr>
              <a:t>извършени</a:t>
            </a:r>
            <a:r>
              <a:rPr lang="ru-RU" sz="1800" dirty="0">
                <a:latin typeface="Arial Narrow" panose="020B0606020202030204" pitchFamily="34" charset="0"/>
              </a:rPr>
              <a:t> от друг кандидат.</a:t>
            </a:r>
          </a:p>
          <a:p>
            <a:pPr marL="0" indent="0" algn="just" eaLnBrk="1" fontAlgn="auto" hangingPunct="1">
              <a:spcAft>
                <a:spcPts val="300"/>
              </a:spcAft>
              <a:buNone/>
              <a:defRPr/>
            </a:pPr>
            <a:r>
              <a:rPr lang="ru-RU" sz="1800" dirty="0">
                <a:latin typeface="Arial Narrow" panose="020B0606020202030204" pitchFamily="34" charset="0"/>
              </a:rPr>
              <a:t>5. </a:t>
            </a:r>
            <a:r>
              <a:rPr lang="ru-RU" sz="1800" b="1" dirty="0">
                <a:latin typeface="Arial Narrow" panose="020B0606020202030204" pitchFamily="34" charset="0"/>
              </a:rPr>
              <a:t>Да не </a:t>
            </a:r>
            <a:r>
              <a:rPr lang="ru-RU" sz="1800" b="1" dirty="0" err="1">
                <a:latin typeface="Arial Narrow" panose="020B0606020202030204" pitchFamily="34" charset="0"/>
              </a:rPr>
              <a:t>общуват</a:t>
            </a:r>
            <a:r>
              <a:rPr lang="ru-RU" sz="1800" b="1" dirty="0">
                <a:latin typeface="Arial Narrow" panose="020B0606020202030204" pitchFamily="34" charset="0"/>
              </a:rPr>
              <a:t> и да не </a:t>
            </a:r>
            <a:r>
              <a:rPr lang="ru-RU" sz="1800" b="1" dirty="0" err="1">
                <a:latin typeface="Arial Narrow" panose="020B0606020202030204" pitchFamily="34" charset="0"/>
              </a:rPr>
              <a:t>посещават</a:t>
            </a:r>
            <a:r>
              <a:rPr lang="ru-RU" sz="1800" b="1" dirty="0">
                <a:latin typeface="Arial Narrow" panose="020B0606020202030204" pitchFamily="34" charset="0"/>
              </a:rPr>
              <a:t> </a:t>
            </a:r>
            <a:r>
              <a:rPr lang="ru-RU" sz="1800" b="1" dirty="0" err="1">
                <a:latin typeface="Arial Narrow" panose="020B0606020202030204" pitchFamily="34" charset="0"/>
              </a:rPr>
              <a:t>клубове</a:t>
            </a:r>
            <a:r>
              <a:rPr lang="ru-RU" sz="1800" dirty="0">
                <a:latin typeface="Arial Narrow" panose="020B0606020202030204" pitchFamily="34" charset="0"/>
              </a:rPr>
              <a:t>, </a:t>
            </a:r>
            <a:r>
              <a:rPr lang="ru-RU" sz="1800" dirty="0" err="1">
                <a:latin typeface="Arial Narrow" panose="020B0606020202030204" pitchFamily="34" charset="0"/>
              </a:rPr>
              <a:t>които</a:t>
            </a:r>
            <a:r>
              <a:rPr lang="ru-RU" sz="1800" dirty="0">
                <a:latin typeface="Arial Narrow" panose="020B0606020202030204" pitchFamily="34" charset="0"/>
              </a:rPr>
              <a:t> </a:t>
            </a:r>
            <a:r>
              <a:rPr lang="ru-RU" sz="1800" dirty="0" err="1">
                <a:latin typeface="Arial Narrow" panose="020B0606020202030204" pitchFamily="34" charset="0"/>
              </a:rPr>
              <a:t>участват</a:t>
            </a:r>
            <a:r>
              <a:rPr lang="ru-RU" sz="1800" dirty="0">
                <a:latin typeface="Arial Narrow" panose="020B0606020202030204" pitchFamily="34" charset="0"/>
              </a:rPr>
              <a:t> в </a:t>
            </a:r>
            <a:r>
              <a:rPr lang="ru-RU" sz="1800" dirty="0" err="1">
                <a:latin typeface="Arial Narrow" panose="020B0606020202030204" pitchFamily="34" charset="0"/>
              </a:rPr>
              <a:t>избори</a:t>
            </a:r>
            <a:r>
              <a:rPr lang="ru-RU" sz="1800" dirty="0">
                <a:latin typeface="Arial Narrow" panose="020B0606020202030204" pitchFamily="34" charset="0"/>
              </a:rPr>
              <a:t>, </a:t>
            </a:r>
            <a:r>
              <a:rPr lang="ru-RU" sz="1800" dirty="0" err="1">
                <a:latin typeface="Arial Narrow" panose="020B0606020202030204" pitchFamily="34" charset="0"/>
              </a:rPr>
              <a:t>освен</a:t>
            </a:r>
            <a:r>
              <a:rPr lang="ru-RU" sz="1800" dirty="0">
                <a:latin typeface="Arial Narrow" panose="020B0606020202030204" pitchFamily="34" charset="0"/>
              </a:rPr>
              <a:t> за </a:t>
            </a:r>
            <a:r>
              <a:rPr lang="ru-RU" sz="1800" dirty="0" err="1">
                <a:latin typeface="Arial Narrow" panose="020B0606020202030204" pitchFamily="34" charset="0"/>
              </a:rPr>
              <a:t>извършване</a:t>
            </a:r>
            <a:r>
              <a:rPr lang="ru-RU" sz="1800" dirty="0">
                <a:latin typeface="Arial Narrow" panose="020B0606020202030204" pitchFamily="34" charset="0"/>
              </a:rPr>
              <a:t> на </a:t>
            </a:r>
            <a:r>
              <a:rPr lang="ru-RU" sz="1800" dirty="0" err="1">
                <a:latin typeface="Arial Narrow" panose="020B0606020202030204" pitchFamily="34" charset="0"/>
              </a:rPr>
              <a:t>необходимите</a:t>
            </a:r>
            <a:r>
              <a:rPr lang="ru-RU" sz="1800" dirty="0">
                <a:latin typeface="Arial Narrow" panose="020B0606020202030204" pitchFamily="34" charset="0"/>
              </a:rPr>
              <a:t> функции. </a:t>
            </a:r>
          </a:p>
          <a:p>
            <a:pPr marL="0" indent="0" algn="just" eaLnBrk="1" fontAlgn="auto" hangingPunct="1">
              <a:spcAft>
                <a:spcPts val="300"/>
              </a:spcAft>
              <a:buNone/>
              <a:defRPr/>
            </a:pPr>
            <a:endParaRPr lang="bg-BG" sz="1800" dirty="0" smtClean="0">
              <a:latin typeface="Arial Narrow" panose="020B0606020202030204" pitchFamily="34" charset="0"/>
            </a:endParaRPr>
          </a:p>
        </p:txBody>
      </p:sp>
    </p:spTree>
    <p:extLst>
      <p:ext uri="{BB962C8B-B14F-4D97-AF65-F5344CB8AC3E}">
        <p14:creationId xmlns:p14="http://schemas.microsoft.com/office/powerpoint/2010/main" val="3077445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381000" y="1052736"/>
            <a:ext cx="8229600" cy="5112568"/>
          </a:xfrm>
        </p:spPr>
        <p:txBody>
          <a:bodyPr lIns="0" tIns="0" rIns="0" bIns="0"/>
          <a:lstStyle/>
          <a:p>
            <a:pPr marL="0" indent="0" algn="just" eaLnBrk="1" fontAlgn="auto" hangingPunct="1">
              <a:spcAft>
                <a:spcPts val="300"/>
              </a:spcAft>
              <a:buNone/>
              <a:defRPr/>
            </a:pPr>
            <a:r>
              <a:rPr lang="ru-RU" sz="1800" dirty="0" err="1" smtClean="0">
                <a:solidFill>
                  <a:srgbClr val="1F1D1B"/>
                </a:solidFill>
                <a:latin typeface="Arial Narrow" panose="020B0606020202030204" pitchFamily="34" charset="0"/>
              </a:rPr>
              <a:t>Съгласно</a:t>
            </a:r>
            <a:r>
              <a:rPr lang="ru-RU" sz="1800" dirty="0" smtClean="0">
                <a:solidFill>
                  <a:srgbClr val="1F1D1B"/>
                </a:solidFill>
                <a:latin typeface="Arial Narrow" panose="020B0606020202030204" pitchFamily="34" charset="0"/>
              </a:rPr>
              <a:t> чл. 26.070.4. </a:t>
            </a:r>
            <a:r>
              <a:rPr lang="en-US" sz="1800" dirty="0" smtClean="0">
                <a:solidFill>
                  <a:srgbClr val="1F1D1B"/>
                </a:solidFill>
                <a:latin typeface="Arial Narrow" panose="020B0606020202030204" pitchFamily="34" charset="0"/>
              </a:rPr>
              <a:t>“</a:t>
            </a:r>
            <a:r>
              <a:rPr lang="ru-RU" sz="1800" dirty="0" smtClean="0">
                <a:solidFill>
                  <a:srgbClr val="1F1D1B"/>
                </a:solidFill>
                <a:latin typeface="Arial Narrow" panose="020B0606020202030204" pitchFamily="34" charset="0"/>
              </a:rPr>
              <a:t>Правила </a:t>
            </a:r>
            <a:r>
              <a:rPr lang="ru-RU" sz="1800" dirty="0" err="1">
                <a:solidFill>
                  <a:srgbClr val="1F1D1B"/>
                </a:solidFill>
                <a:latin typeface="Arial Narrow" panose="020B0606020202030204" pitchFamily="34" charset="0"/>
              </a:rPr>
              <a:t>относно</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провеждането</a:t>
            </a:r>
            <a:r>
              <a:rPr lang="ru-RU" sz="1800" dirty="0">
                <a:solidFill>
                  <a:srgbClr val="1F1D1B"/>
                </a:solidFill>
                <a:latin typeface="Arial Narrow" panose="020B0606020202030204" pitchFamily="34" charset="0"/>
              </a:rPr>
              <a:t> на кампании, </a:t>
            </a:r>
            <a:r>
              <a:rPr lang="ru-RU" sz="1800" dirty="0" err="1">
                <a:solidFill>
                  <a:srgbClr val="1F1D1B"/>
                </a:solidFill>
                <a:latin typeface="Arial Narrow" panose="020B0606020202030204" pitchFamily="34" charset="0"/>
              </a:rPr>
              <a:t>предизборни</a:t>
            </a:r>
            <a:r>
              <a:rPr lang="ru-RU" sz="1800" dirty="0">
                <a:solidFill>
                  <a:srgbClr val="1F1D1B"/>
                </a:solidFill>
                <a:latin typeface="Arial Narrow" panose="020B0606020202030204" pitchFamily="34" charset="0"/>
              </a:rPr>
              <a:t> мероприятия и </a:t>
            </a:r>
            <a:r>
              <a:rPr lang="ru-RU" sz="1800" dirty="0" smtClean="0">
                <a:solidFill>
                  <a:srgbClr val="1F1D1B"/>
                </a:solidFill>
                <a:latin typeface="Arial Narrow" panose="020B0606020202030204" pitchFamily="34" charset="0"/>
              </a:rPr>
              <a:t>агитации</a:t>
            </a:r>
            <a:r>
              <a:rPr lang="en-US" sz="1800" dirty="0" smtClean="0">
                <a:solidFill>
                  <a:srgbClr val="1F1D1B"/>
                </a:solidFill>
                <a:latin typeface="Arial Narrow" panose="020B0606020202030204" pitchFamily="34" charset="0"/>
              </a:rPr>
              <a:t>”</a:t>
            </a:r>
            <a:r>
              <a:rPr lang="bg-BG" sz="1800" dirty="0" smtClean="0">
                <a:solidFill>
                  <a:srgbClr val="1F1D1B"/>
                </a:solidFill>
                <a:latin typeface="Arial Narrow" panose="020B0606020202030204" pitchFamily="34" charset="0"/>
              </a:rPr>
              <a:t> от Кодекса с ротарианските практики:</a:t>
            </a:r>
            <a:endParaRPr lang="ru-RU" sz="1800" dirty="0" smtClean="0">
              <a:solidFill>
                <a:srgbClr val="1F1D1B"/>
              </a:solidFill>
              <a:latin typeface="Arial Narrow" panose="020B0606020202030204" pitchFamily="34" charset="0"/>
            </a:endParaRPr>
          </a:p>
          <a:p>
            <a:pPr algn="just" eaLnBrk="1" fontAlgn="auto" hangingPunct="1">
              <a:spcAft>
                <a:spcPts val="300"/>
              </a:spcAft>
              <a:buAutoNum type="arabicParenR"/>
              <a:defRPr/>
            </a:pPr>
            <a:r>
              <a:rPr lang="ru-RU" sz="1800" dirty="0" err="1" smtClean="0">
                <a:solidFill>
                  <a:srgbClr val="1F1D1B"/>
                </a:solidFill>
                <a:latin typeface="Arial Narrow" panose="020B0606020202030204" pitchFamily="34" charset="0"/>
              </a:rPr>
              <a:t>Ротарианците</a:t>
            </a:r>
            <a:r>
              <a:rPr lang="ru-RU" sz="1800" dirty="0" smtClean="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трябва</a:t>
            </a:r>
            <a:r>
              <a:rPr lang="ru-RU" sz="1800" dirty="0">
                <a:solidFill>
                  <a:srgbClr val="1F1D1B"/>
                </a:solidFill>
                <a:latin typeface="Arial Narrow" panose="020B0606020202030204" pitchFamily="34" charset="0"/>
              </a:rPr>
              <a:t> по всяко </a:t>
            </a:r>
            <a:r>
              <a:rPr lang="ru-RU" sz="1800" dirty="0" err="1">
                <a:solidFill>
                  <a:srgbClr val="1F1D1B"/>
                </a:solidFill>
                <a:latin typeface="Arial Narrow" panose="020B0606020202030204" pitchFamily="34" charset="0"/>
              </a:rPr>
              <a:t>време</a:t>
            </a:r>
            <a:r>
              <a:rPr lang="ru-RU" sz="1800" dirty="0">
                <a:solidFill>
                  <a:srgbClr val="1F1D1B"/>
                </a:solidFill>
                <a:latin typeface="Arial Narrow" panose="020B0606020202030204" pitchFamily="34" charset="0"/>
              </a:rPr>
              <a:t> да </a:t>
            </a:r>
            <a:r>
              <a:rPr lang="ru-RU" sz="1800" dirty="0" err="1">
                <a:solidFill>
                  <a:srgbClr val="1F1D1B"/>
                </a:solidFill>
                <a:latin typeface="Arial Narrow" panose="020B0606020202030204" pitchFamily="34" charset="0"/>
              </a:rPr>
              <a:t>спазват</a:t>
            </a:r>
            <a:r>
              <a:rPr lang="ru-RU" sz="1800" dirty="0">
                <a:solidFill>
                  <a:srgbClr val="1F1D1B"/>
                </a:solidFill>
                <a:latin typeface="Arial Narrow" panose="020B0606020202030204" pitchFamily="34" charset="0"/>
              </a:rPr>
              <a:t> забраните на </a:t>
            </a:r>
            <a:r>
              <a:rPr lang="ru-RU" sz="1800" dirty="0" err="1">
                <a:solidFill>
                  <a:srgbClr val="1F1D1B"/>
                </a:solidFill>
                <a:latin typeface="Arial Narrow" panose="020B0606020202030204" pitchFamily="34" charset="0"/>
              </a:rPr>
              <a:t>Правилника</a:t>
            </a:r>
            <a:r>
              <a:rPr lang="ru-RU" sz="1800" dirty="0">
                <a:solidFill>
                  <a:srgbClr val="1F1D1B"/>
                </a:solidFill>
                <a:latin typeface="Arial Narrow" panose="020B0606020202030204" pitchFamily="34" charset="0"/>
              </a:rPr>
              <a:t> на РИ </a:t>
            </a:r>
            <a:r>
              <a:rPr lang="ru-RU" sz="1800" dirty="0" err="1">
                <a:solidFill>
                  <a:srgbClr val="1F1D1B"/>
                </a:solidFill>
                <a:latin typeface="Arial Narrow" panose="020B0606020202030204" pitchFamily="34" charset="0"/>
              </a:rPr>
              <a:t>относно</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некоректните</a:t>
            </a:r>
            <a:r>
              <a:rPr lang="ru-RU" sz="1800" dirty="0">
                <a:solidFill>
                  <a:srgbClr val="1F1D1B"/>
                </a:solidFill>
                <a:latin typeface="Arial Narrow" panose="020B0606020202030204" pitchFamily="34" charset="0"/>
              </a:rPr>
              <a:t> кампании, </a:t>
            </a:r>
            <a:r>
              <a:rPr lang="ru-RU" sz="1800" dirty="0" err="1">
                <a:solidFill>
                  <a:srgbClr val="1F1D1B"/>
                </a:solidFill>
                <a:latin typeface="Arial Narrow" panose="020B0606020202030204" pitchFamily="34" charset="0"/>
              </a:rPr>
              <a:t>предизборните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манипулации</a:t>
            </a:r>
            <a:r>
              <a:rPr lang="ru-RU" sz="1800" dirty="0">
                <a:solidFill>
                  <a:srgbClr val="1F1D1B"/>
                </a:solidFill>
                <a:latin typeface="Arial Narrow" panose="020B0606020202030204" pitchFamily="34" charset="0"/>
              </a:rPr>
              <a:t> и </a:t>
            </a:r>
            <a:r>
              <a:rPr lang="ru-RU" sz="1800" dirty="0" err="1">
                <a:solidFill>
                  <a:srgbClr val="1F1D1B"/>
                </a:solidFill>
                <a:latin typeface="Arial Narrow" panose="020B0606020202030204" pitchFamily="34" charset="0"/>
              </a:rPr>
              <a:t>агитациите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Всички</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ротарианци</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следва</a:t>
            </a:r>
            <a:r>
              <a:rPr lang="ru-RU" sz="1800" dirty="0">
                <a:solidFill>
                  <a:srgbClr val="1F1D1B"/>
                </a:solidFill>
                <a:latin typeface="Arial Narrow" panose="020B0606020202030204" pitchFamily="34" charset="0"/>
              </a:rPr>
              <a:t> да </a:t>
            </a:r>
            <a:r>
              <a:rPr lang="ru-RU" sz="1800" dirty="0" err="1">
                <a:solidFill>
                  <a:srgbClr val="1F1D1B"/>
                </a:solidFill>
                <a:latin typeface="Arial Narrow" panose="020B0606020202030204" pitchFamily="34" charset="0"/>
              </a:rPr>
              <a:t>спазват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буквата</a:t>
            </a:r>
            <a:r>
              <a:rPr lang="ru-RU" sz="1800" dirty="0">
                <a:solidFill>
                  <a:srgbClr val="1F1D1B"/>
                </a:solidFill>
                <a:latin typeface="Arial Narrow" panose="020B0606020202030204" pitchFamily="34" charset="0"/>
              </a:rPr>
              <a:t> и духа на </a:t>
            </a:r>
            <a:r>
              <a:rPr lang="ru-RU" sz="1800" dirty="0" err="1">
                <a:solidFill>
                  <a:srgbClr val="1F1D1B"/>
                </a:solidFill>
                <a:latin typeface="Arial Narrow" panose="020B0606020202030204" pitchFamily="34" charset="0"/>
              </a:rPr>
              <a:t>Правилника</a:t>
            </a:r>
            <a:r>
              <a:rPr lang="ru-RU" sz="1800" dirty="0">
                <a:solidFill>
                  <a:srgbClr val="1F1D1B"/>
                </a:solidFill>
                <a:latin typeface="Arial Narrow" panose="020B0606020202030204" pitchFamily="34" charset="0"/>
              </a:rPr>
              <a:t> и да се </a:t>
            </a:r>
            <a:r>
              <a:rPr lang="ru-RU" sz="1800" dirty="0" err="1">
                <a:solidFill>
                  <a:srgbClr val="1F1D1B"/>
                </a:solidFill>
                <a:latin typeface="Arial Narrow" panose="020B0606020202030204" pitchFamily="34" charset="0"/>
              </a:rPr>
              <a:t>въздържат</a:t>
            </a:r>
            <a:r>
              <a:rPr lang="ru-RU" sz="1800" dirty="0">
                <a:solidFill>
                  <a:srgbClr val="1F1D1B"/>
                </a:solidFill>
                <a:latin typeface="Arial Narrow" panose="020B0606020202030204" pitchFamily="34" charset="0"/>
              </a:rPr>
              <a:t> от </a:t>
            </a:r>
            <a:r>
              <a:rPr lang="ru-RU" sz="1800" dirty="0" err="1">
                <a:solidFill>
                  <a:srgbClr val="1F1D1B"/>
                </a:solidFill>
                <a:latin typeface="Arial Narrow" panose="020B0606020202030204" pitchFamily="34" charset="0"/>
              </a:rPr>
              <a:t>всякаква</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дейност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чиято</a:t>
            </a:r>
            <a:r>
              <a:rPr lang="ru-RU" sz="1800" dirty="0">
                <a:solidFill>
                  <a:srgbClr val="1F1D1B"/>
                </a:solidFill>
                <a:latin typeface="Arial Narrow" panose="020B0606020202030204" pitchFamily="34" charset="0"/>
              </a:rPr>
              <a:t> цел или </a:t>
            </a:r>
            <a:r>
              <a:rPr lang="ru-RU" sz="1800" dirty="0" err="1">
                <a:solidFill>
                  <a:srgbClr val="1F1D1B"/>
                </a:solidFill>
                <a:latin typeface="Arial Narrow" panose="020B0606020202030204" pitchFamily="34" charset="0"/>
              </a:rPr>
              <a:t>последица</a:t>
            </a:r>
            <a:r>
              <a:rPr lang="ru-RU" sz="1800" dirty="0">
                <a:solidFill>
                  <a:srgbClr val="1F1D1B"/>
                </a:solidFill>
                <a:latin typeface="Arial Narrow" panose="020B0606020202030204" pitchFamily="34" charset="0"/>
              </a:rPr>
              <a:t> е да </a:t>
            </a:r>
            <a:r>
              <a:rPr lang="ru-RU" sz="1800" dirty="0" err="1">
                <a:solidFill>
                  <a:srgbClr val="1F1D1B"/>
                </a:solidFill>
                <a:latin typeface="Arial Narrow" panose="020B0606020202030204" pitchFamily="34" charset="0"/>
              </a:rPr>
              <a:t>повлияе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останалите</a:t>
            </a:r>
            <a:r>
              <a:rPr lang="ru-RU" sz="1800" dirty="0">
                <a:solidFill>
                  <a:srgbClr val="1F1D1B"/>
                </a:solidFill>
                <a:latin typeface="Arial Narrow" panose="020B0606020202030204" pitchFamily="34" charset="0"/>
              </a:rPr>
              <a:t> </a:t>
            </a:r>
            <a:r>
              <a:rPr lang="ru-RU" sz="1800" b="1" dirty="0">
                <a:solidFill>
                  <a:srgbClr val="1F1D1B"/>
                </a:solidFill>
                <a:latin typeface="Arial Narrow" panose="020B0606020202030204" pitchFamily="34" charset="0"/>
              </a:rPr>
              <a:t>чрез </a:t>
            </a:r>
            <a:r>
              <a:rPr lang="ru-RU" sz="1800" b="1" dirty="0" err="1">
                <a:solidFill>
                  <a:srgbClr val="1F1D1B"/>
                </a:solidFill>
                <a:latin typeface="Arial Narrow" panose="020B0606020202030204" pitchFamily="34" charset="0"/>
              </a:rPr>
              <a:t>реклами</a:t>
            </a:r>
            <a:r>
              <a:rPr lang="ru-RU" sz="1800" b="1" dirty="0">
                <a:solidFill>
                  <a:srgbClr val="1F1D1B"/>
                </a:solidFill>
                <a:latin typeface="Arial Narrow" panose="020B0606020202030204" pitchFamily="34" charset="0"/>
              </a:rPr>
              <a:t> или искания за </a:t>
            </a:r>
            <a:r>
              <a:rPr lang="ru-RU" sz="1800" b="1" dirty="0" err="1">
                <a:solidFill>
                  <a:srgbClr val="1F1D1B"/>
                </a:solidFill>
                <a:latin typeface="Arial Narrow" panose="020B0606020202030204" pitchFamily="34" charset="0"/>
              </a:rPr>
              <a:t>подкрепа</a:t>
            </a:r>
            <a:r>
              <a:rPr lang="ru-RU" sz="1800" b="1" dirty="0">
                <a:solidFill>
                  <a:srgbClr val="1F1D1B"/>
                </a:solidFill>
                <a:latin typeface="Arial Narrow" panose="020B0606020202030204" pitchFamily="34" charset="0"/>
              </a:rPr>
              <a:t> за </a:t>
            </a:r>
            <a:r>
              <a:rPr lang="ru-RU" sz="1800" dirty="0">
                <a:solidFill>
                  <a:srgbClr val="1F1D1B"/>
                </a:solidFill>
                <a:latin typeface="Arial Narrow" panose="020B0606020202030204" pitchFamily="34" charset="0"/>
              </a:rPr>
              <a:t>даден кандидат или </a:t>
            </a:r>
            <a:r>
              <a:rPr lang="ru-RU" sz="1800" dirty="0" err="1">
                <a:solidFill>
                  <a:srgbClr val="1F1D1B"/>
                </a:solidFill>
                <a:latin typeface="Arial Narrow" panose="020B0606020202030204" pitchFamily="34" charset="0"/>
              </a:rPr>
              <a:t>кандидатурата</a:t>
            </a:r>
            <a:r>
              <a:rPr lang="ru-RU" sz="1800" dirty="0">
                <a:solidFill>
                  <a:srgbClr val="1F1D1B"/>
                </a:solidFill>
                <a:latin typeface="Arial Narrow" panose="020B0606020202030204" pitchFamily="34" charset="0"/>
              </a:rPr>
              <a:t> на друг </a:t>
            </a:r>
            <a:r>
              <a:rPr lang="ru-RU" sz="1800" dirty="0" err="1">
                <a:solidFill>
                  <a:srgbClr val="1F1D1B"/>
                </a:solidFill>
                <a:latin typeface="Arial Narrow" panose="020B0606020202030204" pitchFamily="34" charset="0"/>
              </a:rPr>
              <a:t>ротарианец</a:t>
            </a:r>
            <a:r>
              <a:rPr lang="ru-RU" sz="1800" dirty="0">
                <a:solidFill>
                  <a:srgbClr val="1F1D1B"/>
                </a:solidFill>
                <a:latin typeface="Arial Narrow" panose="020B0606020202030204" pitchFamily="34" charset="0"/>
              </a:rPr>
              <a:t>. Подобна </a:t>
            </a:r>
            <a:r>
              <a:rPr lang="ru-RU" sz="1800" dirty="0" err="1">
                <a:solidFill>
                  <a:srgbClr val="1F1D1B"/>
                </a:solidFill>
                <a:latin typeface="Arial Narrow" panose="020B0606020202030204" pitchFamily="34" charset="0"/>
              </a:rPr>
              <a:t>дейност</a:t>
            </a:r>
            <a:r>
              <a:rPr lang="ru-RU" sz="1800" dirty="0">
                <a:solidFill>
                  <a:srgbClr val="1F1D1B"/>
                </a:solidFill>
                <a:latin typeface="Arial Narrow" panose="020B0606020202030204" pitchFamily="34" charset="0"/>
              </a:rPr>
              <a:t> е </a:t>
            </a:r>
            <a:r>
              <a:rPr lang="ru-RU" sz="1800" dirty="0" err="1">
                <a:solidFill>
                  <a:srgbClr val="1F1D1B"/>
                </a:solidFill>
                <a:latin typeface="Arial Narrow" panose="020B0606020202030204" pitchFamily="34" charset="0"/>
              </a:rPr>
              <a:t>несъвместима</a:t>
            </a:r>
            <a:r>
              <a:rPr lang="ru-RU" sz="1800" dirty="0">
                <a:solidFill>
                  <a:srgbClr val="1F1D1B"/>
                </a:solidFill>
                <a:latin typeface="Arial Narrow" panose="020B0606020202030204" pitchFamily="34" charset="0"/>
              </a:rPr>
              <a:t> с духа на </a:t>
            </a:r>
            <a:r>
              <a:rPr lang="ru-RU" sz="1800" dirty="0" err="1">
                <a:solidFill>
                  <a:srgbClr val="1F1D1B"/>
                </a:solidFill>
                <a:latin typeface="Arial Narrow" panose="020B0606020202030204" pitchFamily="34" charset="0"/>
              </a:rPr>
              <a:t>Правилника</a:t>
            </a:r>
            <a:r>
              <a:rPr lang="ru-RU" sz="1800" dirty="0">
                <a:solidFill>
                  <a:srgbClr val="1F1D1B"/>
                </a:solidFill>
                <a:latin typeface="Arial Narrow" panose="020B0606020202030204" pitchFamily="34" charset="0"/>
              </a:rPr>
              <a:t> и </a:t>
            </a:r>
            <a:r>
              <a:rPr lang="ru-RU" sz="1800" dirty="0" err="1">
                <a:solidFill>
                  <a:srgbClr val="1F1D1B"/>
                </a:solidFill>
                <a:latin typeface="Arial Narrow" panose="020B0606020202030204" pitchFamily="34" charset="0"/>
              </a:rPr>
              <a:t>принципите</a:t>
            </a:r>
            <a:r>
              <a:rPr lang="ru-RU" sz="1800" dirty="0">
                <a:solidFill>
                  <a:srgbClr val="1F1D1B"/>
                </a:solidFill>
                <a:latin typeface="Arial Narrow" panose="020B0606020202030204" pitchFamily="34" charset="0"/>
              </a:rPr>
              <a:t> на </a:t>
            </a:r>
            <a:r>
              <a:rPr lang="ru-RU" sz="1800" dirty="0" err="1">
                <a:solidFill>
                  <a:srgbClr val="1F1D1B"/>
                </a:solidFill>
                <a:latin typeface="Arial Narrow" panose="020B0606020202030204" pitchFamily="34" charset="0"/>
              </a:rPr>
              <a:t>Ротари</a:t>
            </a:r>
            <a:r>
              <a:rPr lang="ru-RU" sz="1800" dirty="0">
                <a:solidFill>
                  <a:srgbClr val="1F1D1B"/>
                </a:solidFill>
                <a:latin typeface="Arial Narrow" panose="020B0606020202030204" pitchFamily="34" charset="0"/>
              </a:rPr>
              <a:t> и </a:t>
            </a:r>
            <a:r>
              <a:rPr lang="ru-RU" sz="1800" b="1" dirty="0" err="1">
                <a:solidFill>
                  <a:srgbClr val="1F1D1B"/>
                </a:solidFill>
                <a:latin typeface="Arial Narrow" panose="020B0606020202030204" pitchFamily="34" charset="0"/>
              </a:rPr>
              <a:t>ще</a:t>
            </a:r>
            <a:r>
              <a:rPr lang="ru-RU" sz="1800" b="1"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бъде</a:t>
            </a:r>
            <a:r>
              <a:rPr lang="ru-RU" sz="1800" b="1" dirty="0">
                <a:solidFill>
                  <a:srgbClr val="1F1D1B"/>
                </a:solidFill>
                <a:latin typeface="Arial Narrow" panose="020B0606020202030204" pitchFamily="34" charset="0"/>
              </a:rPr>
              <a:t> основание за </a:t>
            </a:r>
            <a:r>
              <a:rPr lang="ru-RU" sz="1800" b="1" dirty="0" err="1">
                <a:solidFill>
                  <a:srgbClr val="1F1D1B"/>
                </a:solidFill>
                <a:latin typeface="Arial Narrow" panose="020B0606020202030204" pitchFamily="34" charset="0"/>
              </a:rPr>
              <a:t>дисквалифициране</a:t>
            </a:r>
            <a:r>
              <a:rPr lang="ru-RU" sz="1800" b="1" dirty="0">
                <a:solidFill>
                  <a:srgbClr val="1F1D1B"/>
                </a:solidFill>
                <a:latin typeface="Arial Narrow" panose="020B0606020202030204" pitchFamily="34" charset="0"/>
              </a:rPr>
              <a:t> на кандидата</a:t>
            </a:r>
            <a:r>
              <a:rPr lang="ru-RU" sz="1800" b="1" dirty="0" smtClean="0">
                <a:solidFill>
                  <a:srgbClr val="1F1D1B"/>
                </a:solidFill>
                <a:latin typeface="Arial Narrow" panose="020B0606020202030204" pitchFamily="34" charset="0"/>
              </a:rPr>
              <a:t>.</a:t>
            </a:r>
          </a:p>
          <a:p>
            <a:pPr marL="0" indent="0" algn="just" eaLnBrk="1" fontAlgn="auto" hangingPunct="1">
              <a:spcAft>
                <a:spcPts val="300"/>
              </a:spcAft>
              <a:buNone/>
              <a:defRPr/>
            </a:pPr>
            <a:endParaRPr lang="ru-RU" sz="1800" b="1" dirty="0">
              <a:solidFill>
                <a:srgbClr val="1F1D1B"/>
              </a:solidFill>
              <a:latin typeface="Arial Narrow" panose="020B0606020202030204" pitchFamily="34" charset="0"/>
            </a:endParaRPr>
          </a:p>
          <a:p>
            <a:pPr algn="just" eaLnBrk="1" fontAlgn="auto" hangingPunct="1">
              <a:spcAft>
                <a:spcPts val="300"/>
              </a:spcAft>
              <a:buAutoNum type="arabicParenR" startAt="2"/>
              <a:defRPr/>
            </a:pPr>
            <a:r>
              <a:rPr lang="ru-RU" sz="1800" dirty="0" err="1" smtClean="0">
                <a:solidFill>
                  <a:srgbClr val="1F1D1B"/>
                </a:solidFill>
                <a:latin typeface="Arial Narrow" panose="020B0606020202030204" pitchFamily="34" charset="0"/>
              </a:rPr>
              <a:t>Некоректните</a:t>
            </a:r>
            <a:r>
              <a:rPr lang="ru-RU" sz="1800" dirty="0" smtClean="0">
                <a:solidFill>
                  <a:srgbClr val="1F1D1B"/>
                </a:solidFill>
                <a:latin typeface="Arial Narrow" panose="020B0606020202030204" pitchFamily="34" charset="0"/>
              </a:rPr>
              <a:t> </a:t>
            </a:r>
            <a:r>
              <a:rPr lang="ru-RU" sz="1800" dirty="0">
                <a:solidFill>
                  <a:srgbClr val="1F1D1B"/>
                </a:solidFill>
                <a:latin typeface="Arial Narrow" panose="020B0606020202030204" pitchFamily="34" charset="0"/>
              </a:rPr>
              <a:t>кампании, </a:t>
            </a:r>
            <a:r>
              <a:rPr lang="ru-RU" sz="1800" dirty="0" err="1">
                <a:solidFill>
                  <a:srgbClr val="1F1D1B"/>
                </a:solidFill>
                <a:latin typeface="Arial Narrow" panose="020B0606020202030204" pitchFamily="34" charset="0"/>
              </a:rPr>
              <a:t>предизборните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манипулации</a:t>
            </a:r>
            <a:r>
              <a:rPr lang="ru-RU" sz="1800" dirty="0">
                <a:solidFill>
                  <a:srgbClr val="1F1D1B"/>
                </a:solidFill>
                <a:latin typeface="Arial Narrow" panose="020B0606020202030204" pitchFamily="34" charset="0"/>
              </a:rPr>
              <a:t> и агитации </a:t>
            </a:r>
            <a:r>
              <a:rPr lang="ru-RU" sz="1800" dirty="0" err="1">
                <a:solidFill>
                  <a:srgbClr val="1F1D1B"/>
                </a:solidFill>
                <a:latin typeface="Arial Narrow" panose="020B0606020202030204" pitchFamily="34" charset="0"/>
              </a:rPr>
              <a:t>са</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всички</a:t>
            </a:r>
            <a:r>
              <a:rPr lang="ru-RU" sz="1800" dirty="0">
                <a:solidFill>
                  <a:srgbClr val="1F1D1B"/>
                </a:solidFill>
                <a:latin typeface="Arial Narrow" panose="020B0606020202030204" pitchFamily="34" charset="0"/>
              </a:rPr>
              <a:t> действия, </a:t>
            </a:r>
            <a:r>
              <a:rPr lang="ru-RU" sz="1800" dirty="0" err="1">
                <a:solidFill>
                  <a:srgbClr val="1F1D1B"/>
                </a:solidFill>
                <a:latin typeface="Arial Narrow" panose="020B0606020202030204" pitchFamily="34" charset="0"/>
              </a:rPr>
              <a:t>насочени</a:t>
            </a:r>
            <a:r>
              <a:rPr lang="ru-RU" sz="1800" dirty="0">
                <a:solidFill>
                  <a:srgbClr val="1F1D1B"/>
                </a:solidFill>
                <a:latin typeface="Arial Narrow" panose="020B0606020202030204" pitchFamily="34" charset="0"/>
              </a:rPr>
              <a:t> да </a:t>
            </a:r>
            <a:r>
              <a:rPr lang="ru-RU" sz="1800" dirty="0" err="1">
                <a:solidFill>
                  <a:srgbClr val="1F1D1B"/>
                </a:solidFill>
                <a:latin typeface="Arial Narrow" panose="020B0606020202030204" pitchFamily="34" charset="0"/>
              </a:rPr>
              <a:t>популяризират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атакуват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поддържат</a:t>
            </a:r>
            <a:r>
              <a:rPr lang="ru-RU" sz="1800" dirty="0">
                <a:solidFill>
                  <a:srgbClr val="1F1D1B"/>
                </a:solidFill>
                <a:latin typeface="Arial Narrow" panose="020B0606020202030204" pitchFamily="34" charset="0"/>
              </a:rPr>
              <a:t> или </a:t>
            </a:r>
            <a:r>
              <a:rPr lang="ru-RU" sz="1800" dirty="0" err="1">
                <a:solidFill>
                  <a:srgbClr val="1F1D1B"/>
                </a:solidFill>
                <a:latin typeface="Arial Narrow" panose="020B0606020202030204" pitchFamily="34" charset="0"/>
              </a:rPr>
              <a:t>отхвърлят</a:t>
            </a:r>
            <a:r>
              <a:rPr lang="ru-RU" sz="1800" dirty="0">
                <a:solidFill>
                  <a:srgbClr val="1F1D1B"/>
                </a:solidFill>
                <a:latin typeface="Arial Narrow" panose="020B0606020202030204" pitchFamily="34" charset="0"/>
              </a:rPr>
              <a:t> даден кандидат, било </a:t>
            </a:r>
            <a:r>
              <a:rPr lang="ru-RU" sz="1800" dirty="0" err="1">
                <a:solidFill>
                  <a:srgbClr val="1F1D1B"/>
                </a:solidFill>
                <a:latin typeface="Arial Narrow" panose="020B0606020202030204" pitchFamily="34" charset="0"/>
              </a:rPr>
              <a:t>пряко</a:t>
            </a:r>
            <a:r>
              <a:rPr lang="ru-RU" sz="1800" dirty="0">
                <a:solidFill>
                  <a:srgbClr val="1F1D1B"/>
                </a:solidFill>
                <a:latin typeface="Arial Narrow" panose="020B0606020202030204" pitchFamily="34" charset="0"/>
              </a:rPr>
              <a:t> или </a:t>
            </a:r>
            <a:r>
              <a:rPr lang="ru-RU" sz="1800" dirty="0" err="1">
                <a:solidFill>
                  <a:srgbClr val="1F1D1B"/>
                </a:solidFill>
                <a:latin typeface="Arial Narrow" panose="020B0606020202030204" pitchFamily="34" charset="0"/>
              </a:rPr>
              <a:t>непряко</a:t>
            </a:r>
            <a:r>
              <a:rPr lang="ru-RU" sz="1800" dirty="0">
                <a:solidFill>
                  <a:srgbClr val="1F1D1B"/>
                </a:solidFill>
                <a:latin typeface="Arial Narrow" panose="020B0606020202030204" pitchFamily="34" charset="0"/>
              </a:rPr>
              <a:t>, чрез </a:t>
            </a:r>
            <a:r>
              <a:rPr lang="ru-RU" sz="1800" dirty="0" err="1">
                <a:solidFill>
                  <a:srgbClr val="1F1D1B"/>
                </a:solidFill>
                <a:latin typeface="Arial Narrow" panose="020B0606020202030204" pitchFamily="34" charset="0"/>
              </a:rPr>
              <a:t>всякакви</a:t>
            </a:r>
            <a:r>
              <a:rPr lang="ru-RU" sz="1800" dirty="0">
                <a:solidFill>
                  <a:srgbClr val="1F1D1B"/>
                </a:solidFill>
                <a:latin typeface="Arial Narrow" panose="020B0606020202030204" pitchFamily="34" charset="0"/>
              </a:rPr>
              <a:t> средства за </a:t>
            </a:r>
            <a:r>
              <a:rPr lang="ru-RU" sz="1800" dirty="0" err="1">
                <a:solidFill>
                  <a:srgbClr val="1F1D1B"/>
                </a:solidFill>
                <a:latin typeface="Arial Narrow" panose="020B0606020202030204" pitchFamily="34" charset="0"/>
              </a:rPr>
              <a:t>оповестяване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включително</a:t>
            </a:r>
            <a:r>
              <a:rPr lang="ru-RU" sz="1800" dirty="0">
                <a:solidFill>
                  <a:srgbClr val="1F1D1B"/>
                </a:solidFill>
                <a:latin typeface="Arial Narrow" panose="020B0606020202030204" pitchFamily="34" charset="0"/>
              </a:rPr>
              <a:t>, но не само, всяко действие, с </a:t>
            </a:r>
            <a:r>
              <a:rPr lang="ru-RU" sz="1800" dirty="0" err="1">
                <a:solidFill>
                  <a:srgbClr val="1F1D1B"/>
                </a:solidFill>
                <a:latin typeface="Arial Narrow" panose="020B0606020202030204" pitchFamily="34" charset="0"/>
              </a:rPr>
              <a:t>което</a:t>
            </a:r>
            <a:r>
              <a:rPr lang="ru-RU" sz="1800" dirty="0">
                <a:solidFill>
                  <a:srgbClr val="1F1D1B"/>
                </a:solidFill>
                <a:latin typeface="Arial Narrow" panose="020B0606020202030204" pitchFamily="34" charset="0"/>
              </a:rPr>
              <a:t> се </a:t>
            </a:r>
            <a:r>
              <a:rPr lang="ru-RU" sz="1800" b="1" dirty="0">
                <a:solidFill>
                  <a:srgbClr val="1F1D1B"/>
                </a:solidFill>
                <a:latin typeface="Arial Narrow" panose="020B0606020202030204" pitchFamily="34" charset="0"/>
              </a:rPr>
              <a:t>иска </a:t>
            </a:r>
            <a:r>
              <a:rPr lang="ru-RU" sz="1800" b="1" dirty="0" err="1">
                <a:solidFill>
                  <a:srgbClr val="1F1D1B"/>
                </a:solidFill>
                <a:latin typeface="Arial Narrow" panose="020B0606020202030204" pitchFamily="34" charset="0"/>
              </a:rPr>
              <a:t>подкрепа</a:t>
            </a:r>
            <a:r>
              <a:rPr lang="ru-RU" sz="1800" dirty="0">
                <a:solidFill>
                  <a:srgbClr val="1F1D1B"/>
                </a:solidFill>
                <a:latin typeface="Arial Narrow" panose="020B0606020202030204" pitchFamily="34" charset="0"/>
              </a:rPr>
              <a:t> и </a:t>
            </a:r>
            <a:r>
              <a:rPr lang="ru-RU" sz="1800" dirty="0" err="1">
                <a:solidFill>
                  <a:srgbClr val="1F1D1B"/>
                </a:solidFill>
                <a:latin typeface="Arial Narrow" panose="020B0606020202030204" pitchFamily="34" charset="0"/>
              </a:rPr>
              <a:t>настояване</a:t>
            </a:r>
            <a:r>
              <a:rPr lang="ru-RU" sz="1800" dirty="0">
                <a:solidFill>
                  <a:srgbClr val="1F1D1B"/>
                </a:solidFill>
                <a:latin typeface="Arial Narrow" panose="020B0606020202030204" pitchFamily="34" charset="0"/>
              </a:rPr>
              <a:t> за </a:t>
            </a:r>
            <a:r>
              <a:rPr lang="ru-RU" sz="1800" dirty="0" err="1">
                <a:solidFill>
                  <a:srgbClr val="1F1D1B"/>
                </a:solidFill>
                <a:latin typeface="Arial Narrow" panose="020B0606020202030204" pitchFamily="34" charset="0"/>
              </a:rPr>
              <a:t>вота</a:t>
            </a:r>
            <a:r>
              <a:rPr lang="ru-RU" sz="1800" dirty="0">
                <a:solidFill>
                  <a:srgbClr val="1F1D1B"/>
                </a:solidFill>
                <a:latin typeface="Arial Narrow" panose="020B0606020202030204" pitchFamily="34" charset="0"/>
              </a:rPr>
              <a:t> в </a:t>
            </a:r>
            <a:r>
              <a:rPr lang="ru-RU" sz="1800" dirty="0" err="1">
                <a:solidFill>
                  <a:srgbClr val="1F1D1B"/>
                </a:solidFill>
                <a:latin typeface="Arial Narrow" panose="020B0606020202030204" pitchFamily="34" charset="0"/>
              </a:rPr>
              <a:t>предстоящите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избори</a:t>
            </a:r>
            <a:r>
              <a:rPr lang="ru-RU" sz="1800"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разпространението</a:t>
            </a:r>
            <a:r>
              <a:rPr lang="ru-RU" sz="1800" b="1" dirty="0">
                <a:solidFill>
                  <a:srgbClr val="1F1D1B"/>
                </a:solidFill>
                <a:latin typeface="Arial Narrow" panose="020B0606020202030204" pitchFamily="34" charset="0"/>
              </a:rPr>
              <a:t> на литература или </a:t>
            </a:r>
            <a:r>
              <a:rPr lang="ru-RU" sz="1800" b="1" dirty="0" err="1">
                <a:solidFill>
                  <a:srgbClr val="1F1D1B"/>
                </a:solidFill>
                <a:latin typeface="Arial Narrow" panose="020B0606020202030204" pitchFamily="34" charset="0"/>
              </a:rPr>
              <a:t>рекламни</a:t>
            </a:r>
            <a:r>
              <a:rPr lang="ru-RU" sz="1800" b="1"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материали</a:t>
            </a:r>
            <a:r>
              <a:rPr lang="ru-RU" sz="1800" b="1" dirty="0">
                <a:solidFill>
                  <a:srgbClr val="1F1D1B"/>
                </a:solidFill>
                <a:latin typeface="Arial Narrow" panose="020B0606020202030204" pitchFamily="34" charset="0"/>
              </a:rPr>
              <a:t> </a:t>
            </a:r>
            <a:r>
              <a:rPr lang="ru-RU" sz="1800" dirty="0">
                <a:solidFill>
                  <a:srgbClr val="1F1D1B"/>
                </a:solidFill>
                <a:latin typeface="Arial Narrow" panose="020B0606020202030204" pitchFamily="34" charset="0"/>
              </a:rPr>
              <a:t>или </a:t>
            </a:r>
            <a:r>
              <a:rPr lang="ru-RU" sz="1800" dirty="0" err="1">
                <a:solidFill>
                  <a:srgbClr val="1F1D1B"/>
                </a:solidFill>
                <a:latin typeface="Arial Narrow" panose="020B0606020202030204" pitchFamily="34" charset="0"/>
              </a:rPr>
              <a:t>други</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значими</a:t>
            </a:r>
            <a:r>
              <a:rPr lang="ru-RU" sz="1800" dirty="0">
                <a:solidFill>
                  <a:srgbClr val="1F1D1B"/>
                </a:solidFill>
                <a:latin typeface="Arial Narrow" panose="020B0606020202030204" pitchFamily="34" charset="0"/>
              </a:rPr>
              <a:t> действия, </a:t>
            </a:r>
            <a:r>
              <a:rPr lang="ru-RU" sz="1800" dirty="0" err="1">
                <a:solidFill>
                  <a:srgbClr val="1F1D1B"/>
                </a:solidFill>
                <a:latin typeface="Arial Narrow" panose="020B0606020202030204" pitchFamily="34" charset="0"/>
              </a:rPr>
              <a:t>предназначени</a:t>
            </a:r>
            <a:r>
              <a:rPr lang="ru-RU" sz="1800" dirty="0">
                <a:solidFill>
                  <a:srgbClr val="1F1D1B"/>
                </a:solidFill>
                <a:latin typeface="Arial Narrow" panose="020B0606020202030204" pitchFamily="34" charset="0"/>
              </a:rPr>
              <a:t> да </a:t>
            </a:r>
            <a:r>
              <a:rPr lang="ru-RU" sz="1800" dirty="0" err="1">
                <a:solidFill>
                  <a:srgbClr val="1F1D1B"/>
                </a:solidFill>
                <a:latin typeface="Arial Narrow" panose="020B0606020202030204" pitchFamily="34" charset="0"/>
              </a:rPr>
              <a:t>насърчават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кандидатурата</a:t>
            </a:r>
            <a:r>
              <a:rPr lang="ru-RU" sz="1800" dirty="0">
                <a:solidFill>
                  <a:srgbClr val="1F1D1B"/>
                </a:solidFill>
                <a:latin typeface="Arial Narrow" panose="020B0606020202030204" pitchFamily="34" charset="0"/>
              </a:rPr>
              <a:t> на </a:t>
            </a:r>
            <a:r>
              <a:rPr lang="ru-RU" sz="1800" dirty="0" err="1">
                <a:solidFill>
                  <a:srgbClr val="1F1D1B"/>
                </a:solidFill>
                <a:latin typeface="Arial Narrow" panose="020B0606020202030204" pitchFamily="34" charset="0"/>
              </a:rPr>
              <a:t>едно</a:t>
            </a:r>
            <a:r>
              <a:rPr lang="ru-RU" sz="1800" dirty="0">
                <a:solidFill>
                  <a:srgbClr val="1F1D1B"/>
                </a:solidFill>
                <a:latin typeface="Arial Narrow" panose="020B0606020202030204" pitchFamily="34" charset="0"/>
              </a:rPr>
              <a:t> лице за </a:t>
            </a:r>
            <a:r>
              <a:rPr lang="ru-RU" sz="1800" dirty="0" err="1">
                <a:solidFill>
                  <a:srgbClr val="1F1D1B"/>
                </a:solidFill>
                <a:latin typeface="Arial Narrow" panose="020B0606020202030204" pitchFamily="34" charset="0"/>
              </a:rPr>
              <a:t>изборна</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длъжност</a:t>
            </a:r>
            <a:r>
              <a:rPr lang="ru-RU" sz="1800" dirty="0">
                <a:solidFill>
                  <a:srgbClr val="1F1D1B"/>
                </a:solidFill>
                <a:latin typeface="Arial Narrow" panose="020B0606020202030204" pitchFamily="34" charset="0"/>
              </a:rPr>
              <a:t> в </a:t>
            </a:r>
            <a:r>
              <a:rPr lang="ru-RU" sz="1800" dirty="0" err="1">
                <a:solidFill>
                  <a:srgbClr val="1F1D1B"/>
                </a:solidFill>
                <a:latin typeface="Arial Narrow" panose="020B0606020202030204" pitchFamily="34" charset="0"/>
              </a:rPr>
              <a:t>Ротари</a:t>
            </a:r>
            <a:r>
              <a:rPr lang="ru-RU" sz="1800" dirty="0" smtClean="0">
                <a:solidFill>
                  <a:srgbClr val="1F1D1B"/>
                </a:solidFill>
                <a:latin typeface="Arial Narrow" panose="020B0606020202030204" pitchFamily="34" charset="0"/>
              </a:rPr>
              <a:t>.</a:t>
            </a:r>
          </a:p>
          <a:p>
            <a:pPr marL="0" indent="0" algn="just" eaLnBrk="1" fontAlgn="auto" hangingPunct="1">
              <a:spcAft>
                <a:spcPts val="300"/>
              </a:spcAft>
              <a:buNone/>
              <a:defRPr/>
            </a:pPr>
            <a:endParaRPr lang="ru-RU" sz="1800" dirty="0">
              <a:solidFill>
                <a:srgbClr val="1F1D1B"/>
              </a:solidFill>
              <a:latin typeface="Arial Narrow" panose="020B0606020202030204" pitchFamily="34" charset="0"/>
            </a:endParaRPr>
          </a:p>
          <a:p>
            <a:pPr marL="0" indent="0" algn="just" eaLnBrk="1" fontAlgn="auto" hangingPunct="1">
              <a:spcAft>
                <a:spcPts val="300"/>
              </a:spcAft>
              <a:buNone/>
              <a:defRPr/>
            </a:pPr>
            <a:endParaRPr lang="bg-BG" sz="1800" dirty="0" smtClean="0">
              <a:solidFill>
                <a:srgbClr val="1F1D1B"/>
              </a:solidFill>
              <a:latin typeface="Arial Narrow" panose="020B0606020202030204" pitchFamily="34" charset="0"/>
            </a:endParaRPr>
          </a:p>
        </p:txBody>
      </p:sp>
    </p:spTree>
    <p:extLst>
      <p:ext uri="{BB962C8B-B14F-4D97-AF65-F5344CB8AC3E}">
        <p14:creationId xmlns:p14="http://schemas.microsoft.com/office/powerpoint/2010/main" val="2484827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381000" y="1700808"/>
            <a:ext cx="8229600" cy="4464496"/>
          </a:xfrm>
        </p:spPr>
        <p:txBody>
          <a:bodyPr lIns="0" tIns="0" rIns="0" bIns="0"/>
          <a:lstStyle/>
          <a:p>
            <a:pPr algn="just" eaLnBrk="1" fontAlgn="auto" hangingPunct="1">
              <a:spcAft>
                <a:spcPts val="300"/>
              </a:spcAft>
              <a:buAutoNum type="arabicParenR" startAt="3"/>
              <a:defRPr/>
            </a:pPr>
            <a:r>
              <a:rPr lang="ru-RU" sz="1800" dirty="0" err="1" smtClean="0">
                <a:solidFill>
                  <a:srgbClr val="1F1D1B"/>
                </a:solidFill>
                <a:latin typeface="Arial Narrow" panose="020B0606020202030204" pitchFamily="34" charset="0"/>
              </a:rPr>
              <a:t>Периодът</a:t>
            </a:r>
            <a:r>
              <a:rPr lang="ru-RU" sz="1800" dirty="0" smtClean="0">
                <a:solidFill>
                  <a:srgbClr val="1F1D1B"/>
                </a:solidFill>
                <a:latin typeface="Arial Narrow" panose="020B0606020202030204" pitchFamily="34" charset="0"/>
              </a:rPr>
              <a:t> </a:t>
            </a:r>
            <a:r>
              <a:rPr lang="ru-RU" sz="1800" dirty="0">
                <a:solidFill>
                  <a:srgbClr val="1F1D1B"/>
                </a:solidFill>
                <a:latin typeface="Arial Narrow" panose="020B0606020202030204" pitchFamily="34" charset="0"/>
              </a:rPr>
              <a:t>на </a:t>
            </a:r>
            <a:r>
              <a:rPr lang="ru-RU" sz="1800" dirty="0" err="1">
                <a:solidFill>
                  <a:srgbClr val="1F1D1B"/>
                </a:solidFill>
                <a:latin typeface="Arial Narrow" panose="020B0606020202030204" pitchFamily="34" charset="0"/>
              </a:rPr>
              <a:t>кандидатурата</a:t>
            </a:r>
            <a:r>
              <a:rPr lang="ru-RU" sz="1800" dirty="0">
                <a:solidFill>
                  <a:srgbClr val="1F1D1B"/>
                </a:solidFill>
                <a:latin typeface="Arial Narrow" panose="020B0606020202030204" pitchFamily="34" charset="0"/>
              </a:rPr>
              <a:t> за </a:t>
            </a:r>
            <a:r>
              <a:rPr lang="ru-RU" sz="1800" dirty="0" err="1">
                <a:solidFill>
                  <a:srgbClr val="1F1D1B"/>
                </a:solidFill>
                <a:latin typeface="Arial Narrow" panose="020B0606020202030204" pitchFamily="34" charset="0"/>
              </a:rPr>
              <a:t>избор</a:t>
            </a:r>
            <a:r>
              <a:rPr lang="ru-RU" sz="1800" dirty="0">
                <a:solidFill>
                  <a:srgbClr val="1F1D1B"/>
                </a:solidFill>
                <a:latin typeface="Arial Narrow" panose="020B0606020202030204" pitchFamily="34" charset="0"/>
              </a:rPr>
              <a:t> на </a:t>
            </a:r>
            <a:r>
              <a:rPr lang="ru-RU" sz="1800" dirty="0" err="1">
                <a:solidFill>
                  <a:srgbClr val="1F1D1B"/>
                </a:solidFill>
                <a:latin typeface="Arial Narrow" panose="020B0606020202030204" pitchFamily="34" charset="0"/>
              </a:rPr>
              <a:t>длъжност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започва</a:t>
            </a:r>
            <a:r>
              <a:rPr lang="ru-RU" sz="1800" dirty="0">
                <a:solidFill>
                  <a:srgbClr val="1F1D1B"/>
                </a:solidFill>
                <a:latin typeface="Arial Narrow" panose="020B0606020202030204" pitchFamily="34" charset="0"/>
              </a:rPr>
              <a:t> да </a:t>
            </a:r>
            <a:r>
              <a:rPr lang="ru-RU" sz="1800" dirty="0" err="1">
                <a:solidFill>
                  <a:srgbClr val="1F1D1B"/>
                </a:solidFill>
                <a:latin typeface="Arial Narrow" panose="020B0606020202030204" pitchFamily="34" charset="0"/>
              </a:rPr>
              <a:t>тече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когато</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отделните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ротарианци</a:t>
            </a:r>
            <a:r>
              <a:rPr lang="ru-RU" sz="1800"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започнат</a:t>
            </a:r>
            <a:r>
              <a:rPr lang="ru-RU" sz="1800" b="1" dirty="0">
                <a:solidFill>
                  <a:srgbClr val="1F1D1B"/>
                </a:solidFill>
                <a:latin typeface="Arial Narrow" panose="020B0606020202030204" pitchFamily="34" charset="0"/>
              </a:rPr>
              <a:t> да </a:t>
            </a:r>
            <a:r>
              <a:rPr lang="ru-RU" sz="1800" b="1" dirty="0" err="1">
                <a:solidFill>
                  <a:srgbClr val="1F1D1B"/>
                </a:solidFill>
                <a:latin typeface="Arial Narrow" panose="020B0606020202030204" pitchFamily="34" charset="0"/>
              </a:rPr>
              <a:t>обмислят</a:t>
            </a:r>
            <a:r>
              <a:rPr lang="ru-RU" sz="1800" b="1"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сериозно</a:t>
            </a:r>
            <a:r>
              <a:rPr lang="ru-RU" sz="1800" b="1"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подаването</a:t>
            </a:r>
            <a:r>
              <a:rPr lang="ru-RU" sz="1800" b="1" dirty="0">
                <a:solidFill>
                  <a:srgbClr val="1F1D1B"/>
                </a:solidFill>
                <a:latin typeface="Arial Narrow" panose="020B0606020202030204" pitchFamily="34" charset="0"/>
              </a:rPr>
              <a:t> на </a:t>
            </a:r>
            <a:r>
              <a:rPr lang="ru-RU" sz="1800" b="1" dirty="0" err="1">
                <a:solidFill>
                  <a:srgbClr val="1F1D1B"/>
                </a:solidFill>
                <a:latin typeface="Arial Narrow" panose="020B0606020202030204" pitchFamily="34" charset="0"/>
              </a:rPr>
              <a:t>кандидатурите</a:t>
            </a:r>
            <a:r>
              <a:rPr lang="ru-RU" sz="1800" b="1" dirty="0">
                <a:solidFill>
                  <a:srgbClr val="1F1D1B"/>
                </a:solidFill>
                <a:latin typeface="Arial Narrow" panose="020B0606020202030204" pitchFamily="34" charset="0"/>
              </a:rPr>
              <a:t> си </a:t>
            </a:r>
            <a:r>
              <a:rPr lang="ru-RU" sz="1800" dirty="0">
                <a:solidFill>
                  <a:srgbClr val="1F1D1B"/>
                </a:solidFill>
                <a:latin typeface="Arial Narrow" panose="020B0606020202030204" pitchFamily="34" charset="0"/>
              </a:rPr>
              <a:t>за </a:t>
            </a:r>
            <a:r>
              <a:rPr lang="ru-RU" sz="1800" dirty="0" err="1">
                <a:solidFill>
                  <a:srgbClr val="1F1D1B"/>
                </a:solidFill>
                <a:latin typeface="Arial Narrow" panose="020B0606020202030204" pitchFamily="34" charset="0"/>
              </a:rPr>
              <a:t>дадената</a:t>
            </a:r>
            <a:r>
              <a:rPr lang="ru-RU" sz="1800" dirty="0">
                <a:solidFill>
                  <a:srgbClr val="1F1D1B"/>
                </a:solidFill>
                <a:latin typeface="Arial Narrow" panose="020B0606020202030204" pitchFamily="34" charset="0"/>
              </a:rPr>
              <a:t> позиция, определена с правила за номинации и </a:t>
            </a:r>
            <a:r>
              <a:rPr lang="ru-RU" sz="1800" dirty="0" err="1">
                <a:solidFill>
                  <a:srgbClr val="1F1D1B"/>
                </a:solidFill>
                <a:latin typeface="Arial Narrow" panose="020B0606020202030204" pitchFamily="34" charset="0"/>
              </a:rPr>
              <a:t>избори</a:t>
            </a:r>
            <a:r>
              <a:rPr lang="ru-RU" sz="1800" dirty="0">
                <a:solidFill>
                  <a:srgbClr val="1F1D1B"/>
                </a:solidFill>
                <a:latin typeface="Arial Narrow" panose="020B0606020202030204" pitchFamily="34" charset="0"/>
              </a:rPr>
              <a:t> от РИ. </a:t>
            </a:r>
            <a:r>
              <a:rPr lang="ru-RU" sz="1800" dirty="0" err="1">
                <a:solidFill>
                  <a:srgbClr val="1F1D1B"/>
                </a:solidFill>
                <a:latin typeface="Arial Narrow" panose="020B0606020202030204" pitchFamily="34" charset="0"/>
              </a:rPr>
              <a:t>Започвайки</a:t>
            </a:r>
            <a:r>
              <a:rPr lang="ru-RU" sz="1800" dirty="0">
                <a:solidFill>
                  <a:srgbClr val="1F1D1B"/>
                </a:solidFill>
                <a:latin typeface="Arial Narrow" panose="020B0606020202030204" pitchFamily="34" charset="0"/>
              </a:rPr>
              <a:t> от </a:t>
            </a:r>
            <a:r>
              <a:rPr lang="ru-RU" sz="1800" dirty="0" err="1">
                <a:solidFill>
                  <a:srgbClr val="1F1D1B"/>
                </a:solidFill>
                <a:latin typeface="Arial Narrow" panose="020B0606020202030204" pitchFamily="34" charset="0"/>
              </a:rPr>
              <a:t>този</a:t>
            </a:r>
            <a:r>
              <a:rPr lang="ru-RU" sz="1800" dirty="0">
                <a:solidFill>
                  <a:srgbClr val="1F1D1B"/>
                </a:solidFill>
                <a:latin typeface="Arial Narrow" panose="020B0606020202030204" pitchFamily="34" charset="0"/>
              </a:rPr>
              <a:t> момент, </a:t>
            </a:r>
            <a:r>
              <a:rPr lang="ru-RU" sz="1800" dirty="0" err="1">
                <a:solidFill>
                  <a:srgbClr val="1F1D1B"/>
                </a:solidFill>
                <a:latin typeface="Arial Narrow" panose="020B0606020202030204" pitchFamily="34" charset="0"/>
              </a:rPr>
              <a:t>кандидатите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трябва</a:t>
            </a:r>
            <a:r>
              <a:rPr lang="ru-RU" sz="1800" dirty="0">
                <a:solidFill>
                  <a:srgbClr val="1F1D1B"/>
                </a:solidFill>
                <a:latin typeface="Arial Narrow" panose="020B0606020202030204" pitchFamily="34" charset="0"/>
              </a:rPr>
              <a:t> да </a:t>
            </a:r>
            <a:r>
              <a:rPr lang="ru-RU" sz="1800" dirty="0" err="1">
                <a:solidFill>
                  <a:srgbClr val="1F1D1B"/>
                </a:solidFill>
                <a:latin typeface="Arial Narrow" panose="020B0606020202030204" pitchFamily="34" charset="0"/>
              </a:rPr>
              <a:t>бъдат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особено</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внимателни</a:t>
            </a:r>
            <a:r>
              <a:rPr lang="ru-RU" sz="1800" dirty="0">
                <a:solidFill>
                  <a:srgbClr val="1F1D1B"/>
                </a:solidFill>
                <a:latin typeface="Arial Narrow" panose="020B0606020202030204" pitchFamily="34" charset="0"/>
              </a:rPr>
              <a:t>, за да се </a:t>
            </a:r>
            <a:r>
              <a:rPr lang="ru-RU" sz="1800" dirty="0" err="1">
                <a:solidFill>
                  <a:srgbClr val="1F1D1B"/>
                </a:solidFill>
                <a:latin typeface="Arial Narrow" panose="020B0606020202030204" pitchFamily="34" charset="0"/>
              </a:rPr>
              <a:t>избегнат</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всякакви</a:t>
            </a:r>
            <a:r>
              <a:rPr lang="ru-RU" sz="1800" dirty="0">
                <a:solidFill>
                  <a:srgbClr val="1F1D1B"/>
                </a:solidFill>
                <a:latin typeface="Arial Narrow" panose="020B0606020202030204" pitchFamily="34" charset="0"/>
              </a:rPr>
              <a:t> действия, </a:t>
            </a:r>
            <a:r>
              <a:rPr lang="ru-RU" sz="1800" b="1" dirty="0" err="1">
                <a:solidFill>
                  <a:srgbClr val="1F1D1B"/>
                </a:solidFill>
                <a:latin typeface="Arial Narrow" panose="020B0606020202030204" pitchFamily="34" charset="0"/>
              </a:rPr>
              <a:t>предназначени</a:t>
            </a:r>
            <a:r>
              <a:rPr lang="ru-RU" sz="1800" b="1" dirty="0">
                <a:solidFill>
                  <a:srgbClr val="1F1D1B"/>
                </a:solidFill>
                <a:latin typeface="Arial Narrow" panose="020B0606020202030204" pitchFamily="34" charset="0"/>
              </a:rPr>
              <a:t> да </a:t>
            </a:r>
            <a:r>
              <a:rPr lang="ru-RU" sz="1800" b="1" dirty="0" err="1">
                <a:solidFill>
                  <a:srgbClr val="1F1D1B"/>
                </a:solidFill>
                <a:latin typeface="Arial Narrow" panose="020B0606020202030204" pitchFamily="34" charset="0"/>
              </a:rPr>
              <a:t>разгласяват</a:t>
            </a:r>
            <a:r>
              <a:rPr lang="ru-RU" sz="1800" b="1"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имената</a:t>
            </a:r>
            <a:r>
              <a:rPr lang="ru-RU" sz="1800" b="1" dirty="0">
                <a:solidFill>
                  <a:srgbClr val="1F1D1B"/>
                </a:solidFill>
                <a:latin typeface="Arial Narrow" panose="020B0606020202030204" pitchFamily="34" charset="0"/>
              </a:rPr>
              <a:t> им или </a:t>
            </a:r>
            <a:r>
              <a:rPr lang="ru-RU" sz="1800" b="1" dirty="0" err="1">
                <a:solidFill>
                  <a:srgbClr val="1F1D1B"/>
                </a:solidFill>
                <a:latin typeface="Arial Narrow" panose="020B0606020202030204" pitchFamily="34" charset="0"/>
              </a:rPr>
              <a:t>постиженията</a:t>
            </a:r>
            <a:r>
              <a:rPr lang="ru-RU" sz="1800" b="1" dirty="0">
                <a:solidFill>
                  <a:srgbClr val="1F1D1B"/>
                </a:solidFill>
                <a:latin typeface="Arial Narrow" panose="020B0606020202030204" pitchFamily="34" charset="0"/>
              </a:rPr>
              <a:t> им, да се </a:t>
            </a:r>
            <a:r>
              <a:rPr lang="ru-RU" sz="1800" b="1" dirty="0" err="1">
                <a:solidFill>
                  <a:srgbClr val="1F1D1B"/>
                </a:solidFill>
                <a:latin typeface="Arial Narrow" panose="020B0606020202030204" pitchFamily="34" charset="0"/>
              </a:rPr>
              <a:t>привлича</a:t>
            </a:r>
            <a:r>
              <a:rPr lang="ru-RU" sz="1800" b="1" dirty="0">
                <a:solidFill>
                  <a:srgbClr val="1F1D1B"/>
                </a:solidFill>
                <a:latin typeface="Arial Narrow" panose="020B0606020202030204" pitchFamily="34" charset="0"/>
              </a:rPr>
              <a:t> внимание </a:t>
            </a:r>
            <a:r>
              <a:rPr lang="ru-RU" sz="1800" b="1" dirty="0" err="1">
                <a:solidFill>
                  <a:srgbClr val="1F1D1B"/>
                </a:solidFill>
                <a:latin typeface="Arial Narrow" panose="020B0606020202030204" pitchFamily="34" charset="0"/>
              </a:rPr>
              <a:t>към</a:t>
            </a:r>
            <a:r>
              <a:rPr lang="ru-RU" sz="1800" b="1" dirty="0">
                <a:solidFill>
                  <a:srgbClr val="1F1D1B"/>
                </a:solidFill>
                <a:latin typeface="Arial Narrow" panose="020B0606020202030204" pitchFamily="34" charset="0"/>
              </a:rPr>
              <a:t> </a:t>
            </a:r>
            <a:r>
              <a:rPr lang="ru-RU" sz="1800" b="1" dirty="0" err="1">
                <a:solidFill>
                  <a:srgbClr val="1F1D1B"/>
                </a:solidFill>
                <a:latin typeface="Arial Narrow" panose="020B0606020202030204" pitchFamily="34" charset="0"/>
              </a:rPr>
              <a:t>приложените</a:t>
            </a:r>
            <a:r>
              <a:rPr lang="ru-RU" sz="1800" b="1" dirty="0">
                <a:solidFill>
                  <a:srgbClr val="1F1D1B"/>
                </a:solidFill>
                <a:latin typeface="Arial Narrow" panose="020B0606020202030204" pitchFamily="34" charset="0"/>
              </a:rPr>
              <a:t> номинации </a:t>
            </a:r>
            <a:r>
              <a:rPr lang="ru-RU" sz="1800" dirty="0">
                <a:solidFill>
                  <a:srgbClr val="1F1D1B"/>
                </a:solidFill>
                <a:latin typeface="Arial Narrow" panose="020B0606020202030204" pitchFamily="34" charset="0"/>
              </a:rPr>
              <a:t>или </a:t>
            </a:r>
            <a:r>
              <a:rPr lang="ru-RU" sz="1800" dirty="0" err="1">
                <a:solidFill>
                  <a:srgbClr val="1F1D1B"/>
                </a:solidFill>
                <a:latin typeface="Arial Narrow" panose="020B0606020202030204" pitchFamily="34" charset="0"/>
              </a:rPr>
              <a:t>избори</a:t>
            </a:r>
            <a:r>
              <a:rPr lang="ru-RU" sz="1800" dirty="0">
                <a:solidFill>
                  <a:srgbClr val="1F1D1B"/>
                </a:solidFill>
                <a:latin typeface="Arial Narrow" panose="020B0606020202030204" pitchFamily="34" charset="0"/>
              </a:rPr>
              <a:t>, или да </a:t>
            </a:r>
            <a:r>
              <a:rPr lang="ru-RU" sz="1800" dirty="0" err="1">
                <a:solidFill>
                  <a:srgbClr val="1F1D1B"/>
                </a:solidFill>
                <a:latin typeface="Arial Narrow" panose="020B0606020202030204" pitchFamily="34" charset="0"/>
              </a:rPr>
              <a:t>дават</a:t>
            </a:r>
            <a:r>
              <a:rPr lang="ru-RU" sz="1800" dirty="0">
                <a:solidFill>
                  <a:srgbClr val="1F1D1B"/>
                </a:solidFill>
                <a:latin typeface="Arial Narrow" panose="020B0606020202030204" pitchFamily="34" charset="0"/>
              </a:rPr>
              <a:t> на </a:t>
            </a:r>
            <a:r>
              <a:rPr lang="ru-RU" sz="1800" dirty="0" err="1">
                <a:solidFill>
                  <a:srgbClr val="1F1D1B"/>
                </a:solidFill>
                <a:latin typeface="Arial Narrow" panose="020B0606020202030204" pitchFamily="34" charset="0"/>
              </a:rPr>
              <a:t>определени</a:t>
            </a:r>
            <a:r>
              <a:rPr lang="ru-RU" sz="1800" dirty="0">
                <a:solidFill>
                  <a:srgbClr val="1F1D1B"/>
                </a:solidFill>
                <a:latin typeface="Arial Narrow" panose="020B0606020202030204" pitchFamily="34" charset="0"/>
              </a:rPr>
              <a:t> личности от </a:t>
            </a:r>
            <a:r>
              <a:rPr lang="ru-RU" sz="1800" dirty="0" err="1">
                <a:solidFill>
                  <a:srgbClr val="1F1D1B"/>
                </a:solidFill>
                <a:latin typeface="Arial Narrow" panose="020B0606020202030204" pitchFamily="34" charset="0"/>
              </a:rPr>
              <a:t>кандидатите</a:t>
            </a:r>
            <a:r>
              <a:rPr lang="ru-RU" sz="1800" dirty="0">
                <a:solidFill>
                  <a:srgbClr val="1F1D1B"/>
                </a:solidFill>
                <a:latin typeface="Arial Narrow" panose="020B0606020202030204" pitchFamily="34" charset="0"/>
              </a:rPr>
              <a:t> несправедливо </a:t>
            </a:r>
            <a:r>
              <a:rPr lang="ru-RU" sz="1800" dirty="0" err="1">
                <a:solidFill>
                  <a:srgbClr val="1F1D1B"/>
                </a:solidFill>
                <a:latin typeface="Arial Narrow" panose="020B0606020202030204" pitchFamily="34" charset="0"/>
              </a:rPr>
              <a:t>предимство</a:t>
            </a:r>
            <a:r>
              <a:rPr lang="ru-RU" sz="1800" dirty="0">
                <a:solidFill>
                  <a:srgbClr val="1F1D1B"/>
                </a:solidFill>
                <a:latin typeface="Arial Narrow" panose="020B0606020202030204" pitchFamily="34" charset="0"/>
              </a:rPr>
              <a:t> пред </a:t>
            </a:r>
            <a:r>
              <a:rPr lang="ru-RU" sz="1800" dirty="0" err="1">
                <a:solidFill>
                  <a:srgbClr val="1F1D1B"/>
                </a:solidFill>
                <a:latin typeface="Arial Narrow" panose="020B0606020202030204" pitchFamily="34" charset="0"/>
              </a:rPr>
              <a:t>другите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кандидати</a:t>
            </a:r>
            <a:r>
              <a:rPr lang="ru-RU" sz="1800" dirty="0">
                <a:solidFill>
                  <a:srgbClr val="1F1D1B"/>
                </a:solidFill>
                <a:latin typeface="Arial Narrow" panose="020B0606020202030204" pitchFamily="34" charset="0"/>
              </a:rPr>
              <a:t> за </a:t>
            </a:r>
            <a:r>
              <a:rPr lang="ru-RU" sz="1800" dirty="0" err="1">
                <a:solidFill>
                  <a:srgbClr val="1F1D1B"/>
                </a:solidFill>
                <a:latin typeface="Arial Narrow" panose="020B0606020202030204" pitchFamily="34" charset="0"/>
              </a:rPr>
              <a:t>същата</a:t>
            </a:r>
            <a:r>
              <a:rPr lang="ru-RU" sz="1800" dirty="0">
                <a:solidFill>
                  <a:srgbClr val="1F1D1B"/>
                </a:solidFill>
                <a:latin typeface="Arial Narrow" panose="020B0606020202030204" pitchFamily="34" charset="0"/>
              </a:rPr>
              <a:t> позиция</a:t>
            </a:r>
            <a:r>
              <a:rPr lang="ru-RU" sz="1800" dirty="0" smtClean="0">
                <a:solidFill>
                  <a:srgbClr val="1F1D1B"/>
                </a:solidFill>
                <a:latin typeface="Arial Narrow" panose="020B0606020202030204" pitchFamily="34" charset="0"/>
              </a:rPr>
              <a:t>.</a:t>
            </a:r>
          </a:p>
          <a:p>
            <a:pPr marL="0" indent="0" algn="just" eaLnBrk="1" fontAlgn="auto" hangingPunct="1">
              <a:spcAft>
                <a:spcPts val="300"/>
              </a:spcAft>
              <a:buNone/>
              <a:defRPr/>
            </a:pPr>
            <a:endParaRPr lang="ru-RU" sz="1800" dirty="0">
              <a:solidFill>
                <a:srgbClr val="1F1D1B"/>
              </a:solidFill>
              <a:latin typeface="Arial Narrow" panose="020B0606020202030204" pitchFamily="34" charset="0"/>
            </a:endParaRPr>
          </a:p>
          <a:p>
            <a:pPr algn="just" eaLnBrk="1" fontAlgn="auto" hangingPunct="1">
              <a:spcAft>
                <a:spcPts val="300"/>
              </a:spcAft>
              <a:buAutoNum type="arabicParenR" startAt="4"/>
              <a:defRPr/>
            </a:pPr>
            <a:r>
              <a:rPr lang="ru-RU" sz="1800" dirty="0" err="1" smtClean="0">
                <a:solidFill>
                  <a:srgbClr val="1F1D1B"/>
                </a:solidFill>
                <a:latin typeface="Arial Narrow" panose="020B0606020202030204" pitchFamily="34" charset="0"/>
              </a:rPr>
              <a:t>Правилното</a:t>
            </a:r>
            <a:r>
              <a:rPr lang="ru-RU" sz="1800" dirty="0" smtClean="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изпълнение</a:t>
            </a:r>
            <a:r>
              <a:rPr lang="ru-RU" sz="1800" dirty="0">
                <a:solidFill>
                  <a:srgbClr val="1F1D1B"/>
                </a:solidFill>
                <a:latin typeface="Arial Narrow" panose="020B0606020202030204" pitchFamily="34" charset="0"/>
              </a:rPr>
              <a:t> на </a:t>
            </a:r>
            <a:r>
              <a:rPr lang="ru-RU" sz="1800" dirty="0" err="1">
                <a:solidFill>
                  <a:srgbClr val="1F1D1B"/>
                </a:solidFill>
                <a:latin typeface="Arial Narrow" panose="020B0606020202030204" pitchFamily="34" charset="0"/>
              </a:rPr>
              <a:t>надлежно</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възложените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ротариански</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дейности</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няма</a:t>
            </a:r>
            <a:r>
              <a:rPr lang="ru-RU" sz="1800" dirty="0">
                <a:solidFill>
                  <a:srgbClr val="1F1D1B"/>
                </a:solidFill>
                <a:latin typeface="Arial Narrow" panose="020B0606020202030204" pitchFamily="34" charset="0"/>
              </a:rPr>
              <a:t> да се </a:t>
            </a:r>
            <a:r>
              <a:rPr lang="ru-RU" sz="1800" dirty="0" err="1">
                <a:solidFill>
                  <a:srgbClr val="1F1D1B"/>
                </a:solidFill>
                <a:latin typeface="Arial Narrow" panose="020B0606020202030204" pitchFamily="34" charset="0"/>
              </a:rPr>
              <a:t>счита</a:t>
            </a:r>
            <a:r>
              <a:rPr lang="ru-RU" sz="1800" dirty="0">
                <a:solidFill>
                  <a:srgbClr val="1F1D1B"/>
                </a:solidFill>
                <a:latin typeface="Arial Narrow" panose="020B0606020202030204" pitchFamily="34" charset="0"/>
              </a:rPr>
              <a:t> за нарушение на </a:t>
            </a:r>
            <a:r>
              <a:rPr lang="ru-RU" sz="1800" dirty="0" err="1">
                <a:solidFill>
                  <a:srgbClr val="1F1D1B"/>
                </a:solidFill>
                <a:latin typeface="Arial Narrow" panose="020B0606020202030204" pitchFamily="34" charset="0"/>
              </a:rPr>
              <a:t>политиките</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свързани</a:t>
            </a:r>
            <a:r>
              <a:rPr lang="ru-RU" sz="1800" dirty="0">
                <a:solidFill>
                  <a:srgbClr val="1F1D1B"/>
                </a:solidFill>
                <a:latin typeface="Arial Narrow" panose="020B0606020202030204" pitchFamily="34" charset="0"/>
              </a:rPr>
              <a:t> с </a:t>
            </a:r>
            <a:r>
              <a:rPr lang="ru-RU" sz="1800" dirty="0" err="1">
                <a:solidFill>
                  <a:srgbClr val="1F1D1B"/>
                </a:solidFill>
                <a:latin typeface="Arial Narrow" panose="020B0606020202030204" pitchFamily="34" charset="0"/>
              </a:rPr>
              <a:t>некоректна</a:t>
            </a:r>
            <a:r>
              <a:rPr lang="ru-RU" sz="1800" dirty="0">
                <a:solidFill>
                  <a:srgbClr val="1F1D1B"/>
                </a:solidFill>
                <a:latin typeface="Arial Narrow" panose="020B0606020202030204" pitchFamily="34" charset="0"/>
              </a:rPr>
              <a:t> кампания, агитация или </a:t>
            </a:r>
            <a:r>
              <a:rPr lang="ru-RU" sz="1800" dirty="0" err="1">
                <a:solidFill>
                  <a:srgbClr val="1F1D1B"/>
                </a:solidFill>
                <a:latin typeface="Arial Narrow" panose="020B0606020202030204" pitchFamily="34" charset="0"/>
              </a:rPr>
              <a:t>предизборна</a:t>
            </a:r>
            <a:r>
              <a:rPr lang="ru-RU" sz="1800" dirty="0">
                <a:solidFill>
                  <a:srgbClr val="1F1D1B"/>
                </a:solidFill>
                <a:latin typeface="Arial Narrow" panose="020B0606020202030204" pitchFamily="34" charset="0"/>
              </a:rPr>
              <a:t> </a:t>
            </a:r>
            <a:r>
              <a:rPr lang="ru-RU" sz="1800" dirty="0" err="1">
                <a:solidFill>
                  <a:srgbClr val="1F1D1B"/>
                </a:solidFill>
                <a:latin typeface="Arial Narrow" panose="020B0606020202030204" pitchFamily="34" charset="0"/>
              </a:rPr>
              <a:t>манипулация</a:t>
            </a:r>
            <a:r>
              <a:rPr lang="ru-RU" sz="1800" dirty="0" smtClean="0">
                <a:solidFill>
                  <a:srgbClr val="1F1D1B"/>
                </a:solidFill>
                <a:latin typeface="Arial Narrow" panose="020B0606020202030204" pitchFamily="34" charset="0"/>
              </a:rPr>
              <a:t>.</a:t>
            </a:r>
          </a:p>
          <a:p>
            <a:pPr algn="just" eaLnBrk="1" fontAlgn="auto" hangingPunct="1">
              <a:spcAft>
                <a:spcPts val="300"/>
              </a:spcAft>
              <a:buAutoNum type="arabicParenR" startAt="4"/>
              <a:defRPr/>
            </a:pPr>
            <a:endParaRPr lang="ru-RU" sz="1800" dirty="0">
              <a:solidFill>
                <a:srgbClr val="1F1D1B"/>
              </a:solidFill>
              <a:latin typeface="Arial Narrow" panose="020B0606020202030204" pitchFamily="34" charset="0"/>
            </a:endParaRPr>
          </a:p>
          <a:p>
            <a:pPr marL="0" indent="0" algn="just" eaLnBrk="1" fontAlgn="auto" hangingPunct="1">
              <a:spcAft>
                <a:spcPts val="300"/>
              </a:spcAft>
              <a:buNone/>
              <a:defRPr/>
            </a:pPr>
            <a:endParaRPr lang="ru-RU" sz="1800" dirty="0" smtClean="0">
              <a:solidFill>
                <a:srgbClr val="1F1D1B"/>
              </a:solidFill>
              <a:latin typeface="Arial Narrow" panose="020B0606020202030204" pitchFamily="34" charset="0"/>
            </a:endParaRPr>
          </a:p>
          <a:p>
            <a:pPr algn="just" eaLnBrk="1" fontAlgn="auto" hangingPunct="1">
              <a:spcAft>
                <a:spcPts val="300"/>
              </a:spcAft>
              <a:buAutoNum type="arabicParenR" startAt="5"/>
              <a:defRPr/>
            </a:pPr>
            <a:endParaRPr lang="ru-RU" sz="1800" dirty="0">
              <a:solidFill>
                <a:srgbClr val="1F1D1B"/>
              </a:solidFill>
              <a:latin typeface="Arial Narrow" panose="020B0606020202030204" pitchFamily="34" charset="0"/>
            </a:endParaRPr>
          </a:p>
          <a:p>
            <a:pPr marL="0" indent="0" algn="just" eaLnBrk="1" fontAlgn="auto" hangingPunct="1">
              <a:spcAft>
                <a:spcPts val="300"/>
              </a:spcAft>
              <a:buNone/>
              <a:defRPr/>
            </a:pPr>
            <a:endParaRPr lang="bg-BG" sz="1800" dirty="0" smtClean="0">
              <a:solidFill>
                <a:srgbClr val="1F1D1B"/>
              </a:solidFill>
              <a:latin typeface="Arial Narrow" panose="020B0606020202030204" pitchFamily="34" charset="0"/>
            </a:endParaRPr>
          </a:p>
        </p:txBody>
      </p:sp>
    </p:spTree>
    <p:extLst>
      <p:ext uri="{BB962C8B-B14F-4D97-AF65-F5344CB8AC3E}">
        <p14:creationId xmlns:p14="http://schemas.microsoft.com/office/powerpoint/2010/main" val="240327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2276872"/>
            <a:ext cx="8229600" cy="3468291"/>
          </a:xfrm>
        </p:spPr>
        <p:txBody>
          <a:bodyPr lIns="0" tIns="0" rIns="0" bIns="0"/>
          <a:lstStyle/>
          <a:p>
            <a:pPr marL="0" indent="0" algn="just" eaLnBrk="1" fontAlgn="auto" hangingPunct="1">
              <a:spcAft>
                <a:spcPts val="300"/>
              </a:spcAft>
              <a:buNone/>
              <a:defRPr/>
            </a:pPr>
            <a:r>
              <a:rPr lang="ru-RU" sz="2400" b="1" dirty="0">
                <a:latin typeface="Arial Narrow" panose="020B0606020202030204" pitchFamily="34" charset="0"/>
              </a:rPr>
              <a:t>14.020.1. Начин на </a:t>
            </a:r>
            <a:r>
              <a:rPr lang="ru-RU" sz="2400" b="1" dirty="0" err="1">
                <a:latin typeface="Arial Narrow" panose="020B0606020202030204" pitchFamily="34" charset="0"/>
              </a:rPr>
              <a:t>избиране</a:t>
            </a:r>
            <a:r>
              <a:rPr lang="ru-RU" sz="2400" b="1" dirty="0">
                <a:latin typeface="Arial Narrow" panose="020B0606020202030204" pitchFamily="34" charset="0"/>
              </a:rPr>
              <a:t> на </a:t>
            </a:r>
            <a:r>
              <a:rPr lang="ru-RU" sz="2400" b="1" dirty="0" err="1">
                <a:latin typeface="Arial Narrow" panose="020B0606020202030204" pitchFamily="34" charset="0"/>
              </a:rPr>
              <a:t>гуверньор</a:t>
            </a:r>
            <a:r>
              <a:rPr lang="ru-RU" sz="2400" b="1" dirty="0">
                <a:latin typeface="Arial Narrow" panose="020B0606020202030204" pitchFamily="34" charset="0"/>
              </a:rPr>
              <a:t> </a:t>
            </a:r>
            <a:r>
              <a:rPr lang="ru-RU" sz="2400" b="1" dirty="0" err="1">
                <a:latin typeface="Arial Narrow" panose="020B0606020202030204" pitchFamily="34" charset="0"/>
              </a:rPr>
              <a:t>номини</a:t>
            </a:r>
            <a:r>
              <a:rPr lang="ru-RU" sz="2400" b="1" dirty="0">
                <a:latin typeface="Arial Narrow" panose="020B0606020202030204" pitchFamily="34" charset="0"/>
              </a:rPr>
              <a:t>.</a:t>
            </a:r>
          </a:p>
          <a:p>
            <a:pPr marL="0" indent="0" algn="just" eaLnBrk="1" fontAlgn="auto" hangingPunct="1">
              <a:spcAft>
                <a:spcPts val="300"/>
              </a:spcAft>
              <a:buNone/>
              <a:defRPr/>
            </a:pPr>
            <a:r>
              <a:rPr lang="ru-RU" sz="2400" dirty="0" smtClean="0">
                <a:latin typeface="Arial Narrow" panose="020B0606020202030204" pitchFamily="34" charset="0"/>
              </a:rPr>
              <a:t>- чрез </a:t>
            </a:r>
            <a:r>
              <a:rPr lang="ru-RU" sz="2400" dirty="0" err="1">
                <a:latin typeface="Arial Narrow" panose="020B0606020202030204" pitchFamily="34" charset="0"/>
              </a:rPr>
              <a:t>комисия</a:t>
            </a:r>
            <a:r>
              <a:rPr lang="ru-RU" sz="2400" dirty="0">
                <a:latin typeface="Arial Narrow" panose="020B0606020202030204" pitchFamily="34" charset="0"/>
              </a:rPr>
              <a:t> по </a:t>
            </a:r>
            <a:r>
              <a:rPr lang="ru-RU" sz="2400" dirty="0" err="1">
                <a:latin typeface="Arial Narrow" panose="020B0606020202030204" pitchFamily="34" charset="0"/>
              </a:rPr>
              <a:t>номинациите</a:t>
            </a:r>
            <a:endParaRPr lang="ru-RU" sz="2400" dirty="0">
              <a:latin typeface="Arial Narrow" panose="020B0606020202030204" pitchFamily="34" charset="0"/>
            </a:endParaRPr>
          </a:p>
          <a:p>
            <a:pPr marL="0" indent="0" algn="just" eaLnBrk="1" fontAlgn="auto" hangingPunct="1">
              <a:spcAft>
                <a:spcPts val="300"/>
              </a:spcAft>
              <a:buNone/>
              <a:defRPr/>
            </a:pPr>
            <a:r>
              <a:rPr lang="ru-RU" sz="2400" dirty="0" smtClean="0">
                <a:latin typeface="Arial Narrow" panose="020B0606020202030204" pitchFamily="34" charset="0"/>
              </a:rPr>
              <a:t>- </a:t>
            </a:r>
            <a:r>
              <a:rPr lang="ru-RU" sz="2400" dirty="0">
                <a:latin typeface="Arial Narrow" panose="020B0606020202030204" pitchFamily="34" charset="0"/>
              </a:rPr>
              <a:t>чрез </a:t>
            </a:r>
            <a:r>
              <a:rPr lang="ru-RU" sz="2400" dirty="0" err="1">
                <a:latin typeface="Arial Narrow" panose="020B0606020202030204" pitchFamily="34" charset="0"/>
              </a:rPr>
              <a:t>гласуване</a:t>
            </a:r>
            <a:r>
              <a:rPr lang="ru-RU" sz="2400" dirty="0">
                <a:latin typeface="Arial Narrow" panose="020B0606020202030204" pitchFamily="34" charset="0"/>
              </a:rPr>
              <a:t> по </a:t>
            </a:r>
            <a:r>
              <a:rPr lang="ru-RU" sz="2400" dirty="0" err="1">
                <a:latin typeface="Arial Narrow" panose="020B0606020202030204" pitchFamily="34" charset="0"/>
              </a:rPr>
              <a:t>пощата</a:t>
            </a:r>
            <a:endParaRPr lang="ru-RU" sz="2400" dirty="0">
              <a:latin typeface="Arial Narrow" panose="020B0606020202030204" pitchFamily="34" charset="0"/>
            </a:endParaRPr>
          </a:p>
          <a:p>
            <a:pPr marL="0" indent="0" algn="just" eaLnBrk="1" fontAlgn="auto" hangingPunct="1">
              <a:spcAft>
                <a:spcPts val="300"/>
              </a:spcAft>
              <a:buNone/>
              <a:defRPr/>
            </a:pPr>
            <a:r>
              <a:rPr lang="ru-RU" sz="2400" dirty="0" smtClean="0">
                <a:latin typeface="Arial Narrow" panose="020B0606020202030204" pitchFamily="34" charset="0"/>
              </a:rPr>
              <a:t>- по </a:t>
            </a:r>
            <a:r>
              <a:rPr lang="ru-RU" sz="2400" dirty="0" err="1" smtClean="0">
                <a:latin typeface="Arial Narrow" panose="020B0606020202030204" pitchFamily="34" charset="0"/>
              </a:rPr>
              <a:t>време</a:t>
            </a:r>
            <a:r>
              <a:rPr lang="ru-RU" sz="2400" dirty="0" smtClean="0">
                <a:latin typeface="Arial Narrow" panose="020B0606020202030204" pitchFamily="34" charset="0"/>
              </a:rPr>
              <a:t> </a:t>
            </a:r>
            <a:r>
              <a:rPr lang="ru-RU" sz="2400" dirty="0">
                <a:latin typeface="Arial Narrow" panose="020B0606020202030204" pitchFamily="34" charset="0"/>
              </a:rPr>
              <a:t>на </a:t>
            </a:r>
            <a:r>
              <a:rPr lang="ru-RU" sz="2400" dirty="0" err="1">
                <a:latin typeface="Arial Narrow" panose="020B0606020202030204" pitchFamily="34" charset="0"/>
              </a:rPr>
              <a:t>конференцията</a:t>
            </a:r>
            <a:r>
              <a:rPr lang="ru-RU" sz="2400" dirty="0">
                <a:latin typeface="Arial Narrow" panose="020B0606020202030204" pitchFamily="34" charset="0"/>
              </a:rPr>
              <a:t> на Дистрикта</a:t>
            </a:r>
          </a:p>
          <a:p>
            <a:pPr marL="0" indent="0" algn="just" eaLnBrk="1" fontAlgn="auto" hangingPunct="1">
              <a:spcAft>
                <a:spcPts val="300"/>
              </a:spcAft>
              <a:buNone/>
              <a:defRPr/>
            </a:pPr>
            <a:endParaRPr lang="bg-BG" sz="2400" b="1" dirty="0" smtClean="0">
              <a:latin typeface="Arial Narrow" panose="020B0606020202030204" pitchFamily="34" charset="0"/>
            </a:endParaRPr>
          </a:p>
        </p:txBody>
      </p:sp>
    </p:spTree>
    <p:extLst>
      <p:ext uri="{BB962C8B-B14F-4D97-AF65-F5344CB8AC3E}">
        <p14:creationId xmlns:p14="http://schemas.microsoft.com/office/powerpoint/2010/main" val="1144718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268760"/>
            <a:ext cx="8229600" cy="4476403"/>
          </a:xfrm>
        </p:spPr>
        <p:txBody>
          <a:bodyPr lIns="0" tIns="0" rIns="0" bIns="0"/>
          <a:lstStyle/>
          <a:p>
            <a:pPr marL="0" indent="0" algn="just" eaLnBrk="1" fontAlgn="auto" hangingPunct="1">
              <a:spcAft>
                <a:spcPts val="300"/>
              </a:spcAft>
              <a:buNone/>
              <a:defRPr/>
            </a:pPr>
            <a:r>
              <a:rPr lang="ru-RU" sz="1800" b="1" dirty="0">
                <a:latin typeface="Arial Narrow" panose="020B0606020202030204" pitchFamily="34" charset="0"/>
              </a:rPr>
              <a:t>14.020.2. </a:t>
            </a:r>
            <a:r>
              <a:rPr lang="ru-RU" sz="1800" b="1" dirty="0" err="1">
                <a:latin typeface="Arial Narrow" panose="020B0606020202030204" pitchFamily="34" charset="0"/>
              </a:rPr>
              <a:t>Комисия</a:t>
            </a:r>
            <a:r>
              <a:rPr lang="ru-RU" sz="1800" b="1" dirty="0">
                <a:latin typeface="Arial Narrow" panose="020B0606020202030204" pitchFamily="34" charset="0"/>
              </a:rPr>
              <a:t> по </a:t>
            </a:r>
            <a:r>
              <a:rPr lang="ru-RU" sz="1800" b="1" dirty="0" err="1">
                <a:latin typeface="Arial Narrow" panose="020B0606020202030204" pitchFamily="34" charset="0"/>
              </a:rPr>
              <a:t>номинациите</a:t>
            </a:r>
            <a:r>
              <a:rPr lang="ru-RU" sz="1800" b="1" dirty="0">
                <a:latin typeface="Arial Narrow" panose="020B0606020202030204" pitchFamily="34" charset="0"/>
              </a:rPr>
              <a:t> за </a:t>
            </a:r>
            <a:r>
              <a:rPr lang="ru-RU" sz="1800" b="1" dirty="0" err="1">
                <a:latin typeface="Arial Narrow" panose="020B0606020202030204" pitchFamily="34" charset="0"/>
              </a:rPr>
              <a:t>гуверньор</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err="1">
                <a:latin typeface="Arial Narrow" panose="020B0606020202030204" pitchFamily="34" charset="0"/>
              </a:rPr>
              <a:t>Комисията</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за </a:t>
            </a:r>
            <a:r>
              <a:rPr lang="ru-RU" sz="1800" dirty="0" err="1">
                <a:latin typeface="Arial Narrow" panose="020B0606020202030204" pitchFamily="34" charset="0"/>
              </a:rPr>
              <a:t>гуверньор</a:t>
            </a:r>
            <a:r>
              <a:rPr lang="ru-RU" sz="1800" dirty="0">
                <a:latin typeface="Arial Narrow" panose="020B0606020202030204" pitchFamily="34" charset="0"/>
              </a:rPr>
              <a:t> се </a:t>
            </a:r>
            <a:r>
              <a:rPr lang="ru-RU" sz="1800" dirty="0" err="1">
                <a:latin typeface="Arial Narrow" panose="020B0606020202030204" pitchFamily="34" charset="0"/>
              </a:rPr>
              <a:t>задължава</a:t>
            </a:r>
            <a:r>
              <a:rPr lang="ru-RU" sz="1800" dirty="0">
                <a:latin typeface="Arial Narrow" panose="020B0606020202030204" pitchFamily="34" charset="0"/>
              </a:rPr>
              <a:t> да </a:t>
            </a:r>
            <a:r>
              <a:rPr lang="ru-RU" sz="1800" b="1" dirty="0" err="1">
                <a:latin typeface="Arial Narrow" panose="020B0606020202030204" pitchFamily="34" charset="0"/>
              </a:rPr>
              <a:t>издири</a:t>
            </a:r>
            <a:r>
              <a:rPr lang="ru-RU" sz="1800" b="1" dirty="0">
                <a:latin typeface="Arial Narrow" panose="020B0606020202030204" pitchFamily="34" charset="0"/>
              </a:rPr>
              <a:t> и предложи </a:t>
            </a:r>
            <a:r>
              <a:rPr lang="ru-RU" sz="1800" b="1" dirty="0" err="1">
                <a:latin typeface="Arial Narrow" panose="020B0606020202030204" pitchFamily="34" charset="0"/>
              </a:rPr>
              <a:t>най-подходящия</a:t>
            </a:r>
            <a:r>
              <a:rPr lang="ru-RU" sz="1800" b="1" dirty="0">
                <a:latin typeface="Arial Narrow" panose="020B0606020202030204" pitchFamily="34" charset="0"/>
              </a:rPr>
              <a:t> </a:t>
            </a:r>
            <a:r>
              <a:rPr lang="ru-RU" sz="1800" b="1" dirty="0" err="1">
                <a:latin typeface="Arial Narrow" panose="020B0606020202030204" pitchFamily="34" charset="0"/>
              </a:rPr>
              <a:t>наличен</a:t>
            </a:r>
            <a:r>
              <a:rPr lang="ru-RU" sz="1800" b="1" dirty="0">
                <a:latin typeface="Arial Narrow" panose="020B0606020202030204" pitchFamily="34" charset="0"/>
              </a:rPr>
              <a:t> кандидат </a:t>
            </a:r>
            <a:r>
              <a:rPr lang="ru-RU" sz="1800" dirty="0">
                <a:latin typeface="Arial Narrow" panose="020B0606020202030204" pitchFamily="34" charset="0"/>
              </a:rPr>
              <a:t>за </a:t>
            </a:r>
            <a:r>
              <a:rPr lang="ru-RU" sz="1800" dirty="0" err="1">
                <a:latin typeface="Arial Narrow" panose="020B0606020202030204" pitchFamily="34" charset="0"/>
              </a:rPr>
              <a:t>номиниран</a:t>
            </a:r>
            <a:r>
              <a:rPr lang="ru-RU" sz="1800" dirty="0">
                <a:latin typeface="Arial Narrow" panose="020B0606020202030204" pitchFamily="34" charset="0"/>
              </a:rPr>
              <a:t> </a:t>
            </a:r>
            <a:r>
              <a:rPr lang="ru-RU" sz="1800" dirty="0" err="1">
                <a:latin typeface="Arial Narrow" panose="020B0606020202030204" pitchFamily="34" charset="0"/>
              </a:rPr>
              <a:t>гуверньор</a:t>
            </a:r>
            <a:r>
              <a:rPr lang="ru-RU" sz="1800" dirty="0">
                <a:latin typeface="Arial Narrow" panose="020B0606020202030204" pitchFamily="34" charset="0"/>
              </a:rPr>
              <a:t>. </a:t>
            </a:r>
            <a:r>
              <a:rPr lang="ru-RU" sz="1800" dirty="0" err="1">
                <a:latin typeface="Arial Narrow" panose="020B0606020202030204" pitchFamily="34" charset="0"/>
              </a:rPr>
              <a:t>Задачите</a:t>
            </a:r>
            <a:r>
              <a:rPr lang="ru-RU" sz="1800" dirty="0">
                <a:latin typeface="Arial Narrow" panose="020B0606020202030204" pitchFamily="34" charset="0"/>
              </a:rPr>
              <a:t> на </a:t>
            </a:r>
            <a:r>
              <a:rPr lang="ru-RU" sz="1800" dirty="0" err="1">
                <a:latin typeface="Arial Narrow" panose="020B0606020202030204" pitchFamily="34" charset="0"/>
              </a:rPr>
              <a:t>комисията</a:t>
            </a:r>
            <a:r>
              <a:rPr lang="ru-RU" sz="1800" dirty="0">
                <a:latin typeface="Arial Narrow" panose="020B0606020202030204" pitchFamily="34" charset="0"/>
              </a:rPr>
              <a:t>, </a:t>
            </a:r>
            <a:r>
              <a:rPr lang="ru-RU" sz="1800" dirty="0" err="1">
                <a:latin typeface="Arial Narrow" panose="020B0606020202030204" pitchFamily="34" charset="0"/>
              </a:rPr>
              <a:t>включително</a:t>
            </a:r>
            <a:r>
              <a:rPr lang="ru-RU" sz="1800" dirty="0">
                <a:latin typeface="Arial Narrow" panose="020B0606020202030204" pitchFamily="34" charset="0"/>
              </a:rPr>
              <a:t> </a:t>
            </a:r>
            <a:r>
              <a:rPr lang="ru-RU" sz="1800" dirty="0" err="1">
                <a:latin typeface="Arial Narrow" panose="020B0606020202030204" pitchFamily="34" charset="0"/>
              </a:rPr>
              <a:t>начинът</a:t>
            </a:r>
            <a:r>
              <a:rPr lang="ru-RU" sz="1800" dirty="0">
                <a:latin typeface="Arial Narrow" panose="020B0606020202030204" pitchFamily="34" charset="0"/>
              </a:rPr>
              <a:t>, по </a:t>
            </a:r>
            <a:r>
              <a:rPr lang="ru-RU" sz="1800" dirty="0" err="1">
                <a:latin typeface="Arial Narrow" panose="020B0606020202030204" pitchFamily="34" charset="0"/>
              </a:rPr>
              <a:t>който</a:t>
            </a:r>
            <a:r>
              <a:rPr lang="ru-RU" sz="1800" dirty="0">
                <a:latin typeface="Arial Narrow" panose="020B0606020202030204" pitchFamily="34" charset="0"/>
              </a:rPr>
              <a:t> да </a:t>
            </a:r>
            <a:r>
              <a:rPr lang="ru-RU" sz="1800" dirty="0" err="1">
                <a:latin typeface="Arial Narrow" panose="020B0606020202030204" pitchFamily="34" charset="0"/>
              </a:rPr>
              <a:t>бъдат</a:t>
            </a:r>
            <a:r>
              <a:rPr lang="ru-RU" sz="1800" dirty="0">
                <a:latin typeface="Arial Narrow" panose="020B0606020202030204" pitchFamily="34" charset="0"/>
              </a:rPr>
              <a:t> избрани </a:t>
            </a:r>
            <a:r>
              <a:rPr lang="ru-RU" sz="1800" dirty="0" err="1">
                <a:latin typeface="Arial Narrow" panose="020B0606020202030204" pitchFamily="34" charset="0"/>
              </a:rPr>
              <a:t>нейните</a:t>
            </a:r>
            <a:r>
              <a:rPr lang="ru-RU" sz="1800" dirty="0">
                <a:latin typeface="Arial Narrow" panose="020B0606020202030204" pitchFamily="34" charset="0"/>
              </a:rPr>
              <a:t> </a:t>
            </a:r>
            <a:r>
              <a:rPr lang="ru-RU" sz="1800" dirty="0" err="1">
                <a:latin typeface="Arial Narrow" panose="020B0606020202030204" pitchFamily="34" charset="0"/>
              </a:rPr>
              <a:t>членове</a:t>
            </a:r>
            <a:r>
              <a:rPr lang="ru-RU" sz="1800" dirty="0">
                <a:latin typeface="Arial Narrow" panose="020B0606020202030204" pitchFamily="34" charset="0"/>
              </a:rPr>
              <a:t>, </a:t>
            </a:r>
            <a:r>
              <a:rPr lang="ru-RU" sz="1800" b="1" dirty="0">
                <a:latin typeface="Arial Narrow" panose="020B0606020202030204" pitchFamily="34" charset="0"/>
              </a:rPr>
              <a:t>се определят с резолюция</a:t>
            </a:r>
            <a:r>
              <a:rPr lang="ru-RU" sz="1800" dirty="0">
                <a:latin typeface="Arial Narrow" panose="020B0606020202030204" pitchFamily="34" charset="0"/>
              </a:rPr>
              <a:t>, </a:t>
            </a:r>
            <a:r>
              <a:rPr lang="ru-RU" sz="1800" dirty="0" err="1">
                <a:latin typeface="Arial Narrow" panose="020B0606020202030204" pitchFamily="34" charset="0"/>
              </a:rPr>
              <a:t>приета</a:t>
            </a:r>
            <a:r>
              <a:rPr lang="ru-RU" sz="1800" dirty="0">
                <a:latin typeface="Arial Narrow" panose="020B0606020202030204" pitchFamily="34" charset="0"/>
              </a:rPr>
              <a:t> от </a:t>
            </a:r>
            <a:r>
              <a:rPr lang="ru-RU" sz="1800" dirty="0" err="1">
                <a:latin typeface="Arial Narrow" panose="020B0606020202030204" pitchFamily="34" charset="0"/>
              </a:rPr>
              <a:t>избирателите</a:t>
            </a:r>
            <a:r>
              <a:rPr lang="ru-RU" sz="1800" dirty="0">
                <a:latin typeface="Arial Narrow" panose="020B0606020202030204" pitchFamily="34" charset="0"/>
              </a:rPr>
              <a:t> на </a:t>
            </a:r>
            <a:r>
              <a:rPr lang="ru-RU" sz="1800" dirty="0" err="1">
                <a:latin typeface="Arial Narrow" panose="020B0606020202030204" pitchFamily="34" charset="0"/>
              </a:rPr>
              <a:t>клубовете</a:t>
            </a:r>
            <a:r>
              <a:rPr lang="ru-RU" sz="1800" dirty="0">
                <a:latin typeface="Arial Narrow" panose="020B0606020202030204" pitchFamily="34" charset="0"/>
              </a:rPr>
              <a:t>, </a:t>
            </a:r>
            <a:r>
              <a:rPr lang="ru-RU" sz="1800" dirty="0" err="1">
                <a:latin typeface="Arial Narrow" panose="020B0606020202030204" pitchFamily="34" charset="0"/>
              </a:rPr>
              <a:t>присъствали</a:t>
            </a:r>
            <a:r>
              <a:rPr lang="ru-RU" sz="1800" dirty="0">
                <a:latin typeface="Arial Narrow" panose="020B0606020202030204" pitchFamily="34" charset="0"/>
              </a:rPr>
              <a:t> и </a:t>
            </a:r>
            <a:r>
              <a:rPr lang="ru-RU" sz="1800" dirty="0" err="1">
                <a:latin typeface="Arial Narrow" panose="020B0606020202030204" pitchFamily="34" charset="0"/>
              </a:rPr>
              <a:t>гласували</a:t>
            </a:r>
            <a:r>
              <a:rPr lang="ru-RU" sz="1800" dirty="0">
                <a:latin typeface="Arial Narrow" panose="020B0606020202030204" pitchFamily="34" charset="0"/>
              </a:rPr>
              <a:t> по </a:t>
            </a:r>
            <a:r>
              <a:rPr lang="ru-RU" sz="1800" dirty="0" err="1">
                <a:latin typeface="Arial Narrow" panose="020B0606020202030204" pitchFamily="34" charset="0"/>
              </a:rPr>
              <a:t>време</a:t>
            </a:r>
            <a:r>
              <a:rPr lang="ru-RU" sz="1800" dirty="0">
                <a:latin typeface="Arial Narrow" panose="020B0606020202030204" pitchFamily="34" charset="0"/>
              </a:rPr>
              <a:t> на </a:t>
            </a:r>
            <a:r>
              <a:rPr lang="ru-RU" sz="1800" dirty="0" err="1">
                <a:latin typeface="Arial Narrow" panose="020B0606020202030204" pitchFamily="34" charset="0"/>
              </a:rPr>
              <a:t>конференцията</a:t>
            </a:r>
            <a:r>
              <a:rPr lang="ru-RU" sz="1800" dirty="0">
                <a:latin typeface="Arial Narrow" panose="020B0606020202030204" pitchFamily="34" charset="0"/>
              </a:rPr>
              <a:t> на дистрикта. </a:t>
            </a:r>
            <a:r>
              <a:rPr lang="ru-RU" sz="1800" dirty="0" err="1">
                <a:latin typeface="Arial Narrow" panose="020B0606020202030204" pitchFamily="34" charset="0"/>
              </a:rPr>
              <a:t>Тези</a:t>
            </a:r>
            <a:r>
              <a:rPr lang="ru-RU" sz="1800" dirty="0">
                <a:latin typeface="Arial Narrow" panose="020B0606020202030204" pitchFamily="34" charset="0"/>
              </a:rPr>
              <a:t> задачи не </a:t>
            </a:r>
            <a:r>
              <a:rPr lang="ru-RU" sz="1800" dirty="0" err="1">
                <a:latin typeface="Arial Narrow" panose="020B0606020202030204" pitchFamily="34" charset="0"/>
              </a:rPr>
              <a:t>могат</a:t>
            </a:r>
            <a:r>
              <a:rPr lang="ru-RU" sz="1800" dirty="0">
                <a:latin typeface="Arial Narrow" panose="020B0606020202030204" pitchFamily="34" charset="0"/>
              </a:rPr>
              <a:t> да противоречат на </a:t>
            </a:r>
            <a:r>
              <a:rPr lang="ru-RU" sz="1800" dirty="0" err="1">
                <a:latin typeface="Arial Narrow" panose="020B0606020202030204" pitchFamily="34" charset="0"/>
              </a:rPr>
              <a:t>правилника</a:t>
            </a:r>
            <a:r>
              <a:rPr lang="ru-RU" sz="1800" b="1" dirty="0">
                <a:latin typeface="Arial Narrow" panose="020B0606020202030204" pitchFamily="34" charset="0"/>
              </a:rPr>
              <a:t>.</a:t>
            </a:r>
          </a:p>
          <a:p>
            <a:pPr marL="0" indent="0" algn="just" eaLnBrk="1" fontAlgn="auto" hangingPunct="1">
              <a:spcAft>
                <a:spcPts val="300"/>
              </a:spcAft>
              <a:buNone/>
              <a:defRPr/>
            </a:pPr>
            <a:endParaRPr lang="ru-RU" sz="1800" b="1" dirty="0">
              <a:latin typeface="Arial Narrow" panose="020B0606020202030204" pitchFamily="34" charset="0"/>
            </a:endParaRPr>
          </a:p>
          <a:p>
            <a:pPr marL="0" indent="0" algn="just" eaLnBrk="1" fontAlgn="auto" hangingPunct="1">
              <a:spcAft>
                <a:spcPts val="300"/>
              </a:spcAft>
              <a:buNone/>
              <a:defRPr/>
            </a:pPr>
            <a:r>
              <a:rPr lang="ru-RU" sz="1800" b="1" dirty="0">
                <a:latin typeface="Arial Narrow" panose="020B0606020202030204" pitchFamily="34" charset="0"/>
              </a:rPr>
              <a:t>14.020.3. Неуспешно </a:t>
            </a:r>
            <a:r>
              <a:rPr lang="ru-RU" sz="1800" b="1" dirty="0" err="1">
                <a:latin typeface="Arial Narrow" panose="020B0606020202030204" pitchFamily="34" charset="0"/>
              </a:rPr>
              <a:t>приемане</a:t>
            </a:r>
            <a:r>
              <a:rPr lang="ru-RU" sz="1800" b="1" dirty="0">
                <a:latin typeface="Arial Narrow" panose="020B0606020202030204" pitchFamily="34" charset="0"/>
              </a:rPr>
              <a:t> на процедура за </a:t>
            </a:r>
            <a:r>
              <a:rPr lang="ru-RU" sz="1800" b="1" dirty="0" err="1">
                <a:latin typeface="Arial Narrow" panose="020B0606020202030204" pitchFamily="34" charset="0"/>
              </a:rPr>
              <a:t>комисия</a:t>
            </a:r>
            <a:r>
              <a:rPr lang="ru-RU" sz="1800" b="1" dirty="0">
                <a:latin typeface="Arial Narrow" panose="020B0606020202030204" pitchFamily="34" charset="0"/>
              </a:rPr>
              <a:t> по </a:t>
            </a:r>
            <a:r>
              <a:rPr lang="ru-RU" sz="1800" b="1" dirty="0" err="1">
                <a:latin typeface="Arial Narrow" panose="020B0606020202030204" pitchFamily="34" charset="0"/>
              </a:rPr>
              <a:t>номинациите</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err="1">
                <a:latin typeface="Arial Narrow" panose="020B0606020202030204" pitchFamily="34" charset="0"/>
              </a:rPr>
              <a:t>Ако</a:t>
            </a:r>
            <a:r>
              <a:rPr lang="ru-RU" sz="1800" dirty="0">
                <a:latin typeface="Arial Narrow" panose="020B0606020202030204" pitchFamily="34" charset="0"/>
              </a:rPr>
              <a:t> </a:t>
            </a:r>
            <a:r>
              <a:rPr lang="ru-RU" sz="1800" dirty="0" err="1">
                <a:latin typeface="Arial Narrow" panose="020B0606020202030204" pitchFamily="34" charset="0"/>
              </a:rPr>
              <a:t>някой</a:t>
            </a:r>
            <a:r>
              <a:rPr lang="ru-RU" sz="1800" dirty="0">
                <a:latin typeface="Arial Narrow" panose="020B0606020202030204" pitchFamily="34" charset="0"/>
              </a:rPr>
              <a:t> дистрикт, </a:t>
            </a:r>
            <a:r>
              <a:rPr lang="ru-RU" sz="1800" dirty="0" err="1">
                <a:latin typeface="Arial Narrow" panose="020B0606020202030204" pitchFamily="34" charset="0"/>
              </a:rPr>
              <a:t>който</a:t>
            </a:r>
            <a:r>
              <a:rPr lang="ru-RU" sz="1800" dirty="0">
                <a:latin typeface="Arial Narrow" panose="020B0606020202030204" pitchFamily="34" charset="0"/>
              </a:rPr>
              <a:t> е </a:t>
            </a:r>
            <a:r>
              <a:rPr lang="ru-RU" sz="1800" dirty="0" err="1">
                <a:latin typeface="Arial Narrow" panose="020B0606020202030204" pitchFamily="34" charset="0"/>
              </a:rPr>
              <a:t>приел</a:t>
            </a:r>
            <a:r>
              <a:rPr lang="ru-RU" sz="1800" dirty="0">
                <a:latin typeface="Arial Narrow" panose="020B0606020202030204" pitchFamily="34" charset="0"/>
              </a:rPr>
              <a:t> </a:t>
            </a:r>
            <a:r>
              <a:rPr lang="ru-RU" sz="1800" dirty="0" err="1">
                <a:latin typeface="Arial Narrow" panose="020B0606020202030204" pitchFamily="34" charset="0"/>
              </a:rPr>
              <a:t>процедурата</a:t>
            </a:r>
            <a:r>
              <a:rPr lang="ru-RU" sz="1800" dirty="0">
                <a:latin typeface="Arial Narrow" panose="020B0606020202030204" pitchFamily="34" charset="0"/>
              </a:rPr>
              <a:t> с </a:t>
            </a:r>
            <a:r>
              <a:rPr lang="ru-RU" sz="1800" dirty="0" err="1">
                <a:latin typeface="Arial Narrow" panose="020B0606020202030204" pitchFamily="34" charset="0"/>
              </a:rPr>
              <a:t>комисията</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за </a:t>
            </a:r>
            <a:r>
              <a:rPr lang="ru-RU" sz="1800" dirty="0" err="1">
                <a:latin typeface="Arial Narrow" panose="020B0606020202030204" pitchFamily="34" charset="0"/>
              </a:rPr>
              <a:t>избор</a:t>
            </a:r>
            <a:r>
              <a:rPr lang="ru-RU" sz="1800" dirty="0">
                <a:latin typeface="Arial Narrow" panose="020B0606020202030204" pitchFamily="34" charset="0"/>
              </a:rPr>
              <a:t> на </a:t>
            </a:r>
            <a:r>
              <a:rPr lang="ru-RU" sz="1800" dirty="0" err="1">
                <a:latin typeface="Arial Narrow" panose="020B0606020202030204" pitchFamily="34" charset="0"/>
              </a:rPr>
              <a:t>гуверньор</a:t>
            </a:r>
            <a:r>
              <a:rPr lang="ru-RU" sz="1800" dirty="0">
                <a:latin typeface="Arial Narrow" panose="020B0606020202030204" pitchFamily="34" charset="0"/>
              </a:rPr>
              <a:t> </a:t>
            </a:r>
            <a:r>
              <a:rPr lang="ru-RU" sz="1800" dirty="0" err="1">
                <a:latin typeface="Arial Narrow" panose="020B0606020202030204" pitchFamily="34" charset="0"/>
              </a:rPr>
              <a:t>номини</a:t>
            </a:r>
            <a:r>
              <a:rPr lang="ru-RU" sz="1800" dirty="0">
                <a:latin typeface="Arial Narrow" panose="020B0606020202030204" pitchFamily="34" charset="0"/>
              </a:rPr>
              <a:t>,  не </a:t>
            </a:r>
            <a:r>
              <a:rPr lang="ru-RU" sz="1800" dirty="0" err="1">
                <a:latin typeface="Arial Narrow" panose="020B0606020202030204" pitchFamily="34" charset="0"/>
              </a:rPr>
              <a:t>успее</a:t>
            </a:r>
            <a:r>
              <a:rPr lang="ru-RU" sz="1800" dirty="0">
                <a:latin typeface="Arial Narrow" panose="020B0606020202030204" pitchFamily="34" charset="0"/>
              </a:rPr>
              <a:t> да приеме метод за </a:t>
            </a:r>
            <a:r>
              <a:rPr lang="ru-RU" sz="1800" dirty="0" err="1">
                <a:latin typeface="Arial Narrow" panose="020B0606020202030204" pitchFamily="34" charset="0"/>
              </a:rPr>
              <a:t>избор</a:t>
            </a:r>
            <a:r>
              <a:rPr lang="ru-RU" sz="1800" dirty="0">
                <a:latin typeface="Arial Narrow" panose="020B0606020202030204" pitchFamily="34" charset="0"/>
              </a:rPr>
              <a:t> на </a:t>
            </a:r>
            <a:r>
              <a:rPr lang="ru-RU" sz="1800" dirty="0" err="1">
                <a:latin typeface="Arial Narrow" panose="020B0606020202030204" pitchFamily="34" charset="0"/>
              </a:rPr>
              <a:t>членове</a:t>
            </a:r>
            <a:r>
              <a:rPr lang="ru-RU" sz="1800" dirty="0">
                <a:latin typeface="Arial Narrow" panose="020B0606020202030204" pitchFamily="34" charset="0"/>
              </a:rPr>
              <a:t> на </a:t>
            </a:r>
            <a:r>
              <a:rPr lang="ru-RU" sz="1800" dirty="0" err="1">
                <a:latin typeface="Arial Narrow" panose="020B0606020202030204" pitchFamily="34" charset="0"/>
              </a:rPr>
              <a:t>комисията</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a:t>
            </a:r>
            <a:r>
              <a:rPr lang="ru-RU" sz="1800" dirty="0" err="1">
                <a:latin typeface="Arial Narrow" panose="020B0606020202030204" pitchFamily="34" charset="0"/>
              </a:rPr>
              <a:t>съгласно</a:t>
            </a:r>
            <a:r>
              <a:rPr lang="ru-RU" sz="1800" dirty="0">
                <a:latin typeface="Arial Narrow" panose="020B0606020202030204" pitchFamily="34" charset="0"/>
              </a:rPr>
              <a:t> </a:t>
            </a:r>
            <a:r>
              <a:rPr lang="ru-RU" sz="1800" dirty="0" err="1">
                <a:latin typeface="Arial Narrow" panose="020B0606020202030204" pitchFamily="34" charset="0"/>
              </a:rPr>
              <a:t>изискванията</a:t>
            </a:r>
            <a:r>
              <a:rPr lang="ru-RU" sz="1800" dirty="0">
                <a:latin typeface="Arial Narrow" panose="020B0606020202030204" pitchFamily="34" charset="0"/>
              </a:rPr>
              <a:t> на </a:t>
            </a:r>
            <a:r>
              <a:rPr lang="ru-RU" sz="1800" dirty="0" err="1">
                <a:latin typeface="Arial Narrow" panose="020B0606020202030204" pitchFamily="34" charset="0"/>
              </a:rPr>
              <a:t>алинея</a:t>
            </a:r>
            <a:r>
              <a:rPr lang="ru-RU" sz="1800" dirty="0">
                <a:latin typeface="Arial Narrow" panose="020B0606020202030204" pitchFamily="34" charset="0"/>
              </a:rPr>
              <a:t> 14.020.2., </a:t>
            </a:r>
            <a:r>
              <a:rPr lang="ru-RU" sz="1800" dirty="0" err="1">
                <a:latin typeface="Arial Narrow" panose="020B0606020202030204" pitchFamily="34" charset="0"/>
              </a:rPr>
              <a:t>трябва</a:t>
            </a:r>
            <a:r>
              <a:rPr lang="ru-RU" sz="1800" dirty="0">
                <a:latin typeface="Arial Narrow" panose="020B0606020202030204" pitchFamily="34" charset="0"/>
              </a:rPr>
              <a:t> да </a:t>
            </a:r>
            <a:r>
              <a:rPr lang="ru-RU" sz="1800" dirty="0" err="1">
                <a:latin typeface="Arial Narrow" panose="020B0606020202030204" pitchFamily="34" charset="0"/>
              </a:rPr>
              <a:t>използва</a:t>
            </a:r>
            <a:r>
              <a:rPr lang="ru-RU" sz="1800" dirty="0">
                <a:latin typeface="Arial Narrow" panose="020B0606020202030204" pitchFamily="34" charset="0"/>
              </a:rPr>
              <a:t> </a:t>
            </a:r>
            <a:r>
              <a:rPr lang="ru-RU" sz="1800" dirty="0" err="1">
                <a:latin typeface="Arial Narrow" panose="020B0606020202030204" pitchFamily="34" charset="0"/>
              </a:rPr>
              <a:t>като</a:t>
            </a:r>
            <a:r>
              <a:rPr lang="ru-RU" sz="1800" dirty="0">
                <a:latin typeface="Arial Narrow" panose="020B0606020202030204" pitchFamily="34" charset="0"/>
              </a:rPr>
              <a:t> своя </a:t>
            </a:r>
            <a:r>
              <a:rPr lang="ru-RU" sz="1800" dirty="0" err="1">
                <a:latin typeface="Arial Narrow" panose="020B0606020202030204" pitchFamily="34" charset="0"/>
              </a:rPr>
              <a:t>комисия</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a:t>
            </a:r>
            <a:r>
              <a:rPr lang="ru-RU" sz="1800" b="1" dirty="0" err="1">
                <a:latin typeface="Arial Narrow" panose="020B0606020202030204" pitchFamily="34" charset="0"/>
              </a:rPr>
              <a:t>последните</a:t>
            </a:r>
            <a:r>
              <a:rPr lang="ru-RU" sz="1800" b="1" dirty="0">
                <a:latin typeface="Arial Narrow" panose="020B0606020202030204" pitchFamily="34" charset="0"/>
              </a:rPr>
              <a:t> </a:t>
            </a:r>
            <a:r>
              <a:rPr lang="ru-RU" sz="1800" b="1" dirty="0" err="1">
                <a:latin typeface="Arial Narrow" panose="020B0606020202030204" pitchFamily="34" charset="0"/>
              </a:rPr>
              <a:t>петима</a:t>
            </a:r>
            <a:r>
              <a:rPr lang="ru-RU" sz="1800" b="1" dirty="0">
                <a:latin typeface="Arial Narrow" panose="020B0606020202030204" pitchFamily="34" charset="0"/>
              </a:rPr>
              <a:t> паст </a:t>
            </a:r>
            <a:r>
              <a:rPr lang="ru-RU" sz="1800" b="1" dirty="0" err="1">
                <a:latin typeface="Arial Narrow" panose="020B0606020202030204" pitchFamily="34" charset="0"/>
              </a:rPr>
              <a:t>гуверньори</a:t>
            </a:r>
            <a:r>
              <a:rPr lang="ru-RU" sz="1800" dirty="0">
                <a:latin typeface="Arial Narrow" panose="020B0606020202030204" pitchFamily="34" charset="0"/>
              </a:rPr>
              <a:t>, </a:t>
            </a:r>
            <a:r>
              <a:rPr lang="ru-RU" sz="1800" dirty="0" err="1">
                <a:latin typeface="Arial Narrow" panose="020B0606020202030204" pitchFamily="34" charset="0"/>
              </a:rPr>
              <a:t>които</a:t>
            </a:r>
            <a:r>
              <a:rPr lang="ru-RU" sz="1800" dirty="0">
                <a:latin typeface="Arial Narrow" panose="020B0606020202030204" pitchFamily="34" charset="0"/>
              </a:rPr>
              <a:t> </a:t>
            </a:r>
            <a:r>
              <a:rPr lang="ru-RU" sz="1800" dirty="0" err="1">
                <a:latin typeface="Arial Narrow" panose="020B0606020202030204" pitchFamily="34" charset="0"/>
              </a:rPr>
              <a:t>продължават</a:t>
            </a:r>
            <a:r>
              <a:rPr lang="ru-RU" sz="1800" dirty="0">
                <a:latin typeface="Arial Narrow" panose="020B0606020202030204" pitchFamily="34" charset="0"/>
              </a:rPr>
              <a:t> да </a:t>
            </a:r>
            <a:r>
              <a:rPr lang="ru-RU" sz="1800" dirty="0" err="1">
                <a:latin typeface="Arial Narrow" panose="020B0606020202030204" pitchFamily="34" charset="0"/>
              </a:rPr>
              <a:t>бъдат</a:t>
            </a:r>
            <a:r>
              <a:rPr lang="ru-RU" sz="1800" dirty="0">
                <a:latin typeface="Arial Narrow" panose="020B0606020202030204" pitchFamily="34" charset="0"/>
              </a:rPr>
              <a:t> </a:t>
            </a:r>
            <a:r>
              <a:rPr lang="ru-RU" sz="1800" dirty="0" err="1">
                <a:latin typeface="Arial Narrow" panose="020B0606020202030204" pitchFamily="34" charset="0"/>
              </a:rPr>
              <a:t>членове</a:t>
            </a:r>
            <a:r>
              <a:rPr lang="ru-RU" sz="1800" dirty="0">
                <a:latin typeface="Arial Narrow" panose="020B0606020202030204" pitchFamily="34" charset="0"/>
              </a:rPr>
              <a:t> на </a:t>
            </a:r>
            <a:r>
              <a:rPr lang="ru-RU" sz="1800" dirty="0" err="1">
                <a:latin typeface="Arial Narrow" panose="020B0606020202030204" pitchFamily="34" charset="0"/>
              </a:rPr>
              <a:t>клубове</a:t>
            </a:r>
            <a:r>
              <a:rPr lang="ru-RU" sz="1800" dirty="0">
                <a:latin typeface="Arial Narrow" panose="020B0606020202030204" pitchFamily="34" charset="0"/>
              </a:rPr>
              <a:t> в дистрикта. </a:t>
            </a:r>
          </a:p>
          <a:p>
            <a:pPr marL="0" indent="0" algn="just" eaLnBrk="1" fontAlgn="auto" hangingPunct="1">
              <a:spcAft>
                <a:spcPts val="300"/>
              </a:spcAft>
              <a:buNone/>
              <a:defRPr/>
            </a:pPr>
            <a:endParaRPr lang="bg-BG" sz="2400" b="1" dirty="0" smtClean="0">
              <a:latin typeface="Arial Narrow" panose="020B0606020202030204" pitchFamily="34" charset="0"/>
            </a:endParaRPr>
          </a:p>
        </p:txBody>
      </p:sp>
    </p:spTree>
    <p:extLst>
      <p:ext uri="{BB962C8B-B14F-4D97-AF65-F5344CB8AC3E}">
        <p14:creationId xmlns:p14="http://schemas.microsoft.com/office/powerpoint/2010/main" val="2203374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sz="2800" b="1" dirty="0"/>
              <a:t>Посланието:</a:t>
            </a:r>
            <a:endParaRPr lang="en-US" altLang="en-US" sz="2800" b="1" dirty="0" smtClean="0">
              <a:latin typeface="Times New Roman" pitchFamily="18" charset="0"/>
              <a:cs typeface="Times New Roman" pitchFamily="18" charset="0"/>
            </a:endParaRPr>
          </a:p>
        </p:txBody>
      </p:sp>
      <p:sp>
        <p:nvSpPr>
          <p:cNvPr id="6" name="Content Placeholder 2">
            <a:extLst>
              <a:ext uri="{FF2B5EF4-FFF2-40B4-BE49-F238E27FC236}">
                <a16:creationId xmlns="" xmlns:a16="http://schemas.microsoft.com/office/drawing/2014/main" id="{82FACF9A-2DF3-4A7F-A19A-7AFC1A9B1346}"/>
              </a:ext>
            </a:extLst>
          </p:cNvPr>
          <p:cNvSpPr>
            <a:spLocks noGrp="1"/>
          </p:cNvSpPr>
          <p:nvPr>
            <p:ph idx="1"/>
          </p:nvPr>
        </p:nvSpPr>
        <p:spPr>
          <a:xfrm>
            <a:off x="457200" y="1219201"/>
            <a:ext cx="8229600" cy="1143000"/>
          </a:xfrm>
          <a:solidFill>
            <a:schemeClr val="accent2">
              <a:lumMod val="20000"/>
              <a:lumOff val="80000"/>
            </a:schemeClr>
          </a:solidFill>
          <a:ln w="19050">
            <a:solidFill>
              <a:srgbClr val="FFC000"/>
            </a:solidFill>
          </a:ln>
        </p:spPr>
        <p:txBody>
          <a:bodyPr/>
          <a:lstStyle/>
          <a:p>
            <a:r>
              <a:rPr lang="bg-BG" sz="2400" dirty="0">
                <a:solidFill>
                  <a:srgbClr val="002060"/>
                </a:solidFill>
              </a:rPr>
              <a:t>Ротари е най-голямата неправителствена хуманитарна организация, която обединява над 1,2 милиона члена в 35 000 клуба….</a:t>
            </a:r>
          </a:p>
        </p:txBody>
      </p:sp>
      <p:pic>
        <p:nvPicPr>
          <p:cNvPr id="7" name="Picture 6">
            <a:extLst>
              <a:ext uri="{FF2B5EF4-FFF2-40B4-BE49-F238E27FC236}">
                <a16:creationId xmlns="" xmlns:a16="http://schemas.microsoft.com/office/drawing/2014/main" id="{A6F38C5F-6A79-4C94-9F0B-EB1457C9F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362201"/>
            <a:ext cx="1295400" cy="1301183"/>
          </a:xfrm>
          <a:prstGeom prst="rect">
            <a:avLst/>
          </a:prstGeom>
          <a:solidFill>
            <a:srgbClr val="FFC000"/>
          </a:solidFill>
          <a:ln w="19050">
            <a:solidFill>
              <a:srgbClr val="FFC000"/>
            </a:solidFill>
          </a:ln>
        </p:spPr>
      </p:pic>
      <p:sp>
        <p:nvSpPr>
          <p:cNvPr id="10" name="Content Placeholder 2">
            <a:extLst>
              <a:ext uri="{FF2B5EF4-FFF2-40B4-BE49-F238E27FC236}">
                <a16:creationId xmlns="" xmlns:a16="http://schemas.microsoft.com/office/drawing/2014/main" id="{62BEFA0E-C7B9-414C-B940-5073C4735FB8}"/>
              </a:ext>
            </a:extLst>
          </p:cNvPr>
          <p:cNvSpPr txBox="1">
            <a:spLocks/>
          </p:cNvSpPr>
          <p:nvPr/>
        </p:nvSpPr>
        <p:spPr>
          <a:xfrm>
            <a:off x="381000" y="3645024"/>
            <a:ext cx="8382000" cy="2520280"/>
          </a:xfrm>
          <a:prstGeom prst="rect">
            <a:avLst/>
          </a:prstGeom>
          <a:solidFill>
            <a:schemeClr val="accent1">
              <a:lumMod val="20000"/>
              <a:lumOff val="80000"/>
            </a:schemeClr>
          </a:solidFill>
          <a:ln w="19050">
            <a:solidFill>
              <a:schemeClr val="tx2">
                <a:lumMod val="20000"/>
                <a:lumOff val="80000"/>
              </a:schemeClr>
            </a:solidFill>
          </a:ln>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bg-BG" sz="2000" dirty="0"/>
              <a:t>„</a:t>
            </a:r>
            <a:r>
              <a:rPr lang="bg-BG" sz="1800" dirty="0">
                <a:solidFill>
                  <a:srgbClr val="002060"/>
                </a:solidFill>
              </a:rPr>
              <a:t>Сега</a:t>
            </a:r>
            <a:r>
              <a:rPr lang="en-US" sz="1800" dirty="0">
                <a:solidFill>
                  <a:srgbClr val="002060"/>
                </a:solidFill>
              </a:rPr>
              <a:t>, </a:t>
            </a:r>
            <a:r>
              <a:rPr lang="bg-BG" sz="1800" dirty="0">
                <a:solidFill>
                  <a:srgbClr val="002060"/>
                </a:solidFill>
              </a:rPr>
              <a:t>както и през</a:t>
            </a:r>
            <a:r>
              <a:rPr lang="en-US" sz="1800" dirty="0">
                <a:solidFill>
                  <a:srgbClr val="002060"/>
                </a:solidFill>
              </a:rPr>
              <a:t> 1905, </a:t>
            </a:r>
            <a:r>
              <a:rPr lang="bg-BG" sz="1800" dirty="0">
                <a:solidFill>
                  <a:srgbClr val="002060"/>
                </a:solidFill>
              </a:rPr>
              <a:t>много от нас идват в Ротари и търсят това, което и Пол Харис е търсил</a:t>
            </a:r>
            <a:r>
              <a:rPr lang="en-US" sz="1800" dirty="0">
                <a:solidFill>
                  <a:srgbClr val="002060"/>
                </a:solidFill>
              </a:rPr>
              <a:t>:</a:t>
            </a:r>
            <a:r>
              <a:rPr lang="bg-BG" sz="1800" dirty="0">
                <a:solidFill>
                  <a:srgbClr val="002060"/>
                </a:solidFill>
              </a:rPr>
              <a:t> приятелство</a:t>
            </a:r>
            <a:r>
              <a:rPr lang="en-US" sz="1800" dirty="0">
                <a:solidFill>
                  <a:srgbClr val="002060"/>
                </a:solidFill>
              </a:rPr>
              <a:t>, ­</a:t>
            </a:r>
            <a:r>
              <a:rPr lang="bg-BG" sz="1800" dirty="0">
                <a:solidFill>
                  <a:srgbClr val="002060"/>
                </a:solidFill>
              </a:rPr>
              <a:t>свързаност</a:t>
            </a:r>
            <a:r>
              <a:rPr lang="en-US" sz="1800" dirty="0">
                <a:solidFill>
                  <a:srgbClr val="002060"/>
                </a:solidFill>
              </a:rPr>
              <a:t>, </a:t>
            </a:r>
            <a:r>
              <a:rPr lang="bg-BG" sz="1800" dirty="0">
                <a:solidFill>
                  <a:srgbClr val="002060"/>
                </a:solidFill>
              </a:rPr>
              <a:t>място, където да се чувстват у дома</a:t>
            </a:r>
            <a:r>
              <a:rPr lang="en-US" sz="1800" dirty="0">
                <a:solidFill>
                  <a:srgbClr val="002060"/>
                </a:solidFill>
              </a:rPr>
              <a:t>. </a:t>
            </a:r>
            <a:r>
              <a:rPr lang="bg-BG" sz="1800" dirty="0">
                <a:solidFill>
                  <a:srgbClr val="002060"/>
                </a:solidFill>
              </a:rPr>
              <a:t>Но днес Ротари ни дава много повече, отколкото на първите си членове в най-ранните години.</a:t>
            </a:r>
            <a:r>
              <a:rPr lang="en-US" sz="1800" dirty="0">
                <a:solidFill>
                  <a:srgbClr val="002060"/>
                </a:solidFill>
              </a:rPr>
              <a:t> </a:t>
            </a:r>
            <a:r>
              <a:rPr lang="bg-BG" sz="1800" dirty="0">
                <a:solidFill>
                  <a:srgbClr val="002060"/>
                </a:solidFill>
              </a:rPr>
              <a:t>Днес Ротари, със силата на над 1,2 милиона членове</a:t>
            </a:r>
            <a:r>
              <a:rPr lang="en-US" sz="1800" dirty="0">
                <a:solidFill>
                  <a:srgbClr val="002060"/>
                </a:solidFill>
              </a:rPr>
              <a:t>, </a:t>
            </a:r>
            <a:r>
              <a:rPr lang="bg-BG" sz="1800" dirty="0">
                <a:solidFill>
                  <a:srgbClr val="002060"/>
                </a:solidFill>
              </a:rPr>
              <a:t>ни дава възможност да се чувстваме у дома не само в малката група на своите приятели</a:t>
            </a:r>
            <a:r>
              <a:rPr lang="en-US" sz="1800" dirty="0">
                <a:solidFill>
                  <a:srgbClr val="002060"/>
                </a:solidFill>
              </a:rPr>
              <a:t>,</a:t>
            </a:r>
            <a:r>
              <a:rPr lang="bg-BG" sz="1800" dirty="0">
                <a:solidFill>
                  <a:srgbClr val="002060"/>
                </a:solidFill>
              </a:rPr>
              <a:t> но и във всеки един клуб, колкото и различен да е, във всяка от нашите общности и навсякъде по света.“ – Иън Райзли, февруари 2018</a:t>
            </a:r>
            <a:r>
              <a:rPr lang="en-US" sz="1800" dirty="0">
                <a:solidFill>
                  <a:srgbClr val="002060"/>
                </a:solidFill>
              </a:rPr>
              <a:t> </a:t>
            </a:r>
            <a:endParaRPr lang="bg-BG" sz="1800" dirty="0">
              <a:solidFill>
                <a:srgbClr val="002060"/>
              </a:solidFill>
            </a:endParaRPr>
          </a:p>
        </p:txBody>
      </p:sp>
    </p:spTree>
    <p:extLst>
      <p:ext uri="{BB962C8B-B14F-4D97-AF65-F5344CB8AC3E}">
        <p14:creationId xmlns:p14="http://schemas.microsoft.com/office/powerpoint/2010/main" val="1672987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268760"/>
            <a:ext cx="8229600" cy="4476403"/>
          </a:xfrm>
        </p:spPr>
        <p:txBody>
          <a:bodyPr lIns="0" tIns="0" rIns="0" bIns="0"/>
          <a:lstStyle/>
          <a:p>
            <a:pPr marL="0" indent="0" algn="just" eaLnBrk="1" fontAlgn="auto" hangingPunct="1">
              <a:spcAft>
                <a:spcPts val="300"/>
              </a:spcAft>
              <a:buNone/>
              <a:defRPr/>
            </a:pPr>
            <a:r>
              <a:rPr lang="ru-RU" sz="1800" b="1" dirty="0">
                <a:latin typeface="Arial Narrow" panose="020B0606020202030204" pitchFamily="34" charset="0"/>
              </a:rPr>
              <a:t>14.020.4. Клубни предложения за </a:t>
            </a:r>
            <a:r>
              <a:rPr lang="ru-RU" sz="1800" b="1" dirty="0" err="1">
                <a:latin typeface="Arial Narrow" panose="020B0606020202030204" pitchFamily="34" charset="0"/>
              </a:rPr>
              <a:t>гуверньор</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a:latin typeface="Arial Narrow" panose="020B0606020202030204" pitchFamily="34" charset="0"/>
              </a:rPr>
              <a:t>- </a:t>
            </a:r>
            <a:r>
              <a:rPr lang="ru-RU" sz="1800" dirty="0" err="1">
                <a:latin typeface="Arial Narrow" panose="020B0606020202030204" pitchFamily="34" charset="0"/>
              </a:rPr>
              <a:t>клубовете</a:t>
            </a:r>
            <a:r>
              <a:rPr lang="ru-RU" sz="1800" dirty="0">
                <a:latin typeface="Arial Narrow" panose="020B0606020202030204" pitchFamily="34" charset="0"/>
              </a:rPr>
              <a:t> да представят </a:t>
            </a:r>
            <a:r>
              <a:rPr lang="ru-RU" sz="1800" dirty="0" err="1">
                <a:latin typeface="Arial Narrow" panose="020B0606020202030204" pitchFamily="34" charset="0"/>
              </a:rPr>
              <a:t>своите</a:t>
            </a:r>
            <a:r>
              <a:rPr lang="ru-RU" sz="1800" dirty="0">
                <a:latin typeface="Arial Narrow" panose="020B0606020202030204" pitchFamily="34" charset="0"/>
              </a:rPr>
              <a:t> предложения за кандидат-</a:t>
            </a:r>
            <a:r>
              <a:rPr lang="ru-RU" sz="1800" dirty="0" err="1">
                <a:latin typeface="Arial Narrow" panose="020B0606020202030204" pitchFamily="34" charset="0"/>
              </a:rPr>
              <a:t>гуверньори</a:t>
            </a:r>
            <a:endParaRPr lang="ru-RU" sz="1800" dirty="0">
              <a:latin typeface="Arial Narrow" panose="020B0606020202030204" pitchFamily="34" charset="0"/>
            </a:endParaRPr>
          </a:p>
          <a:p>
            <a:pPr marL="0" indent="0" algn="just" eaLnBrk="1" fontAlgn="auto" hangingPunct="1">
              <a:spcAft>
                <a:spcPts val="300"/>
              </a:spcAft>
              <a:buNone/>
              <a:defRPr/>
            </a:pPr>
            <a:r>
              <a:rPr lang="ru-RU" sz="1800" dirty="0">
                <a:latin typeface="Arial Narrow" panose="020B0606020202030204" pitchFamily="34" charset="0"/>
              </a:rPr>
              <a:t>- </a:t>
            </a:r>
            <a:r>
              <a:rPr lang="ru-RU" sz="1800" dirty="0" err="1">
                <a:latin typeface="Arial Narrow" panose="020B0606020202030204" pitchFamily="34" charset="0"/>
              </a:rPr>
              <a:t>тези</a:t>
            </a:r>
            <a:r>
              <a:rPr lang="ru-RU" sz="1800" dirty="0">
                <a:latin typeface="Arial Narrow" panose="020B0606020202030204" pitchFamily="34" charset="0"/>
              </a:rPr>
              <a:t> предложения се </a:t>
            </a:r>
            <a:r>
              <a:rPr lang="ru-RU" sz="1800" dirty="0" err="1">
                <a:latin typeface="Arial Narrow" panose="020B0606020202030204" pitchFamily="34" charset="0"/>
              </a:rPr>
              <a:t>разглеждат</a:t>
            </a:r>
            <a:r>
              <a:rPr lang="ru-RU" sz="1800" dirty="0">
                <a:latin typeface="Arial Narrow" panose="020B0606020202030204" pitchFamily="34" charset="0"/>
              </a:rPr>
              <a:t> от </a:t>
            </a:r>
            <a:r>
              <a:rPr lang="ru-RU" sz="1800" dirty="0" err="1">
                <a:latin typeface="Arial Narrow" panose="020B0606020202030204" pitchFamily="34" charset="0"/>
              </a:rPr>
              <a:t>комисията</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a:t>
            </a:r>
          </a:p>
          <a:p>
            <a:pPr marL="0" indent="0" algn="just" eaLnBrk="1" fontAlgn="auto" hangingPunct="1">
              <a:spcAft>
                <a:spcPts val="300"/>
              </a:spcAft>
              <a:buNone/>
              <a:defRPr/>
            </a:pPr>
            <a:r>
              <a:rPr lang="ru-RU" sz="1800" dirty="0">
                <a:latin typeface="Arial Narrow" panose="020B0606020202030204" pitchFamily="34" charset="0"/>
              </a:rPr>
              <a:t>- </a:t>
            </a:r>
            <a:r>
              <a:rPr lang="ru-RU" sz="1800" dirty="0" err="1">
                <a:latin typeface="Arial Narrow" panose="020B0606020202030204" pitchFamily="34" charset="0"/>
              </a:rPr>
              <a:t>предложенията</a:t>
            </a:r>
            <a:r>
              <a:rPr lang="ru-RU" sz="1800" dirty="0">
                <a:latin typeface="Arial Narrow" panose="020B0606020202030204" pitchFamily="34" charset="0"/>
              </a:rPr>
              <a:t> се </a:t>
            </a:r>
            <a:r>
              <a:rPr lang="ru-RU" sz="1800" dirty="0" err="1">
                <a:latin typeface="Arial Narrow" panose="020B0606020202030204" pitchFamily="34" charset="0"/>
              </a:rPr>
              <a:t>подават</a:t>
            </a:r>
            <a:r>
              <a:rPr lang="ru-RU" sz="1800" dirty="0">
                <a:latin typeface="Arial Narrow" panose="020B0606020202030204" pitchFamily="34" charset="0"/>
              </a:rPr>
              <a:t> </a:t>
            </a:r>
            <a:r>
              <a:rPr lang="ru-RU" sz="1800" dirty="0" err="1">
                <a:latin typeface="Arial Narrow" panose="020B0606020202030204" pitchFamily="34" charset="0"/>
              </a:rPr>
              <a:t>във</a:t>
            </a:r>
            <a:r>
              <a:rPr lang="ru-RU" sz="1800" dirty="0">
                <a:latin typeface="Arial Narrow" panose="020B0606020202030204" pitchFamily="34" charset="0"/>
              </a:rPr>
              <a:t> формата на резолюция, </a:t>
            </a:r>
            <a:r>
              <a:rPr lang="ru-RU" sz="1800" dirty="0" err="1">
                <a:latin typeface="Arial Narrow" panose="020B0606020202030204" pitchFamily="34" charset="0"/>
              </a:rPr>
              <a:t>приета</a:t>
            </a:r>
            <a:r>
              <a:rPr lang="ru-RU" sz="1800" dirty="0">
                <a:latin typeface="Arial Narrow" panose="020B0606020202030204" pitchFamily="34" charset="0"/>
              </a:rPr>
              <a:t> по </a:t>
            </a:r>
            <a:r>
              <a:rPr lang="ru-RU" sz="1800" dirty="0" err="1">
                <a:latin typeface="Arial Narrow" panose="020B0606020202030204" pitchFamily="34" charset="0"/>
              </a:rPr>
              <a:t>време</a:t>
            </a:r>
            <a:r>
              <a:rPr lang="ru-RU" sz="1800" dirty="0">
                <a:latin typeface="Arial Narrow" panose="020B0606020202030204" pitchFamily="34" charset="0"/>
              </a:rPr>
              <a:t> на </a:t>
            </a:r>
            <a:r>
              <a:rPr lang="ru-RU" sz="1800" dirty="0" err="1">
                <a:latin typeface="Arial Narrow" panose="020B0606020202030204" pitchFamily="34" charset="0"/>
              </a:rPr>
              <a:t>редовна</a:t>
            </a:r>
            <a:r>
              <a:rPr lang="ru-RU" sz="1800" dirty="0">
                <a:latin typeface="Arial Narrow" panose="020B0606020202030204" pitchFamily="34" charset="0"/>
              </a:rPr>
              <a:t> </a:t>
            </a:r>
            <a:r>
              <a:rPr lang="ru-RU" sz="1800" dirty="0" err="1">
                <a:latin typeface="Arial Narrow" panose="020B0606020202030204" pitchFamily="34" charset="0"/>
              </a:rPr>
              <a:t>среща</a:t>
            </a:r>
            <a:r>
              <a:rPr lang="ru-RU" sz="1800" dirty="0">
                <a:latin typeface="Arial Narrow" panose="020B0606020202030204" pitchFamily="34" charset="0"/>
              </a:rPr>
              <a:t> на клуба</a:t>
            </a:r>
          </a:p>
          <a:p>
            <a:pPr marL="0" indent="0" algn="just" eaLnBrk="1" fontAlgn="auto" hangingPunct="1">
              <a:spcAft>
                <a:spcPts val="300"/>
              </a:spcAft>
              <a:buNone/>
              <a:defRPr/>
            </a:pPr>
            <a:r>
              <a:rPr lang="ru-RU" sz="1800" dirty="0">
                <a:latin typeface="Arial Narrow" panose="020B0606020202030204" pitchFamily="34" charset="0"/>
              </a:rPr>
              <a:t>- един клуб </a:t>
            </a:r>
            <a:r>
              <a:rPr lang="ru-RU" sz="1800" dirty="0" err="1">
                <a:latin typeface="Arial Narrow" panose="020B0606020202030204" pitchFamily="34" charset="0"/>
              </a:rPr>
              <a:t>има</a:t>
            </a:r>
            <a:r>
              <a:rPr lang="ru-RU" sz="1800" dirty="0">
                <a:latin typeface="Arial Narrow" panose="020B0606020202030204" pitchFamily="34" charset="0"/>
              </a:rPr>
              <a:t> </a:t>
            </a:r>
            <a:r>
              <a:rPr lang="ru-RU" sz="1800" dirty="0" err="1">
                <a:latin typeface="Arial Narrow" panose="020B0606020202030204" pitchFamily="34" charset="0"/>
              </a:rPr>
              <a:t>правото</a:t>
            </a:r>
            <a:r>
              <a:rPr lang="ru-RU" sz="1800" dirty="0">
                <a:latin typeface="Arial Narrow" panose="020B0606020202030204" pitchFamily="34" charset="0"/>
              </a:rPr>
              <a:t> да предложи </a:t>
            </a:r>
            <a:r>
              <a:rPr lang="ru-RU" sz="1800" dirty="0" err="1">
                <a:latin typeface="Arial Narrow" panose="020B0606020202030204" pitchFamily="34" charset="0"/>
              </a:rPr>
              <a:t>като</a:t>
            </a:r>
            <a:r>
              <a:rPr lang="ru-RU" sz="1800" dirty="0">
                <a:latin typeface="Arial Narrow" panose="020B0606020202030204" pitchFamily="34" charset="0"/>
              </a:rPr>
              <a:t> кандидат за </a:t>
            </a:r>
            <a:r>
              <a:rPr lang="ru-RU" sz="1800" dirty="0" err="1">
                <a:latin typeface="Arial Narrow" panose="020B0606020202030204" pitchFamily="34" charset="0"/>
              </a:rPr>
              <a:t>гуверньор</a:t>
            </a:r>
            <a:r>
              <a:rPr lang="ru-RU" sz="1800" dirty="0">
                <a:latin typeface="Arial Narrow" panose="020B0606020202030204" pitchFamily="34" charset="0"/>
              </a:rPr>
              <a:t> само един от </a:t>
            </a:r>
            <a:r>
              <a:rPr lang="ru-RU" sz="1800" dirty="0" err="1">
                <a:latin typeface="Arial Narrow" panose="020B0606020202030204" pitchFamily="34" charset="0"/>
              </a:rPr>
              <a:t>своите</a:t>
            </a:r>
            <a:r>
              <a:rPr lang="ru-RU" sz="1800" dirty="0">
                <a:latin typeface="Arial Narrow" panose="020B0606020202030204" pitchFamily="34" charset="0"/>
              </a:rPr>
              <a:t> </a:t>
            </a:r>
            <a:r>
              <a:rPr lang="ru-RU" sz="1800" dirty="0" err="1">
                <a:latin typeface="Arial Narrow" panose="020B0606020202030204" pitchFamily="34" charset="0"/>
              </a:rPr>
              <a:t>членове</a:t>
            </a:r>
            <a:r>
              <a:rPr lang="ru-RU" sz="1800" dirty="0">
                <a:latin typeface="Arial Narrow" panose="020B0606020202030204" pitchFamily="34" charset="0"/>
              </a:rPr>
              <a:t>.</a:t>
            </a:r>
          </a:p>
          <a:p>
            <a:pPr marL="0" indent="0" algn="just" eaLnBrk="1" fontAlgn="auto" hangingPunct="1">
              <a:spcAft>
                <a:spcPts val="300"/>
              </a:spcAft>
              <a:buNone/>
              <a:defRPr/>
            </a:pPr>
            <a:endParaRPr lang="ru-RU" sz="1800" b="1" dirty="0">
              <a:latin typeface="Arial Narrow" panose="020B0606020202030204" pitchFamily="34" charset="0"/>
            </a:endParaRPr>
          </a:p>
          <a:p>
            <a:pPr marL="0" indent="0" algn="just" eaLnBrk="1" fontAlgn="auto" hangingPunct="1">
              <a:spcAft>
                <a:spcPts val="300"/>
              </a:spcAft>
              <a:buNone/>
              <a:defRPr/>
            </a:pPr>
            <a:r>
              <a:rPr lang="ru-RU" sz="1800" b="1" dirty="0">
                <a:latin typeface="Arial Narrow" panose="020B0606020202030204" pitchFamily="34" charset="0"/>
              </a:rPr>
              <a:t>14.020.5. </a:t>
            </a:r>
            <a:r>
              <a:rPr lang="ru-RU" sz="1800" b="1" dirty="0" err="1">
                <a:latin typeface="Arial Narrow" panose="020B0606020202030204" pitchFamily="34" charset="0"/>
              </a:rPr>
              <a:t>Номиниране</a:t>
            </a:r>
            <a:r>
              <a:rPr lang="ru-RU" sz="1800" b="1" dirty="0">
                <a:latin typeface="Arial Narrow" panose="020B0606020202030204" pitchFamily="34" charset="0"/>
              </a:rPr>
              <a:t> на </a:t>
            </a:r>
            <a:r>
              <a:rPr lang="ru-RU" sz="1800" b="1" dirty="0" err="1">
                <a:latin typeface="Arial Narrow" panose="020B0606020202030204" pitchFamily="34" charset="0"/>
              </a:rPr>
              <a:t>най-квалифицирания</a:t>
            </a:r>
            <a:r>
              <a:rPr lang="ru-RU" sz="1800" b="1" dirty="0">
                <a:latin typeface="Arial Narrow" panose="020B0606020202030204" pitchFamily="34" charset="0"/>
              </a:rPr>
              <a:t> </a:t>
            </a:r>
            <a:r>
              <a:rPr lang="ru-RU" sz="1800" b="1" dirty="0" err="1">
                <a:latin typeface="Arial Narrow" panose="020B0606020202030204" pitchFamily="34" charset="0"/>
              </a:rPr>
              <a:t>ротарианец</a:t>
            </a:r>
            <a:r>
              <a:rPr lang="ru-RU" sz="1800" b="1" dirty="0">
                <a:latin typeface="Arial Narrow" panose="020B0606020202030204" pitchFamily="34" charset="0"/>
              </a:rPr>
              <a:t> от страна на </a:t>
            </a:r>
            <a:r>
              <a:rPr lang="ru-RU" sz="1800" b="1" dirty="0" err="1">
                <a:latin typeface="Arial Narrow" panose="020B0606020202030204" pitchFamily="34" charset="0"/>
              </a:rPr>
              <a:t>комисията</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err="1">
                <a:latin typeface="Arial Narrow" panose="020B0606020202030204" pitchFamily="34" charset="0"/>
              </a:rPr>
              <a:t>Комисията</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за </a:t>
            </a:r>
            <a:r>
              <a:rPr lang="ru-RU" sz="1800" dirty="0" err="1">
                <a:latin typeface="Arial Narrow" panose="020B0606020202030204" pitchFamily="34" charset="0"/>
              </a:rPr>
              <a:t>гуверньор</a:t>
            </a:r>
            <a:r>
              <a:rPr lang="ru-RU" sz="1800" dirty="0">
                <a:latin typeface="Arial Narrow" panose="020B0606020202030204" pitchFamily="34" charset="0"/>
              </a:rPr>
              <a:t> не се </a:t>
            </a:r>
            <a:r>
              <a:rPr lang="ru-RU" sz="1800" dirty="0" err="1">
                <a:latin typeface="Arial Narrow" panose="020B0606020202030204" pitchFamily="34" charset="0"/>
              </a:rPr>
              <a:t>ограничава</a:t>
            </a:r>
            <a:r>
              <a:rPr lang="ru-RU" sz="1800" dirty="0">
                <a:latin typeface="Arial Narrow" panose="020B0606020202030204" pitchFamily="34" charset="0"/>
              </a:rPr>
              <a:t> в </a:t>
            </a:r>
            <a:r>
              <a:rPr lang="ru-RU" sz="1800" dirty="0" err="1">
                <a:latin typeface="Arial Narrow" panose="020B0606020202030204" pitchFamily="34" charset="0"/>
              </a:rPr>
              <a:t>избора</a:t>
            </a:r>
            <a:r>
              <a:rPr lang="ru-RU" sz="1800" dirty="0">
                <a:latin typeface="Arial Narrow" panose="020B0606020202030204" pitchFamily="34" charset="0"/>
              </a:rPr>
              <a:t> си до </a:t>
            </a:r>
            <a:r>
              <a:rPr lang="ru-RU" sz="1800" dirty="0" err="1">
                <a:latin typeface="Arial Narrow" panose="020B0606020202030204" pitchFamily="34" charset="0"/>
              </a:rPr>
              <a:t>имената</a:t>
            </a:r>
            <a:r>
              <a:rPr lang="ru-RU" sz="1800" dirty="0">
                <a:latin typeface="Arial Narrow" panose="020B0606020202030204" pitchFamily="34" charset="0"/>
              </a:rPr>
              <a:t>, </a:t>
            </a:r>
            <a:r>
              <a:rPr lang="ru-RU" sz="1800" dirty="0" err="1">
                <a:latin typeface="Arial Narrow" panose="020B0606020202030204" pitchFamily="34" charset="0"/>
              </a:rPr>
              <a:t>предложени</a:t>
            </a:r>
            <a:r>
              <a:rPr lang="ru-RU" sz="1800" dirty="0">
                <a:latin typeface="Arial Narrow" panose="020B0606020202030204" pitchFamily="34" charset="0"/>
              </a:rPr>
              <a:t> от </a:t>
            </a:r>
            <a:r>
              <a:rPr lang="ru-RU" sz="1800" dirty="0" err="1">
                <a:latin typeface="Arial Narrow" panose="020B0606020202030204" pitchFamily="34" charset="0"/>
              </a:rPr>
              <a:t>клубовете</a:t>
            </a:r>
            <a:r>
              <a:rPr lang="ru-RU" sz="1800" dirty="0">
                <a:latin typeface="Arial Narrow" panose="020B0606020202030204" pitchFamily="34" charset="0"/>
              </a:rPr>
              <a:t> в дистрикта. </a:t>
            </a:r>
            <a:r>
              <a:rPr lang="ru-RU" sz="1800" dirty="0" err="1">
                <a:latin typeface="Arial Narrow" panose="020B0606020202030204" pitchFamily="34" charset="0"/>
              </a:rPr>
              <a:t>Комисията</a:t>
            </a:r>
            <a:r>
              <a:rPr lang="ru-RU" sz="1800" dirty="0">
                <a:latin typeface="Arial Narrow" panose="020B0606020202030204" pitchFamily="34" charset="0"/>
              </a:rPr>
              <a:t> </a:t>
            </a:r>
            <a:r>
              <a:rPr lang="ru-RU" sz="1800" b="1" dirty="0" smtClean="0">
                <a:latin typeface="Arial Narrow" panose="020B0606020202030204" pitchFamily="34" charset="0"/>
              </a:rPr>
              <a:t>НОМИНИРА</a:t>
            </a:r>
            <a:r>
              <a:rPr lang="ru-RU" sz="1800" dirty="0" smtClean="0">
                <a:latin typeface="Arial Narrow" panose="020B0606020202030204" pitchFamily="34" charset="0"/>
              </a:rPr>
              <a:t> </a:t>
            </a:r>
            <a:r>
              <a:rPr lang="ru-RU" sz="1800" dirty="0" err="1">
                <a:latin typeface="Arial Narrow" panose="020B0606020202030204" pitchFamily="34" charset="0"/>
              </a:rPr>
              <a:t>най-квалифицирания</a:t>
            </a:r>
            <a:r>
              <a:rPr lang="ru-RU" sz="1800" dirty="0">
                <a:latin typeface="Arial Narrow" panose="020B0606020202030204" pitchFamily="34" charset="0"/>
              </a:rPr>
              <a:t> </a:t>
            </a:r>
            <a:r>
              <a:rPr lang="ru-RU" sz="1800" dirty="0" err="1">
                <a:latin typeface="Arial Narrow" panose="020B0606020202030204" pitchFamily="34" charset="0"/>
              </a:rPr>
              <a:t>ротарианец</a:t>
            </a:r>
            <a:r>
              <a:rPr lang="ru-RU" sz="1800" dirty="0">
                <a:latin typeface="Arial Narrow" panose="020B0606020202030204" pitchFamily="34" charset="0"/>
              </a:rPr>
              <a:t>, </a:t>
            </a:r>
            <a:r>
              <a:rPr lang="ru-RU" sz="1800" dirty="0" err="1">
                <a:latin typeface="Arial Narrow" panose="020B0606020202030204" pitchFamily="34" charset="0"/>
              </a:rPr>
              <a:t>който</a:t>
            </a:r>
            <a:r>
              <a:rPr lang="ru-RU" sz="1800" dirty="0">
                <a:latin typeface="Arial Narrow" panose="020B0606020202030204" pitchFamily="34" charset="0"/>
              </a:rPr>
              <a:t> би </a:t>
            </a:r>
            <a:r>
              <a:rPr lang="ru-RU" sz="1800" dirty="0" err="1">
                <a:latin typeface="Arial Narrow" panose="020B0606020202030204" pitchFamily="34" charset="0"/>
              </a:rPr>
              <a:t>могъл</a:t>
            </a:r>
            <a:r>
              <a:rPr lang="ru-RU" sz="1800" dirty="0">
                <a:latin typeface="Arial Narrow" panose="020B0606020202030204" pitchFamily="34" charset="0"/>
              </a:rPr>
              <a:t> да служи </a:t>
            </a:r>
            <a:r>
              <a:rPr lang="ru-RU" sz="1800" dirty="0" err="1">
                <a:latin typeface="Arial Narrow" panose="020B0606020202030204" pitchFamily="34" charset="0"/>
              </a:rPr>
              <a:t>като</a:t>
            </a:r>
            <a:r>
              <a:rPr lang="ru-RU" sz="1800" dirty="0">
                <a:latin typeface="Arial Narrow" panose="020B0606020202030204" pitchFamily="34" charset="0"/>
              </a:rPr>
              <a:t> </a:t>
            </a:r>
            <a:r>
              <a:rPr lang="ru-RU" sz="1800" dirty="0" err="1">
                <a:latin typeface="Arial Narrow" panose="020B0606020202030204" pitchFamily="34" charset="0"/>
              </a:rPr>
              <a:t>гуверньор</a:t>
            </a:r>
            <a:r>
              <a:rPr lang="ru-RU" sz="1800" dirty="0">
                <a:latin typeface="Arial Narrow" panose="020B0606020202030204" pitchFamily="34" charset="0"/>
              </a:rPr>
              <a:t>.</a:t>
            </a:r>
          </a:p>
          <a:p>
            <a:pPr marL="0" indent="0" algn="just" eaLnBrk="1" fontAlgn="auto" hangingPunct="1">
              <a:spcAft>
                <a:spcPts val="300"/>
              </a:spcAft>
              <a:buNone/>
              <a:defRPr/>
            </a:pPr>
            <a:endParaRPr lang="bg-BG" sz="2400" b="1" dirty="0" smtClean="0">
              <a:latin typeface="Arial Narrow" panose="020B0606020202030204" pitchFamily="34" charset="0"/>
            </a:endParaRPr>
          </a:p>
        </p:txBody>
      </p:sp>
    </p:spTree>
    <p:extLst>
      <p:ext uri="{BB962C8B-B14F-4D97-AF65-F5344CB8AC3E}">
        <p14:creationId xmlns:p14="http://schemas.microsoft.com/office/powerpoint/2010/main" val="400331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268760"/>
            <a:ext cx="8229600" cy="4476403"/>
          </a:xfrm>
        </p:spPr>
        <p:txBody>
          <a:bodyPr lIns="0" tIns="0" rIns="0" bIns="0"/>
          <a:lstStyle/>
          <a:p>
            <a:pPr marL="0" indent="0" algn="just" eaLnBrk="1" fontAlgn="auto" hangingPunct="1">
              <a:spcAft>
                <a:spcPts val="300"/>
              </a:spcAft>
              <a:buNone/>
              <a:defRPr/>
            </a:pPr>
            <a:endParaRPr lang="ru-RU" sz="2400" b="1" dirty="0">
              <a:latin typeface="Arial Narrow" panose="020B0606020202030204" pitchFamily="34" charset="0"/>
            </a:endParaRPr>
          </a:p>
          <a:p>
            <a:pPr marL="0" indent="0" algn="just" eaLnBrk="1" fontAlgn="auto" hangingPunct="1">
              <a:spcAft>
                <a:spcPts val="300"/>
              </a:spcAft>
              <a:buNone/>
              <a:defRPr/>
            </a:pPr>
            <a:r>
              <a:rPr lang="ru-RU" sz="1800" b="1" dirty="0">
                <a:latin typeface="Arial Narrow" panose="020B0606020202030204" pitchFamily="34" charset="0"/>
              </a:rPr>
              <a:t>14.020.6. </a:t>
            </a:r>
            <a:r>
              <a:rPr lang="ru-RU" sz="1800" b="1" dirty="0" err="1">
                <a:latin typeface="Arial Narrow" panose="020B0606020202030204" pitchFamily="34" charset="0"/>
              </a:rPr>
              <a:t>Обявяване</a:t>
            </a:r>
            <a:r>
              <a:rPr lang="ru-RU" sz="1800" b="1" dirty="0">
                <a:latin typeface="Arial Narrow" panose="020B0606020202030204" pitchFamily="34" charset="0"/>
              </a:rPr>
              <a:t> на </a:t>
            </a:r>
            <a:r>
              <a:rPr lang="ru-RU" sz="1800" b="1" dirty="0" err="1">
                <a:latin typeface="Arial Narrow" panose="020B0606020202030204" pitchFamily="34" charset="0"/>
              </a:rPr>
              <a:t>номинирания</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err="1">
                <a:latin typeface="Arial Narrow" panose="020B0606020202030204" pitchFamily="34" charset="0"/>
              </a:rPr>
              <a:t>Председателят</a:t>
            </a:r>
            <a:r>
              <a:rPr lang="ru-RU" sz="1800" dirty="0">
                <a:latin typeface="Arial Narrow" panose="020B0606020202030204" pitchFamily="34" charset="0"/>
              </a:rPr>
              <a:t> на </a:t>
            </a:r>
            <a:r>
              <a:rPr lang="ru-RU" sz="1800" dirty="0" err="1">
                <a:latin typeface="Arial Narrow" panose="020B0606020202030204" pitchFamily="34" charset="0"/>
              </a:rPr>
              <a:t>комисията</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a:t>
            </a:r>
            <a:r>
              <a:rPr lang="ru-RU" sz="1800" dirty="0" err="1">
                <a:latin typeface="Arial Narrow" panose="020B0606020202030204" pitchFamily="34" charset="0"/>
              </a:rPr>
              <a:t>уведомява</a:t>
            </a:r>
            <a:r>
              <a:rPr lang="ru-RU" sz="1800" dirty="0">
                <a:latin typeface="Arial Narrow" panose="020B0606020202030204" pitchFamily="34" charset="0"/>
              </a:rPr>
              <a:t> </a:t>
            </a:r>
            <a:r>
              <a:rPr lang="ru-RU" sz="1800" dirty="0" err="1">
                <a:latin typeface="Arial Narrow" panose="020B0606020202030204" pitchFamily="34" charset="0"/>
              </a:rPr>
              <a:t>гуверньора</a:t>
            </a:r>
            <a:r>
              <a:rPr lang="ru-RU" sz="1800" dirty="0">
                <a:latin typeface="Arial Narrow" panose="020B0606020202030204" pitchFamily="34" charset="0"/>
              </a:rPr>
              <a:t> за </a:t>
            </a:r>
            <a:r>
              <a:rPr lang="ru-RU" sz="1800" dirty="0" err="1">
                <a:latin typeface="Arial Narrow" panose="020B0606020202030204" pitchFamily="34" charset="0"/>
              </a:rPr>
              <a:t>името</a:t>
            </a:r>
            <a:r>
              <a:rPr lang="ru-RU" sz="1800" dirty="0">
                <a:latin typeface="Arial Narrow" panose="020B0606020202030204" pitchFamily="34" charset="0"/>
              </a:rPr>
              <a:t> на </a:t>
            </a:r>
            <a:r>
              <a:rPr lang="ru-RU" sz="1800" dirty="0" err="1" smtClean="0">
                <a:latin typeface="Arial Narrow" panose="020B0606020202030204" pitchFamily="34" charset="0"/>
              </a:rPr>
              <a:t>номинирания</a:t>
            </a:r>
            <a:r>
              <a:rPr lang="ru-RU" sz="1800" dirty="0" smtClean="0">
                <a:latin typeface="Arial Narrow" panose="020B0606020202030204" pitchFamily="34" charset="0"/>
              </a:rPr>
              <a:t> </a:t>
            </a:r>
            <a:r>
              <a:rPr lang="ru-RU" sz="1800" dirty="0">
                <a:latin typeface="Arial Narrow" panose="020B0606020202030204" pitchFamily="34" charset="0"/>
              </a:rPr>
              <a:t>кандидат </a:t>
            </a:r>
            <a:r>
              <a:rPr lang="ru-RU" sz="1800" b="1" dirty="0">
                <a:latin typeface="Arial Narrow" panose="020B0606020202030204" pitchFamily="34" charset="0"/>
              </a:rPr>
              <a:t>в срок от 24 часа </a:t>
            </a:r>
            <a:r>
              <a:rPr lang="ru-RU" sz="1800" dirty="0">
                <a:latin typeface="Arial Narrow" panose="020B0606020202030204" pitchFamily="34" charset="0"/>
              </a:rPr>
              <a:t>от края на </a:t>
            </a:r>
            <a:r>
              <a:rPr lang="ru-RU" sz="1800" dirty="0" err="1">
                <a:latin typeface="Arial Narrow" panose="020B0606020202030204" pitchFamily="34" charset="0"/>
              </a:rPr>
              <a:t>заседанието</a:t>
            </a:r>
            <a:r>
              <a:rPr lang="ru-RU" sz="1800" dirty="0">
                <a:latin typeface="Arial Narrow" panose="020B0606020202030204" pitchFamily="34" charset="0"/>
              </a:rPr>
              <a:t> на </a:t>
            </a:r>
            <a:r>
              <a:rPr lang="ru-RU" sz="1800" dirty="0" err="1">
                <a:latin typeface="Arial Narrow" panose="020B0606020202030204" pitchFamily="34" charset="0"/>
              </a:rPr>
              <a:t>комисията</a:t>
            </a:r>
            <a:r>
              <a:rPr lang="ru-RU" sz="1800" dirty="0">
                <a:latin typeface="Arial Narrow" panose="020B0606020202030204" pitchFamily="34" charset="0"/>
              </a:rPr>
              <a:t> по </a:t>
            </a:r>
            <a:r>
              <a:rPr lang="ru-RU" sz="1800" dirty="0" err="1">
                <a:latin typeface="Arial Narrow" panose="020B0606020202030204" pitchFamily="34" charset="0"/>
              </a:rPr>
              <a:t>номинациите</a:t>
            </a:r>
            <a:r>
              <a:rPr lang="ru-RU" sz="1800" dirty="0">
                <a:latin typeface="Arial Narrow" panose="020B0606020202030204" pitchFamily="34" charset="0"/>
              </a:rPr>
              <a:t>. </a:t>
            </a:r>
            <a:r>
              <a:rPr lang="ru-RU" sz="1800" dirty="0" err="1">
                <a:latin typeface="Arial Narrow" panose="020B0606020202030204" pitchFamily="34" charset="0"/>
              </a:rPr>
              <a:t>Гуверньорът</a:t>
            </a:r>
            <a:r>
              <a:rPr lang="ru-RU" sz="1800" dirty="0">
                <a:latin typeface="Arial Narrow" panose="020B0606020202030204" pitchFamily="34" charset="0"/>
              </a:rPr>
              <a:t> след </a:t>
            </a:r>
            <a:r>
              <a:rPr lang="ru-RU" sz="1800" dirty="0" err="1">
                <a:latin typeface="Arial Narrow" panose="020B0606020202030204" pitchFamily="34" charset="0"/>
              </a:rPr>
              <a:t>това</a:t>
            </a:r>
            <a:r>
              <a:rPr lang="ru-RU" sz="1800" dirty="0">
                <a:latin typeface="Arial Narrow" panose="020B0606020202030204" pitchFamily="34" charset="0"/>
              </a:rPr>
              <a:t> </a:t>
            </a:r>
            <a:r>
              <a:rPr lang="ru-RU" sz="1800" dirty="0" err="1">
                <a:latin typeface="Arial Narrow" panose="020B0606020202030204" pitchFamily="34" charset="0"/>
              </a:rPr>
              <a:t>оповестява</a:t>
            </a:r>
            <a:r>
              <a:rPr lang="ru-RU" sz="1800" dirty="0">
                <a:latin typeface="Arial Narrow" panose="020B0606020202030204" pitchFamily="34" charset="0"/>
              </a:rPr>
              <a:t> пред </a:t>
            </a:r>
            <a:r>
              <a:rPr lang="ru-RU" sz="1800" dirty="0" err="1">
                <a:latin typeface="Arial Narrow" panose="020B0606020202030204" pitchFamily="34" charset="0"/>
              </a:rPr>
              <a:t>всички</a:t>
            </a:r>
            <a:r>
              <a:rPr lang="ru-RU" sz="1800" dirty="0">
                <a:latin typeface="Arial Narrow" panose="020B0606020202030204" pitchFamily="34" charset="0"/>
              </a:rPr>
              <a:t> </a:t>
            </a:r>
            <a:r>
              <a:rPr lang="ru-RU" sz="1800" dirty="0" err="1">
                <a:latin typeface="Arial Narrow" panose="020B0606020202030204" pitchFamily="34" charset="0"/>
              </a:rPr>
              <a:t>клубове</a:t>
            </a:r>
            <a:r>
              <a:rPr lang="ru-RU" sz="1800" dirty="0">
                <a:latin typeface="Arial Narrow" panose="020B0606020202030204" pitchFamily="34" charset="0"/>
              </a:rPr>
              <a:t> в дистрикта </a:t>
            </a:r>
            <a:r>
              <a:rPr lang="ru-RU" sz="1800" dirty="0" err="1">
                <a:latin typeface="Arial Narrow" panose="020B0606020202030204" pitchFamily="34" charset="0"/>
              </a:rPr>
              <a:t>името</a:t>
            </a:r>
            <a:r>
              <a:rPr lang="ru-RU" sz="1800" dirty="0">
                <a:latin typeface="Arial Narrow" panose="020B0606020202030204" pitchFamily="34" charset="0"/>
              </a:rPr>
              <a:t> и клуба на </a:t>
            </a:r>
            <a:r>
              <a:rPr lang="ru-RU" sz="1800" dirty="0" err="1">
                <a:latin typeface="Arial Narrow" panose="020B0606020202030204" pitchFamily="34" charset="0"/>
              </a:rPr>
              <a:t>номинирания</a:t>
            </a:r>
            <a:r>
              <a:rPr lang="ru-RU" sz="1800" dirty="0">
                <a:latin typeface="Arial Narrow" panose="020B0606020202030204" pitchFamily="34" charset="0"/>
              </a:rPr>
              <a:t> кандидат в </a:t>
            </a:r>
            <a:r>
              <a:rPr lang="ru-RU" sz="1800" dirty="0" err="1">
                <a:latin typeface="Arial Narrow" panose="020B0606020202030204" pitchFamily="34" charset="0"/>
              </a:rPr>
              <a:t>рамките</a:t>
            </a:r>
            <a:r>
              <a:rPr lang="ru-RU" sz="1800" dirty="0">
                <a:latin typeface="Arial Narrow" panose="020B0606020202030204" pitchFamily="34" charset="0"/>
              </a:rPr>
              <a:t> на </a:t>
            </a:r>
            <a:r>
              <a:rPr lang="ru-RU" sz="1800" b="1" dirty="0">
                <a:latin typeface="Arial Narrow" panose="020B0606020202030204" pitchFamily="34" charset="0"/>
              </a:rPr>
              <a:t>72 часа от </a:t>
            </a:r>
            <a:r>
              <a:rPr lang="ru-RU" sz="1800" b="1" dirty="0" err="1">
                <a:latin typeface="Arial Narrow" panose="020B0606020202030204" pitchFamily="34" charset="0"/>
              </a:rPr>
              <a:t>получаването</a:t>
            </a:r>
            <a:r>
              <a:rPr lang="ru-RU" sz="1800" b="1" dirty="0">
                <a:latin typeface="Arial Narrow" panose="020B0606020202030204" pitchFamily="34" charset="0"/>
              </a:rPr>
              <a:t> на </a:t>
            </a:r>
            <a:r>
              <a:rPr lang="ru-RU" sz="1800" b="1" dirty="0" err="1">
                <a:latin typeface="Arial Narrow" panose="020B0606020202030204" pitchFamily="34" charset="0"/>
              </a:rPr>
              <a:t>уведомлението</a:t>
            </a:r>
            <a:r>
              <a:rPr lang="ru-RU" sz="1800" b="1" dirty="0">
                <a:latin typeface="Arial Narrow" panose="020B0606020202030204" pitchFamily="34" charset="0"/>
              </a:rPr>
              <a:t> </a:t>
            </a:r>
          </a:p>
          <a:p>
            <a:pPr marL="0" indent="0" algn="just" eaLnBrk="1" fontAlgn="auto" hangingPunct="1">
              <a:spcAft>
                <a:spcPts val="300"/>
              </a:spcAft>
              <a:buNone/>
              <a:defRPr/>
            </a:pPr>
            <a:endParaRPr lang="ru-RU" sz="1800" b="1" dirty="0">
              <a:latin typeface="Arial Narrow" panose="020B0606020202030204" pitchFamily="34" charset="0"/>
            </a:endParaRPr>
          </a:p>
          <a:p>
            <a:pPr marL="0" indent="0" algn="just" eaLnBrk="1" fontAlgn="auto" hangingPunct="1">
              <a:spcAft>
                <a:spcPts val="300"/>
              </a:spcAft>
              <a:buNone/>
              <a:defRPr/>
            </a:pPr>
            <a:r>
              <a:rPr lang="ru-RU" sz="1800" b="1" dirty="0">
                <a:latin typeface="Arial Narrow" panose="020B0606020202030204" pitchFamily="34" charset="0"/>
              </a:rPr>
              <a:t>14.020.8. </a:t>
            </a:r>
            <a:r>
              <a:rPr lang="ru-RU" sz="1800" b="1" dirty="0" err="1">
                <a:latin typeface="Arial Narrow" panose="020B0606020202030204" pitchFamily="34" charset="0"/>
              </a:rPr>
              <a:t>Конкурентни</a:t>
            </a:r>
            <a:r>
              <a:rPr lang="ru-RU" sz="1800" b="1" dirty="0">
                <a:latin typeface="Arial Narrow" panose="020B0606020202030204" pitchFamily="34" charset="0"/>
              </a:rPr>
              <a:t> </a:t>
            </a:r>
            <a:r>
              <a:rPr lang="ru-RU" sz="1800" b="1" dirty="0" err="1">
                <a:latin typeface="Arial Narrow" panose="020B0606020202030204" pitchFamily="34" charset="0"/>
              </a:rPr>
              <a:t>кандидати</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a:latin typeface="Arial Narrow" panose="020B0606020202030204" pitchFamily="34" charset="0"/>
              </a:rPr>
              <a:t>Всеки клуб в дистрикта, който съществува за период от поне една година към началото на съответната година, има правото да предложи и конкурентен кандидат за гуверньор, при </a:t>
            </a:r>
            <a:r>
              <a:rPr lang="ru-RU" sz="1800" dirty="0" smtClean="0">
                <a:latin typeface="Arial Narrow" panose="020B0606020202030204" pitchFamily="34" charset="0"/>
              </a:rPr>
              <a:t>условие, </a:t>
            </a:r>
            <a:r>
              <a:rPr lang="ru-RU" sz="1800" dirty="0">
                <a:latin typeface="Arial Narrow" panose="020B0606020202030204" pitchFamily="34" charset="0"/>
              </a:rPr>
              <a:t>че този клуб преди е предлагал подобен кандидат пред комисията по номинациите в срока, определен от гуверньора. </a:t>
            </a:r>
            <a:r>
              <a:rPr lang="ru-RU" sz="1800" dirty="0" err="1">
                <a:latin typeface="Arial Narrow" panose="020B0606020202030204" pitchFamily="34" charset="0"/>
              </a:rPr>
              <a:t>Този</a:t>
            </a:r>
            <a:r>
              <a:rPr lang="ru-RU" sz="1800" dirty="0">
                <a:latin typeface="Arial Narrow" panose="020B0606020202030204" pitchFamily="34" charset="0"/>
              </a:rPr>
              <a:t> срок </a:t>
            </a:r>
            <a:r>
              <a:rPr lang="ru-RU" sz="1800" dirty="0" err="1">
                <a:latin typeface="Arial Narrow" panose="020B0606020202030204" pitchFamily="34" charset="0"/>
              </a:rPr>
              <a:t>трябва</a:t>
            </a:r>
            <a:r>
              <a:rPr lang="ru-RU" sz="1800" dirty="0">
                <a:latin typeface="Arial Narrow" panose="020B0606020202030204" pitchFamily="34" charset="0"/>
              </a:rPr>
              <a:t> да </a:t>
            </a:r>
            <a:r>
              <a:rPr lang="ru-RU" sz="1800" dirty="0" err="1">
                <a:latin typeface="Arial Narrow" panose="020B0606020202030204" pitchFamily="34" charset="0"/>
              </a:rPr>
              <a:t>бъде</a:t>
            </a:r>
            <a:r>
              <a:rPr lang="ru-RU" sz="1800" dirty="0">
                <a:latin typeface="Arial Narrow" panose="020B0606020202030204" pitchFamily="34" charset="0"/>
              </a:rPr>
              <a:t> </a:t>
            </a:r>
            <a:r>
              <a:rPr lang="ru-RU" sz="1800" dirty="0" err="1">
                <a:latin typeface="Arial Narrow" panose="020B0606020202030204" pitchFamily="34" charset="0"/>
              </a:rPr>
              <a:t>поне</a:t>
            </a:r>
            <a:r>
              <a:rPr lang="ru-RU" sz="1800" dirty="0">
                <a:latin typeface="Arial Narrow" panose="020B0606020202030204" pitchFamily="34" charset="0"/>
              </a:rPr>
              <a:t> 14 дни след </a:t>
            </a:r>
            <a:r>
              <a:rPr lang="ru-RU" sz="1800" dirty="0" err="1">
                <a:latin typeface="Arial Narrow" panose="020B0606020202030204" pitchFamily="34" charset="0"/>
              </a:rPr>
              <a:t>оповестяването</a:t>
            </a:r>
            <a:r>
              <a:rPr lang="ru-RU" sz="1800" dirty="0">
                <a:latin typeface="Arial Narrow" panose="020B0606020202030204" pitchFamily="34" charset="0"/>
              </a:rPr>
              <a:t> от страна на </a:t>
            </a:r>
            <a:r>
              <a:rPr lang="ru-RU" sz="1800" dirty="0" err="1">
                <a:latin typeface="Arial Narrow" panose="020B0606020202030204" pitchFamily="34" charset="0"/>
              </a:rPr>
              <a:t>гуверньора</a:t>
            </a:r>
            <a:r>
              <a:rPr lang="ru-RU" sz="1800" dirty="0">
                <a:latin typeface="Arial Narrow" panose="020B0606020202030204" pitchFamily="34" charset="0"/>
              </a:rPr>
              <a:t> на </a:t>
            </a:r>
            <a:r>
              <a:rPr lang="ru-RU" sz="1800" dirty="0" err="1">
                <a:latin typeface="Arial Narrow" panose="020B0606020202030204" pitchFamily="34" charset="0"/>
              </a:rPr>
              <a:t>името</a:t>
            </a:r>
            <a:r>
              <a:rPr lang="ru-RU" sz="1800" dirty="0">
                <a:latin typeface="Arial Narrow" panose="020B0606020202030204" pitchFamily="34" charset="0"/>
              </a:rPr>
              <a:t> на </a:t>
            </a:r>
            <a:r>
              <a:rPr lang="ru-RU" sz="1800" dirty="0" err="1" smtClean="0">
                <a:latin typeface="Arial Narrow" panose="020B0606020202030204" pitchFamily="34" charset="0"/>
              </a:rPr>
              <a:t>номинирания</a:t>
            </a:r>
            <a:r>
              <a:rPr lang="ru-RU" sz="1800" dirty="0" smtClean="0">
                <a:latin typeface="Arial Narrow" panose="020B0606020202030204" pitchFamily="34" charset="0"/>
              </a:rPr>
              <a:t> </a:t>
            </a:r>
            <a:r>
              <a:rPr lang="ru-RU" sz="1800" dirty="0">
                <a:latin typeface="Arial Narrow" panose="020B0606020202030204" pitchFamily="34" charset="0"/>
              </a:rPr>
              <a:t>за </a:t>
            </a:r>
            <a:r>
              <a:rPr lang="ru-RU" sz="1800" dirty="0" err="1">
                <a:latin typeface="Arial Narrow" panose="020B0606020202030204" pitchFamily="34" charset="0"/>
              </a:rPr>
              <a:t>гуверньор</a:t>
            </a:r>
            <a:r>
              <a:rPr lang="ru-RU" sz="1800" dirty="0">
                <a:latin typeface="Arial Narrow" panose="020B0606020202030204" pitchFamily="34" charset="0"/>
              </a:rPr>
              <a:t> </a:t>
            </a:r>
            <a:r>
              <a:rPr lang="ru-RU" sz="1800" dirty="0" err="1">
                <a:latin typeface="Arial Narrow" panose="020B0606020202030204" pitchFamily="34" charset="0"/>
              </a:rPr>
              <a:t>номини</a:t>
            </a:r>
            <a:r>
              <a:rPr lang="ru-RU" sz="1800" dirty="0">
                <a:latin typeface="Arial Narrow" panose="020B0606020202030204" pitchFamily="34" charset="0"/>
              </a:rPr>
              <a:t>.</a:t>
            </a:r>
          </a:p>
          <a:p>
            <a:pPr marL="0" indent="0" algn="just" eaLnBrk="1" fontAlgn="auto" hangingPunct="1">
              <a:spcAft>
                <a:spcPts val="300"/>
              </a:spcAft>
              <a:buNone/>
              <a:defRPr/>
            </a:pPr>
            <a:endParaRPr lang="bg-BG" sz="2400" b="1" dirty="0" smtClean="0">
              <a:latin typeface="Arial Narrow" panose="020B0606020202030204" pitchFamily="34" charset="0"/>
            </a:endParaRPr>
          </a:p>
        </p:txBody>
      </p:sp>
    </p:spTree>
    <p:extLst>
      <p:ext uri="{BB962C8B-B14F-4D97-AF65-F5344CB8AC3E}">
        <p14:creationId xmlns:p14="http://schemas.microsoft.com/office/powerpoint/2010/main" val="2577353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2" name="Правоъгълник 1"/>
          <p:cNvSpPr/>
          <p:nvPr/>
        </p:nvSpPr>
        <p:spPr>
          <a:xfrm>
            <a:off x="467544" y="1485939"/>
            <a:ext cx="8352928" cy="3693319"/>
          </a:xfrm>
          <a:prstGeom prst="rect">
            <a:avLst/>
          </a:prstGeom>
        </p:spPr>
        <p:txBody>
          <a:bodyPr wrap="square">
            <a:spAutoFit/>
          </a:bodyPr>
          <a:lstStyle/>
          <a:p>
            <a:r>
              <a:rPr lang="ru-RU" b="1" dirty="0">
                <a:solidFill>
                  <a:srgbClr val="1F1D1B"/>
                </a:solidFill>
                <a:latin typeface="Arial Narrow" panose="020B0606020202030204" pitchFamily="34" charset="0"/>
              </a:rPr>
              <a:t>14.020.9. </a:t>
            </a:r>
            <a:r>
              <a:rPr lang="ru-RU" b="1" dirty="0" err="1">
                <a:solidFill>
                  <a:srgbClr val="1F1D1B"/>
                </a:solidFill>
                <a:latin typeface="Arial Narrow" panose="020B0606020202030204" pitchFamily="34" charset="0"/>
              </a:rPr>
              <a:t>Подкрепа</a:t>
            </a:r>
            <a:r>
              <a:rPr lang="ru-RU" b="1" dirty="0">
                <a:solidFill>
                  <a:srgbClr val="1F1D1B"/>
                </a:solidFill>
                <a:latin typeface="Arial Narrow" panose="020B0606020202030204" pitchFamily="34" charset="0"/>
              </a:rPr>
              <a:t> за </a:t>
            </a:r>
            <a:r>
              <a:rPr lang="ru-RU" b="1" dirty="0" err="1">
                <a:solidFill>
                  <a:srgbClr val="1F1D1B"/>
                </a:solidFill>
                <a:latin typeface="Arial Narrow" panose="020B0606020202030204" pitchFamily="34" charset="0"/>
              </a:rPr>
              <a:t>конкурентните</a:t>
            </a:r>
            <a:r>
              <a:rPr lang="ru-RU" b="1" dirty="0">
                <a:solidFill>
                  <a:srgbClr val="1F1D1B"/>
                </a:solidFill>
                <a:latin typeface="Arial Narrow" panose="020B0606020202030204" pitchFamily="34" charset="0"/>
              </a:rPr>
              <a:t> </a:t>
            </a:r>
            <a:r>
              <a:rPr lang="ru-RU" b="1" dirty="0" err="1">
                <a:solidFill>
                  <a:srgbClr val="1F1D1B"/>
                </a:solidFill>
                <a:latin typeface="Arial Narrow" panose="020B0606020202030204" pitchFamily="34" charset="0"/>
              </a:rPr>
              <a:t>кандидати</a:t>
            </a:r>
            <a:r>
              <a:rPr lang="ru-RU" b="1" dirty="0" smtClean="0">
                <a:solidFill>
                  <a:srgbClr val="1F1D1B"/>
                </a:solidFill>
                <a:latin typeface="Arial Narrow" panose="020B0606020202030204" pitchFamily="34" charset="0"/>
              </a:rPr>
              <a:t>.</a:t>
            </a:r>
          </a:p>
          <a:p>
            <a:endParaRPr lang="ru-RU" b="1" dirty="0" smtClean="0">
              <a:solidFill>
                <a:srgbClr val="1F1D1B"/>
              </a:solidFill>
              <a:latin typeface="Arial Narrow" panose="020B0606020202030204" pitchFamily="34" charset="0"/>
            </a:endParaRPr>
          </a:p>
          <a:p>
            <a:pPr algn="just"/>
            <a:r>
              <a:rPr lang="ru-RU" b="1" dirty="0" smtClean="0">
                <a:solidFill>
                  <a:srgbClr val="1F1D1B"/>
                </a:solidFill>
                <a:latin typeface="Arial Narrow" panose="020B0606020202030204" pitchFamily="34" charset="0"/>
              </a:rPr>
              <a:t>- </a:t>
            </a:r>
            <a:r>
              <a:rPr lang="ru-RU" dirty="0" err="1" smtClean="0">
                <a:solidFill>
                  <a:srgbClr val="1F1D1B"/>
                </a:solidFill>
                <a:latin typeface="Arial Narrow" panose="020B0606020202030204" pitchFamily="34" charset="0"/>
              </a:rPr>
              <a:t>Гуверньорът</a:t>
            </a:r>
            <a:r>
              <a:rPr lang="ru-RU" dirty="0" smtClean="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уведомява</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всички</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клубове</a:t>
            </a:r>
            <a:r>
              <a:rPr lang="ru-RU" dirty="0">
                <a:solidFill>
                  <a:srgbClr val="1F1D1B"/>
                </a:solidFill>
                <a:latin typeface="Arial Narrow" panose="020B0606020202030204" pitchFamily="34" charset="0"/>
              </a:rPr>
              <a:t> </a:t>
            </a:r>
            <a:r>
              <a:rPr lang="ru-RU" b="1" dirty="0">
                <a:solidFill>
                  <a:srgbClr val="1F1D1B"/>
                </a:solidFill>
                <a:latin typeface="Arial Narrow" panose="020B0606020202030204" pitchFamily="34" charset="0"/>
              </a:rPr>
              <a:t>чрез формуляр, определен от РИ</a:t>
            </a:r>
            <a:r>
              <a:rPr lang="ru-RU" dirty="0">
                <a:solidFill>
                  <a:srgbClr val="1F1D1B"/>
                </a:solidFill>
                <a:latin typeface="Arial Narrow" panose="020B0606020202030204" pitchFamily="34" charset="0"/>
              </a:rPr>
              <a:t>, за </a:t>
            </a:r>
            <a:r>
              <a:rPr lang="ru-RU" dirty="0" err="1">
                <a:solidFill>
                  <a:srgbClr val="1F1D1B"/>
                </a:solidFill>
                <a:latin typeface="Arial Narrow" panose="020B0606020202030204" pitchFamily="34" charset="0"/>
              </a:rPr>
              <a:t>името</a:t>
            </a:r>
            <a:r>
              <a:rPr lang="ru-RU" dirty="0">
                <a:solidFill>
                  <a:srgbClr val="1F1D1B"/>
                </a:solidFill>
                <a:latin typeface="Arial Narrow" panose="020B0606020202030204" pitchFamily="34" charset="0"/>
              </a:rPr>
              <a:t> на </a:t>
            </a:r>
            <a:r>
              <a:rPr lang="ru-RU" dirty="0" err="1">
                <a:solidFill>
                  <a:srgbClr val="1F1D1B"/>
                </a:solidFill>
                <a:latin typeface="Arial Narrow" panose="020B0606020202030204" pitchFamily="34" charset="0"/>
              </a:rPr>
              <a:t>всеки</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конкурентен</a:t>
            </a:r>
            <a:r>
              <a:rPr lang="ru-RU" dirty="0">
                <a:solidFill>
                  <a:srgbClr val="1F1D1B"/>
                </a:solidFill>
                <a:latin typeface="Arial Narrow" panose="020B0606020202030204" pitchFamily="34" charset="0"/>
              </a:rPr>
              <a:t> </a:t>
            </a:r>
            <a:r>
              <a:rPr lang="ru-RU" dirty="0" smtClean="0">
                <a:solidFill>
                  <a:srgbClr val="1F1D1B"/>
                </a:solidFill>
                <a:latin typeface="Arial Narrow" panose="020B0606020202030204" pitchFamily="34" charset="0"/>
              </a:rPr>
              <a:t>кандидат </a:t>
            </a:r>
            <a:r>
              <a:rPr lang="ru-RU" dirty="0">
                <a:solidFill>
                  <a:srgbClr val="1F1D1B"/>
                </a:solidFill>
                <a:latin typeface="Arial Narrow" panose="020B0606020202030204" pitchFamily="34" charset="0"/>
              </a:rPr>
              <a:t>и </a:t>
            </a:r>
            <a:r>
              <a:rPr lang="ru-RU" dirty="0" err="1">
                <a:solidFill>
                  <a:srgbClr val="1F1D1B"/>
                </a:solidFill>
                <a:latin typeface="Arial Narrow" panose="020B0606020202030204" pitchFamily="34" charset="0"/>
              </a:rPr>
              <a:t>отправя</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питане</a:t>
            </a:r>
            <a:r>
              <a:rPr lang="ru-RU" dirty="0">
                <a:solidFill>
                  <a:srgbClr val="1F1D1B"/>
                </a:solidFill>
                <a:latin typeface="Arial Narrow" panose="020B0606020202030204" pitchFamily="34" charset="0"/>
              </a:rPr>
              <a:t> дали </a:t>
            </a:r>
            <a:r>
              <a:rPr lang="ru-RU" dirty="0" err="1">
                <a:solidFill>
                  <a:srgbClr val="1F1D1B"/>
                </a:solidFill>
                <a:latin typeface="Arial Narrow" panose="020B0606020202030204" pitchFamily="34" charset="0"/>
              </a:rPr>
              <a:t>някой</a:t>
            </a:r>
            <a:r>
              <a:rPr lang="ru-RU" dirty="0">
                <a:solidFill>
                  <a:srgbClr val="1F1D1B"/>
                </a:solidFill>
                <a:latin typeface="Arial Narrow" panose="020B0606020202030204" pitchFamily="34" charset="0"/>
              </a:rPr>
              <a:t> клуб не </a:t>
            </a:r>
            <a:r>
              <a:rPr lang="ru-RU" dirty="0" err="1">
                <a:solidFill>
                  <a:srgbClr val="1F1D1B"/>
                </a:solidFill>
                <a:latin typeface="Arial Narrow" panose="020B0606020202030204" pitchFamily="34" charset="0"/>
              </a:rPr>
              <a:t>желае</a:t>
            </a:r>
            <a:r>
              <a:rPr lang="ru-RU" dirty="0">
                <a:solidFill>
                  <a:srgbClr val="1F1D1B"/>
                </a:solidFill>
                <a:latin typeface="Arial Narrow" panose="020B0606020202030204" pitchFamily="34" charset="0"/>
              </a:rPr>
              <a:t> да заяви </a:t>
            </a:r>
            <a:r>
              <a:rPr lang="ru-RU" dirty="0" err="1">
                <a:solidFill>
                  <a:srgbClr val="1F1D1B"/>
                </a:solidFill>
                <a:latin typeface="Arial Narrow" panose="020B0606020202030204" pitchFamily="34" charset="0"/>
              </a:rPr>
              <a:t>подкрепата</a:t>
            </a:r>
            <a:r>
              <a:rPr lang="ru-RU" dirty="0">
                <a:solidFill>
                  <a:srgbClr val="1F1D1B"/>
                </a:solidFill>
                <a:latin typeface="Arial Narrow" panose="020B0606020202030204" pitchFamily="34" charset="0"/>
              </a:rPr>
              <a:t> си за </a:t>
            </a:r>
            <a:r>
              <a:rPr lang="ru-RU" dirty="0" err="1">
                <a:solidFill>
                  <a:srgbClr val="1F1D1B"/>
                </a:solidFill>
                <a:latin typeface="Arial Narrow" panose="020B0606020202030204" pitchFamily="34" charset="0"/>
              </a:rPr>
              <a:t>конкурентната</a:t>
            </a:r>
            <a:r>
              <a:rPr lang="ru-RU" dirty="0">
                <a:solidFill>
                  <a:srgbClr val="1F1D1B"/>
                </a:solidFill>
                <a:latin typeface="Arial Narrow" panose="020B0606020202030204" pitchFamily="34" charset="0"/>
              </a:rPr>
              <a:t> кандидатура. </a:t>
            </a:r>
            <a:endParaRPr lang="ru-RU" dirty="0" smtClean="0">
              <a:solidFill>
                <a:srgbClr val="1F1D1B"/>
              </a:solidFill>
              <a:latin typeface="Arial Narrow" panose="020B0606020202030204" pitchFamily="34" charset="0"/>
            </a:endParaRPr>
          </a:p>
          <a:p>
            <a:pPr algn="just"/>
            <a:r>
              <a:rPr lang="ru-RU" dirty="0" smtClean="0">
                <a:solidFill>
                  <a:srgbClr val="1F1D1B"/>
                </a:solidFill>
                <a:latin typeface="Arial Narrow" panose="020B0606020202030204" pitchFamily="34" charset="0"/>
              </a:rPr>
              <a:t>- </a:t>
            </a:r>
            <a:r>
              <a:rPr lang="ru-RU" dirty="0" err="1" smtClean="0">
                <a:solidFill>
                  <a:srgbClr val="1F1D1B"/>
                </a:solidFill>
                <a:latin typeface="Arial Narrow" panose="020B0606020202030204" pitchFamily="34" charset="0"/>
              </a:rPr>
              <a:t>Клубът</a:t>
            </a:r>
            <a:r>
              <a:rPr lang="ru-RU" dirty="0" smtClean="0">
                <a:solidFill>
                  <a:srgbClr val="1F1D1B"/>
                </a:solidFill>
                <a:latin typeface="Arial Narrow" panose="020B0606020202030204" pitchFamily="34" charset="0"/>
              </a:rPr>
              <a:t> </a:t>
            </a:r>
            <a:r>
              <a:rPr lang="ru-RU" dirty="0">
                <a:solidFill>
                  <a:srgbClr val="1F1D1B"/>
                </a:solidFill>
                <a:latin typeface="Arial Narrow" panose="020B0606020202030204" pitchFamily="34" charset="0"/>
              </a:rPr>
              <a:t>е </a:t>
            </a:r>
            <a:r>
              <a:rPr lang="ru-RU" dirty="0" err="1">
                <a:solidFill>
                  <a:srgbClr val="1F1D1B"/>
                </a:solidFill>
                <a:latin typeface="Arial Narrow" panose="020B0606020202030204" pitchFamily="34" charset="0"/>
              </a:rPr>
              <a:t>длъжен</a:t>
            </a:r>
            <a:r>
              <a:rPr lang="ru-RU" dirty="0">
                <a:solidFill>
                  <a:srgbClr val="1F1D1B"/>
                </a:solidFill>
                <a:latin typeface="Arial Narrow" panose="020B0606020202030204" pitchFamily="34" charset="0"/>
              </a:rPr>
              <a:t> да </a:t>
            </a:r>
            <a:r>
              <a:rPr lang="ru-RU" dirty="0" err="1">
                <a:solidFill>
                  <a:srgbClr val="1F1D1B"/>
                </a:solidFill>
                <a:latin typeface="Arial Narrow" panose="020B0606020202030204" pitchFamily="34" charset="0"/>
              </a:rPr>
              <a:t>представи</a:t>
            </a:r>
            <a:r>
              <a:rPr lang="ru-RU" dirty="0">
                <a:solidFill>
                  <a:srgbClr val="1F1D1B"/>
                </a:solidFill>
                <a:latin typeface="Arial Narrow" panose="020B0606020202030204" pitchFamily="34" charset="0"/>
              </a:rPr>
              <a:t> </a:t>
            </a:r>
            <a:r>
              <a:rPr lang="ru-RU" b="1" dirty="0">
                <a:solidFill>
                  <a:srgbClr val="1F1D1B"/>
                </a:solidFill>
                <a:latin typeface="Arial Narrow" panose="020B0606020202030204" pitchFamily="34" charset="0"/>
              </a:rPr>
              <a:t>резолюция, </a:t>
            </a:r>
            <a:r>
              <a:rPr lang="ru-RU" b="1" dirty="0" err="1">
                <a:solidFill>
                  <a:srgbClr val="1F1D1B"/>
                </a:solidFill>
                <a:latin typeface="Arial Narrow" panose="020B0606020202030204" pitchFamily="34" charset="0"/>
              </a:rPr>
              <a:t>приета</a:t>
            </a:r>
            <a:r>
              <a:rPr lang="ru-RU" b="1" dirty="0">
                <a:solidFill>
                  <a:srgbClr val="1F1D1B"/>
                </a:solidFill>
                <a:latin typeface="Arial Narrow" panose="020B0606020202030204" pitchFamily="34" charset="0"/>
              </a:rPr>
              <a:t> по </a:t>
            </a:r>
            <a:r>
              <a:rPr lang="ru-RU" b="1" dirty="0" err="1">
                <a:solidFill>
                  <a:srgbClr val="1F1D1B"/>
                </a:solidFill>
                <a:latin typeface="Arial Narrow" panose="020B0606020202030204" pitchFamily="34" charset="0"/>
              </a:rPr>
              <a:t>време</a:t>
            </a:r>
            <a:r>
              <a:rPr lang="ru-RU" b="1" dirty="0">
                <a:solidFill>
                  <a:srgbClr val="1F1D1B"/>
                </a:solidFill>
                <a:latin typeface="Arial Narrow" panose="020B0606020202030204" pitchFamily="34" charset="0"/>
              </a:rPr>
              <a:t> на своя </a:t>
            </a:r>
            <a:r>
              <a:rPr lang="ru-RU" b="1" dirty="0" err="1">
                <a:solidFill>
                  <a:srgbClr val="1F1D1B"/>
                </a:solidFill>
                <a:latin typeface="Arial Narrow" panose="020B0606020202030204" pitchFamily="34" charset="0"/>
              </a:rPr>
              <a:t>редовна</a:t>
            </a:r>
            <a:r>
              <a:rPr lang="ru-RU" b="1" dirty="0">
                <a:solidFill>
                  <a:srgbClr val="1F1D1B"/>
                </a:solidFill>
                <a:latin typeface="Arial Narrow" panose="020B0606020202030204" pitchFamily="34" charset="0"/>
              </a:rPr>
              <a:t> </a:t>
            </a:r>
            <a:r>
              <a:rPr lang="ru-RU" b="1" dirty="0" err="1">
                <a:solidFill>
                  <a:srgbClr val="1F1D1B"/>
                </a:solidFill>
                <a:latin typeface="Arial Narrow" panose="020B0606020202030204" pitchFamily="34" charset="0"/>
              </a:rPr>
              <a:t>среща</a:t>
            </a:r>
            <a:r>
              <a:rPr lang="ru-RU" dirty="0">
                <a:solidFill>
                  <a:srgbClr val="1F1D1B"/>
                </a:solidFill>
                <a:latin typeface="Arial Narrow" panose="020B0606020202030204" pitchFamily="34" charset="0"/>
              </a:rPr>
              <a:t>, за да заяви </a:t>
            </a:r>
            <a:r>
              <a:rPr lang="ru-RU" dirty="0" err="1">
                <a:solidFill>
                  <a:srgbClr val="1F1D1B"/>
                </a:solidFill>
                <a:latin typeface="Arial Narrow" panose="020B0606020202030204" pitchFamily="34" charset="0"/>
              </a:rPr>
              <a:t>подкрепата</a:t>
            </a:r>
            <a:r>
              <a:rPr lang="ru-RU" dirty="0">
                <a:solidFill>
                  <a:srgbClr val="1F1D1B"/>
                </a:solidFill>
                <a:latin typeface="Arial Narrow" panose="020B0606020202030204" pitchFamily="34" charset="0"/>
              </a:rPr>
              <a:t> си за </a:t>
            </a:r>
            <a:r>
              <a:rPr lang="ru-RU" dirty="0" err="1">
                <a:solidFill>
                  <a:srgbClr val="1F1D1B"/>
                </a:solidFill>
                <a:latin typeface="Arial Narrow" panose="020B0606020202030204" pitchFamily="34" charset="0"/>
              </a:rPr>
              <a:t>конкурентния</a:t>
            </a:r>
            <a:r>
              <a:rPr lang="ru-RU" dirty="0">
                <a:solidFill>
                  <a:srgbClr val="1F1D1B"/>
                </a:solidFill>
                <a:latin typeface="Arial Narrow" panose="020B0606020202030204" pitchFamily="34" charset="0"/>
              </a:rPr>
              <a:t> </a:t>
            </a:r>
            <a:r>
              <a:rPr lang="ru-RU" dirty="0" smtClean="0">
                <a:solidFill>
                  <a:srgbClr val="1F1D1B"/>
                </a:solidFill>
                <a:latin typeface="Arial Narrow" panose="020B0606020202030204" pitchFamily="34" charset="0"/>
              </a:rPr>
              <a:t>кандидат </a:t>
            </a:r>
            <a:r>
              <a:rPr lang="ru-RU" b="1" dirty="0">
                <a:solidFill>
                  <a:srgbClr val="1F1D1B"/>
                </a:solidFill>
                <a:latin typeface="Arial Narrow" panose="020B0606020202030204" pitchFamily="34" charset="0"/>
              </a:rPr>
              <a:t>в определения от </a:t>
            </a:r>
            <a:r>
              <a:rPr lang="ru-RU" b="1" dirty="0" err="1" smtClean="0">
                <a:solidFill>
                  <a:srgbClr val="1F1D1B"/>
                </a:solidFill>
                <a:latin typeface="Arial Narrow" panose="020B0606020202030204" pitchFamily="34" charset="0"/>
              </a:rPr>
              <a:t>гуверньора</a:t>
            </a:r>
            <a:r>
              <a:rPr lang="ru-RU" b="1" dirty="0" smtClean="0">
                <a:solidFill>
                  <a:srgbClr val="1F1D1B"/>
                </a:solidFill>
                <a:latin typeface="Arial Narrow" panose="020B0606020202030204" pitchFamily="34" charset="0"/>
              </a:rPr>
              <a:t> </a:t>
            </a:r>
            <a:r>
              <a:rPr lang="ru-RU" b="1" dirty="0">
                <a:solidFill>
                  <a:srgbClr val="1F1D1B"/>
                </a:solidFill>
                <a:latin typeface="Arial Narrow" panose="020B0606020202030204" pitchFamily="34" charset="0"/>
              </a:rPr>
              <a:t>срок. </a:t>
            </a:r>
            <a:endParaRPr lang="ru-RU" b="1" dirty="0" smtClean="0">
              <a:solidFill>
                <a:srgbClr val="1F1D1B"/>
              </a:solidFill>
              <a:latin typeface="Arial Narrow" panose="020B0606020202030204" pitchFamily="34" charset="0"/>
            </a:endParaRPr>
          </a:p>
          <a:p>
            <a:pPr algn="just"/>
            <a:r>
              <a:rPr lang="ru-RU" dirty="0" smtClean="0">
                <a:solidFill>
                  <a:srgbClr val="1F1D1B"/>
                </a:solidFill>
                <a:latin typeface="Arial Narrow" panose="020B0606020202030204" pitchFamily="34" charset="0"/>
              </a:rPr>
              <a:t>- За </a:t>
            </a:r>
            <a:r>
              <a:rPr lang="ru-RU" dirty="0" err="1">
                <a:solidFill>
                  <a:srgbClr val="1F1D1B"/>
                </a:solidFill>
                <a:latin typeface="Arial Narrow" panose="020B0606020202030204" pitchFamily="34" charset="0"/>
              </a:rPr>
              <a:t>валидни</a:t>
            </a:r>
            <a:r>
              <a:rPr lang="ru-RU" dirty="0">
                <a:solidFill>
                  <a:srgbClr val="1F1D1B"/>
                </a:solidFill>
                <a:latin typeface="Arial Narrow" panose="020B0606020202030204" pitchFamily="34" charset="0"/>
              </a:rPr>
              <a:t> се </a:t>
            </a:r>
            <a:r>
              <a:rPr lang="ru-RU" dirty="0" err="1">
                <a:solidFill>
                  <a:srgbClr val="1F1D1B"/>
                </a:solidFill>
                <a:latin typeface="Arial Narrow" panose="020B0606020202030204" pitchFamily="34" charset="0"/>
              </a:rPr>
              <a:t>считат</a:t>
            </a:r>
            <a:r>
              <a:rPr lang="ru-RU" dirty="0">
                <a:solidFill>
                  <a:srgbClr val="1F1D1B"/>
                </a:solidFill>
                <a:latin typeface="Arial Narrow" panose="020B0606020202030204" pitchFamily="34" charset="0"/>
              </a:rPr>
              <a:t> само </a:t>
            </a:r>
            <a:r>
              <a:rPr lang="ru-RU" dirty="0" err="1">
                <a:solidFill>
                  <a:srgbClr val="1F1D1B"/>
                </a:solidFill>
                <a:latin typeface="Arial Narrow" panose="020B0606020202030204" pitchFamily="34" charset="0"/>
              </a:rPr>
              <a:t>конкурентни</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кандидатури</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които</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са</a:t>
            </a:r>
            <a:r>
              <a:rPr lang="ru-RU" dirty="0">
                <a:solidFill>
                  <a:srgbClr val="1F1D1B"/>
                </a:solidFill>
                <a:latin typeface="Arial Narrow" panose="020B0606020202030204" pitchFamily="34" charset="0"/>
              </a:rPr>
              <a:t> получили </a:t>
            </a:r>
            <a:r>
              <a:rPr lang="ru-RU" dirty="0" err="1">
                <a:solidFill>
                  <a:srgbClr val="1F1D1B"/>
                </a:solidFill>
                <a:latin typeface="Arial Narrow" panose="020B0606020202030204" pitchFamily="34" charset="0"/>
              </a:rPr>
              <a:t>подкрепата</a:t>
            </a:r>
            <a:r>
              <a:rPr lang="ru-RU" dirty="0">
                <a:solidFill>
                  <a:srgbClr val="1F1D1B"/>
                </a:solidFill>
                <a:latin typeface="Arial Narrow" panose="020B0606020202030204" pitchFamily="34" charset="0"/>
              </a:rPr>
              <a:t> на </a:t>
            </a:r>
            <a:r>
              <a:rPr lang="ru-RU" dirty="0" err="1">
                <a:solidFill>
                  <a:srgbClr val="1F1D1B"/>
                </a:solidFill>
                <a:latin typeface="Arial Narrow" panose="020B0606020202030204" pitchFamily="34" charset="0"/>
              </a:rPr>
              <a:t>поне</a:t>
            </a:r>
            <a:r>
              <a:rPr lang="ru-RU" dirty="0">
                <a:solidFill>
                  <a:srgbClr val="1F1D1B"/>
                </a:solidFill>
                <a:latin typeface="Arial Narrow" panose="020B0606020202030204" pitchFamily="34" charset="0"/>
              </a:rPr>
              <a:t> 10 </a:t>
            </a:r>
            <a:r>
              <a:rPr lang="ru-RU" dirty="0" err="1">
                <a:solidFill>
                  <a:srgbClr val="1F1D1B"/>
                </a:solidFill>
                <a:latin typeface="Arial Narrow" panose="020B0606020202030204" pitchFamily="34" charset="0"/>
              </a:rPr>
              <a:t>други</a:t>
            </a:r>
            <a:r>
              <a:rPr lang="ru-RU" dirty="0">
                <a:solidFill>
                  <a:srgbClr val="1F1D1B"/>
                </a:solidFill>
                <a:latin typeface="Arial Narrow" panose="020B0606020202030204" pitchFamily="34" charset="0"/>
              </a:rPr>
              <a:t> клуба, </a:t>
            </a:r>
            <a:r>
              <a:rPr lang="ru-RU" dirty="0" err="1">
                <a:solidFill>
                  <a:srgbClr val="1F1D1B"/>
                </a:solidFill>
                <a:latin typeface="Arial Narrow" panose="020B0606020202030204" pitchFamily="34" charset="0"/>
              </a:rPr>
              <a:t>съществуващи</a:t>
            </a:r>
            <a:r>
              <a:rPr lang="ru-RU" dirty="0">
                <a:solidFill>
                  <a:srgbClr val="1F1D1B"/>
                </a:solidFill>
                <a:latin typeface="Arial Narrow" panose="020B0606020202030204" pitchFamily="34" charset="0"/>
              </a:rPr>
              <a:t> за период от </a:t>
            </a:r>
            <a:r>
              <a:rPr lang="ru-RU" dirty="0" err="1">
                <a:solidFill>
                  <a:srgbClr val="1F1D1B"/>
                </a:solidFill>
                <a:latin typeface="Arial Narrow" panose="020B0606020202030204" pitchFamily="34" charset="0"/>
              </a:rPr>
              <a:t>поне</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една</a:t>
            </a:r>
            <a:r>
              <a:rPr lang="ru-RU" dirty="0">
                <a:solidFill>
                  <a:srgbClr val="1F1D1B"/>
                </a:solidFill>
                <a:latin typeface="Arial Narrow" panose="020B0606020202030204" pitchFamily="34" charset="0"/>
              </a:rPr>
              <a:t> година </a:t>
            </a:r>
            <a:r>
              <a:rPr lang="ru-RU" dirty="0" err="1">
                <a:solidFill>
                  <a:srgbClr val="1F1D1B"/>
                </a:solidFill>
                <a:latin typeface="Arial Narrow" panose="020B0606020202030204" pitchFamily="34" charset="0"/>
              </a:rPr>
              <a:t>към</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началото</a:t>
            </a:r>
            <a:r>
              <a:rPr lang="ru-RU" dirty="0">
                <a:solidFill>
                  <a:srgbClr val="1F1D1B"/>
                </a:solidFill>
                <a:latin typeface="Arial Narrow" panose="020B0606020202030204" pitchFamily="34" charset="0"/>
              </a:rPr>
              <a:t> на </a:t>
            </a:r>
            <a:r>
              <a:rPr lang="ru-RU" dirty="0" err="1">
                <a:solidFill>
                  <a:srgbClr val="1F1D1B"/>
                </a:solidFill>
                <a:latin typeface="Arial Narrow" panose="020B0606020202030204" pitchFamily="34" charset="0"/>
              </a:rPr>
              <a:t>въпросната</a:t>
            </a:r>
            <a:r>
              <a:rPr lang="ru-RU" dirty="0">
                <a:solidFill>
                  <a:srgbClr val="1F1D1B"/>
                </a:solidFill>
                <a:latin typeface="Arial Narrow" panose="020B0606020202030204" pitchFamily="34" charset="0"/>
              </a:rPr>
              <a:t> година, или на </a:t>
            </a:r>
            <a:r>
              <a:rPr lang="ru-RU" b="1" dirty="0">
                <a:solidFill>
                  <a:srgbClr val="1F1D1B"/>
                </a:solidFill>
                <a:latin typeface="Arial Narrow" panose="020B0606020202030204" pitchFamily="34" charset="0"/>
              </a:rPr>
              <a:t>20 процента от </a:t>
            </a:r>
            <a:r>
              <a:rPr lang="ru-RU" b="1" dirty="0" err="1">
                <a:solidFill>
                  <a:srgbClr val="1F1D1B"/>
                </a:solidFill>
                <a:latin typeface="Arial Narrow" panose="020B0606020202030204" pitchFamily="34" charset="0"/>
              </a:rPr>
              <a:t>общия</a:t>
            </a:r>
            <a:r>
              <a:rPr lang="ru-RU" b="1" dirty="0">
                <a:solidFill>
                  <a:srgbClr val="1F1D1B"/>
                </a:solidFill>
                <a:latin typeface="Arial Narrow" panose="020B0606020202030204" pitchFamily="34" charset="0"/>
              </a:rPr>
              <a:t> </a:t>
            </a:r>
            <a:r>
              <a:rPr lang="ru-RU" b="1" dirty="0" err="1">
                <a:solidFill>
                  <a:srgbClr val="1F1D1B"/>
                </a:solidFill>
                <a:latin typeface="Arial Narrow" panose="020B0606020202030204" pitchFamily="34" charset="0"/>
              </a:rPr>
              <a:t>брой</a:t>
            </a:r>
            <a:r>
              <a:rPr lang="ru-RU" b="1" dirty="0">
                <a:solidFill>
                  <a:srgbClr val="1F1D1B"/>
                </a:solidFill>
                <a:latin typeface="Arial Narrow" panose="020B0606020202030204" pitchFamily="34" charset="0"/>
              </a:rPr>
              <a:t> </a:t>
            </a:r>
            <a:r>
              <a:rPr lang="ru-RU" b="1" dirty="0" err="1">
                <a:solidFill>
                  <a:srgbClr val="1F1D1B"/>
                </a:solidFill>
                <a:latin typeface="Arial Narrow" panose="020B0606020202030204" pitchFamily="34" charset="0"/>
              </a:rPr>
              <a:t>клубове</a:t>
            </a:r>
            <a:r>
              <a:rPr lang="ru-RU" b="1" dirty="0">
                <a:solidFill>
                  <a:srgbClr val="1F1D1B"/>
                </a:solidFill>
                <a:latin typeface="Arial Narrow" panose="020B0606020202030204" pitchFamily="34" charset="0"/>
              </a:rPr>
              <a:t> в дистрикта</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съществуващи</a:t>
            </a:r>
            <a:r>
              <a:rPr lang="ru-RU" dirty="0">
                <a:solidFill>
                  <a:srgbClr val="1F1D1B"/>
                </a:solidFill>
                <a:latin typeface="Arial Narrow" panose="020B0606020202030204" pitchFamily="34" charset="0"/>
              </a:rPr>
              <a:t> за период от </a:t>
            </a:r>
            <a:r>
              <a:rPr lang="ru-RU" dirty="0" err="1">
                <a:solidFill>
                  <a:srgbClr val="1F1D1B"/>
                </a:solidFill>
                <a:latin typeface="Arial Narrow" panose="020B0606020202030204" pitchFamily="34" charset="0"/>
              </a:rPr>
              <a:t>поне</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една</a:t>
            </a:r>
            <a:r>
              <a:rPr lang="ru-RU" dirty="0">
                <a:solidFill>
                  <a:srgbClr val="1F1D1B"/>
                </a:solidFill>
                <a:latin typeface="Arial Narrow" panose="020B0606020202030204" pitchFamily="34" charset="0"/>
              </a:rPr>
              <a:t> година </a:t>
            </a:r>
            <a:r>
              <a:rPr lang="ru-RU" dirty="0" err="1">
                <a:solidFill>
                  <a:srgbClr val="1F1D1B"/>
                </a:solidFill>
                <a:latin typeface="Arial Narrow" panose="020B0606020202030204" pitchFamily="34" charset="0"/>
              </a:rPr>
              <a:t>към</a:t>
            </a:r>
            <a:r>
              <a:rPr lang="ru-RU" dirty="0">
                <a:solidFill>
                  <a:srgbClr val="1F1D1B"/>
                </a:solidFill>
                <a:latin typeface="Arial Narrow" panose="020B0606020202030204" pitchFamily="34" charset="0"/>
              </a:rPr>
              <a:t> </a:t>
            </a:r>
            <a:r>
              <a:rPr lang="ru-RU" dirty="0" err="1">
                <a:solidFill>
                  <a:srgbClr val="1F1D1B"/>
                </a:solidFill>
                <a:latin typeface="Arial Narrow" panose="020B0606020202030204" pitchFamily="34" charset="0"/>
              </a:rPr>
              <a:t>началото</a:t>
            </a:r>
            <a:r>
              <a:rPr lang="ru-RU" dirty="0">
                <a:solidFill>
                  <a:srgbClr val="1F1D1B"/>
                </a:solidFill>
                <a:latin typeface="Arial Narrow" panose="020B0606020202030204" pitchFamily="34" charset="0"/>
              </a:rPr>
              <a:t> на </a:t>
            </a:r>
            <a:r>
              <a:rPr lang="ru-RU" dirty="0" err="1">
                <a:solidFill>
                  <a:srgbClr val="1F1D1B"/>
                </a:solidFill>
                <a:latin typeface="Arial Narrow" panose="020B0606020202030204" pitchFamily="34" charset="0"/>
              </a:rPr>
              <a:t>годината</a:t>
            </a:r>
            <a:r>
              <a:rPr lang="ru-RU" dirty="0">
                <a:solidFill>
                  <a:srgbClr val="1F1D1B"/>
                </a:solidFill>
                <a:latin typeface="Arial Narrow" panose="020B0606020202030204" pitchFamily="34" charset="0"/>
              </a:rPr>
              <a:t>, в </a:t>
            </a:r>
            <a:r>
              <a:rPr lang="ru-RU" dirty="0" err="1">
                <a:solidFill>
                  <a:srgbClr val="1F1D1B"/>
                </a:solidFill>
                <a:latin typeface="Arial Narrow" panose="020B0606020202030204" pitchFamily="34" charset="0"/>
              </a:rPr>
              <a:t>зависимост</a:t>
            </a:r>
            <a:r>
              <a:rPr lang="ru-RU" dirty="0">
                <a:solidFill>
                  <a:srgbClr val="1F1D1B"/>
                </a:solidFill>
                <a:latin typeface="Arial Narrow" panose="020B0606020202030204" pitchFamily="34" charset="0"/>
              </a:rPr>
              <a:t> от </a:t>
            </a:r>
            <a:r>
              <a:rPr lang="ru-RU" dirty="0" err="1">
                <a:solidFill>
                  <a:srgbClr val="1F1D1B"/>
                </a:solidFill>
                <a:latin typeface="Arial Narrow" panose="020B0606020202030204" pitchFamily="34" charset="0"/>
              </a:rPr>
              <a:t>това</a:t>
            </a:r>
            <a:r>
              <a:rPr lang="ru-RU" dirty="0">
                <a:solidFill>
                  <a:srgbClr val="1F1D1B"/>
                </a:solidFill>
                <a:latin typeface="Arial Narrow" panose="020B0606020202030204" pitchFamily="34" charset="0"/>
              </a:rPr>
              <a:t> кое число е </a:t>
            </a:r>
            <a:r>
              <a:rPr lang="ru-RU" dirty="0" err="1">
                <a:solidFill>
                  <a:srgbClr val="1F1D1B"/>
                </a:solidFill>
                <a:latin typeface="Arial Narrow" panose="020B0606020202030204" pitchFamily="34" charset="0"/>
              </a:rPr>
              <a:t>по-голямо</a:t>
            </a:r>
            <a:r>
              <a:rPr lang="ru-RU" dirty="0">
                <a:solidFill>
                  <a:srgbClr val="1F1D1B"/>
                </a:solidFill>
                <a:latin typeface="Arial Narrow" panose="020B0606020202030204" pitchFamily="34" charset="0"/>
              </a:rPr>
              <a:t>. </a:t>
            </a:r>
            <a:endParaRPr lang="ru-RU" dirty="0" smtClean="0">
              <a:solidFill>
                <a:srgbClr val="1F1D1B"/>
              </a:solidFill>
              <a:latin typeface="Arial Narrow" panose="020B0606020202030204" pitchFamily="34" charset="0"/>
            </a:endParaRPr>
          </a:p>
          <a:p>
            <a:pPr algn="just"/>
            <a:r>
              <a:rPr lang="ru-RU" dirty="0" smtClean="0">
                <a:solidFill>
                  <a:srgbClr val="1F1D1B"/>
                </a:solidFill>
                <a:latin typeface="Arial Narrow" panose="020B0606020202030204" pitchFamily="34" charset="0"/>
              </a:rPr>
              <a:t>- Един </a:t>
            </a:r>
            <a:r>
              <a:rPr lang="ru-RU" dirty="0">
                <a:solidFill>
                  <a:srgbClr val="1F1D1B"/>
                </a:solidFill>
                <a:latin typeface="Arial Narrow" panose="020B0606020202030204" pitchFamily="34" charset="0"/>
              </a:rPr>
              <a:t>клуб </a:t>
            </a:r>
            <a:r>
              <a:rPr lang="ru-RU" dirty="0" err="1">
                <a:solidFill>
                  <a:srgbClr val="1F1D1B"/>
                </a:solidFill>
                <a:latin typeface="Arial Narrow" panose="020B0606020202030204" pitchFamily="34" charset="0"/>
              </a:rPr>
              <a:t>може</a:t>
            </a:r>
            <a:r>
              <a:rPr lang="ru-RU" dirty="0">
                <a:solidFill>
                  <a:srgbClr val="1F1D1B"/>
                </a:solidFill>
                <a:latin typeface="Arial Narrow" panose="020B0606020202030204" pitchFamily="34" charset="0"/>
              </a:rPr>
              <a:t> да подкрепи само един </a:t>
            </a:r>
            <a:r>
              <a:rPr lang="ru-RU" dirty="0" err="1">
                <a:solidFill>
                  <a:srgbClr val="1F1D1B"/>
                </a:solidFill>
                <a:latin typeface="Arial Narrow" panose="020B0606020202030204" pitchFamily="34" charset="0"/>
              </a:rPr>
              <a:t>конкурентен</a:t>
            </a:r>
            <a:r>
              <a:rPr lang="ru-RU" dirty="0">
                <a:solidFill>
                  <a:srgbClr val="1F1D1B"/>
                </a:solidFill>
                <a:latin typeface="Arial Narrow" panose="020B0606020202030204" pitchFamily="34" charset="0"/>
              </a:rPr>
              <a:t> кандидат.</a:t>
            </a:r>
          </a:p>
        </p:txBody>
      </p:sp>
    </p:spTree>
    <p:extLst>
      <p:ext uri="{BB962C8B-B14F-4D97-AF65-F5344CB8AC3E}">
        <p14:creationId xmlns:p14="http://schemas.microsoft.com/office/powerpoint/2010/main" val="965167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268760"/>
            <a:ext cx="8229600" cy="4476403"/>
          </a:xfrm>
        </p:spPr>
        <p:txBody>
          <a:bodyPr lIns="0" tIns="0" rIns="0" bIns="0"/>
          <a:lstStyle/>
          <a:p>
            <a:pPr marL="0" indent="0" algn="just" eaLnBrk="1" fontAlgn="auto" hangingPunct="1">
              <a:spcAft>
                <a:spcPts val="300"/>
              </a:spcAft>
              <a:buNone/>
              <a:defRPr/>
            </a:pPr>
            <a:endParaRPr lang="ru-RU" sz="2400" b="1" dirty="0">
              <a:latin typeface="Arial Narrow" panose="020B0606020202030204" pitchFamily="34" charset="0"/>
            </a:endParaRPr>
          </a:p>
          <a:p>
            <a:pPr marL="0" indent="0" algn="just" eaLnBrk="1" fontAlgn="auto" hangingPunct="1">
              <a:spcAft>
                <a:spcPts val="300"/>
              </a:spcAft>
              <a:buNone/>
              <a:defRPr/>
            </a:pPr>
            <a:r>
              <a:rPr lang="ru-RU" sz="2400" b="1" dirty="0">
                <a:latin typeface="Arial Narrow" panose="020B0606020202030204" pitchFamily="34" charset="0"/>
              </a:rPr>
              <a:t>14.020.11. </a:t>
            </a:r>
            <a:r>
              <a:rPr lang="ru-RU" sz="2400" b="1" dirty="0" err="1">
                <a:latin typeface="Arial Narrow" panose="020B0606020202030204" pitchFamily="34" charset="0"/>
              </a:rPr>
              <a:t>Конкурентни</a:t>
            </a:r>
            <a:r>
              <a:rPr lang="ru-RU" sz="2400" b="1" dirty="0">
                <a:latin typeface="Arial Narrow" panose="020B0606020202030204" pitchFamily="34" charset="0"/>
              </a:rPr>
              <a:t> предложения.</a:t>
            </a:r>
          </a:p>
          <a:p>
            <a:pPr marL="0" indent="0" algn="just" eaLnBrk="1" fontAlgn="auto" hangingPunct="1">
              <a:spcAft>
                <a:spcPts val="300"/>
              </a:spcAft>
              <a:buNone/>
              <a:defRPr/>
            </a:pPr>
            <a:r>
              <a:rPr lang="ru-RU" sz="1800" dirty="0" err="1">
                <a:latin typeface="Arial Narrow" panose="020B0606020202030204" pitchFamily="34" charset="0"/>
              </a:rPr>
              <a:t>Гуверньорът</a:t>
            </a:r>
            <a:r>
              <a:rPr lang="ru-RU" sz="1800" dirty="0">
                <a:latin typeface="Arial Narrow" panose="020B0606020202030204" pitchFamily="34" charset="0"/>
              </a:rPr>
              <a:t> </a:t>
            </a:r>
            <a:r>
              <a:rPr lang="ru-RU" sz="1800" dirty="0" err="1">
                <a:latin typeface="Arial Narrow" panose="020B0606020202030204" pitchFamily="34" charset="0"/>
              </a:rPr>
              <a:t>уведомява</a:t>
            </a:r>
            <a:r>
              <a:rPr lang="ru-RU" sz="1800" dirty="0">
                <a:latin typeface="Arial Narrow" panose="020B0606020202030204" pitchFamily="34" charset="0"/>
              </a:rPr>
              <a:t>, в срок от </a:t>
            </a:r>
            <a:r>
              <a:rPr lang="ru-RU" sz="1800" dirty="0" err="1">
                <a:latin typeface="Arial Narrow" panose="020B0606020202030204" pitchFamily="34" charset="0"/>
              </a:rPr>
              <a:t>седем</a:t>
            </a:r>
            <a:r>
              <a:rPr lang="ru-RU" sz="1800" dirty="0">
                <a:latin typeface="Arial Narrow" panose="020B0606020202030204" pitchFamily="34" charset="0"/>
              </a:rPr>
              <a:t> дни след </a:t>
            </a:r>
            <a:r>
              <a:rPr lang="ru-RU" sz="1800" dirty="0" err="1">
                <a:latin typeface="Arial Narrow" panose="020B0606020202030204" pitchFamily="34" charset="0"/>
              </a:rPr>
              <a:t>крайния</a:t>
            </a:r>
            <a:r>
              <a:rPr lang="ru-RU" sz="1800" dirty="0">
                <a:latin typeface="Arial Narrow" panose="020B0606020202030204" pitchFamily="34" charset="0"/>
              </a:rPr>
              <a:t> срок, </a:t>
            </a:r>
            <a:r>
              <a:rPr lang="ru-RU" sz="1800" dirty="0" err="1">
                <a:latin typeface="Arial Narrow" panose="020B0606020202030204" pitchFamily="34" charset="0"/>
              </a:rPr>
              <a:t>всички</a:t>
            </a:r>
            <a:r>
              <a:rPr lang="ru-RU" sz="1800" dirty="0">
                <a:latin typeface="Arial Narrow" panose="020B0606020202030204" pitchFamily="34" charset="0"/>
              </a:rPr>
              <a:t> </a:t>
            </a:r>
            <a:r>
              <a:rPr lang="ru-RU" sz="1800" dirty="0" err="1">
                <a:latin typeface="Arial Narrow" panose="020B0606020202030204" pitchFamily="34" charset="0"/>
              </a:rPr>
              <a:t>клубове</a:t>
            </a:r>
            <a:r>
              <a:rPr lang="ru-RU" sz="1800" dirty="0">
                <a:latin typeface="Arial Narrow" panose="020B0606020202030204" pitchFamily="34" charset="0"/>
              </a:rPr>
              <a:t> в дистрикта, </a:t>
            </a:r>
            <a:r>
              <a:rPr lang="ru-RU" sz="1800" dirty="0" err="1">
                <a:latin typeface="Arial Narrow" panose="020B0606020202030204" pitchFamily="34" charset="0"/>
              </a:rPr>
              <a:t>когато</a:t>
            </a:r>
            <a:r>
              <a:rPr lang="ru-RU" sz="1800" dirty="0">
                <a:latin typeface="Arial Narrow" panose="020B0606020202030204" pitchFamily="34" charset="0"/>
              </a:rPr>
              <a:t> в определения срок е </a:t>
            </a:r>
            <a:r>
              <a:rPr lang="ru-RU" sz="1800" dirty="0" smtClean="0">
                <a:latin typeface="Arial Narrow" panose="020B0606020202030204" pitchFamily="34" charset="0"/>
              </a:rPr>
              <a:t>получено </a:t>
            </a:r>
            <a:r>
              <a:rPr lang="ru-RU" sz="1800" b="1" dirty="0" smtClean="0">
                <a:latin typeface="Arial Narrow" panose="020B0606020202030204" pitchFamily="34" charset="0"/>
              </a:rPr>
              <a:t>ВАЛИДНО</a:t>
            </a:r>
            <a:r>
              <a:rPr lang="ru-RU" sz="1800" dirty="0" smtClean="0">
                <a:latin typeface="Arial Narrow" panose="020B0606020202030204" pitchFamily="34" charset="0"/>
              </a:rPr>
              <a:t> </a:t>
            </a:r>
            <a:r>
              <a:rPr lang="ru-RU" sz="1800" dirty="0">
                <a:latin typeface="Arial Narrow" panose="020B0606020202030204" pitchFamily="34" charset="0"/>
              </a:rPr>
              <a:t>конкурентно предложение. </a:t>
            </a:r>
            <a:r>
              <a:rPr lang="ru-RU" sz="1800" b="1" dirty="0">
                <a:latin typeface="Arial Narrow" panose="020B0606020202030204" pitchFamily="34" charset="0"/>
              </a:rPr>
              <a:t>В </a:t>
            </a:r>
            <a:r>
              <a:rPr lang="ru-RU" sz="1800" b="1" dirty="0" err="1">
                <a:latin typeface="Arial Narrow" panose="020B0606020202030204" pitchFamily="34" charset="0"/>
              </a:rPr>
              <a:t>уведомлението</a:t>
            </a:r>
            <a:r>
              <a:rPr lang="ru-RU" sz="1800" b="1" dirty="0">
                <a:latin typeface="Arial Narrow" panose="020B0606020202030204" pitchFamily="34" charset="0"/>
              </a:rPr>
              <a:t> до </a:t>
            </a:r>
            <a:r>
              <a:rPr lang="ru-RU" sz="1800" b="1" dirty="0" err="1">
                <a:latin typeface="Arial Narrow" panose="020B0606020202030204" pitchFamily="34" charset="0"/>
              </a:rPr>
              <a:t>клубовете</a:t>
            </a:r>
            <a:r>
              <a:rPr lang="ru-RU" sz="1800" b="1" dirty="0">
                <a:latin typeface="Arial Narrow" panose="020B0606020202030204" pitchFamily="34" charset="0"/>
              </a:rPr>
              <a:t> се </a:t>
            </a:r>
            <a:r>
              <a:rPr lang="ru-RU" sz="1800" b="1" dirty="0" err="1">
                <a:latin typeface="Arial Narrow" panose="020B0606020202030204" pitchFamily="34" charset="0"/>
              </a:rPr>
              <a:t>посочват</a:t>
            </a:r>
            <a:r>
              <a:rPr lang="ru-RU" sz="1800" b="1" dirty="0">
                <a:latin typeface="Arial Narrow" panose="020B0606020202030204" pitchFamily="34" charset="0"/>
              </a:rPr>
              <a:t> </a:t>
            </a:r>
            <a:r>
              <a:rPr lang="ru-RU" sz="1800" b="1" dirty="0" err="1">
                <a:latin typeface="Arial Narrow" panose="020B0606020202030204" pitchFamily="34" charset="0"/>
              </a:rPr>
              <a:t>името</a:t>
            </a:r>
            <a:r>
              <a:rPr lang="ru-RU" sz="1800" b="1" dirty="0">
                <a:latin typeface="Arial Narrow" panose="020B0606020202030204" pitchFamily="34" charset="0"/>
              </a:rPr>
              <a:t> и </a:t>
            </a:r>
            <a:r>
              <a:rPr lang="ru-RU" sz="1800" b="1" dirty="0" err="1">
                <a:latin typeface="Arial Narrow" panose="020B0606020202030204" pitchFamily="34" charset="0"/>
              </a:rPr>
              <a:t>квалификациите</a:t>
            </a:r>
            <a:r>
              <a:rPr lang="ru-RU" sz="1800" dirty="0">
                <a:latin typeface="Arial Narrow" panose="020B0606020202030204" pitchFamily="34" charset="0"/>
              </a:rPr>
              <a:t> на </a:t>
            </a:r>
            <a:r>
              <a:rPr lang="ru-RU" sz="1800" dirty="0" err="1">
                <a:latin typeface="Arial Narrow" panose="020B0606020202030204" pitchFamily="34" charset="0"/>
              </a:rPr>
              <a:t>всеки</a:t>
            </a:r>
            <a:r>
              <a:rPr lang="ru-RU" sz="1800" dirty="0">
                <a:latin typeface="Arial Narrow" panose="020B0606020202030204" pitchFamily="34" charset="0"/>
              </a:rPr>
              <a:t> предложен </a:t>
            </a:r>
            <a:r>
              <a:rPr lang="ru-RU" sz="1800" dirty="0" err="1">
                <a:latin typeface="Arial Narrow" panose="020B0606020202030204" pitchFamily="34" charset="0"/>
              </a:rPr>
              <a:t>конкурентен</a:t>
            </a:r>
            <a:r>
              <a:rPr lang="ru-RU" sz="1800" dirty="0">
                <a:latin typeface="Arial Narrow" panose="020B0606020202030204" pitchFamily="34" charset="0"/>
              </a:rPr>
              <a:t> кандидат, </a:t>
            </a:r>
            <a:r>
              <a:rPr lang="ru-RU" sz="1800" dirty="0" err="1">
                <a:latin typeface="Arial Narrow" panose="020B0606020202030204" pitchFamily="34" charset="0"/>
              </a:rPr>
              <a:t>имената</a:t>
            </a:r>
            <a:r>
              <a:rPr lang="ru-RU" sz="1800" dirty="0">
                <a:latin typeface="Arial Narrow" panose="020B0606020202030204" pitchFamily="34" charset="0"/>
              </a:rPr>
              <a:t> на </a:t>
            </a:r>
            <a:r>
              <a:rPr lang="ru-RU" sz="1800" dirty="0" err="1">
                <a:latin typeface="Arial Narrow" panose="020B0606020202030204" pitchFamily="34" charset="0"/>
              </a:rPr>
              <a:t>клубовете</a:t>
            </a:r>
            <a:r>
              <a:rPr lang="ru-RU" sz="1800" dirty="0">
                <a:latin typeface="Arial Narrow" panose="020B0606020202030204" pitchFamily="34" charset="0"/>
              </a:rPr>
              <a:t> с конкурентно предложение и на </a:t>
            </a:r>
            <a:r>
              <a:rPr lang="ru-RU" sz="1800" dirty="0" err="1">
                <a:latin typeface="Arial Narrow" panose="020B0606020202030204" pitchFamily="34" charset="0"/>
              </a:rPr>
              <a:t>покрепящите</a:t>
            </a:r>
            <a:r>
              <a:rPr lang="ru-RU" sz="1800" dirty="0">
                <a:latin typeface="Arial Narrow" panose="020B0606020202030204" pitchFamily="34" charset="0"/>
              </a:rPr>
              <a:t> </a:t>
            </a:r>
            <a:r>
              <a:rPr lang="ru-RU" sz="1800" dirty="0" err="1">
                <a:latin typeface="Arial Narrow" panose="020B0606020202030204" pitchFamily="34" charset="0"/>
              </a:rPr>
              <a:t>клубове</a:t>
            </a:r>
            <a:r>
              <a:rPr lang="ru-RU" sz="1800" dirty="0">
                <a:latin typeface="Arial Narrow" panose="020B0606020202030204" pitchFamily="34" charset="0"/>
              </a:rPr>
              <a:t>, </a:t>
            </a:r>
            <a:r>
              <a:rPr lang="ru-RU" sz="1800" dirty="0" err="1">
                <a:latin typeface="Arial Narrow" panose="020B0606020202030204" pitchFamily="34" charset="0"/>
              </a:rPr>
              <a:t>като</a:t>
            </a:r>
            <a:r>
              <a:rPr lang="ru-RU" sz="1800" dirty="0">
                <a:latin typeface="Arial Narrow" panose="020B0606020202030204" pitchFamily="34" charset="0"/>
              </a:rPr>
              <a:t> се </a:t>
            </a:r>
            <a:r>
              <a:rPr lang="ru-RU" sz="1800" dirty="0" err="1">
                <a:latin typeface="Arial Narrow" panose="020B0606020202030204" pitchFamily="34" charset="0"/>
              </a:rPr>
              <a:t>обявява</a:t>
            </a:r>
            <a:r>
              <a:rPr lang="ru-RU" sz="1800" dirty="0">
                <a:latin typeface="Arial Narrow" panose="020B0606020202030204" pitchFamily="34" charset="0"/>
              </a:rPr>
              <a:t>, че </a:t>
            </a:r>
            <a:r>
              <a:rPr lang="ru-RU" sz="1800" dirty="0" err="1">
                <a:latin typeface="Arial Narrow" panose="020B0606020202030204" pitchFamily="34" charset="0"/>
              </a:rPr>
              <a:t>тези</a:t>
            </a:r>
            <a:r>
              <a:rPr lang="ru-RU" sz="1800" dirty="0">
                <a:latin typeface="Arial Narrow" panose="020B0606020202030204" pitchFamily="34" charset="0"/>
              </a:rPr>
              <a:t> </a:t>
            </a:r>
            <a:r>
              <a:rPr lang="ru-RU" sz="1800" dirty="0" err="1">
                <a:latin typeface="Arial Narrow" panose="020B0606020202030204" pitchFamily="34" charset="0"/>
              </a:rPr>
              <a:t>кандидати</a:t>
            </a:r>
            <a:r>
              <a:rPr lang="ru-RU" sz="1800" dirty="0">
                <a:latin typeface="Arial Narrow" panose="020B0606020202030204" pitchFamily="34" charset="0"/>
              </a:rPr>
              <a:t> </a:t>
            </a:r>
            <a:r>
              <a:rPr lang="ru-RU" sz="1800" dirty="0" err="1">
                <a:latin typeface="Arial Narrow" panose="020B0606020202030204" pitchFamily="34" charset="0"/>
              </a:rPr>
              <a:t>ще</a:t>
            </a:r>
            <a:r>
              <a:rPr lang="ru-RU" sz="1800" dirty="0">
                <a:latin typeface="Arial Narrow" panose="020B0606020202030204" pitchFamily="34" charset="0"/>
              </a:rPr>
              <a:t> </a:t>
            </a:r>
            <a:r>
              <a:rPr lang="ru-RU" sz="1800" dirty="0" err="1">
                <a:latin typeface="Arial Narrow" panose="020B0606020202030204" pitchFamily="34" charset="0"/>
              </a:rPr>
              <a:t>бъдат</a:t>
            </a:r>
            <a:r>
              <a:rPr lang="ru-RU" sz="1800" dirty="0">
                <a:latin typeface="Arial Narrow" panose="020B0606020202030204" pitchFamily="34" charset="0"/>
              </a:rPr>
              <a:t> </a:t>
            </a:r>
            <a:r>
              <a:rPr lang="ru-RU" sz="1800" dirty="0" err="1">
                <a:latin typeface="Arial Narrow" panose="020B0606020202030204" pitchFamily="34" charset="0"/>
              </a:rPr>
              <a:t>подложени</a:t>
            </a:r>
            <a:r>
              <a:rPr lang="ru-RU" sz="1800" dirty="0">
                <a:latin typeface="Arial Narrow" panose="020B0606020202030204" pitchFamily="34" charset="0"/>
              </a:rPr>
              <a:t> на </a:t>
            </a:r>
            <a:r>
              <a:rPr lang="ru-RU" sz="1800" dirty="0" err="1">
                <a:latin typeface="Arial Narrow" panose="020B0606020202030204" pitchFamily="34" charset="0"/>
              </a:rPr>
              <a:t>гласуване</a:t>
            </a:r>
            <a:r>
              <a:rPr lang="ru-RU" sz="1800" dirty="0">
                <a:latin typeface="Arial Narrow" panose="020B0606020202030204" pitchFamily="34" charset="0"/>
              </a:rPr>
              <a:t> по </a:t>
            </a:r>
            <a:r>
              <a:rPr lang="ru-RU" sz="1800" dirty="0" err="1">
                <a:latin typeface="Arial Narrow" panose="020B0606020202030204" pitchFamily="34" charset="0"/>
              </a:rPr>
              <a:t>пощата</a:t>
            </a:r>
            <a:r>
              <a:rPr lang="ru-RU" sz="1800" dirty="0">
                <a:latin typeface="Arial Narrow" panose="020B0606020202030204" pitchFamily="34" charset="0"/>
              </a:rPr>
              <a:t> или, </a:t>
            </a:r>
            <a:r>
              <a:rPr lang="ru-RU" sz="1800" dirty="0" err="1">
                <a:latin typeface="Arial Narrow" panose="020B0606020202030204" pitchFamily="34" charset="0"/>
              </a:rPr>
              <a:t>алтернативно</a:t>
            </a:r>
            <a:r>
              <a:rPr lang="ru-RU" sz="1800" dirty="0">
                <a:latin typeface="Arial Narrow" panose="020B0606020202030204" pitchFamily="34" charset="0"/>
              </a:rPr>
              <a:t>, на </a:t>
            </a:r>
            <a:r>
              <a:rPr lang="ru-RU" sz="1800" dirty="0" err="1">
                <a:latin typeface="Arial Narrow" panose="020B0606020202030204" pitchFamily="34" charset="0"/>
              </a:rPr>
              <a:t>гласуване</a:t>
            </a:r>
            <a:r>
              <a:rPr lang="ru-RU" sz="1800" dirty="0">
                <a:latin typeface="Arial Narrow" panose="020B0606020202030204" pitchFamily="34" charset="0"/>
              </a:rPr>
              <a:t> по </a:t>
            </a:r>
            <a:r>
              <a:rPr lang="ru-RU" sz="1800" dirty="0" err="1">
                <a:latin typeface="Arial Narrow" panose="020B0606020202030204" pitchFamily="34" charset="0"/>
              </a:rPr>
              <a:t>време</a:t>
            </a:r>
            <a:r>
              <a:rPr lang="ru-RU" sz="1800" dirty="0">
                <a:latin typeface="Arial Narrow" panose="020B0606020202030204" pitchFamily="34" charset="0"/>
              </a:rPr>
              <a:t> на </a:t>
            </a:r>
            <a:r>
              <a:rPr lang="ru-RU" sz="1800" dirty="0" err="1">
                <a:latin typeface="Arial Narrow" panose="020B0606020202030204" pitchFamily="34" charset="0"/>
              </a:rPr>
              <a:t>конференцията</a:t>
            </a:r>
            <a:r>
              <a:rPr lang="ru-RU" sz="1800" dirty="0">
                <a:latin typeface="Arial Narrow" panose="020B0606020202030204" pitchFamily="34" charset="0"/>
              </a:rPr>
              <a:t> на </a:t>
            </a:r>
            <a:r>
              <a:rPr lang="ru-RU" sz="1800" dirty="0" smtClean="0">
                <a:latin typeface="Arial Narrow" panose="020B0606020202030204" pitchFamily="34" charset="0"/>
              </a:rPr>
              <a:t>дистрикта</a:t>
            </a:r>
            <a:r>
              <a:rPr lang="ru-RU" sz="1800" dirty="0">
                <a:latin typeface="Arial Narrow" panose="020B0606020202030204" pitchFamily="34" charset="0"/>
              </a:rPr>
              <a:t>.</a:t>
            </a:r>
          </a:p>
          <a:p>
            <a:pPr marL="0" indent="0" algn="just" eaLnBrk="1" fontAlgn="auto" hangingPunct="1">
              <a:spcAft>
                <a:spcPts val="300"/>
              </a:spcAft>
              <a:buNone/>
              <a:defRPr/>
            </a:pPr>
            <a:endParaRPr lang="bg-BG" sz="2400" b="1" dirty="0" smtClean="0">
              <a:latin typeface="Arial Narrow" panose="020B0606020202030204" pitchFamily="34" charset="0"/>
            </a:endParaRPr>
          </a:p>
        </p:txBody>
      </p:sp>
    </p:spTree>
    <p:extLst>
      <p:ext uri="{BB962C8B-B14F-4D97-AF65-F5344CB8AC3E}">
        <p14:creationId xmlns:p14="http://schemas.microsoft.com/office/powerpoint/2010/main" val="1989546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Times New Roman" pitchFamily="18" charset="0"/>
                <a:cs typeface="Times New Roman" pitchFamily="18" charset="0"/>
              </a:rPr>
              <a:t>    </a:t>
            </a:r>
            <a:r>
              <a:rPr lang="bg-BG" altLang="en-US" sz="2800" b="1" dirty="0">
                <a:latin typeface="Times New Roman" pitchFamily="18" charset="0"/>
                <a:cs typeface="Times New Roman" pitchFamily="18" charset="0"/>
              </a:rPr>
              <a:t>Н</a:t>
            </a:r>
            <a:r>
              <a:rPr lang="bg-BG" altLang="en-US" sz="2800" b="1" dirty="0" smtClean="0">
                <a:latin typeface="Times New Roman" pitchFamily="18" charset="0"/>
                <a:cs typeface="Times New Roman" pitchFamily="18" charset="0"/>
              </a:rPr>
              <a:t>оминиране и избор на Гуверньор</a:t>
            </a:r>
            <a:endParaRPr lang="en-US" altLang="en-US" sz="28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268760"/>
            <a:ext cx="8229600" cy="4476403"/>
          </a:xfrm>
        </p:spPr>
        <p:txBody>
          <a:bodyPr lIns="0" tIns="0" rIns="0" bIns="0"/>
          <a:lstStyle/>
          <a:p>
            <a:pPr marL="0" indent="0" algn="just" eaLnBrk="1" fontAlgn="auto" hangingPunct="1">
              <a:spcAft>
                <a:spcPts val="300"/>
              </a:spcAft>
              <a:buNone/>
              <a:defRPr/>
            </a:pPr>
            <a:endParaRPr lang="ru-RU" sz="2400" b="1" dirty="0">
              <a:latin typeface="Arial Narrow" panose="020B0606020202030204" pitchFamily="34" charset="0"/>
            </a:endParaRPr>
          </a:p>
          <a:p>
            <a:pPr marL="0" indent="0" algn="just" eaLnBrk="1" fontAlgn="auto" hangingPunct="1">
              <a:spcAft>
                <a:spcPts val="300"/>
              </a:spcAft>
              <a:buNone/>
              <a:defRPr/>
            </a:pPr>
            <a:r>
              <a:rPr lang="ru-RU" sz="1800" b="1" dirty="0">
                <a:latin typeface="Arial Narrow" panose="020B0606020202030204" pitchFamily="34" charset="0"/>
              </a:rPr>
              <a:t>14.020.13. </a:t>
            </a:r>
            <a:r>
              <a:rPr lang="ru-RU" sz="1800" b="1" dirty="0" err="1">
                <a:latin typeface="Arial Narrow" panose="020B0606020202030204" pitchFamily="34" charset="0"/>
              </a:rPr>
              <a:t>Гласуване</a:t>
            </a:r>
            <a:r>
              <a:rPr lang="ru-RU" sz="1800" b="1" dirty="0">
                <a:latin typeface="Arial Narrow" panose="020B0606020202030204" pitchFamily="34" charset="0"/>
              </a:rPr>
              <a:t> по </a:t>
            </a:r>
            <a:r>
              <a:rPr lang="ru-RU" sz="1800" b="1" dirty="0" err="1">
                <a:latin typeface="Arial Narrow" panose="020B0606020202030204" pitchFamily="34" charset="0"/>
              </a:rPr>
              <a:t>време</a:t>
            </a:r>
            <a:r>
              <a:rPr lang="ru-RU" sz="1800" b="1" dirty="0">
                <a:latin typeface="Arial Narrow" panose="020B0606020202030204" pitchFamily="34" charset="0"/>
              </a:rPr>
              <a:t> на конференция на дистрикта за </a:t>
            </a:r>
            <a:r>
              <a:rPr lang="ru-RU" sz="1800" b="1" dirty="0" err="1">
                <a:latin typeface="Arial Narrow" panose="020B0606020202030204" pitchFamily="34" charset="0"/>
              </a:rPr>
              <a:t>номиниране</a:t>
            </a:r>
            <a:r>
              <a:rPr lang="ru-RU" sz="1800" b="1" dirty="0">
                <a:latin typeface="Arial Narrow" panose="020B0606020202030204" pitchFamily="34" charset="0"/>
              </a:rPr>
              <a:t> на </a:t>
            </a:r>
            <a:r>
              <a:rPr lang="ru-RU" sz="1800" b="1" dirty="0" err="1">
                <a:latin typeface="Arial Narrow" panose="020B0606020202030204" pitchFamily="34" charset="0"/>
              </a:rPr>
              <a:t>гуверньор</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err="1">
                <a:latin typeface="Arial Narrow" panose="020B0606020202030204" pitchFamily="34" charset="0"/>
              </a:rPr>
              <a:t>Гласуването</a:t>
            </a:r>
            <a:r>
              <a:rPr lang="ru-RU" sz="1800" dirty="0">
                <a:latin typeface="Arial Narrow" panose="020B0606020202030204" pitchFamily="34" charset="0"/>
              </a:rPr>
              <a:t> по </a:t>
            </a:r>
            <a:r>
              <a:rPr lang="ru-RU" sz="1800" dirty="0" err="1">
                <a:latin typeface="Arial Narrow" panose="020B0606020202030204" pitchFamily="34" charset="0"/>
              </a:rPr>
              <a:t>време</a:t>
            </a:r>
            <a:r>
              <a:rPr lang="ru-RU" sz="1800" dirty="0">
                <a:latin typeface="Arial Narrow" panose="020B0606020202030204" pitchFamily="34" charset="0"/>
              </a:rPr>
              <a:t> на конференция на дистрикта се </a:t>
            </a:r>
            <a:r>
              <a:rPr lang="ru-RU" sz="1800" dirty="0" err="1">
                <a:latin typeface="Arial Narrow" panose="020B0606020202030204" pitchFamily="34" charset="0"/>
              </a:rPr>
              <a:t>провежда</a:t>
            </a:r>
            <a:r>
              <a:rPr lang="ru-RU" sz="1800" dirty="0">
                <a:latin typeface="Arial Narrow" panose="020B0606020202030204" pitchFamily="34" charset="0"/>
              </a:rPr>
              <a:t> при </a:t>
            </a:r>
            <a:r>
              <a:rPr lang="ru-RU" sz="1800" dirty="0" err="1">
                <a:latin typeface="Arial Narrow" panose="020B0606020202030204" pitchFamily="34" charset="0"/>
              </a:rPr>
              <a:t>възможно</a:t>
            </a:r>
            <a:r>
              <a:rPr lang="ru-RU" sz="1800" dirty="0">
                <a:latin typeface="Arial Narrow" panose="020B0606020202030204" pitchFamily="34" charset="0"/>
              </a:rPr>
              <a:t> </a:t>
            </a:r>
            <a:r>
              <a:rPr lang="ru-RU" sz="1800" dirty="0" err="1">
                <a:latin typeface="Arial Narrow" panose="020B0606020202030204" pitchFamily="34" charset="0"/>
              </a:rPr>
              <a:t>най</a:t>
            </a:r>
            <a:r>
              <a:rPr lang="ru-RU" sz="1800" dirty="0">
                <a:latin typeface="Arial Narrow" panose="020B0606020202030204" pitchFamily="34" charset="0"/>
              </a:rPr>
              <a:t>-близко </a:t>
            </a:r>
            <a:r>
              <a:rPr lang="ru-RU" sz="1800" dirty="0" err="1">
                <a:latin typeface="Arial Narrow" panose="020B0606020202030204" pitchFamily="34" charset="0"/>
              </a:rPr>
              <a:t>спазване</a:t>
            </a:r>
            <a:r>
              <a:rPr lang="ru-RU" sz="1800" dirty="0">
                <a:latin typeface="Arial Narrow" panose="020B0606020202030204" pitchFamily="34" charset="0"/>
              </a:rPr>
              <a:t> на </a:t>
            </a:r>
            <a:r>
              <a:rPr lang="ru-RU" sz="1800" dirty="0" err="1">
                <a:latin typeface="Arial Narrow" panose="020B0606020202030204" pitchFamily="34" charset="0"/>
              </a:rPr>
              <a:t>условията</a:t>
            </a:r>
            <a:r>
              <a:rPr lang="ru-RU" sz="1800" dirty="0">
                <a:latin typeface="Arial Narrow" panose="020B0606020202030204" pitchFamily="34" charset="0"/>
              </a:rPr>
              <a:t> за </a:t>
            </a:r>
            <a:r>
              <a:rPr lang="ru-RU" sz="1800" dirty="0" err="1">
                <a:latin typeface="Arial Narrow" panose="020B0606020202030204" pitchFamily="34" charset="0"/>
              </a:rPr>
              <a:t>гласуване</a:t>
            </a:r>
            <a:r>
              <a:rPr lang="ru-RU" sz="1800" dirty="0">
                <a:latin typeface="Arial Narrow" panose="020B0606020202030204" pitchFamily="34" charset="0"/>
              </a:rPr>
              <a:t> по </a:t>
            </a:r>
            <a:r>
              <a:rPr lang="ru-RU" sz="1800" dirty="0" err="1">
                <a:latin typeface="Arial Narrow" panose="020B0606020202030204" pitchFamily="34" charset="0"/>
              </a:rPr>
              <a:t>пощата</a:t>
            </a:r>
            <a:r>
              <a:rPr lang="ru-RU" sz="1800" dirty="0">
                <a:latin typeface="Arial Narrow" panose="020B0606020202030204" pitchFamily="34" charset="0"/>
              </a:rPr>
              <a:t>. </a:t>
            </a:r>
          </a:p>
          <a:p>
            <a:pPr marL="0" indent="0" algn="just" eaLnBrk="1" fontAlgn="auto" hangingPunct="1">
              <a:spcAft>
                <a:spcPts val="300"/>
              </a:spcAft>
              <a:buNone/>
              <a:defRPr/>
            </a:pPr>
            <a:endParaRPr lang="ru-RU" sz="1800" b="1" dirty="0">
              <a:latin typeface="Arial Narrow" panose="020B0606020202030204" pitchFamily="34" charset="0"/>
            </a:endParaRPr>
          </a:p>
          <a:p>
            <a:pPr marL="0" indent="0" algn="just" eaLnBrk="1" fontAlgn="auto" hangingPunct="1">
              <a:spcAft>
                <a:spcPts val="300"/>
              </a:spcAft>
              <a:buNone/>
              <a:defRPr/>
            </a:pPr>
            <a:r>
              <a:rPr lang="ru-RU" sz="1800" b="1" dirty="0">
                <a:latin typeface="Arial Narrow" panose="020B0606020202030204" pitchFamily="34" charset="0"/>
              </a:rPr>
              <a:t>14.040. Характеристики на </a:t>
            </a:r>
            <a:r>
              <a:rPr lang="ru-RU" sz="1800" b="1" dirty="0" err="1">
                <a:latin typeface="Arial Narrow" panose="020B0606020202030204" pitchFamily="34" charset="0"/>
              </a:rPr>
              <a:t>гласуването</a:t>
            </a:r>
            <a:r>
              <a:rPr lang="ru-RU" sz="1800" b="1" dirty="0">
                <a:latin typeface="Arial Narrow" panose="020B0606020202030204" pitchFamily="34" charset="0"/>
              </a:rPr>
              <a:t> по </a:t>
            </a:r>
            <a:r>
              <a:rPr lang="ru-RU" sz="1800" b="1" dirty="0" err="1">
                <a:latin typeface="Arial Narrow" panose="020B0606020202030204" pitchFamily="34" charset="0"/>
              </a:rPr>
              <a:t>пощата</a:t>
            </a:r>
            <a:r>
              <a:rPr lang="ru-RU" sz="1800" b="1" dirty="0">
                <a:latin typeface="Arial Narrow" panose="020B0606020202030204" pitchFamily="34" charset="0"/>
              </a:rPr>
              <a:t>.</a:t>
            </a:r>
          </a:p>
          <a:p>
            <a:pPr marL="0" indent="0" algn="just" eaLnBrk="1" fontAlgn="auto" hangingPunct="1">
              <a:spcAft>
                <a:spcPts val="300"/>
              </a:spcAft>
              <a:buNone/>
              <a:defRPr/>
            </a:pPr>
            <a:r>
              <a:rPr lang="ru-RU" sz="1800" dirty="0" err="1">
                <a:latin typeface="Arial Narrow" panose="020B0606020202030204" pitchFamily="34" charset="0"/>
              </a:rPr>
              <a:t>Гуверньорът</a:t>
            </a:r>
            <a:r>
              <a:rPr lang="ru-RU" sz="1800" dirty="0">
                <a:latin typeface="Arial Narrow" panose="020B0606020202030204" pitchFamily="34" charset="0"/>
              </a:rPr>
              <a:t> </a:t>
            </a:r>
            <a:r>
              <a:rPr lang="ru-RU" sz="1800" dirty="0" err="1">
                <a:latin typeface="Arial Narrow" panose="020B0606020202030204" pitchFamily="34" charset="0"/>
              </a:rPr>
              <a:t>изготвя</a:t>
            </a:r>
            <a:r>
              <a:rPr lang="ru-RU" sz="1800" dirty="0">
                <a:latin typeface="Arial Narrow" panose="020B0606020202030204" pitchFamily="34" charset="0"/>
              </a:rPr>
              <a:t> </a:t>
            </a:r>
            <a:r>
              <a:rPr lang="ru-RU" sz="1800" dirty="0" err="1">
                <a:latin typeface="Arial Narrow" panose="020B0606020202030204" pitchFamily="34" charset="0"/>
              </a:rPr>
              <a:t>бюлетина</a:t>
            </a:r>
            <a:r>
              <a:rPr lang="ru-RU" sz="1800" dirty="0">
                <a:latin typeface="Arial Narrow" panose="020B0606020202030204" pitchFamily="34" charset="0"/>
              </a:rPr>
              <a:t> и я </a:t>
            </a:r>
            <a:r>
              <a:rPr lang="ru-RU" sz="1800" dirty="0" err="1">
                <a:latin typeface="Arial Narrow" panose="020B0606020202030204" pitchFamily="34" charset="0"/>
              </a:rPr>
              <a:t>изпраща</a:t>
            </a:r>
            <a:r>
              <a:rPr lang="ru-RU" sz="1800" dirty="0">
                <a:latin typeface="Arial Narrow" panose="020B0606020202030204" pitchFamily="34" charset="0"/>
              </a:rPr>
              <a:t> до </a:t>
            </a:r>
            <a:r>
              <a:rPr lang="ru-RU" sz="1800" dirty="0" err="1">
                <a:latin typeface="Arial Narrow" panose="020B0606020202030204" pitchFamily="34" charset="0"/>
              </a:rPr>
              <a:t>всеки</a:t>
            </a:r>
            <a:r>
              <a:rPr lang="ru-RU" sz="1800" dirty="0">
                <a:latin typeface="Arial Narrow" panose="020B0606020202030204" pitchFamily="34" charset="0"/>
              </a:rPr>
              <a:t> клуб с указания </a:t>
            </a:r>
            <a:r>
              <a:rPr lang="ru-RU" sz="1800" dirty="0" err="1">
                <a:latin typeface="Arial Narrow" panose="020B0606020202030204" pitchFamily="34" charset="0"/>
              </a:rPr>
              <a:t>тя</a:t>
            </a:r>
            <a:r>
              <a:rPr lang="ru-RU" sz="1800" dirty="0">
                <a:latin typeface="Arial Narrow" panose="020B0606020202030204" pitchFamily="34" charset="0"/>
              </a:rPr>
              <a:t> да </a:t>
            </a:r>
            <a:r>
              <a:rPr lang="ru-RU" sz="1800" dirty="0" err="1">
                <a:latin typeface="Arial Narrow" panose="020B0606020202030204" pitchFamily="34" charset="0"/>
              </a:rPr>
              <a:t>бъде</a:t>
            </a:r>
            <a:r>
              <a:rPr lang="ru-RU" sz="1800" dirty="0">
                <a:latin typeface="Arial Narrow" panose="020B0606020202030204" pitchFamily="34" charset="0"/>
              </a:rPr>
              <a:t> </a:t>
            </a:r>
            <a:r>
              <a:rPr lang="ru-RU" sz="1800" dirty="0" err="1">
                <a:latin typeface="Arial Narrow" panose="020B0606020202030204" pitchFamily="34" charset="0"/>
              </a:rPr>
              <a:t>попълнена</a:t>
            </a:r>
            <a:r>
              <a:rPr lang="ru-RU" sz="1800" dirty="0">
                <a:latin typeface="Arial Narrow" panose="020B0606020202030204" pitchFamily="34" charset="0"/>
              </a:rPr>
              <a:t> и </a:t>
            </a:r>
            <a:r>
              <a:rPr lang="ru-RU" sz="1800" dirty="0" err="1">
                <a:latin typeface="Arial Narrow" panose="020B0606020202030204" pitchFamily="34" charset="0"/>
              </a:rPr>
              <a:t>върната</a:t>
            </a:r>
            <a:r>
              <a:rPr lang="ru-RU" sz="1800" dirty="0">
                <a:latin typeface="Arial Narrow" panose="020B0606020202030204" pitchFamily="34" charset="0"/>
              </a:rPr>
              <a:t> и получена от </a:t>
            </a:r>
            <a:r>
              <a:rPr lang="ru-RU" sz="1800" dirty="0" err="1">
                <a:latin typeface="Arial Narrow" panose="020B0606020202030204" pitchFamily="34" charset="0"/>
              </a:rPr>
              <a:t>гуверньора</a:t>
            </a:r>
            <a:r>
              <a:rPr lang="ru-RU" sz="1800" dirty="0">
                <a:latin typeface="Arial Narrow" panose="020B0606020202030204" pitchFamily="34" charset="0"/>
              </a:rPr>
              <a:t>. </a:t>
            </a:r>
            <a:r>
              <a:rPr lang="ru-RU" sz="1800" dirty="0" err="1">
                <a:latin typeface="Arial Narrow" panose="020B0606020202030204" pitchFamily="34" charset="0"/>
              </a:rPr>
              <a:t>Бюлетините</a:t>
            </a:r>
            <a:r>
              <a:rPr lang="ru-RU" sz="1800" dirty="0">
                <a:latin typeface="Arial Narrow" panose="020B0606020202030204" pitchFamily="34" charset="0"/>
              </a:rPr>
              <a:t> се </a:t>
            </a:r>
            <a:r>
              <a:rPr lang="ru-RU" sz="1800" dirty="0" err="1">
                <a:latin typeface="Arial Narrow" panose="020B0606020202030204" pitchFamily="34" charset="0"/>
              </a:rPr>
              <a:t>връщат</a:t>
            </a:r>
            <a:r>
              <a:rPr lang="ru-RU" sz="1800" dirty="0">
                <a:latin typeface="Arial Narrow" panose="020B0606020202030204" pitchFamily="34" charset="0"/>
              </a:rPr>
              <a:t> до </a:t>
            </a:r>
            <a:r>
              <a:rPr lang="ru-RU" sz="1800" dirty="0" err="1">
                <a:latin typeface="Arial Narrow" panose="020B0606020202030204" pitchFamily="34" charset="0"/>
              </a:rPr>
              <a:t>датата</a:t>
            </a:r>
            <a:r>
              <a:rPr lang="ru-RU" sz="1800" dirty="0">
                <a:latin typeface="Arial Narrow" panose="020B0606020202030204" pitchFamily="34" charset="0"/>
              </a:rPr>
              <a:t>, определена от </a:t>
            </a:r>
            <a:r>
              <a:rPr lang="ru-RU" sz="1800" dirty="0" err="1">
                <a:latin typeface="Arial Narrow" panose="020B0606020202030204" pitchFamily="34" charset="0"/>
              </a:rPr>
              <a:t>гуверньора</a:t>
            </a:r>
            <a:r>
              <a:rPr lang="ru-RU" sz="1800" dirty="0">
                <a:latin typeface="Arial Narrow" panose="020B0606020202030204" pitchFamily="34" charset="0"/>
              </a:rPr>
              <a:t>. </a:t>
            </a:r>
            <a:r>
              <a:rPr lang="ru-RU" sz="1800" dirty="0" err="1">
                <a:latin typeface="Arial Narrow" panose="020B0606020202030204" pitchFamily="34" charset="0"/>
              </a:rPr>
              <a:t>Този</a:t>
            </a:r>
            <a:r>
              <a:rPr lang="ru-RU" sz="1800" dirty="0">
                <a:latin typeface="Arial Narrow" panose="020B0606020202030204" pitchFamily="34" charset="0"/>
              </a:rPr>
              <a:t> срок е не </a:t>
            </a:r>
            <a:r>
              <a:rPr lang="ru-RU" sz="1800" dirty="0" err="1">
                <a:latin typeface="Arial Narrow" panose="020B0606020202030204" pitchFamily="34" charset="0"/>
              </a:rPr>
              <a:t>по-малко</a:t>
            </a:r>
            <a:r>
              <a:rPr lang="ru-RU" sz="1800" dirty="0">
                <a:latin typeface="Arial Narrow" panose="020B0606020202030204" pitchFamily="34" charset="0"/>
              </a:rPr>
              <a:t> от 15 и не </a:t>
            </a:r>
            <a:r>
              <a:rPr lang="ru-RU" sz="1800" dirty="0" err="1">
                <a:latin typeface="Arial Narrow" panose="020B0606020202030204" pitchFamily="34" charset="0"/>
              </a:rPr>
              <a:t>повече</a:t>
            </a:r>
            <a:r>
              <a:rPr lang="ru-RU" sz="1800" dirty="0">
                <a:latin typeface="Arial Narrow" panose="020B0606020202030204" pitchFamily="34" charset="0"/>
              </a:rPr>
              <a:t> от 30 дни, след </a:t>
            </a:r>
            <a:r>
              <a:rPr lang="ru-RU" sz="1800" dirty="0" err="1">
                <a:latin typeface="Arial Narrow" panose="020B0606020202030204" pitchFamily="34" charset="0"/>
              </a:rPr>
              <a:t>като</a:t>
            </a:r>
            <a:r>
              <a:rPr lang="ru-RU" sz="1800" dirty="0">
                <a:latin typeface="Arial Narrow" panose="020B0606020202030204" pitchFamily="34" charset="0"/>
              </a:rPr>
              <a:t> </a:t>
            </a:r>
            <a:r>
              <a:rPr lang="ru-RU" sz="1800" dirty="0" err="1">
                <a:latin typeface="Arial Narrow" panose="020B0606020202030204" pitchFamily="34" charset="0"/>
              </a:rPr>
              <a:t>гуверньорът</a:t>
            </a:r>
            <a:r>
              <a:rPr lang="ru-RU" sz="1800" dirty="0">
                <a:latin typeface="Arial Narrow" panose="020B0606020202030204" pitchFamily="34" charset="0"/>
              </a:rPr>
              <a:t> е </a:t>
            </a:r>
            <a:r>
              <a:rPr lang="ru-RU" sz="1800" dirty="0" err="1">
                <a:latin typeface="Arial Narrow" panose="020B0606020202030204" pitchFamily="34" charset="0"/>
              </a:rPr>
              <a:t>изпратил</a:t>
            </a:r>
            <a:r>
              <a:rPr lang="ru-RU" sz="1800" dirty="0">
                <a:latin typeface="Arial Narrow" panose="020B0606020202030204" pitchFamily="34" charset="0"/>
              </a:rPr>
              <a:t> </a:t>
            </a:r>
            <a:r>
              <a:rPr lang="ru-RU" sz="1800" dirty="0" err="1">
                <a:latin typeface="Arial Narrow" panose="020B0606020202030204" pitchFamily="34" charset="0"/>
              </a:rPr>
              <a:t>бюлетините</a:t>
            </a:r>
            <a:r>
              <a:rPr lang="ru-RU" sz="1800" dirty="0">
                <a:latin typeface="Arial Narrow" panose="020B0606020202030204" pitchFamily="34" charset="0"/>
              </a:rPr>
              <a:t> до </a:t>
            </a:r>
            <a:r>
              <a:rPr lang="ru-RU" sz="1800" dirty="0" err="1">
                <a:latin typeface="Arial Narrow" panose="020B0606020202030204" pitchFamily="34" charset="0"/>
              </a:rPr>
              <a:t>клубовете</a:t>
            </a:r>
            <a:r>
              <a:rPr lang="ru-RU" sz="1800" dirty="0">
                <a:latin typeface="Arial Narrow" panose="020B0606020202030204" pitchFamily="34" charset="0"/>
              </a:rPr>
              <a:t>. </a:t>
            </a:r>
          </a:p>
          <a:p>
            <a:pPr marL="0" indent="0" algn="just" eaLnBrk="1" fontAlgn="auto" hangingPunct="1">
              <a:spcAft>
                <a:spcPts val="300"/>
              </a:spcAft>
              <a:buNone/>
              <a:defRPr/>
            </a:pPr>
            <a:endParaRPr lang="bg-BG" sz="1800" b="1" dirty="0" smtClean="0">
              <a:latin typeface="Arial Narrow" panose="020B0606020202030204" pitchFamily="34" charset="0"/>
            </a:endParaRPr>
          </a:p>
        </p:txBody>
      </p:sp>
    </p:spTree>
    <p:extLst>
      <p:ext uri="{BB962C8B-B14F-4D97-AF65-F5344CB8AC3E}">
        <p14:creationId xmlns:p14="http://schemas.microsoft.com/office/powerpoint/2010/main" val="1384896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ctrTitle"/>
          </p:nvPr>
        </p:nvSpPr>
        <p:spPr bwMode="auto">
          <a:xfrm>
            <a:off x="152400" y="2667000"/>
            <a:ext cx="8839200" cy="12660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ru-RU" altLang="en-US" sz="4000" b="1" dirty="0">
                <a:latin typeface="Arial Narrow" pitchFamily="34" charset="0"/>
              </a:rPr>
              <a:t> </a:t>
            </a:r>
            <a:r>
              <a:rPr lang="ru-RU" altLang="en-US" sz="2000" b="1" i="1" dirty="0">
                <a:latin typeface="Arial Narrow" pitchFamily="34" charset="0"/>
              </a:rPr>
              <a:t>„... </a:t>
            </a:r>
            <a:r>
              <a:rPr lang="ru-RU" altLang="en-US" sz="2000" b="1" i="1" dirty="0" err="1">
                <a:latin typeface="Arial Narrow" pitchFamily="34" charset="0"/>
              </a:rPr>
              <a:t>Отделните</a:t>
            </a:r>
            <a:r>
              <a:rPr lang="ru-RU" altLang="en-US" sz="2000" b="1" i="1" dirty="0">
                <a:latin typeface="Arial Narrow" pitchFamily="34" charset="0"/>
              </a:rPr>
              <a:t> усилия </a:t>
            </a:r>
            <a:r>
              <a:rPr lang="ru-RU" altLang="en-US" sz="2000" b="1" i="1" dirty="0" err="1">
                <a:latin typeface="Arial Narrow" pitchFamily="34" charset="0"/>
              </a:rPr>
              <a:t>могат</a:t>
            </a:r>
            <a:r>
              <a:rPr lang="ru-RU" altLang="en-US" sz="2000" b="1" i="1" dirty="0">
                <a:latin typeface="Arial Narrow" pitchFamily="34" charset="0"/>
              </a:rPr>
              <a:t> да </a:t>
            </a:r>
            <a:r>
              <a:rPr lang="ru-RU" altLang="en-US" sz="2000" b="1" i="1" dirty="0" err="1">
                <a:latin typeface="Arial Narrow" pitchFamily="34" charset="0"/>
              </a:rPr>
              <a:t>бъдат</a:t>
            </a:r>
            <a:r>
              <a:rPr lang="ru-RU" altLang="en-US" sz="2000" b="1" i="1" dirty="0">
                <a:latin typeface="Arial Narrow" pitchFamily="34" charset="0"/>
              </a:rPr>
              <a:t> </a:t>
            </a:r>
            <a:r>
              <a:rPr lang="ru-RU" altLang="en-US" sz="2000" b="1" i="1" dirty="0" err="1" smtClean="0">
                <a:latin typeface="Arial Narrow" pitchFamily="34" charset="0"/>
              </a:rPr>
              <a:t>насочени</a:t>
            </a:r>
            <a:r>
              <a:rPr lang="ru-RU" altLang="en-US" sz="2000" b="1" i="1" dirty="0" smtClean="0">
                <a:latin typeface="Arial Narrow" pitchFamily="34" charset="0"/>
              </a:rPr>
              <a:t> </a:t>
            </a:r>
            <a:r>
              <a:rPr lang="ru-RU" altLang="en-US" sz="2000" b="1" i="1" dirty="0" err="1">
                <a:latin typeface="Arial Narrow" pitchFamily="34" charset="0"/>
              </a:rPr>
              <a:t>към</a:t>
            </a:r>
            <a:r>
              <a:rPr lang="ru-RU" altLang="en-US" sz="2000" b="1" i="1" dirty="0">
                <a:latin typeface="Arial Narrow" pitchFamily="34" charset="0"/>
              </a:rPr>
              <a:t> </a:t>
            </a:r>
            <a:r>
              <a:rPr lang="ru-RU" altLang="en-US" sz="2000" b="1" i="1" dirty="0" err="1">
                <a:latin typeface="Arial Narrow" pitchFamily="34" charset="0"/>
              </a:rPr>
              <a:t>индивидуалните</a:t>
            </a:r>
            <a:r>
              <a:rPr lang="ru-RU" altLang="en-US" sz="2000" b="1" i="1" dirty="0">
                <a:latin typeface="Arial Narrow" pitchFamily="34" charset="0"/>
              </a:rPr>
              <a:t> потребности,</a:t>
            </a:r>
            <a:br>
              <a:rPr lang="ru-RU" altLang="en-US" sz="2000" b="1" i="1" dirty="0">
                <a:latin typeface="Arial Narrow" pitchFamily="34" charset="0"/>
              </a:rPr>
            </a:br>
            <a:r>
              <a:rPr lang="ru-RU" altLang="en-US" sz="2000" b="1" i="1" dirty="0">
                <a:latin typeface="Arial Narrow" pitchFamily="34" charset="0"/>
              </a:rPr>
              <a:t> но </a:t>
            </a:r>
            <a:r>
              <a:rPr lang="ru-RU" altLang="en-US" sz="2000" b="1" i="1" dirty="0" err="1">
                <a:latin typeface="Arial Narrow" pitchFamily="34" charset="0"/>
              </a:rPr>
              <a:t>обединените</a:t>
            </a:r>
            <a:r>
              <a:rPr lang="ru-RU" altLang="en-US" sz="2000" b="1" i="1" dirty="0">
                <a:latin typeface="Arial Narrow" pitchFamily="34" charset="0"/>
              </a:rPr>
              <a:t> усилия </a:t>
            </a:r>
            <a:r>
              <a:rPr lang="ru-RU" altLang="en-US" sz="2000" b="1" i="1" dirty="0" err="1">
                <a:latin typeface="Arial Narrow" pitchFamily="34" charset="0"/>
              </a:rPr>
              <a:t>трябва</a:t>
            </a:r>
            <a:r>
              <a:rPr lang="ru-RU" altLang="en-US" sz="2000" b="1" i="1" dirty="0">
                <a:latin typeface="Arial Narrow" pitchFamily="34" charset="0"/>
              </a:rPr>
              <a:t> да се </a:t>
            </a:r>
            <a:r>
              <a:rPr lang="ru-RU" altLang="en-US" sz="2000" b="1" i="1" dirty="0" smtClean="0">
                <a:latin typeface="Arial Narrow" pitchFamily="34" charset="0"/>
              </a:rPr>
              <a:t>посветят </a:t>
            </a:r>
            <a:r>
              <a:rPr lang="ru-RU" altLang="en-US" sz="2000" b="1" i="1" dirty="0">
                <a:latin typeface="Arial Narrow" pitchFamily="34" charset="0"/>
              </a:rPr>
              <a:t>в служба на </a:t>
            </a:r>
            <a:r>
              <a:rPr lang="ru-RU" altLang="en-US" sz="2000" b="1" i="1" dirty="0" err="1">
                <a:latin typeface="Arial Narrow" pitchFamily="34" charset="0"/>
              </a:rPr>
              <a:t>човечеството</a:t>
            </a:r>
            <a:r>
              <a:rPr lang="ru-RU" altLang="en-US" sz="2000" b="1" i="1" dirty="0">
                <a:latin typeface="Arial Narrow" pitchFamily="34" charset="0"/>
              </a:rPr>
              <a:t>...“</a:t>
            </a:r>
            <a:br>
              <a:rPr lang="ru-RU" altLang="en-US" sz="2000" b="1" i="1" dirty="0">
                <a:latin typeface="Arial Narrow" pitchFamily="34" charset="0"/>
              </a:rPr>
            </a:br>
            <a:r>
              <a:rPr lang="ru-RU" altLang="en-US" sz="2000" b="1" i="1" dirty="0">
                <a:latin typeface="Arial Narrow" pitchFamily="34" charset="0"/>
              </a:rPr>
              <a:t>     Пол </a:t>
            </a:r>
            <a:r>
              <a:rPr lang="ru-RU" altLang="en-US" sz="2000" b="1" i="1" dirty="0" err="1">
                <a:latin typeface="Arial Narrow" pitchFamily="34" charset="0"/>
              </a:rPr>
              <a:t>Харис</a:t>
            </a:r>
            <a:endParaRPr lang="en-US" altLang="en-US" sz="2000" b="1" i="1" dirty="0" smtClean="0">
              <a:latin typeface="Arial Narrow" pitchFamily="34" charset="0"/>
            </a:endParaRPr>
          </a:p>
        </p:txBody>
      </p:sp>
    </p:spTree>
    <p:extLst>
      <p:ext uri="{BB962C8B-B14F-4D97-AF65-F5344CB8AC3E}">
        <p14:creationId xmlns:p14="http://schemas.microsoft.com/office/powerpoint/2010/main" val="94910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smtClean="0">
                <a:latin typeface="Arial Narrow" pitchFamily="34" charset="0"/>
              </a:rPr>
              <a:t>На добър час!</a:t>
            </a:r>
            <a:endParaRPr lang="en-US" altLang="en-US" sz="4000" b="1" smtClean="0">
              <a:latin typeface="Arial Narrow" pitchFamily="34" charset="0"/>
            </a:endParaRPr>
          </a:p>
        </p:txBody>
      </p:sp>
    </p:spTree>
    <p:extLst>
      <p:ext uri="{BB962C8B-B14F-4D97-AF65-F5344CB8AC3E}">
        <p14:creationId xmlns:p14="http://schemas.microsoft.com/office/powerpoint/2010/main" val="985216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411961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plate DTeamPresentationsSlive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DTeamPresentationsSliven</Template>
  <TotalTime>232</TotalTime>
  <Words>4788</Words>
  <Application>Microsoft Office PowerPoint</Application>
  <PresentationFormat>On-screen Show (4:3)</PresentationFormat>
  <Paragraphs>520</Paragraphs>
  <Slides>97</Slides>
  <Notes>69</Notes>
  <HiddenSlides>0</HiddenSlides>
  <MMClips>0</MMClips>
  <ScaleCrop>false</ScaleCrop>
  <HeadingPairs>
    <vt:vector size="4" baseType="variant">
      <vt:variant>
        <vt:lpstr>Theme</vt:lpstr>
      </vt:variant>
      <vt:variant>
        <vt:i4>4</vt:i4>
      </vt:variant>
      <vt:variant>
        <vt:lpstr>Slide Titles</vt:lpstr>
      </vt:variant>
      <vt:variant>
        <vt:i4>97</vt:i4>
      </vt:variant>
    </vt:vector>
  </HeadingPairs>
  <TitlesOfParts>
    <vt:vector size="101" baseType="lpstr">
      <vt:lpstr>Template DTeamPresentationsSliven</vt:lpstr>
      <vt:lpstr>Custom Design</vt:lpstr>
      <vt:lpstr>2_Custom Design</vt:lpstr>
      <vt:lpstr>3_Custom Design</vt:lpstr>
      <vt:lpstr>PowerPoint Presentation</vt:lpstr>
      <vt:lpstr> Ротари – идентичност, традиция и промяна</vt:lpstr>
      <vt:lpstr>    Ротари – обединява хора на действието</vt:lpstr>
      <vt:lpstr>    Ротари: Хора на действието</vt:lpstr>
      <vt:lpstr>Членството в Ротари – последните 20 години</vt:lpstr>
      <vt:lpstr>    Светът в последните 20 години</vt:lpstr>
      <vt:lpstr> Това можем да правим и ние, на ниво клуб:</vt:lpstr>
      <vt:lpstr> Ротари – каква организация сме?</vt:lpstr>
      <vt:lpstr> Посланието:</vt:lpstr>
      <vt:lpstr>Една аналогия с бизнеса: </vt:lpstr>
      <vt:lpstr> Какво имаме да правим заедно?</vt:lpstr>
      <vt:lpstr> Какво имаме да правим заедно?</vt:lpstr>
      <vt:lpstr> Какво имаме да правим заедно?</vt:lpstr>
      <vt:lpstr> Какво имаме да правим заедно?</vt:lpstr>
      <vt:lpstr> Какво имаме да правим заедно?</vt:lpstr>
      <vt:lpstr> Как ще го направим?</vt:lpstr>
      <vt:lpstr> Как ще го направим?</vt:lpstr>
      <vt:lpstr>На добър час!</vt:lpstr>
      <vt:lpstr>PowerPoint Presentation</vt:lpstr>
      <vt:lpstr>PowerPoint Presentation</vt:lpstr>
      <vt:lpstr>Ротарианците – хора на действието</vt:lpstr>
      <vt:lpstr>Ротарианците – хора на действието</vt:lpstr>
      <vt:lpstr>Ротарианците – хора на действието</vt:lpstr>
      <vt:lpstr>Ротарианците – хора на действието</vt:lpstr>
      <vt:lpstr>Ротарианците – хора на действието</vt:lpstr>
      <vt:lpstr>PowerPoint Presentation</vt:lpstr>
      <vt:lpstr>PowerPoint Presentation</vt:lpstr>
      <vt:lpstr>PowerPoint Presentation</vt:lpstr>
      <vt:lpstr>PowerPoint Presentation</vt:lpstr>
      <vt:lpstr>PowerPoint Presentation</vt:lpstr>
      <vt:lpstr>PowerPoint Presentation</vt:lpstr>
      <vt:lpstr> Нашата най-голяма промяна</vt:lpstr>
      <vt:lpstr>РОТАРАКТ - ГОРДОСТ и ВЪЗМОЖНОСТ</vt:lpstr>
      <vt:lpstr>PowerPoint Presentation</vt:lpstr>
      <vt:lpstr>PowerPoint Presentation</vt:lpstr>
      <vt:lpstr>Да се тагнем използване на новите технологии</vt:lpstr>
      <vt:lpstr> МАРКЕТИНГ НА СЪДЪРЖАНИЕТО ИЛИ СИЛАТА НА ИСТОРИИТЕ</vt:lpstr>
      <vt:lpstr>БЕЗКРАЙНИТЕ ИСТОРИИ В ДИГИТАЛНАТА ЕРА</vt:lpstr>
      <vt:lpstr>  СИЛАТА НА РОТАРИ ИСТОРИИТЕ</vt:lpstr>
      <vt:lpstr>4 ВЪПРОСА, КЪМ КОИТО ДА СЕ ПРИДЪРЖАМЕ</vt:lpstr>
      <vt:lpstr>ЕДНА ИСТОРИЯ НА РОТАРИ</vt:lpstr>
      <vt:lpstr>АНАТОМИЯТА НА ЕДИН ДОБЪР FACEBOOK ПОСТ</vt:lpstr>
      <vt:lpstr>ПРИПОМНЯЙТЕ ГОДИШНАТА ТЕМА</vt:lpstr>
      <vt:lpstr>ИЗПОЛЗВАЙТЕ 4-ят ТЕСТ НА РОТАРИ В КОМУНИКАЦИЯТА</vt:lpstr>
      <vt:lpstr>СИЛАТА НА СОЦИАЛНИТЕ МРЕЖИ ЗА РОТАРИ</vt:lpstr>
      <vt:lpstr>КАНАЛИТЕ НА РОТАРИ</vt:lpstr>
      <vt:lpstr>ПРИМЕРИ</vt:lpstr>
      <vt:lpstr>ПРИМЕРИ</vt:lpstr>
      <vt:lpstr>ПРИМЕРИ</vt:lpstr>
      <vt:lpstr>ВИНАГИ СИ ЗАДАВАЙТЕ ТЕЗИ ВЪПРОСИ</vt:lpstr>
      <vt:lpstr>На добър час!</vt:lpstr>
      <vt:lpstr>PowerPoint Presentation</vt:lpstr>
      <vt:lpstr>Младите поколения</vt:lpstr>
      <vt:lpstr>Проблеми</vt:lpstr>
      <vt:lpstr>Активни членове</vt:lpstr>
      <vt:lpstr>Активни членове</vt:lpstr>
      <vt:lpstr>Възрастова структура</vt:lpstr>
      <vt:lpstr>Колко процента от членовете на клуба все още се обучават ?</vt:lpstr>
      <vt:lpstr>Професионална сфера</vt:lpstr>
      <vt:lpstr>Професионална сфера</vt:lpstr>
      <vt:lpstr>Клубни срещи</vt:lpstr>
      <vt:lpstr>Проекти</vt:lpstr>
      <vt:lpstr>Членство в Интеракт</vt:lpstr>
      <vt:lpstr>Посещения на дистриктни събития</vt:lpstr>
      <vt:lpstr>Сбирки с Ротари</vt:lpstr>
      <vt:lpstr>Посещения на сбирки на Ротари</vt:lpstr>
      <vt:lpstr>Членство в Ротари</vt:lpstr>
      <vt:lpstr>Състоянието в момента</vt:lpstr>
      <vt:lpstr>Състоянието в момента</vt:lpstr>
      <vt:lpstr>PowerPoint Presentation</vt:lpstr>
      <vt:lpstr>PowerPoint Presentation</vt:lpstr>
      <vt:lpstr> Дистрикт 2482 – правила и процедури</vt:lpstr>
      <vt:lpstr>    Дистрикт 2482</vt:lpstr>
      <vt:lpstr>    Чартиране на Ротари клуб</vt:lpstr>
      <vt:lpstr>    Членство в РИ</vt:lpstr>
      <vt:lpstr>    Законодателен съвет</vt:lpstr>
      <vt:lpstr>    Документи на РИ</vt:lpstr>
      <vt:lpstr>    Инкорпориране на Дистрикта</vt:lpstr>
      <vt:lpstr>    Инкорпориране на Дистрикта</vt:lpstr>
      <vt:lpstr>    Инкорпориране на Дистрикта</vt:lpstr>
      <vt:lpstr>   Ротари и местното законодателство</vt:lpstr>
      <vt:lpstr>    ЗЮЛНЦ</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Номиниране и избор на Гуверньор</vt:lpstr>
      <vt:lpstr> „... Отделните усилия могат да бъдат насочени към индивидуалните потребности,  но обединените усилия трябва да се посветят в служба на човечеството...“      Пол Харис</vt:lpstr>
      <vt:lpstr>На добър час!</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Предстоящи събития в Д2482</dc:title>
  <dc:creator>Tanya</dc:creator>
  <cp:lastModifiedBy>Windows User</cp:lastModifiedBy>
  <cp:revision>34</cp:revision>
  <dcterms:created xsi:type="dcterms:W3CDTF">2018-02-05T05:59:03Z</dcterms:created>
  <dcterms:modified xsi:type="dcterms:W3CDTF">2018-03-24T07:48:22Z</dcterms:modified>
</cp:coreProperties>
</file>