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7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5F6"/>
          </a:solidFill>
        </a:fill>
      </a:tcStyle>
    </a:wholeTbl>
    <a:band2H>
      <a:tcTxStyle/>
      <a:tcStyle>
        <a:tcBdr/>
        <a:fill>
          <a:solidFill>
            <a:srgbClr val="E6F2FA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DDD"/>
          </a:solidFill>
        </a:fill>
      </a:tcStyle>
    </a:wholeTbl>
    <a:band2H>
      <a:tcTxStyle/>
      <a:tcStyle>
        <a:tcBdr/>
        <a:fill>
          <a:solidFill>
            <a:srgbClr val="E6EFE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D5CA"/>
          </a:solidFill>
        </a:fill>
      </a:tcStyle>
    </a:wholeTbl>
    <a:band2H>
      <a:tcTxStyle/>
      <a:tcStyle>
        <a:tcBdr/>
        <a:fill>
          <a:solidFill>
            <a:srgbClr val="FFEB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EEDED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958D85"/>
              </a:solidFill>
              <a:prstDash val="solid"/>
              <a:round/>
            </a:ln>
          </a:top>
          <a:bottom>
            <a:ln w="254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958D85"/>
              </a:solidFill>
              <a:prstDash val="solid"/>
              <a:round/>
            </a:ln>
          </a:top>
          <a:bottom>
            <a:ln w="254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DAD8"/>
          </a:solidFill>
        </a:fill>
      </a:tcStyle>
    </a:wholeTbl>
    <a:band2H>
      <a:tcTxStyle/>
      <a:tcStyle>
        <a:tcBdr/>
        <a:fill>
          <a:solidFill>
            <a:srgbClr val="EEEDED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58D85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58D85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58D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12700" cap="flat">
              <a:solidFill>
                <a:srgbClr val="958D85"/>
              </a:solidFill>
              <a:prstDash val="solid"/>
              <a:round/>
            </a:ln>
          </a:top>
          <a:bottom>
            <a:ln w="127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solidFill>
            <a:srgbClr val="958D8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12700" cap="flat">
              <a:solidFill>
                <a:srgbClr val="958D85"/>
              </a:solidFill>
              <a:prstDash val="solid"/>
              <a:round/>
            </a:ln>
          </a:top>
          <a:bottom>
            <a:ln w="127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solidFill>
            <a:srgbClr val="958D85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50800" cap="flat">
              <a:solidFill>
                <a:srgbClr val="958D85"/>
              </a:solidFill>
              <a:prstDash val="solid"/>
              <a:round/>
            </a:ln>
          </a:top>
          <a:bottom>
            <a:ln w="127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12700" cap="flat">
              <a:solidFill>
                <a:srgbClr val="958D85"/>
              </a:solidFill>
              <a:prstDash val="solid"/>
              <a:round/>
            </a:ln>
          </a:top>
          <a:bottom>
            <a:ln w="254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8" name="Shape 5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2826849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j-lt"/>
        <a:ea typeface="+mj-ea"/>
        <a:cs typeface="+mj-cs"/>
        <a:sym typeface="Arial"/>
      </a:defRPr>
    </a:lvl1pPr>
    <a:lvl2pPr indent="2286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2pPr>
    <a:lvl3pPr indent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3pPr>
    <a:lvl4pPr indent="6858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4pPr>
    <a:lvl5pPr indent="9144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5pPr>
    <a:lvl6pPr indent="11430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6pPr>
    <a:lvl7pPr indent="13716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7pPr>
    <a:lvl8pPr indent="1600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8pPr>
    <a:lvl9pPr indent="18288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None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1.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Запазване и подобрряване процента на задържане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Подобряване процента на привличане на млади и жени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Повече ротарактори с двойно членство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Привличане на доброволци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None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2.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Насърчаване за използване на ресурсите и възможностите на rotary.org 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Запознаване с мисията, целите и програмите на Ротари и Фондация Ротари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Разпространение до клубовете на документи свързани с устройство, правила и процедури на Ротари Интернешънъл и Фондация Ротари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None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3.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Провеждане на RLI (Ротари Лидершип Институт   )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Ежегодни награди за предприемачи, дарители, млади учени и др. 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Участие на изявени със своята позиция и постижения личности в събитията, организирани от дистрикта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Организиране на събития съвместно с други институции – БАН, представителство на UNESCO и др.</a:t>
            </a:r>
          </a:p>
          <a:p>
            <a:endParaRPr lang="bg-BG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AEE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AEE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AEE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AEE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AEEF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" name="TextBox 13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18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11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5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17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2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9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30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39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3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44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45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53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7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58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59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67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1800">
                <a:solidFill>
                  <a:srgbClr val="D9D9D9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78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sz="4000" cap="all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8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9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9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1pPr>
            <a:lvl2pPr marL="790575" indent="-333375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2pPr>
            <a:lvl3pPr marL="1234439" indent="-320039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3pPr>
            <a:lvl4pPr marL="17272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4pPr>
            <a:lvl5pPr marL="21844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02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0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pPr>
            <a:endParaRPr/>
          </a:p>
        </p:txBody>
      </p:sp>
      <p:pic>
        <p:nvPicPr>
          <p:cNvPr id="207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1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6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2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" name="TextBox 9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29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3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38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/>
                <a:ea typeface="Georgia"/>
                <a:cs typeface="Georgia"/>
                <a:sym typeface="Georgia"/>
              </a:defRPr>
            </a:lvl1pPr>
            <a:lvl2pPr>
              <a:defRPr>
                <a:latin typeface="Georgia"/>
                <a:ea typeface="Georgia"/>
                <a:cs typeface="Georgia"/>
                <a:sym typeface="Georgia"/>
              </a:defRPr>
            </a:lvl2pPr>
            <a:lvl3pPr>
              <a:defRPr>
                <a:latin typeface="Georgia"/>
                <a:ea typeface="Georgia"/>
                <a:cs typeface="Georgia"/>
                <a:sym typeface="Georgia"/>
              </a:defRPr>
            </a:lvl3pPr>
            <a:lvl4pPr>
              <a:defRPr>
                <a:latin typeface="Georgia"/>
                <a:ea typeface="Georgia"/>
                <a:cs typeface="Georgia"/>
                <a:sym typeface="Georgia"/>
              </a:defRPr>
            </a:lvl4pPr>
            <a:lvl5pPr>
              <a:defRPr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9" name="Text Placeholder 3"/>
          <p:cNvSpPr>
            <a:spLocks noGrp="1"/>
          </p:cNvSpPr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>
                <a:latin typeface="Georgia"/>
                <a:ea typeface="Georgia"/>
                <a:cs typeface="Georgia"/>
                <a:sym typeface="Georgia"/>
              </a:defRPr>
            </a:pPr>
            <a:endParaRPr/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47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50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5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300"/>
              </a:spcBef>
              <a:buSzTx/>
              <a:buFontTx/>
              <a:buNone/>
              <a:defRPr sz="1400"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300"/>
              </a:spcBef>
              <a:buSzTx/>
              <a:buFontTx/>
              <a:buNone/>
              <a:defRPr sz="1400"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300"/>
              </a:spcBef>
              <a:buSzTx/>
              <a:buFontTx/>
              <a:buNone/>
              <a:defRPr sz="1400"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300"/>
              </a:spcBef>
              <a:buSzTx/>
              <a:buFontTx/>
              <a:buNone/>
              <a:defRPr sz="1400"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5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6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7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8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3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92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01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TextBox 3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304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12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5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6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24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8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36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38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0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3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TextBox 8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0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48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60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3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4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9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72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74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5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7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83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85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38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7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388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rcRect r="60781"/>
          <a:stretch>
            <a:fillRect/>
          </a:stretch>
        </p:blipFill>
        <p:spPr>
          <a:xfrm>
            <a:off x="6858000" y="469900"/>
            <a:ext cx="1708150" cy="890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7" name="Picture 2" descr="Picture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168650" y="2996951"/>
            <a:ext cx="2483470" cy="817211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Picture 2" descr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168650" y="1272557"/>
            <a:ext cx="2483470" cy="817211"/>
          </a:xfrm>
          <a:prstGeom prst="rect">
            <a:avLst/>
          </a:prstGeom>
          <a:ln w="12700">
            <a:miter lim="400000"/>
          </a:ln>
        </p:spPr>
      </p:pic>
      <p:sp>
        <p:nvSpPr>
          <p:cNvPr id="4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5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81000" y="2867472"/>
            <a:ext cx="3398912" cy="777553"/>
          </a:xfrm>
          <a:prstGeom prst="rect">
            <a:avLst/>
          </a:prstGeom>
          <a:ln w="12700">
            <a:miter lim="400000"/>
          </a:ln>
        </p:spPr>
      </p:pic>
      <p:sp>
        <p:nvSpPr>
          <p:cNvPr id="4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5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133528" y="2708919"/>
            <a:ext cx="3398913" cy="777553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5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622798" y="3021834"/>
            <a:ext cx="3637385" cy="119691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rcRect r="60781"/>
          <a:stretch>
            <a:fillRect/>
          </a:stretch>
        </p:blipFill>
        <p:spPr>
          <a:xfrm>
            <a:off x="6651625" y="469900"/>
            <a:ext cx="1708150" cy="890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443" name="Picture 2" descr="Picture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162800" y="4558732"/>
            <a:ext cx="1818693" cy="59846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51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6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1pPr>
            <a:lvl2pPr marL="790575" indent="-333375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2pPr>
            <a:lvl3pPr marL="1234439" indent="-320039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3pPr>
            <a:lvl4pPr marL="17272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4pPr>
            <a:lvl5pPr marL="21844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62" name="Picture 2" descr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012799" y="476672"/>
            <a:ext cx="1664476" cy="547713"/>
          </a:xfrm>
          <a:prstGeom prst="rect">
            <a:avLst/>
          </a:prstGeom>
          <a:ln w="12700">
            <a:miter lim="400000"/>
          </a:ln>
        </p:spPr>
      </p:pic>
      <p:sp>
        <p:nvSpPr>
          <p:cNvPr id="4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  <p:sp>
        <p:nvSpPr>
          <p:cNvPr id="7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7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73" name="TextBox 9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74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5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86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8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9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7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98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50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9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510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5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8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6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62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8413" cy="3506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7" name="Rectangle 5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97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02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03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extBox 2"/>
          <p:cNvSpPr txBox="1"/>
          <p:nvPr userDrawn="1"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" name="Picture 3" descr="Picture 3"/>
          <p:cNvPicPr>
            <a:picLocks noChangeAspect="1"/>
          </p:cNvPicPr>
          <p:nvPr/>
        </p:nvPicPr>
        <p:blipFill>
          <a:blip r:embed="rId47" cstate="print">
            <a:extLst/>
          </a:blip>
          <a:stretch>
            <a:fillRect/>
          </a:stretch>
        </p:blipFill>
        <p:spPr>
          <a:xfrm>
            <a:off x="458787" y="6165850"/>
            <a:ext cx="1216026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4" descr="Picture 4"/>
          <p:cNvPicPr>
            <a:picLocks noChangeAspect="1"/>
          </p:cNvPicPr>
          <p:nvPr/>
        </p:nvPicPr>
        <p:blipFill>
          <a:blip r:embed="rId48" cstate="print">
            <a:extLst/>
          </a:blip>
          <a:stretch>
            <a:fillRect/>
          </a:stretch>
        </p:blipFill>
        <p:spPr>
          <a:xfrm>
            <a:off x="5562600" y="152400"/>
            <a:ext cx="3124200" cy="31242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2"/>
          <p:cNvSpPr txBox="1"/>
          <p:nvPr/>
        </p:nvSpPr>
        <p:spPr>
          <a:xfrm>
            <a:off x="5562600" y="6165850"/>
            <a:ext cx="353677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dirty="0" smtClean="0"/>
              <a:t>ПЕТС</a:t>
            </a:r>
            <a:r>
              <a:rPr lang="bg-BG" baseline="0" dirty="0" smtClean="0"/>
              <a:t> Ротаракт</a:t>
            </a:r>
            <a:endParaRPr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  <p:sp>
        <p:nvSpPr>
          <p:cNvPr id="6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553200" y="6245225"/>
            <a:ext cx="358413" cy="35066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Arial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Title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pPr>
              <a:defRPr sz="36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</a:t>
            </a:r>
            <a:r>
              <a:rPr dirty="0" err="1"/>
              <a:t>Предстоящи</a:t>
            </a:r>
            <a:r>
              <a:rPr dirty="0"/>
              <a:t> </a:t>
            </a:r>
            <a:r>
              <a:rPr dirty="0" err="1"/>
              <a:t>събития</a:t>
            </a:r>
            <a:r>
              <a:rPr dirty="0"/>
              <a:t> в Д2482</a:t>
            </a:r>
          </a:p>
        </p:txBody>
      </p:sp>
      <p:sp>
        <p:nvSpPr>
          <p:cNvPr id="521" name="Rectangle 3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dirty="0" err="1"/>
              <a:t>Веселин</a:t>
            </a:r>
            <a:r>
              <a:rPr dirty="0"/>
              <a:t> </a:t>
            </a:r>
            <a:r>
              <a:rPr dirty="0" err="1"/>
              <a:t>Димитров</a:t>
            </a:r>
            <a:r>
              <a:rPr dirty="0"/>
              <a:t>, ДГЕ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“ Хората ще забравят какво си казал.                       Ще забравят какво си направил.               Но никога няма да забравят как си ги накарал да се чувстват “"/>
          <p:cNvSpPr txBox="1">
            <a:spLocks noGrp="1"/>
          </p:cNvSpPr>
          <p:nvPr>
            <p:ph type="body" sz="half" idx="1"/>
          </p:nvPr>
        </p:nvSpPr>
        <p:spPr>
          <a:xfrm>
            <a:off x="740833" y="2358231"/>
            <a:ext cx="7662334" cy="2141538"/>
          </a:xfrm>
          <a:prstGeom prst="rect">
            <a:avLst/>
          </a:prstGeom>
        </p:spPr>
        <p:txBody>
          <a:bodyPr/>
          <a:lstStyle/>
          <a:p>
            <a:pPr marL="0" lvl="1" indent="228600">
              <a:buSzTx/>
              <a:buFontTx/>
              <a:buNone/>
            </a:pPr>
            <a:r>
              <a:t>   </a:t>
            </a:r>
            <a:r>
              <a:rPr>
                <a:solidFill>
                  <a:srgbClr val="000000"/>
                </a:solidFill>
              </a:rPr>
              <a:t>    </a:t>
            </a:r>
            <a:r>
              <a:rPr sz="32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 Хората ще забравят какво си казал.                       Ще забравят какво си направил.               Но никога няма да забравят как си ги накарал да се чувстват “</a:t>
            </a:r>
            <a:r>
              <a:rPr sz="3200">
                <a:solidFill>
                  <a:srgbClr val="000000"/>
                </a:solidFill>
              </a:rPr>
              <a:t> </a:t>
            </a:r>
            <a:r>
              <a:rPr sz="3200"/>
              <a:t>  </a:t>
            </a:r>
            <a:r>
              <a:t>                                                                             </a:t>
            </a:r>
          </a:p>
        </p:txBody>
      </p:sp>
      <p:sp>
        <p:nvSpPr>
          <p:cNvPr id="524" name="Мая Анджелоу"/>
          <p:cNvSpPr txBox="1"/>
          <p:nvPr/>
        </p:nvSpPr>
        <p:spPr>
          <a:xfrm>
            <a:off x="5806710" y="4055450"/>
            <a:ext cx="2913950" cy="43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449580">
              <a:lnSpc>
                <a:spcPct val="107916"/>
              </a:lnSpc>
              <a:spcBef>
                <a:spcPts val="800"/>
              </a:spcBef>
              <a:defRPr sz="2500" i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Мая Анджелоу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Image 12.02.18 at 19.59 (3).jpg" descr="Image 12.02.18 at 19.59 (3).jp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45421" y="3657131"/>
            <a:ext cx="3171133" cy="2114089"/>
          </a:xfrm>
          <a:prstGeom prst="rect">
            <a:avLst/>
          </a:prstGeom>
          <a:ln w="12700">
            <a:miter lim="400000"/>
          </a:ln>
        </p:spPr>
      </p:pic>
      <p:pic>
        <p:nvPicPr>
          <p:cNvPr id="527" name="Image 12.02.18 at 19.58 2.jpg" descr="Image 12.02.18 at 19.58 2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139952" y="3935009"/>
            <a:ext cx="3171133" cy="2114089"/>
          </a:xfrm>
          <a:prstGeom prst="rect">
            <a:avLst/>
          </a:prstGeom>
          <a:ln w="12700">
            <a:miter lim="400000"/>
          </a:ln>
        </p:spPr>
      </p:pic>
      <p:pic>
        <p:nvPicPr>
          <p:cNvPr id="528" name="Image 12.02.18 at 19.58 (1).jpg" descr="Image 12.02.18 at 19.58 (1).jp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32244" y="762016"/>
            <a:ext cx="3171133" cy="2114089"/>
          </a:xfrm>
          <a:prstGeom prst="rect">
            <a:avLst/>
          </a:prstGeom>
          <a:ln w="12700">
            <a:miter lim="400000"/>
          </a:ln>
        </p:spPr>
      </p:pic>
      <p:pic>
        <p:nvPicPr>
          <p:cNvPr id="529" name="Image 12.02.18 at 19.58.jpg" descr="Image 12.02.18 at 19.58.jp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4754255" y="1148413"/>
            <a:ext cx="3171133" cy="21140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" name="Image 12.02.18 at 20.01 (1).jpg" descr="Image 12.02.18 at 20.01 (1).jp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006571" y="3847445"/>
            <a:ext cx="2921962" cy="1947975"/>
          </a:xfrm>
          <a:prstGeom prst="rect">
            <a:avLst/>
          </a:prstGeom>
          <a:ln w="12700">
            <a:miter lim="400000"/>
          </a:ln>
        </p:spPr>
      </p:pic>
      <p:pic>
        <p:nvPicPr>
          <p:cNvPr id="532" name="Image 12.02.18 at 20.01.jpg" descr="Image 12.02.18 at 20.01.jp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111019" y="3625740"/>
            <a:ext cx="2921962" cy="19479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33" name="Image 12.02.18 at 19.58 (1) 2.jpg" descr="Image 12.02.18 at 19.58 (1) 2.jp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72341" y="4286755"/>
            <a:ext cx="2921963" cy="1947975"/>
          </a:xfrm>
          <a:prstGeom prst="rect">
            <a:avLst/>
          </a:prstGeom>
          <a:ln w="12700">
            <a:miter lim="400000"/>
          </a:ln>
        </p:spPr>
      </p:pic>
      <p:pic>
        <p:nvPicPr>
          <p:cNvPr id="534" name="Image 12.02.18 at 19.59 (2).jpg" descr="Image 12.02.18 at 19.59 (2).jp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5870006" y="1698373"/>
            <a:ext cx="2921963" cy="19479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35" name="Image 12.02.18 at 20.00.jpg" descr="Image 12.02.18 at 20.00.jp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149555" y="277766"/>
            <a:ext cx="2921963" cy="19479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36" name="Image 12.02.18 at 20.00 2.jpg" descr="Image 12.02.18 at 20.00 2.jpg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2976463" y="1085631"/>
            <a:ext cx="2921962" cy="19479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403648" y="0"/>
            <a:ext cx="6073472" cy="672809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948264" y="5949280"/>
            <a:ext cx="1944216" cy="648072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958D85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74376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Познаване на Ротари…"/>
          <p:cNvSpPr txBox="1">
            <a:spLocks noGrp="1"/>
          </p:cNvSpPr>
          <p:nvPr>
            <p:ph type="body" sz="half" idx="1"/>
          </p:nvPr>
        </p:nvSpPr>
        <p:spPr>
          <a:xfrm>
            <a:off x="298347" y="2200737"/>
            <a:ext cx="8547306" cy="2456526"/>
          </a:xfrm>
          <a:prstGeom prst="rect">
            <a:avLst/>
          </a:prstGeom>
        </p:spPr>
        <p:txBody>
          <a:bodyPr/>
          <a:lstStyle/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Подкрепа за устойчиво развитие на клубовете</a:t>
            </a: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 smtClean="0"/>
              <a:t>Познаване</a:t>
            </a:r>
            <a:r>
              <a:rPr dirty="0" smtClean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 smtClean="0"/>
              <a:t>Ротари</a:t>
            </a: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Подпомагане на клубовете за развитие на лидерството</a:t>
            </a: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Ангажиране в подготовката и провеждането на клубни обучения</a:t>
            </a:r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sp>
        <p:nvSpPr>
          <p:cNvPr id="542" name="Цели на Дистрикт 2482 за 2018-19 годин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 err="1"/>
              <a:t>Цели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Дистрикт</a:t>
            </a:r>
            <a:r>
              <a:rPr dirty="0"/>
              <a:t> 2482 </a:t>
            </a:r>
            <a:r>
              <a:rPr dirty="0" err="1"/>
              <a:t>за</a:t>
            </a:r>
            <a:r>
              <a:rPr dirty="0"/>
              <a:t> 2018-19 </a:t>
            </a:r>
            <a:r>
              <a:rPr dirty="0" err="1"/>
              <a:t>година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Изпращане на 1 стипендиант по програмата Ротари Център за мир.…"/>
          <p:cNvSpPr txBox="1">
            <a:spLocks noGrp="1"/>
          </p:cNvSpPr>
          <p:nvPr>
            <p:ph type="body" sz="half" idx="1"/>
          </p:nvPr>
        </p:nvSpPr>
        <p:spPr>
          <a:xfrm>
            <a:off x="227475" y="2431819"/>
            <a:ext cx="8843790" cy="1994362"/>
          </a:xfrm>
          <a:prstGeom prst="rect">
            <a:avLst/>
          </a:prstGeom>
        </p:spPr>
        <p:txBody>
          <a:bodyPr/>
          <a:lstStyle/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Изпращане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 </a:t>
            </a:r>
            <a:r>
              <a:rPr dirty="0" err="1"/>
              <a:t>стипендиант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програмата</a:t>
            </a:r>
            <a:r>
              <a:rPr dirty="0"/>
              <a:t> </a:t>
            </a:r>
            <a:r>
              <a:rPr dirty="0" err="1"/>
              <a:t>Ротари</a:t>
            </a:r>
            <a:r>
              <a:rPr dirty="0"/>
              <a:t> </a:t>
            </a:r>
            <a:r>
              <a:rPr dirty="0" err="1"/>
              <a:t>Център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мир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Реализиране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 </a:t>
            </a:r>
            <a:r>
              <a:rPr dirty="0" err="1"/>
              <a:t>проект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професионално</a:t>
            </a:r>
            <a:r>
              <a:rPr dirty="0"/>
              <a:t> </a:t>
            </a:r>
            <a:r>
              <a:rPr dirty="0" err="1"/>
              <a:t>обучение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Реализиране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кампании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набиране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дарения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Годишния</a:t>
            </a:r>
            <a:r>
              <a:rPr dirty="0"/>
              <a:t> </a:t>
            </a:r>
            <a:r>
              <a:rPr dirty="0" err="1"/>
              <a:t>фонд</a:t>
            </a:r>
            <a:r>
              <a:rPr dirty="0"/>
              <a:t> и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Полио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Подготовка</a:t>
            </a:r>
            <a:r>
              <a:rPr dirty="0"/>
              <a:t> и </a:t>
            </a:r>
            <a:r>
              <a:rPr dirty="0" err="1"/>
              <a:t>кандидатстване</a:t>
            </a:r>
            <a:r>
              <a:rPr dirty="0"/>
              <a:t> с 3 </a:t>
            </a:r>
            <a:r>
              <a:rPr dirty="0" err="1"/>
              <a:t>Глобални</a:t>
            </a:r>
            <a:r>
              <a:rPr dirty="0"/>
              <a:t> </a:t>
            </a:r>
            <a:r>
              <a:rPr dirty="0" err="1"/>
              <a:t>гранта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Увеличение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членовете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Обществото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Пол</a:t>
            </a:r>
            <a:r>
              <a:rPr dirty="0"/>
              <a:t> </a:t>
            </a:r>
            <a:r>
              <a:rPr dirty="0" err="1"/>
              <a:t>Харис</a:t>
            </a:r>
            <a:r>
              <a:rPr dirty="0"/>
              <a:t>.</a:t>
            </a:r>
          </a:p>
        </p:txBody>
      </p:sp>
      <p:sp>
        <p:nvSpPr>
          <p:cNvPr id="548" name="Цели на Дистрикт 2482 за 2018-19 годин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Цели на Дистрикт 2482 за 2018-19 година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Подобряване осведомеността на обществото за Ротари. Използване на дигиталните медии и социалните мрежи съгласно правилата на Ротари.…"/>
          <p:cNvSpPr txBox="1">
            <a:spLocks noGrp="1"/>
          </p:cNvSpPr>
          <p:nvPr>
            <p:ph type="body" sz="half" idx="1"/>
          </p:nvPr>
        </p:nvSpPr>
        <p:spPr>
          <a:xfrm>
            <a:off x="309665" y="2215569"/>
            <a:ext cx="8524670" cy="2426863"/>
          </a:xfrm>
          <a:prstGeom prst="rect">
            <a:avLst/>
          </a:prstGeom>
        </p:spPr>
        <p:txBody>
          <a:bodyPr/>
          <a:lstStyle/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Подобряване осведомеността на обществото за Ротари. Използване на дигиталните медии и социалните мрежи съгласно правилата на Ротари.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Публикуване на реализирани проекти на клубовете в местни медии и rotary.org.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Подпомагане клубовете в работата им с Интеракт и Ротаракт.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Подпомагане клубовете спонсориращи участници по програмата ММО.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Провеждане на 2 семинара RYLA.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Реализиране на ротариански приятелски обмен.</a:t>
            </a:r>
          </a:p>
        </p:txBody>
      </p:sp>
      <p:sp>
        <p:nvSpPr>
          <p:cNvPr id="551" name="Цели на Дистрикт 2482 за 2018-19 годин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Цели на Дистрикт 2482 за 2018-19 година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IMG_4864.MOV" descr="IMG_4864.MOV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08000" y="1143000"/>
            <a:ext cx="8128000" cy="457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60000" fill="hold"/>
                                        <p:tgtEl>
                                          <p:spTgt spid="5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5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emplate DTeamPresentationsSliven">
  <a:themeElements>
    <a:clrScheme name="Template DTeamPresentationsSliven">
      <a:dk1>
        <a:srgbClr val="FFFFFF"/>
      </a:dk1>
      <a:lt1>
        <a:srgbClr val="958D85"/>
      </a:lt1>
      <a:dk2>
        <a:srgbClr val="A7A7A7"/>
      </a:dk2>
      <a:lt2>
        <a:srgbClr val="535353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FF00FF"/>
      </a:folHlink>
    </a:clrScheme>
    <a:fontScheme name="Template DTeamPresentationsSliven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plate DTeamPresentationsSlive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plate DTeamPresentationsSliven">
  <a:themeElements>
    <a:clrScheme name="Template DTeamPresentationsSlive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FF00FF"/>
      </a:folHlink>
    </a:clrScheme>
    <a:fontScheme name="Template DTeamPresentationsSliven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plate DTeamPresentationsSlive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313</Words>
  <Application>Microsoft Office PowerPoint</Application>
  <PresentationFormat>On-screen Show (4:3)</PresentationFormat>
  <Paragraphs>38</Paragraphs>
  <Slides>10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Template DTeamPresentationsSliven</vt:lpstr>
      <vt:lpstr> Предстоящи събития в Д2482</vt:lpstr>
      <vt:lpstr>PowerPoint Presentation</vt:lpstr>
      <vt:lpstr>PowerPoint Presentation</vt:lpstr>
      <vt:lpstr>PowerPoint Presentation</vt:lpstr>
      <vt:lpstr>PowerPoint Presentation</vt:lpstr>
      <vt:lpstr>Цели на Дистрикт 2482 за 2018-19 година</vt:lpstr>
      <vt:lpstr>Цели на Дистрикт 2482 за 2018-19 година</vt:lpstr>
      <vt:lpstr>Цели на Дистрикт 2482 за 2018-19 година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Предстоящи събития в Д2482</dc:title>
  <cp:lastModifiedBy>Tanya</cp:lastModifiedBy>
  <cp:revision>9</cp:revision>
  <dcterms:modified xsi:type="dcterms:W3CDTF">2018-03-05T11:30:51Z</dcterms:modified>
</cp:coreProperties>
</file>