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84" r:id="rId3"/>
    <p:sldMasterId id="2147483691" r:id="rId4"/>
  </p:sldMasterIdLst>
  <p:notesMasterIdLst>
    <p:notesMasterId r:id="rId46"/>
  </p:notesMasterIdLst>
  <p:handoutMasterIdLst>
    <p:handoutMasterId r:id="rId47"/>
  </p:handoutMasterIdLst>
  <p:sldIdLst>
    <p:sldId id="424" r:id="rId5"/>
    <p:sldId id="354" r:id="rId6"/>
    <p:sldId id="439" r:id="rId7"/>
    <p:sldId id="425" r:id="rId8"/>
    <p:sldId id="426" r:id="rId9"/>
    <p:sldId id="427" r:id="rId10"/>
    <p:sldId id="438" r:id="rId11"/>
    <p:sldId id="428" r:id="rId12"/>
    <p:sldId id="431" r:id="rId13"/>
    <p:sldId id="429" r:id="rId14"/>
    <p:sldId id="430" r:id="rId15"/>
    <p:sldId id="432" r:id="rId16"/>
    <p:sldId id="433" r:id="rId17"/>
    <p:sldId id="435" r:id="rId18"/>
    <p:sldId id="434" r:id="rId19"/>
    <p:sldId id="436" r:id="rId20"/>
    <p:sldId id="437" r:id="rId21"/>
    <p:sldId id="423" r:id="rId22"/>
    <p:sldId id="440" r:id="rId23"/>
    <p:sldId id="441" r:id="rId24"/>
    <p:sldId id="442" r:id="rId25"/>
    <p:sldId id="443" r:id="rId26"/>
    <p:sldId id="444" r:id="rId27"/>
    <p:sldId id="445" r:id="rId28"/>
    <p:sldId id="446" r:id="rId29"/>
    <p:sldId id="447" r:id="rId30"/>
    <p:sldId id="448" r:id="rId31"/>
    <p:sldId id="449" r:id="rId32"/>
    <p:sldId id="450" r:id="rId33"/>
    <p:sldId id="451" r:id="rId34"/>
    <p:sldId id="452" r:id="rId35"/>
    <p:sldId id="453" r:id="rId36"/>
    <p:sldId id="468" r:id="rId37"/>
    <p:sldId id="470" r:id="rId38"/>
    <p:sldId id="471" r:id="rId39"/>
    <p:sldId id="472" r:id="rId40"/>
    <p:sldId id="469" r:id="rId41"/>
    <p:sldId id="473" r:id="rId42"/>
    <p:sldId id="474" r:id="rId43"/>
    <p:sldId id="475" r:id="rId44"/>
    <p:sldId id="476" r:id="rId45"/>
  </p:sldIdLst>
  <p:sldSz cx="9144000" cy="6858000" type="screen4x3"/>
  <p:notesSz cx="6797675" cy="9874250"/>
  <p:defaultTextStyle>
    <a:defPPr>
      <a:defRPr lang="bg-BG"/>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10"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53" autoAdjust="0"/>
    <p:restoredTop sz="93712" autoAdjust="0"/>
  </p:normalViewPr>
  <p:slideViewPr>
    <p:cSldViewPr>
      <p:cViewPr varScale="1">
        <p:scale>
          <a:sx n="69" d="100"/>
          <a:sy n="69" d="100"/>
        </p:scale>
        <p:origin x="-1692" y="-102"/>
      </p:cViewPr>
      <p:guideLst>
        <p:guide orient="horz" pos="2160"/>
        <p:guide pos="2880"/>
      </p:guideLst>
    </p:cSldViewPr>
  </p:slideViewPr>
  <p:notesTextViewPr>
    <p:cViewPr>
      <p:scale>
        <a:sx n="100" d="100"/>
        <a:sy n="100" d="100"/>
      </p:scale>
      <p:origin x="0" y="0"/>
    </p:cViewPr>
  </p:notesTextViewPr>
  <p:sorterViewPr>
    <p:cViewPr>
      <p:scale>
        <a:sx n="50" d="100"/>
        <a:sy n="50" d="100"/>
      </p:scale>
      <p:origin x="0" y="1200"/>
    </p:cViewPr>
  </p:sorterViewPr>
  <p:notesViewPr>
    <p:cSldViewPr>
      <p:cViewPr varScale="1">
        <p:scale>
          <a:sx n="56" d="100"/>
          <a:sy n="56" d="100"/>
        </p:scale>
        <p:origin x="-2886" y="-84"/>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a:defRPr sz="1200"/>
            </a:lvl1pPr>
          </a:lstStyle>
          <a:p>
            <a:fld id="{84A602A1-4739-4E60-90B9-8D8041668778}" type="datetimeFigureOut">
              <a:rPr lang="en-US" smtClean="0"/>
              <a:pPr/>
              <a:t>15/02/2018</a:t>
            </a:fld>
            <a:endParaRPr lang="en-US"/>
          </a:p>
        </p:txBody>
      </p:sp>
      <p:sp>
        <p:nvSpPr>
          <p:cNvPr id="4" name="Footer Placeholder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a:defRPr sz="1200"/>
            </a:lvl1pPr>
          </a:lstStyle>
          <a:p>
            <a:fld id="{4D5ED526-7549-4ECD-A723-3F1E61DE3FE2}" type="slidenum">
              <a:rPr lang="en-US" smtClean="0"/>
              <a:pPr/>
              <a:t>‹#›</a:t>
            </a:fld>
            <a:endParaRPr lang="en-US"/>
          </a:p>
        </p:txBody>
      </p:sp>
    </p:spTree>
    <p:extLst>
      <p:ext uri="{BB962C8B-B14F-4D97-AF65-F5344CB8AC3E}">
        <p14:creationId xmlns:p14="http://schemas.microsoft.com/office/powerpoint/2010/main" val="17494947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45659"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bg-BG"/>
          </a:p>
        </p:txBody>
      </p:sp>
      <p:sp>
        <p:nvSpPr>
          <p:cNvPr id="7171" name="Rectangle 3"/>
          <p:cNvSpPr>
            <a:spLocks noGrp="1" noChangeArrowheads="1"/>
          </p:cNvSpPr>
          <p:nvPr>
            <p:ph type="dt" idx="1"/>
          </p:nvPr>
        </p:nvSpPr>
        <p:spPr bwMode="auto">
          <a:xfrm>
            <a:off x="3850443" y="0"/>
            <a:ext cx="2945659"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bg-BG"/>
          </a:p>
        </p:txBody>
      </p:sp>
      <p:sp>
        <p:nvSpPr>
          <p:cNvPr id="146436" name="Rectangle 4"/>
          <p:cNvSpPr>
            <a:spLocks noGrp="1" noRot="1" noChangeAspect="1" noChangeArrowheads="1" noTextEdit="1"/>
          </p:cNvSpPr>
          <p:nvPr>
            <p:ph type="sldImg" idx="2"/>
          </p:nvPr>
        </p:nvSpPr>
        <p:spPr bwMode="auto">
          <a:xfrm>
            <a:off x="931863" y="741363"/>
            <a:ext cx="4933950" cy="37020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679768" y="4690269"/>
            <a:ext cx="5438140" cy="444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bg-BG" noProof="0"/>
              <a:t>Click to edit Master text styles</a:t>
            </a:r>
          </a:p>
          <a:p>
            <a:pPr lvl="1"/>
            <a:r>
              <a:rPr lang="bg-BG" noProof="0"/>
              <a:t>Second level</a:t>
            </a:r>
          </a:p>
          <a:p>
            <a:pPr lvl="2"/>
            <a:r>
              <a:rPr lang="bg-BG" noProof="0"/>
              <a:t>Third level</a:t>
            </a:r>
          </a:p>
          <a:p>
            <a:pPr lvl="3"/>
            <a:r>
              <a:rPr lang="bg-BG" noProof="0"/>
              <a:t>Fourth level</a:t>
            </a:r>
          </a:p>
          <a:p>
            <a:pPr lvl="4"/>
            <a:r>
              <a:rPr lang="bg-BG" noProof="0"/>
              <a:t>Fifth level</a:t>
            </a:r>
          </a:p>
        </p:txBody>
      </p:sp>
      <p:sp>
        <p:nvSpPr>
          <p:cNvPr id="7174" name="Rectangle 6"/>
          <p:cNvSpPr>
            <a:spLocks noGrp="1" noChangeArrowheads="1"/>
          </p:cNvSpPr>
          <p:nvPr>
            <p:ph type="ftr" sz="quarter" idx="4"/>
          </p:nvPr>
        </p:nvSpPr>
        <p:spPr bwMode="auto">
          <a:xfrm>
            <a:off x="0" y="9378824"/>
            <a:ext cx="2945659"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bg-BG"/>
          </a:p>
        </p:txBody>
      </p:sp>
      <p:sp>
        <p:nvSpPr>
          <p:cNvPr id="7175" name="Rectangle 7"/>
          <p:cNvSpPr>
            <a:spLocks noGrp="1" noChangeArrowheads="1"/>
          </p:cNvSpPr>
          <p:nvPr>
            <p:ph type="sldNum" sz="quarter" idx="5"/>
          </p:nvPr>
        </p:nvSpPr>
        <p:spPr bwMode="auto">
          <a:xfrm>
            <a:off x="3850443" y="9378824"/>
            <a:ext cx="2945659"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16929FBC-DC2E-4090-9D68-96DC05C65C59}" type="slidenum">
              <a:rPr lang="bg-BG"/>
              <a:pPr>
                <a:defRPr/>
              </a:pPr>
              <a:t>‹#›</a:t>
            </a:fld>
            <a:endParaRPr lang="bg-BG"/>
          </a:p>
        </p:txBody>
      </p:sp>
    </p:spTree>
    <p:extLst>
      <p:ext uri="{BB962C8B-B14F-4D97-AF65-F5344CB8AC3E}">
        <p14:creationId xmlns:p14="http://schemas.microsoft.com/office/powerpoint/2010/main" val="13501897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1</a:t>
            </a:fld>
            <a:endParaRPr lang="bg-BG"/>
          </a:p>
        </p:txBody>
      </p:sp>
    </p:spTree>
    <p:extLst>
      <p:ext uri="{BB962C8B-B14F-4D97-AF65-F5344CB8AC3E}">
        <p14:creationId xmlns:p14="http://schemas.microsoft.com/office/powerpoint/2010/main" val="3295507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Началото – </a:t>
            </a:r>
            <a:r>
              <a:rPr lang="bg-BG" dirty="0" err="1"/>
              <a:t>Сакичи</a:t>
            </a:r>
            <a:r>
              <a:rPr lang="bg-BG" dirty="0"/>
              <a:t> </a:t>
            </a:r>
            <a:r>
              <a:rPr lang="bg-BG" dirty="0" err="1"/>
              <a:t>Тойода</a:t>
            </a:r>
            <a:r>
              <a:rPr lang="bg-BG" dirty="0"/>
              <a:t>, вместо да стане каменоделец като баща си, иска да помогне на жените в бедното си село и така стига до създаването на първия автоматичен стан през 1894. Заедно със сина си </a:t>
            </a:r>
            <a:r>
              <a:rPr lang="bg-BG" dirty="0" err="1"/>
              <a:t>Киичиро</a:t>
            </a:r>
            <a:r>
              <a:rPr lang="bg-BG" dirty="0"/>
              <a:t> през 1924 патентоват жакардовия стан, в употреба и до днес. Но този млад мъж </a:t>
            </a:r>
            <a:r>
              <a:rPr lang="bg-BG" dirty="0" err="1"/>
              <a:t>Киичиро</a:t>
            </a:r>
            <a:r>
              <a:rPr lang="bg-BG" dirty="0"/>
              <a:t> </a:t>
            </a:r>
            <a:r>
              <a:rPr lang="bg-BG" dirty="0" err="1"/>
              <a:t>Тойода</a:t>
            </a:r>
            <a:r>
              <a:rPr lang="bg-BG" dirty="0"/>
              <a:t>, в един момент казва: „Да отворим прозореца. Светът е голям!“ В 1935 компанията пуска първия седан, а в момента произвежда и продава на всички континенти. </a:t>
            </a:r>
            <a:r>
              <a:rPr lang="bg-BG" b="1" dirty="0"/>
              <a:t>Ценностите – труд, благодарност и служба остават непроменени, но днешната визия е: да свържем хората, автомобилите и общностите в мобилно общество,  което да пази природата и ни създава много повече радост от живота. Защо си позволих тази аналогия? </a:t>
            </a:r>
            <a:r>
              <a:rPr lang="en-US" b="1" dirty="0"/>
              <a:t> </a:t>
            </a:r>
            <a:endParaRPr lang="bg-BG" b="1" dirty="0"/>
          </a:p>
          <a:p>
            <a:r>
              <a:rPr lang="bg-BG" b="1" dirty="0"/>
              <a:t>„Нашето членство се върти около все същите 1,2 милиона в последните 20 години. Ние не растем, нашите членове остаряват. Имаме твърде много клубове, на които им липсват знанията или мотивацията да постигнат въздействие: клубове, които дори не знаят какво правим на глобално ниво, клубове, които не знаят за нашите програми или за нашата фондация, клубове, които дори не знаят как да са част от всичко това.</a:t>
            </a:r>
          </a:p>
          <a:p>
            <a:r>
              <a:rPr lang="bg-BG" sz="1200" b="1" kern="1200" dirty="0">
                <a:solidFill>
                  <a:schemeClr val="tx1"/>
                </a:solidFill>
                <a:effectLst/>
                <a:latin typeface="Arial" charset="0"/>
                <a:ea typeface="+mn-ea"/>
                <a:cs typeface="Arial" charset="0"/>
              </a:rPr>
              <a:t>Ние сме организация на членовете си и за членовете си. И ако искаме да сме в състояние да служим и да постигаме целите си, ние трябва да се грижим за нашите членове.“</a:t>
            </a:r>
            <a:endParaRPr lang="bg-BG" sz="1200" kern="1200" dirty="0">
              <a:solidFill>
                <a:schemeClr val="tx1"/>
              </a:solidFill>
              <a:effectLst/>
              <a:latin typeface="Arial" charset="0"/>
              <a:ea typeface="+mn-ea"/>
              <a:cs typeface="Arial" charset="0"/>
            </a:endParaRPr>
          </a:p>
          <a:p>
            <a:r>
              <a:rPr lang="en-US" sz="1200" i="1" kern="1200" dirty="0">
                <a:solidFill>
                  <a:schemeClr val="tx1"/>
                </a:solidFill>
                <a:effectLst/>
                <a:latin typeface="Arial" charset="0"/>
                <a:ea typeface="+mn-ea"/>
                <a:cs typeface="Arial" charset="0"/>
              </a:rPr>
              <a:t>BARRY RASSIN, RI PRESIDENT-ELECT’S THEME ADDRESS TO THE 2018 INTERNATIONAL ASSEMBLY </a:t>
            </a:r>
            <a:endParaRPr lang="bg-BG" sz="1200" kern="1200" dirty="0">
              <a:solidFill>
                <a:schemeClr val="tx1"/>
              </a:solidFill>
              <a:effectLst/>
              <a:latin typeface="Arial" charset="0"/>
              <a:ea typeface="+mn-ea"/>
              <a:cs typeface="Arial" charset="0"/>
            </a:endParaRPr>
          </a:p>
          <a:p>
            <a:endParaRPr lang="bg-BG" sz="1200" kern="1200" dirty="0">
              <a:solidFill>
                <a:schemeClr val="tx1"/>
              </a:solidFill>
              <a:effectLst/>
              <a:latin typeface="Arial" charset="0"/>
              <a:ea typeface="+mn-ea"/>
              <a:cs typeface="Arial" charset="0"/>
            </a:endParaRPr>
          </a:p>
          <a:p>
            <a:r>
              <a:rPr lang="bg-BG" sz="1200" kern="1200" dirty="0">
                <a:solidFill>
                  <a:schemeClr val="tx1"/>
                </a:solidFill>
                <a:effectLst/>
                <a:latin typeface="Arial" charset="0"/>
                <a:ea typeface="+mn-ea"/>
                <a:cs typeface="Arial" charset="0"/>
              </a:rPr>
              <a:t> </a:t>
            </a:r>
          </a:p>
          <a:p>
            <a:r>
              <a:rPr lang="bg-BG" sz="1200" kern="1200" dirty="0">
                <a:solidFill>
                  <a:schemeClr val="tx1"/>
                </a:solidFill>
                <a:effectLst/>
                <a:latin typeface="Arial" charset="0"/>
                <a:ea typeface="+mn-ea"/>
                <a:cs typeface="Arial" charset="0"/>
              </a:rPr>
              <a:t> </a:t>
            </a:r>
          </a:p>
          <a:p>
            <a:endParaRPr lang="bg-BG" b="1" dirty="0"/>
          </a:p>
          <a:p>
            <a:endParaRPr lang="bg-BG" b="1" dirty="0"/>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10</a:t>
            </a:fld>
            <a:endParaRPr lang="bg-BG"/>
          </a:p>
        </p:txBody>
      </p:sp>
    </p:spTree>
    <p:extLst>
      <p:ext uri="{BB962C8B-B14F-4D97-AF65-F5344CB8AC3E}">
        <p14:creationId xmlns:p14="http://schemas.microsoft.com/office/powerpoint/2010/main" val="274468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19</a:t>
            </a:fld>
            <a:endParaRPr lang="bg-BG"/>
          </a:p>
        </p:txBody>
      </p:sp>
    </p:spTree>
    <p:extLst>
      <p:ext uri="{BB962C8B-B14F-4D97-AF65-F5344CB8AC3E}">
        <p14:creationId xmlns:p14="http://schemas.microsoft.com/office/powerpoint/2010/main" val="3295507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Arial" pitchFamily="34" charset="0"/>
                <a:cs typeface="Arial" pitchFamily="34" charset="0"/>
              </a:defRPr>
            </a:lvl1pPr>
            <a:lvl2pPr marL="742950" indent="-285750" defTabSz="931863" eaLnBrk="0" hangingPunct="0">
              <a:spcBef>
                <a:spcPct val="30000"/>
              </a:spcBef>
              <a:defRPr sz="1200">
                <a:solidFill>
                  <a:schemeClr val="tx1"/>
                </a:solidFill>
                <a:latin typeface="Arial" pitchFamily="34" charset="0"/>
                <a:cs typeface="Arial" pitchFamily="34" charset="0"/>
              </a:defRPr>
            </a:lvl2pPr>
            <a:lvl3pPr marL="1143000" indent="-228600" defTabSz="931863" eaLnBrk="0" hangingPunct="0">
              <a:spcBef>
                <a:spcPct val="30000"/>
              </a:spcBef>
              <a:defRPr sz="1200">
                <a:solidFill>
                  <a:schemeClr val="tx1"/>
                </a:solidFill>
                <a:latin typeface="Arial" pitchFamily="34" charset="0"/>
                <a:cs typeface="Arial" pitchFamily="34" charset="0"/>
              </a:defRPr>
            </a:lvl3pPr>
            <a:lvl4pPr marL="1600200" indent="-228600" defTabSz="931863" eaLnBrk="0" hangingPunct="0">
              <a:spcBef>
                <a:spcPct val="30000"/>
              </a:spcBef>
              <a:defRPr sz="1200">
                <a:solidFill>
                  <a:schemeClr val="tx1"/>
                </a:solidFill>
                <a:latin typeface="Arial" pitchFamily="34" charset="0"/>
                <a:cs typeface="Arial" pitchFamily="34" charset="0"/>
              </a:defRPr>
            </a:lvl4pPr>
            <a:lvl5pPr marL="2057400" indent="-228600" defTabSz="931863" eaLnBrk="0" hangingPunct="0">
              <a:spcBef>
                <a:spcPct val="30000"/>
              </a:spcBef>
              <a:defRPr sz="1200">
                <a:solidFill>
                  <a:schemeClr val="tx1"/>
                </a:solidFill>
                <a:latin typeface="Arial" pitchFamily="34" charset="0"/>
                <a:cs typeface="Arial" pitchFamily="34" charset="0"/>
              </a:defRPr>
            </a:lvl5pPr>
            <a:lvl6pPr marL="25146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9pPr>
          </a:lstStyle>
          <a:p>
            <a:pPr>
              <a:spcBef>
                <a:spcPct val="0"/>
              </a:spcBef>
            </a:pPr>
            <a:fld id="{2298BE63-8DFF-4F2A-90F9-95C5926646F0}" type="slidenum">
              <a:rPr lang="en-US" altLang="en-US" smtClean="0">
                <a:ea typeface="ヒラギノ角ゴ Pro W3" pitchFamily="-84" charset="-128"/>
              </a:rPr>
              <a:pPr>
                <a:spcBef>
                  <a:spcPct val="0"/>
                </a:spcBef>
              </a:pPr>
              <a:t>20</a:t>
            </a:fld>
            <a:endParaRPr lang="en-US" altLang="en-US" smtClean="0">
              <a:ea typeface="ヒラギノ角ゴ Pro W3" pitchFamily="-84" charset="-128"/>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bg-BG" altLang="en-US" smtClean="0">
              <a:latin typeface="Arial" pitchFamily="34" charset="0"/>
              <a:ea typeface="ヒラギノ角ゴ Pro W3" pitchFamily="-84" charset="-128"/>
              <a:cs typeface="Arial" pitchFamily="34" charset="0"/>
            </a:endParaRPr>
          </a:p>
        </p:txBody>
      </p:sp>
    </p:spTree>
    <p:extLst>
      <p:ext uri="{BB962C8B-B14F-4D97-AF65-F5344CB8AC3E}">
        <p14:creationId xmlns:p14="http://schemas.microsoft.com/office/powerpoint/2010/main" val="3066173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31</a:t>
            </a:fld>
            <a:endParaRPr lang="bg-BG"/>
          </a:p>
        </p:txBody>
      </p:sp>
    </p:spTree>
    <p:extLst>
      <p:ext uri="{BB962C8B-B14F-4D97-AF65-F5344CB8AC3E}">
        <p14:creationId xmlns:p14="http://schemas.microsoft.com/office/powerpoint/2010/main" val="3295507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Arial" pitchFamily="34" charset="0"/>
                <a:cs typeface="Arial" pitchFamily="34" charset="0"/>
              </a:defRPr>
            </a:lvl1pPr>
            <a:lvl2pPr marL="742950" indent="-285750" defTabSz="931863" eaLnBrk="0" hangingPunct="0">
              <a:spcBef>
                <a:spcPct val="30000"/>
              </a:spcBef>
              <a:defRPr sz="1200">
                <a:solidFill>
                  <a:schemeClr val="tx1"/>
                </a:solidFill>
                <a:latin typeface="Arial" pitchFamily="34" charset="0"/>
                <a:cs typeface="Arial" pitchFamily="34" charset="0"/>
              </a:defRPr>
            </a:lvl2pPr>
            <a:lvl3pPr marL="1143000" indent="-228600" defTabSz="931863" eaLnBrk="0" hangingPunct="0">
              <a:spcBef>
                <a:spcPct val="30000"/>
              </a:spcBef>
              <a:defRPr sz="1200">
                <a:solidFill>
                  <a:schemeClr val="tx1"/>
                </a:solidFill>
                <a:latin typeface="Arial" pitchFamily="34" charset="0"/>
                <a:cs typeface="Arial" pitchFamily="34" charset="0"/>
              </a:defRPr>
            </a:lvl3pPr>
            <a:lvl4pPr marL="1600200" indent="-228600" defTabSz="931863" eaLnBrk="0" hangingPunct="0">
              <a:spcBef>
                <a:spcPct val="30000"/>
              </a:spcBef>
              <a:defRPr sz="1200">
                <a:solidFill>
                  <a:schemeClr val="tx1"/>
                </a:solidFill>
                <a:latin typeface="Arial" pitchFamily="34" charset="0"/>
                <a:cs typeface="Arial" pitchFamily="34" charset="0"/>
              </a:defRPr>
            </a:lvl4pPr>
            <a:lvl5pPr marL="2057400" indent="-228600" defTabSz="931863" eaLnBrk="0" hangingPunct="0">
              <a:spcBef>
                <a:spcPct val="30000"/>
              </a:spcBef>
              <a:defRPr sz="1200">
                <a:solidFill>
                  <a:schemeClr val="tx1"/>
                </a:solidFill>
                <a:latin typeface="Arial" pitchFamily="34" charset="0"/>
                <a:cs typeface="Arial" pitchFamily="34" charset="0"/>
              </a:defRPr>
            </a:lvl5pPr>
            <a:lvl6pPr marL="25146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9pPr>
          </a:lstStyle>
          <a:p>
            <a:pPr>
              <a:spcBef>
                <a:spcPct val="0"/>
              </a:spcBef>
            </a:pPr>
            <a:fld id="{2298BE63-8DFF-4F2A-90F9-95C5926646F0}" type="slidenum">
              <a:rPr lang="en-US" altLang="en-US" smtClean="0">
                <a:ea typeface="ヒラギノ角ゴ Pro W3" pitchFamily="-84" charset="-128"/>
              </a:rPr>
              <a:pPr>
                <a:spcBef>
                  <a:spcPct val="0"/>
                </a:spcBef>
              </a:pPr>
              <a:t>32</a:t>
            </a:fld>
            <a:endParaRPr lang="en-US" altLang="en-US">
              <a:ea typeface="ヒラギノ角ゴ Pro W3" pitchFamily="-84" charset="-128"/>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bg-BG" altLang="en-US" dirty="0">
                <a:latin typeface="Arial" pitchFamily="34" charset="0"/>
                <a:ea typeface="ヒラギノ角ゴ Pro W3" pitchFamily="-84" charset="-128"/>
                <a:cs typeface="Arial" pitchFamily="34" charset="0"/>
              </a:rPr>
              <a:t>За да говорим за членство в една организация, т.е. за принадлежност, има нещо, с което трябва да сме наясно: това е нейната идентичност. Къде всъщност членуваме? Коя е нашата организация? Един прост пример, да речем с един хор. Това е мястото, което обединява хора които могат да пеят, обичат да пеят и се събират с подобни на тях, за да реализират това което носят като дарба. Тук всичко е ясно. Интересно за нас е ако попитаме сто ротарианци какво е Ротари, какво ще научим от техните отговори.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38</a:t>
            </a:fld>
            <a:endParaRPr lang="bg-BG"/>
          </a:p>
        </p:txBody>
      </p:sp>
    </p:spTree>
    <p:extLst>
      <p:ext uri="{BB962C8B-B14F-4D97-AF65-F5344CB8AC3E}">
        <p14:creationId xmlns:p14="http://schemas.microsoft.com/office/powerpoint/2010/main" val="3295507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Arial" pitchFamily="34" charset="0"/>
                <a:cs typeface="Arial" pitchFamily="34" charset="0"/>
              </a:defRPr>
            </a:lvl1pPr>
            <a:lvl2pPr marL="742950" indent="-285750" defTabSz="931863" eaLnBrk="0" hangingPunct="0">
              <a:spcBef>
                <a:spcPct val="30000"/>
              </a:spcBef>
              <a:defRPr sz="1200">
                <a:solidFill>
                  <a:schemeClr val="tx1"/>
                </a:solidFill>
                <a:latin typeface="Arial" pitchFamily="34" charset="0"/>
                <a:cs typeface="Arial" pitchFamily="34" charset="0"/>
              </a:defRPr>
            </a:lvl2pPr>
            <a:lvl3pPr marL="1143000" indent="-228600" defTabSz="931863" eaLnBrk="0" hangingPunct="0">
              <a:spcBef>
                <a:spcPct val="30000"/>
              </a:spcBef>
              <a:defRPr sz="1200">
                <a:solidFill>
                  <a:schemeClr val="tx1"/>
                </a:solidFill>
                <a:latin typeface="Arial" pitchFamily="34" charset="0"/>
                <a:cs typeface="Arial" pitchFamily="34" charset="0"/>
              </a:defRPr>
            </a:lvl3pPr>
            <a:lvl4pPr marL="1600200" indent="-228600" defTabSz="931863" eaLnBrk="0" hangingPunct="0">
              <a:spcBef>
                <a:spcPct val="30000"/>
              </a:spcBef>
              <a:defRPr sz="1200">
                <a:solidFill>
                  <a:schemeClr val="tx1"/>
                </a:solidFill>
                <a:latin typeface="Arial" pitchFamily="34" charset="0"/>
                <a:cs typeface="Arial" pitchFamily="34" charset="0"/>
              </a:defRPr>
            </a:lvl4pPr>
            <a:lvl5pPr marL="2057400" indent="-228600" defTabSz="931863" eaLnBrk="0" hangingPunct="0">
              <a:spcBef>
                <a:spcPct val="30000"/>
              </a:spcBef>
              <a:defRPr sz="1200">
                <a:solidFill>
                  <a:schemeClr val="tx1"/>
                </a:solidFill>
                <a:latin typeface="Arial" pitchFamily="34" charset="0"/>
                <a:cs typeface="Arial" pitchFamily="34" charset="0"/>
              </a:defRPr>
            </a:lvl5pPr>
            <a:lvl6pPr marL="25146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9pPr>
          </a:lstStyle>
          <a:p>
            <a:pPr>
              <a:spcBef>
                <a:spcPct val="0"/>
              </a:spcBef>
            </a:pPr>
            <a:fld id="{2298BE63-8DFF-4F2A-90F9-95C5926646F0}" type="slidenum">
              <a:rPr lang="en-US" altLang="en-US" smtClean="0">
                <a:ea typeface="ヒラギノ角ゴ Pro W3" pitchFamily="-84" charset="-128"/>
              </a:rPr>
              <a:pPr>
                <a:spcBef>
                  <a:spcPct val="0"/>
                </a:spcBef>
              </a:pPr>
              <a:t>39</a:t>
            </a:fld>
            <a:endParaRPr lang="en-US" altLang="en-US">
              <a:ea typeface="ヒラギノ角ゴ Pro W3" pitchFamily="-84" charset="-128"/>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bg-BG" altLang="en-US" dirty="0">
                <a:latin typeface="Arial" pitchFamily="34" charset="0"/>
                <a:ea typeface="ヒラギノ角ゴ Pro W3" pitchFamily="-84" charset="-128"/>
                <a:cs typeface="Arial" pitchFamily="34" charset="0"/>
              </a:rPr>
              <a:t>За да говорим за членство в една организация, т.е. за принадлежност, има нещо, с което трябва да сме наясно: това е нейната идентичност. Къде всъщност членуваме? Коя е нашата организация? Един прост пример, да речем с един хор. Това е мястото, което обединява хора които могат да пеят, обичат да пеят и се събират с подобни на тях, за да реализират това което носят като дарба. Тук всичко е ясно. Интересно за нас е ако попитаме сто ротарианци какво е Ротари, какво ще научим от техните отговори.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41</a:t>
            </a:fld>
            <a:endParaRPr lang="bg-BG"/>
          </a:p>
        </p:txBody>
      </p:sp>
    </p:spTree>
    <p:extLst>
      <p:ext uri="{BB962C8B-B14F-4D97-AF65-F5344CB8AC3E}">
        <p14:creationId xmlns:p14="http://schemas.microsoft.com/office/powerpoint/2010/main" val="3295507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Arial" pitchFamily="34" charset="0"/>
                <a:cs typeface="Arial" pitchFamily="34" charset="0"/>
              </a:defRPr>
            </a:lvl1pPr>
            <a:lvl2pPr marL="742950" indent="-285750" defTabSz="931863" eaLnBrk="0" hangingPunct="0">
              <a:spcBef>
                <a:spcPct val="30000"/>
              </a:spcBef>
              <a:defRPr sz="1200">
                <a:solidFill>
                  <a:schemeClr val="tx1"/>
                </a:solidFill>
                <a:latin typeface="Arial" pitchFamily="34" charset="0"/>
                <a:cs typeface="Arial" pitchFamily="34" charset="0"/>
              </a:defRPr>
            </a:lvl2pPr>
            <a:lvl3pPr marL="1143000" indent="-228600" defTabSz="931863" eaLnBrk="0" hangingPunct="0">
              <a:spcBef>
                <a:spcPct val="30000"/>
              </a:spcBef>
              <a:defRPr sz="1200">
                <a:solidFill>
                  <a:schemeClr val="tx1"/>
                </a:solidFill>
                <a:latin typeface="Arial" pitchFamily="34" charset="0"/>
                <a:cs typeface="Arial" pitchFamily="34" charset="0"/>
              </a:defRPr>
            </a:lvl3pPr>
            <a:lvl4pPr marL="1600200" indent="-228600" defTabSz="931863" eaLnBrk="0" hangingPunct="0">
              <a:spcBef>
                <a:spcPct val="30000"/>
              </a:spcBef>
              <a:defRPr sz="1200">
                <a:solidFill>
                  <a:schemeClr val="tx1"/>
                </a:solidFill>
                <a:latin typeface="Arial" pitchFamily="34" charset="0"/>
                <a:cs typeface="Arial" pitchFamily="34" charset="0"/>
              </a:defRPr>
            </a:lvl4pPr>
            <a:lvl5pPr marL="2057400" indent="-228600" defTabSz="931863" eaLnBrk="0" hangingPunct="0">
              <a:spcBef>
                <a:spcPct val="30000"/>
              </a:spcBef>
              <a:defRPr sz="1200">
                <a:solidFill>
                  <a:schemeClr val="tx1"/>
                </a:solidFill>
                <a:latin typeface="Arial" pitchFamily="34" charset="0"/>
                <a:cs typeface="Arial" pitchFamily="34" charset="0"/>
              </a:defRPr>
            </a:lvl5pPr>
            <a:lvl6pPr marL="25146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defTabSz="931863" eaLnBrk="0" fontAlgn="base" hangingPunct="0">
              <a:spcBef>
                <a:spcPct val="30000"/>
              </a:spcBef>
              <a:spcAft>
                <a:spcPct val="0"/>
              </a:spcAft>
              <a:defRPr sz="1200">
                <a:solidFill>
                  <a:schemeClr val="tx1"/>
                </a:solidFill>
                <a:latin typeface="Arial" pitchFamily="34" charset="0"/>
                <a:cs typeface="Arial" pitchFamily="34" charset="0"/>
              </a:defRPr>
            </a:lvl9pPr>
          </a:lstStyle>
          <a:p>
            <a:pPr>
              <a:spcBef>
                <a:spcPct val="0"/>
              </a:spcBef>
            </a:pPr>
            <a:fld id="{2298BE63-8DFF-4F2A-90F9-95C5926646F0}" type="slidenum">
              <a:rPr lang="en-US" altLang="en-US" smtClean="0">
                <a:ea typeface="ヒラギノ角ゴ Pro W3" pitchFamily="-84" charset="-128"/>
              </a:rPr>
              <a:pPr>
                <a:spcBef>
                  <a:spcPct val="0"/>
                </a:spcBef>
              </a:pPr>
              <a:t>2</a:t>
            </a:fld>
            <a:endParaRPr lang="en-US" altLang="en-US">
              <a:ea typeface="ヒラギノ角ゴ Pro W3" pitchFamily="-84" charset="-128"/>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bg-BG" altLang="en-US" dirty="0">
                <a:latin typeface="Arial" pitchFamily="34" charset="0"/>
                <a:ea typeface="ヒラギノ角ゴ Pro W3" pitchFamily="-84" charset="-128"/>
                <a:cs typeface="Arial" pitchFamily="34" charset="0"/>
              </a:rPr>
              <a:t>За да говорим за членство в една организация, т.е. за принадлежност, има нещо, с което трябва да сме наясно: това е нейната идентичност. Къде всъщност членуваме? Коя е нашата организация? Един прост пример, да речем с един хор. Това е мястото, което обединява хора които могат да пеят, обичат да пеят и се събират с подобни на тях, за да реализират това което носят като дарба. Тук всичко е ясно. Интересно за нас е ако попитаме сто ротарианци какво е Ротари, какво ще научим от техните отговори.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Ето какво ни казва Ротари Интернешънъл с кампанията, която тече в цял свят – </a:t>
            </a:r>
            <a:r>
              <a:rPr lang="bg-BG" b="1" dirty="0"/>
              <a:t>Ротари обединява хората на действието</a:t>
            </a:r>
            <a:r>
              <a:rPr lang="bg-BG" dirty="0"/>
              <a:t>. Снимките са от Хийтроу, Лондон, но същата мултимедийна презентация върви и по други големи аерогари, в медии, с брандиране на различни обекти. Вижте тези хора и забележете посланието: те не са в бални зали, в скъпи коли или в скъпи дрехи.</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3</a:t>
            </a:fld>
            <a:endParaRPr lang="bg-BG"/>
          </a:p>
        </p:txBody>
      </p:sp>
    </p:spTree>
    <p:extLst>
      <p:ext uri="{BB962C8B-B14F-4D97-AF65-F5344CB8AC3E}">
        <p14:creationId xmlns:p14="http://schemas.microsoft.com/office/powerpoint/2010/main" val="3295507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Ето ги нашите хора на действието: художникът Илиян Илиев – въвел нови специалности и върнал престижа на художествената гимназия в Троян,  Айлин Адем с нейната награда „Зъболекар на годината“ за 2017, актрисата Бойка Велкова, отличния студент и стипендиант на фондация „Буров“, сега водещ актюер Вахан Бохосян, хирургът, маскиран днес като ПДГ Димитър Димитров. Нали знаете колко лесно ще е да се направи поредица от такива слайдове? А какво ще кажете за кампания на Ротари България?</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4</a:t>
            </a:fld>
            <a:endParaRPr lang="bg-BG"/>
          </a:p>
        </p:txBody>
      </p:sp>
    </p:spTree>
    <p:extLst>
      <p:ext uri="{BB962C8B-B14F-4D97-AF65-F5344CB8AC3E}">
        <p14:creationId xmlns:p14="http://schemas.microsoft.com/office/powerpoint/2010/main" val="2602156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Кампанията за изкореняване на полиомиелита – бум на членството – има обединяваща кауза, нещо с което хората искат да се идентифицират. В последните 20 години стоим на това плато с цената на ежегоден прием от порядъка на 100 000 члена и излизането на също толкова. Нашите числа за последните пет години казват същото. Защо е така? Къде е причината – вътре в организацията ни, в света в който живеем или и двете?</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5</a:t>
            </a:fld>
            <a:endParaRPr lang="bg-BG"/>
          </a:p>
        </p:txBody>
      </p:sp>
    </p:spTree>
    <p:extLst>
      <p:ext uri="{BB962C8B-B14F-4D97-AF65-F5344CB8AC3E}">
        <p14:creationId xmlns:p14="http://schemas.microsoft.com/office/powerpoint/2010/main" val="898917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Живеем в този радикално различен свят, обединен от социалните медии и технологиите, но атомизиран в индивидуалности. Свят, в който хората все по-малко се обвързват в дългосрочни ангажименти – независимо дали става дума за брак или за работа. Свят, в който не работодателите определят условията, когато търсят професионалисти. Свят, доминиран от поколения,  които  ценят промяната, експеримента, различния опит.</a:t>
            </a:r>
          </a:p>
          <a:p>
            <a:r>
              <a:rPr lang="bg-BG" dirty="0"/>
              <a:t>Как различните организации съществуват в него? Пример: Какви възможности има, ако отворите платформата за доброволчество </a:t>
            </a:r>
            <a:r>
              <a:rPr lang="en-US" dirty="0"/>
              <a:t>Timeheroes.org</a:t>
            </a:r>
            <a:r>
              <a:rPr lang="bg-BG" dirty="0"/>
              <a:t>, с днешна дата? </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6</a:t>
            </a:fld>
            <a:endParaRPr lang="bg-BG"/>
          </a:p>
        </p:txBody>
      </p:sp>
    </p:spTree>
    <p:extLst>
      <p:ext uri="{BB962C8B-B14F-4D97-AF65-F5344CB8AC3E}">
        <p14:creationId xmlns:p14="http://schemas.microsoft.com/office/powerpoint/2010/main" val="54650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Тук няма членство, има текущи мисии. Можеш да се включиш, можеш да предложиш мисия. Можеш да се присъединиш, като заявиш талант/професионална експертиза, които ще са от полза. Няма членски внос, има дарения и награди за тях.</a:t>
            </a:r>
          </a:p>
          <a:p>
            <a:r>
              <a:rPr lang="bg-BG" dirty="0"/>
              <a:t>Ротари има друга философия и друга динамика. Фокусът отново е върху активните хора и върху общите действия, но търсим споделяне на определени ценности, възможност да постигаме устойчива промяна.</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7</a:t>
            </a:fld>
            <a:endParaRPr lang="bg-BG"/>
          </a:p>
        </p:txBody>
      </p:sp>
    </p:spTree>
    <p:extLst>
      <p:ext uri="{BB962C8B-B14F-4D97-AF65-F5344CB8AC3E}">
        <p14:creationId xmlns:p14="http://schemas.microsoft.com/office/powerpoint/2010/main" val="1729039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Какъв е вашият отговор?</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8</a:t>
            </a:fld>
            <a:endParaRPr lang="bg-BG"/>
          </a:p>
        </p:txBody>
      </p:sp>
    </p:spTree>
    <p:extLst>
      <p:ext uri="{BB962C8B-B14F-4D97-AF65-F5344CB8AC3E}">
        <p14:creationId xmlns:p14="http://schemas.microsoft.com/office/powerpoint/2010/main" val="4144808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bg-BG" dirty="0"/>
              <a:t>Послание насочено към публиката, за да я впечатлим, да кажем колко сме велики. Или послание, което е насочено към сърцето, към нуждата от принадлежност и свързаност и към желанието да правим добро? Организацията ни съществува заради потребностите на своите членове и ако е така, можем да потърсим аналогия с бизнеса, който съществува заради клиентите си.</a:t>
            </a:r>
          </a:p>
        </p:txBody>
      </p:sp>
      <p:sp>
        <p:nvSpPr>
          <p:cNvPr id="4" name="Slide Number Placeholder 3"/>
          <p:cNvSpPr>
            <a:spLocks noGrp="1"/>
          </p:cNvSpPr>
          <p:nvPr>
            <p:ph type="sldNum" sz="quarter" idx="10"/>
          </p:nvPr>
        </p:nvSpPr>
        <p:spPr/>
        <p:txBody>
          <a:bodyPr/>
          <a:lstStyle/>
          <a:p>
            <a:pPr>
              <a:defRPr/>
            </a:pPr>
            <a:fld id="{16929FBC-DC2E-4090-9D68-96DC05C65C59}" type="slidenum">
              <a:rPr lang="bg-BG" smtClean="0"/>
              <a:pPr>
                <a:defRPr/>
              </a:pPr>
              <a:t>9</a:t>
            </a:fld>
            <a:endParaRPr lang="bg-BG"/>
          </a:p>
        </p:txBody>
      </p:sp>
    </p:spTree>
    <p:extLst>
      <p:ext uri="{BB962C8B-B14F-4D97-AF65-F5344CB8AC3E}">
        <p14:creationId xmlns:p14="http://schemas.microsoft.com/office/powerpoint/2010/main" val="4413427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rgbClr val="00AEEF"/>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rgbClr val="00AEEF"/>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4" name="TextBox 13"/>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15"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678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8329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chemeClr val="accent1"/>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99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rgbClr val="005DAA"/>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98314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chemeClr val="tx2"/>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198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rgbClr val="009999"/>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35517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5" name="Rectangle 4"/>
          <p:cNvSpPr>
            <a:spLocks noChangeArrowheads="1"/>
          </p:cNvSpPr>
          <p:nvPr userDrawn="1"/>
        </p:nvSpPr>
        <p:spPr bwMode="auto">
          <a:xfrm>
            <a:off x="-76200" y="457200"/>
            <a:ext cx="9296400" cy="533400"/>
          </a:xfrm>
          <a:prstGeom prst="rect">
            <a:avLst/>
          </a:prstGeom>
          <a:solidFill>
            <a:srgbClr val="FF7600"/>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title"/>
          </p:nvPr>
        </p:nvSpPr>
        <p:spPr>
          <a:xfrm>
            <a:off x="381000" y="457200"/>
            <a:ext cx="8763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457200" y="1219200"/>
            <a:ext cx="82296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6001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title"/>
          </p:nvPr>
        </p:nvSpPr>
        <p:spPr>
          <a:xfrm>
            <a:off x="381000" y="228600"/>
            <a:ext cx="8763000" cy="533400"/>
          </a:xfrm>
          <a:prstGeom prst="rect">
            <a:avLst/>
          </a:prstGeom>
        </p:spPr>
        <p:txBody>
          <a:bodyPr lIns="0" tIns="0" rIns="0" bIns="0" anchor="ctr" anchorCtr="0"/>
          <a:lstStyle>
            <a:lvl1pPr algn="l">
              <a:defRPr sz="1800">
                <a:solidFill>
                  <a:schemeClr val="bg1">
                    <a:lumMod val="85000"/>
                  </a:schemeClr>
                </a:solidFill>
                <a:latin typeface="Arial Narrow"/>
                <a:cs typeface="Arial Narrow"/>
              </a:defRPr>
            </a:lvl1pPr>
          </a:lstStyle>
          <a:p>
            <a:r>
              <a:rPr lang="en-US"/>
              <a:t>Click to edit Master title style</a:t>
            </a:r>
            <a:endParaRPr lang="en-US" dirty="0"/>
          </a:p>
        </p:txBody>
      </p:sp>
      <p:pic>
        <p:nvPicPr>
          <p:cNvPr id="5"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108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0" i="0" cap="all">
                <a:latin typeface="Arial Narrow"/>
                <a:cs typeface="Arial Narrow"/>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Georgia"/>
                <a:cs typeface="Georgia"/>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5"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31765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lgn="l">
              <a:defRPr sz="3600">
                <a:latin typeface="Arial Narrow"/>
                <a:cs typeface="Arial Narrow"/>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9695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lgn="l">
              <a:defRPr sz="3600">
                <a:latin typeface="Arial Narrow"/>
                <a:cs typeface="Arial Narrow"/>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Georgia"/>
                <a:cs typeface="Georgia"/>
              </a:defRPr>
            </a:lvl1pPr>
            <a:lvl2pPr>
              <a:defRPr sz="2000">
                <a:latin typeface="Georgia"/>
                <a:cs typeface="Georgia"/>
              </a:defRPr>
            </a:lvl2pPr>
            <a:lvl3pPr>
              <a:defRPr sz="1800">
                <a:latin typeface="Georgia"/>
                <a:cs typeface="Georgia"/>
              </a:defRPr>
            </a:lvl3pPr>
            <a:lvl4pPr>
              <a:defRPr sz="1600">
                <a:latin typeface="Georgia"/>
                <a:cs typeface="Georgia"/>
              </a:defRPr>
            </a:lvl4pPr>
            <a:lvl5pPr>
              <a:defRPr sz="1600">
                <a:latin typeface="Georgia"/>
                <a:cs typeface="Georgia"/>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Georgia"/>
                <a:cs typeface="Georgia"/>
              </a:defRPr>
            </a:lvl1pPr>
            <a:lvl2pPr>
              <a:defRPr sz="2000">
                <a:latin typeface="Georgia"/>
                <a:cs typeface="Georgia"/>
              </a:defRPr>
            </a:lvl2pPr>
            <a:lvl3pPr>
              <a:defRPr sz="1800">
                <a:latin typeface="Georgia"/>
                <a:cs typeface="Georgia"/>
              </a:defRPr>
            </a:lvl3pPr>
            <a:lvl4pPr>
              <a:defRPr sz="1600">
                <a:latin typeface="Georgia"/>
                <a:cs typeface="Georgia"/>
              </a:defRPr>
            </a:lvl4pPr>
            <a:lvl5pPr>
              <a:defRPr sz="1600">
                <a:latin typeface="Georgia"/>
                <a:cs typeface="Georgia"/>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9596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rgbClr val="005DAA"/>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rgbClr val="005DAA"/>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TextBox 9"/>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11"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860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sz="3600">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36112520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3"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09853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atin typeface="Georgia"/>
                <a:cs typeface="Georgia"/>
              </a:defRPr>
            </a:lvl1pPr>
            <a:lvl2pPr>
              <a:defRPr sz="2800">
                <a:latin typeface="Georgia"/>
                <a:cs typeface="Georgia"/>
              </a:defRPr>
            </a:lvl2pPr>
            <a:lvl3pPr>
              <a:defRPr sz="2400">
                <a:latin typeface="Georgia"/>
                <a:cs typeface="Georgia"/>
              </a:defRPr>
            </a:lvl3pPr>
            <a:lvl4pPr>
              <a:defRPr sz="2000">
                <a:latin typeface="Georgia"/>
                <a:cs typeface="Georgia"/>
              </a:defRPr>
            </a:lvl4pPr>
            <a:lvl5pPr>
              <a:defRPr sz="2000">
                <a:latin typeface="Georgia"/>
                <a:cs typeface="Georgia"/>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06553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Narrow"/>
                <a:cs typeface="Arial Narrow"/>
              </a:defRPr>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pic>
        <p:nvPicPr>
          <p:cNvPr id="6"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6921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76165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3" descr="D:\rotary\0000 Vesko\grafics\T1819EN_Lockup_PMS-C-WHITE-smal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53840" y="404664"/>
            <a:ext cx="1494623" cy="6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49111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chemeClr val="tx2"/>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12706230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49587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5"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49181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3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smtClean="0"/>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extBox 8"/>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smtClean="0">
                <a:solidFill>
                  <a:srgbClr val="58585A"/>
                </a:solidFill>
                <a:latin typeface="Georgia" pitchFamily="18" charset="0"/>
                <a:ea typeface="MS PGothic" pitchFamily="34" charset="-128"/>
                <a:cs typeface="Georgia" pitchFamily="18" charset="0"/>
              </a:rPr>
              <a:t>Година 201</a:t>
            </a:r>
            <a:r>
              <a:rPr lang="en-US" altLang="en-US" sz="1400" dirty="0" smtClean="0">
                <a:solidFill>
                  <a:srgbClr val="58585A"/>
                </a:solidFill>
                <a:latin typeface="Georgia" pitchFamily="18" charset="0"/>
                <a:ea typeface="MS PGothic" pitchFamily="34" charset="-128"/>
                <a:cs typeface="Georgia" pitchFamily="18" charset="0"/>
              </a:rPr>
              <a:t>8</a:t>
            </a:r>
            <a:r>
              <a:rPr lang="ru-RU" altLang="en-US" sz="1400" dirty="0" smtClean="0">
                <a:solidFill>
                  <a:srgbClr val="58585A"/>
                </a:solidFill>
                <a:latin typeface="Georgia" pitchFamily="18" charset="0"/>
                <a:ea typeface="MS PGothic" pitchFamily="34" charset="-128"/>
                <a:cs typeface="Georgia" pitchFamily="18" charset="0"/>
              </a:rPr>
              <a:t>-2011</a:t>
            </a:r>
            <a:r>
              <a:rPr lang="en-US" altLang="en-US" sz="1400" dirty="0" smtClean="0">
                <a:solidFill>
                  <a:srgbClr val="58585A"/>
                </a:solidFill>
                <a:latin typeface="Georgia" pitchFamily="18" charset="0"/>
                <a:ea typeface="MS PGothic" pitchFamily="34" charset="-128"/>
                <a:cs typeface="Georgia" pitchFamily="18" charset="0"/>
              </a:rPr>
              <a:t>9</a:t>
            </a:r>
            <a:endParaRPr lang="ru-RU" altLang="en-US" sz="14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smtClean="0">
                <a:solidFill>
                  <a:srgbClr val="58585A"/>
                </a:solidFill>
                <a:latin typeface="Georgia" pitchFamily="18" charset="0"/>
                <a:ea typeface="MS PGothic" pitchFamily="34" charset="-128"/>
                <a:cs typeface="Georgia" pitchFamily="18" charset="0"/>
              </a:rPr>
              <a:t>Президент РИ: </a:t>
            </a:r>
            <a:r>
              <a:rPr lang="bg-BG" altLang="en-US" sz="1400" dirty="0" smtClean="0">
                <a:solidFill>
                  <a:srgbClr val="58585A"/>
                </a:solidFill>
                <a:latin typeface="Georgia" pitchFamily="18" charset="0"/>
                <a:ea typeface="MS PGothic" pitchFamily="34" charset="-128"/>
                <a:cs typeface="Georgia" pitchFamily="18" charset="0"/>
              </a:rPr>
              <a:t>Бари</a:t>
            </a:r>
            <a:r>
              <a:rPr lang="bg-BG" altLang="en-US" sz="1400" baseline="0" dirty="0" smtClean="0">
                <a:solidFill>
                  <a:srgbClr val="58585A"/>
                </a:solidFill>
                <a:latin typeface="Georgia" pitchFamily="18" charset="0"/>
                <a:ea typeface="MS PGothic" pitchFamily="34" charset="-128"/>
                <a:cs typeface="Georgia" pitchFamily="18" charset="0"/>
              </a:rPr>
              <a:t> Расин</a:t>
            </a:r>
            <a:endParaRPr lang="ru-RU" altLang="en-US" sz="1400" dirty="0" smtClean="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smtClean="0">
                <a:solidFill>
                  <a:srgbClr val="58585A"/>
                </a:solidFill>
                <a:latin typeface="Georgia" pitchFamily="18" charset="0"/>
                <a:ea typeface="MS PGothic" pitchFamily="34" charset="-128"/>
                <a:cs typeface="Georgia" pitchFamily="18" charset="0"/>
              </a:rPr>
              <a:t>ДГ</a:t>
            </a:r>
            <a:r>
              <a:rPr lang="ru-RU" altLang="en-US" sz="1400" baseline="0" dirty="0" smtClean="0">
                <a:solidFill>
                  <a:srgbClr val="58585A"/>
                </a:solidFill>
                <a:latin typeface="Georgia" pitchFamily="18" charset="0"/>
                <a:ea typeface="MS PGothic" pitchFamily="34" charset="-128"/>
                <a:cs typeface="Georgia" pitchFamily="18" charset="0"/>
              </a:rPr>
              <a:t> 2018-19</a:t>
            </a:r>
            <a:r>
              <a:rPr lang="ru-RU" altLang="en-US" sz="1400" dirty="0" smtClean="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smtClean="0">
                <a:solidFill>
                  <a:srgbClr val="58585A"/>
                </a:solidFill>
                <a:latin typeface="Georgia" pitchFamily="18" charset="0"/>
                <a:ea typeface="MS PGothic" pitchFamily="34" charset="-128"/>
                <a:cs typeface="Georgia" pitchFamily="18" charset="0"/>
              </a:rPr>
              <a:t>Дистрикт 2482</a:t>
            </a:r>
            <a:endParaRPr lang="en-US" altLang="en-US" sz="1400" dirty="0" smtClean="0">
              <a:solidFill>
                <a:srgbClr val="58585A"/>
              </a:solidFill>
              <a:latin typeface="Georgia" pitchFamily="18" charset="0"/>
              <a:ea typeface="MS PGothic" pitchFamily="34" charset="-128"/>
              <a:cs typeface="Georgia" pitchFamily="18" charset="0"/>
            </a:endParaRPr>
          </a:p>
        </p:txBody>
      </p:sp>
      <p:pic>
        <p:nvPicPr>
          <p:cNvPr id="10"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86456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TextBox 8"/>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10"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5588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smtClean="0"/>
              <a:t>Click to edit Master title style</a:t>
            </a:r>
            <a:endParaRPr lang="en-US" dirty="0"/>
          </a:p>
        </p:txBody>
      </p:sp>
    </p:spTree>
    <p:extLst>
      <p:ext uri="{BB962C8B-B14F-4D97-AF65-F5344CB8AC3E}">
        <p14:creationId xmlns:p14="http://schemas.microsoft.com/office/powerpoint/2010/main" val="3006310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chemeClr val="accent1"/>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3761605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rgbClr val="005DAA"/>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34155644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chemeClr val="tx2"/>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38583749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rgbClr val="009999"/>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28337070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rgbClr val="FF7600"/>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27707011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1041424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6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1231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3" cstate="print">
            <a:extLst>
              <a:ext uri="{28A0092B-C50C-407E-A947-70E740481C1C}">
                <a14:useLocalDpi xmlns:a14="http://schemas.microsoft.com/office/drawing/2010/main" val="0"/>
              </a:ext>
            </a:extLst>
          </a:blip>
          <a:srcRect r="60782"/>
          <a:stretch>
            <a:fillRect/>
          </a:stretch>
        </p:blipFill>
        <p:spPr bwMode="auto">
          <a:xfrm>
            <a:off x="6858000" y="469900"/>
            <a:ext cx="1708150"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4" name="Picture 2" descr="D:\rotary\0000 Vesko\grafics\SMALL-ONLY-LOGO-BULGARIAN-HORIZONTAL.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168650" y="2996952"/>
            <a:ext cx="2483470" cy="817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1570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descr="D:\rotary\0000 Vesko\grafics\SMALL-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168650" y="1272558"/>
            <a:ext cx="2483470" cy="817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001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4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accent3"/>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accent3"/>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7615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24578" name="Picture 2" descr="D:\rotary\0000 Vesko\grafics\T1819EN_Lockup_PMS-C-TRANSPEREN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1000" y="2867472"/>
            <a:ext cx="3398912" cy="777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461969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2" descr="D:\rotary\0000 Vesko\grafics\T1819EN_Lockup_PMS-C-TRANSPEREN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133528" y="2708920"/>
            <a:ext cx="3398912" cy="777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3825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25602" name="Picture 2" descr="D:\rotary\0000 Vesko\grafics\SMALL-ONLY-LOGO-BULGARIAN-HORIZONTAL.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622798" y="3021835"/>
            <a:ext cx="3637384" cy="11969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35724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3" cstate="print">
            <a:extLst>
              <a:ext uri="{28A0092B-C50C-407E-A947-70E740481C1C}">
                <a14:useLocalDpi xmlns:a14="http://schemas.microsoft.com/office/drawing/2010/main" val="0"/>
              </a:ext>
            </a:extLst>
          </a:blip>
          <a:srcRect r="60782"/>
          <a:stretch>
            <a:fillRect/>
          </a:stretch>
        </p:blipFill>
        <p:spPr bwMode="auto">
          <a:xfrm>
            <a:off x="6651625" y="469900"/>
            <a:ext cx="1708150"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D:\rotary\0000 Vesko\grafics\SMALL-ONLY-LOGO-BULGARIAN-HORIZONTAL.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162800" y="4558733"/>
            <a:ext cx="1818692" cy="598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078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00735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lgn="l">
              <a:defRPr sz="3600">
                <a:latin typeface="Arial Narrow"/>
                <a:cs typeface="Arial Narrow"/>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2" descr="D:\rotary\0000 Vesko\grafics\SMALL-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12800" y="476672"/>
            <a:ext cx="1664475" cy="54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95212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8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TextBox 9"/>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11"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0715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9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69711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10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74434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13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tx2"/>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tx2"/>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1707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5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76200" y="3429000"/>
            <a:ext cx="9296400" cy="990600"/>
          </a:xfrm>
          <a:prstGeom prst="rect">
            <a:avLst/>
          </a:prstGeom>
          <a:solidFill>
            <a:schemeClr val="accent6"/>
          </a:solidFill>
          <a:effectLst>
            <a:outerShdw blurRad="57150" dist="50800" dir="2700000" algn="tl" rotWithShape="0">
              <a:srgbClr val="000000">
                <a:alpha val="40000"/>
              </a:srgbClr>
            </a:outerShdw>
          </a:effectLst>
        </p:spPr>
        <p:txBody>
          <a:bodyPr lIns="548640" tIns="0" rIns="0" bIns="91440" anchor="b" anchorCtr="0">
            <a:noAutofit/>
          </a:bodyPr>
          <a:lstStyle>
            <a:lvl1pPr algn="l">
              <a:defRPr sz="4400" b="0" i="0">
                <a:solidFill>
                  <a:schemeClr val="bg1"/>
                </a:solidFill>
                <a:latin typeface="Arial Narrow"/>
                <a:cs typeface="Arial Narrow"/>
              </a:defRPr>
            </a:lvl1pPr>
          </a:lstStyle>
          <a:p>
            <a:r>
              <a:rPr lang="en-US"/>
              <a:t>Click to edit Master title style</a:t>
            </a:r>
            <a:endParaRPr lang="en-US" dirty="0"/>
          </a:p>
        </p:txBody>
      </p:sp>
      <p:sp>
        <p:nvSpPr>
          <p:cNvPr id="8" name="Subtitle 2"/>
          <p:cNvSpPr>
            <a:spLocks noGrp="1"/>
          </p:cNvSpPr>
          <p:nvPr>
            <p:ph type="subTitle" idx="1"/>
          </p:nvPr>
        </p:nvSpPr>
        <p:spPr>
          <a:xfrm>
            <a:off x="533400" y="4611744"/>
            <a:ext cx="6400800" cy="950856"/>
          </a:xfrm>
          <a:prstGeom prst="rect">
            <a:avLst/>
          </a:prstGeom>
        </p:spPr>
        <p:txBody>
          <a:bodyPr lIns="0" tIns="0" rIns="0" bIns="0">
            <a:normAutofit/>
          </a:bodyPr>
          <a:lstStyle>
            <a:lvl1pPr marL="0" indent="0" algn="l">
              <a:buNone/>
              <a:defRPr sz="2200">
                <a:solidFill>
                  <a:schemeClr val="accent6"/>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a:spLocks noChangeArrowheads="1"/>
          </p:cNvSpPr>
          <p:nvPr userDrawn="1"/>
        </p:nvSpPr>
        <p:spPr bwMode="auto">
          <a:xfrm>
            <a:off x="2595254" y="620688"/>
            <a:ext cx="28408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eaLnBrk="1" hangingPunct="1">
              <a:defRPr/>
            </a:pPr>
            <a:r>
              <a:rPr lang="ru-RU" altLang="en-US" sz="1400" dirty="0">
                <a:solidFill>
                  <a:srgbClr val="58585A"/>
                </a:solidFill>
                <a:latin typeface="Georgia" pitchFamily="18" charset="0"/>
                <a:ea typeface="MS PGothic" pitchFamily="34" charset="-128"/>
                <a:cs typeface="Georgia" pitchFamily="18" charset="0"/>
              </a:rPr>
              <a:t>Година 201</a:t>
            </a:r>
            <a:r>
              <a:rPr lang="en-US" altLang="en-US" sz="1400" dirty="0">
                <a:solidFill>
                  <a:srgbClr val="58585A"/>
                </a:solidFill>
                <a:latin typeface="Georgia" pitchFamily="18" charset="0"/>
                <a:ea typeface="MS PGothic" pitchFamily="34" charset="-128"/>
                <a:cs typeface="Georgia" pitchFamily="18" charset="0"/>
              </a:rPr>
              <a:t>8</a:t>
            </a:r>
            <a:r>
              <a:rPr lang="ru-RU" altLang="en-US" sz="1400" dirty="0">
                <a:solidFill>
                  <a:srgbClr val="58585A"/>
                </a:solidFill>
                <a:latin typeface="Georgia" pitchFamily="18" charset="0"/>
                <a:ea typeface="MS PGothic" pitchFamily="34" charset="-128"/>
                <a:cs typeface="Georgia" pitchFamily="18" charset="0"/>
              </a:rPr>
              <a:t>-2011</a:t>
            </a:r>
            <a:r>
              <a:rPr lang="en-US" altLang="en-US" sz="1400" dirty="0">
                <a:solidFill>
                  <a:srgbClr val="58585A"/>
                </a:solidFill>
                <a:latin typeface="Georgia" pitchFamily="18" charset="0"/>
                <a:ea typeface="MS PGothic" pitchFamily="34" charset="-128"/>
                <a:cs typeface="Georgia" pitchFamily="18" charset="0"/>
              </a:rPr>
              <a:t>9</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Президент РИ: </a:t>
            </a:r>
            <a:r>
              <a:rPr lang="bg-BG" altLang="en-US" sz="1400" dirty="0">
                <a:solidFill>
                  <a:srgbClr val="58585A"/>
                </a:solidFill>
                <a:latin typeface="Georgia" pitchFamily="18" charset="0"/>
                <a:ea typeface="MS PGothic" pitchFamily="34" charset="-128"/>
                <a:cs typeface="Georgia" pitchFamily="18" charset="0"/>
              </a:rPr>
              <a:t>Бари</a:t>
            </a:r>
            <a:r>
              <a:rPr lang="bg-BG" altLang="en-US" sz="1400" baseline="0" dirty="0">
                <a:solidFill>
                  <a:srgbClr val="58585A"/>
                </a:solidFill>
                <a:latin typeface="Georgia" pitchFamily="18" charset="0"/>
                <a:ea typeface="MS PGothic" pitchFamily="34" charset="-128"/>
                <a:cs typeface="Georgia" pitchFamily="18" charset="0"/>
              </a:rPr>
              <a:t> Расин</a:t>
            </a:r>
            <a:endParaRPr lang="ru-RU" altLang="en-US" sz="1400" dirty="0">
              <a:solidFill>
                <a:srgbClr val="58585A"/>
              </a:solidFill>
              <a:latin typeface="Georgia" pitchFamily="18" charset="0"/>
              <a:ea typeface="MS PGothic" pitchFamily="34" charset="-128"/>
              <a:cs typeface="Georgia" pitchFamily="18" charset="0"/>
            </a:endParaRP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ДГ</a:t>
            </a:r>
            <a:r>
              <a:rPr lang="ru-RU" altLang="en-US" sz="1400" baseline="0" dirty="0">
                <a:solidFill>
                  <a:srgbClr val="58585A"/>
                </a:solidFill>
                <a:latin typeface="Georgia" pitchFamily="18" charset="0"/>
                <a:ea typeface="MS PGothic" pitchFamily="34" charset="-128"/>
                <a:cs typeface="Georgia" pitchFamily="18" charset="0"/>
              </a:rPr>
              <a:t> 2018-19</a:t>
            </a:r>
            <a:r>
              <a:rPr lang="ru-RU" altLang="en-US" sz="1400" dirty="0">
                <a:solidFill>
                  <a:srgbClr val="58585A"/>
                </a:solidFill>
                <a:latin typeface="Georgia" pitchFamily="18" charset="0"/>
                <a:ea typeface="MS PGothic" pitchFamily="34" charset="-128"/>
                <a:cs typeface="Georgia" pitchFamily="18" charset="0"/>
              </a:rPr>
              <a:t>:  Веселин Димитров</a:t>
            </a:r>
          </a:p>
          <a:p>
            <a:pPr eaLnBrk="1" hangingPunct="1">
              <a:defRPr/>
            </a:pPr>
            <a:r>
              <a:rPr lang="ru-RU" altLang="en-US" sz="1400" dirty="0">
                <a:solidFill>
                  <a:srgbClr val="58585A"/>
                </a:solidFill>
                <a:latin typeface="Georgia" pitchFamily="18" charset="0"/>
                <a:ea typeface="MS PGothic" pitchFamily="34" charset="-128"/>
                <a:cs typeface="Georgia" pitchFamily="18" charset="0"/>
              </a:rPr>
              <a:t>Дистрикт 2482</a:t>
            </a:r>
            <a:endParaRPr lang="en-US" altLang="en-US" sz="1400" dirty="0">
              <a:solidFill>
                <a:srgbClr val="58585A"/>
              </a:solidFill>
              <a:latin typeface="Georgia" pitchFamily="18" charset="0"/>
              <a:ea typeface="MS PGothic" pitchFamily="34" charset="-128"/>
              <a:cs typeface="Georgia" pitchFamily="18" charset="0"/>
            </a:endParaRPr>
          </a:p>
        </p:txBody>
      </p:sp>
      <p:pic>
        <p:nvPicPr>
          <p:cNvPr id="9" name="Picture 3" descr="D:\rotary\0000 Vesko\grafics\SMALLER-ONLY-LOGO-BULGARIAN-HORIZONT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620688"/>
            <a:ext cx="2399184" cy="97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9315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bg-BG"/>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atin typeface="Arial" charset="0"/>
                <a:cs typeface="Arial" charset="0"/>
              </a:defRPr>
            </a:lvl1pPr>
          </a:lstStyle>
          <a:p>
            <a:pPr>
              <a:defRPr/>
            </a:pPr>
            <a:endParaRPr lang="bg-BG"/>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atin typeface="Arial" charset="0"/>
                <a:cs typeface="Arial" charset="0"/>
              </a:defRPr>
            </a:lvl1pPr>
          </a:lstStyle>
          <a:p>
            <a:pPr>
              <a:defRPr/>
            </a:pPr>
            <a:endParaRPr lang="bg-BG" dirty="0"/>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a:lstStyle>
            <a:lvl1pPr>
              <a:defRPr>
                <a:latin typeface="Arial" charset="0"/>
                <a:cs typeface="Arial" charset="0"/>
              </a:defRPr>
            </a:lvl1pPr>
          </a:lstStyle>
          <a:p>
            <a:pPr>
              <a:defRPr/>
            </a:pPr>
            <a:fld id="{1C132D3A-FF84-431C-9F95-078D44902656}" type="slidenum">
              <a:rPr lang="bg-BG"/>
              <a:pPr>
                <a:defRPr/>
              </a:pPr>
              <a:t>‹#›</a:t>
            </a:fld>
            <a:endParaRPr lang="bg-BG"/>
          </a:p>
        </p:txBody>
      </p:sp>
    </p:spTree>
    <p:extLst>
      <p:ext uri="{BB962C8B-B14F-4D97-AF65-F5344CB8AC3E}">
        <p14:creationId xmlns:p14="http://schemas.microsoft.com/office/powerpoint/2010/main" val="473550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7086600" y="6477000"/>
            <a:ext cx="350838" cy="344488"/>
          </a:xfrm>
          <a:prstGeom prst="rect">
            <a:avLst/>
          </a:prstGeom>
          <a:ln/>
        </p:spPr>
        <p:txBody>
          <a:bodyPr/>
          <a:lstStyle>
            <a:lvl1pPr>
              <a:defRPr/>
            </a:lvl1pPr>
          </a:lstStyle>
          <a:p>
            <a:pPr>
              <a:defRPr/>
            </a:pPr>
            <a:fld id="{5667A516-A3C7-4CAD-B1F5-944C7681502D}" type="slidenum">
              <a:rPr lang="bg-BG" altLang="bg-BG"/>
              <a:pPr>
                <a:defRPr/>
              </a:pPr>
              <a:t>‹#›</a:t>
            </a:fld>
            <a:endParaRPr lang="bg-BG" altLang="bg-BG"/>
          </a:p>
        </p:txBody>
      </p:sp>
    </p:spTree>
    <p:extLst>
      <p:ext uri="{BB962C8B-B14F-4D97-AF65-F5344CB8AC3E}">
        <p14:creationId xmlns:p14="http://schemas.microsoft.com/office/powerpoint/2010/main" val="3489697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xmlns="" id="{EADEB15F-0A20-456F-AF4A-1F4E00ED8773}"/>
              </a:ext>
            </a:extLst>
          </p:cNvPr>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4" name="Rectangle 5">
            <a:extLst>
              <a:ext uri="{FF2B5EF4-FFF2-40B4-BE49-F238E27FC236}">
                <a16:creationId xmlns:a16="http://schemas.microsoft.com/office/drawing/2014/main" xmlns="" id="{4F35E6EC-4409-45EB-94D9-D97C450C5AE6}"/>
              </a:ext>
            </a:extLst>
          </p:cNvPr>
          <p:cNvSpPr>
            <a:spLocks noChangeArrowheads="1"/>
          </p:cNvSpPr>
          <p:nvPr userDrawn="1"/>
        </p:nvSpPr>
        <p:spPr bwMode="auto">
          <a:xfrm>
            <a:off x="-152400" y="2667000"/>
            <a:ext cx="9525000" cy="1600200"/>
          </a:xfrm>
          <a:prstGeom prst="rect">
            <a:avLst/>
          </a:prstGeom>
          <a:solidFill>
            <a:schemeClr val="accent1"/>
          </a:solidFill>
          <a:ln>
            <a:noFill/>
          </a:ln>
          <a:effectLst>
            <a:outerShdw blurRad="88900" dist="61087" dir="5400000" rotWithShape="0">
              <a:srgbClr val="808080">
                <a:alpha val="45999"/>
              </a:srgbClr>
            </a:outerShdw>
          </a:effectLst>
          <a:extLst/>
        </p:spPr>
        <p:txBody>
          <a:bodyPr anchor="ctr"/>
          <a:lstStyle/>
          <a:p>
            <a:pPr algn="ctr">
              <a:defRPr/>
            </a:pPr>
            <a:endParaRPr lang="en-US" dirty="0">
              <a:solidFill>
                <a:schemeClr val="lt1"/>
              </a:solidFill>
              <a:latin typeface="+mn-lt"/>
              <a:ea typeface="+mn-ea"/>
              <a:cs typeface="+mn-cs"/>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465583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sp>
        <p:nvSpPr>
          <p:cNvPr id="4" name="Rectangle 3"/>
          <p:cNvSpPr>
            <a:spLocks noChangeArrowheads="1"/>
          </p:cNvSpPr>
          <p:nvPr userDrawn="1"/>
        </p:nvSpPr>
        <p:spPr bwMode="auto">
          <a:xfrm>
            <a:off x="-152400" y="2667000"/>
            <a:ext cx="9525000" cy="1600200"/>
          </a:xfrm>
          <a:prstGeom prst="rect">
            <a:avLst/>
          </a:prstGeom>
          <a:solidFill>
            <a:schemeClr val="tx2"/>
          </a:solidFill>
          <a:ln>
            <a:noFill/>
          </a:ln>
          <a:effectLst>
            <a:outerShdw blurRad="88900" dist="61087" dir="5400000" rotWithShape="0">
              <a:srgbClr val="808080">
                <a:alpha val="45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defRPr/>
            </a:pPr>
            <a:endParaRPr lang="en-US" dirty="0">
              <a:solidFill>
                <a:schemeClr val="lt1"/>
              </a:solidFill>
              <a:latin typeface="+mn-lt"/>
              <a:cs typeface="Arial" charset="0"/>
            </a:endParaRPr>
          </a:p>
        </p:txBody>
      </p:sp>
      <p:sp>
        <p:nvSpPr>
          <p:cNvPr id="2" name="Title 1"/>
          <p:cNvSpPr>
            <a:spLocks noGrp="1"/>
          </p:cNvSpPr>
          <p:nvPr>
            <p:ph type="ctrTitle"/>
          </p:nvPr>
        </p:nvSpPr>
        <p:spPr>
          <a:xfrm>
            <a:off x="152400" y="2667000"/>
            <a:ext cx="88392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3537476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theme" Target="../theme/theme2.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9"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E6E5D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p>
        </p:txBody>
      </p:sp>
      <p:pic>
        <p:nvPicPr>
          <p:cNvPr id="1027" name="Picture 3"/>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58788" y="6165850"/>
            <a:ext cx="1216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562600" y="152400"/>
            <a:ext cx="3124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
          <p:cNvSpPr txBox="1"/>
          <p:nvPr/>
        </p:nvSpPr>
        <p:spPr>
          <a:xfrm>
            <a:off x="5562600" y="6165850"/>
            <a:ext cx="3536776" cy="67710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b="1" kern="1200" cap="all" dirty="0" err="1">
                <a:solidFill>
                  <a:srgbClr val="002060"/>
                </a:solidFill>
                <a:effectLst/>
                <a:latin typeface="+mn-lt"/>
                <a:ea typeface="+mn-ea"/>
                <a:cs typeface="+mn-cs"/>
              </a:rPr>
              <a:t>семинар</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за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обучение</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на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дистриктния</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екип</a:t>
            </a:r>
            <a:endParaRPr lang="en-US" sz="1200" kern="1200" dirty="0">
              <a:solidFill>
                <a:srgbClr val="002060"/>
              </a:solidFill>
              <a:effectLst/>
              <a:latin typeface="+mn-lt"/>
              <a:ea typeface="+mn-ea"/>
              <a:cs typeface="+mn-cs"/>
            </a:endParaRPr>
          </a:p>
          <a:p>
            <a:r>
              <a:rPr lang="en-US" sz="1200" b="1" kern="1200" dirty="0" err="1">
                <a:solidFill>
                  <a:srgbClr val="002060"/>
                </a:solidFill>
                <a:effectLst/>
                <a:latin typeface="+mn-lt"/>
                <a:ea typeface="+mn-ea"/>
                <a:cs typeface="+mn-cs"/>
              </a:rPr>
              <a:t>Сливен</a:t>
            </a:r>
            <a:r>
              <a:rPr lang="en-US" sz="1200" b="1" kern="1200" dirty="0">
                <a:solidFill>
                  <a:srgbClr val="002060"/>
                </a:solidFill>
                <a:effectLst/>
                <a:latin typeface="+mn-lt"/>
                <a:ea typeface="+mn-ea"/>
                <a:cs typeface="+mn-cs"/>
              </a:rPr>
              <a:t>, х-л </a:t>
            </a:r>
            <a:r>
              <a:rPr lang="en-US" sz="1200" b="1" kern="1200" dirty="0" err="1">
                <a:solidFill>
                  <a:srgbClr val="002060"/>
                </a:solidFill>
                <a:effectLst/>
                <a:latin typeface="+mn-lt"/>
                <a:ea typeface="+mn-ea"/>
                <a:cs typeface="+mn-cs"/>
              </a:rPr>
              <a:t>Спорт</a:t>
            </a:r>
            <a:r>
              <a:rPr lang="en-US" sz="1200" b="1" kern="1200" dirty="0">
                <a:solidFill>
                  <a:srgbClr val="002060"/>
                </a:solidFill>
                <a:effectLst/>
                <a:latin typeface="+mn-lt"/>
                <a:ea typeface="+mn-ea"/>
                <a:cs typeface="+mn-cs"/>
              </a:rPr>
              <a:t> </a:t>
            </a:r>
            <a:r>
              <a:rPr lang="en-US" sz="1200" b="1" kern="1200" dirty="0" err="1">
                <a:solidFill>
                  <a:srgbClr val="002060"/>
                </a:solidFill>
                <a:effectLst/>
                <a:latin typeface="+mn-lt"/>
                <a:ea typeface="+mn-ea"/>
                <a:cs typeface="+mn-cs"/>
              </a:rPr>
              <a:t>Палас</a:t>
            </a:r>
            <a:r>
              <a:rPr lang="en-US" sz="1200" b="1" kern="1200" dirty="0">
                <a:solidFill>
                  <a:srgbClr val="002060"/>
                </a:solidFill>
                <a:effectLst/>
                <a:latin typeface="+mn-lt"/>
                <a:ea typeface="+mn-ea"/>
                <a:cs typeface="+mn-cs"/>
              </a:rPr>
              <a:t>, 16-17 </a:t>
            </a:r>
            <a:r>
              <a:rPr lang="en-US" sz="1200" b="1" kern="1200" dirty="0" err="1">
                <a:solidFill>
                  <a:srgbClr val="002060"/>
                </a:solidFill>
                <a:effectLst/>
                <a:latin typeface="+mn-lt"/>
                <a:ea typeface="+mn-ea"/>
                <a:cs typeface="+mn-cs"/>
              </a:rPr>
              <a:t>февруари</a:t>
            </a:r>
            <a:r>
              <a:rPr lang="en-US" sz="1200" b="1" kern="1200" dirty="0">
                <a:solidFill>
                  <a:srgbClr val="002060"/>
                </a:solidFill>
                <a:effectLst/>
                <a:latin typeface="+mn-lt"/>
                <a:ea typeface="+mn-ea"/>
                <a:cs typeface="+mn-cs"/>
              </a:rPr>
              <a:t> 2018</a:t>
            </a:r>
            <a:endParaRPr lang="en-US" sz="1200" dirty="0">
              <a:solidFill>
                <a:srgbClr val="002060"/>
              </a:solidFill>
              <a:latin typeface="+mn-lt"/>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8" r:id="rId6"/>
    <p:sldLayoutId id="2147484259" r:id="rId7"/>
    <p:sldLayoutId id="2147484262" r:id="rId8"/>
    <p:sldLayoutId id="2147484265" r:id="rId9"/>
    <p:sldLayoutId id="2147484266" r:id="rId10"/>
  </p:sldLayoutIdLst>
  <p:txStyles>
    <p:titleStyle>
      <a:lvl1pPr algn="ctr" defTabSz="457200" rtl="0" eaLnBrk="1" fontAlgn="base" hangingPunct="1">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TextBox 4"/>
          <p:cNvSpPr txBox="1"/>
          <p:nvPr/>
        </p:nvSpPr>
        <p:spPr>
          <a:xfrm>
            <a:off x="7086600" y="6477000"/>
            <a:ext cx="1600200" cy="138113"/>
          </a:xfrm>
          <a:prstGeom prst="rect">
            <a:avLst/>
          </a:prstGeom>
          <a:noFill/>
        </p:spPr>
        <p:txBody>
          <a:bodyPr lIns="0" tIns="0" rIns="0" bIns="0">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algn="r">
              <a:defRPr/>
            </a:pPr>
            <a:r>
              <a:rPr lang="en-US" sz="900" dirty="0">
                <a:solidFill>
                  <a:srgbClr val="BCBDC0"/>
                </a:solidFill>
                <a:latin typeface="Arial Narrow" pitchFamily="34" charset="0"/>
                <a:cs typeface="Arial" charset="0"/>
              </a:rPr>
              <a:t>TITLE  |  </a:t>
            </a:r>
            <a:fld id="{A1B04FAA-E9C8-4338-8FC9-2EF4234472A3}" type="slidenum">
              <a:rPr lang="en-US" sz="900" smtClean="0">
                <a:solidFill>
                  <a:srgbClr val="BCBDC0"/>
                </a:solidFill>
                <a:latin typeface="Arial Narrow" pitchFamily="34" charset="0"/>
                <a:cs typeface="Arial" charset="0"/>
              </a:rPr>
              <a:pPr algn="r">
                <a:defRPr/>
              </a:pPr>
              <a:t>‹#›</a:t>
            </a:fld>
            <a:r>
              <a:rPr lang="en-US" sz="900" dirty="0">
                <a:solidFill>
                  <a:srgbClr val="BCBDC0"/>
                </a:solidFill>
                <a:latin typeface="Arial Narrow" pitchFamily="34" charset="0"/>
                <a:cs typeface="Arial" charset="0"/>
              </a:rPr>
              <a:t>  </a:t>
            </a:r>
            <a:endParaRPr lang="en-US" sz="900" dirty="0">
              <a:solidFill>
                <a:srgbClr val="958D85"/>
              </a:solidFill>
              <a:latin typeface="Arial Narrow" pitchFamily="34" charset="0"/>
              <a:cs typeface="Arial" charset="0"/>
            </a:endParaRPr>
          </a:p>
        </p:txBody>
      </p:sp>
      <p:pic>
        <p:nvPicPr>
          <p:cNvPr id="2051" name="Picture 5"/>
          <p:cNvPicPr>
            <a:picLocks noChangeAspect="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457200" y="6299200"/>
            <a:ext cx="895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
          <p:cNvSpPr txBox="1"/>
          <p:nvPr/>
        </p:nvSpPr>
        <p:spPr>
          <a:xfrm>
            <a:off x="5562600" y="6165850"/>
            <a:ext cx="3536776" cy="67710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b="1" kern="1200" cap="all" dirty="0" err="1">
                <a:solidFill>
                  <a:srgbClr val="002060"/>
                </a:solidFill>
                <a:effectLst/>
                <a:latin typeface="+mn-lt"/>
                <a:ea typeface="+mn-ea"/>
                <a:cs typeface="+mn-cs"/>
              </a:rPr>
              <a:t>семинар</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за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обучение</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на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дистриктния</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екип</a:t>
            </a:r>
            <a:endParaRPr lang="en-US" sz="1200" kern="1200" dirty="0">
              <a:solidFill>
                <a:srgbClr val="002060"/>
              </a:solidFill>
              <a:effectLst/>
              <a:latin typeface="+mn-lt"/>
              <a:ea typeface="+mn-ea"/>
              <a:cs typeface="+mn-cs"/>
            </a:endParaRPr>
          </a:p>
          <a:p>
            <a:r>
              <a:rPr lang="en-US" sz="1200" b="1" kern="1200" dirty="0" err="1">
                <a:solidFill>
                  <a:srgbClr val="002060"/>
                </a:solidFill>
                <a:effectLst/>
                <a:latin typeface="+mn-lt"/>
                <a:ea typeface="+mn-ea"/>
                <a:cs typeface="+mn-cs"/>
              </a:rPr>
              <a:t>Сливен</a:t>
            </a:r>
            <a:r>
              <a:rPr lang="en-US" sz="1200" b="1" kern="1200" dirty="0">
                <a:solidFill>
                  <a:srgbClr val="002060"/>
                </a:solidFill>
                <a:effectLst/>
                <a:latin typeface="+mn-lt"/>
                <a:ea typeface="+mn-ea"/>
                <a:cs typeface="+mn-cs"/>
              </a:rPr>
              <a:t>, х-л </a:t>
            </a:r>
            <a:r>
              <a:rPr lang="en-US" sz="1200" b="1" kern="1200" dirty="0" err="1">
                <a:solidFill>
                  <a:srgbClr val="002060"/>
                </a:solidFill>
                <a:effectLst/>
                <a:latin typeface="+mn-lt"/>
                <a:ea typeface="+mn-ea"/>
                <a:cs typeface="+mn-cs"/>
              </a:rPr>
              <a:t>Спорт</a:t>
            </a:r>
            <a:r>
              <a:rPr lang="en-US" sz="1200" b="1" kern="1200" dirty="0">
                <a:solidFill>
                  <a:srgbClr val="002060"/>
                </a:solidFill>
                <a:effectLst/>
                <a:latin typeface="+mn-lt"/>
                <a:ea typeface="+mn-ea"/>
                <a:cs typeface="+mn-cs"/>
              </a:rPr>
              <a:t> </a:t>
            </a:r>
            <a:r>
              <a:rPr lang="en-US" sz="1200" b="1" kern="1200" dirty="0" err="1">
                <a:solidFill>
                  <a:srgbClr val="002060"/>
                </a:solidFill>
                <a:effectLst/>
                <a:latin typeface="+mn-lt"/>
                <a:ea typeface="+mn-ea"/>
                <a:cs typeface="+mn-cs"/>
              </a:rPr>
              <a:t>Палас</a:t>
            </a:r>
            <a:r>
              <a:rPr lang="en-US" sz="1200" b="1" kern="1200" dirty="0">
                <a:solidFill>
                  <a:srgbClr val="002060"/>
                </a:solidFill>
                <a:effectLst/>
                <a:latin typeface="+mn-lt"/>
                <a:ea typeface="+mn-ea"/>
                <a:cs typeface="+mn-cs"/>
              </a:rPr>
              <a:t>, 16-17 </a:t>
            </a:r>
            <a:r>
              <a:rPr lang="en-US" sz="1200" b="1" kern="1200" dirty="0" err="1">
                <a:solidFill>
                  <a:srgbClr val="002060"/>
                </a:solidFill>
                <a:effectLst/>
                <a:latin typeface="+mn-lt"/>
                <a:ea typeface="+mn-ea"/>
                <a:cs typeface="+mn-cs"/>
              </a:rPr>
              <a:t>февруари</a:t>
            </a:r>
            <a:r>
              <a:rPr lang="en-US" sz="1200" b="1" kern="1200" dirty="0">
                <a:solidFill>
                  <a:srgbClr val="002060"/>
                </a:solidFill>
                <a:effectLst/>
                <a:latin typeface="+mn-lt"/>
                <a:ea typeface="+mn-ea"/>
                <a:cs typeface="+mn-cs"/>
              </a:rPr>
              <a:t> 2018</a:t>
            </a:r>
            <a:endParaRPr lang="en-US" sz="1200" dirty="0">
              <a:solidFill>
                <a:srgbClr val="002060"/>
              </a:solidFill>
              <a:latin typeface="+mn-lt"/>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183" r:id="rId10"/>
    <p:sldLayoutId id="2147484228" r:id="rId11"/>
    <p:sldLayoutId id="2147484184" r:id="rId12"/>
    <p:sldLayoutId id="2147484229" r:id="rId13"/>
    <p:sldLayoutId id="2147484230" r:id="rId14"/>
    <p:sldLayoutId id="2147484231" r:id="rId15"/>
    <p:sldLayoutId id="2147484232" r:id="rId16"/>
    <p:sldLayoutId id="2147484186" r:id="rId17"/>
    <p:sldLayoutId id="2147484233" r:id="rId18"/>
    <p:sldLayoutId id="2147484263" r:id="rId19"/>
    <p:sldLayoutId id="2147484264" r:id="rId20"/>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7162800" y="6477000"/>
            <a:ext cx="1524000" cy="138113"/>
          </a:xfrm>
          <a:prstGeom prst="rect">
            <a:avLst/>
          </a:prstGeom>
          <a:noFill/>
        </p:spPr>
        <p:txBody>
          <a:bodyPr lIns="0" tIns="0" rIns="0" bIns="0">
            <a:spAutoFit/>
          </a:bodyPr>
          <a:lstStyle>
            <a:lvl1pPr eaLnBrk="0" hangingPunct="0">
              <a:defRPr sz="2400">
                <a:solidFill>
                  <a:schemeClr val="tx1"/>
                </a:solidFill>
                <a:latin typeface="Arial" pitchFamily="34" charset="0"/>
                <a:ea typeface="ヒラギノ角ゴ Pro W3" pitchFamily="-84" charset="-128"/>
              </a:defRPr>
            </a:lvl1pPr>
            <a:lvl2pPr marL="742950" indent="-285750" eaLnBrk="0" hangingPunct="0">
              <a:defRPr sz="2400">
                <a:solidFill>
                  <a:schemeClr val="tx1"/>
                </a:solidFill>
                <a:latin typeface="Arial" pitchFamily="34" charset="0"/>
                <a:ea typeface="ヒラギノ角ゴ Pro W3" pitchFamily="-84" charset="-128"/>
              </a:defRPr>
            </a:lvl2pPr>
            <a:lvl3pPr marL="1143000" indent="-228600" eaLnBrk="0" hangingPunct="0">
              <a:defRPr sz="2400">
                <a:solidFill>
                  <a:schemeClr val="tx1"/>
                </a:solidFill>
                <a:latin typeface="Arial" pitchFamily="34" charset="0"/>
                <a:ea typeface="ヒラギノ角ゴ Pro W3" pitchFamily="-84" charset="-128"/>
              </a:defRPr>
            </a:lvl3pPr>
            <a:lvl4pPr marL="1600200" indent="-228600" eaLnBrk="0" hangingPunct="0">
              <a:defRPr sz="2400">
                <a:solidFill>
                  <a:schemeClr val="tx1"/>
                </a:solidFill>
                <a:latin typeface="Arial" pitchFamily="34" charset="0"/>
                <a:ea typeface="ヒラギノ角ゴ Pro W3" pitchFamily="-84" charset="-128"/>
              </a:defRPr>
            </a:lvl4pPr>
            <a:lvl5pPr marL="2057400" indent="-228600" eaLnBrk="0" hangingPunct="0">
              <a:defRPr sz="2400">
                <a:solidFill>
                  <a:schemeClr val="tx1"/>
                </a:solidFill>
                <a:latin typeface="Arial"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ヒラギノ角ゴ Pro W3" pitchFamily="-84" charset="-128"/>
              </a:defRPr>
            </a:lvl9pPr>
          </a:lstStyle>
          <a:p>
            <a:pPr algn="r">
              <a:defRPr/>
            </a:pPr>
            <a:r>
              <a:rPr lang="en-US" sz="900" dirty="0">
                <a:solidFill>
                  <a:srgbClr val="BCBDC0"/>
                </a:solidFill>
                <a:latin typeface="Arial Narrow" pitchFamily="34" charset="0"/>
                <a:cs typeface="Arial" charset="0"/>
              </a:rPr>
              <a:t>TITLE |  </a:t>
            </a:r>
            <a:fld id="{2A4D1648-BB23-4CA2-BD19-DD6D6A712B07}" type="slidenum">
              <a:rPr lang="en-US" sz="900" smtClean="0">
                <a:solidFill>
                  <a:srgbClr val="BCBDC0"/>
                </a:solidFill>
                <a:latin typeface="Arial Narrow" pitchFamily="34" charset="0"/>
                <a:cs typeface="Arial" charset="0"/>
              </a:rPr>
              <a:pPr algn="r">
                <a:defRPr/>
              </a:pPr>
              <a:t>‹#›</a:t>
            </a:fld>
            <a:r>
              <a:rPr lang="en-US" sz="900" dirty="0">
                <a:solidFill>
                  <a:srgbClr val="BCBDC0"/>
                </a:solidFill>
                <a:latin typeface="Arial Narrow" pitchFamily="34" charset="0"/>
                <a:cs typeface="Arial" charset="0"/>
              </a:rPr>
              <a:t>  </a:t>
            </a:r>
            <a:endParaRPr lang="en-US" sz="900" dirty="0">
              <a:solidFill>
                <a:srgbClr val="958D85"/>
              </a:solidFill>
              <a:latin typeface="Arial Narrow" pitchFamily="34" charset="0"/>
              <a:cs typeface="Arial" charset="0"/>
            </a:endParaRPr>
          </a:p>
        </p:txBody>
      </p:sp>
      <p:pic>
        <p:nvPicPr>
          <p:cNvPr id="3075" name="Picture 3"/>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7200" y="6299200"/>
            <a:ext cx="895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p:nvPr/>
        </p:nvSpPr>
        <p:spPr>
          <a:xfrm>
            <a:off x="5562600" y="6165850"/>
            <a:ext cx="3536776" cy="67710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b="1" kern="1200" cap="all" dirty="0" err="1">
                <a:solidFill>
                  <a:srgbClr val="002060"/>
                </a:solidFill>
                <a:effectLst/>
                <a:latin typeface="+mn-lt"/>
                <a:ea typeface="+mn-ea"/>
                <a:cs typeface="+mn-cs"/>
              </a:rPr>
              <a:t>семинар</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за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обучение</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на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дистриктния</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екип</a:t>
            </a:r>
            <a:endParaRPr lang="en-US" sz="1200" kern="1200" dirty="0">
              <a:solidFill>
                <a:srgbClr val="002060"/>
              </a:solidFill>
              <a:effectLst/>
              <a:latin typeface="+mn-lt"/>
              <a:ea typeface="+mn-ea"/>
              <a:cs typeface="+mn-cs"/>
            </a:endParaRPr>
          </a:p>
          <a:p>
            <a:r>
              <a:rPr lang="en-US" sz="1200" b="1" kern="1200" dirty="0" err="1">
                <a:solidFill>
                  <a:srgbClr val="002060"/>
                </a:solidFill>
                <a:effectLst/>
                <a:latin typeface="+mn-lt"/>
                <a:ea typeface="+mn-ea"/>
                <a:cs typeface="+mn-cs"/>
              </a:rPr>
              <a:t>Сливен</a:t>
            </a:r>
            <a:r>
              <a:rPr lang="en-US" sz="1200" b="1" kern="1200" dirty="0">
                <a:solidFill>
                  <a:srgbClr val="002060"/>
                </a:solidFill>
                <a:effectLst/>
                <a:latin typeface="+mn-lt"/>
                <a:ea typeface="+mn-ea"/>
                <a:cs typeface="+mn-cs"/>
              </a:rPr>
              <a:t>, х-л </a:t>
            </a:r>
            <a:r>
              <a:rPr lang="en-US" sz="1200" b="1" kern="1200" dirty="0" err="1">
                <a:solidFill>
                  <a:srgbClr val="002060"/>
                </a:solidFill>
                <a:effectLst/>
                <a:latin typeface="+mn-lt"/>
                <a:ea typeface="+mn-ea"/>
                <a:cs typeface="+mn-cs"/>
              </a:rPr>
              <a:t>Спорт</a:t>
            </a:r>
            <a:r>
              <a:rPr lang="en-US" sz="1200" b="1" kern="1200" dirty="0">
                <a:solidFill>
                  <a:srgbClr val="002060"/>
                </a:solidFill>
                <a:effectLst/>
                <a:latin typeface="+mn-lt"/>
                <a:ea typeface="+mn-ea"/>
                <a:cs typeface="+mn-cs"/>
              </a:rPr>
              <a:t> </a:t>
            </a:r>
            <a:r>
              <a:rPr lang="en-US" sz="1200" b="1" kern="1200" dirty="0" err="1">
                <a:solidFill>
                  <a:srgbClr val="002060"/>
                </a:solidFill>
                <a:effectLst/>
                <a:latin typeface="+mn-lt"/>
                <a:ea typeface="+mn-ea"/>
                <a:cs typeface="+mn-cs"/>
              </a:rPr>
              <a:t>Палас</a:t>
            </a:r>
            <a:r>
              <a:rPr lang="en-US" sz="1200" b="1" kern="1200" dirty="0">
                <a:solidFill>
                  <a:srgbClr val="002060"/>
                </a:solidFill>
                <a:effectLst/>
                <a:latin typeface="+mn-lt"/>
                <a:ea typeface="+mn-ea"/>
                <a:cs typeface="+mn-cs"/>
              </a:rPr>
              <a:t>, 16-17 </a:t>
            </a:r>
            <a:r>
              <a:rPr lang="en-US" sz="1200" b="1" kern="1200" dirty="0" err="1">
                <a:solidFill>
                  <a:srgbClr val="002060"/>
                </a:solidFill>
                <a:effectLst/>
                <a:latin typeface="+mn-lt"/>
                <a:ea typeface="+mn-ea"/>
                <a:cs typeface="+mn-cs"/>
              </a:rPr>
              <a:t>февруари</a:t>
            </a:r>
            <a:r>
              <a:rPr lang="en-US" sz="1200" b="1" kern="1200" dirty="0">
                <a:solidFill>
                  <a:srgbClr val="002060"/>
                </a:solidFill>
                <a:effectLst/>
                <a:latin typeface="+mn-lt"/>
                <a:ea typeface="+mn-ea"/>
                <a:cs typeface="+mn-cs"/>
              </a:rPr>
              <a:t> 2018</a:t>
            </a:r>
            <a:endParaRPr lang="en-US" sz="1200" dirty="0">
              <a:solidFill>
                <a:srgbClr val="002060"/>
              </a:solidFill>
              <a:latin typeface="+mn-lt"/>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236" r:id="rId1"/>
    <p:sldLayoutId id="2147484237" r:id="rId2"/>
    <p:sldLayoutId id="2147484238" r:id="rId3"/>
    <p:sldLayoutId id="2147484239" r:id="rId4"/>
    <p:sldLayoutId id="2147484240" r:id="rId5"/>
    <p:sldLayoutId id="2147484241" r:id="rId6"/>
    <p:sldLayoutId id="2147484242" r:id="rId7"/>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TextBox 2"/>
          <p:cNvSpPr txBox="1"/>
          <p:nvPr/>
        </p:nvSpPr>
        <p:spPr>
          <a:xfrm>
            <a:off x="5562600" y="6165850"/>
            <a:ext cx="3536776" cy="67710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b="1" kern="1200" cap="all" dirty="0" err="1">
                <a:solidFill>
                  <a:srgbClr val="002060"/>
                </a:solidFill>
                <a:effectLst/>
                <a:latin typeface="+mn-lt"/>
                <a:ea typeface="+mn-ea"/>
                <a:cs typeface="+mn-cs"/>
              </a:rPr>
              <a:t>семинар</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за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обучение</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на</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дистриктния</a:t>
            </a:r>
            <a:r>
              <a:rPr lang="en-US" sz="1200" b="1" kern="1200" cap="all" dirty="0">
                <a:solidFill>
                  <a:srgbClr val="002060"/>
                </a:solidFill>
                <a:effectLst/>
                <a:latin typeface="+mn-lt"/>
                <a:ea typeface="+mn-ea"/>
                <a:cs typeface="+mn-cs"/>
              </a:rPr>
              <a:t> </a:t>
            </a:r>
            <a:r>
              <a:rPr lang="en-US" sz="1200" b="1" kern="1200" cap="all" dirty="0" err="1">
                <a:solidFill>
                  <a:srgbClr val="002060"/>
                </a:solidFill>
                <a:effectLst/>
                <a:latin typeface="+mn-lt"/>
                <a:ea typeface="+mn-ea"/>
                <a:cs typeface="+mn-cs"/>
              </a:rPr>
              <a:t>екип</a:t>
            </a:r>
            <a:endParaRPr lang="en-US" sz="1200" kern="1200" dirty="0">
              <a:solidFill>
                <a:srgbClr val="002060"/>
              </a:solidFill>
              <a:effectLst/>
              <a:latin typeface="+mn-lt"/>
              <a:ea typeface="+mn-ea"/>
              <a:cs typeface="+mn-cs"/>
            </a:endParaRPr>
          </a:p>
          <a:p>
            <a:r>
              <a:rPr lang="en-US" sz="1200" b="1" kern="1200" dirty="0" err="1">
                <a:solidFill>
                  <a:srgbClr val="002060"/>
                </a:solidFill>
                <a:effectLst/>
                <a:latin typeface="+mn-lt"/>
                <a:ea typeface="+mn-ea"/>
                <a:cs typeface="+mn-cs"/>
              </a:rPr>
              <a:t>Сливен</a:t>
            </a:r>
            <a:r>
              <a:rPr lang="en-US" sz="1200" b="1" kern="1200" dirty="0">
                <a:solidFill>
                  <a:srgbClr val="002060"/>
                </a:solidFill>
                <a:effectLst/>
                <a:latin typeface="+mn-lt"/>
                <a:ea typeface="+mn-ea"/>
                <a:cs typeface="+mn-cs"/>
              </a:rPr>
              <a:t>, х-л </a:t>
            </a:r>
            <a:r>
              <a:rPr lang="en-US" sz="1200" b="1" kern="1200" dirty="0" err="1">
                <a:solidFill>
                  <a:srgbClr val="002060"/>
                </a:solidFill>
                <a:effectLst/>
                <a:latin typeface="+mn-lt"/>
                <a:ea typeface="+mn-ea"/>
                <a:cs typeface="+mn-cs"/>
              </a:rPr>
              <a:t>Спорт</a:t>
            </a:r>
            <a:r>
              <a:rPr lang="en-US" sz="1200" b="1" kern="1200" dirty="0">
                <a:solidFill>
                  <a:srgbClr val="002060"/>
                </a:solidFill>
                <a:effectLst/>
                <a:latin typeface="+mn-lt"/>
                <a:ea typeface="+mn-ea"/>
                <a:cs typeface="+mn-cs"/>
              </a:rPr>
              <a:t> </a:t>
            </a:r>
            <a:r>
              <a:rPr lang="en-US" sz="1200" b="1" kern="1200" dirty="0" err="1">
                <a:solidFill>
                  <a:srgbClr val="002060"/>
                </a:solidFill>
                <a:effectLst/>
                <a:latin typeface="+mn-lt"/>
                <a:ea typeface="+mn-ea"/>
                <a:cs typeface="+mn-cs"/>
              </a:rPr>
              <a:t>Палас</a:t>
            </a:r>
            <a:r>
              <a:rPr lang="en-US" sz="1200" b="1" kern="1200" dirty="0">
                <a:solidFill>
                  <a:srgbClr val="002060"/>
                </a:solidFill>
                <a:effectLst/>
                <a:latin typeface="+mn-lt"/>
                <a:ea typeface="+mn-ea"/>
                <a:cs typeface="+mn-cs"/>
              </a:rPr>
              <a:t>, 16-17 </a:t>
            </a:r>
            <a:r>
              <a:rPr lang="en-US" sz="1200" b="1" kern="1200" dirty="0" err="1">
                <a:solidFill>
                  <a:srgbClr val="002060"/>
                </a:solidFill>
                <a:effectLst/>
                <a:latin typeface="+mn-lt"/>
                <a:ea typeface="+mn-ea"/>
                <a:cs typeface="+mn-cs"/>
              </a:rPr>
              <a:t>февруари</a:t>
            </a:r>
            <a:r>
              <a:rPr lang="en-US" sz="1200" b="1" kern="1200" dirty="0">
                <a:solidFill>
                  <a:srgbClr val="002060"/>
                </a:solidFill>
                <a:effectLst/>
                <a:latin typeface="+mn-lt"/>
                <a:ea typeface="+mn-ea"/>
                <a:cs typeface="+mn-cs"/>
              </a:rPr>
              <a:t> 2018</a:t>
            </a:r>
            <a:endParaRPr lang="en-US" sz="1200" dirty="0">
              <a:solidFill>
                <a:srgbClr val="002060"/>
              </a:solidFill>
              <a:latin typeface="+mn-lt"/>
            </a:endParaRPr>
          </a:p>
          <a:p>
            <a:pPr>
              <a:defRPr/>
            </a:pPr>
            <a:endParaRPr lang="en-US" sz="1400" dirty="0"/>
          </a:p>
        </p:txBody>
      </p:sp>
    </p:spTree>
  </p:cSld>
  <p:clrMap bg1="lt1" tx1="dk1" bg2="lt2" tx2="dk2" accent1="accent1" accent2="accent2" accent3="accent3" accent4="accent4" accent5="accent5" accent6="accent6" hlink="hlink" folHlink="folHlink"/>
  <p:sldLayoutIdLst>
    <p:sldLayoutId id="2147484245" r:id="rId1"/>
    <p:sldLayoutId id="2147484246" r:id="rId2"/>
    <p:sldLayoutId id="2147484247" r:id="rId3"/>
    <p:sldLayoutId id="2147484248" r:id="rId4"/>
    <p:sldLayoutId id="2147484249" r:id="rId5"/>
    <p:sldLayoutId id="2147484250" r:id="rId6"/>
    <p:sldLayoutId id="2147484209" r:id="rId7"/>
    <p:sldLayoutId id="2147484252" r:id="rId8"/>
    <p:sldLayoutId id="2147484253" r:id="rId9"/>
    <p:sldLayoutId id="2147484254" r:id="rId10"/>
    <p:sldLayoutId id="2147484255" r:id="rId11"/>
    <p:sldLayoutId id="2147484258" r:id="rId12"/>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image" Target="../media/image33.jpg"/><Relationship Id="rId7" Type="http://schemas.openxmlformats.org/officeDocument/2006/relationships/image" Target="../media/image37.jp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 Id="rId9" Type="http://schemas.openxmlformats.org/officeDocument/2006/relationships/image" Target="../media/image39.jpe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13.xml"/><Relationship Id="rId5" Type="http://schemas.openxmlformats.org/officeDocument/2006/relationships/image" Target="../media/image48.jpg"/><Relationship Id="rId4" Type="http://schemas.openxmlformats.org/officeDocument/2006/relationships/image" Target="../media/image4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gif"/><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5.jpe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6.jpe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7.jpe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24.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20.jpeg"/><Relationship Id="rId4" Type="http://schemas.openxmlformats.org/officeDocument/2006/relationships/image" Target="../media/image19.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23.jpg"/><Relationship Id="rId4" Type="http://schemas.openxmlformats.org/officeDocument/2006/relationships/image" Target="../media/image22.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hyperlink" Target="http://www.infobulgaria.info/news.php?itm=27333" TargetMode="External"/><Relationship Id="rId7"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hyperlink" Target="http://www.infobulgaria.info/news.php?itm=27330" TargetMode="External"/><Relationship Id="rId5" Type="http://schemas.openxmlformats.org/officeDocument/2006/relationships/hyperlink" Target="http://www.infobulgaria.info/news.php?itm=27331" TargetMode="External"/><Relationship Id="rId4" Type="http://schemas.openxmlformats.org/officeDocument/2006/relationships/hyperlink" Target="http://www.infobulgaria.info/news.php?itm=27332"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A62ED7E-775C-4088-A15F-91DFB6415E3A}"/>
              </a:ext>
            </a:extLst>
          </p:cNvPr>
          <p:cNvSpPr>
            <a:spLocks noGrp="1"/>
          </p:cNvSpPr>
          <p:nvPr>
            <p:ph idx="4294967295"/>
          </p:nvPr>
        </p:nvSpPr>
        <p:spPr>
          <a:xfrm>
            <a:off x="0" y="1219200"/>
            <a:ext cx="8229600" cy="4525963"/>
          </a:xfrm>
          <a:prstGeom prst="rect">
            <a:avLst/>
          </a:prstGeom>
        </p:spPr>
        <p:txBody>
          <a:bodyPr/>
          <a:lstStyle/>
          <a:p>
            <a:pPr marL="0" indent="0">
              <a:buNone/>
            </a:pPr>
            <a:r>
              <a:rPr lang="bg-BG" sz="2800" dirty="0">
                <a:solidFill>
                  <a:srgbClr val="002060"/>
                </a:solidFill>
              </a:rPr>
              <a:t>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4" y="0"/>
            <a:ext cx="9137952" cy="6858000"/>
          </a:xfrm>
          <a:prstGeom prst="rect">
            <a:avLst/>
          </a:prstGeom>
        </p:spPr>
      </p:pic>
    </p:spTree>
    <p:extLst>
      <p:ext uri="{BB962C8B-B14F-4D97-AF65-F5344CB8AC3E}">
        <p14:creationId xmlns:p14="http://schemas.microsoft.com/office/powerpoint/2010/main" val="2018100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3EEA6E-DB2C-4C7E-B2E0-0378096164F0}"/>
              </a:ext>
            </a:extLst>
          </p:cNvPr>
          <p:cNvSpPr>
            <a:spLocks noGrp="1"/>
          </p:cNvSpPr>
          <p:nvPr>
            <p:ph type="title"/>
          </p:nvPr>
        </p:nvSpPr>
        <p:spPr/>
        <p:txBody>
          <a:bodyPr/>
          <a:lstStyle/>
          <a:p>
            <a:r>
              <a:rPr lang="bg-BG" b="1" dirty="0"/>
              <a:t>Една аналогия с бизнеса </a:t>
            </a:r>
          </a:p>
        </p:txBody>
      </p:sp>
      <p:sp>
        <p:nvSpPr>
          <p:cNvPr id="3" name="Content Placeholder 2">
            <a:extLst>
              <a:ext uri="{FF2B5EF4-FFF2-40B4-BE49-F238E27FC236}">
                <a16:creationId xmlns:a16="http://schemas.microsoft.com/office/drawing/2014/main" xmlns="" id="{92B23289-F126-4BAC-9E89-C24FF2C48655}"/>
              </a:ext>
            </a:extLst>
          </p:cNvPr>
          <p:cNvSpPr>
            <a:spLocks noGrp="1"/>
          </p:cNvSpPr>
          <p:nvPr>
            <p:ph idx="1"/>
          </p:nvPr>
        </p:nvSpPr>
        <p:spPr>
          <a:xfrm>
            <a:off x="457200" y="1052736"/>
            <a:ext cx="8229600" cy="5184576"/>
          </a:xfrm>
        </p:spPr>
        <p:txBody>
          <a:bodyPr/>
          <a:lstStyle/>
          <a:p>
            <a:pPr marL="0" indent="0">
              <a:buNone/>
            </a:pPr>
            <a:r>
              <a:rPr lang="bg-BG" sz="2000" dirty="0">
                <a:solidFill>
                  <a:srgbClr val="002060"/>
                </a:solidFill>
              </a:rPr>
              <a:t>Ротари навлезе във второто си столетие. Тойота е един пример за бизнес, който съществува и успешно се развива от края на 19 век: </a:t>
            </a:r>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en-US" sz="2000" dirty="0">
              <a:solidFill>
                <a:srgbClr val="002060"/>
              </a:solidFill>
            </a:endParaRPr>
          </a:p>
          <a:p>
            <a:endParaRPr lang="bg-BG" sz="1400" dirty="0">
              <a:solidFill>
                <a:srgbClr val="002060"/>
              </a:solidFill>
            </a:endParaRPr>
          </a:p>
          <a:p>
            <a:r>
              <a:rPr lang="bg-BG" sz="1400" dirty="0">
                <a:solidFill>
                  <a:srgbClr val="002060"/>
                </a:solidFill>
              </a:rPr>
              <a:t>Съществува заради и за клиентите си,  постига идентичност чрез визия и ценности;</a:t>
            </a:r>
          </a:p>
          <a:p>
            <a:r>
              <a:rPr lang="bg-BG" sz="1400" dirty="0">
                <a:solidFill>
                  <a:srgbClr val="002060"/>
                </a:solidFill>
              </a:rPr>
              <a:t>Продава им преживяване, емоция, ползи, усещане за принадлежност и уникалност;</a:t>
            </a:r>
          </a:p>
          <a:p>
            <a:r>
              <a:rPr lang="bg-BG" sz="1400" dirty="0">
                <a:solidFill>
                  <a:srgbClr val="002060"/>
                </a:solidFill>
              </a:rPr>
              <a:t>Общува с клиентите си проактивно, през всички канали за комуникация;</a:t>
            </a:r>
          </a:p>
          <a:p>
            <a:r>
              <a:rPr lang="bg-BG" sz="1400" dirty="0">
                <a:solidFill>
                  <a:srgbClr val="002060"/>
                </a:solidFill>
              </a:rPr>
              <a:t>Маркетинг на благодарността;</a:t>
            </a:r>
          </a:p>
          <a:p>
            <a:r>
              <a:rPr lang="bg-BG" sz="1400" dirty="0">
                <a:solidFill>
                  <a:srgbClr val="002060"/>
                </a:solidFill>
              </a:rPr>
              <a:t>Търси иновации, следи и отговаря на нуждите в променения свят.</a:t>
            </a:r>
          </a:p>
          <a:p>
            <a:endParaRPr lang="bg-BG" sz="1400" dirty="0">
              <a:solidFill>
                <a:srgbClr val="002060"/>
              </a:solidFill>
            </a:endParaRPr>
          </a:p>
        </p:txBody>
      </p:sp>
      <p:pic>
        <p:nvPicPr>
          <p:cNvPr id="5" name="Picture 4">
            <a:extLst>
              <a:ext uri="{FF2B5EF4-FFF2-40B4-BE49-F238E27FC236}">
                <a16:creationId xmlns:a16="http://schemas.microsoft.com/office/drawing/2014/main" xmlns="" id="{AA3927BE-51E5-4456-9EC9-DA63DEA97D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1916832"/>
            <a:ext cx="1428750" cy="1181100"/>
          </a:xfrm>
          <a:prstGeom prst="rect">
            <a:avLst/>
          </a:prstGeom>
        </p:spPr>
      </p:pic>
      <p:pic>
        <p:nvPicPr>
          <p:cNvPr id="7" name="Picture 6">
            <a:extLst>
              <a:ext uri="{FF2B5EF4-FFF2-40B4-BE49-F238E27FC236}">
                <a16:creationId xmlns:a16="http://schemas.microsoft.com/office/drawing/2014/main" xmlns="" id="{EEB43861-8480-47D4-9601-FB9F2C3B34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1760" y="1880300"/>
            <a:ext cx="1739138" cy="1249680"/>
          </a:xfrm>
          <a:prstGeom prst="rect">
            <a:avLst/>
          </a:prstGeom>
        </p:spPr>
      </p:pic>
      <p:pic>
        <p:nvPicPr>
          <p:cNvPr id="11" name="Picture 10">
            <a:extLst>
              <a:ext uri="{FF2B5EF4-FFF2-40B4-BE49-F238E27FC236}">
                <a16:creationId xmlns:a16="http://schemas.microsoft.com/office/drawing/2014/main" xmlns="" id="{AFB06702-3DAF-4833-AFCE-FA3900D3B1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1979881"/>
            <a:ext cx="1905000" cy="1143000"/>
          </a:xfrm>
          <a:prstGeom prst="rect">
            <a:avLst/>
          </a:prstGeom>
        </p:spPr>
      </p:pic>
      <p:pic>
        <p:nvPicPr>
          <p:cNvPr id="13" name="Picture 12">
            <a:extLst>
              <a:ext uri="{FF2B5EF4-FFF2-40B4-BE49-F238E27FC236}">
                <a16:creationId xmlns:a16="http://schemas.microsoft.com/office/drawing/2014/main" xmlns="" id="{BBFFD84A-2BDA-456F-AB5B-73A55E2ED1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44037" y="1720801"/>
            <a:ext cx="2114804" cy="1402080"/>
          </a:xfrm>
          <a:prstGeom prst="rect">
            <a:avLst/>
          </a:prstGeom>
        </p:spPr>
      </p:pic>
      <p:pic>
        <p:nvPicPr>
          <p:cNvPr id="15" name="Picture 14">
            <a:extLst>
              <a:ext uri="{FF2B5EF4-FFF2-40B4-BE49-F238E27FC236}">
                <a16:creationId xmlns:a16="http://schemas.microsoft.com/office/drawing/2014/main" xmlns="" id="{C16C6606-983D-4593-880A-D1CAB3DDA1E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200" y="3192116"/>
            <a:ext cx="2901696" cy="1621536"/>
          </a:xfrm>
          <a:prstGeom prst="rect">
            <a:avLst/>
          </a:prstGeom>
        </p:spPr>
      </p:pic>
      <p:pic>
        <p:nvPicPr>
          <p:cNvPr id="17" name="Picture 16">
            <a:extLst>
              <a:ext uri="{FF2B5EF4-FFF2-40B4-BE49-F238E27FC236}">
                <a16:creationId xmlns:a16="http://schemas.microsoft.com/office/drawing/2014/main" xmlns="" id="{67963031-0557-4E1D-8DE9-06429E4E170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67776" y="3192116"/>
            <a:ext cx="2901696" cy="1621536"/>
          </a:xfrm>
          <a:prstGeom prst="rect">
            <a:avLst/>
          </a:prstGeom>
        </p:spPr>
      </p:pic>
      <p:pic>
        <p:nvPicPr>
          <p:cNvPr id="19" name="Picture 18">
            <a:extLst>
              <a:ext uri="{FF2B5EF4-FFF2-40B4-BE49-F238E27FC236}">
                <a16:creationId xmlns:a16="http://schemas.microsoft.com/office/drawing/2014/main" xmlns="" id="{9F8A5A2B-0693-4677-93E7-D075A92C7BD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61706" y="3218786"/>
            <a:ext cx="3332861" cy="1594866"/>
          </a:xfrm>
          <a:prstGeom prst="rect">
            <a:avLst/>
          </a:prstGeom>
        </p:spPr>
      </p:pic>
      <p:sp>
        <p:nvSpPr>
          <p:cNvPr id="4" name="Rectangle 3">
            <a:extLst>
              <a:ext uri="{FF2B5EF4-FFF2-40B4-BE49-F238E27FC236}">
                <a16:creationId xmlns:a16="http://schemas.microsoft.com/office/drawing/2014/main" xmlns="" id="{BC76FE90-2ECB-41EE-8D8C-F0C57E441024}"/>
              </a:ext>
            </a:extLst>
          </p:cNvPr>
          <p:cNvSpPr/>
          <p:nvPr/>
        </p:nvSpPr>
        <p:spPr>
          <a:xfrm>
            <a:off x="2123728" y="-99390"/>
            <a:ext cx="4520309" cy="375552"/>
          </a:xfrm>
          <a:prstGeom prst="rect">
            <a:avLst/>
          </a:prstGeom>
        </p:spPr>
        <p:txBody>
          <a:bodyPr wrap="square">
            <a:spAutoFit/>
          </a:bodyPr>
          <a:lstStyle/>
          <a:p>
            <a:pPr>
              <a:lnSpc>
                <a:spcPct val="107000"/>
              </a:lnSpc>
              <a:spcAft>
                <a:spcPts val="800"/>
              </a:spcAft>
            </a:pPr>
            <a:r>
              <a:rPr lang="bg-BG" dirty="0">
                <a:latin typeface="Calibri" panose="020F0502020204030204" pitchFamily="34" charset="0"/>
                <a:ea typeface="Calibri" panose="020F0502020204030204" pitchFamily="34" charset="0"/>
                <a:cs typeface="Times New Roman" panose="02020603050405020304" pitchFamily="18" charset="0"/>
              </a:rPr>
              <a:t> </a:t>
            </a:r>
            <a:endParaRPr lang="bg-BG"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57032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EACDCF14-BE17-490A-ACEA-FF231DA931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5563" y="3717032"/>
            <a:ext cx="3192873" cy="2130911"/>
          </a:xfrm>
          <a:prstGeom prst="rect">
            <a:avLst/>
          </a:prstGeom>
        </p:spPr>
      </p:pic>
      <p:sp>
        <p:nvSpPr>
          <p:cNvPr id="2" name="Title 1">
            <a:extLst>
              <a:ext uri="{FF2B5EF4-FFF2-40B4-BE49-F238E27FC236}">
                <a16:creationId xmlns:a16="http://schemas.microsoft.com/office/drawing/2014/main" xmlns="" id="{16F4B621-8278-403E-9988-E1E7F45F8406}"/>
              </a:ext>
            </a:extLst>
          </p:cNvPr>
          <p:cNvSpPr>
            <a:spLocks noGrp="1"/>
          </p:cNvSpPr>
          <p:nvPr>
            <p:ph type="title"/>
          </p:nvPr>
        </p:nvSpPr>
        <p:spPr/>
        <p:txBody>
          <a:bodyPr/>
          <a:lstStyle/>
          <a:p>
            <a:r>
              <a:rPr lang="bg-BG" b="1" dirty="0"/>
              <a:t>Какво имаме да правим заедно?</a:t>
            </a:r>
          </a:p>
        </p:txBody>
      </p:sp>
      <p:sp>
        <p:nvSpPr>
          <p:cNvPr id="3" name="Content Placeholder 2">
            <a:extLst>
              <a:ext uri="{FF2B5EF4-FFF2-40B4-BE49-F238E27FC236}">
                <a16:creationId xmlns:a16="http://schemas.microsoft.com/office/drawing/2014/main" xmlns="" id="{015C1F96-7D48-4570-8047-2C69B2D475FA}"/>
              </a:ext>
            </a:extLst>
          </p:cNvPr>
          <p:cNvSpPr>
            <a:spLocks noGrp="1"/>
          </p:cNvSpPr>
          <p:nvPr>
            <p:ph idx="1"/>
          </p:nvPr>
        </p:nvSpPr>
        <p:spPr/>
        <p:txBody>
          <a:bodyPr/>
          <a:lstStyle/>
          <a:p>
            <a:pPr marL="0" indent="0">
              <a:buNone/>
            </a:pPr>
            <a:r>
              <a:rPr lang="bg-BG" sz="2400" b="1" dirty="0">
                <a:solidFill>
                  <a:srgbClr val="002060"/>
                </a:solidFill>
              </a:rPr>
              <a:t>Цели: </a:t>
            </a:r>
          </a:p>
          <a:p>
            <a:pPr lvl="0"/>
            <a:r>
              <a:rPr lang="bg-BG" sz="2000" dirty="0">
                <a:solidFill>
                  <a:srgbClr val="002060"/>
                </a:solidFill>
              </a:rPr>
              <a:t>Познаване на Ротари – основа за ясна идентичност;</a:t>
            </a:r>
          </a:p>
          <a:p>
            <a:pPr lvl="0"/>
            <a:r>
              <a:rPr lang="bg-BG" sz="2000" dirty="0">
                <a:solidFill>
                  <a:srgbClr val="002060"/>
                </a:solidFill>
              </a:rPr>
              <a:t>Подкрепа за устойчиво развитие на клубовете;</a:t>
            </a:r>
          </a:p>
          <a:p>
            <a:pPr lvl="0"/>
            <a:r>
              <a:rPr lang="bg-BG" sz="2000" dirty="0">
                <a:solidFill>
                  <a:srgbClr val="002060"/>
                </a:solidFill>
              </a:rPr>
              <a:t>Утвърждаване на Ротари България и клубовете като среда за развитие на лидерството, лично и професионално израстване.</a:t>
            </a:r>
          </a:p>
          <a:p>
            <a:endParaRPr lang="bg-BG" sz="2000" dirty="0"/>
          </a:p>
        </p:txBody>
      </p:sp>
      <p:pic>
        <p:nvPicPr>
          <p:cNvPr id="5" name="Picture 4">
            <a:extLst>
              <a:ext uri="{FF2B5EF4-FFF2-40B4-BE49-F238E27FC236}">
                <a16:creationId xmlns:a16="http://schemas.microsoft.com/office/drawing/2014/main" xmlns="" id="{028FC2BA-4F82-4E54-A3A5-43C9ED87E0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4581128"/>
            <a:ext cx="2496246" cy="1665985"/>
          </a:xfrm>
          <a:prstGeom prst="rect">
            <a:avLst/>
          </a:prstGeom>
        </p:spPr>
      </p:pic>
      <p:pic>
        <p:nvPicPr>
          <p:cNvPr id="9" name="Picture 8">
            <a:extLst>
              <a:ext uri="{FF2B5EF4-FFF2-40B4-BE49-F238E27FC236}">
                <a16:creationId xmlns:a16="http://schemas.microsoft.com/office/drawing/2014/main" xmlns="" id="{C8387CB0-262A-4EB6-8AF0-F182A12CC9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4290" y="4005064"/>
            <a:ext cx="3250925" cy="2169654"/>
          </a:xfrm>
          <a:prstGeom prst="rect">
            <a:avLst/>
          </a:prstGeom>
        </p:spPr>
      </p:pic>
    </p:spTree>
    <p:extLst>
      <p:ext uri="{BB962C8B-B14F-4D97-AF65-F5344CB8AC3E}">
        <p14:creationId xmlns:p14="http://schemas.microsoft.com/office/powerpoint/2010/main" val="1738237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C5D7E90-BF16-4506-9006-E9371F7E99C7}"/>
              </a:ext>
            </a:extLst>
          </p:cNvPr>
          <p:cNvSpPr>
            <a:spLocks noGrp="1"/>
          </p:cNvSpPr>
          <p:nvPr>
            <p:ph type="title"/>
          </p:nvPr>
        </p:nvSpPr>
        <p:spPr/>
        <p:txBody>
          <a:bodyPr/>
          <a:lstStyle/>
          <a:p>
            <a:r>
              <a:rPr lang="bg-BG" b="1" dirty="0"/>
              <a:t>Какво имаме да правим заедно?</a:t>
            </a:r>
          </a:p>
        </p:txBody>
      </p:sp>
      <p:sp>
        <p:nvSpPr>
          <p:cNvPr id="3" name="Content Placeholder 2">
            <a:extLst>
              <a:ext uri="{FF2B5EF4-FFF2-40B4-BE49-F238E27FC236}">
                <a16:creationId xmlns:a16="http://schemas.microsoft.com/office/drawing/2014/main" xmlns="" id="{0084680E-6E1F-45DA-B294-8FC7B27F446F}"/>
              </a:ext>
            </a:extLst>
          </p:cNvPr>
          <p:cNvSpPr>
            <a:spLocks noGrp="1"/>
          </p:cNvSpPr>
          <p:nvPr>
            <p:ph idx="1"/>
          </p:nvPr>
        </p:nvSpPr>
        <p:spPr/>
        <p:txBody>
          <a:bodyPr/>
          <a:lstStyle/>
          <a:p>
            <a:r>
              <a:rPr lang="bg-BG" sz="2400" dirty="0">
                <a:solidFill>
                  <a:srgbClr val="002060"/>
                </a:solidFill>
              </a:rPr>
              <a:t>Познаване на Ротари – основа за ясна идентичност</a:t>
            </a:r>
            <a:r>
              <a:rPr lang="bg-BG" sz="2800" dirty="0">
                <a:solidFill>
                  <a:srgbClr val="002060"/>
                </a:solidFill>
              </a:rPr>
              <a:t>;</a:t>
            </a:r>
          </a:p>
          <a:p>
            <a:pPr lvl="1"/>
            <a:r>
              <a:rPr lang="bg-BG" sz="2000" dirty="0">
                <a:solidFill>
                  <a:srgbClr val="002060"/>
                </a:solidFill>
              </a:rPr>
              <a:t>Актуализиране, превод и разпространение на документи свързани с устройство, правила и процедури на  РИ и ФР;</a:t>
            </a:r>
          </a:p>
          <a:p>
            <a:pPr lvl="1"/>
            <a:r>
              <a:rPr lang="bg-BG" sz="2000" dirty="0">
                <a:solidFill>
                  <a:srgbClr val="002060"/>
                </a:solidFill>
              </a:rPr>
              <a:t>Информация и насърчаване за ползване на ресурсите и възможностите – </a:t>
            </a:r>
            <a:r>
              <a:rPr lang="en-US" sz="2000" dirty="0">
                <a:solidFill>
                  <a:srgbClr val="002060"/>
                </a:solidFill>
              </a:rPr>
              <a:t>rotary.org</a:t>
            </a:r>
            <a:r>
              <a:rPr lang="bg-BG" sz="2000" dirty="0">
                <a:solidFill>
                  <a:srgbClr val="002060"/>
                </a:solidFill>
              </a:rPr>
              <a:t>,  ротариански групи за действие, приятелски общности по интереси, възможности за приятелски обмен, програмата </a:t>
            </a:r>
            <a:r>
              <a:rPr lang="en-US" sz="2000" dirty="0">
                <a:solidFill>
                  <a:srgbClr val="002060"/>
                </a:solidFill>
              </a:rPr>
              <a:t>Rotary Global Rewards</a:t>
            </a:r>
            <a:r>
              <a:rPr lang="bg-BG" sz="2000" dirty="0">
                <a:solidFill>
                  <a:srgbClr val="002060"/>
                </a:solidFill>
              </a:rPr>
              <a:t>;</a:t>
            </a:r>
          </a:p>
          <a:p>
            <a:pPr lvl="1"/>
            <a:r>
              <a:rPr lang="bg-BG" sz="2000" dirty="0">
                <a:solidFill>
                  <a:srgbClr val="002060"/>
                </a:solidFill>
              </a:rPr>
              <a:t>Организиране на </a:t>
            </a:r>
            <a:r>
              <a:rPr lang="en-US" sz="2000" dirty="0">
                <a:solidFill>
                  <a:srgbClr val="002060"/>
                </a:solidFill>
              </a:rPr>
              <a:t>Round Trip Bulgaria </a:t>
            </a:r>
            <a:r>
              <a:rPr lang="bg-BG" sz="2000" dirty="0">
                <a:solidFill>
                  <a:srgbClr val="002060"/>
                </a:solidFill>
              </a:rPr>
              <a:t> за ротарианци от други дистрикти с посещение на наши клубове – ежегодно, заедно с комитета за международна дейност;</a:t>
            </a:r>
          </a:p>
          <a:p>
            <a:pPr lvl="1"/>
            <a:r>
              <a:rPr lang="bg-BG" sz="2000" dirty="0">
                <a:solidFill>
                  <a:srgbClr val="002060"/>
                </a:solidFill>
              </a:rPr>
              <a:t>Удостояване на български  ротарианци с наградите, учредени от Ротари Интернешънъл. </a:t>
            </a:r>
          </a:p>
          <a:p>
            <a:endParaRPr lang="bg-BG" dirty="0"/>
          </a:p>
        </p:txBody>
      </p:sp>
      <p:pic>
        <p:nvPicPr>
          <p:cNvPr id="4" name="Picture 3">
            <a:extLst>
              <a:ext uri="{FF2B5EF4-FFF2-40B4-BE49-F238E27FC236}">
                <a16:creationId xmlns:a16="http://schemas.microsoft.com/office/drawing/2014/main" xmlns="" id="{40058207-60D1-41FD-BEB4-FFEE834DBA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5680" y="5373216"/>
            <a:ext cx="1798320" cy="1198880"/>
          </a:xfrm>
          <a:prstGeom prst="rect">
            <a:avLst/>
          </a:prstGeom>
        </p:spPr>
      </p:pic>
    </p:spTree>
    <p:extLst>
      <p:ext uri="{BB962C8B-B14F-4D97-AF65-F5344CB8AC3E}">
        <p14:creationId xmlns:p14="http://schemas.microsoft.com/office/powerpoint/2010/main" val="2315792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5EEECB-5590-4509-B4DD-EB61652C5507}"/>
              </a:ext>
            </a:extLst>
          </p:cNvPr>
          <p:cNvSpPr>
            <a:spLocks noGrp="1"/>
          </p:cNvSpPr>
          <p:nvPr>
            <p:ph type="title"/>
          </p:nvPr>
        </p:nvSpPr>
        <p:spPr/>
        <p:txBody>
          <a:bodyPr/>
          <a:lstStyle/>
          <a:p>
            <a:r>
              <a:rPr lang="bg-BG" b="1" dirty="0"/>
              <a:t>Какво имаме да правим заедно?</a:t>
            </a:r>
          </a:p>
        </p:txBody>
      </p:sp>
      <p:sp>
        <p:nvSpPr>
          <p:cNvPr id="3" name="Content Placeholder 2">
            <a:extLst>
              <a:ext uri="{FF2B5EF4-FFF2-40B4-BE49-F238E27FC236}">
                <a16:creationId xmlns:a16="http://schemas.microsoft.com/office/drawing/2014/main" xmlns="" id="{EF265E4A-5B5A-493B-8AD8-B116BD0AC474}"/>
              </a:ext>
            </a:extLst>
          </p:cNvPr>
          <p:cNvSpPr>
            <a:spLocks noGrp="1"/>
          </p:cNvSpPr>
          <p:nvPr>
            <p:ph idx="1"/>
          </p:nvPr>
        </p:nvSpPr>
        <p:spPr/>
        <p:txBody>
          <a:bodyPr/>
          <a:lstStyle/>
          <a:p>
            <a:r>
              <a:rPr lang="bg-BG" sz="2400" dirty="0">
                <a:solidFill>
                  <a:srgbClr val="002060"/>
                </a:solidFill>
              </a:rPr>
              <a:t>Подкрепа за устойчиво развитие на клубовете</a:t>
            </a:r>
          </a:p>
          <a:p>
            <a:pPr lvl="1"/>
            <a:r>
              <a:rPr lang="bg-BG" sz="1800" dirty="0">
                <a:solidFill>
                  <a:srgbClr val="002060"/>
                </a:solidFill>
              </a:rPr>
              <a:t>Анализ на състоянието на клубовете – заедно с комитета по разширението;</a:t>
            </a:r>
          </a:p>
          <a:p>
            <a:pPr lvl="1"/>
            <a:r>
              <a:rPr lang="bg-BG" sz="1800" dirty="0">
                <a:solidFill>
                  <a:srgbClr val="002060"/>
                </a:solidFill>
              </a:rPr>
              <a:t>Идентифициране на клубове в риск и програма за подкрепа;</a:t>
            </a:r>
          </a:p>
          <a:p>
            <a:pPr lvl="1"/>
            <a:r>
              <a:rPr lang="bg-BG" sz="1800" dirty="0">
                <a:solidFill>
                  <a:srgbClr val="002060"/>
                </a:solidFill>
              </a:rPr>
              <a:t>Възможности за разкриване на сателитни клубове,  потенциал за нови клубове;</a:t>
            </a:r>
          </a:p>
          <a:p>
            <a:pPr lvl="1"/>
            <a:r>
              <a:rPr lang="bg-BG" sz="1800" dirty="0">
                <a:solidFill>
                  <a:srgbClr val="002060"/>
                </a:solidFill>
              </a:rPr>
              <a:t>Популяризиране и насърчаване на практики и инструменти за оценка на състоянието на клуба, за планиране и бюджетиране, за успешна организация на събития;</a:t>
            </a:r>
          </a:p>
          <a:p>
            <a:pPr lvl="1"/>
            <a:r>
              <a:rPr lang="bg-BG" sz="1800" dirty="0">
                <a:solidFill>
                  <a:srgbClr val="002060"/>
                </a:solidFill>
              </a:rPr>
              <a:t>Актуализиране на клубни конституции и документи; </a:t>
            </a:r>
          </a:p>
          <a:p>
            <a:pPr lvl="1"/>
            <a:r>
              <a:rPr lang="bg-BG" sz="1800" dirty="0">
                <a:solidFill>
                  <a:srgbClr val="002060"/>
                </a:solidFill>
              </a:rPr>
              <a:t>Насърчаване на добри практики за прием на нови членове – проучване, попълване на класификационна структура, многообразие; Условия за прием, ритуали, цена на членството.</a:t>
            </a:r>
          </a:p>
          <a:p>
            <a:endParaRPr lang="bg-BG" sz="2400" dirty="0"/>
          </a:p>
        </p:txBody>
      </p:sp>
      <p:pic>
        <p:nvPicPr>
          <p:cNvPr id="5" name="Picture 4">
            <a:extLst>
              <a:ext uri="{FF2B5EF4-FFF2-40B4-BE49-F238E27FC236}">
                <a16:creationId xmlns:a16="http://schemas.microsoft.com/office/drawing/2014/main" xmlns="" id="{C95E5FB4-6E13-4FEB-AD54-20B02671CF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5680" y="5373216"/>
            <a:ext cx="1798320" cy="1198880"/>
          </a:xfrm>
          <a:prstGeom prst="rect">
            <a:avLst/>
          </a:prstGeom>
        </p:spPr>
      </p:pic>
    </p:spTree>
    <p:extLst>
      <p:ext uri="{BB962C8B-B14F-4D97-AF65-F5344CB8AC3E}">
        <p14:creationId xmlns:p14="http://schemas.microsoft.com/office/powerpoint/2010/main" val="2475779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75E9DC-8AB6-4BD0-AD08-A13CCD752010}"/>
              </a:ext>
            </a:extLst>
          </p:cNvPr>
          <p:cNvSpPr>
            <a:spLocks noGrp="1"/>
          </p:cNvSpPr>
          <p:nvPr>
            <p:ph type="title"/>
          </p:nvPr>
        </p:nvSpPr>
        <p:spPr/>
        <p:txBody>
          <a:bodyPr/>
          <a:lstStyle/>
          <a:p>
            <a:r>
              <a:rPr lang="bg-BG" b="1" dirty="0"/>
              <a:t>Какво имаме да правим заедно?</a:t>
            </a:r>
          </a:p>
        </p:txBody>
      </p:sp>
      <p:sp>
        <p:nvSpPr>
          <p:cNvPr id="3" name="Content Placeholder 2">
            <a:extLst>
              <a:ext uri="{FF2B5EF4-FFF2-40B4-BE49-F238E27FC236}">
                <a16:creationId xmlns:a16="http://schemas.microsoft.com/office/drawing/2014/main" xmlns="" id="{ED18C9F3-485B-4F51-9BDD-8100A42ADB82}"/>
              </a:ext>
            </a:extLst>
          </p:cNvPr>
          <p:cNvSpPr>
            <a:spLocks noGrp="1"/>
          </p:cNvSpPr>
          <p:nvPr>
            <p:ph idx="1"/>
          </p:nvPr>
        </p:nvSpPr>
        <p:spPr/>
        <p:txBody>
          <a:bodyPr/>
          <a:lstStyle/>
          <a:p>
            <a:pPr marL="457200" lvl="1" indent="0">
              <a:buNone/>
            </a:pPr>
            <a:r>
              <a:rPr lang="bg-BG" sz="2400" dirty="0">
                <a:solidFill>
                  <a:srgbClr val="002060"/>
                </a:solidFill>
              </a:rPr>
              <a:t>Подкрепа за устойчиво развитие на клубовете</a:t>
            </a:r>
          </a:p>
          <a:p>
            <a:pPr lvl="1"/>
            <a:r>
              <a:rPr lang="bg-BG" sz="1800" dirty="0">
                <a:solidFill>
                  <a:srgbClr val="002060"/>
                </a:solidFill>
              </a:rPr>
              <a:t>Разпространение и насърчаване на добри клубни практики, гарантиращи ангажиране и задържане на членовете – организиране на събития, включване на членовете на семействата, работа с общността, изпълнение на проекти в полза на общността, Ротари дни, работа с Интеракт, Ротаракт. Формат на срещите;</a:t>
            </a:r>
          </a:p>
          <a:p>
            <a:pPr lvl="1"/>
            <a:r>
              <a:rPr lang="bg-BG" sz="1800" dirty="0">
                <a:solidFill>
                  <a:srgbClr val="002060"/>
                </a:solidFill>
              </a:rPr>
              <a:t> Атрактивни форми на провеждане на семинари по членството и обучения за млади ротарианци, търсене на обратна връзка за всяко дистриктно събитие;</a:t>
            </a:r>
          </a:p>
          <a:p>
            <a:pPr lvl="1"/>
            <a:r>
              <a:rPr lang="bg-BG" sz="1800" dirty="0">
                <a:solidFill>
                  <a:srgbClr val="002060"/>
                </a:solidFill>
              </a:rPr>
              <a:t>Формиране на екип от лектори на дистриктно ниво за участие в клубни асамблеи и зонални срещи по теми, свързани с членството в организацията, публичния имидж и управлението на проекти;</a:t>
            </a:r>
          </a:p>
          <a:p>
            <a:endParaRPr lang="bg-BG" dirty="0"/>
          </a:p>
        </p:txBody>
      </p:sp>
      <p:pic>
        <p:nvPicPr>
          <p:cNvPr id="4" name="Picture 3">
            <a:extLst>
              <a:ext uri="{FF2B5EF4-FFF2-40B4-BE49-F238E27FC236}">
                <a16:creationId xmlns:a16="http://schemas.microsoft.com/office/drawing/2014/main" xmlns="" id="{6DA20783-E5AC-479A-A460-0F5BDE26B0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5680" y="5373216"/>
            <a:ext cx="1798320" cy="1198880"/>
          </a:xfrm>
          <a:prstGeom prst="rect">
            <a:avLst/>
          </a:prstGeom>
        </p:spPr>
      </p:pic>
    </p:spTree>
    <p:extLst>
      <p:ext uri="{BB962C8B-B14F-4D97-AF65-F5344CB8AC3E}">
        <p14:creationId xmlns:p14="http://schemas.microsoft.com/office/powerpoint/2010/main" val="1691635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7033DB-A0EC-4C90-91A1-2C9C0A18D7A2}"/>
              </a:ext>
            </a:extLst>
          </p:cNvPr>
          <p:cNvSpPr>
            <a:spLocks noGrp="1"/>
          </p:cNvSpPr>
          <p:nvPr>
            <p:ph type="title"/>
          </p:nvPr>
        </p:nvSpPr>
        <p:spPr/>
        <p:txBody>
          <a:bodyPr/>
          <a:lstStyle/>
          <a:p>
            <a:r>
              <a:rPr lang="bg-BG" b="1" dirty="0"/>
              <a:t>Какво имаме да правим заедно?</a:t>
            </a:r>
          </a:p>
        </p:txBody>
      </p:sp>
      <p:sp>
        <p:nvSpPr>
          <p:cNvPr id="3" name="Content Placeholder 2">
            <a:extLst>
              <a:ext uri="{FF2B5EF4-FFF2-40B4-BE49-F238E27FC236}">
                <a16:creationId xmlns:a16="http://schemas.microsoft.com/office/drawing/2014/main" xmlns="" id="{DC03E14C-0CC4-4E70-9648-2E3E4FB86210}"/>
              </a:ext>
            </a:extLst>
          </p:cNvPr>
          <p:cNvSpPr>
            <a:spLocks noGrp="1"/>
          </p:cNvSpPr>
          <p:nvPr>
            <p:ph idx="1"/>
          </p:nvPr>
        </p:nvSpPr>
        <p:spPr>
          <a:xfrm>
            <a:off x="457200" y="1219200"/>
            <a:ext cx="8229600" cy="4658072"/>
          </a:xfrm>
        </p:spPr>
        <p:txBody>
          <a:bodyPr/>
          <a:lstStyle/>
          <a:p>
            <a:pPr marL="0" indent="0">
              <a:buNone/>
            </a:pPr>
            <a:r>
              <a:rPr lang="bg-BG" sz="2400" dirty="0">
                <a:solidFill>
                  <a:srgbClr val="002060"/>
                </a:solidFill>
              </a:rPr>
              <a:t>Утвърждаване на Ротари България и клубовете като среда за развитие на лидерството, лично и професионално израстване</a:t>
            </a:r>
          </a:p>
          <a:p>
            <a:pPr>
              <a:buFontTx/>
              <a:buChar char="-"/>
            </a:pPr>
            <a:r>
              <a:rPr lang="bg-BG" sz="1800" dirty="0">
                <a:solidFill>
                  <a:srgbClr val="002060"/>
                </a:solidFill>
              </a:rPr>
              <a:t>Провеждане на тренинги на </a:t>
            </a:r>
            <a:r>
              <a:rPr lang="en-US" sz="1800" dirty="0">
                <a:solidFill>
                  <a:srgbClr val="002060"/>
                </a:solidFill>
              </a:rPr>
              <a:t>RLI</a:t>
            </a:r>
            <a:r>
              <a:rPr lang="bg-BG" sz="1800" dirty="0">
                <a:solidFill>
                  <a:srgbClr val="002060"/>
                </a:solidFill>
              </a:rPr>
              <a:t> и преминаване на всички фази на програмата;</a:t>
            </a:r>
          </a:p>
          <a:p>
            <a:pPr>
              <a:buFontTx/>
              <a:buChar char="-"/>
            </a:pPr>
            <a:r>
              <a:rPr lang="bg-BG" sz="1800" dirty="0">
                <a:solidFill>
                  <a:srgbClr val="002060"/>
                </a:solidFill>
              </a:rPr>
              <a:t>Ежегодни награди за предприемачи, дарители, млади учени на името на Евлоги и Христо Георгиеви; </a:t>
            </a:r>
          </a:p>
          <a:p>
            <a:pPr>
              <a:buFontTx/>
              <a:buChar char="-"/>
            </a:pPr>
            <a:r>
              <a:rPr lang="bg-BG" sz="1800" dirty="0">
                <a:solidFill>
                  <a:srgbClr val="002060"/>
                </a:solidFill>
              </a:rPr>
              <a:t>Участие на изявени със своята позиция и постижения личности в събитията, организирани от дистрикта;</a:t>
            </a:r>
          </a:p>
          <a:p>
            <a:pPr>
              <a:buFontTx/>
              <a:buChar char="-"/>
            </a:pPr>
            <a:r>
              <a:rPr lang="bg-BG" sz="1800" dirty="0">
                <a:solidFill>
                  <a:srgbClr val="002060"/>
                </a:solidFill>
              </a:rPr>
              <a:t>Организиране на събития съвместно с други институции – БАН, представителство на </a:t>
            </a:r>
            <a:r>
              <a:rPr lang="en-US" sz="1800" dirty="0">
                <a:solidFill>
                  <a:srgbClr val="002060"/>
                </a:solidFill>
              </a:rPr>
              <a:t>UNESCO</a:t>
            </a:r>
            <a:r>
              <a:rPr lang="bg-BG" sz="1800" dirty="0">
                <a:solidFill>
                  <a:srgbClr val="002060"/>
                </a:solidFill>
              </a:rPr>
              <a:t>, парламент, държавни агенции, финансови институции по теми свързани с младите хора и жените, с професионалистите в различни сфери  като целеви групи за развитие на членството.</a:t>
            </a:r>
          </a:p>
          <a:p>
            <a:pPr marL="0" indent="0">
              <a:buNone/>
            </a:pPr>
            <a:r>
              <a:rPr lang="en-US" sz="1800" dirty="0"/>
              <a:t> </a:t>
            </a:r>
            <a:endParaRPr lang="bg-BG" sz="1800" dirty="0"/>
          </a:p>
          <a:p>
            <a:pPr marL="0" indent="0">
              <a:buNone/>
            </a:pPr>
            <a:r>
              <a:rPr lang="bg-BG" sz="1800" dirty="0"/>
              <a:t> </a:t>
            </a:r>
          </a:p>
          <a:p>
            <a:endParaRPr lang="bg-BG" sz="2400" dirty="0">
              <a:solidFill>
                <a:srgbClr val="002060"/>
              </a:solidFill>
            </a:endParaRPr>
          </a:p>
          <a:p>
            <a:endParaRPr lang="bg-BG" dirty="0"/>
          </a:p>
        </p:txBody>
      </p:sp>
      <p:pic>
        <p:nvPicPr>
          <p:cNvPr id="4" name="Picture 3">
            <a:extLst>
              <a:ext uri="{FF2B5EF4-FFF2-40B4-BE49-F238E27FC236}">
                <a16:creationId xmlns:a16="http://schemas.microsoft.com/office/drawing/2014/main" xmlns="" id="{0206DFD6-A632-46D0-BCD6-ED782DEBBD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1880" y="5616488"/>
            <a:ext cx="1798320" cy="1198880"/>
          </a:xfrm>
          <a:prstGeom prst="rect">
            <a:avLst/>
          </a:prstGeom>
        </p:spPr>
      </p:pic>
    </p:spTree>
    <p:extLst>
      <p:ext uri="{BB962C8B-B14F-4D97-AF65-F5344CB8AC3E}">
        <p14:creationId xmlns:p14="http://schemas.microsoft.com/office/powerpoint/2010/main" val="11683638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AAFCB2-C89B-4305-A9E4-BA2FECCE1252}"/>
              </a:ext>
            </a:extLst>
          </p:cNvPr>
          <p:cNvSpPr>
            <a:spLocks noGrp="1"/>
          </p:cNvSpPr>
          <p:nvPr>
            <p:ph type="title"/>
          </p:nvPr>
        </p:nvSpPr>
        <p:spPr/>
        <p:txBody>
          <a:bodyPr/>
          <a:lstStyle/>
          <a:p>
            <a:r>
              <a:rPr lang="bg-BG" b="1" dirty="0"/>
              <a:t>Как ще го направим?</a:t>
            </a:r>
          </a:p>
        </p:txBody>
      </p:sp>
      <p:sp>
        <p:nvSpPr>
          <p:cNvPr id="3" name="Content Placeholder 2">
            <a:extLst>
              <a:ext uri="{FF2B5EF4-FFF2-40B4-BE49-F238E27FC236}">
                <a16:creationId xmlns:a16="http://schemas.microsoft.com/office/drawing/2014/main" xmlns="" id="{88438B38-56D2-4FBA-A1AC-03098BE2066B}"/>
              </a:ext>
            </a:extLst>
          </p:cNvPr>
          <p:cNvSpPr>
            <a:spLocks noGrp="1"/>
          </p:cNvSpPr>
          <p:nvPr>
            <p:ph idx="1"/>
          </p:nvPr>
        </p:nvSpPr>
        <p:spPr/>
        <p:txBody>
          <a:bodyPr/>
          <a:lstStyle/>
          <a:p>
            <a:r>
              <a:rPr lang="bg-BG" sz="2000" dirty="0">
                <a:solidFill>
                  <a:srgbClr val="002060"/>
                </a:solidFill>
              </a:rPr>
              <a:t>Една възможност: Оставяме всичко на гуверньора…</a:t>
            </a:r>
          </a:p>
        </p:txBody>
      </p:sp>
      <p:pic>
        <p:nvPicPr>
          <p:cNvPr id="8" name="Picture 7">
            <a:extLst>
              <a:ext uri="{FF2B5EF4-FFF2-40B4-BE49-F238E27FC236}">
                <a16:creationId xmlns:a16="http://schemas.microsoft.com/office/drawing/2014/main" xmlns="" id="{AEB3EDCD-1CBE-43E9-9496-5289DC0EF8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656" y="1820863"/>
            <a:ext cx="7786688" cy="4152900"/>
          </a:xfrm>
          <a:prstGeom prst="rect">
            <a:avLst/>
          </a:prstGeom>
          <a:ln w="19050">
            <a:solidFill>
              <a:srgbClr val="002060"/>
            </a:solidFill>
          </a:ln>
        </p:spPr>
      </p:pic>
    </p:spTree>
    <p:extLst>
      <p:ext uri="{BB962C8B-B14F-4D97-AF65-F5344CB8AC3E}">
        <p14:creationId xmlns:p14="http://schemas.microsoft.com/office/powerpoint/2010/main" val="2268817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AAFCB2-C89B-4305-A9E4-BA2FECCE1252}"/>
              </a:ext>
            </a:extLst>
          </p:cNvPr>
          <p:cNvSpPr>
            <a:spLocks noGrp="1"/>
          </p:cNvSpPr>
          <p:nvPr>
            <p:ph type="title"/>
          </p:nvPr>
        </p:nvSpPr>
        <p:spPr/>
        <p:txBody>
          <a:bodyPr/>
          <a:lstStyle/>
          <a:p>
            <a:r>
              <a:rPr lang="bg-BG" b="1" dirty="0"/>
              <a:t>Как ще го направим?</a:t>
            </a:r>
          </a:p>
        </p:txBody>
      </p:sp>
      <p:sp>
        <p:nvSpPr>
          <p:cNvPr id="3" name="Content Placeholder 2">
            <a:extLst>
              <a:ext uri="{FF2B5EF4-FFF2-40B4-BE49-F238E27FC236}">
                <a16:creationId xmlns:a16="http://schemas.microsoft.com/office/drawing/2014/main" xmlns="" id="{88438B38-56D2-4FBA-A1AC-03098BE2066B}"/>
              </a:ext>
            </a:extLst>
          </p:cNvPr>
          <p:cNvSpPr>
            <a:spLocks noGrp="1"/>
          </p:cNvSpPr>
          <p:nvPr>
            <p:ph idx="1"/>
          </p:nvPr>
        </p:nvSpPr>
        <p:spPr>
          <a:xfrm>
            <a:off x="122312" y="1150378"/>
            <a:ext cx="8564488" cy="4594786"/>
          </a:xfrm>
        </p:spPr>
        <p:txBody>
          <a:bodyPr/>
          <a:lstStyle/>
          <a:p>
            <a:pPr marL="0" indent="0">
              <a:buNone/>
            </a:pPr>
            <a:r>
              <a:rPr lang="bg-BG" sz="2000" dirty="0">
                <a:solidFill>
                  <a:srgbClr val="002060"/>
                </a:solidFill>
              </a:rPr>
              <a:t>Но по-добрата е: Подкрепяме гуверньора, помагаме на клубовете. Работим като екип от приятели, забавляваме се и израстваме като хора и организация.</a:t>
            </a:r>
          </a:p>
        </p:txBody>
      </p:sp>
      <p:pic>
        <p:nvPicPr>
          <p:cNvPr id="8" name="Picture 7">
            <a:extLst>
              <a:ext uri="{FF2B5EF4-FFF2-40B4-BE49-F238E27FC236}">
                <a16:creationId xmlns:a16="http://schemas.microsoft.com/office/drawing/2014/main" xmlns="" id="{EFF738E8-CD94-4DB3-B26B-8139230EAD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312" y="2368286"/>
            <a:ext cx="3657600" cy="2743200"/>
          </a:xfrm>
          <a:prstGeom prst="rect">
            <a:avLst/>
          </a:prstGeom>
        </p:spPr>
      </p:pic>
      <p:pic>
        <p:nvPicPr>
          <p:cNvPr id="10" name="Picture 9">
            <a:extLst>
              <a:ext uri="{FF2B5EF4-FFF2-40B4-BE49-F238E27FC236}">
                <a16:creationId xmlns:a16="http://schemas.microsoft.com/office/drawing/2014/main" xmlns="" id="{21B407F8-7382-42A8-A4FE-54D0DA2BBF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1995805"/>
            <a:ext cx="5312664" cy="2574544"/>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xmlns="" id="{F951D5E5-85C1-444F-B293-1DD4B52AA2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2120" y="4714844"/>
            <a:ext cx="3314700" cy="2060638"/>
          </a:xfrm>
          <a:prstGeom prst="rect">
            <a:avLst/>
          </a:prstGeom>
        </p:spPr>
      </p:pic>
      <p:pic>
        <p:nvPicPr>
          <p:cNvPr id="14" name="Picture 13">
            <a:extLst>
              <a:ext uri="{FF2B5EF4-FFF2-40B4-BE49-F238E27FC236}">
                <a16:creationId xmlns:a16="http://schemas.microsoft.com/office/drawing/2014/main" xmlns="" id="{530F346E-78E9-4C2E-B90C-64312616AD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87218" y="4862195"/>
            <a:ext cx="3143250" cy="17659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42663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3"/>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r>
              <a:rPr lang="bg-BG" altLang="en-US" sz="4000" b="1">
                <a:latin typeface="Arial Narrow" pitchFamily="34" charset="0"/>
              </a:rPr>
              <a:t>На добър час!</a:t>
            </a:r>
            <a:endParaRPr lang="en-US" altLang="en-US" sz="4000" b="1">
              <a:latin typeface="Arial Narrow" pitchFamily="34" charset="0"/>
            </a:endParaRPr>
          </a:p>
        </p:txBody>
      </p:sp>
    </p:spTree>
    <p:extLst>
      <p:ext uri="{BB962C8B-B14F-4D97-AF65-F5344CB8AC3E}">
        <p14:creationId xmlns:p14="http://schemas.microsoft.com/office/powerpoint/2010/main" val="2516801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A62ED7E-775C-4088-A15F-91DFB6415E3A}"/>
              </a:ext>
            </a:extLst>
          </p:cNvPr>
          <p:cNvSpPr>
            <a:spLocks noGrp="1"/>
          </p:cNvSpPr>
          <p:nvPr>
            <p:ph idx="4294967295"/>
          </p:nvPr>
        </p:nvSpPr>
        <p:spPr>
          <a:xfrm>
            <a:off x="0" y="1219200"/>
            <a:ext cx="8229600" cy="4525963"/>
          </a:xfrm>
          <a:prstGeom prst="rect">
            <a:avLst/>
          </a:prstGeom>
        </p:spPr>
        <p:txBody>
          <a:bodyPr/>
          <a:lstStyle/>
          <a:p>
            <a:pPr marL="0" indent="0">
              <a:buNone/>
            </a:pPr>
            <a:r>
              <a:rPr lang="bg-BG" sz="2800" dirty="0">
                <a:solidFill>
                  <a:srgbClr val="002060"/>
                </a:solidFill>
              </a:rPr>
              <a:t>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4" y="0"/>
            <a:ext cx="9137952" cy="6858000"/>
          </a:xfrm>
          <a:prstGeom prst="rect">
            <a:avLst/>
          </a:prstGeom>
        </p:spPr>
      </p:pic>
    </p:spTree>
    <p:extLst>
      <p:ext uri="{BB962C8B-B14F-4D97-AF65-F5344CB8AC3E}">
        <p14:creationId xmlns:p14="http://schemas.microsoft.com/office/powerpoint/2010/main" val="411759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chor="ctr" anchorCtr="0"/>
          <a:lstStyle/>
          <a:p>
            <a:pPr eaLnBrk="1" hangingPunct="1">
              <a:defRPr/>
            </a:pPr>
            <a:r>
              <a:rPr lang="en-US" altLang="en-US" sz="3600" b="1" dirty="0">
                <a:latin typeface="Times New Roman" panose="02020603050405020304" pitchFamily="18" charset="0"/>
                <a:cs typeface="Times New Roman" panose="02020603050405020304" pitchFamily="18" charset="0"/>
              </a:rPr>
              <a:t> </a:t>
            </a:r>
            <a:r>
              <a:rPr lang="bg-BG" altLang="en-US" sz="3600" b="1" dirty="0">
                <a:latin typeface="Times New Roman" panose="02020603050405020304" pitchFamily="18" charset="0"/>
                <a:cs typeface="Times New Roman" panose="02020603050405020304" pitchFamily="18" charset="0"/>
              </a:rPr>
              <a:t>Ротари: Хората на действието</a:t>
            </a:r>
            <a:endParaRPr lang="en-US" sz="3600" b="1" dirty="0">
              <a:latin typeface="Times New Roman" panose="02020603050405020304" pitchFamily="18" charset="0"/>
              <a:cs typeface="Times New Roman" panose="02020603050405020304" pitchFamily="18" charset="0"/>
            </a:endParaRPr>
          </a:p>
        </p:txBody>
      </p:sp>
      <p:sp>
        <p:nvSpPr>
          <p:cNvPr id="54275" name="Rectangle 3"/>
          <p:cNvSpPr>
            <a:spLocks noGrp="1" noChangeArrowheads="1"/>
          </p:cNvSpPr>
          <p:nvPr>
            <p:ph type="subTitle"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bg-BG" altLang="en-US" sz="2400" b="1" dirty="0">
                <a:latin typeface="Georgia" panose="02040502050405020303" pitchFamily="18" charset="0"/>
                <a:cs typeface="Times New Roman" pitchFamily="18" charset="0"/>
              </a:rPr>
              <a:t>Нина Митева, ПДГ</a:t>
            </a:r>
            <a:endParaRPr lang="bg-BG" altLang="en-US" b="1" dirty="0">
              <a:latin typeface="Georgia" panose="02040502050405020303"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3600000"/>
            <a:ext cx="9144000" cy="990600"/>
          </a:xfrm>
          <a:prstGeom prst="rect">
            <a:avLst/>
          </a:prstGeom>
          <a:solidFill>
            <a:srgbClr val="005DAA"/>
          </a:solidFill>
          <a:effectLst>
            <a:outerShdw blurRad="57150" dist="50800" dir="2700000" algn="tl" rotWithShape="0">
              <a:srgbClr val="000000">
                <a:alpha val="40000"/>
              </a:srgbClr>
            </a:outerShdw>
          </a:effectLst>
        </p:spPr>
        <p:txBody>
          <a:bodyPr lIns="548640" tIns="0" rIns="0" bIns="91440" anchor="ctr" anchorCtr="1">
            <a:noAutofit/>
          </a:bodyPr>
          <a:lstStyle>
            <a:lvl1pPr algn="l" defTabSz="457200" rtl="0" eaLnBrk="1" fontAlgn="base" hangingPunct="1">
              <a:spcBef>
                <a:spcPct val="0"/>
              </a:spcBef>
              <a:spcAft>
                <a:spcPct val="0"/>
              </a:spcAft>
              <a:defRPr sz="4400" b="0" i="0" kern="1200">
                <a:solidFill>
                  <a:schemeClr val="bg1"/>
                </a:solidFill>
                <a:latin typeface="Arial Narrow"/>
                <a:ea typeface="MS PGothic" pitchFamily="34" charset="-128"/>
                <a:cs typeface="Arial Narrow"/>
              </a:defRPr>
            </a:lvl1pPr>
            <a:lvl2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a:lstStyle>
          <a:p>
            <a:pPr algn="ctr"/>
            <a:r>
              <a:rPr lang="bg-BG" b="1" dirty="0" smtClean="0">
                <a:effectLst>
                  <a:outerShdw blurRad="38100" dist="38100" dir="2700000" algn="tl">
                    <a:srgbClr val="000000">
                      <a:alpha val="43137"/>
                    </a:srgbClr>
                  </a:outerShdw>
                </a:effectLst>
              </a:rPr>
              <a:t>ХОРА НА ДЕЙСТВИЕТО</a:t>
            </a:r>
            <a:endParaRPr lang="en-US" b="1" dirty="0">
              <a:effectLst>
                <a:outerShdw blurRad="38100" dist="38100" dir="2700000" algn="tl">
                  <a:srgbClr val="000000">
                    <a:alpha val="43137"/>
                  </a:srgbClr>
                </a:outerShdw>
              </a:effectLst>
            </a:endParaRPr>
          </a:p>
        </p:txBody>
      </p:sp>
      <p:sp>
        <p:nvSpPr>
          <p:cNvPr id="6" name="Subtitle 2"/>
          <p:cNvSpPr txBox="1">
            <a:spLocks/>
          </p:cNvSpPr>
          <p:nvPr/>
        </p:nvSpPr>
        <p:spPr>
          <a:xfrm>
            <a:off x="490330" y="4840344"/>
            <a:ext cx="6400800" cy="950856"/>
          </a:xfrm>
          <a:prstGeom prst="rect">
            <a:avLst/>
          </a:prstGeom>
        </p:spPr>
        <p:txBody>
          <a:bodyPr lIns="0" tIns="0" rIns="0" bIns="0">
            <a:normAutofit/>
          </a:bodyPr>
          <a:lstStyle>
            <a:lvl1pPr marL="0" indent="0" algn="l" defTabSz="457200" rtl="0" eaLnBrk="1" fontAlgn="base" hangingPunct="1">
              <a:spcBef>
                <a:spcPct val="20000"/>
              </a:spcBef>
              <a:spcAft>
                <a:spcPct val="0"/>
              </a:spcAft>
              <a:buFont typeface="Arial" pitchFamily="34" charset="0"/>
              <a:buNone/>
              <a:defRPr sz="2200" kern="1200">
                <a:solidFill>
                  <a:srgbClr val="005DAA"/>
                </a:solidFill>
                <a:latin typeface="Georgia"/>
                <a:ea typeface="MS PGothic" pitchFamily="34" charset="-128"/>
                <a:cs typeface="Georgia"/>
              </a:defRPr>
            </a:lvl1pPr>
            <a:lvl2pPr marL="457200" indent="0" algn="ctr" defTabSz="457200" rtl="0" eaLnBrk="1" fontAlgn="base" hangingPunct="1">
              <a:spcBef>
                <a:spcPct val="20000"/>
              </a:spcBef>
              <a:spcAft>
                <a:spcPct val="0"/>
              </a:spcAft>
              <a:buFont typeface="Arial" pitchFamily="34" charset="0"/>
              <a:buNone/>
              <a:defRPr sz="2800" kern="1200">
                <a:solidFill>
                  <a:schemeClr val="tx1">
                    <a:tint val="75000"/>
                  </a:schemeClr>
                </a:solidFill>
                <a:latin typeface="+mn-lt"/>
                <a:ea typeface="MS PGothic" pitchFamily="34" charset="-128"/>
                <a:cs typeface="+mn-cs"/>
              </a:defRPr>
            </a:lvl2pPr>
            <a:lvl3pPr marL="914400" indent="0" algn="ctr" defTabSz="457200" rtl="0" eaLnBrk="1" fontAlgn="base" hangingPunct="1">
              <a:spcBef>
                <a:spcPct val="20000"/>
              </a:spcBef>
              <a:spcAft>
                <a:spcPct val="0"/>
              </a:spcAft>
              <a:buFont typeface="Arial" pitchFamily="34" charset="0"/>
              <a:buNone/>
              <a:defRPr sz="2400" kern="1200">
                <a:solidFill>
                  <a:schemeClr val="tx1">
                    <a:tint val="75000"/>
                  </a:schemeClr>
                </a:solidFill>
                <a:latin typeface="+mn-lt"/>
                <a:ea typeface="MS PGothic" pitchFamily="34" charset="-128"/>
                <a:cs typeface="+mn-cs"/>
              </a:defRPr>
            </a:lvl3pPr>
            <a:lvl4pPr marL="1371600" indent="0" algn="ctr" defTabSz="457200" rtl="0" eaLnBrk="1" fontAlgn="base" hangingPunct="1">
              <a:spcBef>
                <a:spcPct val="20000"/>
              </a:spcBef>
              <a:spcAft>
                <a:spcPct val="0"/>
              </a:spcAft>
              <a:buFont typeface="Arial" pitchFamily="34" charset="0"/>
              <a:buNone/>
              <a:defRPr sz="2000" kern="1200">
                <a:solidFill>
                  <a:schemeClr val="tx1">
                    <a:tint val="75000"/>
                  </a:schemeClr>
                </a:solidFill>
                <a:latin typeface="+mn-lt"/>
                <a:ea typeface="MS PGothic" pitchFamily="34" charset="-128"/>
                <a:cs typeface="+mn-cs"/>
              </a:defRPr>
            </a:lvl4pPr>
            <a:lvl5pPr marL="1828800" indent="0" algn="ctr" defTabSz="457200" rtl="0" eaLnBrk="1" fontAlgn="base" hangingPunct="1">
              <a:spcBef>
                <a:spcPct val="20000"/>
              </a:spcBef>
              <a:spcAft>
                <a:spcPct val="0"/>
              </a:spcAft>
              <a:buFont typeface="Arial" pitchFamily="34" charset="0"/>
              <a:buNone/>
              <a:defRPr sz="2000" kern="1200">
                <a:solidFill>
                  <a:schemeClr val="tx1">
                    <a:tint val="75000"/>
                  </a:schemeClr>
                </a:solidFill>
                <a:latin typeface="+mn-lt"/>
                <a:ea typeface="MS PGothic" pitchFamily="34" charset="-128"/>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bg-BG" dirty="0" smtClean="0"/>
              <a:t>Виолина Костова</a:t>
            </a:r>
          </a:p>
          <a:p>
            <a:r>
              <a:rPr lang="bg-BG" dirty="0" smtClean="0"/>
              <a:t>Комитет за Фондация Ротари</a:t>
            </a:r>
            <a:endParaRPr lang="en-US" dirty="0"/>
          </a:p>
        </p:txBody>
      </p:sp>
    </p:spTree>
    <p:extLst>
      <p:ext uri="{BB962C8B-B14F-4D97-AF65-F5344CB8AC3E}">
        <p14:creationId xmlns:p14="http://schemas.microsoft.com/office/powerpoint/2010/main" val="6619396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6400800" cy="533400"/>
          </a:xfrm>
        </p:spPr>
        <p:txBody>
          <a:bodyPr/>
          <a:lstStyle/>
          <a:p>
            <a:r>
              <a:rPr lang="bg-BG" sz="2500" b="1" dirty="0" smtClean="0">
                <a:effectLst>
                  <a:outerShdw blurRad="38100" dist="38100" dir="2700000" algn="tl">
                    <a:srgbClr val="000000">
                      <a:alpha val="43137"/>
                    </a:srgbClr>
                  </a:outerShdw>
                </a:effectLst>
              </a:rPr>
              <a:t>РОТАРИ – 23.02.1905</a:t>
            </a:r>
            <a:endParaRPr lang="en-GB" sz="2500" b="1" dirty="0">
              <a:effectLst>
                <a:outerShdw blurRad="38100" dist="38100" dir="2700000" algn="tl">
                  <a:srgbClr val="000000">
                    <a:alpha val="43137"/>
                  </a:srgbClr>
                </a:outerShdw>
              </a:effectLst>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232" y="1143000"/>
            <a:ext cx="6804368" cy="5105400"/>
          </a:xfrm>
          <a:prstGeom prst="rect">
            <a:avLst/>
          </a:prstGeom>
        </p:spPr>
      </p:pic>
      <p:sp>
        <p:nvSpPr>
          <p:cNvPr id="6" name="Content Placeholder 2"/>
          <p:cNvSpPr>
            <a:spLocks noGrp="1"/>
          </p:cNvSpPr>
          <p:nvPr>
            <p:ph idx="1"/>
          </p:nvPr>
        </p:nvSpPr>
        <p:spPr>
          <a:xfrm>
            <a:off x="2362200" y="1143000"/>
            <a:ext cx="6553200" cy="1828800"/>
          </a:xfrm>
        </p:spPr>
        <p:txBody>
          <a:bodyPr/>
          <a:lstStyle/>
          <a:p>
            <a:pPr marL="0" indent="0" algn="r">
              <a:buNone/>
            </a:pPr>
            <a:r>
              <a:rPr lang="bg-BG" sz="2300" b="1" dirty="0" smtClean="0">
                <a:solidFill>
                  <a:srgbClr val="005DAA"/>
                </a:solidFill>
                <a:effectLst>
                  <a:outerShdw blurRad="38100" dist="38100" dir="2700000" algn="tl">
                    <a:srgbClr val="000000">
                      <a:alpha val="43137"/>
                    </a:srgbClr>
                  </a:outerShdw>
                </a:effectLst>
                <a:latin typeface="+mn-lt"/>
              </a:rPr>
              <a:t>Това, което ще бъде РОТАРИ след 100 години, никой жив човек не може да си представи.</a:t>
            </a:r>
          </a:p>
          <a:p>
            <a:pPr marL="0" indent="0" algn="r">
              <a:buNone/>
            </a:pPr>
            <a:r>
              <a:rPr lang="bg-BG" sz="2300" b="1" dirty="0" smtClean="0">
                <a:solidFill>
                  <a:srgbClr val="005DAA"/>
                </a:solidFill>
                <a:effectLst>
                  <a:outerShdw blurRad="38100" dist="38100" dir="2700000" algn="tl">
                    <a:srgbClr val="000000">
                      <a:alpha val="43137"/>
                    </a:srgbClr>
                  </a:outerShdw>
                </a:effectLst>
                <a:latin typeface="+mn-lt"/>
              </a:rPr>
              <a:t>За </a:t>
            </a:r>
            <a:r>
              <a:rPr lang="bg-BG" sz="2300" b="1" dirty="0">
                <a:solidFill>
                  <a:srgbClr val="005DAA"/>
                </a:solidFill>
                <a:effectLst>
                  <a:outerShdw blurRad="38100" dist="38100" dir="2700000" algn="tl">
                    <a:srgbClr val="000000">
                      <a:alpha val="43137"/>
                    </a:srgbClr>
                  </a:outerShdw>
                </a:effectLst>
                <a:latin typeface="+mn-lt"/>
              </a:rPr>
              <a:t>РОТАРИ </a:t>
            </a:r>
            <a:r>
              <a:rPr lang="bg-BG" sz="2300" b="1" dirty="0" smtClean="0">
                <a:solidFill>
                  <a:srgbClr val="005DAA"/>
                </a:solidFill>
                <a:effectLst>
                  <a:outerShdw blurRad="38100" dist="38100" dir="2700000" algn="tl">
                    <a:srgbClr val="000000">
                      <a:alpha val="43137"/>
                    </a:srgbClr>
                  </a:outerShdw>
                </a:effectLst>
                <a:latin typeface="+mn-lt"/>
              </a:rPr>
              <a:t>вече няма нищо невъзможно!</a:t>
            </a:r>
          </a:p>
          <a:p>
            <a:pPr marL="0" indent="0" algn="r">
              <a:buNone/>
            </a:pPr>
            <a:r>
              <a:rPr lang="bg-BG" sz="2500" b="1" dirty="0" smtClean="0">
                <a:solidFill>
                  <a:srgbClr val="CB8432"/>
                </a:solidFill>
                <a:latin typeface="+mn-lt"/>
              </a:rPr>
              <a:t>1945</a:t>
            </a:r>
            <a:endParaRPr lang="en-GB" sz="2500" b="1" dirty="0">
              <a:solidFill>
                <a:srgbClr val="CB8432"/>
              </a:solidFill>
              <a:latin typeface="+mn-lt"/>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0400" y="3200400"/>
            <a:ext cx="1828800" cy="2720340"/>
          </a:xfrm>
          <a:prstGeom prst="rect">
            <a:avLst/>
          </a:prstGeom>
        </p:spPr>
      </p:pic>
    </p:spTree>
    <p:extLst>
      <p:ext uri="{BB962C8B-B14F-4D97-AF65-F5344CB8AC3E}">
        <p14:creationId xmlns:p14="http://schemas.microsoft.com/office/powerpoint/2010/main" val="32737349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0" fill="hold"/>
                                        <p:tgtEl>
                                          <p:spTgt spid="10"/>
                                        </p:tgtEl>
                                        <p:attrNameLst>
                                          <p:attrName>ppt_w</p:attrName>
                                        </p:attrNameLst>
                                      </p:cBhvr>
                                      <p:tavLst>
                                        <p:tav tm="0">
                                          <p:val>
                                            <p:fltVal val="0"/>
                                          </p:val>
                                        </p:tav>
                                        <p:tav tm="100000">
                                          <p:val>
                                            <p:strVal val="#ppt_w"/>
                                          </p:val>
                                        </p:tav>
                                      </p:tavLst>
                                    </p:anim>
                                    <p:anim calcmode="lin" valueType="num">
                                      <p:cBhvr>
                                        <p:cTn id="8" dur="2000" fill="hold"/>
                                        <p:tgtEl>
                                          <p:spTgt spid="10"/>
                                        </p:tgtEl>
                                        <p:attrNameLst>
                                          <p:attrName>ppt_h</p:attrName>
                                        </p:attrNameLst>
                                      </p:cBhvr>
                                      <p:tavLst>
                                        <p:tav tm="0">
                                          <p:val>
                                            <p:fltVal val="0"/>
                                          </p:val>
                                        </p:tav>
                                        <p:tav tm="100000">
                                          <p:val>
                                            <p:strVal val="#ppt_h"/>
                                          </p:val>
                                        </p:tav>
                                      </p:tavLst>
                                    </p:anim>
                                    <p:animEffect transition="in" filter="fade">
                                      <p:cBhvr>
                                        <p:cTn id="9" dur="20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Effect transition="in" filter="fade">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85800" y="457200"/>
            <a:ext cx="6400800" cy="533400"/>
          </a:xfrm>
        </p:spPr>
        <p:txBody>
          <a:bodyPr/>
          <a:lstStyle/>
          <a:p>
            <a:r>
              <a:rPr lang="bg-BG" sz="2500" b="1" dirty="0" smtClean="0">
                <a:effectLst>
                  <a:outerShdw blurRad="38100" dist="38100" dir="2700000" algn="tl">
                    <a:srgbClr val="000000">
                      <a:alpha val="43137"/>
                    </a:srgbClr>
                  </a:outerShdw>
                </a:effectLst>
              </a:rPr>
              <a:t>ФОНДАЦИЯ РОТАРИ – юни 1917</a:t>
            </a:r>
            <a:endParaRPr lang="en-GB" sz="2500" b="1" dirty="0">
              <a:effectLst>
                <a:outerShdw blurRad="38100" dist="38100" dir="2700000" algn="tl">
                  <a:srgbClr val="000000">
                    <a:alpha val="43137"/>
                  </a:srgbClr>
                </a:outerShdw>
              </a:effectLst>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2000" y="1116000"/>
            <a:ext cx="7560000" cy="5040000"/>
          </a:xfrm>
          <a:prstGeom prst="rect">
            <a:avLst/>
          </a:prstGeom>
        </p:spPr>
      </p:pic>
      <p:sp>
        <p:nvSpPr>
          <p:cNvPr id="8" name="Content Placeholder 2"/>
          <p:cNvSpPr>
            <a:spLocks noGrp="1"/>
          </p:cNvSpPr>
          <p:nvPr>
            <p:ph idx="1"/>
          </p:nvPr>
        </p:nvSpPr>
        <p:spPr>
          <a:xfrm>
            <a:off x="1219200" y="4572000"/>
            <a:ext cx="6553200" cy="1447800"/>
          </a:xfrm>
        </p:spPr>
        <p:txBody>
          <a:bodyPr/>
          <a:lstStyle/>
          <a:p>
            <a:pPr marL="0" indent="0" algn="ctr">
              <a:buNone/>
            </a:pPr>
            <a:r>
              <a:rPr lang="en-GB" sz="2600" b="1" dirty="0" err="1">
                <a:solidFill>
                  <a:schemeClr val="bg1"/>
                </a:solidFill>
                <a:effectLst>
                  <a:outerShdw blurRad="38100" dist="38100" dir="2700000" algn="tl">
                    <a:srgbClr val="000000">
                      <a:alpha val="43137"/>
                    </a:srgbClr>
                  </a:outerShdw>
                </a:effectLst>
                <a:latin typeface="+mn-lt"/>
              </a:rPr>
              <a:t>Може</a:t>
            </a:r>
            <a:r>
              <a:rPr lang="en-GB" sz="2600" b="1" dirty="0">
                <a:solidFill>
                  <a:schemeClr val="bg1"/>
                </a:solidFill>
                <a:effectLst>
                  <a:outerShdw blurRad="38100" dist="38100" dir="2700000" algn="tl">
                    <a:srgbClr val="000000">
                      <a:alpha val="43137"/>
                    </a:srgbClr>
                  </a:outerShdw>
                </a:effectLst>
                <a:latin typeface="+mn-lt"/>
              </a:rPr>
              <a:t> </a:t>
            </a:r>
            <a:r>
              <a:rPr lang="en-GB" sz="2600" b="1" dirty="0" err="1">
                <a:solidFill>
                  <a:schemeClr val="bg1"/>
                </a:solidFill>
                <a:effectLst>
                  <a:outerShdw blurRad="38100" dist="38100" dir="2700000" algn="tl">
                    <a:srgbClr val="000000">
                      <a:alpha val="43137"/>
                    </a:srgbClr>
                  </a:outerShdw>
                </a:effectLst>
                <a:latin typeface="+mn-lt"/>
              </a:rPr>
              <a:t>би</a:t>
            </a:r>
            <a:r>
              <a:rPr lang="en-GB" sz="2600" b="1" dirty="0">
                <a:solidFill>
                  <a:schemeClr val="bg1"/>
                </a:solidFill>
                <a:effectLst>
                  <a:outerShdw blurRad="38100" dist="38100" dir="2700000" algn="tl">
                    <a:srgbClr val="000000">
                      <a:alpha val="43137"/>
                    </a:srgbClr>
                  </a:outerShdw>
                </a:effectLst>
                <a:latin typeface="+mn-lt"/>
              </a:rPr>
              <a:t> </a:t>
            </a:r>
            <a:r>
              <a:rPr lang="bg-BG" sz="2600" b="1" dirty="0">
                <a:solidFill>
                  <a:schemeClr val="bg1"/>
                </a:solidFill>
                <a:effectLst>
                  <a:outerShdw blurRad="38100" dist="38100" dir="2700000" algn="tl">
                    <a:srgbClr val="000000">
                      <a:alpha val="43137"/>
                    </a:srgbClr>
                  </a:outerShdw>
                </a:effectLst>
                <a:latin typeface="+mn-lt"/>
              </a:rPr>
              <a:t>да си мечтател</a:t>
            </a:r>
            <a:r>
              <a:rPr lang="en-GB" sz="2600" b="1" dirty="0">
                <a:solidFill>
                  <a:schemeClr val="bg1"/>
                </a:solidFill>
                <a:effectLst>
                  <a:outerShdw blurRad="38100" dist="38100" dir="2700000" algn="tl">
                    <a:srgbClr val="000000">
                      <a:alpha val="43137"/>
                    </a:srgbClr>
                  </a:outerShdw>
                </a:effectLst>
                <a:latin typeface="+mn-lt"/>
              </a:rPr>
              <a:t> </a:t>
            </a:r>
            <a:r>
              <a:rPr lang="en-GB" sz="2600" b="1" dirty="0" err="1">
                <a:solidFill>
                  <a:schemeClr val="bg1"/>
                </a:solidFill>
                <a:effectLst>
                  <a:outerShdw blurRad="38100" dist="38100" dir="2700000" algn="tl">
                    <a:srgbClr val="000000">
                      <a:alpha val="43137"/>
                    </a:srgbClr>
                  </a:outerShdw>
                </a:effectLst>
                <a:latin typeface="+mn-lt"/>
              </a:rPr>
              <a:t>не</a:t>
            </a:r>
            <a:r>
              <a:rPr lang="en-GB" sz="2600" b="1" dirty="0">
                <a:solidFill>
                  <a:schemeClr val="bg1"/>
                </a:solidFill>
                <a:effectLst>
                  <a:outerShdw blurRad="38100" dist="38100" dir="2700000" algn="tl">
                    <a:srgbClr val="000000">
                      <a:alpha val="43137"/>
                    </a:srgbClr>
                  </a:outerShdw>
                </a:effectLst>
                <a:latin typeface="+mn-lt"/>
              </a:rPr>
              <a:t> е </a:t>
            </a:r>
            <a:r>
              <a:rPr lang="en-GB" sz="2600" b="1" dirty="0" err="1">
                <a:solidFill>
                  <a:schemeClr val="bg1"/>
                </a:solidFill>
                <a:effectLst>
                  <a:outerShdw blurRad="38100" dist="38100" dir="2700000" algn="tl">
                    <a:srgbClr val="000000">
                      <a:alpha val="43137"/>
                    </a:srgbClr>
                  </a:outerShdw>
                </a:effectLst>
                <a:latin typeface="+mn-lt"/>
              </a:rPr>
              <a:t>толкова</a:t>
            </a:r>
            <a:r>
              <a:rPr lang="en-GB" sz="2600" b="1" dirty="0">
                <a:solidFill>
                  <a:schemeClr val="bg1"/>
                </a:solidFill>
                <a:effectLst>
                  <a:outerShdw blurRad="38100" dist="38100" dir="2700000" algn="tl">
                    <a:srgbClr val="000000">
                      <a:alpha val="43137"/>
                    </a:srgbClr>
                  </a:outerShdw>
                </a:effectLst>
                <a:latin typeface="+mn-lt"/>
              </a:rPr>
              <a:t> </a:t>
            </a:r>
            <a:r>
              <a:rPr lang="en-GB" sz="2600" b="1" dirty="0" err="1">
                <a:solidFill>
                  <a:schemeClr val="bg1"/>
                </a:solidFill>
                <a:effectLst>
                  <a:outerShdw blurRad="38100" dist="38100" dir="2700000" algn="tl">
                    <a:srgbClr val="000000">
                      <a:alpha val="43137"/>
                    </a:srgbClr>
                  </a:outerShdw>
                </a:effectLst>
                <a:latin typeface="+mn-lt"/>
              </a:rPr>
              <a:t>лошо</a:t>
            </a:r>
            <a:r>
              <a:rPr lang="en-GB" sz="2600" b="1" dirty="0">
                <a:solidFill>
                  <a:schemeClr val="bg1"/>
                </a:solidFill>
                <a:effectLst>
                  <a:outerShdw blurRad="38100" dist="38100" dir="2700000" algn="tl">
                    <a:srgbClr val="000000">
                      <a:alpha val="43137"/>
                    </a:srgbClr>
                  </a:outerShdw>
                </a:effectLst>
                <a:latin typeface="+mn-lt"/>
              </a:rPr>
              <a:t>, </a:t>
            </a:r>
            <a:r>
              <a:rPr lang="bg-BG" sz="2600" b="1" dirty="0">
                <a:solidFill>
                  <a:schemeClr val="bg1"/>
                </a:solidFill>
                <a:effectLst>
                  <a:outerShdw blurRad="38100" dist="38100" dir="2700000" algn="tl">
                    <a:srgbClr val="000000">
                      <a:alpha val="43137"/>
                    </a:srgbClr>
                  </a:outerShdw>
                </a:effectLst>
                <a:latin typeface="+mn-lt"/>
              </a:rPr>
              <a:t>но само </a:t>
            </a:r>
            <a:r>
              <a:rPr lang="en-GB" sz="2600" b="1" dirty="0" err="1">
                <a:solidFill>
                  <a:schemeClr val="bg1"/>
                </a:solidFill>
                <a:effectLst>
                  <a:outerShdw blurRad="38100" dist="38100" dir="2700000" algn="tl">
                    <a:srgbClr val="000000">
                      <a:alpha val="43137"/>
                    </a:srgbClr>
                  </a:outerShdw>
                </a:effectLst>
                <a:latin typeface="+mn-lt"/>
              </a:rPr>
              <a:t>ако</a:t>
            </a:r>
            <a:r>
              <a:rPr lang="en-GB" sz="2600" b="1" dirty="0">
                <a:solidFill>
                  <a:schemeClr val="bg1"/>
                </a:solidFill>
                <a:effectLst>
                  <a:outerShdw blurRad="38100" dist="38100" dir="2700000" algn="tl">
                    <a:srgbClr val="000000">
                      <a:alpha val="43137"/>
                    </a:srgbClr>
                  </a:outerShdw>
                </a:effectLst>
                <a:latin typeface="+mn-lt"/>
              </a:rPr>
              <a:t> </a:t>
            </a:r>
            <a:r>
              <a:rPr lang="bg-BG" sz="2600" b="1" dirty="0">
                <a:solidFill>
                  <a:schemeClr val="bg1"/>
                </a:solidFill>
                <a:effectLst>
                  <a:outerShdw blurRad="38100" dist="38100" dir="2700000" algn="tl">
                    <a:srgbClr val="000000">
                      <a:alpha val="43137"/>
                    </a:srgbClr>
                  </a:outerShdw>
                </a:effectLst>
                <a:latin typeface="+mn-lt"/>
              </a:rPr>
              <a:t>имаш </a:t>
            </a:r>
            <a:r>
              <a:rPr lang="en-GB" sz="2600" b="1" dirty="0" err="1">
                <a:solidFill>
                  <a:schemeClr val="bg1"/>
                </a:solidFill>
                <a:effectLst>
                  <a:outerShdw blurRad="38100" dist="38100" dir="2700000" algn="tl">
                    <a:srgbClr val="000000">
                      <a:alpha val="43137"/>
                    </a:srgbClr>
                  </a:outerShdw>
                </a:effectLst>
                <a:latin typeface="+mn-lt"/>
              </a:rPr>
              <a:t>добри</a:t>
            </a:r>
            <a:r>
              <a:rPr lang="en-GB" sz="2600" b="1" dirty="0">
                <a:solidFill>
                  <a:schemeClr val="bg1"/>
                </a:solidFill>
                <a:effectLst>
                  <a:outerShdw blurRad="38100" dist="38100" dir="2700000" algn="tl">
                    <a:srgbClr val="000000">
                      <a:alpha val="43137"/>
                    </a:srgbClr>
                  </a:outerShdw>
                </a:effectLst>
                <a:latin typeface="+mn-lt"/>
              </a:rPr>
              <a:t> </a:t>
            </a:r>
            <a:r>
              <a:rPr lang="en-GB" sz="2600" b="1" dirty="0" err="1">
                <a:solidFill>
                  <a:schemeClr val="bg1"/>
                </a:solidFill>
                <a:effectLst>
                  <a:outerShdw blurRad="38100" dist="38100" dir="2700000" algn="tl">
                    <a:srgbClr val="000000">
                      <a:alpha val="43137"/>
                    </a:srgbClr>
                  </a:outerShdw>
                </a:effectLst>
                <a:latin typeface="+mn-lt"/>
              </a:rPr>
              <a:t>мечти</a:t>
            </a:r>
            <a:r>
              <a:rPr lang="en-GB" sz="2600" b="1" dirty="0">
                <a:solidFill>
                  <a:schemeClr val="bg1"/>
                </a:solidFill>
                <a:effectLst>
                  <a:outerShdw blurRad="38100" dist="38100" dir="2700000" algn="tl">
                    <a:srgbClr val="000000">
                      <a:alpha val="43137"/>
                    </a:srgbClr>
                  </a:outerShdw>
                </a:effectLst>
                <a:latin typeface="+mn-lt"/>
              </a:rPr>
              <a:t> и </a:t>
            </a:r>
            <a:r>
              <a:rPr lang="en-GB" sz="2600" b="1" dirty="0" err="1">
                <a:solidFill>
                  <a:schemeClr val="bg1"/>
                </a:solidFill>
                <a:effectLst>
                  <a:outerShdw blurRad="38100" dist="38100" dir="2700000" algn="tl">
                    <a:srgbClr val="000000">
                      <a:alpha val="43137"/>
                    </a:srgbClr>
                  </a:outerShdw>
                </a:effectLst>
                <a:latin typeface="+mn-lt"/>
              </a:rPr>
              <a:t>ги</a:t>
            </a:r>
            <a:r>
              <a:rPr lang="en-GB" sz="2600" b="1" dirty="0">
                <a:solidFill>
                  <a:schemeClr val="bg1"/>
                </a:solidFill>
                <a:effectLst>
                  <a:outerShdw blurRad="38100" dist="38100" dir="2700000" algn="tl">
                    <a:srgbClr val="000000">
                      <a:alpha val="43137"/>
                    </a:srgbClr>
                  </a:outerShdw>
                </a:effectLst>
                <a:latin typeface="+mn-lt"/>
              </a:rPr>
              <a:t> </a:t>
            </a:r>
            <a:r>
              <a:rPr lang="bg-BG" sz="2600" b="1" dirty="0">
                <a:solidFill>
                  <a:schemeClr val="bg1"/>
                </a:solidFill>
                <a:effectLst>
                  <a:outerShdw blurRad="38100" dist="38100" dir="2700000" algn="tl">
                    <a:srgbClr val="000000">
                      <a:alpha val="43137"/>
                    </a:srgbClr>
                  </a:outerShdw>
                </a:effectLst>
                <a:latin typeface="+mn-lt"/>
              </a:rPr>
              <a:t>превръщаш в </a:t>
            </a:r>
            <a:r>
              <a:rPr lang="bg-BG" sz="2600" b="1" dirty="0" smtClean="0">
                <a:solidFill>
                  <a:schemeClr val="bg1"/>
                </a:solidFill>
                <a:effectLst>
                  <a:outerShdw blurRad="38100" dist="38100" dir="2700000" algn="tl">
                    <a:srgbClr val="000000">
                      <a:alpha val="43137"/>
                    </a:srgbClr>
                  </a:outerShdw>
                </a:effectLst>
                <a:latin typeface="+mn-lt"/>
              </a:rPr>
              <a:t>реалност.</a:t>
            </a:r>
          </a:p>
        </p:txBody>
      </p:sp>
    </p:spTree>
    <p:extLst>
      <p:ext uri="{BB962C8B-B14F-4D97-AF65-F5344CB8AC3E}">
        <p14:creationId xmlns:p14="http://schemas.microsoft.com/office/powerpoint/2010/main" val="2460849884"/>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85800" y="457200"/>
            <a:ext cx="6400800" cy="533400"/>
          </a:xfrm>
        </p:spPr>
        <p:txBody>
          <a:bodyPr/>
          <a:lstStyle/>
          <a:p>
            <a:r>
              <a:rPr lang="bg-BG" sz="2500" b="1" dirty="0" smtClean="0">
                <a:effectLst>
                  <a:outerShdw blurRad="38100" dist="38100" dir="2700000" algn="tl">
                    <a:srgbClr val="000000">
                      <a:alpha val="43137"/>
                    </a:srgbClr>
                  </a:outerShdw>
                </a:effectLst>
              </a:rPr>
              <a:t>ХОРА НА ДЕЙСТВИЕТО – КАК ?</a:t>
            </a:r>
            <a:endParaRPr lang="en-GB" sz="2500" b="1" dirty="0">
              <a:effectLst>
                <a:outerShdw blurRad="38100" dist="38100" dir="2700000" algn="tl">
                  <a:srgbClr val="000000">
                    <a:alpha val="43137"/>
                  </a:srgbClr>
                </a:outerShdw>
              </a:effectLst>
            </a:endParaRP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92000" y="1116000"/>
            <a:ext cx="7559999" cy="5040000"/>
          </a:xfrm>
        </p:spPr>
      </p:pic>
      <p:sp>
        <p:nvSpPr>
          <p:cNvPr id="8" name="Content Placeholder 2"/>
          <p:cNvSpPr txBox="1">
            <a:spLocks/>
          </p:cNvSpPr>
          <p:nvPr/>
        </p:nvSpPr>
        <p:spPr>
          <a:xfrm>
            <a:off x="1143000" y="4038600"/>
            <a:ext cx="2590800" cy="914400"/>
          </a:xfrm>
          <a:prstGeom prst="rect">
            <a:avLst/>
          </a:prstGeom>
        </p:spPr>
        <p:txBody>
          <a:bodyPr/>
          <a:lstStyle>
            <a:lvl1pPr marL="342900" indent="-342900" algn="l" defTabSz="457200" rtl="0" eaLnBrk="0" fontAlgn="base" hangingPunct="0">
              <a:spcBef>
                <a:spcPct val="20000"/>
              </a:spcBef>
              <a:spcAft>
                <a:spcPct val="0"/>
              </a:spcAft>
              <a:buFont typeface="Arial" pitchFamily="34" charset="0"/>
              <a:buChar char="•"/>
              <a:defRPr sz="3000" kern="1200">
                <a:solidFill>
                  <a:srgbClr val="58585A"/>
                </a:solidFill>
                <a:latin typeface="Georgia"/>
                <a:ea typeface="MS PGothic" pitchFamily="34" charset="-128"/>
                <a:cs typeface="Georgia"/>
              </a:defRPr>
            </a:lvl1pPr>
            <a:lvl2pPr marL="742950" indent="-285750" algn="l" defTabSz="457200" rtl="0" eaLnBrk="0" fontAlgn="base" hangingPunct="0">
              <a:spcBef>
                <a:spcPct val="20000"/>
              </a:spcBef>
              <a:spcAft>
                <a:spcPct val="0"/>
              </a:spcAft>
              <a:buFont typeface="Arial" pitchFamily="34" charset="0"/>
              <a:buChar char="–"/>
              <a:defRPr sz="2600" kern="1200">
                <a:solidFill>
                  <a:srgbClr val="58585A"/>
                </a:solidFill>
                <a:latin typeface="Georgia"/>
                <a:ea typeface="MS PGothic" pitchFamily="34" charset="-128"/>
                <a:cs typeface="Georgia"/>
              </a:defRPr>
            </a:lvl2pPr>
            <a:lvl3pPr marL="1143000" indent="-228600" algn="l" defTabSz="457200" rtl="0" eaLnBrk="0" fontAlgn="base" hangingPunct="0">
              <a:spcBef>
                <a:spcPct val="20000"/>
              </a:spcBef>
              <a:spcAft>
                <a:spcPct val="0"/>
              </a:spcAft>
              <a:buFont typeface="Arial" pitchFamily="34" charset="0"/>
              <a:buChar char="•"/>
              <a:defRPr sz="2200" kern="1200">
                <a:solidFill>
                  <a:srgbClr val="58585A"/>
                </a:solidFill>
                <a:latin typeface="Georgia"/>
                <a:ea typeface="MS PGothic" pitchFamily="34" charset="-128"/>
                <a:cs typeface="Georgia"/>
              </a:defRPr>
            </a:lvl3pPr>
            <a:lvl4pPr marL="1600200" indent="-228600" algn="l" defTabSz="457200" rtl="0" eaLnBrk="0" fontAlgn="base" hangingPunct="0">
              <a:spcBef>
                <a:spcPct val="20000"/>
              </a:spcBef>
              <a:spcAft>
                <a:spcPct val="0"/>
              </a:spcAft>
              <a:buFont typeface="Arial" pitchFamily="34" charset="0"/>
              <a:buChar char="–"/>
              <a:defRPr sz="1800" kern="1200">
                <a:solidFill>
                  <a:srgbClr val="58585A"/>
                </a:solidFill>
                <a:latin typeface="Georgia"/>
                <a:ea typeface="MS PGothic" pitchFamily="34" charset="-128"/>
                <a:cs typeface="Georgia"/>
              </a:defRPr>
            </a:lvl4pPr>
            <a:lvl5pPr marL="2057400" indent="-228600" algn="l" defTabSz="457200" rtl="0" eaLnBrk="0" fontAlgn="base" hangingPunct="0">
              <a:spcBef>
                <a:spcPct val="20000"/>
              </a:spcBef>
              <a:spcAft>
                <a:spcPct val="0"/>
              </a:spcAft>
              <a:buFont typeface="Arial" pitchFamily="34" charset="0"/>
              <a:buChar char="»"/>
              <a:defRPr sz="1600" kern="1200">
                <a:solidFill>
                  <a:srgbClr val="58585A"/>
                </a:solidFill>
                <a:latin typeface="Georgia"/>
                <a:ea typeface="MS PGothic" pitchFamily="34" charset="-128"/>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US" sz="2600" b="1" dirty="0" smtClean="0">
                <a:solidFill>
                  <a:schemeClr val="bg1"/>
                </a:solidFill>
                <a:effectLst>
                  <a:outerShdw blurRad="38100" dist="38100" dir="2700000" algn="tl">
                    <a:srgbClr val="000000">
                      <a:alpha val="43137"/>
                    </a:srgbClr>
                  </a:outerShdw>
                </a:effectLst>
                <a:latin typeface="+mn-lt"/>
              </a:rPr>
              <a:t>1260 </a:t>
            </a:r>
            <a:r>
              <a:rPr lang="bg-BG" sz="2600" b="1" dirty="0" smtClean="0">
                <a:solidFill>
                  <a:schemeClr val="bg1"/>
                </a:solidFill>
                <a:effectLst>
                  <a:outerShdw blurRad="38100" dist="38100" dir="2700000" algn="tl">
                    <a:srgbClr val="000000">
                      <a:alpha val="43137"/>
                    </a:srgbClr>
                  </a:outerShdw>
                </a:effectLst>
                <a:latin typeface="+mn-lt"/>
              </a:rPr>
              <a:t>ГЛОБАЛНИ ГРАНТА</a:t>
            </a:r>
          </a:p>
        </p:txBody>
      </p:sp>
      <p:sp>
        <p:nvSpPr>
          <p:cNvPr id="9" name="Content Placeholder 2"/>
          <p:cNvSpPr txBox="1">
            <a:spLocks/>
          </p:cNvSpPr>
          <p:nvPr/>
        </p:nvSpPr>
        <p:spPr>
          <a:xfrm>
            <a:off x="1143000" y="5078400"/>
            <a:ext cx="2590800" cy="636600"/>
          </a:xfrm>
          <a:prstGeom prst="rect">
            <a:avLst/>
          </a:prstGeom>
        </p:spPr>
        <p:txBody>
          <a:bodyPr/>
          <a:lstStyle>
            <a:lvl1pPr marL="342900" indent="-342900" algn="l" defTabSz="457200" rtl="0" eaLnBrk="0" fontAlgn="base" hangingPunct="0">
              <a:spcBef>
                <a:spcPct val="20000"/>
              </a:spcBef>
              <a:spcAft>
                <a:spcPct val="0"/>
              </a:spcAft>
              <a:buFont typeface="Arial" pitchFamily="34" charset="0"/>
              <a:buChar char="•"/>
              <a:defRPr sz="3000" kern="1200">
                <a:solidFill>
                  <a:srgbClr val="58585A"/>
                </a:solidFill>
                <a:latin typeface="Georgia"/>
                <a:ea typeface="MS PGothic" pitchFamily="34" charset="-128"/>
                <a:cs typeface="Georgia"/>
              </a:defRPr>
            </a:lvl1pPr>
            <a:lvl2pPr marL="742950" indent="-285750" algn="l" defTabSz="457200" rtl="0" eaLnBrk="0" fontAlgn="base" hangingPunct="0">
              <a:spcBef>
                <a:spcPct val="20000"/>
              </a:spcBef>
              <a:spcAft>
                <a:spcPct val="0"/>
              </a:spcAft>
              <a:buFont typeface="Arial" pitchFamily="34" charset="0"/>
              <a:buChar char="–"/>
              <a:defRPr sz="2600" kern="1200">
                <a:solidFill>
                  <a:srgbClr val="58585A"/>
                </a:solidFill>
                <a:latin typeface="Georgia"/>
                <a:ea typeface="MS PGothic" pitchFamily="34" charset="-128"/>
                <a:cs typeface="Georgia"/>
              </a:defRPr>
            </a:lvl2pPr>
            <a:lvl3pPr marL="1143000" indent="-228600" algn="l" defTabSz="457200" rtl="0" eaLnBrk="0" fontAlgn="base" hangingPunct="0">
              <a:spcBef>
                <a:spcPct val="20000"/>
              </a:spcBef>
              <a:spcAft>
                <a:spcPct val="0"/>
              </a:spcAft>
              <a:buFont typeface="Arial" pitchFamily="34" charset="0"/>
              <a:buChar char="•"/>
              <a:defRPr sz="2200" kern="1200">
                <a:solidFill>
                  <a:srgbClr val="58585A"/>
                </a:solidFill>
                <a:latin typeface="Georgia"/>
                <a:ea typeface="MS PGothic" pitchFamily="34" charset="-128"/>
                <a:cs typeface="Georgia"/>
              </a:defRPr>
            </a:lvl3pPr>
            <a:lvl4pPr marL="1600200" indent="-228600" algn="l" defTabSz="457200" rtl="0" eaLnBrk="0" fontAlgn="base" hangingPunct="0">
              <a:spcBef>
                <a:spcPct val="20000"/>
              </a:spcBef>
              <a:spcAft>
                <a:spcPct val="0"/>
              </a:spcAft>
              <a:buFont typeface="Arial" pitchFamily="34" charset="0"/>
              <a:buChar char="–"/>
              <a:defRPr sz="1800" kern="1200">
                <a:solidFill>
                  <a:srgbClr val="58585A"/>
                </a:solidFill>
                <a:latin typeface="Georgia"/>
                <a:ea typeface="MS PGothic" pitchFamily="34" charset="-128"/>
                <a:cs typeface="Georgia"/>
              </a:defRPr>
            </a:lvl4pPr>
            <a:lvl5pPr marL="2057400" indent="-228600" algn="l" defTabSz="457200" rtl="0" eaLnBrk="0" fontAlgn="base" hangingPunct="0">
              <a:spcBef>
                <a:spcPct val="20000"/>
              </a:spcBef>
              <a:spcAft>
                <a:spcPct val="0"/>
              </a:spcAft>
              <a:buFont typeface="Arial" pitchFamily="34" charset="0"/>
              <a:buChar char="»"/>
              <a:defRPr sz="1600" kern="1200">
                <a:solidFill>
                  <a:srgbClr val="58585A"/>
                </a:solidFill>
                <a:latin typeface="Georgia"/>
                <a:ea typeface="MS PGothic" pitchFamily="34" charset="-128"/>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600" b="1" dirty="0" smtClean="0">
                <a:solidFill>
                  <a:schemeClr val="bg1"/>
                </a:solidFill>
                <a:effectLst>
                  <a:outerShdw blurRad="38100" dist="38100" dir="2700000" algn="tl">
                    <a:srgbClr val="000000">
                      <a:alpha val="43137"/>
                    </a:srgbClr>
                  </a:outerShdw>
                </a:effectLst>
                <a:latin typeface="+mn-lt"/>
              </a:rPr>
              <a:t>$</a:t>
            </a:r>
            <a:r>
              <a:rPr lang="bg-BG" sz="2600" b="1" dirty="0" smtClean="0">
                <a:solidFill>
                  <a:schemeClr val="bg1"/>
                </a:solidFill>
                <a:effectLst>
                  <a:outerShdw blurRad="38100" dist="38100" dir="2700000" algn="tl">
                    <a:srgbClr val="000000">
                      <a:alpha val="43137"/>
                    </a:srgbClr>
                  </a:outerShdw>
                </a:effectLst>
                <a:latin typeface="+mn-lt"/>
              </a:rPr>
              <a:t> 73 милиона</a:t>
            </a:r>
            <a:endParaRPr lang="bg-BG" sz="2600" b="1" dirty="0">
              <a:solidFill>
                <a:schemeClr val="bg1"/>
              </a:solidFill>
              <a:effectLst>
                <a:outerShdw blurRad="38100" dist="38100" dir="2700000" algn="tl">
                  <a:srgbClr val="000000">
                    <a:alpha val="43137"/>
                  </a:srgbClr>
                </a:outerShdw>
              </a:effectLst>
              <a:latin typeface="+mn-lt"/>
            </a:endParaRPr>
          </a:p>
        </p:txBody>
      </p:sp>
      <p:sp>
        <p:nvSpPr>
          <p:cNvPr id="10" name="Content Placeholder 2"/>
          <p:cNvSpPr txBox="1">
            <a:spLocks/>
          </p:cNvSpPr>
          <p:nvPr/>
        </p:nvSpPr>
        <p:spPr>
          <a:xfrm>
            <a:off x="5257800" y="5078400"/>
            <a:ext cx="2590800" cy="636600"/>
          </a:xfrm>
          <a:prstGeom prst="rect">
            <a:avLst/>
          </a:prstGeom>
        </p:spPr>
        <p:txBody>
          <a:bodyPr/>
          <a:lstStyle>
            <a:lvl1pPr marL="342900" indent="-342900" algn="l" defTabSz="457200" rtl="0" eaLnBrk="0" fontAlgn="base" hangingPunct="0">
              <a:spcBef>
                <a:spcPct val="20000"/>
              </a:spcBef>
              <a:spcAft>
                <a:spcPct val="0"/>
              </a:spcAft>
              <a:buFont typeface="Arial" pitchFamily="34" charset="0"/>
              <a:buChar char="•"/>
              <a:defRPr sz="3000" kern="1200">
                <a:solidFill>
                  <a:srgbClr val="58585A"/>
                </a:solidFill>
                <a:latin typeface="Georgia"/>
                <a:ea typeface="MS PGothic" pitchFamily="34" charset="-128"/>
                <a:cs typeface="Georgia"/>
              </a:defRPr>
            </a:lvl1pPr>
            <a:lvl2pPr marL="742950" indent="-285750" algn="l" defTabSz="457200" rtl="0" eaLnBrk="0" fontAlgn="base" hangingPunct="0">
              <a:spcBef>
                <a:spcPct val="20000"/>
              </a:spcBef>
              <a:spcAft>
                <a:spcPct val="0"/>
              </a:spcAft>
              <a:buFont typeface="Arial" pitchFamily="34" charset="0"/>
              <a:buChar char="–"/>
              <a:defRPr sz="2600" kern="1200">
                <a:solidFill>
                  <a:srgbClr val="58585A"/>
                </a:solidFill>
                <a:latin typeface="Georgia"/>
                <a:ea typeface="MS PGothic" pitchFamily="34" charset="-128"/>
                <a:cs typeface="Georgia"/>
              </a:defRPr>
            </a:lvl2pPr>
            <a:lvl3pPr marL="1143000" indent="-228600" algn="l" defTabSz="457200" rtl="0" eaLnBrk="0" fontAlgn="base" hangingPunct="0">
              <a:spcBef>
                <a:spcPct val="20000"/>
              </a:spcBef>
              <a:spcAft>
                <a:spcPct val="0"/>
              </a:spcAft>
              <a:buFont typeface="Arial" pitchFamily="34" charset="0"/>
              <a:buChar char="•"/>
              <a:defRPr sz="2200" kern="1200">
                <a:solidFill>
                  <a:srgbClr val="58585A"/>
                </a:solidFill>
                <a:latin typeface="Georgia"/>
                <a:ea typeface="MS PGothic" pitchFamily="34" charset="-128"/>
                <a:cs typeface="Georgia"/>
              </a:defRPr>
            </a:lvl3pPr>
            <a:lvl4pPr marL="1600200" indent="-228600" algn="l" defTabSz="457200" rtl="0" eaLnBrk="0" fontAlgn="base" hangingPunct="0">
              <a:spcBef>
                <a:spcPct val="20000"/>
              </a:spcBef>
              <a:spcAft>
                <a:spcPct val="0"/>
              </a:spcAft>
              <a:buFont typeface="Arial" pitchFamily="34" charset="0"/>
              <a:buChar char="–"/>
              <a:defRPr sz="1800" kern="1200">
                <a:solidFill>
                  <a:srgbClr val="58585A"/>
                </a:solidFill>
                <a:latin typeface="Georgia"/>
                <a:ea typeface="MS PGothic" pitchFamily="34" charset="-128"/>
                <a:cs typeface="Georgia"/>
              </a:defRPr>
            </a:lvl4pPr>
            <a:lvl5pPr marL="2057400" indent="-228600" algn="l" defTabSz="457200" rtl="0" eaLnBrk="0" fontAlgn="base" hangingPunct="0">
              <a:spcBef>
                <a:spcPct val="20000"/>
              </a:spcBef>
              <a:spcAft>
                <a:spcPct val="0"/>
              </a:spcAft>
              <a:buFont typeface="Arial" pitchFamily="34" charset="0"/>
              <a:buChar char="»"/>
              <a:defRPr sz="1600" kern="1200">
                <a:solidFill>
                  <a:srgbClr val="58585A"/>
                </a:solidFill>
                <a:latin typeface="Georgia"/>
                <a:ea typeface="MS PGothic" pitchFamily="34" charset="-128"/>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600" b="1" dirty="0" smtClean="0">
                <a:solidFill>
                  <a:schemeClr val="bg1"/>
                </a:solidFill>
                <a:effectLst>
                  <a:outerShdw blurRad="38100" dist="38100" dir="2700000" algn="tl">
                    <a:srgbClr val="000000">
                      <a:alpha val="43137"/>
                    </a:srgbClr>
                  </a:outerShdw>
                </a:effectLst>
                <a:latin typeface="+mn-lt"/>
              </a:rPr>
              <a:t>$</a:t>
            </a:r>
            <a:r>
              <a:rPr lang="bg-BG" sz="2600" b="1" dirty="0" smtClean="0">
                <a:solidFill>
                  <a:schemeClr val="bg1"/>
                </a:solidFill>
                <a:effectLst>
                  <a:outerShdw blurRad="38100" dist="38100" dir="2700000" algn="tl">
                    <a:srgbClr val="000000">
                      <a:alpha val="43137"/>
                    </a:srgbClr>
                  </a:outerShdw>
                </a:effectLst>
                <a:latin typeface="+mn-lt"/>
              </a:rPr>
              <a:t> 26 милиона</a:t>
            </a:r>
            <a:endParaRPr lang="bg-BG" sz="2600" b="1" dirty="0">
              <a:solidFill>
                <a:schemeClr val="bg1"/>
              </a:solidFill>
              <a:effectLst>
                <a:outerShdw blurRad="38100" dist="38100" dir="2700000" algn="tl">
                  <a:srgbClr val="000000">
                    <a:alpha val="43137"/>
                  </a:srgbClr>
                </a:outerShdw>
              </a:effectLst>
              <a:latin typeface="+mn-lt"/>
            </a:endParaRPr>
          </a:p>
        </p:txBody>
      </p:sp>
      <p:sp>
        <p:nvSpPr>
          <p:cNvPr id="11" name="Content Placeholder 2"/>
          <p:cNvSpPr txBox="1">
            <a:spLocks/>
          </p:cNvSpPr>
          <p:nvPr/>
        </p:nvSpPr>
        <p:spPr>
          <a:xfrm>
            <a:off x="5029200" y="4103870"/>
            <a:ext cx="3048000" cy="914400"/>
          </a:xfrm>
          <a:prstGeom prst="rect">
            <a:avLst/>
          </a:prstGeom>
        </p:spPr>
        <p:txBody>
          <a:bodyPr/>
          <a:lstStyle>
            <a:lvl1pPr marL="342900" indent="-342900" algn="l" defTabSz="457200" rtl="0" eaLnBrk="0" fontAlgn="base" hangingPunct="0">
              <a:spcBef>
                <a:spcPct val="20000"/>
              </a:spcBef>
              <a:spcAft>
                <a:spcPct val="0"/>
              </a:spcAft>
              <a:buFont typeface="Arial" pitchFamily="34" charset="0"/>
              <a:buChar char="•"/>
              <a:defRPr sz="3000" kern="1200">
                <a:solidFill>
                  <a:srgbClr val="58585A"/>
                </a:solidFill>
                <a:latin typeface="Georgia"/>
                <a:ea typeface="MS PGothic" pitchFamily="34" charset="-128"/>
                <a:cs typeface="Georgia"/>
              </a:defRPr>
            </a:lvl1pPr>
            <a:lvl2pPr marL="742950" indent="-285750" algn="l" defTabSz="457200" rtl="0" eaLnBrk="0" fontAlgn="base" hangingPunct="0">
              <a:spcBef>
                <a:spcPct val="20000"/>
              </a:spcBef>
              <a:spcAft>
                <a:spcPct val="0"/>
              </a:spcAft>
              <a:buFont typeface="Arial" pitchFamily="34" charset="0"/>
              <a:buChar char="–"/>
              <a:defRPr sz="2600" kern="1200">
                <a:solidFill>
                  <a:srgbClr val="58585A"/>
                </a:solidFill>
                <a:latin typeface="Georgia"/>
                <a:ea typeface="MS PGothic" pitchFamily="34" charset="-128"/>
                <a:cs typeface="Georgia"/>
              </a:defRPr>
            </a:lvl2pPr>
            <a:lvl3pPr marL="1143000" indent="-228600" algn="l" defTabSz="457200" rtl="0" eaLnBrk="0" fontAlgn="base" hangingPunct="0">
              <a:spcBef>
                <a:spcPct val="20000"/>
              </a:spcBef>
              <a:spcAft>
                <a:spcPct val="0"/>
              </a:spcAft>
              <a:buFont typeface="Arial" pitchFamily="34" charset="0"/>
              <a:buChar char="•"/>
              <a:defRPr sz="2200" kern="1200">
                <a:solidFill>
                  <a:srgbClr val="58585A"/>
                </a:solidFill>
                <a:latin typeface="Georgia"/>
                <a:ea typeface="MS PGothic" pitchFamily="34" charset="-128"/>
                <a:cs typeface="Georgia"/>
              </a:defRPr>
            </a:lvl3pPr>
            <a:lvl4pPr marL="1600200" indent="-228600" algn="l" defTabSz="457200" rtl="0" eaLnBrk="0" fontAlgn="base" hangingPunct="0">
              <a:spcBef>
                <a:spcPct val="20000"/>
              </a:spcBef>
              <a:spcAft>
                <a:spcPct val="0"/>
              </a:spcAft>
              <a:buFont typeface="Arial" pitchFamily="34" charset="0"/>
              <a:buChar char="–"/>
              <a:defRPr sz="1800" kern="1200">
                <a:solidFill>
                  <a:srgbClr val="58585A"/>
                </a:solidFill>
                <a:latin typeface="Georgia"/>
                <a:ea typeface="MS PGothic" pitchFamily="34" charset="-128"/>
                <a:cs typeface="Georgia"/>
              </a:defRPr>
            </a:lvl4pPr>
            <a:lvl5pPr marL="2057400" indent="-228600" algn="l" defTabSz="457200" rtl="0" eaLnBrk="0" fontAlgn="base" hangingPunct="0">
              <a:spcBef>
                <a:spcPct val="20000"/>
              </a:spcBef>
              <a:spcAft>
                <a:spcPct val="0"/>
              </a:spcAft>
              <a:buFont typeface="Arial" pitchFamily="34" charset="0"/>
              <a:buChar char="»"/>
              <a:defRPr sz="1600" kern="1200">
                <a:solidFill>
                  <a:srgbClr val="58585A"/>
                </a:solidFill>
                <a:latin typeface="Georgia"/>
                <a:ea typeface="MS PGothic" pitchFamily="34" charset="-128"/>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bg-BG" sz="2600" b="1" dirty="0" smtClean="0">
                <a:solidFill>
                  <a:schemeClr val="bg1"/>
                </a:solidFill>
                <a:effectLst>
                  <a:outerShdw blurRad="38100" dist="38100" dir="2700000" algn="tl">
                    <a:srgbClr val="000000">
                      <a:alpha val="43137"/>
                    </a:srgbClr>
                  </a:outerShdw>
                </a:effectLst>
                <a:latin typeface="+mn-lt"/>
              </a:rPr>
              <a:t>490 ДИСТРИКТНИ ГРАНТА</a:t>
            </a:r>
          </a:p>
        </p:txBody>
      </p:sp>
    </p:spTree>
    <p:extLst>
      <p:ext uri="{BB962C8B-B14F-4D97-AF65-F5344CB8AC3E}">
        <p14:creationId xmlns:p14="http://schemas.microsoft.com/office/powerpoint/2010/main" val="2190332712"/>
      </p:ext>
    </p:extLst>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332" y="381000"/>
            <a:ext cx="2993136" cy="600456"/>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000" y="1116000"/>
            <a:ext cx="8647720" cy="5040000"/>
          </a:xfrm>
          <a:prstGeom prst="rect">
            <a:avLst/>
          </a:prstGeom>
        </p:spPr>
      </p:pic>
    </p:spTree>
    <p:extLst>
      <p:ext uri="{BB962C8B-B14F-4D97-AF65-F5344CB8AC3E}">
        <p14:creationId xmlns:p14="http://schemas.microsoft.com/office/powerpoint/2010/main" val="150566028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84366"/>
            <a:ext cx="9144000" cy="4289267"/>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332" y="381000"/>
            <a:ext cx="2993136" cy="600456"/>
          </a:xfrm>
          <a:prstGeom prst="rect">
            <a:avLst/>
          </a:prstGeom>
        </p:spPr>
      </p:pic>
    </p:spTree>
    <p:extLst>
      <p:ext uri="{BB962C8B-B14F-4D97-AF65-F5344CB8AC3E}">
        <p14:creationId xmlns:p14="http://schemas.microsoft.com/office/powerpoint/2010/main" val="3352391463"/>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000" y="1116000"/>
            <a:ext cx="8645788" cy="50400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332" y="381000"/>
            <a:ext cx="2993136" cy="600456"/>
          </a:xfrm>
          <a:prstGeom prst="rect">
            <a:avLst/>
          </a:prstGeom>
        </p:spPr>
      </p:pic>
    </p:spTree>
    <p:extLst>
      <p:ext uri="{BB962C8B-B14F-4D97-AF65-F5344CB8AC3E}">
        <p14:creationId xmlns:p14="http://schemas.microsoft.com/office/powerpoint/2010/main" val="366024066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000" y="1116000"/>
            <a:ext cx="8613377" cy="50400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332" y="381000"/>
            <a:ext cx="2993136" cy="600456"/>
          </a:xfrm>
          <a:prstGeom prst="rect">
            <a:avLst/>
          </a:prstGeom>
        </p:spPr>
      </p:pic>
    </p:spTree>
    <p:extLst>
      <p:ext uri="{BB962C8B-B14F-4D97-AF65-F5344CB8AC3E}">
        <p14:creationId xmlns:p14="http://schemas.microsoft.com/office/powerpoint/2010/main" val="839922430"/>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63412" y="-147805"/>
            <a:ext cx="4865788" cy="3110161"/>
            <a:chOff x="-2465488" y="1627969"/>
            <a:chExt cx="5105400" cy="3263318"/>
          </a:xfrm>
        </p:grpSpPr>
        <p:grpSp>
          <p:nvGrpSpPr>
            <p:cNvPr id="16" name="Group 15"/>
            <p:cNvGrpSpPr/>
            <p:nvPr/>
          </p:nvGrpSpPr>
          <p:grpSpPr>
            <a:xfrm>
              <a:off x="-2465488" y="1627969"/>
              <a:ext cx="5105400" cy="3263318"/>
              <a:chOff x="228600" y="-152400"/>
              <a:chExt cx="5105400" cy="3263318"/>
            </a:xfrm>
          </p:grpSpPr>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381000"/>
                <a:ext cx="5105400" cy="2729918"/>
              </a:xfrm>
              <a:prstGeom prst="rect">
                <a:avLst/>
              </a:prstGeom>
            </p:spPr>
          </p:pic>
          <p:sp>
            <p:nvSpPr>
              <p:cNvPr id="18" name="Content Placeholder 2"/>
              <p:cNvSpPr txBox="1">
                <a:spLocks/>
              </p:cNvSpPr>
              <p:nvPr/>
            </p:nvSpPr>
            <p:spPr>
              <a:xfrm>
                <a:off x="1447800" y="-152400"/>
                <a:ext cx="2286000" cy="824918"/>
              </a:xfrm>
              <a:prstGeom prst="rect">
                <a:avLst/>
              </a:prstGeom>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US" sz="5400" b="1" dirty="0" smtClean="0">
                    <a:solidFill>
                      <a:srgbClr val="EED9B8"/>
                    </a:solidFill>
                    <a:effectLst>
                      <a:outerShdw blurRad="38100" dist="38100" dir="2700000" algn="tl">
                        <a:srgbClr val="000000">
                          <a:alpha val="43137"/>
                        </a:srgbClr>
                      </a:outerShdw>
                    </a:effectLst>
                  </a:rPr>
                  <a:t>TEAM</a:t>
                </a:r>
                <a:endParaRPr lang="bg-BG" sz="5400" b="1" dirty="0" smtClean="0">
                  <a:solidFill>
                    <a:srgbClr val="EED9B8"/>
                  </a:solidFill>
                  <a:effectLst>
                    <a:outerShdw blurRad="38100" dist="38100" dir="2700000" algn="tl">
                      <a:srgbClr val="000000">
                        <a:alpha val="43137"/>
                      </a:srgbClr>
                    </a:outerShdw>
                  </a:effectLst>
                </a:endParaRPr>
              </a:p>
            </p:txBody>
          </p:sp>
        </p:gr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1414" y="3886200"/>
              <a:ext cx="416186" cy="180000"/>
            </a:xfrm>
            <a:prstGeom prst="rect">
              <a:avLst/>
            </a:prstGeom>
          </p:spPr>
        </p:pic>
      </p:grpSp>
      <p:grpSp>
        <p:nvGrpSpPr>
          <p:cNvPr id="15" name="Group 14"/>
          <p:cNvGrpSpPr/>
          <p:nvPr/>
        </p:nvGrpSpPr>
        <p:grpSpPr>
          <a:xfrm>
            <a:off x="24574" y="3124200"/>
            <a:ext cx="5461826" cy="3048000"/>
            <a:chOff x="-198000" y="2752769"/>
            <a:chExt cx="5786604" cy="3229244"/>
          </a:xfrm>
        </p:grpSpPr>
        <p:grpSp>
          <p:nvGrpSpPr>
            <p:cNvPr id="13" name="Group 12"/>
            <p:cNvGrpSpPr/>
            <p:nvPr/>
          </p:nvGrpSpPr>
          <p:grpSpPr>
            <a:xfrm>
              <a:off x="-198000" y="2854800"/>
              <a:ext cx="3571200" cy="3127213"/>
              <a:chOff x="-198000" y="2854800"/>
              <a:chExt cx="3571200" cy="3127213"/>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000" y="2854800"/>
                <a:ext cx="3571200" cy="3127213"/>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8800" y="4608000"/>
                <a:ext cx="403024" cy="403024"/>
              </a:xfrm>
              <a:prstGeom prst="rect">
                <a:avLst/>
              </a:prstGeom>
            </p:spPr>
          </p:pic>
        </p:grpSp>
        <p:grpSp>
          <p:nvGrpSpPr>
            <p:cNvPr id="12" name="Group 11"/>
            <p:cNvGrpSpPr/>
            <p:nvPr/>
          </p:nvGrpSpPr>
          <p:grpSpPr>
            <a:xfrm>
              <a:off x="3048000" y="2752769"/>
              <a:ext cx="2540604" cy="3225305"/>
              <a:chOff x="3048000" y="2752769"/>
              <a:chExt cx="2540604" cy="3225305"/>
            </a:xfrm>
          </p:grpSpPr>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48000" y="2752769"/>
                <a:ext cx="2540604" cy="3225305"/>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99612" y="4711689"/>
                <a:ext cx="696188" cy="885385"/>
              </a:xfrm>
              <a:prstGeom prst="rect">
                <a:avLst/>
              </a:prstGeom>
            </p:spPr>
          </p:pic>
        </p:grpSp>
      </p:grpSp>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48756" y="119259"/>
            <a:ext cx="2942844" cy="1176141"/>
          </a:xfrm>
          <a:prstGeom prst="rect">
            <a:avLst/>
          </a:prstGeom>
        </p:spPr>
      </p:pic>
      <p:grpSp>
        <p:nvGrpSpPr>
          <p:cNvPr id="22" name="Group 21"/>
          <p:cNvGrpSpPr/>
          <p:nvPr/>
        </p:nvGrpSpPr>
        <p:grpSpPr>
          <a:xfrm>
            <a:off x="4857205" y="1371600"/>
            <a:ext cx="4134395" cy="4800600"/>
            <a:chOff x="4857205" y="1371600"/>
            <a:chExt cx="4134395" cy="4800600"/>
          </a:xfrm>
        </p:grpSpPr>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57205" y="1371600"/>
              <a:ext cx="4134395" cy="4800600"/>
            </a:xfrm>
            <a:prstGeom prst="rect">
              <a:avLst/>
            </a:prstGeom>
          </p:spPr>
        </p:pic>
        <p:pic>
          <p:nvPicPr>
            <p:cNvPr id="21" name="Picture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81800" y="3998341"/>
              <a:ext cx="648000" cy="648000"/>
            </a:xfrm>
            <a:prstGeom prst="rect">
              <a:avLst/>
            </a:prstGeom>
          </p:spPr>
        </p:pic>
      </p:grpSp>
      <p:sp>
        <p:nvSpPr>
          <p:cNvPr id="23" name="Title 1"/>
          <p:cNvSpPr txBox="1">
            <a:spLocks/>
          </p:cNvSpPr>
          <p:nvPr/>
        </p:nvSpPr>
        <p:spPr>
          <a:xfrm>
            <a:off x="2339490" y="2636185"/>
            <a:ext cx="955915" cy="1362156"/>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a:lstStyle>
          <a:p>
            <a:r>
              <a:rPr lang="bg-BG" sz="10000" b="1" dirty="0" smtClean="0">
                <a:solidFill>
                  <a:srgbClr val="FF0000"/>
                </a:solidFill>
                <a:effectLst>
                  <a:outerShdw blurRad="38100" dist="38100" dir="2700000" algn="tl">
                    <a:srgbClr val="000000">
                      <a:alpha val="43137"/>
                    </a:srgbClr>
                  </a:outerShdw>
                </a:effectLst>
              </a:rPr>
              <a:t>?</a:t>
            </a:r>
            <a:endParaRPr lang="en-GB" sz="100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67430702"/>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edge">
                                      <p:cBhvr>
                                        <p:cTn id="7" dur="2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2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2000" fill="hold"/>
                                        <p:tgtEl>
                                          <p:spTgt spid="15"/>
                                        </p:tgtEl>
                                        <p:attrNameLst>
                                          <p:attrName>ppt_w</p:attrName>
                                        </p:attrNameLst>
                                      </p:cBhvr>
                                      <p:tavLst>
                                        <p:tav tm="0">
                                          <p:val>
                                            <p:fltVal val="0"/>
                                          </p:val>
                                        </p:tav>
                                        <p:tav tm="100000">
                                          <p:val>
                                            <p:strVal val="#ppt_w"/>
                                          </p:val>
                                        </p:tav>
                                      </p:tavLst>
                                    </p:anim>
                                    <p:anim calcmode="lin" valueType="num">
                                      <p:cBhvr>
                                        <p:cTn id="18" dur="2000" fill="hold"/>
                                        <p:tgtEl>
                                          <p:spTgt spid="15"/>
                                        </p:tgtEl>
                                        <p:attrNameLst>
                                          <p:attrName>ppt_h</p:attrName>
                                        </p:attrNameLst>
                                      </p:cBhvr>
                                      <p:tavLst>
                                        <p:tav tm="0">
                                          <p:val>
                                            <p:fltVal val="0"/>
                                          </p:val>
                                        </p:tav>
                                        <p:tav tm="100000">
                                          <p:val>
                                            <p:strVal val="#ppt_h"/>
                                          </p:val>
                                        </p:tav>
                                      </p:tavLst>
                                    </p:anim>
                                    <p:animEffect transition="in" filter="fade">
                                      <p:cBhvr>
                                        <p:cTn id="19"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35" y="76200"/>
            <a:ext cx="8346365" cy="65532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9800" y="89452"/>
            <a:ext cx="1583635" cy="1583635"/>
          </a:xfrm>
          <a:prstGeom prst="rect">
            <a:avLst/>
          </a:prstGeom>
        </p:spPr>
      </p:pic>
    </p:spTree>
    <p:extLst>
      <p:ext uri="{BB962C8B-B14F-4D97-AF65-F5344CB8AC3E}">
        <p14:creationId xmlns:p14="http://schemas.microsoft.com/office/powerpoint/2010/main" val="3213182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AB53B8-9344-4A92-8963-6BEA5D341D6D}"/>
              </a:ext>
            </a:extLst>
          </p:cNvPr>
          <p:cNvSpPr>
            <a:spLocks noGrp="1"/>
          </p:cNvSpPr>
          <p:nvPr>
            <p:ph type="title"/>
          </p:nvPr>
        </p:nvSpPr>
        <p:spPr/>
        <p:txBody>
          <a:bodyPr/>
          <a:lstStyle/>
          <a:p>
            <a:r>
              <a:rPr lang="bg-BG" b="1" dirty="0"/>
              <a:t>Ротари – обединява хора на действието</a:t>
            </a:r>
          </a:p>
        </p:txBody>
      </p:sp>
      <p:sp>
        <p:nvSpPr>
          <p:cNvPr id="3" name="Content Placeholder 2">
            <a:extLst>
              <a:ext uri="{FF2B5EF4-FFF2-40B4-BE49-F238E27FC236}">
                <a16:creationId xmlns:a16="http://schemas.microsoft.com/office/drawing/2014/main" xmlns="" id="{7A62ED7E-775C-4088-A15F-91DFB6415E3A}"/>
              </a:ext>
            </a:extLst>
          </p:cNvPr>
          <p:cNvSpPr>
            <a:spLocks noGrp="1"/>
          </p:cNvSpPr>
          <p:nvPr>
            <p:ph idx="1"/>
          </p:nvPr>
        </p:nvSpPr>
        <p:spPr/>
        <p:txBody>
          <a:bodyPr/>
          <a:lstStyle/>
          <a:p>
            <a:pPr marL="0" indent="0">
              <a:buNone/>
            </a:pPr>
            <a:r>
              <a:rPr lang="bg-BG" sz="2800" dirty="0">
                <a:solidFill>
                  <a:srgbClr val="002060"/>
                </a:solidFill>
              </a:rPr>
              <a:t>             </a:t>
            </a:r>
          </a:p>
        </p:txBody>
      </p:sp>
      <p:pic>
        <p:nvPicPr>
          <p:cNvPr id="5" name="Picture 4">
            <a:extLst>
              <a:ext uri="{FF2B5EF4-FFF2-40B4-BE49-F238E27FC236}">
                <a16:creationId xmlns:a16="http://schemas.microsoft.com/office/drawing/2014/main" xmlns="" id="{E356BF69-8FB2-4379-9D0D-FDE98CB68A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656" y="3812806"/>
            <a:ext cx="3999876" cy="2246722"/>
          </a:xfrm>
          <a:prstGeom prst="rect">
            <a:avLst/>
          </a:prstGeom>
          <a:ln w="19050">
            <a:solidFill>
              <a:srgbClr val="C00000"/>
            </a:solid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xmlns="" id="{4A1D1A1B-B870-4A4F-BC82-BB83CBE201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124744"/>
            <a:ext cx="4164302" cy="2326109"/>
          </a:xfrm>
          <a:prstGeom prst="rect">
            <a:avLst/>
          </a:prstGeom>
          <a:ln w="19050">
            <a:solidFill>
              <a:srgbClr val="C00000"/>
            </a:solidFill>
          </a:ln>
        </p:spPr>
      </p:pic>
      <p:pic>
        <p:nvPicPr>
          <p:cNvPr id="9" name="Picture 8">
            <a:extLst>
              <a:ext uri="{FF2B5EF4-FFF2-40B4-BE49-F238E27FC236}">
                <a16:creationId xmlns:a16="http://schemas.microsoft.com/office/drawing/2014/main" xmlns="" id="{7A477FE7-6310-4F4A-B1B7-3EA3408EB80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89732" y="1650999"/>
            <a:ext cx="4323159" cy="2390408"/>
          </a:xfrm>
          <a:prstGeom prst="rect">
            <a:avLst/>
          </a:prstGeom>
          <a:ln w="19050">
            <a:solidFill>
              <a:srgbClr val="C00000"/>
            </a:solidFill>
          </a:ln>
        </p:spPr>
      </p:pic>
    </p:spTree>
    <p:extLst>
      <p:ext uri="{BB962C8B-B14F-4D97-AF65-F5344CB8AC3E}">
        <p14:creationId xmlns:p14="http://schemas.microsoft.com/office/powerpoint/2010/main" val="34856929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3"/>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r>
              <a:rPr lang="bg-BG" altLang="en-US" sz="4000" b="1">
                <a:latin typeface="Arial Narrow" pitchFamily="34" charset="0"/>
              </a:rPr>
              <a:t>На добър час!</a:t>
            </a:r>
            <a:endParaRPr lang="en-US" altLang="en-US" sz="4000" b="1">
              <a:latin typeface="Arial Narrow" pitchFamily="34" charset="0"/>
            </a:endParaRPr>
          </a:p>
        </p:txBody>
      </p:sp>
    </p:spTree>
    <p:extLst>
      <p:ext uri="{BB962C8B-B14F-4D97-AF65-F5344CB8AC3E}">
        <p14:creationId xmlns:p14="http://schemas.microsoft.com/office/powerpoint/2010/main" val="42075021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A62ED7E-775C-4088-A15F-91DFB6415E3A}"/>
              </a:ext>
            </a:extLst>
          </p:cNvPr>
          <p:cNvSpPr>
            <a:spLocks noGrp="1"/>
          </p:cNvSpPr>
          <p:nvPr>
            <p:ph idx="4294967295"/>
          </p:nvPr>
        </p:nvSpPr>
        <p:spPr>
          <a:xfrm>
            <a:off x="0" y="1219200"/>
            <a:ext cx="8229600" cy="4525963"/>
          </a:xfrm>
          <a:prstGeom prst="rect">
            <a:avLst/>
          </a:prstGeom>
        </p:spPr>
        <p:txBody>
          <a:bodyPr/>
          <a:lstStyle/>
          <a:p>
            <a:pPr marL="0" indent="0">
              <a:buNone/>
            </a:pPr>
            <a:r>
              <a:rPr lang="bg-BG" sz="2800" dirty="0">
                <a:solidFill>
                  <a:srgbClr val="002060"/>
                </a:solidFill>
              </a:rPr>
              <a:t>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4" y="0"/>
            <a:ext cx="9137952" cy="6858000"/>
          </a:xfrm>
          <a:prstGeom prst="rect">
            <a:avLst/>
          </a:prstGeom>
        </p:spPr>
      </p:pic>
    </p:spTree>
    <p:extLst>
      <p:ext uri="{BB962C8B-B14F-4D97-AF65-F5344CB8AC3E}">
        <p14:creationId xmlns:p14="http://schemas.microsoft.com/office/powerpoint/2010/main" val="17880895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chor="ctr" anchorCtr="0"/>
          <a:lstStyle/>
          <a:p>
            <a:pPr eaLnBrk="1" hangingPunct="1">
              <a:defRPr/>
            </a:pPr>
            <a:r>
              <a:rPr lang="bg-BG" sz="3600" b="1" dirty="0" smtClean="0">
                <a:latin typeface="Times New Roman" panose="02020603050405020304" pitchFamily="18" charset="0"/>
                <a:cs typeface="Times New Roman" panose="02020603050405020304" pitchFamily="18" charset="0"/>
              </a:rPr>
              <a:t>Вдъхновение за бъдещето</a:t>
            </a:r>
            <a:endParaRPr lang="en-US" sz="3600" b="1" dirty="0">
              <a:latin typeface="Times New Roman" panose="02020603050405020304" pitchFamily="18" charset="0"/>
              <a:cs typeface="Times New Roman" panose="02020603050405020304" pitchFamily="18" charset="0"/>
            </a:endParaRPr>
          </a:p>
        </p:txBody>
      </p:sp>
      <p:sp>
        <p:nvSpPr>
          <p:cNvPr id="54275" name="Rectangle 3"/>
          <p:cNvSpPr>
            <a:spLocks noGrp="1" noChangeArrowheads="1"/>
          </p:cNvSpPr>
          <p:nvPr>
            <p:ph type="subTitle"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bg-BG" altLang="en-US" sz="2400" b="1" dirty="0" smtClean="0">
                <a:latin typeface="Georgia" panose="02040502050405020303" pitchFamily="18" charset="0"/>
                <a:cs typeface="Times New Roman" pitchFamily="18" charset="0"/>
              </a:rPr>
              <a:t>Валентин Стоянов, </a:t>
            </a:r>
            <a:r>
              <a:rPr lang="bg-BG" altLang="en-US" sz="2400" b="1" dirty="0">
                <a:latin typeface="Georgia" panose="02040502050405020303" pitchFamily="18" charset="0"/>
                <a:cs typeface="Times New Roman" pitchFamily="18" charset="0"/>
              </a:rPr>
              <a:t>ПДГ</a:t>
            </a:r>
            <a:endParaRPr lang="bg-BG" altLang="en-US" b="1" dirty="0">
              <a:latin typeface="Georgia" panose="02040502050405020303" pitchFamily="18" charset="0"/>
              <a:cs typeface="Times New Roman" pitchFamily="18" charset="0"/>
            </a:endParaRPr>
          </a:p>
        </p:txBody>
      </p:sp>
    </p:spTree>
    <p:extLst>
      <p:ext uri="{BB962C8B-B14F-4D97-AF65-F5344CB8AC3E}">
        <p14:creationId xmlns:p14="http://schemas.microsoft.com/office/powerpoint/2010/main" val="6265284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13329" b="12727"/>
          <a:stretch/>
        </p:blipFill>
        <p:spPr>
          <a:xfrm>
            <a:off x="0" y="-57913"/>
            <a:ext cx="9144000" cy="5071089"/>
          </a:xfrm>
          <a:prstGeom prst="rect">
            <a:avLst/>
          </a:prstGeom>
        </p:spPr>
      </p:pic>
      <p:sp>
        <p:nvSpPr>
          <p:cNvPr id="6" name="Rectangle 5"/>
          <p:cNvSpPr/>
          <p:nvPr/>
        </p:nvSpPr>
        <p:spPr>
          <a:xfrm>
            <a:off x="539552" y="4941168"/>
            <a:ext cx="7992888" cy="954107"/>
          </a:xfrm>
          <a:prstGeom prst="rect">
            <a:avLst/>
          </a:prstGeom>
        </p:spPr>
        <p:txBody>
          <a:bodyPr wrap="square">
            <a:spAutoFit/>
          </a:bodyPr>
          <a:lstStyle/>
          <a:p>
            <a:pPr algn="ctr"/>
            <a:r>
              <a:rPr lang="bg-BG" sz="2800" dirty="0">
                <a:solidFill>
                  <a:schemeClr val="accent5">
                    <a:lumMod val="75000"/>
                  </a:schemeClr>
                </a:solidFill>
                <a:latin typeface="Times New Roman" panose="02020603050405020304" pitchFamily="18" charset="0"/>
                <a:cs typeface="Times New Roman" panose="02020603050405020304" pitchFamily="18" charset="0"/>
              </a:rPr>
              <a:t>Как </a:t>
            </a:r>
            <a:r>
              <a:rPr lang="bg-BG" sz="2800" b="1" dirty="0">
                <a:solidFill>
                  <a:schemeClr val="accent5">
                    <a:lumMod val="75000"/>
                  </a:schemeClr>
                </a:solidFill>
                <a:latin typeface="Times New Roman" panose="02020603050405020304" pitchFamily="18" charset="0"/>
                <a:cs typeface="Times New Roman" panose="02020603050405020304" pitchFamily="18" charset="0"/>
              </a:rPr>
              <a:t>ВСИЧКИ</a:t>
            </a:r>
            <a:r>
              <a:rPr lang="bg-BG" sz="2800" dirty="0">
                <a:solidFill>
                  <a:schemeClr val="accent5">
                    <a:lumMod val="75000"/>
                  </a:schemeClr>
                </a:solidFill>
                <a:latin typeface="Times New Roman" panose="02020603050405020304" pitchFamily="18" charset="0"/>
                <a:cs typeface="Times New Roman" panose="02020603050405020304" pitchFamily="18" charset="0"/>
              </a:rPr>
              <a:t> ние от </a:t>
            </a:r>
            <a:r>
              <a:rPr lang="bg-BG" sz="2800" b="1" dirty="0">
                <a:solidFill>
                  <a:schemeClr val="accent5">
                    <a:lumMod val="75000"/>
                  </a:schemeClr>
                </a:solidFill>
                <a:latin typeface="Times New Roman" panose="02020603050405020304" pitchFamily="18" charset="0"/>
                <a:cs typeface="Times New Roman" panose="02020603050405020304" pitchFamily="18" charset="0"/>
              </a:rPr>
              <a:t>Екипа на ДГ</a:t>
            </a:r>
            <a:r>
              <a:rPr lang="bg-BG" sz="2800" dirty="0">
                <a:solidFill>
                  <a:schemeClr val="accent5">
                    <a:lumMod val="75000"/>
                  </a:schemeClr>
                </a:solidFill>
                <a:latin typeface="Times New Roman" panose="02020603050405020304" pitchFamily="18" charset="0"/>
                <a:cs typeface="Times New Roman" panose="02020603050405020304" pitchFamily="18" charset="0"/>
              </a:rPr>
              <a:t> можем да помогнем за </a:t>
            </a:r>
            <a:r>
              <a:rPr lang="bg-BG" sz="2800" b="1" dirty="0">
                <a:solidFill>
                  <a:schemeClr val="accent5">
                    <a:lumMod val="75000"/>
                  </a:schemeClr>
                </a:solidFill>
                <a:latin typeface="Times New Roman" panose="02020603050405020304" pitchFamily="18" charset="0"/>
                <a:cs typeface="Times New Roman" panose="02020603050405020304" pitchFamily="18" charset="0"/>
              </a:rPr>
              <a:t>вдъхновението на нашето бъдеще</a:t>
            </a:r>
            <a:r>
              <a:rPr lang="bg-BG" sz="2800" dirty="0">
                <a:solidFill>
                  <a:schemeClr val="accent5">
                    <a:lumMod val="75000"/>
                  </a:schemeClr>
                </a:solidFill>
                <a:latin typeface="Times New Roman" panose="02020603050405020304" pitchFamily="18" charset="0"/>
                <a:cs typeface="Times New Roman" panose="02020603050405020304" pitchFamily="18" charset="0"/>
              </a:rPr>
              <a:t>?</a:t>
            </a:r>
            <a:endParaRPr lang="en-US" sz="2800" dirty="0">
              <a:solidFill>
                <a:schemeClr val="accent5">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29734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AAFCB2-C89B-4305-A9E4-BA2FECCE1252}"/>
              </a:ext>
            </a:extLst>
          </p:cNvPr>
          <p:cNvSpPr>
            <a:spLocks noGrp="1"/>
          </p:cNvSpPr>
          <p:nvPr>
            <p:ph type="title"/>
          </p:nvPr>
        </p:nvSpPr>
        <p:spPr/>
        <p:txBody>
          <a:bodyPr/>
          <a:lstStyle/>
          <a:p>
            <a:r>
              <a:rPr lang="bg-BG" b="1" dirty="0"/>
              <a:t>Как ще го направим?</a:t>
            </a:r>
          </a:p>
        </p:txBody>
      </p:sp>
      <p:sp>
        <p:nvSpPr>
          <p:cNvPr id="3" name="Content Placeholder 2">
            <a:extLst>
              <a:ext uri="{FF2B5EF4-FFF2-40B4-BE49-F238E27FC236}">
                <a16:creationId xmlns:a16="http://schemas.microsoft.com/office/drawing/2014/main" xmlns="" id="{88438B38-56D2-4FBA-A1AC-03098BE2066B}"/>
              </a:ext>
            </a:extLst>
          </p:cNvPr>
          <p:cNvSpPr>
            <a:spLocks noGrp="1"/>
          </p:cNvSpPr>
          <p:nvPr>
            <p:ph idx="1"/>
          </p:nvPr>
        </p:nvSpPr>
        <p:spPr>
          <a:xfrm>
            <a:off x="122312" y="1150378"/>
            <a:ext cx="8410128" cy="3142718"/>
          </a:xfrm>
        </p:spPr>
        <p:txBody>
          <a:bodyPr/>
          <a:lstStyle/>
          <a:p>
            <a:pPr marL="0" indent="0">
              <a:buNone/>
            </a:pPr>
            <a:r>
              <a:rPr lang="bg-BG" sz="3600" b="1" dirty="0" smtClean="0">
                <a:solidFill>
                  <a:srgbClr val="00B0F0"/>
                </a:solidFill>
                <a:latin typeface="Times New Roman" panose="02020603050405020304" pitchFamily="18" charset="0"/>
                <a:ea typeface="Open Sans" panose="020B0606030504020204" pitchFamily="34" charset="0"/>
                <a:cs typeface="Times New Roman" panose="02020603050405020304" pitchFamily="18" charset="0"/>
              </a:rPr>
              <a:t>На </a:t>
            </a:r>
            <a:r>
              <a:rPr lang="bg-BG" sz="3600" b="1" dirty="0">
                <a:solidFill>
                  <a:srgbClr val="00B0F0"/>
                </a:solidFill>
                <a:latin typeface="Times New Roman" panose="02020603050405020304" pitchFamily="18" charset="0"/>
                <a:ea typeface="Open Sans" panose="020B0606030504020204" pitchFamily="34" charset="0"/>
                <a:cs typeface="Times New Roman" panose="02020603050405020304" pitchFamily="18" charset="0"/>
              </a:rPr>
              <a:t>наддистриктно ниво</a:t>
            </a:r>
            <a:r>
              <a:rPr lang="bg-BG" sz="3600" b="1" dirty="0" smtClean="0">
                <a:solidFill>
                  <a:srgbClr val="00B0F0"/>
                </a:solidFill>
                <a:latin typeface="Times New Roman" panose="02020603050405020304" pitchFamily="18" charset="0"/>
                <a:ea typeface="Open Sans" panose="020B0606030504020204" pitchFamily="34" charset="0"/>
                <a:cs typeface="Times New Roman" panose="02020603050405020304" pitchFamily="18" charset="0"/>
              </a:rPr>
              <a:t>:</a:t>
            </a:r>
          </a:p>
          <a:p>
            <a:endParaRPr lang="en-US" sz="2000" dirty="0"/>
          </a:p>
          <a:p>
            <a:pPr lvl="0"/>
            <a:r>
              <a:rPr lang="bg-BG" sz="2800" dirty="0">
                <a:latin typeface="Times New Roman" panose="02020603050405020304" pitchFamily="18" charset="0"/>
                <a:ea typeface="Open Sans" panose="020B0606030504020204" pitchFamily="34" charset="0"/>
                <a:cs typeface="Times New Roman" panose="02020603050405020304" pitchFamily="18" charset="0"/>
              </a:rPr>
              <a:t>Участие в ежегодния Конвент на РИ. </a:t>
            </a:r>
            <a:endParaRPr lang="en-US" sz="2800" dirty="0">
              <a:latin typeface="Times New Roman" panose="02020603050405020304" pitchFamily="18" charset="0"/>
              <a:ea typeface="Open Sans" panose="020B0606030504020204" pitchFamily="34" charset="0"/>
              <a:cs typeface="Times New Roman" panose="02020603050405020304" pitchFamily="18" charset="0"/>
            </a:endParaRPr>
          </a:p>
          <a:p>
            <a:pPr lvl="0"/>
            <a:r>
              <a:rPr lang="bg-BG" sz="2800" dirty="0">
                <a:latin typeface="Times New Roman" panose="02020603050405020304" pitchFamily="18" charset="0"/>
                <a:ea typeface="Open Sans" panose="020B0606030504020204" pitchFamily="34" charset="0"/>
                <a:cs typeface="Times New Roman" panose="02020603050405020304" pitchFamily="18" charset="0"/>
              </a:rPr>
              <a:t>Президентските срещи за мир.</a:t>
            </a:r>
            <a:endParaRPr lang="en-US" sz="2800" dirty="0">
              <a:latin typeface="Times New Roman" panose="02020603050405020304" pitchFamily="18" charset="0"/>
              <a:ea typeface="Open Sans" panose="020B0606030504020204" pitchFamily="34" charset="0"/>
              <a:cs typeface="Times New Roman" panose="02020603050405020304" pitchFamily="18" charset="0"/>
            </a:endParaRPr>
          </a:p>
          <a:p>
            <a:r>
              <a:rPr lang="bg-BG" sz="2800" dirty="0">
                <a:latin typeface="Times New Roman" panose="02020603050405020304" pitchFamily="18" charset="0"/>
                <a:ea typeface="Open Sans" panose="020B0606030504020204" pitchFamily="34" charset="0"/>
                <a:cs typeface="Times New Roman" panose="02020603050405020304" pitchFamily="18" charset="0"/>
              </a:rPr>
              <a:t>Зоналния институт на РИ. </a:t>
            </a:r>
            <a:endParaRPr lang="bg-BG" sz="2800" dirty="0">
              <a:solidFill>
                <a:srgbClr val="002060"/>
              </a:solidFill>
              <a:latin typeface="Times New Roman" panose="02020603050405020304" pitchFamily="18" charset="0"/>
              <a:ea typeface="Open Sans" panose="020B0606030504020204" pitchFamily="34" charset="0"/>
              <a:cs typeface="Times New Roman" panose="02020603050405020304" pitchFamily="18" charset="0"/>
            </a:endParaRPr>
          </a:p>
        </p:txBody>
      </p:sp>
    </p:spTree>
    <p:extLst>
      <p:ext uri="{BB962C8B-B14F-4D97-AF65-F5344CB8AC3E}">
        <p14:creationId xmlns:p14="http://schemas.microsoft.com/office/powerpoint/2010/main" val="12590342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AAFCB2-C89B-4305-A9E4-BA2FECCE1252}"/>
              </a:ext>
            </a:extLst>
          </p:cNvPr>
          <p:cNvSpPr>
            <a:spLocks noGrp="1"/>
          </p:cNvSpPr>
          <p:nvPr>
            <p:ph type="title"/>
          </p:nvPr>
        </p:nvSpPr>
        <p:spPr/>
        <p:txBody>
          <a:bodyPr/>
          <a:lstStyle/>
          <a:p>
            <a:r>
              <a:rPr lang="bg-BG" b="1" dirty="0"/>
              <a:t>Как ще го направим?</a:t>
            </a:r>
          </a:p>
        </p:txBody>
      </p:sp>
      <p:sp>
        <p:nvSpPr>
          <p:cNvPr id="3" name="Content Placeholder 2">
            <a:extLst>
              <a:ext uri="{FF2B5EF4-FFF2-40B4-BE49-F238E27FC236}">
                <a16:creationId xmlns:a16="http://schemas.microsoft.com/office/drawing/2014/main" xmlns="" id="{88438B38-56D2-4FBA-A1AC-03098BE2066B}"/>
              </a:ext>
            </a:extLst>
          </p:cNvPr>
          <p:cNvSpPr>
            <a:spLocks noGrp="1"/>
          </p:cNvSpPr>
          <p:nvPr>
            <p:ph idx="1"/>
          </p:nvPr>
        </p:nvSpPr>
        <p:spPr>
          <a:xfrm>
            <a:off x="122312" y="1150378"/>
            <a:ext cx="8410128" cy="3142718"/>
          </a:xfrm>
        </p:spPr>
        <p:txBody>
          <a:bodyPr/>
          <a:lstStyle/>
          <a:p>
            <a:pPr marL="0" indent="0">
              <a:buNone/>
            </a:pPr>
            <a:r>
              <a:rPr lang="bg-BG" sz="3600" b="1" dirty="0" smtClean="0">
                <a:solidFill>
                  <a:srgbClr val="00B0F0"/>
                </a:solidFill>
                <a:latin typeface="Times New Roman" panose="02020603050405020304" pitchFamily="18" charset="0"/>
                <a:ea typeface="Open Sans" panose="020B0606030504020204" pitchFamily="34" charset="0"/>
                <a:cs typeface="Times New Roman" panose="02020603050405020304" pitchFamily="18" charset="0"/>
              </a:rPr>
              <a:t>На </a:t>
            </a:r>
            <a:r>
              <a:rPr lang="bg-BG" sz="3600" b="1" dirty="0">
                <a:solidFill>
                  <a:srgbClr val="00B0F0"/>
                </a:solidFill>
                <a:latin typeface="Times New Roman" panose="02020603050405020304" pitchFamily="18" charset="0"/>
                <a:ea typeface="Open Sans" panose="020B0606030504020204" pitchFamily="34" charset="0"/>
                <a:cs typeface="Times New Roman" panose="02020603050405020304" pitchFamily="18" charset="0"/>
              </a:rPr>
              <a:t>Дистриктно ниво</a:t>
            </a:r>
            <a:r>
              <a:rPr lang="bg-BG" sz="3600" b="1" dirty="0" smtClean="0">
                <a:solidFill>
                  <a:srgbClr val="00B0F0"/>
                </a:solidFill>
                <a:latin typeface="Times New Roman" panose="02020603050405020304" pitchFamily="18" charset="0"/>
                <a:ea typeface="Open Sans" panose="020B0606030504020204" pitchFamily="34" charset="0"/>
                <a:cs typeface="Times New Roman" panose="02020603050405020304" pitchFamily="18" charset="0"/>
              </a:rPr>
              <a:t>:</a:t>
            </a:r>
            <a:endParaRPr lang="bg-BG" sz="3600" b="1" dirty="0">
              <a:solidFill>
                <a:srgbClr val="00B0F0"/>
              </a:solidFill>
              <a:latin typeface="Times New Roman" panose="02020603050405020304" pitchFamily="18" charset="0"/>
              <a:ea typeface="Open Sans" panose="020B0606030504020204" pitchFamily="34" charset="0"/>
              <a:cs typeface="Times New Roman" panose="02020603050405020304" pitchFamily="18" charset="0"/>
            </a:endParaRPr>
          </a:p>
          <a:p>
            <a:endParaRPr lang="en-US" sz="2000" dirty="0"/>
          </a:p>
          <a:p>
            <a:pPr marL="514350" lvl="0" indent="-514350">
              <a:buFont typeface="+mj-lt"/>
              <a:buAutoNum type="arabicPeriod"/>
            </a:pPr>
            <a:r>
              <a:rPr lang="bg-BG" sz="2800" dirty="0"/>
              <a:t>Организиране на семинар за нови членове. </a:t>
            </a:r>
            <a:endParaRPr lang="en-US" sz="2800" dirty="0"/>
          </a:p>
          <a:p>
            <a:pPr marL="514350" lvl="0" indent="-514350">
              <a:buFont typeface="+mj-lt"/>
              <a:buAutoNum type="arabicPeriod"/>
            </a:pPr>
            <a:r>
              <a:rPr lang="bg-BG" sz="2800" dirty="0"/>
              <a:t>Съвременните форми за обучение – </a:t>
            </a:r>
            <a:r>
              <a:rPr lang="en-US" sz="2800" dirty="0"/>
              <a:t>Webinar</a:t>
            </a:r>
            <a:r>
              <a:rPr lang="ru-RU" sz="2800" dirty="0"/>
              <a:t>.</a:t>
            </a:r>
            <a:endParaRPr lang="en-US" sz="2800" dirty="0"/>
          </a:p>
          <a:p>
            <a:pPr marL="514350" lvl="0" indent="-514350">
              <a:buFont typeface="+mj-lt"/>
              <a:buAutoNum type="arabicPeriod"/>
            </a:pPr>
            <a:r>
              <a:rPr lang="bg-BG" sz="2800" dirty="0"/>
              <a:t>Съвместна работа на АДГ и Комитета по обучение по зони.</a:t>
            </a:r>
            <a:endParaRPr lang="en-US" sz="2800" dirty="0"/>
          </a:p>
        </p:txBody>
      </p:sp>
    </p:spTree>
    <p:extLst>
      <p:ext uri="{BB962C8B-B14F-4D97-AF65-F5344CB8AC3E}">
        <p14:creationId xmlns:p14="http://schemas.microsoft.com/office/powerpoint/2010/main" val="16536151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AAFCB2-C89B-4305-A9E4-BA2FECCE1252}"/>
              </a:ext>
            </a:extLst>
          </p:cNvPr>
          <p:cNvSpPr>
            <a:spLocks noGrp="1"/>
          </p:cNvSpPr>
          <p:nvPr>
            <p:ph type="title"/>
          </p:nvPr>
        </p:nvSpPr>
        <p:spPr/>
        <p:txBody>
          <a:bodyPr/>
          <a:lstStyle/>
          <a:p>
            <a:r>
              <a:rPr lang="bg-BG" b="1" dirty="0"/>
              <a:t>Как ще го направим?</a:t>
            </a:r>
          </a:p>
        </p:txBody>
      </p:sp>
      <p:sp>
        <p:nvSpPr>
          <p:cNvPr id="3" name="Content Placeholder 2">
            <a:extLst>
              <a:ext uri="{FF2B5EF4-FFF2-40B4-BE49-F238E27FC236}">
                <a16:creationId xmlns:a16="http://schemas.microsoft.com/office/drawing/2014/main" xmlns="" id="{88438B38-56D2-4FBA-A1AC-03098BE2066B}"/>
              </a:ext>
            </a:extLst>
          </p:cNvPr>
          <p:cNvSpPr>
            <a:spLocks noGrp="1"/>
          </p:cNvSpPr>
          <p:nvPr>
            <p:ph idx="1"/>
          </p:nvPr>
        </p:nvSpPr>
        <p:spPr>
          <a:xfrm>
            <a:off x="122312" y="1150378"/>
            <a:ext cx="8410128" cy="3142718"/>
          </a:xfrm>
        </p:spPr>
        <p:txBody>
          <a:bodyPr/>
          <a:lstStyle/>
          <a:p>
            <a:pPr marL="0" indent="0">
              <a:buNone/>
            </a:pPr>
            <a:r>
              <a:rPr lang="bg-BG" sz="3600" b="1" dirty="0" smtClean="0">
                <a:solidFill>
                  <a:srgbClr val="00B0F0"/>
                </a:solidFill>
                <a:latin typeface="Times New Roman" panose="02020603050405020304" pitchFamily="18" charset="0"/>
                <a:ea typeface="Open Sans" panose="020B0606030504020204" pitchFamily="34" charset="0"/>
                <a:cs typeface="Times New Roman" panose="02020603050405020304" pitchFamily="18" charset="0"/>
              </a:rPr>
              <a:t>На клубно </a:t>
            </a:r>
            <a:r>
              <a:rPr lang="bg-BG" sz="3600" b="1" dirty="0">
                <a:solidFill>
                  <a:srgbClr val="00B0F0"/>
                </a:solidFill>
                <a:latin typeface="Times New Roman" panose="02020603050405020304" pitchFamily="18" charset="0"/>
                <a:ea typeface="Open Sans" panose="020B0606030504020204" pitchFamily="34" charset="0"/>
                <a:cs typeface="Times New Roman" panose="02020603050405020304" pitchFamily="18" charset="0"/>
              </a:rPr>
              <a:t>ниво</a:t>
            </a:r>
            <a:r>
              <a:rPr lang="bg-BG" sz="3600" b="1" dirty="0" smtClean="0">
                <a:solidFill>
                  <a:srgbClr val="00B0F0"/>
                </a:solidFill>
                <a:latin typeface="Times New Roman" panose="02020603050405020304" pitchFamily="18" charset="0"/>
                <a:ea typeface="Open Sans" panose="020B0606030504020204" pitchFamily="34" charset="0"/>
                <a:cs typeface="Times New Roman" panose="02020603050405020304" pitchFamily="18" charset="0"/>
              </a:rPr>
              <a:t>:</a:t>
            </a:r>
            <a:endParaRPr lang="bg-BG" sz="3600" b="1" dirty="0">
              <a:solidFill>
                <a:srgbClr val="00B0F0"/>
              </a:solidFill>
              <a:latin typeface="Times New Roman" panose="02020603050405020304" pitchFamily="18" charset="0"/>
              <a:ea typeface="Open Sans" panose="020B0606030504020204" pitchFamily="34" charset="0"/>
              <a:cs typeface="Times New Roman" panose="02020603050405020304" pitchFamily="18" charset="0"/>
            </a:endParaRPr>
          </a:p>
          <a:p>
            <a:endParaRPr lang="en-US" sz="2000" dirty="0"/>
          </a:p>
          <a:p>
            <a:pPr marL="514350" lvl="0" indent="-514350">
              <a:buFont typeface="+mj-lt"/>
              <a:buAutoNum type="arabicPeriod"/>
            </a:pPr>
            <a:r>
              <a:rPr lang="bg-BG" sz="2400" dirty="0"/>
              <a:t>Възлагане на новите членове да подготвят лекция.</a:t>
            </a:r>
            <a:endParaRPr lang="en-US" sz="2400" dirty="0"/>
          </a:p>
          <a:p>
            <a:pPr marL="514350" lvl="0" indent="-514350">
              <a:buFont typeface="+mj-lt"/>
              <a:buAutoNum type="arabicPeriod"/>
            </a:pPr>
            <a:r>
              <a:rPr lang="bg-BG" sz="2400" dirty="0"/>
              <a:t>Определяне на ментор на новопостъпилия член. </a:t>
            </a:r>
            <a:endParaRPr lang="en-US" sz="2400" dirty="0"/>
          </a:p>
          <a:p>
            <a:pPr marL="514350" lvl="0" indent="-514350">
              <a:buFont typeface="+mj-lt"/>
              <a:buAutoNum type="arabicPeriod"/>
            </a:pPr>
            <a:r>
              <a:rPr lang="bg-BG" sz="2400" dirty="0"/>
              <a:t>Отличаване на най-активен нов член в края на ротарианската година.</a:t>
            </a:r>
            <a:endParaRPr lang="en-US" sz="2400" dirty="0"/>
          </a:p>
          <a:p>
            <a:pPr marL="514350" lvl="0" indent="-514350">
              <a:buFont typeface="+mj-lt"/>
              <a:buAutoNum type="arabicPeriod"/>
            </a:pPr>
            <a:r>
              <a:rPr lang="bg-BG" sz="2400" dirty="0"/>
              <a:t>Включване в състава на комитет.</a:t>
            </a:r>
            <a:endParaRPr lang="en-US" sz="2400" dirty="0"/>
          </a:p>
          <a:p>
            <a:pPr marL="514350" lvl="0" indent="-514350">
              <a:buFont typeface="+mj-lt"/>
              <a:buAutoNum type="arabicPeriod"/>
            </a:pPr>
            <a:r>
              <a:rPr lang="bg-BG" sz="2400" dirty="0"/>
              <a:t>Включване в подготовката и изпълнението на проект.</a:t>
            </a:r>
            <a:endParaRPr lang="en-US" sz="2400" dirty="0"/>
          </a:p>
        </p:txBody>
      </p:sp>
    </p:spTree>
    <p:extLst>
      <p:ext uri="{BB962C8B-B14F-4D97-AF65-F5344CB8AC3E}">
        <p14:creationId xmlns:p14="http://schemas.microsoft.com/office/powerpoint/2010/main" val="42844582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3"/>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r>
              <a:rPr lang="bg-BG" altLang="en-US" sz="4000" b="1" dirty="0" smtClean="0">
                <a:latin typeface="Arial Narrow" pitchFamily="34" charset="0"/>
              </a:rPr>
              <a:t>Благодаря! Успех!</a:t>
            </a:r>
            <a:endParaRPr lang="en-US" altLang="en-US" sz="4000" b="1" dirty="0">
              <a:latin typeface="Arial Narrow" pitchFamily="34" charset="0"/>
            </a:endParaRPr>
          </a:p>
        </p:txBody>
      </p:sp>
    </p:spTree>
    <p:extLst>
      <p:ext uri="{BB962C8B-B14F-4D97-AF65-F5344CB8AC3E}">
        <p14:creationId xmlns:p14="http://schemas.microsoft.com/office/powerpoint/2010/main" val="7535118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A62ED7E-775C-4088-A15F-91DFB6415E3A}"/>
              </a:ext>
            </a:extLst>
          </p:cNvPr>
          <p:cNvSpPr>
            <a:spLocks noGrp="1"/>
          </p:cNvSpPr>
          <p:nvPr>
            <p:ph idx="4294967295"/>
          </p:nvPr>
        </p:nvSpPr>
        <p:spPr>
          <a:xfrm>
            <a:off x="0" y="1219200"/>
            <a:ext cx="8229600" cy="4525963"/>
          </a:xfrm>
          <a:prstGeom prst="rect">
            <a:avLst/>
          </a:prstGeom>
        </p:spPr>
        <p:txBody>
          <a:bodyPr/>
          <a:lstStyle/>
          <a:p>
            <a:pPr marL="0" indent="0">
              <a:buNone/>
            </a:pPr>
            <a:r>
              <a:rPr lang="bg-BG" sz="2800" dirty="0">
                <a:solidFill>
                  <a:srgbClr val="002060"/>
                </a:solidFill>
              </a:rPr>
              <a:t>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4" y="0"/>
            <a:ext cx="9137952" cy="6858000"/>
          </a:xfrm>
          <a:prstGeom prst="rect">
            <a:avLst/>
          </a:prstGeom>
        </p:spPr>
      </p:pic>
    </p:spTree>
    <p:extLst>
      <p:ext uri="{BB962C8B-B14F-4D97-AF65-F5344CB8AC3E}">
        <p14:creationId xmlns:p14="http://schemas.microsoft.com/office/powerpoint/2010/main" val="8824498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chor="ctr" anchorCtr="0"/>
          <a:lstStyle/>
          <a:p>
            <a:pPr eaLnBrk="1" hangingPunct="1">
              <a:defRPr/>
            </a:pPr>
            <a:r>
              <a:rPr lang="bg-BG" sz="3600" b="1" dirty="0" smtClean="0">
                <a:latin typeface="Times New Roman" panose="02020603050405020304" pitchFamily="18" charset="0"/>
                <a:cs typeface="Times New Roman" panose="02020603050405020304" pitchFamily="18" charset="0"/>
              </a:rPr>
              <a:t>Как да работим заедно</a:t>
            </a:r>
            <a:endParaRPr lang="en-US" sz="3600" b="1" dirty="0">
              <a:latin typeface="Times New Roman" panose="02020603050405020304" pitchFamily="18" charset="0"/>
              <a:cs typeface="Times New Roman" panose="02020603050405020304" pitchFamily="18" charset="0"/>
            </a:endParaRPr>
          </a:p>
        </p:txBody>
      </p:sp>
      <p:sp>
        <p:nvSpPr>
          <p:cNvPr id="54275" name="Rectangle 3"/>
          <p:cNvSpPr>
            <a:spLocks noGrp="1" noChangeArrowheads="1"/>
          </p:cNvSpPr>
          <p:nvPr>
            <p:ph type="subTitle"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bg-BG" altLang="en-US" sz="2400" b="1" dirty="0" smtClean="0">
                <a:latin typeface="Georgia" panose="02040502050405020303" pitchFamily="18" charset="0"/>
                <a:cs typeface="Times New Roman" pitchFamily="18" charset="0"/>
              </a:rPr>
              <a:t>Стоянка Георгиева, </a:t>
            </a:r>
          </a:p>
          <a:p>
            <a:pPr eaLnBrk="1" hangingPunct="1"/>
            <a:r>
              <a:rPr lang="bg-BG" altLang="en-US" sz="2000" dirty="0">
                <a:latin typeface="Georgia" panose="02040502050405020303" pitchFamily="18" charset="0"/>
                <a:cs typeface="Times New Roman" pitchFamily="18" charset="0"/>
              </a:rPr>
              <a:t>с</a:t>
            </a:r>
            <a:r>
              <a:rPr lang="bg-BG" altLang="en-US" sz="2000" dirty="0" smtClean="0">
                <a:latin typeface="Georgia" panose="02040502050405020303" pitchFamily="18" charset="0"/>
                <a:cs typeface="Times New Roman" pitchFamily="18" charset="0"/>
              </a:rPr>
              <a:t>екретар на дистрикта</a:t>
            </a:r>
            <a:endParaRPr lang="bg-BG" altLang="en-US" sz="2000" dirty="0">
              <a:latin typeface="Georgia" panose="02040502050405020303" pitchFamily="18" charset="0"/>
              <a:cs typeface="Times New Roman" pitchFamily="18" charset="0"/>
            </a:endParaRPr>
          </a:p>
        </p:txBody>
      </p:sp>
    </p:spTree>
    <p:extLst>
      <p:ext uri="{BB962C8B-B14F-4D97-AF65-F5344CB8AC3E}">
        <p14:creationId xmlns:p14="http://schemas.microsoft.com/office/powerpoint/2010/main" val="33747092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0E2A1457-8047-4681-9E24-36AE7BDBCC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5613" y="3933056"/>
            <a:ext cx="3121152" cy="2080260"/>
          </a:xfrm>
          <a:prstGeom prst="rect">
            <a:avLst/>
          </a:prstGeom>
          <a:ln w="19050">
            <a:solidFill>
              <a:srgbClr val="002060"/>
            </a:solidFill>
          </a:ln>
        </p:spPr>
      </p:pic>
      <p:pic>
        <p:nvPicPr>
          <p:cNvPr id="9" name="Picture 8">
            <a:extLst>
              <a:ext uri="{FF2B5EF4-FFF2-40B4-BE49-F238E27FC236}">
                <a16:creationId xmlns:a16="http://schemas.microsoft.com/office/drawing/2014/main" xmlns="" id="{B2782242-CF15-4F3A-9B26-F93862BAA2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4740" y="1930158"/>
            <a:ext cx="4053840" cy="2533650"/>
          </a:xfrm>
          <a:prstGeom prst="rect">
            <a:avLst/>
          </a:prstGeom>
          <a:ln w="19050">
            <a:solidFill>
              <a:srgbClr val="002060"/>
            </a:solidFill>
          </a:ln>
        </p:spPr>
      </p:pic>
      <p:sp>
        <p:nvSpPr>
          <p:cNvPr id="2" name="Title 1">
            <a:extLst>
              <a:ext uri="{FF2B5EF4-FFF2-40B4-BE49-F238E27FC236}">
                <a16:creationId xmlns:a16="http://schemas.microsoft.com/office/drawing/2014/main" xmlns="" id="{17AB53B8-9344-4A92-8963-6BEA5D341D6D}"/>
              </a:ext>
            </a:extLst>
          </p:cNvPr>
          <p:cNvSpPr>
            <a:spLocks noGrp="1"/>
          </p:cNvSpPr>
          <p:nvPr>
            <p:ph type="title"/>
          </p:nvPr>
        </p:nvSpPr>
        <p:spPr/>
        <p:txBody>
          <a:bodyPr/>
          <a:lstStyle/>
          <a:p>
            <a:r>
              <a:rPr lang="bg-BG" b="1" dirty="0"/>
              <a:t>Ротари: Хора на действието</a:t>
            </a:r>
          </a:p>
        </p:txBody>
      </p:sp>
      <p:pic>
        <p:nvPicPr>
          <p:cNvPr id="5" name="Content Placeholder 4">
            <a:extLst>
              <a:ext uri="{FF2B5EF4-FFF2-40B4-BE49-F238E27FC236}">
                <a16:creationId xmlns:a16="http://schemas.microsoft.com/office/drawing/2014/main" xmlns="" id="{AF5F92D7-7CAE-45D4-B362-A86F9ADBFBBA}"/>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5580112" y="1345133"/>
            <a:ext cx="2514600" cy="2112264"/>
          </a:xfrm>
          <a:solidFill>
            <a:srgbClr val="002060"/>
          </a:solidFill>
          <a:ln w="19050">
            <a:solidFill>
              <a:srgbClr val="C00000"/>
            </a:solidFill>
          </a:ln>
        </p:spPr>
      </p:pic>
      <p:cxnSp>
        <p:nvCxnSpPr>
          <p:cNvPr id="15" name="Straight Connector 14">
            <a:extLst>
              <a:ext uri="{FF2B5EF4-FFF2-40B4-BE49-F238E27FC236}">
                <a16:creationId xmlns:a16="http://schemas.microsoft.com/office/drawing/2014/main" xmlns="" id="{2375BFFE-91AC-4045-80B7-B354AC61F33D}"/>
              </a:ext>
            </a:extLst>
          </p:cNvPr>
          <p:cNvCxnSpPr/>
          <p:nvPr/>
        </p:nvCxnSpPr>
        <p:spPr>
          <a:xfrm>
            <a:off x="1214168" y="6076474"/>
            <a:ext cx="1839956" cy="0"/>
          </a:xfrm>
          <a:prstGeom prst="line">
            <a:avLst/>
          </a:prstGeom>
          <a:ln>
            <a:solidFill>
              <a:schemeClr val="tx2">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xmlns="" id="{ECC70638-8244-463B-B8C7-49DE43C3E1E1}"/>
              </a:ext>
            </a:extLst>
          </p:cNvPr>
          <p:cNvCxnSpPr>
            <a:cxnSpLocks/>
          </p:cNvCxnSpPr>
          <p:nvPr/>
        </p:nvCxnSpPr>
        <p:spPr>
          <a:xfrm flipV="1">
            <a:off x="3020579" y="3347763"/>
            <a:ext cx="2964" cy="278804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xmlns="" id="{D01B4214-5391-4E37-894E-8990E20515B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3586" y="3315309"/>
            <a:ext cx="1839956" cy="2761165"/>
          </a:xfrm>
          <a:prstGeom prst="rect">
            <a:avLst/>
          </a:prstGeom>
          <a:ln>
            <a:solidFill>
              <a:srgbClr val="002060"/>
            </a:solidFill>
          </a:ln>
        </p:spPr>
      </p:pic>
      <p:pic>
        <p:nvPicPr>
          <p:cNvPr id="7" name="Picture 6">
            <a:extLst>
              <a:ext uri="{FF2B5EF4-FFF2-40B4-BE49-F238E27FC236}">
                <a16:creationId xmlns:a16="http://schemas.microsoft.com/office/drawing/2014/main" xmlns="" id="{C7761010-1760-4550-95FE-E530A1906B0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8811" y="1328119"/>
            <a:ext cx="2773299" cy="2085499"/>
          </a:xfrm>
          <a:prstGeom prst="rect">
            <a:avLst/>
          </a:prstGeom>
          <a:ln w="19050">
            <a:solidFill>
              <a:srgbClr val="C00000"/>
            </a:solidFill>
          </a:ln>
        </p:spPr>
      </p:pic>
    </p:spTree>
    <p:extLst>
      <p:ext uri="{BB962C8B-B14F-4D97-AF65-F5344CB8AC3E}">
        <p14:creationId xmlns:p14="http://schemas.microsoft.com/office/powerpoint/2010/main" val="37610659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3"/>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r>
              <a:rPr lang="bg-BG" altLang="en-US" sz="4000" b="1" dirty="0" smtClean="0">
                <a:latin typeface="Arial Narrow" pitchFamily="34" charset="0"/>
              </a:rPr>
              <a:t>Благодаря! Успех!</a:t>
            </a:r>
            <a:endParaRPr lang="en-US" altLang="en-US" sz="4000" b="1" dirty="0">
              <a:latin typeface="Arial Narrow" pitchFamily="34" charset="0"/>
            </a:endParaRPr>
          </a:p>
        </p:txBody>
      </p:sp>
    </p:spTree>
    <p:extLst>
      <p:ext uri="{BB962C8B-B14F-4D97-AF65-F5344CB8AC3E}">
        <p14:creationId xmlns:p14="http://schemas.microsoft.com/office/powerpoint/2010/main" val="11915740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A62ED7E-775C-4088-A15F-91DFB6415E3A}"/>
              </a:ext>
            </a:extLst>
          </p:cNvPr>
          <p:cNvSpPr>
            <a:spLocks noGrp="1"/>
          </p:cNvSpPr>
          <p:nvPr>
            <p:ph idx="4294967295"/>
          </p:nvPr>
        </p:nvSpPr>
        <p:spPr>
          <a:xfrm>
            <a:off x="0" y="1219200"/>
            <a:ext cx="8229600" cy="4525963"/>
          </a:xfrm>
          <a:prstGeom prst="rect">
            <a:avLst/>
          </a:prstGeom>
        </p:spPr>
        <p:txBody>
          <a:bodyPr/>
          <a:lstStyle/>
          <a:p>
            <a:pPr marL="0" indent="0">
              <a:buNone/>
            </a:pPr>
            <a:r>
              <a:rPr lang="bg-BG" sz="2800" dirty="0">
                <a:solidFill>
                  <a:srgbClr val="002060"/>
                </a:solidFill>
              </a:rPr>
              <a:t>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4" y="0"/>
            <a:ext cx="9137952" cy="6858000"/>
          </a:xfrm>
          <a:prstGeom prst="rect">
            <a:avLst/>
          </a:prstGeom>
        </p:spPr>
      </p:pic>
    </p:spTree>
    <p:extLst>
      <p:ext uri="{BB962C8B-B14F-4D97-AF65-F5344CB8AC3E}">
        <p14:creationId xmlns:p14="http://schemas.microsoft.com/office/powerpoint/2010/main" val="2977569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AB53B8-9344-4A92-8963-6BEA5D341D6D}"/>
              </a:ext>
            </a:extLst>
          </p:cNvPr>
          <p:cNvSpPr>
            <a:spLocks noGrp="1"/>
          </p:cNvSpPr>
          <p:nvPr>
            <p:ph type="title"/>
          </p:nvPr>
        </p:nvSpPr>
        <p:spPr/>
        <p:txBody>
          <a:bodyPr/>
          <a:lstStyle/>
          <a:p>
            <a:r>
              <a:rPr lang="bg-BG" b="1" dirty="0"/>
              <a:t>Членството в Ротари – последните </a:t>
            </a:r>
            <a:r>
              <a:rPr lang="en-US" b="1" dirty="0"/>
              <a:t>2</a:t>
            </a:r>
            <a:r>
              <a:rPr lang="bg-BG" b="1" dirty="0"/>
              <a:t>0 години</a:t>
            </a:r>
          </a:p>
        </p:txBody>
      </p:sp>
      <p:sp>
        <p:nvSpPr>
          <p:cNvPr id="3" name="Content Placeholder 2">
            <a:extLst>
              <a:ext uri="{FF2B5EF4-FFF2-40B4-BE49-F238E27FC236}">
                <a16:creationId xmlns:a16="http://schemas.microsoft.com/office/drawing/2014/main" xmlns="" id="{7A62ED7E-775C-4088-A15F-91DFB6415E3A}"/>
              </a:ext>
            </a:extLst>
          </p:cNvPr>
          <p:cNvSpPr>
            <a:spLocks noGrp="1"/>
          </p:cNvSpPr>
          <p:nvPr>
            <p:ph idx="1"/>
          </p:nvPr>
        </p:nvSpPr>
        <p:spPr/>
        <p:txBody>
          <a:bodyPr/>
          <a:lstStyle/>
          <a:p>
            <a:r>
              <a:rPr lang="en-US" dirty="0"/>
              <a:t>====</a:t>
            </a:r>
          </a:p>
          <a:p>
            <a:endParaRPr lang="bg-BG" dirty="0"/>
          </a:p>
        </p:txBody>
      </p:sp>
      <p:pic>
        <p:nvPicPr>
          <p:cNvPr id="5" name="Picture 4">
            <a:extLst>
              <a:ext uri="{FF2B5EF4-FFF2-40B4-BE49-F238E27FC236}">
                <a16:creationId xmlns:a16="http://schemas.microsoft.com/office/drawing/2014/main" xmlns="" id="{31119647-C193-4587-9DF0-8D073EF838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17" y="1340768"/>
            <a:ext cx="7017143" cy="3195429"/>
          </a:xfrm>
          <a:prstGeom prst="rect">
            <a:avLst/>
          </a:prstGeom>
          <a:ln w="19050">
            <a:solidFill>
              <a:srgbClr val="002060"/>
            </a:solid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xmlns="" id="{1EAA205D-FA2D-41AB-844B-1F80EB3D2A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2183" y="4126191"/>
            <a:ext cx="4402000" cy="2731809"/>
          </a:xfrm>
          <a:prstGeom prst="rect">
            <a:avLst/>
          </a:prstGeom>
          <a:ln w="19050">
            <a:solidFill>
              <a:srgbClr val="00206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8297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AB53B8-9344-4A92-8963-6BEA5D341D6D}"/>
              </a:ext>
            </a:extLst>
          </p:cNvPr>
          <p:cNvSpPr>
            <a:spLocks noGrp="1"/>
          </p:cNvSpPr>
          <p:nvPr>
            <p:ph type="title"/>
          </p:nvPr>
        </p:nvSpPr>
        <p:spPr/>
        <p:txBody>
          <a:bodyPr/>
          <a:lstStyle/>
          <a:p>
            <a:r>
              <a:rPr lang="bg-BG" b="1" dirty="0"/>
              <a:t>Светът в последните </a:t>
            </a:r>
            <a:r>
              <a:rPr lang="en-US" b="1" dirty="0"/>
              <a:t>2</a:t>
            </a:r>
            <a:r>
              <a:rPr lang="bg-BG" b="1" dirty="0"/>
              <a:t>0 години</a:t>
            </a:r>
          </a:p>
        </p:txBody>
      </p:sp>
      <p:sp>
        <p:nvSpPr>
          <p:cNvPr id="3" name="Content Placeholder 2">
            <a:extLst>
              <a:ext uri="{FF2B5EF4-FFF2-40B4-BE49-F238E27FC236}">
                <a16:creationId xmlns:a16="http://schemas.microsoft.com/office/drawing/2014/main" xmlns="" id="{7A62ED7E-775C-4088-A15F-91DFB6415E3A}"/>
              </a:ext>
            </a:extLst>
          </p:cNvPr>
          <p:cNvSpPr>
            <a:spLocks noGrp="1"/>
          </p:cNvSpPr>
          <p:nvPr>
            <p:ph idx="1"/>
          </p:nvPr>
        </p:nvSpPr>
        <p:spPr/>
        <p:txBody>
          <a:bodyPr/>
          <a:lstStyle/>
          <a:p>
            <a:pPr>
              <a:buFontTx/>
              <a:buChar char="-"/>
            </a:pPr>
            <a:r>
              <a:rPr lang="bg-BG" sz="2000" dirty="0">
                <a:solidFill>
                  <a:srgbClr val="C00000"/>
                </a:solidFill>
              </a:rPr>
              <a:t>Не мога да </a:t>
            </a:r>
            <a:r>
              <a:rPr lang="bg-BG" sz="2000" b="1" u="sng" dirty="0">
                <a:solidFill>
                  <a:srgbClr val="C00000"/>
                </a:solidFill>
              </a:rPr>
              <a:t>си</a:t>
            </a:r>
            <a:r>
              <a:rPr lang="bg-BG" sz="2000" b="1" dirty="0">
                <a:solidFill>
                  <a:srgbClr val="C00000"/>
                </a:solidFill>
              </a:rPr>
              <a:t> </a:t>
            </a:r>
            <a:r>
              <a:rPr lang="bg-BG" sz="2000" dirty="0">
                <a:solidFill>
                  <a:srgbClr val="C00000"/>
                </a:solidFill>
              </a:rPr>
              <a:t>вляза в пощата…?!</a:t>
            </a:r>
          </a:p>
          <a:p>
            <a:pPr>
              <a:buFontTx/>
              <a:buChar char="-"/>
            </a:pPr>
            <a:r>
              <a:rPr lang="bg-BG" sz="2000" dirty="0">
                <a:solidFill>
                  <a:srgbClr val="C00000"/>
                </a:solidFill>
              </a:rPr>
              <a:t>Забравих</a:t>
            </a:r>
            <a:r>
              <a:rPr lang="bg-BG" sz="2000" b="1" dirty="0">
                <a:solidFill>
                  <a:srgbClr val="C00000"/>
                </a:solidFill>
              </a:rPr>
              <a:t> </a:t>
            </a:r>
            <a:r>
              <a:rPr lang="bg-BG" sz="2000" b="1" u="sng" dirty="0">
                <a:solidFill>
                  <a:srgbClr val="C00000"/>
                </a:solidFill>
              </a:rPr>
              <a:t>си</a:t>
            </a:r>
            <a:r>
              <a:rPr lang="bg-BG" sz="2000" b="1" dirty="0">
                <a:solidFill>
                  <a:srgbClr val="C00000"/>
                </a:solidFill>
              </a:rPr>
              <a:t> </a:t>
            </a:r>
            <a:r>
              <a:rPr lang="bg-BG" sz="2000" dirty="0">
                <a:solidFill>
                  <a:srgbClr val="C00000"/>
                </a:solidFill>
              </a:rPr>
              <a:t>телефона…</a:t>
            </a:r>
            <a:r>
              <a:rPr lang="bg-BG" sz="2000" b="1" dirty="0">
                <a:solidFill>
                  <a:srgbClr val="C00000"/>
                </a:solidFill>
              </a:rPr>
              <a:t>?!</a:t>
            </a:r>
            <a:endParaRPr lang="bg-BG" sz="2000" dirty="0">
              <a:solidFill>
                <a:srgbClr val="C00000"/>
              </a:solidFill>
            </a:endParaRPr>
          </a:p>
          <a:p>
            <a:pPr>
              <a:buFontTx/>
              <a:buChar char="-"/>
            </a:pPr>
            <a:r>
              <a:rPr lang="bg-BG" sz="2000" b="1" dirty="0">
                <a:solidFill>
                  <a:srgbClr val="C00000"/>
                </a:solidFill>
              </a:rPr>
              <a:t>Заглавия от един ден в различни медии:</a:t>
            </a:r>
          </a:p>
          <a:p>
            <a:pPr marL="0" indent="0">
              <a:buNone/>
            </a:pPr>
            <a:r>
              <a:rPr lang="bg-BG" sz="2000" b="1" u="sng" dirty="0" smtClean="0">
                <a:hlinkClick r:id="rId3"/>
              </a:rPr>
              <a:t>    Отгледаха </a:t>
            </a:r>
            <a:r>
              <a:rPr lang="bg-BG" sz="2000" b="1" u="sng" dirty="0">
                <a:hlinkClick r:id="rId3"/>
              </a:rPr>
              <a:t>зеленчуци, които могат да растат на Марс</a:t>
            </a:r>
            <a:endParaRPr lang="bg-BG" sz="2000" dirty="0"/>
          </a:p>
          <a:p>
            <a:pPr marL="0" indent="0">
              <a:buNone/>
            </a:pPr>
            <a:r>
              <a:rPr lang="bg-BG" sz="2000" b="1" u="sng" dirty="0">
                <a:hlinkClick r:id="rId4"/>
              </a:rPr>
              <a:t>    Развъждането на виртуални котки е на път да блокира транзакциите с една от криптовалутите</a:t>
            </a:r>
            <a:endParaRPr lang="bg-BG" sz="2000" dirty="0"/>
          </a:p>
          <a:p>
            <a:pPr marL="0" indent="0">
              <a:buNone/>
            </a:pPr>
            <a:r>
              <a:rPr lang="bg-BG" sz="2000" b="1" u="sng" dirty="0">
                <a:hlinkClick r:id="rId5"/>
              </a:rPr>
              <a:t>    Изкуствен интелект вече чете и разбира текст по-добре от човека</a:t>
            </a:r>
            <a:endParaRPr lang="bg-BG" sz="2000" dirty="0"/>
          </a:p>
          <a:p>
            <a:pPr marL="0" indent="0">
              <a:buNone/>
            </a:pPr>
            <a:r>
              <a:rPr lang="bg-BG" sz="2000" b="1" u="sng" dirty="0">
                <a:hlinkClick r:id="rId6"/>
              </a:rPr>
              <a:t>     Великобритания ще има министър на самотата</a:t>
            </a:r>
            <a:endParaRPr lang="bg-BG" sz="2000" b="1" dirty="0"/>
          </a:p>
          <a:p>
            <a:pPr>
              <a:buFontTx/>
              <a:buChar char="-"/>
            </a:pPr>
            <a:endParaRPr lang="bg-BG" sz="2000" dirty="0"/>
          </a:p>
        </p:txBody>
      </p:sp>
      <p:pic>
        <p:nvPicPr>
          <p:cNvPr id="5" name="Picture 4">
            <a:extLst>
              <a:ext uri="{FF2B5EF4-FFF2-40B4-BE49-F238E27FC236}">
                <a16:creationId xmlns:a16="http://schemas.microsoft.com/office/drawing/2014/main" xmlns="" id="{F2F7EA54-EE9E-4BA7-B7C0-BC8E5113FF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71800" y="4437112"/>
            <a:ext cx="2232248" cy="1813702"/>
          </a:xfrm>
          <a:prstGeom prst="rect">
            <a:avLst/>
          </a:prstGeom>
          <a:ln w="19050">
            <a:solidFill>
              <a:srgbClr val="C00000"/>
            </a:solidFill>
          </a:ln>
        </p:spPr>
      </p:pic>
    </p:spTree>
    <p:extLst>
      <p:ext uri="{BB962C8B-B14F-4D97-AF65-F5344CB8AC3E}">
        <p14:creationId xmlns:p14="http://schemas.microsoft.com/office/powerpoint/2010/main" val="2899295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DD48B1CF-D629-4A0F-AE17-A941D1C7EA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4479" y="1196752"/>
            <a:ext cx="3738095" cy="4995238"/>
          </a:xfrm>
          <a:prstGeom prst="rect">
            <a:avLst/>
          </a:prstGeom>
        </p:spPr>
      </p:pic>
      <p:sp>
        <p:nvSpPr>
          <p:cNvPr id="2" name="Title 1">
            <a:extLst>
              <a:ext uri="{FF2B5EF4-FFF2-40B4-BE49-F238E27FC236}">
                <a16:creationId xmlns:a16="http://schemas.microsoft.com/office/drawing/2014/main" xmlns="" id="{2A806CB4-E7BD-4094-843D-3601005D5555}"/>
              </a:ext>
            </a:extLst>
          </p:cNvPr>
          <p:cNvSpPr>
            <a:spLocks noGrp="1"/>
          </p:cNvSpPr>
          <p:nvPr>
            <p:ph type="title"/>
          </p:nvPr>
        </p:nvSpPr>
        <p:spPr/>
        <p:txBody>
          <a:bodyPr/>
          <a:lstStyle/>
          <a:p>
            <a:r>
              <a:rPr lang="bg-BG" b="1" dirty="0"/>
              <a:t>Това можем да правим и ние, на ниво клуб:</a:t>
            </a:r>
          </a:p>
        </p:txBody>
      </p:sp>
      <p:pic>
        <p:nvPicPr>
          <p:cNvPr id="8" name="Content Placeholder 7">
            <a:extLst>
              <a:ext uri="{FF2B5EF4-FFF2-40B4-BE49-F238E27FC236}">
                <a16:creationId xmlns:a16="http://schemas.microsoft.com/office/drawing/2014/main" xmlns="" id="{A8DD1E38-951E-4B09-9D58-8C2CAAB8E0AC}"/>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2012396" y="2332037"/>
            <a:ext cx="3528084" cy="3859953"/>
          </a:xfrm>
          <a:ln w="12700">
            <a:solidFill>
              <a:srgbClr val="002060"/>
            </a:solidFill>
          </a:ln>
        </p:spPr>
      </p:pic>
      <p:pic>
        <p:nvPicPr>
          <p:cNvPr id="10" name="Picture 9">
            <a:extLst>
              <a:ext uri="{FF2B5EF4-FFF2-40B4-BE49-F238E27FC236}">
                <a16:creationId xmlns:a16="http://schemas.microsoft.com/office/drawing/2014/main" xmlns="" id="{63FEED4F-F3E2-48D5-8F6D-5F6DC6B57A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1001" y="1010080"/>
            <a:ext cx="3315810" cy="3040571"/>
          </a:xfrm>
          <a:prstGeom prst="rect">
            <a:avLst/>
          </a:prstGeom>
          <a:ln w="19050">
            <a:solidFill>
              <a:srgbClr val="002060"/>
            </a:solidFill>
          </a:ln>
        </p:spPr>
      </p:pic>
    </p:spTree>
    <p:extLst>
      <p:ext uri="{BB962C8B-B14F-4D97-AF65-F5344CB8AC3E}">
        <p14:creationId xmlns:p14="http://schemas.microsoft.com/office/powerpoint/2010/main" val="4249862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AB53B8-9344-4A92-8963-6BEA5D341D6D}"/>
              </a:ext>
            </a:extLst>
          </p:cNvPr>
          <p:cNvSpPr>
            <a:spLocks noGrp="1"/>
          </p:cNvSpPr>
          <p:nvPr>
            <p:ph type="title"/>
          </p:nvPr>
        </p:nvSpPr>
        <p:spPr/>
        <p:txBody>
          <a:bodyPr/>
          <a:lstStyle/>
          <a:p>
            <a:r>
              <a:rPr lang="bg-BG" dirty="0"/>
              <a:t> </a:t>
            </a:r>
            <a:r>
              <a:rPr lang="bg-BG" b="1" dirty="0"/>
              <a:t>Ротари – каква организация сме? </a:t>
            </a:r>
          </a:p>
        </p:txBody>
      </p:sp>
      <p:sp>
        <p:nvSpPr>
          <p:cNvPr id="3" name="Content Placeholder 2">
            <a:extLst>
              <a:ext uri="{FF2B5EF4-FFF2-40B4-BE49-F238E27FC236}">
                <a16:creationId xmlns:a16="http://schemas.microsoft.com/office/drawing/2014/main" xmlns="" id="{7A62ED7E-775C-4088-A15F-91DFB6415E3A}"/>
              </a:ext>
            </a:extLst>
          </p:cNvPr>
          <p:cNvSpPr>
            <a:spLocks noGrp="1"/>
          </p:cNvSpPr>
          <p:nvPr>
            <p:ph idx="1"/>
          </p:nvPr>
        </p:nvSpPr>
        <p:spPr>
          <a:xfrm>
            <a:off x="457200" y="1219201"/>
            <a:ext cx="8229600" cy="2055844"/>
          </a:xfrm>
          <a:solidFill>
            <a:schemeClr val="accent6">
              <a:lumMod val="20000"/>
              <a:lumOff val="80000"/>
            </a:schemeClr>
          </a:solidFill>
          <a:ln>
            <a:solidFill>
              <a:schemeClr val="tx2"/>
            </a:solidFill>
          </a:ln>
        </p:spPr>
        <p:txBody>
          <a:bodyPr/>
          <a:lstStyle/>
          <a:p>
            <a:pPr marL="0" indent="0">
              <a:buNone/>
            </a:pPr>
            <a:r>
              <a:rPr lang="bg-BG" sz="2000" dirty="0">
                <a:solidFill>
                  <a:srgbClr val="002060"/>
                </a:solidFill>
              </a:rPr>
              <a:t>  А. Хуманитарна /благотворителна? – според мащаба на нашите проекти;</a:t>
            </a:r>
          </a:p>
          <a:p>
            <a:pPr marL="0" indent="0">
              <a:buNone/>
            </a:pPr>
            <a:r>
              <a:rPr lang="bg-BG" sz="2000" dirty="0">
                <a:solidFill>
                  <a:srgbClr val="002060"/>
                </a:solidFill>
              </a:rPr>
              <a:t>  В. Организация, която съществува заради членовете си – приятелство, професионални контакти, споделени интереси и ценности, общи действия за решаване на нужди и проблеми;</a:t>
            </a:r>
          </a:p>
          <a:p>
            <a:pPr marL="0" indent="0">
              <a:buNone/>
            </a:pPr>
            <a:r>
              <a:rPr lang="bg-BG" sz="2000" dirty="0">
                <a:solidFill>
                  <a:srgbClr val="002060"/>
                </a:solidFill>
              </a:rPr>
              <a:t>  С. И двете.</a:t>
            </a:r>
          </a:p>
        </p:txBody>
      </p:sp>
      <p:sp>
        <p:nvSpPr>
          <p:cNvPr id="4" name="Content Placeholder 2">
            <a:extLst>
              <a:ext uri="{FF2B5EF4-FFF2-40B4-BE49-F238E27FC236}">
                <a16:creationId xmlns:a16="http://schemas.microsoft.com/office/drawing/2014/main" xmlns="" id="{D972581C-6108-4AEA-BAFB-CD0FC9C9D743}"/>
              </a:ext>
            </a:extLst>
          </p:cNvPr>
          <p:cNvSpPr txBox="1">
            <a:spLocks/>
          </p:cNvSpPr>
          <p:nvPr/>
        </p:nvSpPr>
        <p:spPr>
          <a:xfrm>
            <a:off x="457200" y="3284984"/>
            <a:ext cx="8229600" cy="2448271"/>
          </a:xfrm>
          <a:prstGeom prst="rect">
            <a:avLst/>
          </a:prstGeom>
          <a:solidFill>
            <a:schemeClr val="accent1">
              <a:lumMod val="20000"/>
              <a:lumOff val="80000"/>
            </a:schemeClr>
          </a:solidFill>
          <a:ln>
            <a:solidFill>
              <a:schemeClr val="tx2"/>
            </a:solidFill>
          </a:ln>
        </p:spPr>
        <p:txBody>
          <a:bodyPr/>
          <a:lstStyle>
            <a:lvl1pPr marL="342900" indent="-342900" algn="l" defTabSz="457200" rtl="0" eaLnBrk="0" fontAlgn="base" hangingPunct="0">
              <a:spcBef>
                <a:spcPct val="20000"/>
              </a:spcBef>
              <a:spcAft>
                <a:spcPct val="0"/>
              </a:spcAft>
              <a:buFont typeface="Arial" pitchFamily="34" charset="0"/>
              <a:buChar char="•"/>
              <a:defRPr sz="3000" kern="1200">
                <a:solidFill>
                  <a:srgbClr val="58585A"/>
                </a:solidFill>
                <a:latin typeface="Georgia"/>
                <a:ea typeface="MS PGothic" pitchFamily="34" charset="-128"/>
                <a:cs typeface="Georgia"/>
              </a:defRPr>
            </a:lvl1pPr>
            <a:lvl2pPr marL="742950" indent="-285750" algn="l" defTabSz="457200" rtl="0" eaLnBrk="0" fontAlgn="base" hangingPunct="0">
              <a:spcBef>
                <a:spcPct val="20000"/>
              </a:spcBef>
              <a:spcAft>
                <a:spcPct val="0"/>
              </a:spcAft>
              <a:buFont typeface="Arial" pitchFamily="34" charset="0"/>
              <a:buChar char="–"/>
              <a:defRPr sz="2600" kern="1200">
                <a:solidFill>
                  <a:srgbClr val="58585A"/>
                </a:solidFill>
                <a:latin typeface="Georgia"/>
                <a:ea typeface="MS PGothic" pitchFamily="34" charset="-128"/>
                <a:cs typeface="Georgia"/>
              </a:defRPr>
            </a:lvl2pPr>
            <a:lvl3pPr marL="1143000" indent="-228600" algn="l" defTabSz="457200" rtl="0" eaLnBrk="0" fontAlgn="base" hangingPunct="0">
              <a:spcBef>
                <a:spcPct val="20000"/>
              </a:spcBef>
              <a:spcAft>
                <a:spcPct val="0"/>
              </a:spcAft>
              <a:buFont typeface="Arial" pitchFamily="34" charset="0"/>
              <a:buChar char="•"/>
              <a:defRPr sz="2200" kern="1200">
                <a:solidFill>
                  <a:srgbClr val="58585A"/>
                </a:solidFill>
                <a:latin typeface="Georgia"/>
                <a:ea typeface="MS PGothic" pitchFamily="34" charset="-128"/>
                <a:cs typeface="Georgia"/>
              </a:defRPr>
            </a:lvl3pPr>
            <a:lvl4pPr marL="1600200" indent="-228600" algn="l" defTabSz="457200" rtl="0" eaLnBrk="0" fontAlgn="base" hangingPunct="0">
              <a:spcBef>
                <a:spcPct val="20000"/>
              </a:spcBef>
              <a:spcAft>
                <a:spcPct val="0"/>
              </a:spcAft>
              <a:buFont typeface="Arial" pitchFamily="34" charset="0"/>
              <a:buChar char="–"/>
              <a:defRPr sz="1800" kern="1200">
                <a:solidFill>
                  <a:srgbClr val="58585A"/>
                </a:solidFill>
                <a:latin typeface="Georgia"/>
                <a:ea typeface="MS PGothic" pitchFamily="34" charset="-128"/>
                <a:cs typeface="Georgia"/>
              </a:defRPr>
            </a:lvl4pPr>
            <a:lvl5pPr marL="2057400" indent="-228600" algn="l" defTabSz="457200" rtl="0" eaLnBrk="0" fontAlgn="base" hangingPunct="0">
              <a:spcBef>
                <a:spcPct val="20000"/>
              </a:spcBef>
              <a:spcAft>
                <a:spcPct val="0"/>
              </a:spcAft>
              <a:buFont typeface="Arial" pitchFamily="34" charset="0"/>
              <a:buChar char="»"/>
              <a:defRPr sz="1600" kern="1200">
                <a:solidFill>
                  <a:srgbClr val="58585A"/>
                </a:solidFill>
                <a:latin typeface="Georgia"/>
                <a:ea typeface="MS PGothic" pitchFamily="34" charset="-128"/>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pitchFamily="34" charset="0"/>
              <a:buNone/>
            </a:pPr>
            <a:r>
              <a:rPr lang="bg-BG" sz="2000" dirty="0">
                <a:solidFill>
                  <a:srgbClr val="002060"/>
                </a:solidFill>
              </a:rPr>
              <a:t>  А. Организация която пази традициите си;</a:t>
            </a:r>
          </a:p>
          <a:p>
            <a:pPr marL="0" indent="0">
              <a:buFont typeface="Arial" pitchFamily="34" charset="0"/>
              <a:buNone/>
            </a:pPr>
            <a:r>
              <a:rPr lang="bg-BG" sz="2000" dirty="0">
                <a:solidFill>
                  <a:srgbClr val="002060"/>
                </a:solidFill>
              </a:rPr>
              <a:t>  В. Организация, която се променя;</a:t>
            </a:r>
          </a:p>
          <a:p>
            <a:pPr marL="0" indent="0">
              <a:buFont typeface="Arial" pitchFamily="34" charset="0"/>
              <a:buNone/>
            </a:pPr>
            <a:r>
              <a:rPr lang="bg-BG" sz="2000" dirty="0">
                <a:solidFill>
                  <a:srgbClr val="002060"/>
                </a:solidFill>
              </a:rPr>
              <a:t>  С. Организация с </a:t>
            </a:r>
            <a:r>
              <a:rPr lang="bg-BG" sz="2000" b="1" dirty="0">
                <a:solidFill>
                  <a:srgbClr val="002060"/>
                </a:solidFill>
              </a:rPr>
              <a:t>ясна идентичност</a:t>
            </a:r>
            <a:r>
              <a:rPr lang="bg-BG" sz="2000" dirty="0">
                <a:solidFill>
                  <a:srgbClr val="002060"/>
                </a:solidFill>
              </a:rPr>
              <a:t>, визия и </a:t>
            </a:r>
            <a:r>
              <a:rPr lang="bg-BG" sz="2000" b="1" dirty="0">
                <a:solidFill>
                  <a:srgbClr val="002060"/>
                </a:solidFill>
              </a:rPr>
              <a:t>непроменени ценности</a:t>
            </a:r>
            <a:r>
              <a:rPr lang="bg-BG" sz="2000" dirty="0">
                <a:solidFill>
                  <a:srgbClr val="002060"/>
                </a:solidFill>
              </a:rPr>
              <a:t>. Съществува и се променя в променящия се свят, за да обединява активни, действени хора в приятелска среда и им дава възможности за професионално и лично израстване.</a:t>
            </a:r>
          </a:p>
        </p:txBody>
      </p:sp>
    </p:spTree>
    <p:extLst>
      <p:ext uri="{BB962C8B-B14F-4D97-AF65-F5344CB8AC3E}">
        <p14:creationId xmlns:p14="http://schemas.microsoft.com/office/powerpoint/2010/main" val="2227852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5B7E8B6-9D30-4CA6-80D6-353D03D5D5F1}"/>
              </a:ext>
            </a:extLst>
          </p:cNvPr>
          <p:cNvSpPr>
            <a:spLocks noGrp="1"/>
          </p:cNvSpPr>
          <p:nvPr>
            <p:ph type="title"/>
          </p:nvPr>
        </p:nvSpPr>
        <p:spPr/>
        <p:txBody>
          <a:bodyPr/>
          <a:lstStyle/>
          <a:p>
            <a:r>
              <a:rPr lang="bg-BG" b="1" dirty="0"/>
              <a:t>Посланието:</a:t>
            </a:r>
          </a:p>
        </p:txBody>
      </p:sp>
      <p:sp>
        <p:nvSpPr>
          <p:cNvPr id="3" name="Content Placeholder 2">
            <a:extLst>
              <a:ext uri="{FF2B5EF4-FFF2-40B4-BE49-F238E27FC236}">
                <a16:creationId xmlns:a16="http://schemas.microsoft.com/office/drawing/2014/main" xmlns="" id="{82FACF9A-2DF3-4A7F-A19A-7AFC1A9B1346}"/>
              </a:ext>
            </a:extLst>
          </p:cNvPr>
          <p:cNvSpPr>
            <a:spLocks noGrp="1"/>
          </p:cNvSpPr>
          <p:nvPr>
            <p:ph idx="1"/>
          </p:nvPr>
        </p:nvSpPr>
        <p:spPr>
          <a:xfrm>
            <a:off x="457200" y="1124745"/>
            <a:ext cx="8229600" cy="1512167"/>
          </a:xfrm>
          <a:solidFill>
            <a:schemeClr val="accent2">
              <a:lumMod val="20000"/>
              <a:lumOff val="80000"/>
            </a:schemeClr>
          </a:solidFill>
          <a:ln w="19050">
            <a:solidFill>
              <a:srgbClr val="FFC000"/>
            </a:solidFill>
          </a:ln>
        </p:spPr>
        <p:txBody>
          <a:bodyPr/>
          <a:lstStyle/>
          <a:p>
            <a:r>
              <a:rPr lang="bg-BG" sz="2400" dirty="0">
                <a:solidFill>
                  <a:srgbClr val="002060"/>
                </a:solidFill>
              </a:rPr>
              <a:t>Ротари е най-голямата неправителствена хуманитарна организация, която обединява над 1,2 милиона члена в 35 000 клуба….</a:t>
            </a:r>
          </a:p>
        </p:txBody>
      </p:sp>
      <p:sp>
        <p:nvSpPr>
          <p:cNvPr id="5" name="Content Placeholder 2">
            <a:extLst>
              <a:ext uri="{FF2B5EF4-FFF2-40B4-BE49-F238E27FC236}">
                <a16:creationId xmlns:a16="http://schemas.microsoft.com/office/drawing/2014/main" xmlns="" id="{62BEFA0E-C7B9-414C-B940-5073C4735FB8}"/>
              </a:ext>
            </a:extLst>
          </p:cNvPr>
          <p:cNvSpPr txBox="1">
            <a:spLocks/>
          </p:cNvSpPr>
          <p:nvPr/>
        </p:nvSpPr>
        <p:spPr>
          <a:xfrm>
            <a:off x="381000" y="3645024"/>
            <a:ext cx="8382000" cy="2520280"/>
          </a:xfrm>
          <a:prstGeom prst="rect">
            <a:avLst/>
          </a:prstGeom>
          <a:solidFill>
            <a:schemeClr val="accent1">
              <a:lumMod val="20000"/>
              <a:lumOff val="80000"/>
            </a:schemeClr>
          </a:solidFill>
          <a:ln w="19050">
            <a:solidFill>
              <a:schemeClr val="tx2">
                <a:lumMod val="20000"/>
                <a:lumOff val="80000"/>
              </a:schemeClr>
            </a:solidFill>
          </a:ln>
        </p:spPr>
        <p:txBody>
          <a:bodyPr/>
          <a:lstStyle>
            <a:lvl1pPr marL="342900" indent="-342900" algn="l" defTabSz="457200" rtl="0" eaLnBrk="0" fontAlgn="base" hangingPunct="0">
              <a:spcBef>
                <a:spcPct val="20000"/>
              </a:spcBef>
              <a:spcAft>
                <a:spcPct val="0"/>
              </a:spcAft>
              <a:buFont typeface="Arial" pitchFamily="34" charset="0"/>
              <a:buChar char="•"/>
              <a:defRPr sz="3000" kern="1200">
                <a:solidFill>
                  <a:srgbClr val="58585A"/>
                </a:solidFill>
                <a:latin typeface="Georgia"/>
                <a:ea typeface="MS PGothic" pitchFamily="34" charset="-128"/>
                <a:cs typeface="Georgia"/>
              </a:defRPr>
            </a:lvl1pPr>
            <a:lvl2pPr marL="742950" indent="-285750" algn="l" defTabSz="457200" rtl="0" eaLnBrk="0" fontAlgn="base" hangingPunct="0">
              <a:spcBef>
                <a:spcPct val="20000"/>
              </a:spcBef>
              <a:spcAft>
                <a:spcPct val="0"/>
              </a:spcAft>
              <a:buFont typeface="Arial" pitchFamily="34" charset="0"/>
              <a:buChar char="–"/>
              <a:defRPr sz="2600" kern="1200">
                <a:solidFill>
                  <a:srgbClr val="58585A"/>
                </a:solidFill>
                <a:latin typeface="Georgia"/>
                <a:ea typeface="MS PGothic" pitchFamily="34" charset="-128"/>
                <a:cs typeface="Georgia"/>
              </a:defRPr>
            </a:lvl2pPr>
            <a:lvl3pPr marL="1143000" indent="-228600" algn="l" defTabSz="457200" rtl="0" eaLnBrk="0" fontAlgn="base" hangingPunct="0">
              <a:spcBef>
                <a:spcPct val="20000"/>
              </a:spcBef>
              <a:spcAft>
                <a:spcPct val="0"/>
              </a:spcAft>
              <a:buFont typeface="Arial" pitchFamily="34" charset="0"/>
              <a:buChar char="•"/>
              <a:defRPr sz="2200" kern="1200">
                <a:solidFill>
                  <a:srgbClr val="58585A"/>
                </a:solidFill>
                <a:latin typeface="Georgia"/>
                <a:ea typeface="MS PGothic" pitchFamily="34" charset="-128"/>
                <a:cs typeface="Georgia"/>
              </a:defRPr>
            </a:lvl3pPr>
            <a:lvl4pPr marL="1600200" indent="-228600" algn="l" defTabSz="457200" rtl="0" eaLnBrk="0" fontAlgn="base" hangingPunct="0">
              <a:spcBef>
                <a:spcPct val="20000"/>
              </a:spcBef>
              <a:spcAft>
                <a:spcPct val="0"/>
              </a:spcAft>
              <a:buFont typeface="Arial" pitchFamily="34" charset="0"/>
              <a:buChar char="–"/>
              <a:defRPr sz="1800" kern="1200">
                <a:solidFill>
                  <a:srgbClr val="58585A"/>
                </a:solidFill>
                <a:latin typeface="Georgia"/>
                <a:ea typeface="MS PGothic" pitchFamily="34" charset="-128"/>
                <a:cs typeface="Georgia"/>
              </a:defRPr>
            </a:lvl4pPr>
            <a:lvl5pPr marL="2057400" indent="-228600" algn="l" defTabSz="457200" rtl="0" eaLnBrk="0" fontAlgn="base" hangingPunct="0">
              <a:spcBef>
                <a:spcPct val="20000"/>
              </a:spcBef>
              <a:spcAft>
                <a:spcPct val="0"/>
              </a:spcAft>
              <a:buFont typeface="Arial" pitchFamily="34" charset="0"/>
              <a:buChar char="»"/>
              <a:defRPr sz="1600" kern="1200">
                <a:solidFill>
                  <a:srgbClr val="58585A"/>
                </a:solidFill>
                <a:latin typeface="Georgia"/>
                <a:ea typeface="MS PGothic" pitchFamily="34" charset="-128"/>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bg-BG" sz="2000" dirty="0"/>
              <a:t>„</a:t>
            </a:r>
            <a:r>
              <a:rPr lang="bg-BG" sz="1800" dirty="0">
                <a:solidFill>
                  <a:srgbClr val="002060"/>
                </a:solidFill>
              </a:rPr>
              <a:t>Сега</a:t>
            </a:r>
            <a:r>
              <a:rPr lang="en-US" sz="1800" dirty="0">
                <a:solidFill>
                  <a:srgbClr val="002060"/>
                </a:solidFill>
              </a:rPr>
              <a:t>, </a:t>
            </a:r>
            <a:r>
              <a:rPr lang="bg-BG" sz="1800" dirty="0">
                <a:solidFill>
                  <a:srgbClr val="002060"/>
                </a:solidFill>
              </a:rPr>
              <a:t>както и през</a:t>
            </a:r>
            <a:r>
              <a:rPr lang="en-US" sz="1800" dirty="0">
                <a:solidFill>
                  <a:srgbClr val="002060"/>
                </a:solidFill>
              </a:rPr>
              <a:t> 1905, </a:t>
            </a:r>
            <a:r>
              <a:rPr lang="bg-BG" sz="1800" dirty="0">
                <a:solidFill>
                  <a:srgbClr val="002060"/>
                </a:solidFill>
              </a:rPr>
              <a:t>много от нас идват в Ротари и търсят това, което и Пол Харис е търсил</a:t>
            </a:r>
            <a:r>
              <a:rPr lang="en-US" sz="1800" dirty="0">
                <a:solidFill>
                  <a:srgbClr val="002060"/>
                </a:solidFill>
              </a:rPr>
              <a:t>:</a:t>
            </a:r>
            <a:r>
              <a:rPr lang="bg-BG" sz="1800" dirty="0">
                <a:solidFill>
                  <a:srgbClr val="002060"/>
                </a:solidFill>
              </a:rPr>
              <a:t> приятелство</a:t>
            </a:r>
            <a:r>
              <a:rPr lang="en-US" sz="1800" dirty="0">
                <a:solidFill>
                  <a:srgbClr val="002060"/>
                </a:solidFill>
              </a:rPr>
              <a:t>, ­</a:t>
            </a:r>
            <a:r>
              <a:rPr lang="bg-BG" sz="1800" dirty="0">
                <a:solidFill>
                  <a:srgbClr val="002060"/>
                </a:solidFill>
              </a:rPr>
              <a:t>свързаност</a:t>
            </a:r>
            <a:r>
              <a:rPr lang="en-US" sz="1800" dirty="0">
                <a:solidFill>
                  <a:srgbClr val="002060"/>
                </a:solidFill>
              </a:rPr>
              <a:t>, </a:t>
            </a:r>
            <a:r>
              <a:rPr lang="bg-BG" sz="1800" dirty="0">
                <a:solidFill>
                  <a:srgbClr val="002060"/>
                </a:solidFill>
              </a:rPr>
              <a:t>място, където да се чувстват у дома</a:t>
            </a:r>
            <a:r>
              <a:rPr lang="en-US" sz="1800" dirty="0">
                <a:solidFill>
                  <a:srgbClr val="002060"/>
                </a:solidFill>
              </a:rPr>
              <a:t>. </a:t>
            </a:r>
            <a:r>
              <a:rPr lang="bg-BG" sz="1800" dirty="0">
                <a:solidFill>
                  <a:srgbClr val="002060"/>
                </a:solidFill>
              </a:rPr>
              <a:t>Но днес Ротари ни дава много повече, отколкото на първите си членове в най-ранните години.</a:t>
            </a:r>
            <a:r>
              <a:rPr lang="en-US" sz="1800" dirty="0">
                <a:solidFill>
                  <a:srgbClr val="002060"/>
                </a:solidFill>
              </a:rPr>
              <a:t> </a:t>
            </a:r>
            <a:r>
              <a:rPr lang="bg-BG" sz="1800" dirty="0">
                <a:solidFill>
                  <a:srgbClr val="002060"/>
                </a:solidFill>
              </a:rPr>
              <a:t>Днес Ротари, със силата на над 1,2 милиона членове</a:t>
            </a:r>
            <a:r>
              <a:rPr lang="en-US" sz="1800" dirty="0">
                <a:solidFill>
                  <a:srgbClr val="002060"/>
                </a:solidFill>
              </a:rPr>
              <a:t>, </a:t>
            </a:r>
            <a:r>
              <a:rPr lang="bg-BG" sz="1800" dirty="0">
                <a:solidFill>
                  <a:srgbClr val="002060"/>
                </a:solidFill>
              </a:rPr>
              <a:t>ни дава възможност да се чувстваме у дома не само в малката група на своите приятели</a:t>
            </a:r>
            <a:r>
              <a:rPr lang="en-US" sz="1800" dirty="0">
                <a:solidFill>
                  <a:srgbClr val="002060"/>
                </a:solidFill>
              </a:rPr>
              <a:t>,</a:t>
            </a:r>
            <a:r>
              <a:rPr lang="bg-BG" sz="1800" dirty="0">
                <a:solidFill>
                  <a:srgbClr val="002060"/>
                </a:solidFill>
              </a:rPr>
              <a:t> но и във всеки един клуб, колкото и различен да е, във всяка от нашите общности и навсякъде по света.“ – Иън Райзли, февруари 2018</a:t>
            </a:r>
            <a:r>
              <a:rPr lang="en-US" sz="1800" dirty="0">
                <a:solidFill>
                  <a:srgbClr val="002060"/>
                </a:solidFill>
              </a:rPr>
              <a:t> </a:t>
            </a:r>
            <a:endParaRPr lang="bg-BG" sz="1800" dirty="0">
              <a:solidFill>
                <a:srgbClr val="002060"/>
              </a:solidFill>
            </a:endParaRPr>
          </a:p>
        </p:txBody>
      </p:sp>
      <p:pic>
        <p:nvPicPr>
          <p:cNvPr id="6" name="Picture 5">
            <a:extLst>
              <a:ext uri="{FF2B5EF4-FFF2-40B4-BE49-F238E27FC236}">
                <a16:creationId xmlns:a16="http://schemas.microsoft.com/office/drawing/2014/main" xmlns="" id="{A6F38C5F-6A79-4C94-9F0B-EB1457C9FD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944" y="2515183"/>
            <a:ext cx="1109472" cy="1114425"/>
          </a:xfrm>
          <a:prstGeom prst="rect">
            <a:avLst/>
          </a:prstGeom>
          <a:solidFill>
            <a:srgbClr val="FFC000"/>
          </a:solidFill>
          <a:ln w="19050">
            <a:solidFill>
              <a:srgbClr val="FFC000"/>
            </a:solidFill>
          </a:ln>
        </p:spPr>
      </p:pic>
    </p:spTree>
    <p:extLst>
      <p:ext uri="{BB962C8B-B14F-4D97-AF65-F5344CB8AC3E}">
        <p14:creationId xmlns:p14="http://schemas.microsoft.com/office/powerpoint/2010/main" val="4051733319"/>
      </p:ext>
    </p:extLst>
  </p:cSld>
  <p:clrMapOvr>
    <a:masterClrMapping/>
  </p:clrMapOvr>
</p:sld>
</file>

<file path=ppt/theme/theme1.xml><?xml version="1.0" encoding="utf-8"?>
<a:theme xmlns:a="http://schemas.openxmlformats.org/drawingml/2006/main" name="Template DTeamPresentationsSlive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 DTeamPresentationsSliven</Template>
  <TotalTime>447</TotalTime>
  <Words>2253</Words>
  <Application>Microsoft Office PowerPoint</Application>
  <PresentationFormat>On-screen Show (4:3)</PresentationFormat>
  <Paragraphs>166</Paragraphs>
  <Slides>41</Slides>
  <Notes>17</Notes>
  <HiddenSlides>0</HiddenSlides>
  <MMClips>0</MMClips>
  <ScaleCrop>false</ScaleCrop>
  <HeadingPairs>
    <vt:vector size="4" baseType="variant">
      <vt:variant>
        <vt:lpstr>Theme</vt:lpstr>
      </vt:variant>
      <vt:variant>
        <vt:i4>4</vt:i4>
      </vt:variant>
      <vt:variant>
        <vt:lpstr>Slide Titles</vt:lpstr>
      </vt:variant>
      <vt:variant>
        <vt:i4>41</vt:i4>
      </vt:variant>
    </vt:vector>
  </HeadingPairs>
  <TitlesOfParts>
    <vt:vector size="45" baseType="lpstr">
      <vt:lpstr>Template DTeamPresentationsSliven</vt:lpstr>
      <vt:lpstr>Custom Design</vt:lpstr>
      <vt:lpstr>2_Custom Design</vt:lpstr>
      <vt:lpstr>3_Custom Design</vt:lpstr>
      <vt:lpstr>PowerPoint Presentation</vt:lpstr>
      <vt:lpstr> Ротари: Хората на действието</vt:lpstr>
      <vt:lpstr>Ротари – обединява хора на действието</vt:lpstr>
      <vt:lpstr>Ротари: Хора на действието</vt:lpstr>
      <vt:lpstr>Членството в Ротари – последните 20 години</vt:lpstr>
      <vt:lpstr>Светът в последните 20 години</vt:lpstr>
      <vt:lpstr>Това можем да правим и ние, на ниво клуб:</vt:lpstr>
      <vt:lpstr> Ротари – каква организация сме? </vt:lpstr>
      <vt:lpstr>Посланието:</vt:lpstr>
      <vt:lpstr>Една аналогия с бизнеса </vt:lpstr>
      <vt:lpstr>Какво имаме да правим заедно?</vt:lpstr>
      <vt:lpstr>Какво имаме да правим заедно?</vt:lpstr>
      <vt:lpstr>Какво имаме да правим заедно?</vt:lpstr>
      <vt:lpstr>Какво имаме да правим заедно?</vt:lpstr>
      <vt:lpstr>Какво имаме да правим заедно?</vt:lpstr>
      <vt:lpstr>Как ще го направим?</vt:lpstr>
      <vt:lpstr>Как ще го направим?</vt:lpstr>
      <vt:lpstr>На добър час!</vt:lpstr>
      <vt:lpstr>PowerPoint Presentation</vt:lpstr>
      <vt:lpstr>PowerPoint Presentation</vt:lpstr>
      <vt:lpstr>РОТАРИ – 23.02.1905</vt:lpstr>
      <vt:lpstr>ФОНДАЦИЯ РОТАРИ – юни 1917</vt:lpstr>
      <vt:lpstr>ХОРА НА ДЕЙСТВИЕТО – КАК ?</vt:lpstr>
      <vt:lpstr>PowerPoint Presentation</vt:lpstr>
      <vt:lpstr>PowerPoint Presentation</vt:lpstr>
      <vt:lpstr>PowerPoint Presentation</vt:lpstr>
      <vt:lpstr>PowerPoint Presentation</vt:lpstr>
      <vt:lpstr>PowerPoint Presentation</vt:lpstr>
      <vt:lpstr>PowerPoint Presentation</vt:lpstr>
      <vt:lpstr>На добър час!</vt:lpstr>
      <vt:lpstr>PowerPoint Presentation</vt:lpstr>
      <vt:lpstr>Вдъхновение за бъдещето</vt:lpstr>
      <vt:lpstr>PowerPoint Presentation</vt:lpstr>
      <vt:lpstr>Как ще го направим?</vt:lpstr>
      <vt:lpstr>Как ще го направим?</vt:lpstr>
      <vt:lpstr>Как ще го направим?</vt:lpstr>
      <vt:lpstr>Благодаря! Успех!</vt:lpstr>
      <vt:lpstr>PowerPoint Presentation</vt:lpstr>
      <vt:lpstr>Как да работим заедно</vt:lpstr>
      <vt:lpstr>Благодаря! Успех!</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Предстоящи събития в Д2482</dc:title>
  <dc:creator>XXX</dc:creator>
  <cp:lastModifiedBy>Tanya</cp:lastModifiedBy>
  <cp:revision>57</cp:revision>
  <cp:lastPrinted>2018-02-13T16:30:21Z</cp:lastPrinted>
  <dcterms:created xsi:type="dcterms:W3CDTF">2018-02-05T13:47:10Z</dcterms:created>
  <dcterms:modified xsi:type="dcterms:W3CDTF">2018-02-15T12:59:26Z</dcterms:modified>
</cp:coreProperties>
</file>