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4"/>
  </p:notesMasterIdLst>
  <p:sldIdLst>
    <p:sldId id="256" r:id="rId2"/>
    <p:sldId id="257" r:id="rId3"/>
    <p:sldId id="258" r:id="rId4"/>
    <p:sldId id="259" r:id="rId5"/>
    <p:sldId id="390" r:id="rId6"/>
    <p:sldId id="339" r:id="rId7"/>
    <p:sldId id="340" r:id="rId8"/>
    <p:sldId id="263" r:id="rId9"/>
    <p:sldId id="264" r:id="rId10"/>
    <p:sldId id="265" r:id="rId11"/>
    <p:sldId id="341" r:id="rId12"/>
    <p:sldId id="342" r:id="rId13"/>
    <p:sldId id="343" r:id="rId14"/>
    <p:sldId id="344" r:id="rId15"/>
    <p:sldId id="271" r:id="rId16"/>
    <p:sldId id="272" r:id="rId17"/>
    <p:sldId id="345" r:id="rId18"/>
    <p:sldId id="346" r:id="rId19"/>
    <p:sldId id="401" r:id="rId20"/>
    <p:sldId id="402" r:id="rId21"/>
    <p:sldId id="275" r:id="rId22"/>
    <p:sldId id="276" r:id="rId23"/>
    <p:sldId id="347" r:id="rId24"/>
    <p:sldId id="278" r:id="rId25"/>
    <p:sldId id="348" r:id="rId26"/>
    <p:sldId id="349" r:id="rId27"/>
    <p:sldId id="350" r:id="rId28"/>
    <p:sldId id="282" r:id="rId29"/>
    <p:sldId id="351" r:id="rId30"/>
    <p:sldId id="284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294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2" r:id="rId53"/>
    <p:sldId id="373" r:id="rId54"/>
    <p:sldId id="374" r:id="rId55"/>
    <p:sldId id="375" r:id="rId56"/>
    <p:sldId id="376" r:id="rId57"/>
    <p:sldId id="377" r:id="rId58"/>
    <p:sldId id="378" r:id="rId59"/>
    <p:sldId id="379" r:id="rId60"/>
    <p:sldId id="380" r:id="rId61"/>
    <p:sldId id="382" r:id="rId62"/>
    <p:sldId id="383" r:id="rId63"/>
    <p:sldId id="384" r:id="rId64"/>
    <p:sldId id="385" r:id="rId65"/>
    <p:sldId id="386" r:id="rId66"/>
    <p:sldId id="387" r:id="rId67"/>
    <p:sldId id="388" r:id="rId68"/>
    <p:sldId id="389" r:id="rId69"/>
    <p:sldId id="338" r:id="rId70"/>
    <p:sldId id="391" r:id="rId71"/>
    <p:sldId id="392" r:id="rId72"/>
    <p:sldId id="393" r:id="rId73"/>
    <p:sldId id="399" r:id="rId74"/>
    <p:sldId id="395" r:id="rId75"/>
    <p:sldId id="396" r:id="rId76"/>
    <p:sldId id="397" r:id="rId77"/>
    <p:sldId id="398" r:id="rId78"/>
    <p:sldId id="394" r:id="rId79"/>
    <p:sldId id="334" r:id="rId80"/>
    <p:sldId id="400" r:id="rId81"/>
    <p:sldId id="403" r:id="rId82"/>
    <p:sldId id="336" r:id="rId8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93073" autoAdjust="0"/>
  </p:normalViewPr>
  <p:slideViewPr>
    <p:cSldViewPr snapToGrid="0" snapToObjects="1">
      <p:cViewPr>
        <p:scale>
          <a:sx n="66" d="100"/>
          <a:sy n="66" d="100"/>
        </p:scale>
        <p:origin x="-127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69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F7886B-A05A-7F4B-B138-336FDBB8CCA1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AD1B3-D888-DC4C-8E03-761568711E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00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AD1B3-D888-DC4C-8E03-761568711EA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19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188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471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920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80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911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841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782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56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980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8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31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8D031-6BFD-F443-831F-E53E861DFC1A}" type="datetimeFigureOut">
              <a:rPr lang="en-US" smtClean="0"/>
              <a:t>16/02/2018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70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6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33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82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737064" y="764150"/>
            <a:ext cx="3767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СЕКРЕТАР НА ДИСТРИКТА</a:t>
            </a:r>
            <a:endParaRPr lang="en-US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7423" y="4443522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Стоянка Георгиева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Бургас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504" y="1287370"/>
            <a:ext cx="2407949" cy="308591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023383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67690" y="764150"/>
            <a:ext cx="3600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ЦЕРЕМОНИАЛМАЙСТОР</a:t>
            </a:r>
            <a:endParaRPr lang="en-US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7423" y="4443522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Любомир Борисов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Габрово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567" y="1287370"/>
            <a:ext cx="2449878" cy="306036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117282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67423" y="4443522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Даниел Похомов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Каварна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67690" y="764150"/>
            <a:ext cx="3600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ЦЕРЕМОНИАЛМАЙСТОР</a:t>
            </a:r>
            <a:endParaRPr lang="en-US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10242" name="Picture 2" descr="D:\rotary\0000 Vesko\team presents\original\daniel-smal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083" y="1409700"/>
            <a:ext cx="2362200" cy="2895600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563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059444" y="318929"/>
            <a:ext cx="52341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Издател на регионално списание 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„</a:t>
            </a:r>
            <a:r>
              <a:rPr lang="bg-BG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Ротари на </a:t>
            </a:r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Балканите“</a:t>
            </a:r>
            <a:endParaRPr lang="en-US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7423" y="4443522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Наско Начев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39025" y="4850628"/>
            <a:ext cx="2642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Пловдив Пълдин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653" y="1277877"/>
            <a:ext cx="2443772" cy="308437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58036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RE1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35"/>
          <a:stretch/>
        </p:blipFill>
        <p:spPr>
          <a:xfrm>
            <a:off x="-58056" y="-43542"/>
            <a:ext cx="9214559" cy="503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3432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RE1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55"/>
          <a:stretch/>
        </p:blipFill>
        <p:spPr>
          <a:xfrm>
            <a:off x="-101598" y="-14514"/>
            <a:ext cx="9214559" cy="515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05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90150" y="287095"/>
            <a:ext cx="50347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Координация при хуманитарни 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акции </a:t>
            </a:r>
            <a:r>
              <a:rPr lang="bg-BG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и връзки с НПО</a:t>
            </a:r>
            <a:endParaRPr lang="en-US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7423" y="4443522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Атанас Атанасов,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ПДГ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Шумен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567" y="1241202"/>
            <a:ext cx="2418549" cy="306036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783828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57415" y="649945"/>
            <a:ext cx="3500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РОТАРИ КЛУБ ЦЕНТРАЛ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06993" y="44308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Пламен Цветков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Русе Дунав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507" y="1245735"/>
            <a:ext cx="2178004" cy="302214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758917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10672" y="256245"/>
            <a:ext cx="49936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Координация на публикациите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в сайта и в социалните медии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6993" y="44308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Ива Григорова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 Балкан</a:t>
            </a:r>
            <a:endParaRPr lang="bg-BG" sz="2000" b="1" dirty="0" smtClean="0">
              <a:solidFill>
                <a:schemeClr val="bg1"/>
              </a:solidFill>
              <a:latin typeface="Times New Roman" panose="02020603050405020304" pitchFamily="18" charset="0"/>
              <a:ea typeface="Open Sans Condensed" panose="020B0806030504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D:\rotary\0000 Vesko\team presents\komiteta\iva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426" y="1210351"/>
            <a:ext cx="2293144" cy="3057525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7180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rotary\0000 Vesko\team presents\barry 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5" r="9416"/>
          <a:stretch/>
        </p:blipFill>
        <p:spPr bwMode="auto">
          <a:xfrm>
            <a:off x="720618" y="1054100"/>
            <a:ext cx="3175836" cy="3798342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0618" y="409962"/>
            <a:ext cx="30588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3200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Президент на РИ</a:t>
            </a:r>
            <a:endParaRPr lang="en-US" sz="3200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21" y="4877842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Бари Расин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27499" y="905837"/>
            <a:ext cx="447040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dirty="0">
                <a:solidFill>
                  <a:schemeClr val="bg1"/>
                </a:solidFill>
              </a:rPr>
              <a:t>Бари Расин е магистър по здравен мениджмънт от Университета във Флорида. </a:t>
            </a:r>
            <a:r>
              <a:rPr lang="bg-BG" sz="1400" dirty="0" smtClean="0">
                <a:solidFill>
                  <a:schemeClr val="bg1"/>
                </a:solidFill>
              </a:rPr>
              <a:t>37 години работи на високи </a:t>
            </a:r>
            <a:r>
              <a:rPr lang="bg-BG" sz="1400" dirty="0">
                <a:solidFill>
                  <a:schemeClr val="bg1"/>
                </a:solidFill>
              </a:rPr>
              <a:t>позиции в </a:t>
            </a:r>
            <a:r>
              <a:rPr lang="bg-BG" sz="1400" dirty="0" smtClean="0">
                <a:solidFill>
                  <a:schemeClr val="bg1"/>
                </a:solidFill>
              </a:rPr>
              <a:t>различни асоциации </a:t>
            </a:r>
            <a:r>
              <a:rPr lang="bg-BG" sz="1400" dirty="0">
                <a:solidFill>
                  <a:schemeClr val="bg1"/>
                </a:solidFill>
              </a:rPr>
              <a:t>в </a:t>
            </a:r>
            <a:r>
              <a:rPr lang="bg-BG" sz="1400" dirty="0" smtClean="0">
                <a:solidFill>
                  <a:schemeClr val="bg1"/>
                </a:solidFill>
              </a:rPr>
              <a:t>здравеопазването. Сега е търсен консултанти </a:t>
            </a:r>
            <a:r>
              <a:rPr lang="bg-BG" sz="1400" dirty="0">
                <a:solidFill>
                  <a:schemeClr val="bg1"/>
                </a:solidFill>
              </a:rPr>
              <a:t>в тази сфера. </a:t>
            </a:r>
            <a:r>
              <a:rPr lang="bg-BG" sz="1400" dirty="0" smtClean="0">
                <a:solidFill>
                  <a:schemeClr val="bg1"/>
                </a:solidFill>
              </a:rPr>
              <a:t/>
            </a:r>
            <a:br>
              <a:rPr lang="bg-BG" sz="1400" dirty="0" smtClean="0">
                <a:solidFill>
                  <a:schemeClr val="bg1"/>
                </a:solidFill>
              </a:rPr>
            </a:br>
            <a:endParaRPr lang="en-US" sz="1400" dirty="0">
              <a:solidFill>
                <a:schemeClr val="bg1"/>
              </a:solidFill>
            </a:endParaRPr>
          </a:p>
          <a:p>
            <a:r>
              <a:rPr lang="bg-BG" sz="1400" dirty="0">
                <a:solidFill>
                  <a:schemeClr val="bg1"/>
                </a:solidFill>
              </a:rPr>
              <a:t>Расин е ротарианец от 1980 г. Приналежи към </a:t>
            </a:r>
            <a:r>
              <a:rPr lang="bg-BG" sz="1400" dirty="0" smtClean="0">
                <a:solidFill>
                  <a:schemeClr val="bg1"/>
                </a:solidFill>
              </a:rPr>
              <a:t>РК </a:t>
            </a:r>
            <a:r>
              <a:rPr lang="bg-BG" sz="1400" dirty="0">
                <a:solidFill>
                  <a:schemeClr val="bg1"/>
                </a:solidFill>
              </a:rPr>
              <a:t>Източен Насау, Ню Провидънс, Бахамските острови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Служи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като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директор</a:t>
            </a:r>
            <a:r>
              <a:rPr lang="en-US" sz="1400" dirty="0">
                <a:solidFill>
                  <a:schemeClr val="bg1"/>
                </a:solidFill>
              </a:rPr>
              <a:t> и </a:t>
            </a:r>
            <a:r>
              <a:rPr lang="en-US" sz="1400" dirty="0" err="1">
                <a:solidFill>
                  <a:schemeClr val="bg1"/>
                </a:solidFill>
              </a:rPr>
              <a:t>вицепрезидент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на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борда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на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попечителите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на</a:t>
            </a:r>
            <a:r>
              <a:rPr lang="en-US" sz="1400" dirty="0">
                <a:solidFill>
                  <a:schemeClr val="bg1"/>
                </a:solidFill>
              </a:rPr>
              <a:t> ФР. </a:t>
            </a:r>
            <a:r>
              <a:rPr lang="en-US" sz="1400" dirty="0" err="1">
                <a:solidFill>
                  <a:schemeClr val="bg1"/>
                </a:solidFill>
              </a:rPr>
              <a:t>Лидер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по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обучения</a:t>
            </a:r>
            <a:r>
              <a:rPr lang="en-US" sz="1400" dirty="0">
                <a:solidFill>
                  <a:schemeClr val="bg1"/>
                </a:solidFill>
              </a:rPr>
              <a:t> и </a:t>
            </a:r>
            <a:r>
              <a:rPr lang="en-US" sz="1400" dirty="0" err="1">
                <a:solidFill>
                  <a:schemeClr val="bg1"/>
                </a:solidFill>
              </a:rPr>
              <a:t>пряк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сътрудник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на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Президента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на</a:t>
            </a:r>
            <a:r>
              <a:rPr lang="en-US" sz="1400" dirty="0">
                <a:solidFill>
                  <a:schemeClr val="bg1"/>
                </a:solidFill>
              </a:rPr>
              <a:t> РИ </a:t>
            </a:r>
            <a:r>
              <a:rPr lang="en-US" sz="1400" dirty="0" err="1">
                <a:solidFill>
                  <a:schemeClr val="bg1"/>
                </a:solidFill>
              </a:rPr>
              <a:t>за</a:t>
            </a:r>
            <a:r>
              <a:rPr lang="en-US" sz="1400" dirty="0">
                <a:solidFill>
                  <a:schemeClr val="bg1"/>
                </a:solidFill>
              </a:rPr>
              <a:t> 2015-16</a:t>
            </a:r>
            <a:r>
              <a:rPr lang="en-US" sz="1400" dirty="0" smtClean="0">
                <a:solidFill>
                  <a:schemeClr val="bg1"/>
                </a:solidFill>
              </a:rPr>
              <a:t>.</a:t>
            </a:r>
            <a:r>
              <a:rPr lang="bg-BG" sz="1400" dirty="0" smtClean="0">
                <a:solidFill>
                  <a:schemeClr val="bg1"/>
                </a:solidFill>
              </a:rPr>
              <a:t/>
            </a:r>
            <a:br>
              <a:rPr lang="bg-BG" sz="1400" dirty="0" smtClean="0">
                <a:solidFill>
                  <a:schemeClr val="bg1"/>
                </a:solidFill>
              </a:rPr>
            </a:br>
            <a:endParaRPr lang="en-US" sz="1400" dirty="0">
              <a:solidFill>
                <a:schemeClr val="bg1"/>
              </a:solidFill>
            </a:endParaRPr>
          </a:p>
          <a:p>
            <a:r>
              <a:rPr lang="bg-BG" sz="1400" dirty="0">
                <a:solidFill>
                  <a:schemeClr val="bg1"/>
                </a:solidFill>
              </a:rPr>
              <a:t>Расин е носител на най-високото признание на Ротари – признанието „Service Above Self“, и на други хуманитарни отличия за активността му като лидер на действията на </a:t>
            </a:r>
            <a:r>
              <a:rPr lang="bg-BG" sz="1400" dirty="0" smtClean="0">
                <a:solidFill>
                  <a:schemeClr val="bg1"/>
                </a:solidFill>
              </a:rPr>
              <a:t>РИ </a:t>
            </a:r>
            <a:r>
              <a:rPr lang="bg-BG" sz="1400" dirty="0">
                <a:solidFill>
                  <a:schemeClr val="bg1"/>
                </a:solidFill>
              </a:rPr>
              <a:t>за преодоляване на  щетите от земетресението в Хаити през 2010 </a:t>
            </a:r>
            <a:r>
              <a:rPr lang="bg-BG" sz="1400" dirty="0" smtClean="0">
                <a:solidFill>
                  <a:schemeClr val="bg1"/>
                </a:solidFill>
              </a:rPr>
              <a:t>г. </a:t>
            </a:r>
            <a:r>
              <a:rPr lang="bg-BG" sz="1400" dirty="0">
                <a:solidFill>
                  <a:schemeClr val="bg1"/>
                </a:solidFill>
              </a:rPr>
              <a:t>Той и съпругата му Естер за големи донори и благодетели на ФР.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2560" y="5299396"/>
            <a:ext cx="31749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 smtClean="0">
                <a:solidFill>
                  <a:schemeClr val="bg1"/>
                </a:solidFill>
              </a:rPr>
              <a:t>РК </a:t>
            </a:r>
            <a:r>
              <a:rPr lang="bg-BG" sz="2000" dirty="0">
                <a:solidFill>
                  <a:schemeClr val="bg1"/>
                </a:solidFill>
              </a:rPr>
              <a:t>Източен Насау, </a:t>
            </a:r>
            <a:r>
              <a:rPr lang="bg-BG" sz="2000" dirty="0" smtClean="0">
                <a:solidFill>
                  <a:schemeClr val="bg1"/>
                </a:solidFill>
              </a:rPr>
              <a:t>Бахамските </a:t>
            </a:r>
            <a:r>
              <a:rPr lang="bg-BG" sz="2000" dirty="0">
                <a:solidFill>
                  <a:schemeClr val="bg1"/>
                </a:solidFill>
              </a:rPr>
              <a:t>острови</a:t>
            </a:r>
            <a:endParaRPr lang="bg-BG" sz="2000" b="1" dirty="0" smtClean="0">
              <a:solidFill>
                <a:schemeClr val="bg1"/>
              </a:solidFill>
              <a:latin typeface="Times New Roman" panose="02020603050405020304" pitchFamily="18" charset="0"/>
              <a:ea typeface="Open Sans Condensed" panose="020B0806030504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34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21576" y="256245"/>
            <a:ext cx="377186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ИСТОРИК НА ДИСТРИКТА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6993" y="44308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Цвятко Кадийски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</a:t>
            </a:r>
            <a:endParaRPr lang="bg-BG" sz="2000" b="1" dirty="0" smtClean="0">
              <a:solidFill>
                <a:schemeClr val="bg1"/>
              </a:solidFill>
              <a:latin typeface="Times New Roman" panose="02020603050405020304" pitchFamily="18" charset="0"/>
              <a:ea typeface="Open Sans Condensed" panose="020B0806030504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D:\rotary\0000 Vesko\team presents\komiteta\цвятко кадийс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401" y="1210352"/>
            <a:ext cx="2234215" cy="3057525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8815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84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2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5" t="10500" r="31166" b="26084"/>
          <a:stretch/>
        </p:blipFill>
        <p:spPr>
          <a:xfrm>
            <a:off x="2289794" y="478972"/>
            <a:ext cx="4227117" cy="465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67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82546" y="649945"/>
            <a:ext cx="1849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06993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Константин Янакиев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 Сердика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029" y="1173165"/>
            <a:ext cx="2381540" cy="289083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1319661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2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0" t="13439" r="26756" b="28184"/>
          <a:stretch/>
        </p:blipFill>
        <p:spPr>
          <a:xfrm>
            <a:off x="2452914" y="928914"/>
            <a:ext cx="4296229" cy="403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99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82546" y="649945"/>
            <a:ext cx="1849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84401" y="4291101"/>
            <a:ext cx="482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Димитрина Харамийска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Петрич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352" y="1111610"/>
            <a:ext cx="2396577" cy="302480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433305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82546" y="649945"/>
            <a:ext cx="1849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06993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Николай Александров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Видин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134" y="1162410"/>
            <a:ext cx="2278745" cy="289083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008076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82546" y="649945"/>
            <a:ext cx="1849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06993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Румен Йорданов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Свищов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66" y="1111609"/>
            <a:ext cx="2456663" cy="294163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4841734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2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5" t="11130" r="25022" b="28394"/>
          <a:stretch/>
        </p:blipFill>
        <p:spPr>
          <a:xfrm>
            <a:off x="2307771" y="769256"/>
            <a:ext cx="4601029" cy="418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4182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82546" y="649945"/>
            <a:ext cx="1849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2606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Мария Горанова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4607" y="4814321"/>
            <a:ext cx="307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Пловдив Филипопол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922" y="1111608"/>
            <a:ext cx="2301178" cy="294163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481339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0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29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5" t="11969" r="28961" b="27765"/>
          <a:stretch/>
        </p:blipFill>
        <p:spPr>
          <a:xfrm>
            <a:off x="2540000" y="827314"/>
            <a:ext cx="4005943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308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11212" y="649945"/>
            <a:ext cx="19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2606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Благой Балутев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4607" y="4814321"/>
            <a:ext cx="307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Димитровград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533" y="1111609"/>
            <a:ext cx="2301176" cy="294163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247982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11212" y="649945"/>
            <a:ext cx="19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11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2606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Росен Гогошев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4607" y="4814321"/>
            <a:ext cx="307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Стара Загора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775" y="1111607"/>
            <a:ext cx="2342692" cy="294163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4490384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11212" y="649945"/>
            <a:ext cx="19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12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2606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Калоян Ганев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4607" y="4814321"/>
            <a:ext cx="307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Велико Търново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312" y="1111610"/>
            <a:ext cx="2251618" cy="294163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959809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11212" y="649945"/>
            <a:ext cx="19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13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2606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Николай Костов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4607" y="4814321"/>
            <a:ext cx="307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Силистра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52" y="1098910"/>
            <a:ext cx="2280137" cy="295433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2942150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11212" y="649945"/>
            <a:ext cx="19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14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2606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Слави Сербезов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4607" y="4814321"/>
            <a:ext cx="307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Балчик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598" y="1098910"/>
            <a:ext cx="2299046" cy="295433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21533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11212" y="649945"/>
            <a:ext cx="19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2606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Георги Георгиев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4607" y="4814321"/>
            <a:ext cx="307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Варна Галатея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568" y="1111610"/>
            <a:ext cx="2261104" cy="294163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9912090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11212" y="649945"/>
            <a:ext cx="19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16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2606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Иван Иванов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4607" y="4814321"/>
            <a:ext cx="307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Айтос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749" y="1111610"/>
            <a:ext cx="2266742" cy="294163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181041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11212" y="649945"/>
            <a:ext cx="19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17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2606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Динко Димитров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4607" y="4814321"/>
            <a:ext cx="307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Бургас Приморие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057" y="1111610"/>
            <a:ext cx="2228128" cy="294163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77699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11212" y="649945"/>
            <a:ext cx="19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АДГ – ЗОНА 18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2606" y="42911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Атанас Цанев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4607" y="4814321"/>
            <a:ext cx="307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Търговище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329" y="1111610"/>
            <a:ext cx="2289581" cy="294163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566789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876" y="1393388"/>
            <a:ext cx="2253648" cy="2853645"/>
          </a:xfrm>
          <a:ln w="38100" cmpd="sng"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578876" y="764150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ДГ 2018-2019</a:t>
            </a:r>
            <a:endParaRPr lang="en-US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9800" y="4443522"/>
            <a:ext cx="3825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Веселин Димитров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4779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000" dirty="0" smtClean="0">
                <a:solidFill>
                  <a:schemeClr val="bg1"/>
                </a:solidFill>
                <a:ea typeface="Open Sans Condensed" panose="020B0806030504020204" pitchFamily="34" charset="0"/>
                <a:cs typeface="Times New Roman" panose="02020603050405020304" pitchFamily="18" charset="0"/>
              </a:rPr>
              <a:t>РК Бургас Приморие</a:t>
            </a:r>
          </a:p>
        </p:txBody>
      </p:sp>
    </p:spTree>
    <p:extLst>
      <p:ext uri="{BB962C8B-B14F-4D97-AF65-F5344CB8AC3E}">
        <p14:creationId xmlns:p14="http://schemas.microsoft.com/office/powerpoint/2010/main" val="40093015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82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67225" y="230845"/>
            <a:ext cx="34805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e-BY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</a:p>
          <a:p>
            <a:pPr algn="ctr"/>
            <a:r>
              <a:rPr lang="be-BY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СЛУЖБА В ОБЩНОСТТА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6993" y="44308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Славчо Лачинов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Банско Разлог</a:t>
            </a:r>
          </a:p>
        </p:txBody>
      </p:sp>
      <p:pic>
        <p:nvPicPr>
          <p:cNvPr id="2050" name="Picture 2" descr="D:\rotary\0000 Vesko\team presents\original\Images\1435521973373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361" y="1173165"/>
            <a:ext cx="2122291" cy="3022142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063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87981" y="205445"/>
            <a:ext cx="403905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e-BY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</a:p>
          <a:p>
            <a:pPr algn="ctr"/>
            <a:r>
              <a:rPr lang="be-BY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ПРОФЕСИОНАЛНА СЛУЖБА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6993" y="44308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Капка Войнска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Хасково Аида</a:t>
            </a:r>
          </a:p>
        </p:txBody>
      </p:sp>
      <p:pic>
        <p:nvPicPr>
          <p:cNvPr id="3074" name="Picture 2" descr="D:\rotary\0000 Vesko\team presents\original\Images\kap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064" y="1173165"/>
            <a:ext cx="2254885" cy="2999802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8921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066561" y="230845"/>
            <a:ext cx="52818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e-BY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endParaRPr lang="be-BY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be-BY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РОТАРИАНСКИ ГРУПИ ЗА ДЕЙСТВИЕ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6993" y="44308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Христо </a:t>
            </a:r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Трънчев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Сливен</a:t>
            </a:r>
          </a:p>
        </p:txBody>
      </p:sp>
      <p:pic>
        <p:nvPicPr>
          <p:cNvPr id="4098" name="Picture 2" descr="D:\rotary\0000 Vesko\team presents\original\Images\hristo tranche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468" y="1173165"/>
            <a:ext cx="2069060" cy="2999802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0615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76793" y="230845"/>
            <a:ext cx="54614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e-BY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endParaRPr lang="be-BY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be-BY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РОТАРИАНСКИ ОБЩЕСТВЕНИ СЪВЕТИ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6993" y="44308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Стефан Стоянов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3600" y="4850628"/>
            <a:ext cx="2670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 Триадица</a:t>
            </a:r>
          </a:p>
        </p:txBody>
      </p:sp>
      <p:pic>
        <p:nvPicPr>
          <p:cNvPr id="5122" name="Picture 2" descr="D:\rotary\0000 Vesko\team presents\original\stefan_stoqnov-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101" y="1184952"/>
            <a:ext cx="2224811" cy="2988016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139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71046" y="230845"/>
            <a:ext cx="64729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e-BY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endParaRPr lang="be-BY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be-BY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РОТАРИАНСКИ ПРИЯТЕЛСТВА ПО ИНТЕРЕСИ 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6993" y="44308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Антон Томчев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3600" y="4850628"/>
            <a:ext cx="2670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Сливен</a:t>
            </a:r>
          </a:p>
        </p:txBody>
      </p:sp>
      <p:pic>
        <p:nvPicPr>
          <p:cNvPr id="6147" name="Picture 3" descr="D:\rotary\0000 Vesko\team presents\original\anton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792" y="1184952"/>
            <a:ext cx="2367428" cy="2988016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10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038508" y="230845"/>
            <a:ext cx="53380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e-BY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endParaRPr lang="be-BY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be-BY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РОТАРИАНСКИ ПРИЯТЕЛСКИ ОБМЕН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6993" y="44308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Борислав Къдреков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2900" y="4850628"/>
            <a:ext cx="3670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</a:t>
            </a:r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Благоевград Център</a:t>
            </a:r>
          </a:p>
        </p:txBody>
      </p:sp>
      <p:pic>
        <p:nvPicPr>
          <p:cNvPr id="1026" name="Picture 2" descr="D:\rotary\0000 Vesko\team presents\original\boreto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850" y="1184952"/>
            <a:ext cx="2415313" cy="2988016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495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706800" y="230845"/>
            <a:ext cx="40014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e-BY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endParaRPr lang="be-BY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be-BY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МЕЖДУНАРОДНА  СЛУЖБА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6993" y="44308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Владимир Канев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2900" y="4850628"/>
            <a:ext cx="3670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</a:t>
            </a:r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София Сити</a:t>
            </a:r>
          </a:p>
        </p:txBody>
      </p:sp>
      <p:pic>
        <p:nvPicPr>
          <p:cNvPr id="2050" name="Picture 2" descr="D:\rotary\0000 Vesko\team presents\original\vladimir-kanev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977" y="1210352"/>
            <a:ext cx="2291059" cy="2988016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3009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87019" y="230845"/>
            <a:ext cx="54409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КООРДИНАТОР НА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МЕЖДУНАРОДНИТЕ КОМИТЕТИ (ICC)</a:t>
            </a:r>
            <a:endParaRPr lang="bg-BG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6993" y="4430801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Калчо Хинов,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ПДГ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2900" y="4850628"/>
            <a:ext cx="3670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</a:t>
            </a:r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София Витоша</a:t>
            </a:r>
          </a:p>
        </p:txBody>
      </p:sp>
      <p:pic>
        <p:nvPicPr>
          <p:cNvPr id="3074" name="Picture 2" descr="D:\rotary\0000 Vesko\team presents\original\kalch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322" y="1235752"/>
            <a:ext cx="2321456" cy="3017893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932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35457" y="4467444"/>
            <a:ext cx="394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Митко Минев,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ДГЕ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Велико Търново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81056" y="230845"/>
            <a:ext cx="66529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В </a:t>
            </a:r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СЛУЖБА НА НОВИТЕ </a:t>
            </a:r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ПОКОЛЕНИЯ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Председател</a:t>
            </a:r>
            <a:endParaRPr lang="bg-BG" sz="2800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760" y="1330092"/>
            <a:ext cx="2388475" cy="300685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182679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35334" y="764150"/>
            <a:ext cx="22829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ПДГ 2017-2018</a:t>
            </a:r>
            <a:endParaRPr lang="en-US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23276" y="4443522"/>
            <a:ext cx="298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Емил Коцев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 smtClean="0">
                <a:solidFill>
                  <a:schemeClr val="bg1"/>
                </a:solidFill>
                <a:ea typeface="Open Sans Condensed" panose="020B0806030504020204" pitchFamily="34" charset="0"/>
                <a:cs typeface="Times New Roman" panose="02020603050405020304" pitchFamily="18" charset="0"/>
              </a:rPr>
              <a:t>РК Русе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137" y="1360559"/>
            <a:ext cx="2306486" cy="291109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730795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35457" y="4467444"/>
            <a:ext cx="394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Веселин Николов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Стара Загора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07849" y="230845"/>
            <a:ext cx="199933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Подкомитет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 РОТАРАКТ</a:t>
            </a:r>
          </a:p>
        </p:txBody>
      </p:sp>
      <p:pic>
        <p:nvPicPr>
          <p:cNvPr id="4098" name="Picture 2" descr="D:\rotary\0000 Vesko\team presents\komiteta\veselin nikol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706" y="1330912"/>
            <a:ext cx="2210584" cy="298428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700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35457" y="4467444"/>
            <a:ext cx="394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Бояна Банкова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 Триадица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07849" y="230845"/>
            <a:ext cx="199933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Подкомитет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 ИНТЕРАКТ</a:t>
            </a:r>
          </a:p>
        </p:txBody>
      </p:sp>
      <p:pic>
        <p:nvPicPr>
          <p:cNvPr id="5122" name="Picture 2" descr="D:\rotary\0000 Vesko\team presents\original\bobi-bankova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476" y="1305512"/>
            <a:ext cx="2243662" cy="298428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5826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35457" y="4467444"/>
            <a:ext cx="394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Мая Григорова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Монтана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72453" y="230845"/>
            <a:ext cx="60701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Подкомитет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МЛАДЕЖКИ ЛИДЕРСКИ НАГРАДИ (</a:t>
            </a:r>
            <a:r>
              <a:rPr lang="en-US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RYLA)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6146" name="Picture 2" descr="D:\rotary\0000 Vesko\team presents\original\mayagrigorova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683" y="1337352"/>
            <a:ext cx="2243662" cy="298428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1781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35457" y="4467444"/>
            <a:ext cx="394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Светослав Събков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Бургас Пиргос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94536" y="230845"/>
            <a:ext cx="30259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Подкомитет</a:t>
            </a:r>
          </a:p>
          <a:p>
            <a:pPr algn="ctr"/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МЛАДЕЖКИ ОБМЕН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7170" name="Picture 2" descr="D:\rotary\0000 Vesko\team presents\original\svetlyo-sabkov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055" y="1337352"/>
            <a:ext cx="2280920" cy="298428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985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35457" y="4467444"/>
            <a:ext cx="394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Петя Казакова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Поморие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09657" y="230845"/>
            <a:ext cx="519571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КОНТАКТ ЗА ОБМЕН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В СЛУЖБА НА НОВИТЕ ПОКОЛЕНИЯ</a:t>
            </a:r>
          </a:p>
        </p:txBody>
      </p:sp>
      <p:pic>
        <p:nvPicPr>
          <p:cNvPr id="7" name="Picture 3" descr="D:\rotary\0000 Vesko\team presents\original\petya-kazakova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000" y="1337353"/>
            <a:ext cx="2091032" cy="298428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264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35457" y="4467444"/>
            <a:ext cx="394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Ивайло Фичев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 Сити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5556" y="230845"/>
            <a:ext cx="61239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ОФИЦЕР ПО ОПАЗВАНЕ НА СИГУРНОСТТА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НА МЛАДИТЕ ХОРА</a:t>
            </a:r>
          </a:p>
        </p:txBody>
      </p:sp>
      <p:pic>
        <p:nvPicPr>
          <p:cNvPr id="9219" name="Picture 3" descr="D:\rotary\0000 Vesko\team presents\original\Images\1452109507214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953" y="1337353"/>
            <a:ext cx="2468708" cy="298428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370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35457" y="4467444"/>
            <a:ext cx="394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Нина Митева,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ПДГ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Плевен Центрум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51929" y="230845"/>
            <a:ext cx="451117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ЗА </a:t>
            </a:r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РАЗВИТИЕ НА </a:t>
            </a:r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ЧЛЕНСТВОТО</a:t>
            </a:r>
          </a:p>
        </p:txBody>
      </p:sp>
      <p:pic>
        <p:nvPicPr>
          <p:cNvPr id="11267" name="Picture 3" descr="D:\rotary\0000 Vesko\team presents\original\Images\IMG_0857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444" y="1184952"/>
            <a:ext cx="2625725" cy="307447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6944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70978" y="4451788"/>
            <a:ext cx="5478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Димитър </a:t>
            </a:r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Димитров,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ПДГ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Пловдив Филипопол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7109" y="230845"/>
            <a:ext cx="48408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ЗА </a:t>
            </a:r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РАЗШИРЕНИЕ НА ДИСТРИКТА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12289" name="Picture 1" descr="D:\rotary\0000 Vesko\team presents\original\mitko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257" y="1184952"/>
            <a:ext cx="2396516" cy="307447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145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70978" y="4451788"/>
            <a:ext cx="5478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Анелия Дошева,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ПДГ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 Витоша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1461" y="230845"/>
            <a:ext cx="793210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ЗА ВРЪЗКИ С ОБЩЕСТВЕНОСТТА И ПУБЛИЧЕН ИМИДЖ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14338" name="Picture 2" descr="D:\rotary\0000 Vesko\team presents\original\anelia-dosheva-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549" y="1184952"/>
            <a:ext cx="2435932" cy="307447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012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70978" y="4451788"/>
            <a:ext cx="5478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Валентин Стоянов,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ПДГ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Стара Загора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26913" y="230845"/>
            <a:ext cx="41612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ЗА ОБУЧЕНИЕ В ДИСТРИКТА</a:t>
            </a:r>
          </a:p>
        </p:txBody>
      </p:sp>
      <p:pic>
        <p:nvPicPr>
          <p:cNvPr id="15362" name="Picture 2" descr="D:\rotary\0000 Vesko\team presents\original\Images\1363235072299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890" y="1182854"/>
            <a:ext cx="2381250" cy="3076575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6121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35334" y="764150"/>
            <a:ext cx="22829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ДГН 2019-2020</a:t>
            </a:r>
            <a:endParaRPr lang="en-US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23276" y="4443522"/>
            <a:ext cx="298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Митко Минев</a:t>
            </a:r>
            <a:endParaRPr lang="en-US" sz="28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Велико Търново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457" y="1287370"/>
            <a:ext cx="2388475" cy="300685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919050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70978" y="4451788"/>
            <a:ext cx="5478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Огнян Граматиков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Поморие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48938" y="230845"/>
            <a:ext cx="271715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ГЛОБАЛНИ 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РОТАРИ </a:t>
            </a:r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НАГРАДИ</a:t>
            </a:r>
          </a:p>
        </p:txBody>
      </p:sp>
      <p:pic>
        <p:nvPicPr>
          <p:cNvPr id="16386" name="Picture 2" descr="D:\rotary\0000 Vesko\team presents\original\ogi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35" y="1184952"/>
            <a:ext cx="2431359" cy="3076575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519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70978" y="4451788"/>
            <a:ext cx="5478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Динко Димитров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Бургас Пиргос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39535" y="230845"/>
            <a:ext cx="23359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ДИСТРИКТНА 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КОНФЕРЕНЦИЯ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848" y="1184952"/>
            <a:ext cx="2340918" cy="309053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8982757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Веселин Димитров,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ДГ2018-19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Бургас Приморие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78699" y="230845"/>
            <a:ext cx="44576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ПОПУЛЯРИЗИРАНЕ КОНГРЕСА 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НА </a:t>
            </a:r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РОТАРИ ИНТЕРНЕШЪНЪЛ</a:t>
            </a:r>
          </a:p>
        </p:txBody>
      </p:sp>
      <p:pic>
        <p:nvPicPr>
          <p:cNvPr id="17410" name="Picture 2" descr="D:\rotary\0000 Vesko\team presents\original\veselin-dimitrov---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033" y="1184952"/>
            <a:ext cx="2440733" cy="309053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583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Любен Атанасов,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ПДГ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Хасково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32772" y="230844"/>
            <a:ext cx="32752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ЛИДЕРСКИ </a:t>
            </a:r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ИНСТИТУТ</a:t>
            </a:r>
          </a:p>
        </p:txBody>
      </p:sp>
      <p:pic>
        <p:nvPicPr>
          <p:cNvPr id="18434" name="Picture 2" descr="D:\rotary\0000 Vesko\team presents\original\lyubo-atanasov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804" y="1184952"/>
            <a:ext cx="2485191" cy="3120562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8072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Виолина Костова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 Сити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08700" y="230844"/>
            <a:ext cx="35234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ЗА </a:t>
            </a:r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ФОНДАЦИЯ РОТАРИ</a:t>
            </a:r>
          </a:p>
        </p:txBody>
      </p:sp>
      <p:pic>
        <p:nvPicPr>
          <p:cNvPr id="19458" name="Picture 2" descr="D:\rotary\0000 Vesko\team presents\original\violina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805" y="1184952"/>
            <a:ext cx="2485190" cy="3120562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712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Красимир Ганчев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50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Бургас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0698" y="230844"/>
            <a:ext cx="67194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Подкомитет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КВАЛИФИКАЦИЯ И ОБУЧЕНИЕ НА КЛУБОВЕТЕ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20482" name="Picture 2" descr="D:\rotary\0000 Vesko\team presents\original\krasi-ganchev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614" y="1184951"/>
            <a:ext cx="2453571" cy="3120562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0998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Александър Ангелов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50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4277" y="230844"/>
            <a:ext cx="375224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Подкомитет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НАБИРАНЕ НА СРЕДСТВА 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21506" name="Picture 2" descr="D:\rotary\0000 Vesko\team presents\original\aleks-alngelowa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728" y="1184951"/>
            <a:ext cx="2571343" cy="3120562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9309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Стоил Костов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50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 Център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69843" y="230844"/>
            <a:ext cx="36011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Подкомитет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ДИСТРИКТНИ ГРАНТОВЕ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22530" name="Picture 2" descr="D:\rotary\0000 Vesko\team presents\original\Stoilkostovsma;;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703" y="1184951"/>
            <a:ext cx="2471394" cy="3120562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925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Константин Стоянов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50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Стара Загора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60152" y="230844"/>
            <a:ext cx="32204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Подкомитет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ГЛОБАЛНИ ГРАНТОВЕ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23554" name="Picture 2" descr="D:\rotary\0000 Vesko\team presents\komiteta\image00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842" y="1184951"/>
            <a:ext cx="2651118" cy="3091774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2390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038498" y="4379250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Емил Коцев,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ПДГ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Русе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755" y="1360558"/>
            <a:ext cx="2306486" cy="291109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673947" y="230844"/>
            <a:ext cx="20874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Подкомитет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ПОЛИО+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1424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33736" y="764150"/>
            <a:ext cx="2541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ВИЦЕГУВЕРНЬОР</a:t>
            </a:r>
            <a:endParaRPr lang="en-US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7423" y="4443522"/>
            <a:ext cx="460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Анелия Дошева,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ПДГ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67" y="4850628"/>
            <a:ext cx="254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 Витоша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427" y="1345455"/>
            <a:ext cx="2398973" cy="302783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21909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Роза Ташева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50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Кърджали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7010" y="230844"/>
            <a:ext cx="69867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Подкомитет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АДМИНИСТРИРАНЕ И КОНТРОЛ НА ГРАНТОВЕТЕ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24578" name="Picture 2" descr="D:\rotary\0000 Vesko\team presents\original\roza-tasheva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135" y="1184952"/>
            <a:ext cx="2258529" cy="3091773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643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Маргарита Богданова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50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Свищов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25648" y="230844"/>
            <a:ext cx="56895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ЕКИП ЗА ПРОФЕСИОНАЛНО ОБУЧЕНИЕ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(</a:t>
            </a:r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VTT)</a:t>
            </a:r>
          </a:p>
        </p:txBody>
      </p:sp>
      <p:pic>
        <p:nvPicPr>
          <p:cNvPr id="5122" name="Picture 2" descr="D:\rotary\0000 Vesko\team presents\original\MB-1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268" y="1184950"/>
            <a:ext cx="2462263" cy="3091773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9571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Снежана Дончева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50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 Интернешънъл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89993" y="230844"/>
            <a:ext cx="556081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Подкомитет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РОТАРИАНСКИ ПРИЯТЕЛСТВА ЗА МИР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26626" name="Picture 2" descr="D:\rotary\0000 Vesko\team presents\original\snezhana-doncheva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016" y="1184951"/>
            <a:ext cx="2424768" cy="3091774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8569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Веселин Димитров,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ДГ2018-19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Бургас Приморие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90531" y="221997"/>
            <a:ext cx="39597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Координатор 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ОБЩЕСТВО НА ПОЛ ХАРИС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17410" name="Picture 2" descr="D:\rotary\0000 Vesko\team presents\original\veselin-dimitrov---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033" y="1184952"/>
            <a:ext cx="2440733" cy="309053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536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1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Нина Лискова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51" y="4870687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Пазарджик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32709" y="221997"/>
            <a:ext cx="32753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ФИНАНСОВ КОМИТЕТ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7" name="Picture 2" descr="D:\rotary\0000 Vesko\team presents\komiteta\nina lisko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521" y="1176104"/>
            <a:ext cx="2055760" cy="309053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0506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1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Таня Карабашева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51" y="4870687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София Сердика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05275" y="221997"/>
            <a:ext cx="35302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КАСИЕР НА ДИСТРИКТА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28674" name="Picture 2" descr="D:\rotary\0000 Vesko\team presents\original\tanya-karab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681" y="1176102"/>
            <a:ext cx="2399439" cy="3090539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527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1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Иван Зонков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51" y="4870687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Пловдив Филипопол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13273" y="221997"/>
            <a:ext cx="27142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ФИНАНСОВ ОДИТ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29698" name="Picture 2" descr="D:\rotary\0000 Vesko\team presents\original\ivan-zonkov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475" y="1176102"/>
            <a:ext cx="2125863" cy="3090540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041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Спас Попов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50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Пловдив Пълдин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77449" y="230844"/>
            <a:ext cx="51859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ЗА </a:t>
            </a:r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РАБОТА С АЛУМНИ ОБЩНОСТТА</a:t>
            </a:r>
          </a:p>
        </p:txBody>
      </p:sp>
      <p:pic>
        <p:nvPicPr>
          <p:cNvPr id="30722" name="Picture 2" descr="D:\rotary\0000 Vesko\team presents\original\old adg\spas pop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027" y="1184949"/>
            <a:ext cx="2772746" cy="3091775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8918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Веселин Димитров,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ДГ2018-19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Бургас Приморие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82824" y="221997"/>
            <a:ext cx="61751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ЗА </a:t>
            </a:r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СТРАТЕГИЧЕСКО </a:t>
            </a:r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ПЛАНИРАНЕ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Председател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17410" name="Picture 2" descr="D:\rotary\0000 Vesko\team presents\original\veselin-dimitrov---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033" y="1184952"/>
            <a:ext cx="2440733" cy="309053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439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50"/>
          <a:stretch/>
        </p:blipFill>
        <p:spPr>
          <a:xfrm>
            <a:off x="0" y="0"/>
            <a:ext cx="9144000" cy="442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988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22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Милчо Боров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95549" y="4919766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Бургас </a:t>
            </a:r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Балкан</a:t>
            </a:r>
            <a:endParaRPr lang="bg-BG" sz="2000" b="1" dirty="0" smtClean="0">
              <a:solidFill>
                <a:schemeClr val="bg1"/>
              </a:solidFill>
              <a:latin typeface="Times New Roman" panose="02020603050405020304" pitchFamily="18" charset="0"/>
              <a:ea typeface="Open Sans Condensed" panose="020B08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58124" y="221997"/>
            <a:ext cx="56245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КОМИТЕТ 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ЗА </a:t>
            </a:r>
            <a:r>
              <a:rPr lang="ru-RU" sz="2800" b="1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СЪЗДАВАНЕ НА ДИГИТАЛЕН АРХИВ</a:t>
            </a:r>
          </a:p>
        </p:txBody>
      </p:sp>
      <p:pic>
        <p:nvPicPr>
          <p:cNvPr id="4099" name="Picture 3" descr="D:\rotary\0000 Vesko\team presents\original\milchoi-borov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784" y="1176104"/>
            <a:ext cx="2435232" cy="3099386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672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4451788"/>
            <a:ext cx="650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Веселин Димитров, </a:t>
            </a:r>
            <a:r>
              <a:rPr lang="bg-BG" sz="2800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ДГ2018-19</a:t>
            </a:r>
            <a:endParaRPr lang="en-US" sz="2800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457" y="4850628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Condensed" panose="020B0806030504020204" pitchFamily="34" charset="0"/>
                <a:cs typeface="Times New Roman" panose="02020603050405020304" pitchFamily="18" charset="0"/>
              </a:rPr>
              <a:t>РК Бургас Приморие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83902" y="221997"/>
            <a:ext cx="41730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НОМИНАЦИОНЕН КОМИТЕТ</a:t>
            </a:r>
            <a:endParaRPr lang="ru-RU" sz="2800" b="1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Председател</a:t>
            </a:r>
            <a:endParaRPr lang="ru-RU" sz="2800" b="1" dirty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17410" name="Picture 2" descr="D:\rotary\0000 Vesko\team presents\original\veselin-dimitrov---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033" y="1184952"/>
            <a:ext cx="2440733" cy="309053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8872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4" b="47937"/>
          <a:stretch/>
        </p:blipFill>
        <p:spPr>
          <a:xfrm>
            <a:off x="217713" y="0"/>
            <a:ext cx="8273143" cy="357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7872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9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4585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1849</TotalTime>
  <Words>659</Words>
  <Application>Microsoft Office PowerPoint</Application>
  <PresentationFormat>On-screen Show (4:3)</PresentationFormat>
  <Paragraphs>249</Paragraphs>
  <Slides>82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</dc:creator>
  <cp:lastModifiedBy>Tanya</cp:lastModifiedBy>
  <cp:revision>177</cp:revision>
  <dcterms:created xsi:type="dcterms:W3CDTF">2016-02-19T07:17:21Z</dcterms:created>
  <dcterms:modified xsi:type="dcterms:W3CDTF">2018-02-16T10:57:46Z</dcterms:modified>
</cp:coreProperties>
</file>