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487" r:id="rId2"/>
    <p:sldMasterId id="2147483668" r:id="rId3"/>
    <p:sldMasterId id="2147483684" r:id="rId4"/>
    <p:sldMasterId id="2147483691" r:id="rId5"/>
  </p:sldMasterIdLst>
  <p:notesMasterIdLst>
    <p:notesMasterId r:id="rId19"/>
  </p:notesMasterIdLst>
  <p:handoutMasterIdLst>
    <p:handoutMasterId r:id="rId20"/>
  </p:handoutMasterIdLst>
  <p:sldIdLst>
    <p:sldId id="354" r:id="rId6"/>
    <p:sldId id="449" r:id="rId7"/>
    <p:sldId id="437" r:id="rId8"/>
    <p:sldId id="444" r:id="rId9"/>
    <p:sldId id="438" r:id="rId10"/>
    <p:sldId id="445" r:id="rId11"/>
    <p:sldId id="440" r:id="rId12"/>
    <p:sldId id="441" r:id="rId13"/>
    <p:sldId id="447" r:id="rId14"/>
    <p:sldId id="442" r:id="rId15"/>
    <p:sldId id="446" r:id="rId16"/>
    <p:sldId id="448" r:id="rId17"/>
    <p:sldId id="423" r:id="rId18"/>
  </p:sldIdLst>
  <p:sldSz cx="9144000" cy="6858000" type="screen4x3"/>
  <p:notesSz cx="6797675" cy="9926638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1" autoAdjust="0"/>
    <p:restoredTop sz="79828" autoAdjust="0"/>
  </p:normalViewPr>
  <p:slideViewPr>
    <p:cSldViewPr>
      <p:cViewPr varScale="1">
        <p:scale>
          <a:sx n="63" d="100"/>
          <a:sy n="63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74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AE92EB-876B-4E74-ADD1-A0583B4556F3}" type="datetimeFigureOut">
              <a:rPr lang="en-US" altLang="bg-BG"/>
              <a:pPr/>
              <a:t>12/4/2019</a:t>
            </a:fld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BEA2825-7A12-4903-9F59-D2DB047B6B3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21779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bg-BG" altLang="bg-BG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bg-BG" altLang="bg-BG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956"/>
            <a:ext cx="5438775" cy="44669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/>
              <a:t>Click to edit Master text styles</a:t>
            </a:r>
          </a:p>
          <a:p>
            <a:pPr lvl="1"/>
            <a:r>
              <a:rPr lang="bg-BG" noProof="0"/>
              <a:t>Second level</a:t>
            </a:r>
          </a:p>
          <a:p>
            <a:pPr lvl="2"/>
            <a:r>
              <a:rPr lang="bg-BG" noProof="0"/>
              <a:t>Third level</a:t>
            </a:r>
          </a:p>
          <a:p>
            <a:pPr lvl="3"/>
            <a:r>
              <a:rPr lang="bg-BG" noProof="0"/>
              <a:t>Fourth level</a:t>
            </a:r>
          </a:p>
          <a:p>
            <a:pPr lvl="4"/>
            <a:r>
              <a:rPr lang="bg-BG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bg-BG" altLang="bg-BG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711"/>
            <a:ext cx="2946400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9F4FEE8-6292-46A8-9491-CA7AF529D63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99754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en/engaging-younger-professionals-toolki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4167E438-82E3-4050-99D8-94DA0A10F9AA}" type="slidenum">
              <a:rPr lang="en-US" altLang="en-US">
                <a:ea typeface="ヒラギノ角ゴ Pro W3"/>
                <a:cs typeface="ヒラギノ角ゴ Pro W3"/>
              </a:rPr>
              <a:pPr eaLnBrk="0" hangingPunct="0"/>
              <a:t>1</a:t>
            </a:fld>
            <a:endParaRPr lang="en-US" altLang="en-US"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bg-BG" altLang="en-US" dirty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38688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Ежегодно се допитваме до всички Ротарактори, за да знаем какво е нужно</a:t>
            </a:r>
            <a:r>
              <a:rPr lang="bg-BG" baseline="0" dirty="0"/>
              <a:t> да променим и да се адаптираме към динамичната среда, в която живеем. Анкетите сред клубовете са и източник на статистиката, която ви представих. Необходимо и сред Ротари клубовете да се правят подобни допитвания, уверен съм че резултатите ще изненадат мнозина. А отговорите на въпросите в този слайд ще помогнат и на вашия клуб да открои положителните и негативни тенденции и да намерят правилния път към развитието и поддържането на един Жизнен клуб.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FEE8-6292-46A8-9491-CA7AF529D63C}" type="slidenum">
              <a:rPr lang="bg-BG" altLang="bg-BG" smtClean="0"/>
              <a:pPr/>
              <a:t>12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980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Здравейте Приятели,</a:t>
            </a:r>
          </a:p>
          <a:p>
            <a:r>
              <a:rPr lang="bg-BG" dirty="0"/>
              <a:t>Тази</a:t>
            </a:r>
            <a:r>
              <a:rPr lang="bg-BG" baseline="0" dirty="0"/>
              <a:t> презентация има за цел да ви представи някои основни тенденции в Ротари и Ротаракт, да ви запознае с предстоящите промени в РИ и как въпреки това да привличаме повече млади професионалисти – поглед във и извън Ротари семейството.</a:t>
            </a:r>
            <a:br>
              <a:rPr lang="bg-BG" baseline="0" dirty="0"/>
            </a:br>
            <a:r>
              <a:rPr lang="bg-BG" baseline="0" dirty="0"/>
              <a:t>Накрая на презентацията съм посочил конкретни въпроси, чийто отговори ще ви помогнат по-лесно и точно да дефинирате проблеми в клуба и да откриете начините за справянето им.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FEE8-6292-46A8-9491-CA7AF529D63C}" type="slidenum">
              <a:rPr lang="bg-BG" altLang="bg-BG" smtClean="0"/>
              <a:pPr/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4274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Почти всички Ротаракт клубове имат кандидат членове,</a:t>
            </a:r>
            <a:r>
              <a:rPr lang="bg-BG" baseline="0" dirty="0"/>
              <a:t> като близо половината от настоящите членове са от последните 2 години. За сравнение 1/3 от Ротари клубовете нямат нито 1 нов член за последните 2 години. А текучеството от Ротаракт означава че над 150 души напуснали Ротаракт не са се присъединили към Ротари по редица причини, за които ще стане дума по-късно. ¾ от </a:t>
            </a:r>
            <a:r>
              <a:rPr lang="bg-BG" baseline="0" dirty="0" err="1"/>
              <a:t>Ротаракторите</a:t>
            </a:r>
            <a:r>
              <a:rPr lang="bg-BG" baseline="0" dirty="0"/>
              <a:t> работят и се развиват в различни сфери, приятели в клубовете са се доказали като умели – икономисти, архитекти, дизайнери, търговци, адвокати, съдии, компютърни специалисти, инженери и др. Почти всички Ротаракт клубове участват в поне 1 международен проект през годината. Мнозинството от ротарактори посещават международни събития и разпознаваемостта ни е ключова за постигнатите успехи като например предстоящото домакинство за международната Ротаракт среща следващата есен в София.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FEE8-6292-46A8-9491-CA7AF529D63C}" type="slidenum">
              <a:rPr lang="bg-BG" altLang="bg-BG" smtClean="0"/>
              <a:pPr/>
              <a:t>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100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На база фактите</a:t>
            </a:r>
            <a:r>
              <a:rPr lang="bg-BG" baseline="0" dirty="0"/>
              <a:t> можем ясно да посочим и конкретни тенденции, за съжаление с негативен характер погледнати през призмата на един Ротари клуб. Наблюдаваме изключителен преход, макар и отложен с няколко години във времето, между Интеракт и Ротаракт. Тоест Ротаракт клубовете съумяват да привличат все повече </a:t>
            </a:r>
            <a:r>
              <a:rPr lang="bg-BG" baseline="0" dirty="0" err="1"/>
              <a:t>интерактори</a:t>
            </a:r>
            <a:r>
              <a:rPr lang="bg-BG" baseline="0" dirty="0"/>
              <a:t> за свои членове. За съжаление такъв преход от Ротаракт към Ротари липсва. От близо 2000 ротарианци и над 300 ротарактори, тези с двойно членство са по-малко от 10 човека. Една от основните причини е слабата комуникация между РК и РАК. Ротарианците масово не познават своите ротарактори,  много от тях не са ги виждали дори. Под 20% от клубовете имат периодични съвместни срещи, а едва 10% или едва 3 клуба имат такива веднъж месечно. Накрая но не и по важност основна пречка пред членство в Ротари е високата цена на членството, която средно е 10 пъти по-висока от тази в РАК.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FEE8-6292-46A8-9491-CA7AF529D63C}" type="slidenum">
              <a:rPr lang="bg-BG" altLang="bg-BG" smtClean="0"/>
              <a:pPr/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1223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През</a:t>
            </a:r>
            <a:r>
              <a:rPr lang="bg-BG" baseline="0" dirty="0"/>
              <a:t> следващата година предстоят да се случат най-драстичните промени касаещи взаимоотношенията между Ротари и Ротаракт. Радикални промени, които целят да дадат по-голяма самостоятелност и нови възможности на Ротаракт клубовете. Промени, обаче, които още повече ще затруднят прехода между РК и РАК.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FEE8-6292-46A8-9491-CA7AF529D63C}" type="slidenum">
              <a:rPr lang="bg-BG" altLang="bg-BG" smtClean="0"/>
              <a:pPr/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7906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Младите приятели са очаровани от привлекателните</a:t>
            </a:r>
            <a:r>
              <a:rPr lang="bg-BG" baseline="0" dirty="0"/>
              <a:t> дистриктни семинари, но се отегчени от далеч непродуктивните седмични срещи на РК. Липса на динамика и ефективност, за сметка на високи разходи, всичко това води до липса на мотивация, ангажираност. Повтаряне на едни и същи стари проекти, без възможност за нови идеи и по-мащабни </a:t>
            </a:r>
            <a:r>
              <a:rPr lang="bg-BG" baseline="0" dirty="0" err="1"/>
              <a:t>проекти,нещото</a:t>
            </a:r>
            <a:r>
              <a:rPr lang="bg-BG" baseline="0" dirty="0"/>
              <a:t> което привлича младите приятели и в което те биха били от огромна полза.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FEE8-6292-46A8-9491-CA7AF529D63C}" type="slidenum">
              <a:rPr lang="bg-BG" altLang="bg-BG" smtClean="0"/>
              <a:pPr/>
              <a:t>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16214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Новите</a:t>
            </a:r>
            <a:r>
              <a:rPr lang="bg-BG" baseline="0" dirty="0"/>
              <a:t> поколения имат различни интереси и виждания за света и Ротари. Не бива да ги моделираме, а да ги приемем такива, каквито са. Да си партнираме с тях, а не да се съревноваваме. Направете седмичните срещи привлекателни както за членовете си, така и за гости – предвидете график със събития, лекции, кръгли маси, дискусии, презентации на различни актуални теми, общи срещи с други клубове, с партньорски организации, държавни институции, побратимени клубове,  и др. С цел да създадете едно позитивно и полезно изживяване за всеки един. Времето ни е ценно и един семпъл дневен ред без цел ще продължава да ви носи слаба посещаемост. Когато имате 20 членове, а на седмични срещи средно присъстват едва половината, едва ли всички са заети по едно и също време всяка седмица. Вместо да ги питате защо не идват, попитайте ги следващия път какво би им било интересно да се случи, какво нови събитие да организирате и да привлечете както настоящите си членове, така и потенциални нови такива. Най-ефективният начин да ангажирате членовете си е чрез проекти и събития, лична ангажираност и отговорности по тяхното организиране и провеждане.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FEE8-6292-46A8-9491-CA7AF529D63C}" type="slidenum">
              <a:rPr lang="bg-BG" altLang="bg-BG" smtClean="0"/>
              <a:pPr/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3900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https://www.rotary.org/en/engaging-younger-professionals-toolkit</a:t>
            </a:r>
            <a:endParaRPr lang="bg-BG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FEE8-6292-46A8-9491-CA7AF529D63C}" type="slidenum">
              <a:rPr lang="bg-BG" altLang="bg-BG" smtClean="0"/>
              <a:pPr/>
              <a:t>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2426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Всеки</a:t>
            </a:r>
            <a:r>
              <a:rPr lang="bg-BG" baseline="0" dirty="0"/>
              <a:t> ден можем да се учим едни от други. Младите също имат умения и знания, които биха били от полза за бъдещото развитие на клуба. А за да се развиваме, трябва непрестанно да сме активни и иновативни, ако стоим на едно ниво, всъщност изоставаме от другите.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FEE8-6292-46A8-9491-CA7AF529D63C}" type="slidenum">
              <a:rPr lang="bg-BG" altLang="bg-BG" smtClean="0"/>
              <a:pPr/>
              <a:t>10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76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2" r="13147" b="20926"/>
          <a:stretch>
            <a:fillRect/>
          </a:stretch>
        </p:blipFill>
        <p:spPr bwMode="auto">
          <a:xfrm>
            <a:off x="436563" y="19050"/>
            <a:ext cx="19748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7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357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06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9385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200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450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1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465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41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0656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700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32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43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4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44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07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6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751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54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23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8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44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72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40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461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201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80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50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2" r="13147" b="20926"/>
          <a:stretch>
            <a:fillRect/>
          </a:stretch>
        </p:blipFill>
        <p:spPr bwMode="auto">
          <a:xfrm>
            <a:off x="436563" y="19050"/>
            <a:ext cx="19748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595563" y="549275"/>
            <a:ext cx="2762250" cy="954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Година 201</a:t>
            </a:r>
            <a:r>
              <a:rPr lang="bg-BG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9</a:t>
            </a:r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-2020</a:t>
            </a:r>
          </a:p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Президент РИ: Марк Малоуни</a:t>
            </a:r>
          </a:p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ДГ: Митко Минев</a:t>
            </a:r>
          </a:p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Дистрикт 2482</a:t>
            </a:r>
            <a:endParaRPr lang="en-US" altLang="en-US" sz="1400">
              <a:solidFill>
                <a:srgbClr val="4B4742"/>
              </a:solidFill>
              <a:latin typeface="Georgia" panose="02040502050405020303" pitchFamily="18" charset="0"/>
              <a:ea typeface="MS PGothic" panose="020B0600070205080204" pitchFamily="34" charset="-128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4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26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00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9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90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46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11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72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2" r="13147" b="20926"/>
          <a:stretch>
            <a:fillRect/>
          </a:stretch>
        </p:blipFill>
        <p:spPr bwMode="auto">
          <a:xfrm>
            <a:off x="436563" y="19050"/>
            <a:ext cx="19748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94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2"/>
          <a:stretch>
            <a:fillRect/>
          </a:stretch>
        </p:blipFill>
        <p:spPr bwMode="auto">
          <a:xfrm>
            <a:off x="6858000" y="469900"/>
            <a:ext cx="1708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2" r="13147" b="20926"/>
          <a:stretch>
            <a:fillRect/>
          </a:stretch>
        </p:blipFill>
        <p:spPr bwMode="auto">
          <a:xfrm>
            <a:off x="3168650" y="2520950"/>
            <a:ext cx="1976438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247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2" r="13147" b="20926"/>
          <a:stretch>
            <a:fillRect/>
          </a:stretch>
        </p:blipFill>
        <p:spPr bwMode="auto">
          <a:xfrm>
            <a:off x="3168650" y="795338"/>
            <a:ext cx="197643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12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381000" y="2867025"/>
            <a:ext cx="2606675" cy="777875"/>
            <a:chOff x="381000" y="2867472"/>
            <a:chExt cx="2606824" cy="777552"/>
          </a:xfrm>
        </p:grpSpPr>
        <p:pic>
          <p:nvPicPr>
            <p:cNvPr id="3" name="Picture 4" descr="D:\rotary\0000 Vesko\grafics\T1819EN_Lockup_PMS-C-TRANSPERENT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381000" y="2867472"/>
              <a:ext cx="1699456" cy="77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4" t="9052" r="13147" b="20926"/>
            <a:stretch>
              <a:fillRect/>
            </a:stretch>
          </p:blipFill>
          <p:spPr bwMode="auto">
            <a:xfrm>
              <a:off x="2168722" y="2911079"/>
              <a:ext cx="819102" cy="733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7174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rotary\0000 Vesko\grafics\T1819EN_Lockup_PMS-C-TRANSPE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143500" y="2687638"/>
            <a:ext cx="16986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2" r="13147" b="20926"/>
          <a:stretch>
            <a:fillRect/>
          </a:stretch>
        </p:blipFill>
        <p:spPr bwMode="auto">
          <a:xfrm>
            <a:off x="6931025" y="2730500"/>
            <a:ext cx="819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5118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2" r="13147" b="20926"/>
          <a:stretch>
            <a:fillRect/>
          </a:stretch>
        </p:blipFill>
        <p:spPr bwMode="auto">
          <a:xfrm>
            <a:off x="3748088" y="2735263"/>
            <a:ext cx="1976437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37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2"/>
          <a:stretch>
            <a:fillRect/>
          </a:stretch>
        </p:blipFill>
        <p:spPr bwMode="auto">
          <a:xfrm>
            <a:off x="6651625" y="469900"/>
            <a:ext cx="1708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2" r="13147" b="20926"/>
          <a:stretch>
            <a:fillRect/>
          </a:stretch>
        </p:blipFill>
        <p:spPr bwMode="auto">
          <a:xfrm>
            <a:off x="6838950" y="4298950"/>
            <a:ext cx="13335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/>
          <p:nvPr userDrawn="1"/>
        </p:nvSpPr>
        <p:spPr>
          <a:xfrm>
            <a:off x="3708400" y="6248400"/>
            <a:ext cx="4824413" cy="4619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bg-BG" sz="1200" b="1">
                <a:solidFill>
                  <a:schemeClr val="bg1"/>
                </a:solidFill>
                <a:latin typeface="Calibri" panose="020F0502020204030204" pitchFamily="34" charset="0"/>
              </a:rPr>
              <a:t>СЕМИНАР</a:t>
            </a:r>
            <a:r>
              <a:rPr lang="en-US" altLang="bg-BG" sz="12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bg-BG" altLang="bg-BG" sz="1200" b="1">
                <a:solidFill>
                  <a:schemeClr val="bg1"/>
                </a:solidFill>
                <a:latin typeface="Calibri" panose="020F0502020204030204" pitchFamily="34" charset="0"/>
              </a:rPr>
              <a:t>ПО ЧЛЕНСТВО, ФОНДАЦИЯ РОТАРИ И ПУБЛИЧЕН ИМИДЖ</a:t>
            </a:r>
            <a:endParaRPr lang="en-US" altLang="bg-BG" sz="1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eaLnBrk="1" hangingPunct="1"/>
            <a:r>
              <a:rPr lang="bg-BG" altLang="bg-BG" sz="1200" b="1">
                <a:solidFill>
                  <a:schemeClr val="bg1"/>
                </a:solidFill>
                <a:latin typeface="Calibri" panose="020F0502020204030204" pitchFamily="34" charset="0"/>
              </a:rPr>
              <a:t>Правец, 29.ноември – 01.декември </a:t>
            </a:r>
            <a:r>
              <a:rPr lang="en-US" altLang="bg-BG" sz="1200" b="1">
                <a:solidFill>
                  <a:schemeClr val="bg1"/>
                </a:solidFill>
                <a:latin typeface="Calibri" panose="020F050202020403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33957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97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6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25490" r="8333" b="24712"/>
          <a:stretch>
            <a:fillRect/>
          </a:stretch>
        </p:blipFill>
        <p:spPr bwMode="auto">
          <a:xfrm>
            <a:off x="7631113" y="409575"/>
            <a:ext cx="1117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608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2" r="13147" b="20926"/>
          <a:stretch>
            <a:fillRect/>
          </a:stretch>
        </p:blipFill>
        <p:spPr bwMode="auto">
          <a:xfrm>
            <a:off x="436563" y="19050"/>
            <a:ext cx="19748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595563" y="549275"/>
            <a:ext cx="2762250" cy="954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Година 201</a:t>
            </a:r>
            <a:r>
              <a:rPr lang="bg-BG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9</a:t>
            </a:r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-2020</a:t>
            </a:r>
          </a:p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Президент РИ: Марк Малоуни</a:t>
            </a:r>
          </a:p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ДГ: Митко Минев</a:t>
            </a:r>
          </a:p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Дистрикт 2482</a:t>
            </a:r>
            <a:endParaRPr lang="en-US" altLang="en-US" sz="1400">
              <a:solidFill>
                <a:srgbClr val="4B4742"/>
              </a:solidFill>
              <a:latin typeface="Georgia" panose="02040502050405020303" pitchFamily="18" charset="0"/>
              <a:ea typeface="MS PGothic" panose="020B0600070205080204" pitchFamily="34" charset="-128"/>
              <a:cs typeface="Georgia" panose="02040502050405020303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8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48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152400" y="3844925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bg-B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45024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2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696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2" r="13147" b="20926"/>
          <a:stretch>
            <a:fillRect/>
          </a:stretch>
        </p:blipFill>
        <p:spPr bwMode="auto">
          <a:xfrm>
            <a:off x="436563" y="19050"/>
            <a:ext cx="19748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595563" y="549275"/>
            <a:ext cx="2762250" cy="954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Година 201</a:t>
            </a:r>
            <a:r>
              <a:rPr lang="bg-BG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9</a:t>
            </a:r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-2020</a:t>
            </a:r>
          </a:p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Президент РИ: Марк Малоуни</a:t>
            </a:r>
          </a:p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ДГ: Митко Минев</a:t>
            </a:r>
          </a:p>
          <a:p>
            <a:pPr eaLnBrk="1" hangingPunct="1"/>
            <a:r>
              <a:rPr lang="ru-RU" altLang="en-US" sz="1400">
                <a:solidFill>
                  <a:srgbClr val="4B4742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Дистрикт 2482</a:t>
            </a:r>
            <a:endParaRPr lang="en-US" altLang="en-US" sz="1400">
              <a:solidFill>
                <a:srgbClr val="4B4742"/>
              </a:solidFill>
              <a:latin typeface="Georgia" panose="02040502050405020303" pitchFamily="18" charset="0"/>
              <a:ea typeface="MS PGothic" panose="020B0600070205080204" pitchFamily="34" charset="-128"/>
              <a:cs typeface="Georgia" panose="02040502050405020303" pitchFamily="18" charset="0"/>
            </a:endParaRPr>
          </a:p>
        </p:txBody>
      </p:sp>
      <p:sp>
        <p:nvSpPr>
          <p:cNvPr id="6" name="TextBox 2"/>
          <p:cNvSpPr txBox="1"/>
          <p:nvPr userDrawn="1"/>
        </p:nvSpPr>
        <p:spPr>
          <a:xfrm>
            <a:off x="3708400" y="6248400"/>
            <a:ext cx="4824413" cy="4619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СЕМИНАР</a:t>
            </a:r>
            <a:r>
              <a:rPr lang="en-US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bg-BG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ПО ЧЛЕНСТВО, ФОНДАЦИЯ РОТАРИ И ПУБЛИЧЕН ИМИДЖ</a:t>
            </a:r>
            <a:endParaRPr lang="en-US" altLang="bg-BG" sz="12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 eaLnBrk="1" hangingPunct="1"/>
            <a:r>
              <a:rPr lang="bg-BG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Правец, 29.ноември – 01.декември </a:t>
            </a:r>
            <a:r>
              <a:rPr lang="en-US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6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87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TextBox 2"/>
          <p:cNvSpPr txBox="1"/>
          <p:nvPr userDrawn="1"/>
        </p:nvSpPr>
        <p:spPr>
          <a:xfrm>
            <a:off x="3708400" y="6248400"/>
            <a:ext cx="4824413" cy="4619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СЕМИНАР</a:t>
            </a:r>
            <a:r>
              <a:rPr lang="en-US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bg-BG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ПО ЧЛЕНСТВО, ФОНДАЦИЯ РОТАРИ И ПУБЛИЧЕН ИМИДЖ</a:t>
            </a:r>
            <a:endParaRPr lang="en-US" altLang="bg-BG" sz="12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 eaLnBrk="1" hangingPunct="1"/>
            <a:r>
              <a:rPr lang="bg-BG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Правец, 29.ноември – 01.декември </a:t>
            </a:r>
            <a:r>
              <a:rPr lang="en-US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  <p:sldLayoutId id="2147485375" r:id="rId4"/>
    <p:sldLayoutId id="2147485376" r:id="rId5"/>
    <p:sldLayoutId id="2147485377" r:id="rId6"/>
    <p:sldLayoutId id="2147485378" r:id="rId7"/>
    <p:sldLayoutId id="2147485379" r:id="rId8"/>
    <p:sldLayoutId id="2147485380" r:id="rId9"/>
    <p:sldLayoutId id="2147485381" r:id="rId10"/>
    <p:sldLayoutId id="21474853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 userDrawn="1"/>
        </p:nvSpPr>
        <p:spPr>
          <a:xfrm>
            <a:off x="3708400" y="6248400"/>
            <a:ext cx="4824413" cy="4619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СЕМИНАР</a:t>
            </a:r>
            <a:r>
              <a:rPr lang="en-US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bg-BG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ПО ЧЛЕНСТВО, ФОНДАЦИЯ РОТАРИ И ПУБЛИЧЕН ИМИДЖ</a:t>
            </a:r>
            <a:endParaRPr lang="en-US" altLang="bg-BG" sz="12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 eaLnBrk="1" hangingPunct="1"/>
            <a:r>
              <a:rPr lang="bg-BG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Правец, 29.ноември – 01.декември </a:t>
            </a:r>
            <a:r>
              <a:rPr lang="en-US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83" r:id="rId10"/>
    <p:sldLayoutId id="2147485397" r:id="rId11"/>
    <p:sldLayoutId id="2147485384" r:id="rId12"/>
    <p:sldLayoutId id="2147485398" r:id="rId13"/>
    <p:sldLayoutId id="2147485399" r:id="rId14"/>
    <p:sldLayoutId id="2147485400" r:id="rId15"/>
    <p:sldLayoutId id="2147485401" r:id="rId16"/>
    <p:sldLayoutId id="2147485402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/>
          <p:nvPr userDrawn="1"/>
        </p:nvSpPr>
        <p:spPr>
          <a:xfrm>
            <a:off x="3708400" y="6248400"/>
            <a:ext cx="4824413" cy="4619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СЕМИНАР</a:t>
            </a:r>
            <a:r>
              <a:rPr lang="en-US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bg-BG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ПО ЧЛЕНСТВО, ФОНДАЦИЯ РОТАРИ И ПУБЛИЧЕН ИМИДЖ</a:t>
            </a:r>
            <a:endParaRPr lang="en-US" altLang="bg-BG" sz="12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 eaLnBrk="1" hangingPunct="1"/>
            <a:r>
              <a:rPr lang="bg-BG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Правец, 29.ноември – 01.декември </a:t>
            </a:r>
            <a:r>
              <a:rPr lang="en-US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3" r:id="rId1"/>
    <p:sldLayoutId id="2147485404" r:id="rId2"/>
    <p:sldLayoutId id="2147485405" r:id="rId3"/>
    <p:sldLayoutId id="2147485406" r:id="rId4"/>
    <p:sldLayoutId id="2147485407" r:id="rId5"/>
    <p:sldLayoutId id="2147485408" r:id="rId6"/>
    <p:sldLayoutId id="2147485409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708400" y="6248400"/>
            <a:ext cx="4824413" cy="4619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СЕМИНАР</a:t>
            </a:r>
            <a:r>
              <a:rPr lang="en-US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bg-BG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ПО ЧЛЕНСТВО, ФОНДАЦИЯ РОТАРИ И ПУБЛИЧЕН ИМИДЖ</a:t>
            </a:r>
            <a:endParaRPr lang="en-US" altLang="bg-BG" sz="12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 eaLnBrk="1" hangingPunct="1"/>
            <a:r>
              <a:rPr lang="bg-BG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Правец, 29.ноември – 01.декември </a:t>
            </a:r>
            <a:r>
              <a:rPr lang="en-US" altLang="bg-BG" sz="1200" b="1">
                <a:solidFill>
                  <a:srgbClr val="002060"/>
                </a:solidFill>
                <a:latin typeface="Calibri" panose="020F0502020204030204" pitchFamily="34" charset="0"/>
              </a:rPr>
              <a:t>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0" r:id="rId1"/>
    <p:sldLayoutId id="2147485411" r:id="rId2"/>
    <p:sldLayoutId id="2147485412" r:id="rId3"/>
    <p:sldLayoutId id="2147485413" r:id="rId4"/>
    <p:sldLayoutId id="2147485414" r:id="rId5"/>
    <p:sldLayoutId id="2147485415" r:id="rId6"/>
    <p:sldLayoutId id="2147485385" r:id="rId7"/>
    <p:sldLayoutId id="2147485416" r:id="rId8"/>
    <p:sldLayoutId id="2147485417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Младите Професионалисти и Ротари</a:t>
            </a:r>
            <a:endParaRPr lang="en-US" altLang="bg-B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3400" y="4725144"/>
            <a:ext cx="6991350" cy="1151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Вахан Бохосян</a:t>
            </a:r>
          </a:p>
          <a:p>
            <a:pPr eaLnBrk="1" hangingPunct="1"/>
            <a:r>
              <a:rPr lang="bg-BG" alt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РК София-Сердика и РАК София-Сердика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Взаимни Ползи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/>
              <a:t>Познаване на дигиталния свят и новите технологии</a:t>
            </a:r>
            <a:endParaRPr lang="bg-BG" sz="2400" dirty="0"/>
          </a:p>
          <a:p>
            <a:pPr>
              <a:lnSpc>
                <a:spcPct val="150000"/>
              </a:lnSpc>
            </a:pPr>
            <a:r>
              <a:rPr lang="bg-BG" sz="2400" dirty="0"/>
              <a:t>Многообразие от умения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Различна гледна точка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Нови идеи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По-висока ефективност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По-голяма разпознаваемост и публичност</a:t>
            </a:r>
          </a:p>
          <a:p>
            <a:pPr marL="0" indent="0" algn="ctr">
              <a:lnSpc>
                <a:spcPct val="150000"/>
              </a:lnSpc>
              <a:buNone/>
            </a:pPr>
            <a:br>
              <a:rPr lang="bg-BG" sz="400" dirty="0"/>
            </a:br>
            <a:r>
              <a:rPr lang="bg-BG" sz="2400" dirty="0"/>
              <a:t>Непрестанно да се учим едни от други !</a:t>
            </a:r>
          </a:p>
          <a:p>
            <a:pPr>
              <a:lnSpc>
                <a:spcPct val="150000"/>
              </a:lnSpc>
            </a:pP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52" y="1772816"/>
            <a:ext cx="2718048" cy="2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7" b="29908"/>
          <a:stretch/>
        </p:blipFill>
        <p:spPr>
          <a:xfrm>
            <a:off x="3131840" y="5157192"/>
            <a:ext cx="2798448" cy="936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23" y="1472877"/>
            <a:ext cx="8229600" cy="397234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bg-BG" sz="2800" dirty="0"/>
              <a:t>Преди 10 години „Ротари Споделя“-</a:t>
            </a:r>
            <a:r>
              <a:rPr lang="bg-BG" sz="2800" dirty="0" err="1"/>
              <a:t>ше</a:t>
            </a:r>
            <a:r>
              <a:rPr lang="bg-BG" sz="2800" dirty="0"/>
              <a:t>, </a:t>
            </a:r>
            <a:br>
              <a:rPr lang="bg-BG" sz="2800" dirty="0"/>
            </a:br>
            <a:r>
              <a:rPr lang="bg-BG" sz="2800" dirty="0"/>
              <a:t>сега трябва да „Свърза Света“, </a:t>
            </a:r>
            <a:br>
              <a:rPr lang="bg-BG" sz="2800" dirty="0"/>
            </a:br>
            <a:r>
              <a:rPr lang="bg-BG" sz="2800" dirty="0"/>
              <a:t>а няма как да успеем без да сме </a:t>
            </a:r>
            <a:br>
              <a:rPr lang="bg-BG" sz="2800" dirty="0"/>
            </a:br>
            <a:r>
              <a:rPr lang="bg-BG" sz="2800" dirty="0"/>
              <a:t>единни и да говорим на един език </a:t>
            </a:r>
            <a:br>
              <a:rPr lang="bg-BG" sz="2800" dirty="0"/>
            </a:br>
            <a:r>
              <a:rPr lang="bg-BG" sz="2800" dirty="0"/>
              <a:t>вътре в самата организация !</a:t>
            </a:r>
          </a:p>
          <a:p>
            <a:pPr lvl="7" algn="ctr">
              <a:lnSpc>
                <a:spcPct val="150000"/>
              </a:lnSpc>
            </a:pP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53323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Въпроси за Дискусия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13" y="1268760"/>
            <a:ext cx="7903504" cy="4824536"/>
          </a:xfrm>
        </p:spPr>
        <p:txBody>
          <a:bodyPr/>
          <a:lstStyle/>
          <a:p>
            <a:r>
              <a:rPr lang="bg-BG" sz="1800" dirty="0"/>
              <a:t>Колко събития за </a:t>
            </a:r>
            <a:r>
              <a:rPr lang="bg-BG" sz="1800" dirty="0" err="1"/>
              <a:t>неротарианци</a:t>
            </a:r>
            <a:r>
              <a:rPr lang="bg-BG" sz="1800" dirty="0"/>
              <a:t> сте провели през изминалата година?</a:t>
            </a:r>
          </a:p>
          <a:p>
            <a:r>
              <a:rPr lang="bg-BG" sz="1800" dirty="0"/>
              <a:t>Какви са причините за отлив от вашия клуб?</a:t>
            </a:r>
          </a:p>
          <a:p>
            <a:r>
              <a:rPr lang="bg-BG" sz="1800" dirty="0"/>
              <a:t>Колко от вашите членове участват и в други организации, какво ги привлича повече там? </a:t>
            </a:r>
          </a:p>
          <a:p>
            <a:r>
              <a:rPr lang="bg-BG" sz="1800" dirty="0"/>
              <a:t>Какви са причините гости на клуба, да не кандидатстват за членство?</a:t>
            </a:r>
          </a:p>
          <a:p>
            <a:r>
              <a:rPr lang="bg-BG" sz="1800" dirty="0"/>
              <a:t>Какви основни професии липсват в палитрата на вашия клуб?</a:t>
            </a:r>
          </a:p>
          <a:p>
            <a:r>
              <a:rPr lang="bg-BG" sz="1800" dirty="0"/>
              <a:t>Колко от клубовете имат изготвен план за срещите и събитията до края на годината?</a:t>
            </a:r>
          </a:p>
          <a:p>
            <a:r>
              <a:rPr lang="bg-BG" sz="1800" dirty="0"/>
              <a:t>Какви добри практики прилагате за привличане на нови членове и до колко са успешни?</a:t>
            </a:r>
          </a:p>
          <a:p>
            <a:r>
              <a:rPr lang="bg-BG" sz="1800" dirty="0"/>
              <a:t>Кога последно се допитахте за съвет или помощ от друг клуб?</a:t>
            </a:r>
          </a:p>
          <a:p>
            <a:r>
              <a:rPr lang="bg-BG" sz="1800" dirty="0"/>
              <a:t>Знаете ли какви са професиите на вашите Ротарактори?</a:t>
            </a:r>
          </a:p>
          <a:p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10270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sz="4000" b="1" dirty="0">
                <a:latin typeface="Arial Narrow" panose="020B0606020202030204" pitchFamily="34" charset="0"/>
              </a:rPr>
              <a:t>У С П Е Х   !</a:t>
            </a:r>
            <a:endParaRPr lang="en-US" altLang="en-US" sz="40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24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bg-BG" sz="2400" dirty="0"/>
              <a:t>Факти и тенденции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Текущи проблеми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Промени и равносметка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Нужда от и привличане на млади професионалисти </a:t>
            </a:r>
            <a:br>
              <a:rPr lang="bg-BG" sz="2400" dirty="0"/>
            </a:br>
            <a:r>
              <a:rPr lang="bg-BG" sz="2400" dirty="0"/>
              <a:t>– поглед в и извън Ротари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Взаимните ползи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Правилните въпроси, чиито отговори носят решения!</a:t>
            </a:r>
          </a:p>
          <a:p>
            <a:pPr>
              <a:lnSpc>
                <a:spcPct val="150000"/>
              </a:lnSpc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55382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Ротаракт България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608512"/>
          </a:xfrm>
        </p:spPr>
        <p:txBody>
          <a:bodyPr/>
          <a:lstStyle/>
          <a:p>
            <a:r>
              <a:rPr lang="bg-BG" sz="2400" dirty="0"/>
              <a:t>Средна възраст 25г.</a:t>
            </a:r>
          </a:p>
          <a:p>
            <a:r>
              <a:rPr lang="bg-BG" sz="2400" dirty="0"/>
              <a:t>90% от </a:t>
            </a:r>
            <a:r>
              <a:rPr lang="bg-BG" sz="2400" dirty="0" err="1"/>
              <a:t>Ротаракторите</a:t>
            </a:r>
            <a:r>
              <a:rPr lang="bg-BG" sz="2400" dirty="0"/>
              <a:t> са от Интеракт</a:t>
            </a:r>
          </a:p>
          <a:p>
            <a:r>
              <a:rPr lang="bg-BG" sz="2400" dirty="0"/>
              <a:t>3 нови кандидат членове средно на клуб</a:t>
            </a:r>
          </a:p>
          <a:p>
            <a:r>
              <a:rPr lang="bg-BG" sz="2400" dirty="0"/>
              <a:t>50% от настоящите членове са от последните 2 ротариански години</a:t>
            </a:r>
          </a:p>
          <a:p>
            <a:r>
              <a:rPr lang="bg-BG" sz="2400" dirty="0"/>
              <a:t>¾ от </a:t>
            </a:r>
            <a:r>
              <a:rPr lang="bg-BG" sz="2400" dirty="0" err="1"/>
              <a:t>Ротаракторите</a:t>
            </a:r>
            <a:r>
              <a:rPr lang="bg-BG" sz="2400" dirty="0"/>
              <a:t> работят от тях ½ и учат и работят</a:t>
            </a:r>
          </a:p>
          <a:p>
            <a:r>
              <a:rPr lang="bg-BG" sz="2400" dirty="0"/>
              <a:t>2/3 посещават международни събития</a:t>
            </a:r>
            <a:br>
              <a:rPr lang="bg-BG" sz="2400" dirty="0"/>
            </a:br>
            <a:endParaRPr lang="bg-BG" sz="2400" dirty="0"/>
          </a:p>
          <a:p>
            <a:pPr marL="0" indent="0" algn="ctr">
              <a:buNone/>
            </a:pPr>
            <a:r>
              <a:rPr lang="bg-BG" sz="2400" dirty="0"/>
              <a:t>РАК България е бил домакин на почти всички международни събития на Ротаракт</a:t>
            </a:r>
          </a:p>
        </p:txBody>
      </p:sp>
    </p:spTree>
    <p:extLst>
      <p:ext uri="{BB962C8B-B14F-4D97-AF65-F5344CB8AC3E}">
        <p14:creationId xmlns:p14="http://schemas.microsoft.com/office/powerpoint/2010/main" val="332060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Ротаракт и Ротари - Тенденции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680520"/>
          </a:xfrm>
        </p:spPr>
        <p:txBody>
          <a:bodyPr/>
          <a:lstStyle/>
          <a:p>
            <a:r>
              <a:rPr lang="bg-BG" sz="2400" dirty="0"/>
              <a:t>Отложен във времето, но активен преход от ИАК към РАК и липса на такъв от РАК към РК</a:t>
            </a:r>
          </a:p>
          <a:p>
            <a:r>
              <a:rPr lang="bg-BG" sz="2400" dirty="0"/>
              <a:t>Едва 2% от </a:t>
            </a:r>
            <a:r>
              <a:rPr lang="bg-BG" sz="2400" dirty="0" err="1"/>
              <a:t>Ротаракторите</a:t>
            </a:r>
            <a:r>
              <a:rPr lang="bg-BG" sz="2400" dirty="0"/>
              <a:t> са с двойно членство</a:t>
            </a:r>
          </a:p>
          <a:p>
            <a:r>
              <a:rPr lang="bg-BG" sz="2400" dirty="0"/>
              <a:t>Под 20% от РАК имат периодични </a:t>
            </a:r>
            <a:br>
              <a:rPr lang="bg-BG" sz="2400" dirty="0"/>
            </a:br>
            <a:r>
              <a:rPr lang="bg-BG" sz="2400" dirty="0"/>
              <a:t>съвместни срещи със спонсор клуба</a:t>
            </a:r>
          </a:p>
          <a:p>
            <a:r>
              <a:rPr lang="bg-BG" sz="2400" dirty="0"/>
              <a:t>Средно над 10 пъти разлика </a:t>
            </a:r>
            <a:br>
              <a:rPr lang="bg-BG" sz="2400" dirty="0"/>
            </a:br>
            <a:r>
              <a:rPr lang="bg-BG" sz="2400" dirty="0"/>
              <a:t>в размера на средния месечен </a:t>
            </a:r>
            <a:br>
              <a:rPr lang="bg-BG" sz="2400" dirty="0"/>
            </a:br>
            <a:r>
              <a:rPr lang="bg-BG" sz="2400" dirty="0"/>
              <a:t>членски внос между РК и РАК</a:t>
            </a:r>
          </a:p>
          <a:p>
            <a:pPr marL="0" indent="0">
              <a:buNone/>
            </a:pPr>
            <a:br>
              <a:rPr lang="bg-BG" sz="2400" dirty="0"/>
            </a:br>
            <a:endParaRPr lang="bg-BG" sz="2400" dirty="0"/>
          </a:p>
          <a:p>
            <a:pPr marL="0" indent="0" algn="ctr">
              <a:buNone/>
            </a:pPr>
            <a:r>
              <a:rPr lang="bg-BG" sz="2400" dirty="0"/>
              <a:t>40% от младите хора се отказват заради </a:t>
            </a:r>
            <a:br>
              <a:rPr lang="bg-BG" sz="2400" dirty="0"/>
            </a:br>
            <a:r>
              <a:rPr lang="bg-BG" sz="2400" dirty="0"/>
              <a:t>цената на членството  !</a:t>
            </a:r>
          </a:p>
          <a:p>
            <a:endParaRPr lang="bg-BG" sz="2400" dirty="0"/>
          </a:p>
          <a:p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6228184" y="2708920"/>
            <a:ext cx="2448272" cy="25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9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Промени в РИ относно Ротаракт – в сила от 01.07.2020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48" y="1232756"/>
            <a:ext cx="3816424" cy="4680520"/>
          </a:xfrm>
        </p:spPr>
        <p:txBody>
          <a:bodyPr/>
          <a:lstStyle/>
          <a:p>
            <a:r>
              <a:rPr lang="bg-BG" sz="2400" dirty="0"/>
              <a:t>РАК ще могат да създават нови клубове </a:t>
            </a:r>
            <a:br>
              <a:rPr lang="bg-BG" sz="2400" dirty="0"/>
            </a:br>
            <a:r>
              <a:rPr lang="bg-BG" sz="2400" dirty="0"/>
              <a:t>със или без спонсор</a:t>
            </a:r>
            <a:endParaRPr lang="bg-BG" sz="1200" dirty="0"/>
          </a:p>
          <a:p>
            <a:r>
              <a:rPr lang="bg-BG" sz="2400" dirty="0"/>
              <a:t>РАК ще могат да избират други РАК </a:t>
            </a:r>
            <a:br>
              <a:rPr lang="bg-BG" sz="2400" dirty="0"/>
            </a:br>
            <a:r>
              <a:rPr lang="bg-BG" sz="2400" dirty="0"/>
              <a:t>за техни спонсори</a:t>
            </a:r>
            <a:endParaRPr lang="bg-BG" sz="1200" dirty="0"/>
          </a:p>
          <a:p>
            <a:r>
              <a:rPr lang="bg-BG" sz="2400" dirty="0"/>
              <a:t>РАК ще бъдат отворени за всички младежи </a:t>
            </a:r>
            <a:br>
              <a:rPr lang="bg-BG" sz="2400" dirty="0"/>
            </a:br>
            <a:r>
              <a:rPr lang="bg-BG" sz="2400" dirty="0"/>
              <a:t>над 18г.  без горна граница</a:t>
            </a:r>
            <a:endParaRPr lang="bg-BG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59624" y="1412776"/>
            <a:ext cx="3384376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400" dirty="0"/>
              <a:t>100% увеличение на </a:t>
            </a:r>
            <a:r>
              <a:rPr lang="bg-BG" sz="2400" dirty="0" err="1"/>
              <a:t>Ротаракторите</a:t>
            </a:r>
            <a:r>
              <a:rPr lang="bg-BG" sz="2400" dirty="0"/>
              <a:t> до 2022</a:t>
            </a:r>
          </a:p>
          <a:p>
            <a:r>
              <a:rPr lang="bg-BG" sz="2400" dirty="0"/>
              <a:t>20% увеличение на Ротарактори в Ротари клубовете до 2022</a:t>
            </a:r>
          </a:p>
          <a:p>
            <a:r>
              <a:rPr lang="bg-BG" sz="2400" dirty="0"/>
              <a:t>1 000 000 </a:t>
            </a:r>
            <a:br>
              <a:rPr lang="bg-BG" sz="2400" dirty="0"/>
            </a:br>
            <a:r>
              <a:rPr lang="bg-BG" sz="2400" dirty="0"/>
              <a:t>Ротарактори до 2029</a:t>
            </a:r>
          </a:p>
          <a:p>
            <a:endParaRPr lang="bg-BG" sz="2400" dirty="0"/>
          </a:p>
          <a:p>
            <a:pPr marL="0" indent="0">
              <a:buFont typeface="Arial" panose="020B0604020202020204" pitchFamily="34" charset="0"/>
              <a:buNone/>
            </a:pPr>
            <a:endParaRPr lang="bg-BG" sz="2400" dirty="0"/>
          </a:p>
          <a:p>
            <a:endParaRPr lang="bg-BG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Равносметката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bg-BG" sz="2400" dirty="0"/>
              <a:t>Привлекателни семинари, но непродуктивни срещи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Липса на динамика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Високи разходи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Ниска посещаемост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Слаба ангажираност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Пренасищане и прегаряне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Липса на преход между на Ротаракт и Ротари</a:t>
            </a:r>
          </a:p>
          <a:p>
            <a:pPr marL="0" indent="0" algn="ctr">
              <a:lnSpc>
                <a:spcPts val="5000"/>
              </a:lnSpc>
              <a:buNone/>
            </a:pPr>
            <a:r>
              <a:rPr lang="bg-BG" sz="2400" dirty="0"/>
              <a:t>Светът се променя, ние – не !</a:t>
            </a:r>
          </a:p>
          <a:p>
            <a:pPr>
              <a:lnSpc>
                <a:spcPct val="150000"/>
              </a:lnSpc>
            </a:pP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0"/>
          <a:stretch/>
        </p:blipFill>
        <p:spPr>
          <a:xfrm>
            <a:off x="5148064" y="1698648"/>
            <a:ext cx="3654152" cy="32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0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е необходимо, за п</a:t>
            </a:r>
            <a:r>
              <a:rPr lang="bg-BG" dirty="0"/>
              <a:t>ривличане на Млади професионалисти 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752528"/>
          </a:xfrm>
        </p:spPr>
        <p:txBody>
          <a:bodyPr/>
          <a:lstStyle/>
          <a:p>
            <a:r>
              <a:rPr lang="bg-BG" sz="2400" dirty="0"/>
              <a:t>Нови поколения – различни виждания </a:t>
            </a:r>
          </a:p>
          <a:p>
            <a:r>
              <a:rPr lang="bg-BG" sz="2400" dirty="0"/>
              <a:t>Да ги приемем такива каквито са</a:t>
            </a:r>
          </a:p>
          <a:p>
            <a:r>
              <a:rPr lang="bg-BG" sz="2400" dirty="0"/>
              <a:t>Партньорство и коопериране, а не съревнование</a:t>
            </a:r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r>
              <a:rPr lang="bg-BG" sz="2400" dirty="0"/>
              <a:t>Не просто седмична среща, а позитивно изживяване</a:t>
            </a:r>
            <a:br>
              <a:rPr lang="bg-BG" sz="2400" dirty="0"/>
            </a:br>
            <a:r>
              <a:rPr lang="bg-BG" sz="2400" dirty="0"/>
              <a:t>за всеки един член и гост</a:t>
            </a:r>
          </a:p>
          <a:p>
            <a:r>
              <a:rPr lang="bg-BG" sz="2400" dirty="0"/>
              <a:t>Стимул и интерес да посетиш следващата сбирка</a:t>
            </a:r>
          </a:p>
          <a:p>
            <a:r>
              <a:rPr lang="bg-BG" sz="2400" dirty="0"/>
              <a:t>Ангажираност – идеи за и участие в нови проекти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0" b="6800"/>
          <a:stretch/>
        </p:blipFill>
        <p:spPr>
          <a:xfrm>
            <a:off x="2051720" y="2852936"/>
            <a:ext cx="5099608" cy="14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5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да го постигнем?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72816"/>
            <a:ext cx="2204864" cy="22048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bg-BG" sz="2400" dirty="0"/>
              <a:t>Адаптиране на традиции и иновации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Тематични срещи, програма, разнообразие 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Въвеждане на новите членове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Лично отношение и ментори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Съвместна работа по нови и мащабни проекти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Гъвкавост относно присъствията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Присъствие в социални мрежи и постоянна комуникация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Оптимизиране на разходите и таксите</a:t>
            </a:r>
          </a:p>
        </p:txBody>
      </p:sp>
    </p:spTree>
    <p:extLst>
      <p:ext uri="{BB962C8B-B14F-4D97-AF65-F5344CB8AC3E}">
        <p14:creationId xmlns:p14="http://schemas.microsoft.com/office/powerpoint/2010/main" val="130826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Привличане и ангажиране на Млади професионалисти - </a:t>
            </a:r>
            <a:r>
              <a:rPr lang="bg-BG" dirty="0" err="1"/>
              <a:t>Неротарианци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32387"/>
          </a:xfrm>
        </p:spPr>
        <p:txBody>
          <a:bodyPr/>
          <a:lstStyle/>
          <a:p>
            <a:r>
              <a:rPr lang="ru-RU" sz="2400" dirty="0"/>
              <a:t>Събития за млади предприемачи, лекари, учени, </a:t>
            </a:r>
            <a:br>
              <a:rPr lang="ru-RU" sz="2400" dirty="0"/>
            </a:br>
            <a:r>
              <a:rPr lang="ru-RU" sz="2400" dirty="0"/>
              <a:t>ІТ специалисти и т.н.</a:t>
            </a:r>
          </a:p>
          <a:p>
            <a:r>
              <a:rPr lang="ru-RU" sz="2400" dirty="0"/>
              <a:t>VТТ (vocational team training) проекти финансирани с глобален грант, насочени към квалификация на професионални групи в чужбина.</a:t>
            </a:r>
          </a:p>
          <a:p>
            <a:r>
              <a:rPr lang="ru-RU" sz="2400" dirty="0"/>
              <a:t>Чрез менторски програми и учене един от друг се създадоха редица ИАК и предприемачи откриха свои партньори</a:t>
            </a:r>
          </a:p>
          <a:p>
            <a:r>
              <a:rPr lang="ru-RU" sz="2400" dirty="0"/>
              <a:t>Младите хора може да са полезни с експертиза в управление на проекти, познаване на дигиталния свят и новите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3197274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DTeamPresentationsSlive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DTeamPresentationsSliven</Template>
  <TotalTime>3607</TotalTime>
  <Words>1544</Words>
  <Application>Microsoft Office PowerPoint</Application>
  <PresentationFormat>On-screen Show (4:3)</PresentationFormat>
  <Paragraphs>107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Georgia</vt:lpstr>
      <vt:lpstr>Times New Roman</vt:lpstr>
      <vt:lpstr>Template DTeamPresentationsSliven</vt:lpstr>
      <vt:lpstr>1_Custom Design</vt:lpstr>
      <vt:lpstr>Custom Design</vt:lpstr>
      <vt:lpstr>2_Custom Design</vt:lpstr>
      <vt:lpstr>3_Custom Design</vt:lpstr>
      <vt:lpstr>Младите Професионалисти и Ротари</vt:lpstr>
      <vt:lpstr>СЪДЪРЖАНИЕ</vt:lpstr>
      <vt:lpstr>Ротаракт България </vt:lpstr>
      <vt:lpstr>Ротаракт и Ротари - Тенденции</vt:lpstr>
      <vt:lpstr>Промени в РИ относно Ротаракт – в сила от 01.07.2020</vt:lpstr>
      <vt:lpstr>Равносметката</vt:lpstr>
      <vt:lpstr>Какво е необходимо, за привличане на Млади професионалисти ?</vt:lpstr>
      <vt:lpstr>Как да го постигнем? </vt:lpstr>
      <vt:lpstr>Привличане и ангажиране на Млади професионалисти - Неротарианци</vt:lpstr>
      <vt:lpstr>Взаимни Ползи</vt:lpstr>
      <vt:lpstr>PowerPoint Presentation</vt:lpstr>
      <vt:lpstr>Въпроси за Дискусия</vt:lpstr>
      <vt:lpstr>У С П Е Х  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Предстоящи събития в Д2482</dc:title>
  <dc:creator>XXX</dc:creator>
  <cp:lastModifiedBy>nina.miteva07@gmail.com</cp:lastModifiedBy>
  <cp:revision>109</cp:revision>
  <cp:lastPrinted>2019-11-26T07:31:25Z</cp:lastPrinted>
  <dcterms:created xsi:type="dcterms:W3CDTF">2018-02-05T13:47:10Z</dcterms:created>
  <dcterms:modified xsi:type="dcterms:W3CDTF">2019-12-04T11:37:59Z</dcterms:modified>
</cp:coreProperties>
</file>