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128"/>
  </p:notesMasterIdLst>
  <p:sldIdLst>
    <p:sldId id="256" r:id="rId4"/>
    <p:sldId id="257" r:id="rId5"/>
    <p:sldId id="384" r:id="rId6"/>
    <p:sldId id="375" r:id="rId7"/>
    <p:sldId id="376" r:id="rId8"/>
    <p:sldId id="377" r:id="rId9"/>
    <p:sldId id="378" r:id="rId10"/>
    <p:sldId id="379" r:id="rId11"/>
    <p:sldId id="380" r:id="rId12"/>
    <p:sldId id="381" r:id="rId13"/>
    <p:sldId id="382"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74" r:id="rId117"/>
    <p:sldId id="364" r:id="rId118"/>
    <p:sldId id="365" r:id="rId119"/>
    <p:sldId id="366" r:id="rId120"/>
    <p:sldId id="367" r:id="rId121"/>
    <p:sldId id="368" r:id="rId122"/>
    <p:sldId id="369" r:id="rId123"/>
    <p:sldId id="370" r:id="rId124"/>
    <p:sldId id="371" r:id="rId125"/>
    <p:sldId id="372" r:id="rId126"/>
    <p:sldId id="373" r:id="rId127"/>
  </p:sldIdLst>
  <p:sldSz cx="9144000" cy="6858000" type="screen4x3"/>
  <p:notesSz cx="6797675" cy="9874250"/>
  <p:embeddedFontLst>
    <p:embeddedFont>
      <p:font typeface="Calibri" pitchFamily="34" charset="0"/>
      <p:regular r:id="rId129"/>
      <p:bold r:id="rId130"/>
      <p:italic r:id="rId131"/>
      <p:boldItalic r:id="rId132"/>
    </p:embeddedFont>
    <p:embeddedFont>
      <p:font typeface="Georgia" pitchFamily="18" charset="0"/>
      <p:regular r:id="rId133"/>
      <p:bold r:id="rId134"/>
      <p:italic r:id="rId135"/>
      <p:boldItalic r:id="rId136"/>
    </p:embeddedFont>
    <p:embeddedFont>
      <p:font typeface="Arial Narrow" pitchFamily="34" charset="0"/>
      <p:regular r:id="rId137"/>
      <p:bold r:id="rId138"/>
      <p:italic r:id="rId139"/>
      <p:bold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 uri="{2D200454-40CA-4A62-9FC3-DE9A4176ACB9}">
      <p15:notes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3110">
          <p15:clr>
            <a:srgbClr val="000000"/>
          </p15:clr>
        </p15:guide>
        <p15:guide id="2" pos="214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755" autoAdjust="0"/>
  </p:normalViewPr>
  <p:slideViewPr>
    <p:cSldViewPr snapToGrid="0">
      <p:cViewPr>
        <p:scale>
          <a:sx n="33" d="100"/>
          <a:sy n="33" d="100"/>
        </p:scale>
        <p:origin x="-2856" y="-10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5.fntdata"/><Relationship Id="rId138" Type="http://schemas.openxmlformats.org/officeDocument/2006/relationships/font" Target="fonts/font10.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144"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6.fntdata"/><Relationship Id="rId139"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font" Target="fonts/font1.fntdata"/><Relationship Id="rId13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4.fntdata"/><Relationship Id="rId14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2.fntdata"/><Relationship Id="rId135" Type="http://schemas.openxmlformats.org/officeDocument/2006/relationships/font" Target="fonts/font7.fntdata"/><Relationship Id="rId14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37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8" y="0"/>
            <a:ext cx="2946400" cy="4937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8950"/>
            <a:ext cx="2946400" cy="4937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0028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0" name="Google Shape;160;p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ChangeArrowheads="1" noTextEdit="1"/>
          </p:cNvSpPr>
          <p:nvPr>
            <p:ph type="sldImg"/>
          </p:nvPr>
        </p:nvSpPr>
        <p:spPr>
          <a:ln/>
        </p:spPr>
      </p:sp>
      <p:sp>
        <p:nvSpPr>
          <p:cNvPr id="102403"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1024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D00D84-301F-4A28-8770-79C5BAA5855A}" type="slidenum">
              <a:rPr lang="bg-BG" altLang="bg-BG" smtClean="0"/>
              <a:pPr/>
              <a:t>10</a:t>
            </a:fld>
            <a:endParaRPr lang="bg-BG" altLang="bg-BG" smtClean="0"/>
          </a:p>
        </p:txBody>
      </p:sp>
    </p:spTree>
    <p:extLst>
      <p:ext uri="{BB962C8B-B14F-4D97-AF65-F5344CB8AC3E}">
        <p14:creationId xmlns:p14="http://schemas.microsoft.com/office/powerpoint/2010/main" val="3481026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8: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101</a:t>
            </a:fld>
            <a:endParaRPr sz="1200">
              <a:solidFill>
                <a:schemeClr val="dk1"/>
              </a:solidFill>
              <a:latin typeface="Arial"/>
              <a:ea typeface="Arial"/>
              <a:cs typeface="Arial"/>
              <a:sym typeface="Arial"/>
            </a:endParaRPr>
          </a:p>
        </p:txBody>
      </p:sp>
      <p:sp>
        <p:nvSpPr>
          <p:cNvPr id="824" name="Google Shape;824;p7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5" name="Google Shape;825;p78: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7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p79: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latin typeface="Arial"/>
                <a:ea typeface="Arial"/>
                <a:cs typeface="Arial"/>
                <a:sym typeface="Arial"/>
              </a:rPr>
              <a:t>Началото – Сакичи Тойода, вместо да стане каменоделец като баща си, иска да помогне на жените в бедното си село и така стига до създаването на първия автоматичен стан през 1894. Заедно със сина си Киичиро през 1924 патентоват жакардовия стан, в употреба и до днес. Но този млад мъж Киичиро Тойода, в един момент казва: „Да отворим прозореца. Светът е голям!“ В 1935 компанията пуска първия седан, а в момента произвежда и продава на всички континенти. </a:t>
            </a:r>
            <a:r>
              <a:rPr lang="bg-BG" b="1">
                <a:latin typeface="Arial"/>
                <a:ea typeface="Arial"/>
                <a:cs typeface="Arial"/>
                <a:sym typeface="Arial"/>
              </a:rPr>
              <a:t>Ценностите – труд, благодарност и служба остават непроменени, но днешната визия е: да свържем хората, автомобилите и общностите в мобилно общество,  което да пази природата и ни създава много повече радост от живота. Защо си позволих тази аналогия?  </a:t>
            </a:r>
            <a:endParaRPr b="1">
              <a:latin typeface="Arial"/>
              <a:ea typeface="Arial"/>
              <a:cs typeface="Arial"/>
              <a:sym typeface="Arial"/>
            </a:endParaRPr>
          </a:p>
          <a:p>
            <a:pPr marL="0" lvl="0" indent="0" algn="l" rtl="0">
              <a:spcBef>
                <a:spcPts val="360"/>
              </a:spcBef>
              <a:spcAft>
                <a:spcPts val="0"/>
              </a:spcAft>
              <a:buNone/>
            </a:pPr>
            <a:r>
              <a:rPr lang="bg-BG" b="1">
                <a:latin typeface="Arial"/>
                <a:ea typeface="Arial"/>
                <a:cs typeface="Arial"/>
                <a:sym typeface="Arial"/>
              </a:rPr>
              <a:t>„Нашето членство се върти около все същите 1,2 милиона в последните 20 години. Ние не растем, нашите членове остаряват. Имаме твърде много клубове, на които им липсват знанията или мотивацията да постигнат въздействие: клубове, които дори не знаят какво правим на глобално ниво, клубове, които не знаят за нашите програми или за нашата фондация, клубове, които дори не знаят как да са част от всичко това.</a:t>
            </a:r>
            <a:endParaRPr/>
          </a:p>
          <a:p>
            <a:pPr marL="0" lvl="0" indent="0" algn="l" rtl="0">
              <a:spcBef>
                <a:spcPts val="360"/>
              </a:spcBef>
              <a:spcAft>
                <a:spcPts val="0"/>
              </a:spcAft>
              <a:buNone/>
            </a:pPr>
            <a:r>
              <a:rPr lang="bg-BG" b="1">
                <a:latin typeface="Arial"/>
                <a:ea typeface="Arial"/>
                <a:cs typeface="Arial"/>
                <a:sym typeface="Arial"/>
              </a:rPr>
              <a:t>Ние сме организация на членовете си и за членовете си. И ако искаме да сме в състояние да служим и да постигаме целите си, ние трябва да се грижим за нашите членове.“</a:t>
            </a:r>
            <a:endParaRPr>
              <a:latin typeface="Arial"/>
              <a:ea typeface="Arial"/>
              <a:cs typeface="Arial"/>
              <a:sym typeface="Arial"/>
            </a:endParaRPr>
          </a:p>
          <a:p>
            <a:pPr marL="0" lvl="0" indent="0" algn="l" rtl="0">
              <a:spcBef>
                <a:spcPts val="360"/>
              </a:spcBef>
              <a:spcAft>
                <a:spcPts val="0"/>
              </a:spcAft>
              <a:buNone/>
            </a:pPr>
            <a:r>
              <a:rPr lang="bg-BG" i="1">
                <a:latin typeface="Arial"/>
                <a:ea typeface="Arial"/>
                <a:cs typeface="Arial"/>
                <a:sym typeface="Arial"/>
              </a:rPr>
              <a:t>BARRY RASSIN, RI PRESIDENT-ELECT’S THEME ADDRESS TO THE 2018 INTERNATIONAL ASSEMBLY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bg-BG">
                <a:latin typeface="Arial"/>
                <a:ea typeface="Arial"/>
                <a:cs typeface="Arial"/>
                <a:sym typeface="Arial"/>
              </a:rPr>
              <a:t> </a:t>
            </a:r>
            <a:endParaRPr/>
          </a:p>
          <a:p>
            <a:pPr marL="0" lvl="0" indent="0" algn="l" rtl="0">
              <a:spcBef>
                <a:spcPts val="360"/>
              </a:spcBef>
              <a:spcAft>
                <a:spcPts val="0"/>
              </a:spcAft>
              <a:buNone/>
            </a:pPr>
            <a:r>
              <a:rPr lang="bg-BG">
                <a:latin typeface="Arial"/>
                <a:ea typeface="Arial"/>
                <a:cs typeface="Arial"/>
                <a:sym typeface="Arial"/>
              </a:rPr>
              <a:t> </a:t>
            </a:r>
            <a:endParaRPr/>
          </a:p>
          <a:p>
            <a:pPr marL="0" lvl="0" indent="0" algn="l" rtl="0">
              <a:spcBef>
                <a:spcPts val="360"/>
              </a:spcBef>
              <a:spcAft>
                <a:spcPts val="0"/>
              </a:spcAft>
              <a:buNone/>
            </a:pPr>
            <a:endParaRPr b="1">
              <a:latin typeface="Arial"/>
              <a:ea typeface="Arial"/>
              <a:cs typeface="Arial"/>
              <a:sym typeface="Arial"/>
            </a:endParaRPr>
          </a:p>
          <a:p>
            <a:pPr marL="0" lvl="0" indent="0" algn="l" rtl="0">
              <a:spcBef>
                <a:spcPts val="360"/>
              </a:spcBef>
              <a:spcAft>
                <a:spcPts val="0"/>
              </a:spcAft>
              <a:buNone/>
            </a:pPr>
            <a:endParaRPr b="1">
              <a:latin typeface="Arial"/>
              <a:ea typeface="Arial"/>
              <a:cs typeface="Arial"/>
              <a:sym typeface="Arial"/>
            </a:endParaRPr>
          </a:p>
        </p:txBody>
      </p:sp>
      <p:sp>
        <p:nvSpPr>
          <p:cNvPr id="832" name="Google Shape;832;p79: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102</a:t>
            </a:fld>
            <a:endParaRPr sz="1200">
              <a:solidFill>
                <a:schemeClr val="dk1"/>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80: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1" name="Google Shape;841;p8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8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8" name="Google Shape;848;p8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82: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6" name="Google Shape;856;p8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83: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3" name="Google Shape;863;p8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4: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70" name="Google Shape;870;p8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85: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0" name="Google Shape;880;p8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86: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8" name="Google Shape;888;p8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8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1" name="Google Shape;901;p8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0" name="Google Shape;190;p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8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6" name="Google Shape;906;p8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89: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1" name="Google Shape;911;p8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90: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113</a:t>
            </a:fld>
            <a:endParaRPr sz="1200">
              <a:solidFill>
                <a:schemeClr val="dk1"/>
              </a:solidFill>
              <a:latin typeface="Arial"/>
              <a:ea typeface="Arial"/>
              <a:cs typeface="Arial"/>
              <a:sym typeface="Arial"/>
            </a:endParaRPr>
          </a:p>
        </p:txBody>
      </p:sp>
      <p:sp>
        <p:nvSpPr>
          <p:cNvPr id="916" name="Google Shape;916;p9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7" name="Google Shape;917;p90: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a:ln/>
        </p:spPr>
      </p:sp>
      <p:sp>
        <p:nvSpPr>
          <p:cNvPr id="44035" name="Notes Placeholder 2"/>
          <p:cNvSpPr>
            <a:spLocks noGrp="1" noChangeArrowheads="1"/>
          </p:cNvSpPr>
          <p:nvPr>
            <p:ph type="body" idx="1"/>
          </p:nvPr>
        </p:nvSpPr>
        <p:spPr>
          <a:noFill/>
        </p:spPr>
        <p:txBody>
          <a:bodyPr/>
          <a:lstStyle/>
          <a:p>
            <a:endParaRPr lang="bg-BG" altLang="bg-BG" b="1" dirty="0" smtClean="0">
              <a:latin typeface="Arial" pitchFamily="34" charset="0"/>
              <a:cs typeface="Arial" pitchFamily="34" charset="0"/>
            </a:endParaRPr>
          </a:p>
        </p:txBody>
      </p:sp>
      <p:sp>
        <p:nvSpPr>
          <p:cNvPr id="44036" name="Slide Number Placeholder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9D279A2-DF89-4A62-9826-FD0DA1BF0B96}" type="slidenum">
              <a:rPr lang="bg-BG" altLang="bg-BG"/>
              <a:pPr/>
              <a:t>114</a:t>
            </a:fld>
            <a:endParaRPr lang="bg-BG" altLang="bg-BG"/>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9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92: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a:ea typeface="Arial"/>
              <a:cs typeface="Arial"/>
              <a:sym typeface="Arial"/>
            </a:endParaRPr>
          </a:p>
        </p:txBody>
      </p:sp>
      <p:sp>
        <p:nvSpPr>
          <p:cNvPr id="932" name="Google Shape;932;p92: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115</a:t>
            </a:fld>
            <a:endParaRPr sz="1200">
              <a:solidFill>
                <a:schemeClr val="dk1"/>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9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0" name="Google Shape;940;p93: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a:ea typeface="Arial"/>
              <a:cs typeface="Arial"/>
              <a:sym typeface="Arial"/>
            </a:endParaRPr>
          </a:p>
        </p:txBody>
      </p:sp>
      <p:sp>
        <p:nvSpPr>
          <p:cNvPr id="941" name="Google Shape;941;p93: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116</a:t>
            </a:fld>
            <a:endParaRPr sz="1200">
              <a:solidFill>
                <a:schemeClr val="dk1"/>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9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0" name="Google Shape;950;p94: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a:ea typeface="Arial"/>
              <a:cs typeface="Arial"/>
              <a:sym typeface="Arial"/>
            </a:endParaRPr>
          </a:p>
        </p:txBody>
      </p:sp>
      <p:sp>
        <p:nvSpPr>
          <p:cNvPr id="951" name="Google Shape;951;p94: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117</a:t>
            </a:fld>
            <a:endParaRPr sz="1200">
              <a:solidFill>
                <a:schemeClr val="dk1"/>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1" name="Google Shape;961;p95: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a:ea typeface="Arial"/>
              <a:cs typeface="Arial"/>
              <a:sym typeface="Arial"/>
            </a:endParaRPr>
          </a:p>
        </p:txBody>
      </p:sp>
      <p:sp>
        <p:nvSpPr>
          <p:cNvPr id="962" name="Google Shape;962;p95: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118</a:t>
            </a:fld>
            <a:endParaRPr sz="1200">
              <a:solidFill>
                <a:schemeClr val="dk1"/>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96: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4" name="Google Shape;974;p9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9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5" name="Google Shape;985;p9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195" name="Google Shape;195;p7:notes"/>
          <p:cNvSpPr>
            <a:spLocks noGrp="1" noRot="1" noChangeAspect="1"/>
          </p:cNvSpPr>
          <p:nvPr>
            <p:ph type="sldImg" idx="2"/>
          </p:nvPr>
        </p:nvSpPr>
        <p:spPr>
          <a:xfrm>
            <a:off x="930275" y="741363"/>
            <a:ext cx="4937125"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7: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9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4" name="Google Shape;994;p9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99: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2" name="Google Shape;1002;p9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0: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0" name="Google Shape;1010;p10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10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5" name="Google Shape;1015;p10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930275" y="741363"/>
            <a:ext cx="4937125"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8: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b="1">
                <a:latin typeface="Arial"/>
                <a:ea typeface="Arial"/>
                <a:cs typeface="Arial"/>
                <a:sym typeface="Arial"/>
              </a:rPr>
              <a:t>Преди да говорим как, нека да започнем с онова толкова важно КАКВО. А именно - какво е най-важното, което трябва да направим и да знаем, разбира се, в областта на публичния имидж на нашата организация.</a:t>
            </a:r>
            <a:endParaRPr/>
          </a:p>
          <a:p>
            <a:pPr marL="0" lvl="0" indent="0" algn="l" rtl="0">
              <a:spcBef>
                <a:spcPts val="360"/>
              </a:spcBef>
              <a:spcAft>
                <a:spcPts val="0"/>
              </a:spcAft>
              <a:buNone/>
            </a:pPr>
            <a:r>
              <a:rPr lang="bg-BG"/>
              <a:t>Медийната стратегия на една институция определя какъв имидж иска да има тя в очите на обществеността и по какъв начин би могла да го постигне. Т</a:t>
            </a:r>
            <a:endParaRPr/>
          </a:p>
          <a:p>
            <a:pPr marL="0" lvl="0" indent="0" algn="l" rtl="0">
              <a:spcBef>
                <a:spcPts val="360"/>
              </a:spcBef>
              <a:spcAft>
                <a:spcPts val="0"/>
              </a:spcAft>
              <a:buNone/>
            </a:pPr>
            <a:endParaRPr b="1">
              <a:latin typeface="Arial"/>
              <a:ea typeface="Arial"/>
              <a:cs typeface="Arial"/>
              <a:sym typeface="Arial"/>
            </a:endParaRPr>
          </a:p>
        </p:txBody>
      </p:sp>
      <p:sp>
        <p:nvSpPr>
          <p:cNvPr id="203" name="Google Shape;203;p8: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930275" y="741363"/>
            <a:ext cx="4937125"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9: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Arial"/>
              <a:ea typeface="Arial"/>
              <a:cs typeface="Arial"/>
              <a:sym typeface="Arial"/>
            </a:endParaRPr>
          </a:p>
          <a:p>
            <a:pPr marL="0" lvl="0" indent="0" algn="l" rtl="0">
              <a:spcBef>
                <a:spcPts val="360"/>
              </a:spcBef>
              <a:spcAft>
                <a:spcPts val="0"/>
              </a:spcAft>
              <a:buNone/>
            </a:pPr>
            <a:r>
              <a:rPr lang="bg-BG" b="1">
                <a:latin typeface="Arial"/>
                <a:ea typeface="Arial"/>
                <a:cs typeface="Arial"/>
                <a:sym typeface="Arial"/>
              </a:rPr>
              <a:t>Работата с медиите е важна, не само заради възможността да популяризираме, ето защо изграждането на дългосрочни партньорства е един добър вариант – поканете ги на сбирка, на събитие като официални гости (не бъркай с «Да нахраним журналистите»), привлечете ги на наша страна, дайте им възможност да коментират актуални теми с вас като специалисти – всеки в областта си.</a:t>
            </a:r>
            <a:endParaRPr/>
          </a:p>
        </p:txBody>
      </p:sp>
      <p:sp>
        <p:nvSpPr>
          <p:cNvPr id="212" name="Google Shape;212;p9: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p10: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Всяка публична организация, независимо от това, в коя сфера работи трябва да има свое послание.</a:t>
            </a:r>
            <a:endParaRPr/>
          </a:p>
          <a:p>
            <a:pPr marL="0" lvl="0" indent="0" algn="l" rtl="0">
              <a:spcBef>
                <a:spcPts val="360"/>
              </a:spcBef>
              <a:spcAft>
                <a:spcPts val="0"/>
              </a:spcAft>
              <a:buNone/>
            </a:pPr>
            <a:endParaRPr/>
          </a:p>
          <a:p>
            <a:pPr marL="0" lvl="0" indent="0" algn="l" rtl="0">
              <a:spcBef>
                <a:spcPts val="360"/>
              </a:spcBef>
              <a:spcAft>
                <a:spcPts val="0"/>
              </a:spcAft>
              <a:buNone/>
            </a:pPr>
            <a:r>
              <a:rPr lang="bg-BG" sz="1200" b="0" i="1">
                <a:solidFill>
                  <a:schemeClr val="dk1"/>
                </a:solidFill>
                <a:latin typeface="Arial"/>
                <a:ea typeface="Arial"/>
                <a:cs typeface="Arial"/>
                <a:sym typeface="Arial"/>
              </a:rPr>
              <a:t>“Заедно ние виждаме свят, в който хората се обединяват и предприемат действия, за да създадат дълготрайна промяна – по целия свят, в нашите общности и в самите нас”</a:t>
            </a:r>
            <a:endParaRPr/>
          </a:p>
        </p:txBody>
      </p:sp>
      <p:sp>
        <p:nvSpPr>
          <p:cNvPr id="221" name="Google Shape;221;p10: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11: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Естествено възниква въпросът как това послание да достигне до аудиторията.</a:t>
            </a:r>
            <a:endParaRPr/>
          </a:p>
          <a:p>
            <a:pPr marL="0" lvl="0" indent="0" algn="l" rtl="0">
              <a:spcBef>
                <a:spcPts val="360"/>
              </a:spcBef>
              <a:spcAft>
                <a:spcPts val="0"/>
              </a:spcAft>
              <a:buNone/>
            </a:pPr>
            <a:r>
              <a:rPr lang="bg-BG"/>
              <a:t>В днешния дигитален свят пресконференцията губи все повече от значението си на комуникационен инструмент.</a:t>
            </a:r>
            <a:endParaRPr/>
          </a:p>
          <a:p>
            <a:pPr marL="0" lvl="0" indent="0" algn="l" rtl="0">
              <a:spcBef>
                <a:spcPts val="360"/>
              </a:spcBef>
              <a:spcAft>
                <a:spcPts val="0"/>
              </a:spcAft>
              <a:buNone/>
            </a:pPr>
            <a:r>
              <a:rPr lang="bg-BG"/>
              <a:t>Медиите използват прессъобщенията на принципа копи-пейст, така, че в наш интерес е те да бъдат подготвени добре.</a:t>
            </a:r>
            <a:endParaRPr/>
          </a:p>
          <a:p>
            <a:pPr marL="0" lvl="0" indent="0" algn="l" rtl="0">
              <a:spcBef>
                <a:spcPts val="360"/>
              </a:spcBef>
              <a:spcAft>
                <a:spcPts val="0"/>
              </a:spcAft>
              <a:buNone/>
            </a:pPr>
            <a:r>
              <a:rPr lang="bg-BG"/>
              <a:t>Едно добре подготвено интервю е един от най-добрите инструменти за налагане на позитивен имидж, защото дава възможност да използваме личната харизма на нашите членове за „трансфер на имидж“ от личността към организацията.</a:t>
            </a:r>
            <a:endParaRPr/>
          </a:p>
        </p:txBody>
      </p:sp>
      <p:sp>
        <p:nvSpPr>
          <p:cNvPr id="230" name="Google Shape;230;p11: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2: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2: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6" name="Google Shape;246;p13: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Избягвайте правописни грешки – те сриват доверието. И най-дребната правописна грешка или невярна дата накърняват имиджа на организацията и обезценяват и най-добре написаното съобщение до медиите. </a:t>
            </a:r>
            <a:endParaRPr/>
          </a:p>
          <a:p>
            <a:pPr marL="0" lvl="0" indent="0" algn="l" rtl="0">
              <a:spcBef>
                <a:spcPts val="360"/>
              </a:spcBef>
              <a:spcAft>
                <a:spcPts val="0"/>
              </a:spcAft>
              <a:buNone/>
            </a:pPr>
            <a:r>
              <a:rPr lang="bg-BG"/>
              <a:t>Разбира се, че това е важно…</a:t>
            </a:r>
            <a:endParaRPr/>
          </a:p>
        </p:txBody>
      </p:sp>
      <p:sp>
        <p:nvSpPr>
          <p:cNvPr id="247" name="Google Shape;247;p13: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5" name="Google Shape;255;p14: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 за да не става това.</a:t>
            </a:r>
            <a:endParaRPr/>
          </a:p>
        </p:txBody>
      </p:sp>
      <p:sp>
        <p:nvSpPr>
          <p:cNvPr id="256" name="Google Shape;256;p14: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5" name="Google Shape;165;p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2" name="Google Shape;262;p15: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В основата на всяка комуникация са думите и образите. Изборът на точните думи и представянето на подходящите образи е пресечната точка на наука и изкуство в света на отношенията с медиите. </a:t>
            </a:r>
            <a:endParaRPr/>
          </a:p>
          <a:p>
            <a:pPr marL="0" lvl="0" indent="0" algn="l" rtl="0">
              <a:spcBef>
                <a:spcPts val="360"/>
              </a:spcBef>
              <a:spcAft>
                <a:spcPts val="0"/>
              </a:spcAft>
              <a:buNone/>
            </a:pPr>
            <a:r>
              <a:rPr lang="bg-BG"/>
              <a:t>Невъзможно е да бъде преувеличена важността на точно подбраните думи и образи, когато става въпрос за комуникация, и все пак много хора ги подценяват. </a:t>
            </a:r>
            <a:endParaRPr/>
          </a:p>
          <a:p>
            <a:pPr marL="0" lvl="0" indent="0" algn="l" rtl="0">
              <a:spcBef>
                <a:spcPts val="360"/>
              </a:spcBef>
              <a:spcAft>
                <a:spcPts val="0"/>
              </a:spcAft>
              <a:buNone/>
            </a:pPr>
            <a:r>
              <a:rPr lang="bg-BG"/>
              <a:t>Това е една от най-горчивите грешки в комуникационния процес. </a:t>
            </a:r>
            <a:endParaRPr/>
          </a:p>
          <a:p>
            <a:pPr marL="0" lvl="0" indent="0" algn="l" rtl="0">
              <a:spcBef>
                <a:spcPts val="360"/>
              </a:spcBef>
              <a:spcAft>
                <a:spcPts val="0"/>
              </a:spcAft>
              <a:buNone/>
            </a:pPr>
            <a:r>
              <a:rPr lang="bg-BG"/>
              <a:t>Както казва Марк Твен: „разликата между точната и почти точната дума е колкото между светкавицата и светулката”. </a:t>
            </a:r>
            <a:endParaRPr/>
          </a:p>
          <a:p>
            <a:pPr marL="0" lvl="0" indent="0" algn="l" rtl="0">
              <a:spcBef>
                <a:spcPts val="360"/>
              </a:spcBef>
              <a:spcAft>
                <a:spcPts val="0"/>
              </a:spcAft>
              <a:buNone/>
            </a:pPr>
            <a:r>
              <a:rPr lang="bg-BG"/>
              <a:t>Същото, дори в по-голяма степен, важи за образите. Помнете, че в телевизията, а и в печата, изображението е самата история.</a:t>
            </a:r>
            <a:endParaRPr/>
          </a:p>
        </p:txBody>
      </p:sp>
      <p:sp>
        <p:nvSpPr>
          <p:cNvPr id="263" name="Google Shape;263;p15: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 name="Google Shape;271;p16: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Ето един пример от моята практика.</a:t>
            </a:r>
            <a:endParaRPr/>
          </a:p>
          <a:p>
            <a:pPr marL="0" lvl="0" indent="0" algn="l" rtl="0">
              <a:spcBef>
                <a:spcPts val="360"/>
              </a:spcBef>
              <a:spcAft>
                <a:spcPts val="0"/>
              </a:spcAft>
              <a:buNone/>
            </a:pPr>
            <a:r>
              <a:rPr lang="bg-BG"/>
              <a:t>Повече практически съвети ще чуете от Галя.</a:t>
            </a:r>
            <a:endParaRPr/>
          </a:p>
        </p:txBody>
      </p:sp>
      <p:sp>
        <p:nvSpPr>
          <p:cNvPr id="272" name="Google Shape;272;p16: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9" name="Google Shape;279;p17: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bg-BG" sz="1200" b="1">
                <a:solidFill>
                  <a:schemeClr val="dk1"/>
                </a:solidFill>
                <a:latin typeface="Arial"/>
                <a:ea typeface="Arial"/>
                <a:cs typeface="Arial"/>
                <a:sym typeface="Arial"/>
              </a:rPr>
              <a:t>Не започвайте съобщението като докладна записка: На 30 ноември 2019 г. в Правец се проведе семинар по членство, фондация „Ротари“ и публичен имидж.</a:t>
            </a:r>
            <a:endParaRPr/>
          </a:p>
          <a:p>
            <a:pPr marL="0" lvl="0" indent="0" algn="l" rtl="0">
              <a:spcBef>
                <a:spcPts val="360"/>
              </a:spcBef>
              <a:spcAft>
                <a:spcPts val="0"/>
              </a:spcAft>
              <a:buNone/>
            </a:pPr>
            <a:r>
              <a:rPr lang="bg-BG" sz="1200">
                <a:solidFill>
                  <a:schemeClr val="dk1"/>
                </a:solidFill>
                <a:latin typeface="Arial"/>
                <a:ea typeface="Arial"/>
                <a:cs typeface="Arial"/>
                <a:sym typeface="Arial"/>
              </a:rPr>
              <a:t>Koлĸoтo пo-вaжнo и интepecнo нaпpaвим cъдъpжaниeтo нa нашия пpec pилийз, тoлĸoвa пo-гoлeми ca шaнcoвeтe ни дa бъдeм „избpaни“ oт жypнaлиcтитe зa oтpaзявaнe.</a:t>
            </a:r>
            <a:endParaRPr/>
          </a:p>
          <a:p>
            <a:pPr marL="0" lvl="0" indent="0" algn="l" rtl="0">
              <a:spcBef>
                <a:spcPts val="360"/>
              </a:spcBef>
              <a:spcAft>
                <a:spcPts val="0"/>
              </a:spcAft>
              <a:buNone/>
            </a:pPr>
            <a:r>
              <a:rPr lang="bg-BG" sz="1200">
                <a:solidFill>
                  <a:schemeClr val="dk1"/>
                </a:solidFill>
                <a:latin typeface="Arial"/>
                <a:ea typeface="Arial"/>
                <a:cs typeface="Arial"/>
                <a:sym typeface="Arial"/>
              </a:rPr>
              <a:t>Oтĸpийтe ĸaĸвo e "вaжнo" и "интepecнo" и гo изпoлзвaйтe, зa дa пpивлeчeтe peпopтepa или peдaĸтopa.</a:t>
            </a:r>
            <a:endParaRPr/>
          </a:p>
          <a:p>
            <a:pPr marL="0" lvl="0" indent="0" algn="l" rtl="0">
              <a:spcBef>
                <a:spcPts val="360"/>
              </a:spcBef>
              <a:spcAft>
                <a:spcPts val="0"/>
              </a:spcAft>
              <a:buNone/>
            </a:pPr>
            <a:r>
              <a:rPr lang="bg-BG" sz="1200">
                <a:solidFill>
                  <a:schemeClr val="dk1"/>
                </a:solidFill>
                <a:latin typeface="Arial"/>
                <a:ea typeface="Arial"/>
                <a:cs typeface="Arial"/>
                <a:sym typeface="Arial"/>
              </a:rPr>
              <a:t>Задължително е да добавим информация за контакт </a:t>
            </a:r>
            <a:r>
              <a:rPr lang="bg-BG" sz="1200" b="1">
                <a:solidFill>
                  <a:schemeClr val="dk1"/>
                </a:solidFill>
                <a:latin typeface="Arial"/>
                <a:ea typeface="Arial"/>
                <a:cs typeface="Arial"/>
                <a:sym typeface="Arial"/>
              </a:rPr>
              <a:t>с човек, който е предварително предупреден и има готовност да даде допълнителни данни за събитието, инициативата, проекта.</a:t>
            </a:r>
            <a:endParaRPr/>
          </a:p>
        </p:txBody>
      </p:sp>
      <p:sp>
        <p:nvSpPr>
          <p:cNvPr id="280" name="Google Shape;280;p17: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8: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Ако ние като организация имаме позиция по актуална в обществото тема, това е чудесна възможност да я изразим, </a:t>
            </a:r>
            <a:r>
              <a:rPr lang="bg-BG" b="1"/>
              <a:t>за да й придадем значение. А чрез нея и на самата организация.</a:t>
            </a:r>
            <a:endParaRPr/>
          </a:p>
        </p:txBody>
      </p:sp>
      <p:sp>
        <p:nvSpPr>
          <p:cNvPr id="288" name="Google Shape;288;p18: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5" name="Google Shape;295;p19: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b="1" i="0">
                <a:solidFill>
                  <a:schemeClr val="dk1"/>
                </a:solidFill>
                <a:latin typeface="Arial"/>
                <a:ea typeface="Arial"/>
                <a:cs typeface="Arial"/>
                <a:sym typeface="Arial"/>
              </a:rPr>
              <a:t>Алфред Чарлз Уилям Хармсуърт, лорд Нортклиф</a:t>
            </a:r>
            <a:r>
              <a:rPr lang="bg-BG" sz="1200" b="0" i="0">
                <a:solidFill>
                  <a:schemeClr val="dk1"/>
                </a:solidFill>
                <a:latin typeface="Arial"/>
                <a:ea typeface="Arial"/>
                <a:cs typeface="Arial"/>
                <a:sym typeface="Arial"/>
              </a:rPr>
              <a:t> 1865–1922) е английски вестникарски и издателски магнат.</a:t>
            </a:r>
            <a:endParaRPr/>
          </a:p>
          <a:p>
            <a:pPr marL="0" lvl="0" indent="0" algn="l" rtl="0">
              <a:spcBef>
                <a:spcPts val="360"/>
              </a:spcBef>
              <a:spcAft>
                <a:spcPts val="0"/>
              </a:spcAft>
              <a:buNone/>
            </a:pPr>
            <a:r>
              <a:rPr lang="bg-BG" sz="1200" b="1">
                <a:solidFill>
                  <a:schemeClr val="dk1"/>
                </a:solidFill>
                <a:latin typeface="Arial"/>
                <a:ea typeface="Arial"/>
                <a:cs typeface="Arial"/>
                <a:sym typeface="Arial"/>
              </a:rPr>
              <a:t>Това, което не бива да забравяте е, че медиите не са враг, а инструмент!</a:t>
            </a:r>
            <a:endParaRPr/>
          </a:p>
          <a:p>
            <a:pPr marL="0" lvl="0" indent="0" algn="l" rtl="0">
              <a:spcBef>
                <a:spcPts val="360"/>
              </a:spcBef>
              <a:spcAft>
                <a:spcPts val="0"/>
              </a:spcAft>
              <a:buNone/>
            </a:pPr>
            <a:r>
              <a:rPr lang="bg-BG"/>
              <a:t>Интервюто е най-силното средство за влияние върху общественото мнение. </a:t>
            </a:r>
            <a:endParaRPr/>
          </a:p>
          <a:p>
            <a:pPr marL="0" lvl="0" indent="0" algn="l" rtl="0">
              <a:spcBef>
                <a:spcPts val="360"/>
              </a:spcBef>
              <a:spcAft>
                <a:spcPts val="0"/>
              </a:spcAft>
              <a:buNone/>
            </a:pPr>
            <a:r>
              <a:rPr lang="bg-BG"/>
              <a:t>Всяка възможност за интервю трябва да се разглежда като шанс да отправим директно послание към публиката, да приложите медийната си стратегия и да доразвиеми задълбочите позитивния имидж на своята организация. </a:t>
            </a:r>
            <a:endParaRPr/>
          </a:p>
          <a:p>
            <a:pPr marL="0" lvl="0" indent="0" algn="l" rtl="0">
              <a:spcBef>
                <a:spcPts val="360"/>
              </a:spcBef>
              <a:spcAft>
                <a:spcPts val="0"/>
              </a:spcAft>
              <a:buNone/>
            </a:pPr>
            <a:r>
              <a:rPr lang="bg-BG"/>
              <a:t>При все това, всяко интервю носи риск от накърняване на репутацията и имиджа Ви, особено ако не сме добре подготвени за него. </a:t>
            </a:r>
            <a:endParaRPr/>
          </a:p>
          <a:p>
            <a:pPr marL="0" lvl="0" indent="0" algn="l" rtl="0">
              <a:spcBef>
                <a:spcPts val="360"/>
              </a:spcBef>
              <a:spcAft>
                <a:spcPts val="0"/>
              </a:spcAft>
              <a:buNone/>
            </a:pPr>
            <a:r>
              <a:rPr lang="bg-BG"/>
              <a:t>Преди да навлезем в спецификите на интервюто, ето няколко важни моменти в този вид общуване с медиите: </a:t>
            </a:r>
            <a:endParaRPr sz="1200" b="0">
              <a:solidFill>
                <a:schemeClr val="dk1"/>
              </a:solidFill>
              <a:latin typeface="Arial"/>
              <a:ea typeface="Arial"/>
              <a:cs typeface="Arial"/>
              <a:sym typeface="Arial"/>
            </a:endParaRPr>
          </a:p>
        </p:txBody>
      </p:sp>
      <p:sp>
        <p:nvSpPr>
          <p:cNvPr id="296" name="Google Shape;296;p19: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3" name="Google Shape;303;p20: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Arial"/>
              <a:buNone/>
            </a:pPr>
            <a:r>
              <a:rPr lang="bg-BG" sz="1200">
                <a:solidFill>
                  <a:srgbClr val="002060"/>
                </a:solidFill>
              </a:rPr>
              <a:t>При интервю е добре да се използват фрази за преход, като например: “Благодаря за този въпрос, но нека първо ви представя известна предварителна информация…”; </a:t>
            </a:r>
            <a:br>
              <a:rPr lang="bg-BG" sz="1200">
                <a:solidFill>
                  <a:srgbClr val="002060"/>
                </a:solidFill>
              </a:rPr>
            </a:br>
            <a:r>
              <a:rPr lang="bg-BG" sz="1200">
                <a:solidFill>
                  <a:srgbClr val="002060"/>
                </a:solidFill>
              </a:rPr>
              <a:t>“Въпросът ви безспорно е интересен, но отвежда към друга тема, затова ако ми позволите ще се върна към това, за което сме се събрали да говорим днес…”</a:t>
            </a:r>
            <a:endParaRPr/>
          </a:p>
          <a:p>
            <a:pPr marL="0" lvl="0" indent="0" algn="l" rtl="0">
              <a:spcBef>
                <a:spcPts val="360"/>
              </a:spcBef>
              <a:spcAft>
                <a:spcPts val="0"/>
              </a:spcAft>
              <a:buNone/>
            </a:pPr>
            <a:endParaRPr/>
          </a:p>
          <a:p>
            <a:pPr marL="0" lvl="0" indent="0" algn="l" rtl="0">
              <a:spcBef>
                <a:spcPts val="360"/>
              </a:spcBef>
              <a:spcAft>
                <a:spcPts val="0"/>
              </a:spcAft>
              <a:buNone/>
            </a:pPr>
            <a:r>
              <a:rPr lang="bg-BG" sz="1200">
                <a:solidFill>
                  <a:srgbClr val="002060"/>
                </a:solidFill>
              </a:rPr>
              <a:t>Изказването ви трябва да бъде кратко – максимум в 30 секунди, защото интервюто е диалог, а не монолог и не трябва да си позволявате да говорите прекалено дълго. </a:t>
            </a:r>
            <a:endParaRPr/>
          </a:p>
          <a:p>
            <a:pPr marL="0" lvl="0" indent="0" algn="l" rtl="0">
              <a:spcBef>
                <a:spcPts val="360"/>
              </a:spcBef>
              <a:spcAft>
                <a:spcPts val="0"/>
              </a:spcAft>
              <a:buNone/>
            </a:pPr>
            <a:r>
              <a:rPr lang="bg-BG" sz="1200">
                <a:solidFill>
                  <a:srgbClr val="002060"/>
                </a:solidFill>
              </a:rPr>
              <a:t>Ако го направите, журналистът ще ви прекъсне и така рискувате най-съществената част от изказването ви да остане нечута.</a:t>
            </a:r>
            <a:endParaRPr/>
          </a:p>
          <a:p>
            <a:pPr marL="0" lvl="0" indent="0" algn="l" rtl="0">
              <a:spcBef>
                <a:spcPts val="360"/>
              </a:spcBef>
              <a:spcAft>
                <a:spcPts val="0"/>
              </a:spcAft>
              <a:buNone/>
            </a:pPr>
            <a:endParaRPr sz="1200">
              <a:solidFill>
                <a:srgbClr val="002060"/>
              </a:solidFill>
            </a:endParaRPr>
          </a:p>
          <a:p>
            <a:pPr marL="0" marR="0" lvl="0" indent="0" algn="l" rtl="0">
              <a:lnSpc>
                <a:spcPct val="100000"/>
              </a:lnSpc>
              <a:spcBef>
                <a:spcPts val="360"/>
              </a:spcBef>
              <a:spcAft>
                <a:spcPts val="0"/>
              </a:spcAft>
              <a:buClr>
                <a:srgbClr val="002060"/>
              </a:buClr>
              <a:buSzPts val="1200"/>
              <a:buFont typeface="Arial"/>
              <a:buNone/>
            </a:pPr>
            <a:r>
              <a:rPr lang="bg-BG" sz="1200">
                <a:solidFill>
                  <a:srgbClr val="002060"/>
                </a:solidFill>
              </a:rPr>
              <a:t>Избягвайте тясната терминология, защото тя е непозната за аудиторията и рискувате да я отегчите, освен че ще останете неразбран. Или както посочихме по-рано – придържайте се към простите неща! </a:t>
            </a:r>
            <a:endParaRPr/>
          </a:p>
          <a:p>
            <a:pPr marL="0" lvl="0" indent="0" algn="l" rtl="0">
              <a:spcBef>
                <a:spcPts val="360"/>
              </a:spcBef>
              <a:spcAft>
                <a:spcPts val="0"/>
              </a:spcAft>
              <a:buNone/>
            </a:pPr>
            <a:endParaRPr sz="1200">
              <a:solidFill>
                <a:srgbClr val="002060"/>
              </a:solidFill>
            </a:endParaRPr>
          </a:p>
          <a:p>
            <a:pPr marL="0" lvl="0" indent="0" algn="l" rtl="0">
              <a:spcBef>
                <a:spcPts val="360"/>
              </a:spcBef>
              <a:spcAft>
                <a:spcPts val="0"/>
              </a:spcAft>
              <a:buNone/>
            </a:pPr>
            <a:r>
              <a:rPr lang="bg-BG" sz="1200">
                <a:solidFill>
                  <a:srgbClr val="002060"/>
                </a:solidFill>
              </a:rPr>
              <a:t>Трябва да сте подготвени за проблемни ситуации като: поставянето ви в хипотетични ситуации /”ако”, “в случай че”/, риторични въпроси мълчание /дълга пауза/ от страна на журналиста, неудобни въпроси и контра-въпроси</a:t>
            </a:r>
            <a:endParaRPr/>
          </a:p>
          <a:p>
            <a:pPr marL="0" lvl="0" indent="0" algn="l" rtl="0">
              <a:spcBef>
                <a:spcPts val="360"/>
              </a:spcBef>
              <a:spcAft>
                <a:spcPts val="0"/>
              </a:spcAft>
              <a:buNone/>
            </a:pPr>
            <a:r>
              <a:rPr lang="bg-BG" sz="1200">
                <a:solidFill>
                  <a:srgbClr val="002060"/>
                </a:solidFill>
              </a:rPr>
              <a:t> </a:t>
            </a:r>
            <a:endParaRPr/>
          </a:p>
          <a:p>
            <a:pPr marL="0" lvl="0" indent="0" algn="l" rtl="0">
              <a:spcBef>
                <a:spcPts val="360"/>
              </a:spcBef>
              <a:spcAft>
                <a:spcPts val="0"/>
              </a:spcAft>
              <a:buNone/>
            </a:pPr>
            <a:r>
              <a:rPr lang="bg-BG" sz="1200">
                <a:solidFill>
                  <a:srgbClr val="002060"/>
                </a:solidFill>
              </a:rPr>
              <a:t>Дефинирайте за себе си целта на вашето изказване, като се базирате на резултатите, към които се стремите сред вашата аудитория: само да информирате аудиторията за някакво събитие; да убедите /или разубедите/ някого в нещо</a:t>
            </a:r>
            <a:endParaRPr/>
          </a:p>
          <a:p>
            <a:pPr marL="0" lvl="0" indent="0" algn="l" rtl="0">
              <a:spcBef>
                <a:spcPts val="360"/>
              </a:spcBef>
              <a:spcAft>
                <a:spcPts val="0"/>
              </a:spcAft>
              <a:buNone/>
            </a:pPr>
            <a:r>
              <a:rPr lang="bg-BG" sz="1200">
                <a:solidFill>
                  <a:srgbClr val="002060"/>
                </a:solidFill>
              </a:rPr>
              <a:t>да мотивирате към действие /съпричастност/аудиторията; да спечелите някого за някаква кауза; съчетание от гореспоменатите цели.</a:t>
            </a:r>
            <a:endParaRPr/>
          </a:p>
          <a:p>
            <a:pPr marL="0" lvl="0" indent="0" algn="l" rtl="0">
              <a:spcBef>
                <a:spcPts val="360"/>
              </a:spcBef>
              <a:spcAft>
                <a:spcPts val="0"/>
              </a:spcAft>
              <a:buNone/>
            </a:pPr>
            <a:r>
              <a:rPr lang="bg-BG" sz="1200">
                <a:solidFill>
                  <a:srgbClr val="002060"/>
                </a:solidFill>
              </a:rPr>
              <a:t> </a:t>
            </a:r>
            <a:endParaRPr/>
          </a:p>
          <a:p>
            <a:pPr marL="0" lvl="0" indent="0" algn="l" rtl="0">
              <a:spcBef>
                <a:spcPts val="360"/>
              </a:spcBef>
              <a:spcAft>
                <a:spcPts val="0"/>
              </a:spcAft>
              <a:buNone/>
            </a:pPr>
            <a:r>
              <a:rPr lang="bg-BG" sz="1200">
                <a:solidFill>
                  <a:srgbClr val="002060"/>
                </a:solidFill>
              </a:rPr>
              <a:t>И да не забравяме нещо много важно (следващия слайд).</a:t>
            </a:r>
            <a:endParaRPr/>
          </a:p>
          <a:p>
            <a:pPr marL="0" lvl="0" indent="0" algn="l" rtl="0">
              <a:spcBef>
                <a:spcPts val="360"/>
              </a:spcBef>
              <a:spcAft>
                <a:spcPts val="0"/>
              </a:spcAft>
              <a:buNone/>
            </a:pPr>
            <a:endParaRPr/>
          </a:p>
        </p:txBody>
      </p:sp>
      <p:sp>
        <p:nvSpPr>
          <p:cNvPr id="304" name="Google Shape;304;p20: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2" name="Google Shape;312;p2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9" name="Google Shape;319;p2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6" name="Google Shape;326;p23: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200"/>
              <a:buFont typeface="Arial"/>
              <a:buNone/>
            </a:pPr>
            <a:r>
              <a:rPr lang="bg-BG"/>
              <a:t>Облечете се добре, но не твърде официално. Обичайният делови вид е за предпочитане пред строго вечерно облекло. Всекидневното облекло е приемливо само ако това е част от посланието – например искате да изглеждате непринудено и да излезето от рамките на официалната си позиция;</a:t>
            </a:r>
            <a:endParaRPr/>
          </a:p>
          <a:p>
            <a:pPr marL="0" lvl="0" indent="0" algn="l" rtl="0">
              <a:lnSpc>
                <a:spcPct val="95000"/>
              </a:lnSpc>
              <a:spcBef>
                <a:spcPts val="360"/>
              </a:spcBef>
              <a:spcAft>
                <a:spcPts val="0"/>
              </a:spcAft>
              <a:buClr>
                <a:schemeClr val="dk1"/>
              </a:buClr>
              <a:buSzPts val="1200"/>
              <a:buFont typeface="Arial"/>
              <a:buNone/>
            </a:pPr>
            <a:endParaRPr sz="1200">
              <a:solidFill>
                <a:schemeClr val="dk2"/>
              </a:solidFill>
              <a:latin typeface="Georgia"/>
              <a:ea typeface="Georgia"/>
              <a:cs typeface="Georgia"/>
              <a:sym typeface="Georgia"/>
            </a:endParaRPr>
          </a:p>
          <a:p>
            <a:pPr marL="342900" lvl="0" indent="-342900" algn="l" rtl="0">
              <a:lnSpc>
                <a:spcPct val="95000"/>
              </a:lnSpc>
              <a:spcBef>
                <a:spcPts val="360"/>
              </a:spcBef>
              <a:spcAft>
                <a:spcPts val="0"/>
              </a:spcAft>
              <a:buClr>
                <a:schemeClr val="dk2"/>
              </a:buClr>
              <a:buSzPts val="1200"/>
              <a:buFont typeface="Arial"/>
              <a:buChar char="•"/>
            </a:pPr>
            <a:r>
              <a:rPr lang="bg-BG" sz="1200">
                <a:solidFill>
                  <a:schemeClr val="dk2"/>
                </a:solidFill>
                <a:latin typeface="Georgia"/>
                <a:ea typeface="Georgia"/>
                <a:cs typeface="Georgia"/>
                <a:sym typeface="Georgia"/>
              </a:rPr>
              <a:t>Ако сте със сако, седнете върху края му, защото не стои добре пред камера;</a:t>
            </a:r>
            <a:endParaRPr/>
          </a:p>
          <a:p>
            <a:pPr marL="342900" lvl="0" indent="-342900" algn="l" rtl="0">
              <a:lnSpc>
                <a:spcPct val="95000"/>
              </a:lnSpc>
              <a:spcBef>
                <a:spcPts val="360"/>
              </a:spcBef>
              <a:spcAft>
                <a:spcPts val="0"/>
              </a:spcAft>
              <a:buClr>
                <a:schemeClr val="dk2"/>
              </a:buClr>
              <a:buSzPts val="1200"/>
              <a:buFont typeface="Arial"/>
              <a:buChar char="•"/>
            </a:pPr>
            <a:r>
              <a:rPr lang="bg-BG" sz="1200">
                <a:solidFill>
                  <a:schemeClr val="dk2"/>
                </a:solidFill>
                <a:latin typeface="Georgia"/>
                <a:ea typeface="Georgia"/>
                <a:cs typeface="Georgia"/>
                <a:sym typeface="Georgia"/>
              </a:rPr>
              <a:t>Не отказвайте да бъдете гримирани. В студиото светят много прожектори, които вдигат температурата, напрежението може да ви изпоти. Ако сте с достатъчно пудра, тя ще попие издайническите капчици. </a:t>
            </a:r>
            <a:endParaRPr/>
          </a:p>
          <a:p>
            <a:pPr marL="0" lvl="0" indent="0" algn="l" rtl="0">
              <a:spcBef>
                <a:spcPts val="360"/>
              </a:spcBef>
              <a:spcAft>
                <a:spcPts val="0"/>
              </a:spcAft>
              <a:buNone/>
            </a:pPr>
            <a:endParaRPr/>
          </a:p>
        </p:txBody>
      </p:sp>
      <p:sp>
        <p:nvSpPr>
          <p:cNvPr id="327" name="Google Shape;327;p23: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6" name="Google Shape;336;p2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itchFamily="34" charset="0"/>
                <a:cs typeface="Arial" pitchFamily="34" charset="0"/>
              </a:defRPr>
            </a:lvl1pPr>
            <a:lvl2pPr marL="742950" indent="-285750" defTabSz="931863">
              <a:defRPr>
                <a:solidFill>
                  <a:schemeClr val="tx1"/>
                </a:solidFill>
                <a:latin typeface="Arial" pitchFamily="34" charset="0"/>
                <a:cs typeface="Arial" pitchFamily="34" charset="0"/>
              </a:defRPr>
            </a:lvl2pPr>
            <a:lvl3pPr marL="1143000" indent="-228600" defTabSz="931863">
              <a:defRPr>
                <a:solidFill>
                  <a:schemeClr val="tx1"/>
                </a:solidFill>
                <a:latin typeface="Arial" pitchFamily="34" charset="0"/>
                <a:cs typeface="Arial" pitchFamily="34" charset="0"/>
              </a:defRPr>
            </a:lvl3pPr>
            <a:lvl4pPr marL="1600200" indent="-228600" defTabSz="931863">
              <a:defRPr>
                <a:solidFill>
                  <a:schemeClr val="tx1"/>
                </a:solidFill>
                <a:latin typeface="Arial" pitchFamily="34" charset="0"/>
                <a:cs typeface="Arial" pitchFamily="34" charset="0"/>
              </a:defRPr>
            </a:lvl4pPr>
            <a:lvl5pPr marL="2057400" indent="-228600" defTabSz="931863">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eaLnBrk="0" hangingPunct="0"/>
            <a:fld id="{55106AA7-4B41-4D90-B4FC-81FC5AE2C762}" type="slidenum">
              <a:rPr lang="en-US" altLang="en-US" smtClean="0">
                <a:ea typeface="ヒラギノ角ゴ Pro W3"/>
                <a:cs typeface="ヒラギノ角ゴ Pro W3"/>
              </a:rPr>
              <a:pPr eaLnBrk="0" hangingPunct="0"/>
              <a:t>3</a:t>
            </a:fld>
            <a:endParaRPr lang="en-US" altLang="en-US" smtClean="0">
              <a:ea typeface="ヒラギノ角ゴ Pro W3"/>
              <a:cs typeface="ヒラギノ角ゴ Pro W3"/>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a:cs typeface="ヒラギノ角ゴ Pro W3"/>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3" name="Google Shape;343;p25: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b="1"/>
              <a:t>Теми за дискусия:</a:t>
            </a:r>
            <a:endParaRPr/>
          </a:p>
          <a:p>
            <a:pPr marL="0" lvl="0" indent="0" algn="l" rtl="0">
              <a:spcBef>
                <a:spcPts val="360"/>
              </a:spcBef>
              <a:spcAft>
                <a:spcPts val="0"/>
              </a:spcAft>
              <a:buNone/>
            </a:pPr>
            <a:r>
              <a:rPr lang="bg-BG"/>
              <a:t>И все пак, в какви граници е добре да бъдем толерантни и кога твърдо да отстояваме позициите си?</a:t>
            </a:r>
            <a:endParaRPr/>
          </a:p>
          <a:p>
            <a:pPr marL="0" lvl="0" indent="0" algn="l" rtl="0">
              <a:spcBef>
                <a:spcPts val="360"/>
              </a:spcBef>
              <a:spcAft>
                <a:spcPts val="0"/>
              </a:spcAft>
              <a:buNone/>
            </a:pPr>
            <a:r>
              <a:rPr lang="bg-BG"/>
              <a:t>И как се справяме с невъзпитани, нагли и некоректни прояви от страна на представители на медиите?</a:t>
            </a:r>
            <a:endParaRPr/>
          </a:p>
        </p:txBody>
      </p:sp>
      <p:sp>
        <p:nvSpPr>
          <p:cNvPr id="344" name="Google Shape;344;p25: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4" name="Google Shape;354;p26: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t>Преход към темата социални мрежи…</a:t>
            </a:r>
            <a:endParaRPr/>
          </a:p>
        </p:txBody>
      </p:sp>
      <p:sp>
        <p:nvSpPr>
          <p:cNvPr id="355" name="Google Shape;355;p26: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1" name="Google Shape;361;p2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p2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
        <p:nvSpPr>
          <p:cNvPr id="371" name="Google Shape;371;p2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9: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30: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bg-BG" sz="1110" b="1"/>
              <a:t>1.Да съставим списък на медиите в града, региона </a:t>
            </a:r>
            <a:endParaRPr sz="1110"/>
          </a:p>
          <a:p>
            <a:pPr marL="0" lvl="0" indent="0" algn="l" rtl="0">
              <a:lnSpc>
                <a:spcPct val="90000"/>
              </a:lnSpc>
              <a:spcBef>
                <a:spcPts val="333"/>
              </a:spcBef>
              <a:spcAft>
                <a:spcPts val="0"/>
              </a:spcAft>
              <a:buNone/>
            </a:pPr>
            <a:r>
              <a:rPr lang="bg-BG" sz="1110"/>
              <a:t>(Съставяме списък на медиите, които бихте желали да ни отразят - национални, регионални, телевизии, радиа, вестници, електронни издания – по възможност всички в региона)</a:t>
            </a:r>
            <a:endParaRPr/>
          </a:p>
          <a:p>
            <a:pPr marL="0" lvl="0" indent="0" algn="l" rtl="0">
              <a:lnSpc>
                <a:spcPct val="90000"/>
              </a:lnSpc>
              <a:spcBef>
                <a:spcPts val="333"/>
              </a:spcBef>
              <a:spcAft>
                <a:spcPts val="0"/>
              </a:spcAft>
              <a:buNone/>
            </a:pPr>
            <a:r>
              <a:rPr lang="bg-BG" sz="1110" b="1"/>
              <a:t>2.Да осъществим контакти с конкретни журналисти</a:t>
            </a:r>
            <a:endParaRPr sz="1110"/>
          </a:p>
          <a:p>
            <a:pPr marL="0" lvl="0" indent="0" algn="l" rtl="0">
              <a:lnSpc>
                <a:spcPct val="90000"/>
              </a:lnSpc>
              <a:spcBef>
                <a:spcPts val="333"/>
              </a:spcBef>
              <a:spcAft>
                <a:spcPts val="0"/>
              </a:spcAft>
              <a:buNone/>
            </a:pPr>
            <a:r>
              <a:rPr lang="bg-BG" sz="1110"/>
              <a:t>(Ако нямаме контакти, намираме поне един журналист от града или PR на някоя институция – община, област, който да ни предостави списък с e-mail-и и телефонни номера на  журналистите. Основно правило е да поканим журналисти, които пишат на тема „Общество”, „Здравеопазване” или „Култура”, според профила на проекта или идеята, която искаме да представим или събитието, което организираме. Например – ако даряваме апаратура в болница, ще потърсим журналист с профил „Здравеопазване”. Журналист, който следи ресор „политика”, е по-малко вероятно да прояви интерес към събитието ни)</a:t>
            </a:r>
            <a:endParaRPr/>
          </a:p>
          <a:p>
            <a:pPr marL="0" lvl="0" indent="0" algn="l" rtl="0">
              <a:lnSpc>
                <a:spcPct val="90000"/>
              </a:lnSpc>
              <a:spcBef>
                <a:spcPts val="333"/>
              </a:spcBef>
              <a:spcAft>
                <a:spcPts val="0"/>
              </a:spcAft>
              <a:buNone/>
            </a:pPr>
            <a:r>
              <a:rPr lang="bg-BG" sz="1110" b="1"/>
              <a:t>3.Да подготвим кратка и съдържателна пресинформация</a:t>
            </a:r>
            <a:endParaRPr sz="1110"/>
          </a:p>
          <a:p>
            <a:pPr marL="0" lvl="0" indent="0" algn="l" rtl="0">
              <a:lnSpc>
                <a:spcPct val="90000"/>
              </a:lnSpc>
              <a:spcBef>
                <a:spcPts val="333"/>
              </a:spcBef>
              <a:spcAft>
                <a:spcPts val="0"/>
              </a:spcAft>
              <a:buNone/>
            </a:pPr>
            <a:r>
              <a:rPr lang="bg-BG" sz="1110"/>
              <a:t>(Подготвяме кратък, но съдържателен текст – така наречената пресинформация. Изпращаме го по e-mail на всеки журналист по отделно. Защо по отделно? Защото така ще се почувства поласкан, че се обръщаме конкретно към него. Ако прессъобщението се отнася до конкретно събитие, изпращаме го поне 3 дни по-рано.)</a:t>
            </a:r>
            <a:endParaRPr/>
          </a:p>
          <a:p>
            <a:pPr marL="0" lvl="0" indent="0" algn="l" rtl="0">
              <a:lnSpc>
                <a:spcPct val="90000"/>
              </a:lnSpc>
              <a:spcBef>
                <a:spcPts val="333"/>
              </a:spcBef>
              <a:spcAft>
                <a:spcPts val="0"/>
              </a:spcAft>
              <a:buNone/>
            </a:pPr>
            <a:r>
              <a:rPr lang="bg-BG" sz="1110" b="1"/>
              <a:t>4.Да изградим индивидуални приятелства с всеки журналистте от списъка</a:t>
            </a:r>
            <a:endParaRPr sz="1110"/>
          </a:p>
          <a:p>
            <a:pPr marL="0" lvl="0" indent="0" algn="l" rtl="0">
              <a:lnSpc>
                <a:spcPct val="90000"/>
              </a:lnSpc>
              <a:spcBef>
                <a:spcPts val="333"/>
              </a:spcBef>
              <a:spcAft>
                <a:spcPts val="0"/>
              </a:spcAft>
              <a:buNone/>
            </a:pPr>
            <a:r>
              <a:rPr lang="bg-BG" sz="1110"/>
              <a:t>(След като сме изпратили пресинформацията, се обаждаме лично на всеки журналист, за да сме сигурни, че е получил поканата и за да затвърдим контакта с него. Питаме го дали проявява интерес и дали ще отрази нашето събитие. Ако отговорът е уклончив, търсим вариант да се срещнем и да запознаем с предстоящото събитието неговият продуцент, редактор или шеф.)</a:t>
            </a:r>
            <a:endParaRPr/>
          </a:p>
          <a:p>
            <a:pPr marL="0" lvl="0" indent="0" algn="l" rtl="0">
              <a:lnSpc>
                <a:spcPct val="90000"/>
              </a:lnSpc>
              <a:spcBef>
                <a:spcPts val="333"/>
              </a:spcBef>
              <a:spcAft>
                <a:spcPts val="0"/>
              </a:spcAft>
              <a:buNone/>
            </a:pPr>
            <a:endParaRPr sz="1110"/>
          </a:p>
        </p:txBody>
      </p:sp>
      <p:sp>
        <p:nvSpPr>
          <p:cNvPr id="379" name="Google Shape;379;p30: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31: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bg-BG" sz="839" b="1"/>
              <a:t>1.Да дадем отговорите: Кой, кога, къде, какво, как, защо?</a:t>
            </a:r>
            <a:endParaRPr sz="839"/>
          </a:p>
          <a:p>
            <a:pPr marL="0" lvl="0" indent="0" algn="l" rtl="0">
              <a:lnSpc>
                <a:spcPct val="80000"/>
              </a:lnSpc>
              <a:spcBef>
                <a:spcPts val="252"/>
              </a:spcBef>
              <a:spcAft>
                <a:spcPts val="0"/>
              </a:spcAft>
              <a:buNone/>
            </a:pPr>
            <a:r>
              <a:rPr lang="bg-BG" sz="839"/>
              <a:t>(Пресинформацията трябва да е грабваща, тя трябва да дава отговор на въпроса ЗАЩО? Защо правим проекта, към коя целева група е насочен той. Защо организираме точно това събитие, защо правим точно този проект, колкото по-голяма е нашата целева група, толкова по-голям интерес ще прояви и журналиста.Все пак целта на журналистите е тяхната статия също да се прочете от възможно най-голям брой хора. А нашата цел е идеята, проекта ни също да достигне до голям брой хора и по този начин да популяризираме организацията Ротари.)</a:t>
            </a:r>
            <a:endParaRPr/>
          </a:p>
          <a:p>
            <a:pPr marL="0" lvl="0" indent="0" algn="l" rtl="0">
              <a:lnSpc>
                <a:spcPct val="80000"/>
              </a:lnSpc>
              <a:spcBef>
                <a:spcPts val="252"/>
              </a:spcBef>
              <a:spcAft>
                <a:spcPts val="0"/>
              </a:spcAft>
              <a:buNone/>
            </a:pPr>
            <a:r>
              <a:rPr lang="bg-BG" sz="839" b="1"/>
              <a:t>2.Да посочим конкретни данни</a:t>
            </a:r>
            <a:endParaRPr sz="839"/>
          </a:p>
          <a:p>
            <a:pPr marL="0" lvl="0" indent="0" algn="l" rtl="0">
              <a:lnSpc>
                <a:spcPct val="80000"/>
              </a:lnSpc>
              <a:spcBef>
                <a:spcPts val="252"/>
              </a:spcBef>
              <a:spcAft>
                <a:spcPts val="0"/>
              </a:spcAft>
              <a:buNone/>
            </a:pPr>
            <a:r>
              <a:rPr lang="bg-BG" sz="839"/>
              <a:t>(В пресинформацията трябва да се обосновем. Освен отговора на въпроса Защо? правим събитието, трябва да прибавим и точни данни, а не принципни обосновки. </a:t>
            </a:r>
            <a:endParaRPr/>
          </a:p>
          <a:p>
            <a:pPr marL="0" lvl="0" indent="0" algn="l" rtl="0">
              <a:lnSpc>
                <a:spcPct val="80000"/>
              </a:lnSpc>
              <a:spcBef>
                <a:spcPts val="252"/>
              </a:spcBef>
              <a:spcAft>
                <a:spcPts val="0"/>
              </a:spcAft>
              <a:buNone/>
            </a:pPr>
            <a:r>
              <a:rPr lang="bg-BG" sz="839" i="1"/>
              <a:t>Пример: даряваме пособия за деца: за колко деца са пособията, за деца на каква възраст са пособията, с какво те ще допринесат за ограмотяването им, колко процента от родителите не могат да си позволят да купят пособия, по какъв начин ще са полезни те и за учителите…)</a:t>
            </a:r>
            <a:endParaRPr sz="839"/>
          </a:p>
          <a:p>
            <a:pPr marL="0" lvl="0" indent="0" algn="l" rtl="0">
              <a:lnSpc>
                <a:spcPct val="80000"/>
              </a:lnSpc>
              <a:spcBef>
                <a:spcPts val="252"/>
              </a:spcBef>
              <a:spcAft>
                <a:spcPts val="0"/>
              </a:spcAft>
              <a:buNone/>
            </a:pPr>
            <a:r>
              <a:rPr lang="bg-BG" sz="839" b="1"/>
              <a:t>3.Да съобщим лице за контакти</a:t>
            </a:r>
            <a:endParaRPr sz="839"/>
          </a:p>
          <a:p>
            <a:pPr marL="0" lvl="0" indent="0" algn="l" rtl="0">
              <a:lnSpc>
                <a:spcPct val="80000"/>
              </a:lnSpc>
              <a:spcBef>
                <a:spcPts val="252"/>
              </a:spcBef>
              <a:spcAft>
                <a:spcPts val="0"/>
              </a:spcAft>
              <a:buNone/>
            </a:pPr>
            <a:r>
              <a:rPr lang="bg-BG" sz="839"/>
              <a:t>(Задължително пресинформацията ни трябва да  съдържа следните данни: дата, място на провеждане на събитието, час, кой е организатора или организаторите, име на лицето за контакти – конкретен човек определен предварително, което би могло да даде допълнителна информация, телефонен номер, e-mail. )</a:t>
            </a:r>
            <a:endParaRPr/>
          </a:p>
          <a:p>
            <a:pPr marL="0" lvl="0" indent="0" algn="l" rtl="0">
              <a:lnSpc>
                <a:spcPct val="80000"/>
              </a:lnSpc>
              <a:spcBef>
                <a:spcPts val="252"/>
              </a:spcBef>
              <a:spcAft>
                <a:spcPts val="0"/>
              </a:spcAft>
              <a:buNone/>
            </a:pPr>
            <a:r>
              <a:rPr lang="bg-BG" sz="839" b="1"/>
              <a:t>4.Да допълним текста с подходяща снимка</a:t>
            </a:r>
            <a:endParaRPr sz="839"/>
          </a:p>
          <a:p>
            <a:pPr marL="0" lvl="0" indent="0" algn="l" rtl="0">
              <a:lnSpc>
                <a:spcPct val="80000"/>
              </a:lnSpc>
              <a:spcBef>
                <a:spcPts val="252"/>
              </a:spcBef>
              <a:spcAft>
                <a:spcPts val="0"/>
              </a:spcAft>
              <a:buNone/>
            </a:pPr>
            <a:r>
              <a:rPr lang="bg-BG" sz="839"/>
              <a:t>(Когато говорим за проект, който ще се осъществява във времето и не е свързан с конкретно събитие за отразяване, хубаво би било всяка информация в хода на работата по проекта да е подплатена със снимка.</a:t>
            </a:r>
            <a:endParaRPr/>
          </a:p>
          <a:p>
            <a:pPr marL="0" lvl="0" indent="0" algn="l" rtl="0">
              <a:lnSpc>
                <a:spcPct val="80000"/>
              </a:lnSpc>
              <a:spcBef>
                <a:spcPts val="252"/>
              </a:spcBef>
              <a:spcAft>
                <a:spcPts val="0"/>
              </a:spcAft>
              <a:buNone/>
            </a:pPr>
            <a:r>
              <a:rPr lang="bg-BG" sz="839" i="1"/>
              <a:t>Пример: Започваме кампания за набиране на средства за ремонт на детска площадка. Пускаме снимка на настоящата ситуация, визуализираща състоянието на площадката към момента.)</a:t>
            </a:r>
            <a:endParaRPr sz="839"/>
          </a:p>
          <a:p>
            <a:pPr marL="0" lvl="0" indent="0" algn="l" rtl="0">
              <a:lnSpc>
                <a:spcPct val="80000"/>
              </a:lnSpc>
              <a:spcBef>
                <a:spcPts val="252"/>
              </a:spcBef>
              <a:spcAft>
                <a:spcPts val="0"/>
              </a:spcAft>
              <a:buNone/>
            </a:pPr>
            <a:r>
              <a:rPr lang="bg-BG" sz="839" b="1"/>
              <a:t>5.Да представим накратко свършеното до момента</a:t>
            </a:r>
            <a:endParaRPr sz="839"/>
          </a:p>
          <a:p>
            <a:pPr marL="0" lvl="0" indent="0" algn="l" rtl="0">
              <a:lnSpc>
                <a:spcPct val="80000"/>
              </a:lnSpc>
              <a:spcBef>
                <a:spcPts val="252"/>
              </a:spcBef>
              <a:spcAft>
                <a:spcPts val="0"/>
              </a:spcAft>
              <a:buNone/>
            </a:pPr>
            <a:r>
              <a:rPr lang="bg-BG" sz="839"/>
              <a:t>(Под черта в края на прессъобщението можем да напишем и кратко резюме, представящо нашия Ротари Клуб, с няколко думи за осъществените вече проекти, но не повече от половин страница)</a:t>
            </a:r>
            <a:endParaRPr/>
          </a:p>
          <a:p>
            <a:pPr marL="0" lvl="0" indent="0" algn="l" rtl="0">
              <a:lnSpc>
                <a:spcPct val="80000"/>
              </a:lnSpc>
              <a:spcBef>
                <a:spcPts val="252"/>
              </a:spcBef>
              <a:spcAft>
                <a:spcPts val="0"/>
              </a:spcAft>
              <a:buNone/>
            </a:pPr>
            <a:r>
              <a:rPr lang="bg-BG" sz="839" b="1"/>
              <a:t> </a:t>
            </a:r>
            <a:endParaRPr sz="839"/>
          </a:p>
          <a:p>
            <a:pPr marL="0" lvl="0" indent="0" algn="l" rtl="0">
              <a:lnSpc>
                <a:spcPct val="80000"/>
              </a:lnSpc>
              <a:spcBef>
                <a:spcPts val="252"/>
              </a:spcBef>
              <a:spcAft>
                <a:spcPts val="0"/>
              </a:spcAft>
              <a:buNone/>
            </a:pPr>
            <a:r>
              <a:rPr lang="bg-BG" sz="839" b="1"/>
              <a:t> </a:t>
            </a:r>
            <a:endParaRPr sz="839"/>
          </a:p>
          <a:p>
            <a:pPr marL="0" lvl="0" indent="0" algn="l" rtl="0">
              <a:lnSpc>
                <a:spcPct val="80000"/>
              </a:lnSpc>
              <a:spcBef>
                <a:spcPts val="252"/>
              </a:spcBef>
              <a:spcAft>
                <a:spcPts val="0"/>
              </a:spcAft>
              <a:buNone/>
            </a:pPr>
            <a:r>
              <a:rPr lang="bg-BG" sz="839" b="1"/>
              <a:t>6.Да публикуваме информацията в нашия сайт</a:t>
            </a:r>
            <a:endParaRPr sz="839"/>
          </a:p>
          <a:p>
            <a:pPr marL="0" lvl="0" indent="0" algn="l" rtl="0">
              <a:lnSpc>
                <a:spcPct val="80000"/>
              </a:lnSpc>
              <a:spcBef>
                <a:spcPts val="252"/>
              </a:spcBef>
              <a:spcAft>
                <a:spcPts val="0"/>
              </a:spcAft>
              <a:buNone/>
            </a:pPr>
            <a:r>
              <a:rPr lang="bg-BG" sz="839"/>
              <a:t>(Представете си електронната поща на редакцията Х. Ежедневно там получават десетки пресинформации, покани за събития и др. Не е невъзможно да се случи така, че вашата покана да бъде изтрита, или да преместена. Затова задължително я сложете и на сайта си.)</a:t>
            </a:r>
            <a:endParaRPr/>
          </a:p>
          <a:p>
            <a:pPr marL="0" lvl="0" indent="0" algn="l" rtl="0">
              <a:lnSpc>
                <a:spcPct val="80000"/>
              </a:lnSpc>
              <a:spcBef>
                <a:spcPts val="252"/>
              </a:spcBef>
              <a:spcAft>
                <a:spcPts val="0"/>
              </a:spcAft>
              <a:buNone/>
            </a:pPr>
            <a:endParaRPr sz="839"/>
          </a:p>
        </p:txBody>
      </p:sp>
      <p:sp>
        <p:nvSpPr>
          <p:cNvPr id="386" name="Google Shape;386;p31: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32: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sz="839"/>
          </a:p>
        </p:txBody>
      </p:sp>
      <p:sp>
        <p:nvSpPr>
          <p:cNvPr id="393" name="Google Shape;393;p32: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33: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endParaRPr sz="839"/>
          </a:p>
        </p:txBody>
      </p:sp>
      <p:sp>
        <p:nvSpPr>
          <p:cNvPr id="400" name="Google Shape;400;p33: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34: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bg-BG" b="1"/>
              <a:t>1.Да изберем подходящ ден и час за нашето събитие</a:t>
            </a:r>
            <a:endParaRPr/>
          </a:p>
          <a:p>
            <a:pPr marL="0" lvl="0" indent="0" algn="l" rtl="0">
              <a:lnSpc>
                <a:spcPct val="90000"/>
              </a:lnSpc>
              <a:spcBef>
                <a:spcPts val="360"/>
              </a:spcBef>
              <a:spcAft>
                <a:spcPts val="0"/>
              </a:spcAft>
              <a:buNone/>
            </a:pPr>
            <a:r>
              <a:rPr lang="bg-BG"/>
              <a:t>(Много често в практиката ми се е случвало, да ми се обадят от дадена организация и да ме попитат, дали в деня Х и в часа Y има други събития. Направете същото. Обадете се на журналист, който ви е сравнително близък или на PR, попитайте. Много е вероятно в същия ден и час да предстои посещение на министър, да има пресконференция на кмета, да се води значимо за града дело и т.н. или друга организация също да прави събитие. Съобразете деня на събитието си така, че възможно повече медии да ви отразят. Същото се отнася и за часа. Най-подходящото време е преди обед, защото така журналистите ще имат достатъчно време да подготвя материалите си. Ако организирате вашето събитие в 18 ч. малко вероятно е да влезете с  репортаж във вечерната емисия. Вестниците отдавна ще са приключили с оформянето на броя за идния ден. Електронните медии биха пуснали текст веднага, но личното ми мнение е, че болшинството хора следят информационния поток основно през деня, а вечер се отдават на семейните си задължения и така информацията за вашето събитие няма да достигне до желания голям брой хора.)</a:t>
            </a:r>
            <a:endParaRPr/>
          </a:p>
          <a:p>
            <a:pPr marL="0" lvl="0" indent="0" algn="l" rtl="0">
              <a:lnSpc>
                <a:spcPct val="90000"/>
              </a:lnSpc>
              <a:spcBef>
                <a:spcPts val="360"/>
              </a:spcBef>
              <a:spcAft>
                <a:spcPts val="0"/>
              </a:spcAft>
              <a:buNone/>
            </a:pPr>
            <a:r>
              <a:rPr lang="bg-BG" b="1"/>
              <a:t>2.Да напомним на журналистите, какво и кога предстои</a:t>
            </a:r>
            <a:endParaRPr/>
          </a:p>
          <a:p>
            <a:pPr marL="0" lvl="0" indent="0" algn="l" rtl="0">
              <a:lnSpc>
                <a:spcPct val="90000"/>
              </a:lnSpc>
              <a:spcBef>
                <a:spcPts val="360"/>
              </a:spcBef>
              <a:spcAft>
                <a:spcPts val="0"/>
              </a:spcAft>
              <a:buNone/>
            </a:pPr>
            <a:r>
              <a:rPr lang="bg-BG"/>
              <a:t>(Ден преди събитието отново се обаждаме по телефона на всеки журналист по отделно, за да му напомним и за да го попитаме, дали би желал да му осигурим събеседник за интервю, допълнителна информация по темата, в някои случаи дори транспорт до мястото, ако то е извън града или в друго населено място)</a:t>
            </a:r>
            <a:r>
              <a:rPr lang="bg-BG" b="1"/>
              <a:t> </a:t>
            </a:r>
            <a:endParaRPr/>
          </a:p>
          <a:p>
            <a:pPr marL="0" lvl="0" indent="0" algn="l" rtl="0">
              <a:lnSpc>
                <a:spcPct val="90000"/>
              </a:lnSpc>
              <a:spcBef>
                <a:spcPts val="360"/>
              </a:spcBef>
              <a:spcAft>
                <a:spcPts val="0"/>
              </a:spcAft>
              <a:buNone/>
            </a:pPr>
            <a:endParaRPr/>
          </a:p>
        </p:txBody>
      </p:sp>
      <p:sp>
        <p:nvSpPr>
          <p:cNvPr id="407" name="Google Shape;407;p34: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a:ln/>
        </p:spPr>
      </p:sp>
      <p:sp>
        <p:nvSpPr>
          <p:cNvPr id="90115"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901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A0442E-59BE-40AB-8DA4-BF4DEFAEDF7D}" type="slidenum">
              <a:rPr lang="bg-BG" altLang="bg-BG" smtClean="0"/>
              <a:pPr/>
              <a:t>4</a:t>
            </a:fld>
            <a:endParaRPr lang="bg-BG" altLang="bg-BG" smtClean="0"/>
          </a:p>
        </p:txBody>
      </p:sp>
    </p:spTree>
    <p:extLst>
      <p:ext uri="{BB962C8B-B14F-4D97-AF65-F5344CB8AC3E}">
        <p14:creationId xmlns:p14="http://schemas.microsoft.com/office/powerpoint/2010/main" val="4136697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35: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bg-BG" sz="570" b="1"/>
              <a:t>1.Да подготвим ротарианец</a:t>
            </a:r>
            <a:endParaRPr sz="570"/>
          </a:p>
          <a:p>
            <a:pPr marL="0" lvl="0" indent="0" algn="l" rtl="0">
              <a:lnSpc>
                <a:spcPct val="80000"/>
              </a:lnSpc>
              <a:spcBef>
                <a:spcPts val="171"/>
              </a:spcBef>
              <a:spcAft>
                <a:spcPts val="0"/>
              </a:spcAft>
              <a:buNone/>
            </a:pPr>
            <a:r>
              <a:rPr lang="bg-BG" sz="570"/>
              <a:t>(Най-доброто, което можем да направим е да осигурим събеседници за интервюта на мястото на нашето събитието. Това трябва да бъдат конкретни хора, които умеят да говорят пред камера и микрофон. И не е задължително това да е президента, секретаря… Изберете ваш представител, който може да говори увлекателно, без да се запъва, без да се притеснява, с конкретни данни, събрано, без да се разлива в излишни изречения. Който да опише ползите от осъществяването на вашия проект за вашата общност. Имайте предвид, че този човек ще бъде ангажиран само с това да говори пред медиите и не го ангажирайте с други задачи за събитието. Нека е спокоен и събран.)</a:t>
            </a:r>
            <a:endParaRPr/>
          </a:p>
          <a:p>
            <a:pPr marL="0" lvl="0" indent="0" algn="l" rtl="0">
              <a:lnSpc>
                <a:spcPct val="80000"/>
              </a:lnSpc>
              <a:spcBef>
                <a:spcPts val="171"/>
              </a:spcBef>
              <a:spcAft>
                <a:spcPts val="0"/>
              </a:spcAft>
              <a:buNone/>
            </a:pPr>
            <a:r>
              <a:rPr lang="bg-BG" sz="570" b="1"/>
              <a:t>2.Да подготвим потребител на проекта</a:t>
            </a:r>
            <a:endParaRPr sz="570"/>
          </a:p>
          <a:p>
            <a:pPr marL="0" lvl="0" indent="0" algn="l" rtl="0">
              <a:lnSpc>
                <a:spcPct val="80000"/>
              </a:lnSpc>
              <a:spcBef>
                <a:spcPts val="171"/>
              </a:spcBef>
              <a:spcAft>
                <a:spcPts val="0"/>
              </a:spcAft>
              <a:buNone/>
            </a:pPr>
            <a:r>
              <a:rPr lang="bg-BG" sz="570"/>
              <a:t>(Подгответе и хора, които са потребители на вашия проект. Те дори са по-важни, тъй като ще разкажат за ползите от първо лице. Читателя, зрителя, слушателя, обикновено се идентифицират с хората с проблемите, а не толкова с хората, които решават въпросните проблеми.</a:t>
            </a:r>
            <a:endParaRPr/>
          </a:p>
          <a:p>
            <a:pPr marL="0" lvl="0" indent="0" algn="l" rtl="0">
              <a:lnSpc>
                <a:spcPct val="80000"/>
              </a:lnSpc>
              <a:spcBef>
                <a:spcPts val="171"/>
              </a:spcBef>
              <a:spcAft>
                <a:spcPts val="0"/>
              </a:spcAft>
              <a:buNone/>
            </a:pPr>
            <a:r>
              <a:rPr lang="bg-BG" sz="570" i="1"/>
              <a:t>Пример: Ротари клуб прави ограда на двора на училище. Защото често топките на децата отскачат на близкия булевард, децата хукват след тях и се създават предпоставки за инциденти. Осигурете ученик, родител, шофьор. Нека те разкажат от първо лице, колко е било опасно преди и колко по-сигурно е сега. </a:t>
            </a:r>
            <a:endParaRPr sz="570"/>
          </a:p>
          <a:p>
            <a:pPr marL="0" lvl="0" indent="0" algn="l" rtl="0">
              <a:lnSpc>
                <a:spcPct val="80000"/>
              </a:lnSpc>
              <a:spcBef>
                <a:spcPts val="171"/>
              </a:spcBef>
              <a:spcAft>
                <a:spcPts val="0"/>
              </a:spcAft>
              <a:buNone/>
            </a:pPr>
            <a:r>
              <a:rPr lang="bg-BG" sz="570" i="1"/>
              <a:t>Пример: Ротари клуб купува кувьози. Осигурете майка, чието дете е било в кувьоз, която да разкаже защо е важно да има такава апаратура и как нейното дете е оцеляло благодарение именно на това. Осигурете лекар, който да обясни, колко бебета годишно се раждат недоносени във вашата общност и колко са нужни тези апарати</a:t>
            </a:r>
            <a:endParaRPr sz="570"/>
          </a:p>
          <a:p>
            <a:pPr marL="0" lvl="0" indent="0" algn="l" rtl="0">
              <a:lnSpc>
                <a:spcPct val="80000"/>
              </a:lnSpc>
              <a:spcBef>
                <a:spcPts val="171"/>
              </a:spcBef>
              <a:spcAft>
                <a:spcPts val="0"/>
              </a:spcAft>
              <a:buNone/>
            </a:pPr>
            <a:r>
              <a:rPr lang="bg-BG" sz="570" i="1"/>
              <a:t>Пример: Ротари клуб организира състезание или конкурс за деца. Нека на място има родители, които да разкажат как детето им се е запалило по идеята, как е тренирало или се е подготвяло предварително. Намерете изявен спортист. Ако например става дума за футболен турнир, нека за ползите от състезанието да разкаже известен футболист. Ако пък става дума за музикален конкурс, нека е популярен музикант.)</a:t>
            </a:r>
            <a:endParaRPr sz="570"/>
          </a:p>
          <a:p>
            <a:pPr marL="0" lvl="0" indent="0" algn="l" rtl="0">
              <a:lnSpc>
                <a:spcPct val="80000"/>
              </a:lnSpc>
              <a:spcBef>
                <a:spcPts val="171"/>
              </a:spcBef>
              <a:spcAft>
                <a:spcPts val="0"/>
              </a:spcAft>
              <a:buNone/>
            </a:pPr>
            <a:r>
              <a:rPr lang="bg-BG" sz="570"/>
              <a:t>Точно такива лични истории биха трогнали по-голяма част от аудиторията. Познати известни лица биха привлекли вниманието и биха популяризирали вашите идеи по-добре, отколкото сухото говорене.)</a:t>
            </a:r>
            <a:endParaRPr/>
          </a:p>
          <a:p>
            <a:pPr marL="0" lvl="0" indent="0" algn="l" rtl="0">
              <a:lnSpc>
                <a:spcPct val="80000"/>
              </a:lnSpc>
              <a:spcBef>
                <a:spcPts val="171"/>
              </a:spcBef>
              <a:spcAft>
                <a:spcPts val="0"/>
              </a:spcAft>
              <a:buNone/>
            </a:pPr>
            <a:r>
              <a:rPr lang="bg-BG" sz="570" b="1"/>
              <a:t>3.Да подсигурим визия и звук </a:t>
            </a:r>
            <a:endParaRPr sz="570"/>
          </a:p>
          <a:p>
            <a:pPr marL="0" lvl="0" indent="0" algn="l" rtl="0">
              <a:lnSpc>
                <a:spcPct val="80000"/>
              </a:lnSpc>
              <a:spcBef>
                <a:spcPts val="171"/>
              </a:spcBef>
              <a:spcAft>
                <a:spcPts val="0"/>
              </a:spcAft>
              <a:buNone/>
            </a:pPr>
            <a:r>
              <a:rPr lang="bg-BG" sz="570"/>
              <a:t>(Медиите разчитат на картина и звук по време на подготовката на репортажите си. Направете всичко възможно за да им помогнете. </a:t>
            </a:r>
            <a:endParaRPr/>
          </a:p>
          <a:p>
            <a:pPr marL="0" lvl="0" indent="0" algn="l" rtl="0">
              <a:lnSpc>
                <a:spcPct val="80000"/>
              </a:lnSpc>
              <a:spcBef>
                <a:spcPts val="171"/>
              </a:spcBef>
              <a:spcAft>
                <a:spcPts val="0"/>
              </a:spcAft>
              <a:buNone/>
            </a:pPr>
            <a:r>
              <a:rPr lang="bg-BG" sz="570" i="1"/>
              <a:t>Пример: Ротари клуб дарява апаратура в болница. Тя трябва да бъде заснета. Нека апаратурата я има в кадър. Нека дори има пациент и лекар, които да я ползват. Ако това е невъзможно, дори процеса на разтоварване на апаратурата е по-интересен, като кадри и възможности за снимка, отколкото хора, които стоят на маса и си разменят документи, с които си предават апаратурата. Относно звука - представете си как например слушате новините по радиото и репортажът започне с бебешки плач. Със сигурност това би провокирало повече хора да го изслушат.</a:t>
            </a:r>
            <a:endParaRPr sz="570"/>
          </a:p>
          <a:p>
            <a:pPr marL="0" lvl="0" indent="0" algn="l" rtl="0">
              <a:lnSpc>
                <a:spcPct val="80000"/>
              </a:lnSpc>
              <a:spcBef>
                <a:spcPts val="171"/>
              </a:spcBef>
              <a:spcAft>
                <a:spcPts val="0"/>
              </a:spcAft>
              <a:buNone/>
            </a:pPr>
            <a:r>
              <a:rPr lang="bg-BG" sz="570" i="1"/>
              <a:t>Пример: Ротари клуб има проект за ремонт в детска ясла. Поканете медиите на терена по време на самия ремонт, дори в кадър да присъстват майстора шпакловчик или този, който монтира ламинат. Да видят в какви условия пребивават децата и как средата се подобрява в действителност. Нека има контраст между една неремонтирана стая и една в ремонт. Нека станат ясни точните ползи от вашия проект.)</a:t>
            </a:r>
            <a:endParaRPr sz="570"/>
          </a:p>
          <a:p>
            <a:pPr marL="0" lvl="0" indent="0" algn="l" rtl="0">
              <a:lnSpc>
                <a:spcPct val="80000"/>
              </a:lnSpc>
              <a:spcBef>
                <a:spcPts val="171"/>
              </a:spcBef>
              <a:spcAft>
                <a:spcPts val="0"/>
              </a:spcAft>
              <a:buNone/>
            </a:pPr>
            <a:r>
              <a:rPr lang="bg-BG" sz="570" b="1"/>
              <a:t>4.Да се обозначим с Ротариански символи</a:t>
            </a:r>
            <a:endParaRPr sz="570"/>
          </a:p>
          <a:p>
            <a:pPr marL="0" lvl="0" indent="0" algn="l" rtl="0">
              <a:lnSpc>
                <a:spcPct val="80000"/>
              </a:lnSpc>
              <a:spcBef>
                <a:spcPts val="171"/>
              </a:spcBef>
              <a:spcAft>
                <a:spcPts val="0"/>
              </a:spcAft>
              <a:buNone/>
            </a:pPr>
            <a:r>
              <a:rPr lang="bg-BG" sz="570"/>
              <a:t>(Нека в кадър, снимка, да се виждат атрибути на Ротари. Това могат да бъдат – значка на ревера на говорещия, подходящи знамена или постери, тениски с логото на вашия клуб)</a:t>
            </a:r>
            <a:endParaRPr/>
          </a:p>
          <a:p>
            <a:pPr marL="0" lvl="0" indent="0" algn="l" rtl="0">
              <a:lnSpc>
                <a:spcPct val="80000"/>
              </a:lnSpc>
              <a:spcBef>
                <a:spcPts val="171"/>
              </a:spcBef>
              <a:spcAft>
                <a:spcPts val="0"/>
              </a:spcAft>
              <a:buNone/>
            </a:pPr>
            <a:r>
              <a:rPr lang="bg-BG" sz="570" b="1"/>
              <a:t>5.Да напишем последваща информация </a:t>
            </a:r>
            <a:endParaRPr sz="570"/>
          </a:p>
          <a:p>
            <a:pPr marL="0" lvl="0" indent="0" algn="l" rtl="0">
              <a:lnSpc>
                <a:spcPct val="80000"/>
              </a:lnSpc>
              <a:spcBef>
                <a:spcPts val="171"/>
              </a:spcBef>
              <a:spcAft>
                <a:spcPts val="0"/>
              </a:spcAft>
              <a:buNone/>
            </a:pPr>
            <a:r>
              <a:rPr lang="bg-BG" sz="570"/>
              <a:t>(Задължително след края на събитието ще трябва да изпратите отново пресинформация до медиите. Подсигурете се за това, като подготвите материал и снимка за тези медии, които не са успели по една или друга причина да присъстват на вашето събитие, но пък биха могли да публикуват в сайта си или на страниците си. Нека тази информация да е по-различна от първоначалната, която сте изпратили.</a:t>
            </a:r>
            <a:endParaRPr/>
          </a:p>
          <a:p>
            <a:pPr marL="0" lvl="0" indent="0" algn="l" rtl="0">
              <a:lnSpc>
                <a:spcPct val="80000"/>
              </a:lnSpc>
              <a:spcBef>
                <a:spcPts val="171"/>
              </a:spcBef>
              <a:spcAft>
                <a:spcPts val="0"/>
              </a:spcAft>
              <a:buNone/>
            </a:pPr>
            <a:r>
              <a:rPr lang="bg-BG" sz="570" i="1"/>
              <a:t>Пример: Ротари клуб монтира устройства за пречистване на вода в училище. Ако в първата пресинформация сте написали, че ще монтирате 50 устройства, то във втората допълнете, че днес 2500 деца са пили по-чиста вода.</a:t>
            </a:r>
            <a:endParaRPr sz="570"/>
          </a:p>
          <a:p>
            <a:pPr marL="0" lvl="0" indent="0" algn="l" rtl="0">
              <a:lnSpc>
                <a:spcPct val="80000"/>
              </a:lnSpc>
              <a:spcBef>
                <a:spcPts val="171"/>
              </a:spcBef>
              <a:spcAft>
                <a:spcPts val="0"/>
              </a:spcAft>
              <a:buNone/>
            </a:pPr>
            <a:r>
              <a:rPr lang="bg-BG" sz="570" i="1"/>
              <a:t>Пример: Ротари клуб засажда дървета. Ако в първата пресинформаця сте написали, че ще засадите 50 дървета в парка в квартал Х, то нека във втората информация да допълните, че 25 000 семейства, които живеят в квартала ще дишат по-чист въздух и ще се разхождат на сянка през лятото.)</a:t>
            </a:r>
            <a:endParaRPr sz="570"/>
          </a:p>
          <a:p>
            <a:pPr marL="0" lvl="0" indent="0" algn="l" rtl="0">
              <a:lnSpc>
                <a:spcPct val="80000"/>
              </a:lnSpc>
              <a:spcBef>
                <a:spcPts val="171"/>
              </a:spcBef>
              <a:spcAft>
                <a:spcPts val="0"/>
              </a:spcAft>
              <a:buNone/>
            </a:pPr>
            <a:endParaRPr sz="570"/>
          </a:p>
        </p:txBody>
      </p:sp>
      <p:sp>
        <p:nvSpPr>
          <p:cNvPr id="414" name="Google Shape;414;p35: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36: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bg-BG" sz="1020" b="1"/>
              <a:t>1.Да публикуваме на страницата си</a:t>
            </a:r>
            <a:endParaRPr sz="1020"/>
          </a:p>
          <a:p>
            <a:pPr marL="0" lvl="0" indent="0" algn="l" rtl="0">
              <a:lnSpc>
                <a:spcPct val="80000"/>
              </a:lnSpc>
              <a:spcBef>
                <a:spcPts val="306"/>
              </a:spcBef>
              <a:spcAft>
                <a:spcPts val="0"/>
              </a:spcAft>
              <a:buNone/>
            </a:pPr>
            <a:r>
              <a:rPr lang="bg-BG" sz="1020"/>
              <a:t>(Не утре, не вечерта, а веднага, възможно най-бързо след събитието – до 1, 2 часа. Защо? Бихте ли си купили вестника от онзи ден? А бихте ли гледали в новините нещо, което се е случило преди седмица? Не, нали. Дайте възможност на приятелите от вашия клуб, от другите клубове да се запознаят възможно най-бързо с вашето събитие/проект/идея.)</a:t>
            </a:r>
            <a:endParaRPr/>
          </a:p>
          <a:p>
            <a:pPr marL="0" lvl="0" indent="0" algn="l" rtl="0">
              <a:lnSpc>
                <a:spcPct val="80000"/>
              </a:lnSpc>
              <a:spcBef>
                <a:spcPts val="306"/>
              </a:spcBef>
              <a:spcAft>
                <a:spcPts val="0"/>
              </a:spcAft>
              <a:buNone/>
            </a:pPr>
            <a:r>
              <a:rPr lang="bg-BG" sz="1020" b="1"/>
              <a:t>2. Да допълним информацията до медиите</a:t>
            </a:r>
            <a:endParaRPr sz="1020"/>
          </a:p>
          <a:p>
            <a:pPr marL="0" lvl="0" indent="0" algn="l" rtl="0">
              <a:lnSpc>
                <a:spcPct val="80000"/>
              </a:lnSpc>
              <a:spcBef>
                <a:spcPts val="306"/>
              </a:spcBef>
              <a:spcAft>
                <a:spcPts val="0"/>
              </a:spcAft>
              <a:buNone/>
            </a:pPr>
            <a:r>
              <a:rPr lang="bg-BG" sz="1020"/>
              <a:t>(Много от журналистите разчитат на тази информация и снимки, като допълваща, за да си направят репортажите. Други направо слагат изпратения от вас текст, защото така се чувстват по-сигурни, че няма да сбъркат името на даден човек или някакъв конкретен факт. Впрочем, хиляди пъти е по-добре да ползват вашата пресинформация, отколкото да съчинят нещо, което не кореспондира напълно с действителността. Трети въобще не са присъствали на събитието, но биха го отразили в сайтовете си.)</a:t>
            </a:r>
            <a:endParaRPr/>
          </a:p>
          <a:p>
            <a:pPr marL="0" lvl="0" indent="0" algn="l" rtl="0">
              <a:lnSpc>
                <a:spcPct val="80000"/>
              </a:lnSpc>
              <a:spcBef>
                <a:spcPts val="306"/>
              </a:spcBef>
              <a:spcAft>
                <a:spcPts val="0"/>
              </a:spcAft>
              <a:buNone/>
            </a:pPr>
            <a:r>
              <a:rPr lang="bg-BG" sz="1020" b="1"/>
              <a:t>3.Да проследим процеса</a:t>
            </a:r>
            <a:endParaRPr sz="1020"/>
          </a:p>
          <a:p>
            <a:pPr marL="0" lvl="0" indent="0" algn="l" rtl="0">
              <a:lnSpc>
                <a:spcPct val="80000"/>
              </a:lnSpc>
              <a:spcBef>
                <a:spcPts val="306"/>
              </a:spcBef>
              <a:spcAft>
                <a:spcPts val="0"/>
              </a:spcAft>
              <a:buNone/>
            </a:pPr>
            <a:r>
              <a:rPr lang="bg-BG" sz="1020"/>
              <a:t>(Проследете, кои медии сте поканили и кои са отразили събитието. Направете си списък с журналистите, които имат афинитет към Вашите теми. Ако видите, че някоя медия, опозиционен сайт например е описала вашия проект в не особено добра светлина, подминете този факт и не се опитвайте да спорите или да се оправдавате. Всяко чудо е за три дни, но тези три дни започват да текат от датата на последния коментар или оправдание по темата.)</a:t>
            </a:r>
            <a:endParaRPr/>
          </a:p>
          <a:p>
            <a:pPr marL="0" lvl="0" indent="0" algn="l" rtl="0">
              <a:lnSpc>
                <a:spcPct val="80000"/>
              </a:lnSpc>
              <a:spcBef>
                <a:spcPts val="306"/>
              </a:spcBef>
              <a:spcAft>
                <a:spcPts val="0"/>
              </a:spcAft>
              <a:buNone/>
            </a:pPr>
            <a:r>
              <a:rPr lang="bg-BG" sz="1020" b="1"/>
              <a:t>4.Да изкажем специални благодарности</a:t>
            </a:r>
            <a:endParaRPr sz="1020"/>
          </a:p>
          <a:p>
            <a:pPr marL="0" lvl="0" indent="0" algn="l" rtl="0">
              <a:lnSpc>
                <a:spcPct val="80000"/>
              </a:lnSpc>
              <a:spcBef>
                <a:spcPts val="306"/>
              </a:spcBef>
              <a:spcAft>
                <a:spcPts val="0"/>
              </a:spcAft>
              <a:buNone/>
            </a:pPr>
            <a:r>
              <a:rPr lang="bg-BG" sz="1020"/>
              <a:t>(Обадете се на всеки от журналистите и благодарете. Затвърдете контакта. Попитайте го в личен план, дали събитието му е направило впечатление. Съберете информация до колко човека е достигнала вашата новина. Повечето сайтове имат броячи и биха могли да ви дадат такава справка.)</a:t>
            </a:r>
            <a:endParaRPr/>
          </a:p>
          <a:p>
            <a:pPr marL="0" lvl="0" indent="0" algn="l" rtl="0">
              <a:lnSpc>
                <a:spcPct val="80000"/>
              </a:lnSpc>
              <a:spcBef>
                <a:spcPts val="306"/>
              </a:spcBef>
              <a:spcAft>
                <a:spcPts val="0"/>
              </a:spcAft>
              <a:buNone/>
            </a:pPr>
            <a:r>
              <a:rPr lang="bg-BG" sz="1020" b="1"/>
              <a:t>5.Да попълним нашия архив</a:t>
            </a:r>
            <a:endParaRPr sz="1020"/>
          </a:p>
          <a:p>
            <a:pPr marL="0" lvl="0" indent="0" algn="l" rtl="0">
              <a:lnSpc>
                <a:spcPct val="80000"/>
              </a:lnSpc>
              <a:spcBef>
                <a:spcPts val="306"/>
              </a:spcBef>
              <a:spcAft>
                <a:spcPts val="0"/>
              </a:spcAft>
              <a:buNone/>
            </a:pPr>
            <a:r>
              <a:rPr lang="bg-BG" sz="1020"/>
              <a:t>(Направете си архив в който впишете, кои журналисти са били на вашето събитие. Търсете възможност за привличане и на останалите.)</a:t>
            </a:r>
            <a:endParaRPr/>
          </a:p>
          <a:p>
            <a:pPr marL="0" lvl="0" indent="0" algn="l" rtl="0">
              <a:lnSpc>
                <a:spcPct val="80000"/>
              </a:lnSpc>
              <a:spcBef>
                <a:spcPts val="306"/>
              </a:spcBef>
              <a:spcAft>
                <a:spcPts val="0"/>
              </a:spcAft>
              <a:buNone/>
            </a:pPr>
            <a:endParaRPr sz="1020"/>
          </a:p>
        </p:txBody>
      </p:sp>
      <p:sp>
        <p:nvSpPr>
          <p:cNvPr id="421" name="Google Shape;421;p36: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37: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428" name="Google Shape;428;p37: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4" name="Google Shape;434;p3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9: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439" name="Google Shape;439;p3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39: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40: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a:latin typeface="Arial"/>
                <a:ea typeface="Arial"/>
                <a:cs typeface="Arial"/>
                <a:sym typeface="Arial"/>
              </a:rPr>
              <a:t>Началото – Сакичи Тойода, вместо да стане каменоделец като баща си, иска да помогне на жените в бедното си село и така стига до създаването на първия автоматичен стан през 1894. Заедно със сина си Киичиро през 1924 патентоват жакардовия стан, в употреба и до днес. Но този млад мъж Киичиро Тойода, в един момент казва: „Да отворим прозореца. Светът е голям!“ В 1935 компанията пуска първия седан, а в момента произвежда и продава на всички континенти. </a:t>
            </a:r>
            <a:r>
              <a:rPr lang="bg-BG" b="1">
                <a:latin typeface="Arial"/>
                <a:ea typeface="Arial"/>
                <a:cs typeface="Arial"/>
                <a:sym typeface="Arial"/>
              </a:rPr>
              <a:t>Ценностите – труд, благодарност и служба остават непроменени, но днешната визия е: да свържем хората, автомобилите и общностите в мобилно общество,  което да пази природата и ни създава много повече радост от живота. Защо си позволих тази аналогия?  </a:t>
            </a:r>
            <a:endParaRPr b="1">
              <a:latin typeface="Arial"/>
              <a:ea typeface="Arial"/>
              <a:cs typeface="Arial"/>
              <a:sym typeface="Arial"/>
            </a:endParaRPr>
          </a:p>
          <a:p>
            <a:pPr marL="0" lvl="0" indent="0" algn="l" rtl="0">
              <a:spcBef>
                <a:spcPts val="360"/>
              </a:spcBef>
              <a:spcAft>
                <a:spcPts val="0"/>
              </a:spcAft>
              <a:buNone/>
            </a:pPr>
            <a:r>
              <a:rPr lang="bg-BG" b="1">
                <a:latin typeface="Arial"/>
                <a:ea typeface="Arial"/>
                <a:cs typeface="Arial"/>
                <a:sym typeface="Arial"/>
              </a:rPr>
              <a:t>„Нашето членство се върти около все същите 1,2 милиона в последните 20 години. Ние не растем, нашите членове остаряват. Имаме твърде много клубове, на които им липсват знанията или мотивацията да постигнат въздействие: клубове, които дори не знаят какво правим на глобално ниво, клубове, които не знаят за нашите програми или за нашата фондация, клубове, които дори не знаят как да са част от всичко това.</a:t>
            </a:r>
            <a:endParaRPr/>
          </a:p>
          <a:p>
            <a:pPr marL="0" lvl="0" indent="0" algn="l" rtl="0">
              <a:spcBef>
                <a:spcPts val="360"/>
              </a:spcBef>
              <a:spcAft>
                <a:spcPts val="0"/>
              </a:spcAft>
              <a:buNone/>
            </a:pPr>
            <a:r>
              <a:rPr lang="bg-BG" b="1">
                <a:latin typeface="Arial"/>
                <a:ea typeface="Arial"/>
                <a:cs typeface="Arial"/>
                <a:sym typeface="Arial"/>
              </a:rPr>
              <a:t>Ние сме организация на членовете си и за членовете си. И ако искаме да сме в състояние да служим и да постигаме целите си, ние трябва да се грижим за нашите членове.“</a:t>
            </a:r>
            <a:endParaRPr>
              <a:latin typeface="Arial"/>
              <a:ea typeface="Arial"/>
              <a:cs typeface="Arial"/>
              <a:sym typeface="Arial"/>
            </a:endParaRPr>
          </a:p>
          <a:p>
            <a:pPr marL="0" lvl="0" indent="0" algn="l" rtl="0">
              <a:spcBef>
                <a:spcPts val="360"/>
              </a:spcBef>
              <a:spcAft>
                <a:spcPts val="0"/>
              </a:spcAft>
              <a:buNone/>
            </a:pPr>
            <a:r>
              <a:rPr lang="bg-BG" i="1">
                <a:latin typeface="Arial"/>
                <a:ea typeface="Arial"/>
                <a:cs typeface="Arial"/>
                <a:sym typeface="Arial"/>
              </a:rPr>
              <a:t>BARRY RASSIN, RI PRESIDENT-ELECT’S THEME ADDRESS TO THE 2018 INTERNATIONAL ASSEMBLY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bg-BG">
                <a:latin typeface="Arial"/>
                <a:ea typeface="Arial"/>
                <a:cs typeface="Arial"/>
                <a:sym typeface="Arial"/>
              </a:rPr>
              <a:t> </a:t>
            </a:r>
            <a:endParaRPr/>
          </a:p>
          <a:p>
            <a:pPr marL="0" lvl="0" indent="0" algn="l" rtl="0">
              <a:spcBef>
                <a:spcPts val="360"/>
              </a:spcBef>
              <a:spcAft>
                <a:spcPts val="0"/>
              </a:spcAft>
              <a:buNone/>
            </a:pPr>
            <a:r>
              <a:rPr lang="bg-BG">
                <a:latin typeface="Arial"/>
                <a:ea typeface="Arial"/>
                <a:cs typeface="Arial"/>
                <a:sym typeface="Arial"/>
              </a:rPr>
              <a:t> </a:t>
            </a:r>
            <a:endParaRPr/>
          </a:p>
          <a:p>
            <a:pPr marL="0" lvl="0" indent="0" algn="l" rtl="0">
              <a:spcBef>
                <a:spcPts val="360"/>
              </a:spcBef>
              <a:spcAft>
                <a:spcPts val="0"/>
              </a:spcAft>
              <a:buNone/>
            </a:pPr>
            <a:endParaRPr b="1">
              <a:latin typeface="Arial"/>
              <a:ea typeface="Arial"/>
              <a:cs typeface="Arial"/>
              <a:sym typeface="Arial"/>
            </a:endParaRPr>
          </a:p>
          <a:p>
            <a:pPr marL="0" lvl="0" indent="0" algn="l" rtl="0">
              <a:spcBef>
                <a:spcPts val="360"/>
              </a:spcBef>
              <a:spcAft>
                <a:spcPts val="0"/>
              </a:spcAft>
              <a:buNone/>
            </a:pPr>
            <a:endParaRPr b="1">
              <a:latin typeface="Arial"/>
              <a:ea typeface="Arial"/>
              <a:cs typeface="Arial"/>
              <a:sym typeface="Arial"/>
            </a:endParaRPr>
          </a:p>
        </p:txBody>
      </p:sp>
      <p:sp>
        <p:nvSpPr>
          <p:cNvPr id="447" name="Google Shape;447;p40: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5" name="Google Shape;455;p4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2" name="Google Shape;462;p4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9" name="Google Shape;469;p4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6" name="Google Shape;476;p4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ChangeArrowheads="1" noTextEdit="1"/>
          </p:cNvSpPr>
          <p:nvPr>
            <p:ph type="sldImg"/>
          </p:nvPr>
        </p:nvSpPr>
        <p:spPr>
          <a:ln/>
        </p:spPr>
      </p:sp>
      <p:sp>
        <p:nvSpPr>
          <p:cNvPr id="92163"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B19CA0-41F0-41D5-8073-9D4FD2B9EDD1}" type="slidenum">
              <a:rPr lang="bg-BG" altLang="bg-BG" smtClean="0"/>
              <a:pPr/>
              <a:t>5</a:t>
            </a:fld>
            <a:endParaRPr lang="bg-BG" altLang="bg-BG" smtClean="0"/>
          </a:p>
        </p:txBody>
      </p:sp>
    </p:spTree>
    <p:extLst>
      <p:ext uri="{BB962C8B-B14F-4D97-AF65-F5344CB8AC3E}">
        <p14:creationId xmlns:p14="http://schemas.microsoft.com/office/powerpoint/2010/main" val="769992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5: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3" name="Google Shape;483;p4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6: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0" name="Google Shape;490;p4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7" name="Google Shape;497;p4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4" name="Google Shape;504;p4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9: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0" name="Google Shape;510;p4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0: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7" name="Google Shape;517;p5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1: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p5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2: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2" name="Google Shape;532;p5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3: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9" name="Google Shape;539;p5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4: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6" name="Google Shape;546;p5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ChangeArrowheads="1" noTextEdit="1"/>
          </p:cNvSpPr>
          <p:nvPr>
            <p:ph type="sldImg"/>
          </p:nvPr>
        </p:nvSpPr>
        <p:spPr>
          <a:ln/>
        </p:spPr>
      </p:sp>
      <p:sp>
        <p:nvSpPr>
          <p:cNvPr id="94211"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942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08C65E-6FEE-45B4-9515-F97D7A67FE00}" type="slidenum">
              <a:rPr lang="bg-BG" altLang="bg-BG" smtClean="0"/>
              <a:pPr/>
              <a:t>6</a:t>
            </a:fld>
            <a:endParaRPr lang="bg-BG" altLang="bg-BG" smtClean="0"/>
          </a:p>
        </p:txBody>
      </p:sp>
    </p:spTree>
    <p:extLst>
      <p:ext uri="{BB962C8B-B14F-4D97-AF65-F5344CB8AC3E}">
        <p14:creationId xmlns:p14="http://schemas.microsoft.com/office/powerpoint/2010/main" val="25624920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5: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5" name="Google Shape;555;p5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6: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p5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9" name="Google Shape;569;p5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5" name="Google Shape;575;p5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9: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1" name="Google Shape;581;p5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0: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6" name="Google Shape;586;p6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1: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591" name="Google Shape;591;p61:notes"/>
          <p:cNvSpPr>
            <a:spLocks noGrp="1" noRot="1" noChangeAspect="1"/>
          </p:cNvSpPr>
          <p:nvPr>
            <p:ph type="sldImg" idx="2"/>
          </p:nvPr>
        </p:nvSpPr>
        <p:spPr>
          <a:xfrm>
            <a:off x="930275" y="741363"/>
            <a:ext cx="4937125"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61: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8" name="Google Shape;598;p62: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62: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5" name="Google Shape;605;p63: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3: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 name="Google Shape;612;p64: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64: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ChangeArrowheads="1" noTextEdit="1"/>
          </p:cNvSpPr>
          <p:nvPr>
            <p:ph type="sldImg"/>
          </p:nvPr>
        </p:nvSpPr>
        <p:spPr>
          <a:ln/>
        </p:spPr>
      </p:sp>
      <p:sp>
        <p:nvSpPr>
          <p:cNvPr id="96259"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962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1934AC-AB65-44DD-8618-412C6AF67299}" type="slidenum">
              <a:rPr lang="bg-BG" altLang="bg-BG" smtClean="0"/>
              <a:pPr/>
              <a:t>7</a:t>
            </a:fld>
            <a:endParaRPr lang="bg-BG" altLang="bg-BG" smtClean="0"/>
          </a:p>
        </p:txBody>
      </p:sp>
    </p:spTree>
    <p:extLst>
      <p:ext uri="{BB962C8B-B14F-4D97-AF65-F5344CB8AC3E}">
        <p14:creationId xmlns:p14="http://schemas.microsoft.com/office/powerpoint/2010/main" val="31446329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9" name="Google Shape;619;p65: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65: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6" name="Google Shape;626;p66: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66: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3" name="Google Shape;633;p67:notes"/>
          <p:cNvSpPr txBox="1">
            <a:spLocks noGrp="1"/>
          </p:cNvSpPr>
          <p:nvPr>
            <p:ph type="body" idx="1"/>
          </p:nvPr>
        </p:nvSpPr>
        <p:spPr>
          <a:xfrm>
            <a:off x="679450" y="4691063"/>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67:notes"/>
          <p:cNvSpPr txBox="1">
            <a:spLocks noGrp="1"/>
          </p:cNvSpPr>
          <p:nvPr>
            <p:ph type="sldNum" idx="12"/>
          </p:nvPr>
        </p:nvSpPr>
        <p:spPr>
          <a:xfrm>
            <a:off x="3849688" y="9378950"/>
            <a:ext cx="2946400" cy="4937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8: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0" name="Google Shape;640;p68: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9: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69: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0: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0" name="Google Shape;650;p70: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1:notes"/>
          <p:cNvSpPr txBox="1">
            <a:spLocks noGrp="1"/>
          </p:cNvSpPr>
          <p:nvPr>
            <p:ph type="body" idx="1"/>
          </p:nvPr>
        </p:nvSpPr>
        <p:spPr>
          <a:xfrm>
            <a:off x="679450" y="4691062"/>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55" name="Google Shape;655;p71: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2:notes"/>
          <p:cNvSpPr txBox="1">
            <a:spLocks noGrp="1"/>
          </p:cNvSpPr>
          <p:nvPr>
            <p:ph type="body" idx="1"/>
          </p:nvPr>
        </p:nvSpPr>
        <p:spPr>
          <a:xfrm>
            <a:off x="679450" y="4691062"/>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61" name="Google Shape;661;p72: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75b16daeba_0_8: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69" name="Google Shape;669;g75b16daeba_0_8: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75b16daeba_0_17: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77" name="Google Shape;677;g75b16daeba_0_17: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ChangeArrowheads="1" noTextEdit="1"/>
          </p:cNvSpPr>
          <p:nvPr>
            <p:ph type="sldImg"/>
          </p:nvPr>
        </p:nvSpPr>
        <p:spPr>
          <a:ln/>
        </p:spPr>
      </p:sp>
      <p:sp>
        <p:nvSpPr>
          <p:cNvPr id="98307"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983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CAE76E-303E-4D31-BBE7-44537D14F1E7}" type="slidenum">
              <a:rPr lang="bg-BG" altLang="bg-BG" smtClean="0"/>
              <a:pPr/>
              <a:t>8</a:t>
            </a:fld>
            <a:endParaRPr lang="bg-BG" altLang="bg-BG" smtClean="0"/>
          </a:p>
        </p:txBody>
      </p:sp>
    </p:spTree>
    <p:extLst>
      <p:ext uri="{BB962C8B-B14F-4D97-AF65-F5344CB8AC3E}">
        <p14:creationId xmlns:p14="http://schemas.microsoft.com/office/powerpoint/2010/main" val="21243831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75b16daeba_0_2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85" name="Google Shape;685;g75b16daeba_0_26: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5b16daeba_0_34: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92" name="Google Shape;692;g75b16daeba_0_34: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5b16daeba_0_41: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99" name="Google Shape;699;g75b16daeba_0_41: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5b16daeba_0_48: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06" name="Google Shape;706;g75b16daeba_0_48: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5b16daeba_0_55: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13" name="Google Shape;713;g75b16daeba_0_55: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5b16daeba_0_62: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20" name="Google Shape;720;g75b16daeba_0_62: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75b16daeba_0_71: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27" name="Google Shape;727;g75b16daeba_0_71: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5b16daeba_0_78: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34" name="Google Shape;734;g75b16daeba_0_78: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75b16daeba_0_85: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41" name="Google Shape;741;g75b16daeba_0_85: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5b16daeba_0_205: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48" name="Google Shape;748;g75b16daeba_0_205: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ChangeArrowheads="1" noTextEdit="1"/>
          </p:cNvSpPr>
          <p:nvPr>
            <p:ph type="sldImg"/>
          </p:nvPr>
        </p:nvSpPr>
        <p:spPr>
          <a:ln/>
        </p:spPr>
      </p:sp>
      <p:sp>
        <p:nvSpPr>
          <p:cNvPr id="100355" name="Notes Placeholder 2"/>
          <p:cNvSpPr>
            <a:spLocks noGrp="1" noChangeArrowheads="1"/>
          </p:cNvSpPr>
          <p:nvPr>
            <p:ph type="body" idx="1"/>
          </p:nvPr>
        </p:nvSpPr>
        <p:spPr>
          <a:noFill/>
        </p:spPr>
        <p:txBody>
          <a:bodyPr/>
          <a:lstStyle/>
          <a:p>
            <a:endParaRPr lang="bg-BG" altLang="bg-BG" b="1" smtClean="0">
              <a:latin typeface="Arial" panose="020B0604020202020204" pitchFamily="34" charset="0"/>
              <a:cs typeface="Arial" panose="020B0604020202020204" pitchFamily="34" charset="0"/>
            </a:endParaRPr>
          </a:p>
        </p:txBody>
      </p:sp>
      <p:sp>
        <p:nvSpPr>
          <p:cNvPr id="1003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EA4AD4-FCA5-42E0-B211-1E03C4DCFD80}" type="slidenum">
              <a:rPr lang="bg-BG" altLang="bg-BG" smtClean="0"/>
              <a:pPr/>
              <a:t>9</a:t>
            </a:fld>
            <a:endParaRPr lang="bg-BG" altLang="bg-BG" smtClean="0"/>
          </a:p>
        </p:txBody>
      </p:sp>
    </p:spTree>
    <p:extLst>
      <p:ext uri="{BB962C8B-B14F-4D97-AF65-F5344CB8AC3E}">
        <p14:creationId xmlns:p14="http://schemas.microsoft.com/office/powerpoint/2010/main" val="8963709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5b16daeba_0_212: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55" name="Google Shape;755;g75b16daeba_0_212: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75b16daeba_0_219: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62" name="Google Shape;762;g75b16daeba_0_219: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75b16daeba_0_92: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69" name="Google Shape;769;g75b16daeba_0_92: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75b16daeba_0_182: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77" name="Google Shape;777;g75b16daeba_0_182: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75b16daeba_0_0: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85" name="Google Shape;785;g75b16daeba_0_0:notes"/>
          <p:cNvSpPr>
            <a:spLocks noGrp="1" noRot="1" noChangeAspect="1"/>
          </p:cNvSpPr>
          <p:nvPr>
            <p:ph type="sldImg" idx="2"/>
          </p:nvPr>
        </p:nvSpPr>
        <p:spPr>
          <a:xfrm>
            <a:off x="931863" y="741363"/>
            <a:ext cx="4933800" cy="37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3: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92" name="Google Shape;792;p73: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4: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99" name="Google Shape;799;p74: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75: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806" name="Google Shape;806;p75: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6:notes"/>
          <p:cNvSpPr txBox="1">
            <a:spLocks noGrp="1"/>
          </p:cNvSpPr>
          <p:nvPr>
            <p:ph type="body" idx="1"/>
          </p:nvPr>
        </p:nvSpPr>
        <p:spPr>
          <a:xfrm>
            <a:off x="679450" y="4691062"/>
            <a:ext cx="5438775" cy="4443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813" name="Google Shape;813;p76: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7:notes"/>
          <p:cNvSpPr txBox="1">
            <a:spLocks noGrp="1"/>
          </p:cNvSpPr>
          <p:nvPr>
            <p:ph type="body" idx="1"/>
          </p:nvPr>
        </p:nvSpPr>
        <p:spPr>
          <a:xfrm>
            <a:off x="679450" y="4691063"/>
            <a:ext cx="5438775" cy="44434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9" name="Google Shape;819;p77:notes"/>
          <p:cNvSpPr>
            <a:spLocks noGrp="1" noRot="1" noChangeAspect="1"/>
          </p:cNvSpPr>
          <p:nvPr>
            <p:ph type="sldImg" idx="2"/>
          </p:nvPr>
        </p:nvSpPr>
        <p:spPr>
          <a:xfrm>
            <a:off x="931863" y="741363"/>
            <a:ext cx="493395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5" name="Google Shape;45;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spcBef>
                <a:spcPts val="0"/>
              </a:spcBef>
              <a:spcAft>
                <a:spcPts val="0"/>
              </a:spcAft>
              <a:buSzPts val="1400"/>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7" name="Google Shape;57;p14"/>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chemeClr val="dk2"/>
              </a:buClr>
              <a:buSzPts val="2200"/>
              <a:buFont typeface="Arial"/>
              <a:buNone/>
              <a:defRPr sz="2200" b="0" i="0" u="none" strike="noStrike" cap="none">
                <a:solidFill>
                  <a:schemeClr val="dk2"/>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l="8704" t="9052" r="13147" b="20926"/>
          <a:stretch/>
        </p:blipFill>
        <p:spPr>
          <a:xfrm>
            <a:off x="436563" y="19050"/>
            <a:ext cx="1974850" cy="1771650"/>
          </a:xfrm>
          <a:prstGeom prst="rect">
            <a:avLst/>
          </a:prstGeom>
          <a:noFill/>
          <a:ln>
            <a:noFill/>
          </a:ln>
        </p:spPr>
      </p:pic>
      <p:sp>
        <p:nvSpPr>
          <p:cNvPr id="60" name="Google Shape;60;p15"/>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rgbClr val="00AEEF"/>
              </a:buClr>
              <a:buSzPts val="2200"/>
              <a:buFont typeface="Arial"/>
              <a:buNone/>
              <a:defRPr sz="2200" b="0" i="0" u="none" strike="noStrike" cap="none">
                <a:solidFill>
                  <a:srgbClr val="00AEEF"/>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2"/>
        <p:cNvGrpSpPr/>
        <p:nvPr/>
      </p:nvGrpSpPr>
      <p:grpSpPr>
        <a:xfrm>
          <a:off x="0" y="0"/>
          <a:ext cx="0" cy="0"/>
          <a:chOff x="0" y="0"/>
          <a:chExt cx="0" cy="0"/>
        </a:xfrm>
      </p:grpSpPr>
      <p:sp>
        <p:nvSpPr>
          <p:cNvPr id="63" name="Google Shape;63;p17"/>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rgbClr val="005DAA"/>
              </a:buClr>
              <a:buSzPts val="2200"/>
              <a:buFont typeface="Arial"/>
              <a:buNone/>
              <a:defRPr sz="2200" b="0" i="0" u="none" strike="noStrike" cap="none">
                <a:solidFill>
                  <a:srgbClr val="005DAA"/>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4"/>
        <p:cNvGrpSpPr/>
        <p:nvPr/>
      </p:nvGrpSpPr>
      <p:grpSpPr>
        <a:xfrm>
          <a:off x="0" y="0"/>
          <a:ext cx="0" cy="0"/>
          <a:chOff x="0" y="0"/>
          <a:chExt cx="0" cy="0"/>
        </a:xfrm>
      </p:grpSpPr>
      <p:sp>
        <p:nvSpPr>
          <p:cNvPr id="65" name="Google Shape;65;p18"/>
          <p:cNvSpPr txBox="1">
            <a:spLocks noGrp="1"/>
          </p:cNvSpPr>
          <p:nvPr>
            <p:ph type="ctrTitle"/>
          </p:nvPr>
        </p:nvSpPr>
        <p:spPr>
          <a:xfrm>
            <a:off x="-76200" y="3429000"/>
            <a:ext cx="9296400" cy="990600"/>
          </a:xfrm>
          <a:prstGeom prst="rect">
            <a:avLst/>
          </a:prstGeom>
          <a:solidFill>
            <a:schemeClr val="accent3"/>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spcBef>
                <a:spcPts val="0"/>
              </a:spcBef>
              <a:spcAft>
                <a:spcPts val="0"/>
              </a:spcAft>
              <a:buSzPts val="1400"/>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6" name="Google Shape;66;p18"/>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chemeClr val="accent3"/>
              </a:buClr>
              <a:buSzPts val="2200"/>
              <a:buFont typeface="Arial"/>
              <a:buNone/>
              <a:defRPr sz="2200" b="0" i="0" u="none" strike="noStrike" cap="none">
                <a:solidFill>
                  <a:schemeClr val="accent3"/>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7"/>
        <p:cNvGrpSpPr/>
        <p:nvPr/>
      </p:nvGrpSpPr>
      <p:grpSpPr>
        <a:xfrm>
          <a:off x="0" y="0"/>
          <a:ext cx="0" cy="0"/>
          <a:chOff x="0" y="0"/>
          <a:chExt cx="0" cy="0"/>
        </a:xfrm>
      </p:grpSpPr>
      <p:sp>
        <p:nvSpPr>
          <p:cNvPr id="68" name="Google Shape;68;p19"/>
          <p:cNvSpPr txBox="1">
            <a:spLocks noGrp="1"/>
          </p:cNvSpPr>
          <p:nvPr>
            <p:ph type="ctrTitle"/>
          </p:nvPr>
        </p:nvSpPr>
        <p:spPr>
          <a:xfrm>
            <a:off x="-76200" y="3429000"/>
            <a:ext cx="9296400" cy="990600"/>
          </a:xfrm>
          <a:prstGeom prst="rect">
            <a:avLst/>
          </a:prstGeom>
          <a:solidFill>
            <a:schemeClr val="accent6"/>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spcBef>
                <a:spcPts val="0"/>
              </a:spcBef>
              <a:spcAft>
                <a:spcPts val="0"/>
              </a:spcAft>
              <a:buSzPts val="1400"/>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9" name="Google Shape;69;p19"/>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chemeClr val="accent6"/>
              </a:buClr>
              <a:buSzPts val="2200"/>
              <a:buFont typeface="Arial"/>
              <a:buNone/>
              <a:defRPr sz="2200" b="0" i="0" u="none" strike="noStrike" cap="none">
                <a:solidFill>
                  <a:schemeClr val="accent6"/>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0"/>
        <p:cNvGrpSpPr/>
        <p:nvPr/>
      </p:nvGrpSpPr>
      <p:grpSpPr>
        <a:xfrm>
          <a:off x="0" y="0"/>
          <a:ext cx="0" cy="0"/>
          <a:chOff x="0" y="0"/>
          <a:chExt cx="0" cy="0"/>
        </a:xfrm>
      </p:grpSpPr>
      <p:sp>
        <p:nvSpPr>
          <p:cNvPr id="71" name="Google Shape;71;p20"/>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 name="Google Shape;72;p20"/>
          <p:cNvSpPr/>
          <p:nvPr/>
        </p:nvSpPr>
        <p:spPr>
          <a:xfrm>
            <a:off x="-152400" y="3844925"/>
            <a:ext cx="9525000" cy="1600200"/>
          </a:xfrm>
          <a:prstGeom prst="rect">
            <a:avLst/>
          </a:prstGeom>
          <a:solidFill>
            <a:schemeClr val="accent1"/>
          </a:solidFill>
          <a:ln>
            <a:noFill/>
          </a:ln>
          <a:effectLst>
            <a:outerShdw blurRad="88900" dist="61087" dir="5400000" rotWithShape="0">
              <a:srgbClr val="808080">
                <a:alpha val="45882"/>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0"/>
          <p:cNvSpPr txBox="1">
            <a:spLocks noGrp="1"/>
          </p:cNvSpPr>
          <p:nvPr>
            <p:ph type="ctrTitle"/>
          </p:nvPr>
        </p:nvSpPr>
        <p:spPr>
          <a:xfrm>
            <a:off x="152400" y="3845024"/>
            <a:ext cx="8839200" cy="16002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extLst>
          </p:cNvPr>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3" y="409575"/>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700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9900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77"/>
        <p:cNvGrpSpPr/>
        <p:nvPr/>
      </p:nvGrpSpPr>
      <p:grpSpPr>
        <a:xfrm>
          <a:off x="0" y="0"/>
          <a:ext cx="0" cy="0"/>
          <a:chOff x="0" y="0"/>
          <a:chExt cx="0" cy="0"/>
        </a:xfrm>
      </p:grpSpPr>
      <p:sp>
        <p:nvSpPr>
          <p:cNvPr id="78" name="Google Shape;78;p22"/>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9" name="Google Shape;79;p22"/>
          <p:cNvSpPr/>
          <p:nvPr/>
        </p:nvSpPr>
        <p:spPr>
          <a:xfrm>
            <a:off x="-76200" y="457200"/>
            <a:ext cx="9296400" cy="533400"/>
          </a:xfrm>
          <a:prstGeom prst="rect">
            <a:avLst/>
          </a:prstGeom>
          <a:solidFill>
            <a:schemeClr val="dk2"/>
          </a:solidFill>
          <a:ln>
            <a:noFill/>
          </a:ln>
          <a:effectLst>
            <a:outerShdw blurRad="88900" dist="61087" dir="5400000" rotWithShape="0">
              <a:srgbClr val="80808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0" name="Google Shape;80;p22"/>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81" name="Google Shape;81;p2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0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lvl1pPr marL="457200" marR="0" lvl="0" indent="-419100" algn="l" rtl="0">
              <a:spcBef>
                <a:spcPts val="600"/>
              </a:spcBef>
              <a:spcAft>
                <a:spcPts val="0"/>
              </a:spcAft>
              <a:buClr>
                <a:srgbClr val="58585A"/>
              </a:buClr>
              <a:buSzPts val="3000"/>
              <a:buFont typeface="Arial"/>
              <a:buChar char="•"/>
              <a:defRPr sz="3000" b="0" i="0" u="none" strike="noStrike" cap="none">
                <a:solidFill>
                  <a:srgbClr val="58585A"/>
                </a:solidFill>
                <a:latin typeface="Georgia"/>
                <a:ea typeface="Georgia"/>
                <a:cs typeface="Georgia"/>
                <a:sym typeface="Georgia"/>
              </a:defRPr>
            </a:lvl1pPr>
            <a:lvl2pPr marL="914400" marR="0" lvl="1" indent="-393700" algn="l" rtl="0">
              <a:spcBef>
                <a:spcPts val="520"/>
              </a:spcBef>
              <a:spcAft>
                <a:spcPts val="0"/>
              </a:spcAft>
              <a:buClr>
                <a:srgbClr val="58585A"/>
              </a:buClr>
              <a:buSzPts val="2600"/>
              <a:buFont typeface="Arial"/>
              <a:buChar char="–"/>
              <a:defRPr sz="2600" b="0" i="0" u="none" strike="noStrike" cap="none">
                <a:solidFill>
                  <a:srgbClr val="58585A"/>
                </a:solidFill>
                <a:latin typeface="Georgia"/>
                <a:ea typeface="Georgia"/>
                <a:cs typeface="Georgia"/>
                <a:sym typeface="Georgia"/>
              </a:defRPr>
            </a:lvl2pPr>
            <a:lvl3pPr marL="1371600" marR="0" lvl="2" indent="-368300" algn="l" rtl="0">
              <a:spcBef>
                <a:spcPts val="440"/>
              </a:spcBef>
              <a:spcAft>
                <a:spcPts val="0"/>
              </a:spcAft>
              <a:buClr>
                <a:srgbClr val="58585A"/>
              </a:buClr>
              <a:buSzPts val="2200"/>
              <a:buFont typeface="Arial"/>
              <a:buChar char="•"/>
              <a:defRPr sz="2200" b="0" i="0" u="none" strike="noStrike" cap="none">
                <a:solidFill>
                  <a:srgbClr val="58585A"/>
                </a:solidFill>
                <a:latin typeface="Georgia"/>
                <a:ea typeface="Georgia"/>
                <a:cs typeface="Georgia"/>
                <a:sym typeface="Georgia"/>
              </a:defRPr>
            </a:lvl3pPr>
            <a:lvl4pPr marL="1828800" marR="0" lvl="3" indent="-342900" algn="l" rtl="0">
              <a:spcBef>
                <a:spcPts val="360"/>
              </a:spcBef>
              <a:spcAft>
                <a:spcPts val="0"/>
              </a:spcAft>
              <a:buClr>
                <a:srgbClr val="58585A"/>
              </a:buClr>
              <a:buSzPts val="1800"/>
              <a:buFont typeface="Arial"/>
              <a:buChar char="–"/>
              <a:defRPr sz="1800" b="0" i="0" u="none" strike="noStrike" cap="none">
                <a:solidFill>
                  <a:srgbClr val="58585A"/>
                </a:solidFill>
                <a:latin typeface="Georgia"/>
                <a:ea typeface="Georgia"/>
                <a:cs typeface="Georgia"/>
                <a:sym typeface="Georgia"/>
              </a:defRPr>
            </a:lvl4pPr>
            <a:lvl5pPr marL="2286000" marR="0" lvl="4" indent="-330200" algn="l" rtl="0">
              <a:spcBef>
                <a:spcPts val="320"/>
              </a:spcBef>
              <a:spcAft>
                <a:spcPts val="0"/>
              </a:spcAft>
              <a:buClr>
                <a:srgbClr val="58585A"/>
              </a:buClr>
              <a:buSzPts val="1600"/>
              <a:buFont typeface="Arial"/>
              <a:buChar char="»"/>
              <a:defRPr sz="1600" b="0" i="0" u="none" strike="noStrike" cap="none">
                <a:solidFill>
                  <a:srgbClr val="58585A"/>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3"/>
        <p:cNvGrpSpPr/>
        <p:nvPr/>
      </p:nvGrpSpPr>
      <p:grpSpPr>
        <a:xfrm>
          <a:off x="0" y="0"/>
          <a:ext cx="0" cy="0"/>
          <a:chOff x="0" y="0"/>
          <a:chExt cx="0" cy="0"/>
        </a:xfrm>
      </p:grpSpPr>
      <p:sp>
        <p:nvSpPr>
          <p:cNvPr id="84" name="Google Shape;84;p23"/>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5" name="Google Shape;85;p23"/>
          <p:cNvSpPr/>
          <p:nvPr/>
        </p:nvSpPr>
        <p:spPr>
          <a:xfrm>
            <a:off x="-152400" y="2667000"/>
            <a:ext cx="9525000" cy="1600200"/>
          </a:xfrm>
          <a:prstGeom prst="rect">
            <a:avLst/>
          </a:prstGeom>
          <a:solidFill>
            <a:schemeClr val="dk2"/>
          </a:solidFill>
          <a:ln>
            <a:noFill/>
          </a:ln>
          <a:effectLst>
            <a:outerShdw blurRad="88900" dist="61087" dir="5400000" rotWithShape="0">
              <a:srgbClr val="808080">
                <a:alpha val="45882"/>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23"/>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32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pic>
        <p:nvPicPr>
          <p:cNvPr id="88" name="Google Shape;88;p24"/>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9"/>
        <p:cNvGrpSpPr/>
        <p:nvPr/>
      </p:nvGrpSpPr>
      <p:grpSpPr>
        <a:xfrm>
          <a:off x="0" y="0"/>
          <a:ext cx="0" cy="0"/>
          <a:chOff x="0" y="0"/>
          <a:chExt cx="0" cy="0"/>
        </a:xfrm>
      </p:grpSpPr>
      <p:sp>
        <p:nvSpPr>
          <p:cNvPr id="90" name="Google Shape;90;p25"/>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 name="Google Shape;91;p25"/>
          <p:cNvSpPr/>
          <p:nvPr/>
        </p:nvSpPr>
        <p:spPr>
          <a:xfrm>
            <a:off x="-76200" y="457200"/>
            <a:ext cx="9296400" cy="533400"/>
          </a:xfrm>
          <a:prstGeom prst="rect">
            <a:avLst/>
          </a:prstGeom>
          <a:solidFill>
            <a:schemeClr val="accent1"/>
          </a:solidFill>
          <a:ln>
            <a:noFill/>
          </a:ln>
          <a:effectLst>
            <a:outerShdw blurRad="88900" dist="61087" dir="5400000" rotWithShape="0">
              <a:srgbClr val="80808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 name="Google Shape;92;p25"/>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93" name="Google Shape;93;p2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0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4" name="Google Shape;94;p25"/>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lvl1pPr marL="457200" marR="0" lvl="0" indent="-419100" algn="l" rtl="0">
              <a:spcBef>
                <a:spcPts val="600"/>
              </a:spcBef>
              <a:spcAft>
                <a:spcPts val="0"/>
              </a:spcAft>
              <a:buClr>
                <a:srgbClr val="58585A"/>
              </a:buClr>
              <a:buSzPts val="3000"/>
              <a:buFont typeface="Arial"/>
              <a:buChar char="•"/>
              <a:defRPr sz="3000" b="0" i="0" u="none" strike="noStrike" cap="none">
                <a:solidFill>
                  <a:srgbClr val="58585A"/>
                </a:solidFill>
                <a:latin typeface="Georgia"/>
                <a:ea typeface="Georgia"/>
                <a:cs typeface="Georgia"/>
                <a:sym typeface="Georgia"/>
              </a:defRPr>
            </a:lvl1pPr>
            <a:lvl2pPr marL="914400" marR="0" lvl="1" indent="-393700" algn="l" rtl="0">
              <a:spcBef>
                <a:spcPts val="520"/>
              </a:spcBef>
              <a:spcAft>
                <a:spcPts val="0"/>
              </a:spcAft>
              <a:buClr>
                <a:srgbClr val="58585A"/>
              </a:buClr>
              <a:buSzPts val="2600"/>
              <a:buFont typeface="Arial"/>
              <a:buChar char="–"/>
              <a:defRPr sz="2600" b="0" i="0" u="none" strike="noStrike" cap="none">
                <a:solidFill>
                  <a:srgbClr val="58585A"/>
                </a:solidFill>
                <a:latin typeface="Georgia"/>
                <a:ea typeface="Georgia"/>
                <a:cs typeface="Georgia"/>
                <a:sym typeface="Georgia"/>
              </a:defRPr>
            </a:lvl2pPr>
            <a:lvl3pPr marL="1371600" marR="0" lvl="2" indent="-368300" algn="l" rtl="0">
              <a:spcBef>
                <a:spcPts val="440"/>
              </a:spcBef>
              <a:spcAft>
                <a:spcPts val="0"/>
              </a:spcAft>
              <a:buClr>
                <a:srgbClr val="58585A"/>
              </a:buClr>
              <a:buSzPts val="2200"/>
              <a:buFont typeface="Arial"/>
              <a:buChar char="•"/>
              <a:defRPr sz="2200" b="0" i="0" u="none" strike="noStrike" cap="none">
                <a:solidFill>
                  <a:srgbClr val="58585A"/>
                </a:solidFill>
                <a:latin typeface="Georgia"/>
                <a:ea typeface="Georgia"/>
                <a:cs typeface="Georgia"/>
                <a:sym typeface="Georgia"/>
              </a:defRPr>
            </a:lvl3pPr>
            <a:lvl4pPr marL="1828800" marR="0" lvl="3" indent="-342900" algn="l" rtl="0">
              <a:spcBef>
                <a:spcPts val="360"/>
              </a:spcBef>
              <a:spcAft>
                <a:spcPts val="0"/>
              </a:spcAft>
              <a:buClr>
                <a:srgbClr val="58585A"/>
              </a:buClr>
              <a:buSzPts val="1800"/>
              <a:buFont typeface="Arial"/>
              <a:buChar char="–"/>
              <a:defRPr sz="1800" b="0" i="0" u="none" strike="noStrike" cap="none">
                <a:solidFill>
                  <a:srgbClr val="58585A"/>
                </a:solidFill>
                <a:latin typeface="Georgia"/>
                <a:ea typeface="Georgia"/>
                <a:cs typeface="Georgia"/>
                <a:sym typeface="Georgia"/>
              </a:defRPr>
            </a:lvl4pPr>
            <a:lvl5pPr marL="2286000" marR="0" lvl="4" indent="-330200" algn="l" rtl="0">
              <a:spcBef>
                <a:spcPts val="320"/>
              </a:spcBef>
              <a:spcAft>
                <a:spcPts val="0"/>
              </a:spcAft>
              <a:buClr>
                <a:srgbClr val="58585A"/>
              </a:buClr>
              <a:buSzPts val="1600"/>
              <a:buFont typeface="Arial"/>
              <a:buChar char="»"/>
              <a:defRPr sz="1600" b="0" i="0" u="none" strike="noStrike" cap="none">
                <a:solidFill>
                  <a:srgbClr val="58585A"/>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5"/>
        <p:cNvGrpSpPr/>
        <p:nvPr/>
      </p:nvGrpSpPr>
      <p:grpSpPr>
        <a:xfrm>
          <a:off x="0" y="0"/>
          <a:ext cx="0" cy="0"/>
          <a:chOff x="0" y="0"/>
          <a:chExt cx="0" cy="0"/>
        </a:xfrm>
      </p:grpSpPr>
      <p:sp>
        <p:nvSpPr>
          <p:cNvPr id="96" name="Google Shape;96;p26"/>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97;p26"/>
          <p:cNvSpPr/>
          <p:nvPr/>
        </p:nvSpPr>
        <p:spPr>
          <a:xfrm>
            <a:off x="-76200" y="457200"/>
            <a:ext cx="9296400" cy="533400"/>
          </a:xfrm>
          <a:prstGeom prst="rect">
            <a:avLst/>
          </a:prstGeom>
          <a:solidFill>
            <a:srgbClr val="005DAA"/>
          </a:solidFill>
          <a:ln>
            <a:noFill/>
          </a:ln>
          <a:effectLst>
            <a:outerShdw blurRad="88900" dist="61087" dir="5400000" rotWithShape="0">
              <a:srgbClr val="80808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8" name="Google Shape;98;p26"/>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99" name="Google Shape;99;p2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0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Google Shape;100;p26"/>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lvl1pPr marL="457200" marR="0" lvl="0" indent="-419100" algn="l" rtl="0">
              <a:spcBef>
                <a:spcPts val="600"/>
              </a:spcBef>
              <a:spcAft>
                <a:spcPts val="0"/>
              </a:spcAft>
              <a:buClr>
                <a:srgbClr val="58585A"/>
              </a:buClr>
              <a:buSzPts val="3000"/>
              <a:buFont typeface="Arial"/>
              <a:buChar char="•"/>
              <a:defRPr sz="3000" b="0" i="0" u="none" strike="noStrike" cap="none">
                <a:solidFill>
                  <a:srgbClr val="58585A"/>
                </a:solidFill>
                <a:latin typeface="Georgia"/>
                <a:ea typeface="Georgia"/>
                <a:cs typeface="Georgia"/>
                <a:sym typeface="Georgia"/>
              </a:defRPr>
            </a:lvl1pPr>
            <a:lvl2pPr marL="914400" marR="0" lvl="1" indent="-393700" algn="l" rtl="0">
              <a:spcBef>
                <a:spcPts val="520"/>
              </a:spcBef>
              <a:spcAft>
                <a:spcPts val="0"/>
              </a:spcAft>
              <a:buClr>
                <a:srgbClr val="58585A"/>
              </a:buClr>
              <a:buSzPts val="2600"/>
              <a:buFont typeface="Arial"/>
              <a:buChar char="–"/>
              <a:defRPr sz="2600" b="0" i="0" u="none" strike="noStrike" cap="none">
                <a:solidFill>
                  <a:srgbClr val="58585A"/>
                </a:solidFill>
                <a:latin typeface="Georgia"/>
                <a:ea typeface="Georgia"/>
                <a:cs typeface="Georgia"/>
                <a:sym typeface="Georgia"/>
              </a:defRPr>
            </a:lvl2pPr>
            <a:lvl3pPr marL="1371600" marR="0" lvl="2" indent="-368300" algn="l" rtl="0">
              <a:spcBef>
                <a:spcPts val="440"/>
              </a:spcBef>
              <a:spcAft>
                <a:spcPts val="0"/>
              </a:spcAft>
              <a:buClr>
                <a:srgbClr val="58585A"/>
              </a:buClr>
              <a:buSzPts val="2200"/>
              <a:buFont typeface="Arial"/>
              <a:buChar char="•"/>
              <a:defRPr sz="2200" b="0" i="0" u="none" strike="noStrike" cap="none">
                <a:solidFill>
                  <a:srgbClr val="58585A"/>
                </a:solidFill>
                <a:latin typeface="Georgia"/>
                <a:ea typeface="Georgia"/>
                <a:cs typeface="Georgia"/>
                <a:sym typeface="Georgia"/>
              </a:defRPr>
            </a:lvl3pPr>
            <a:lvl4pPr marL="1828800" marR="0" lvl="3" indent="-342900" algn="l" rtl="0">
              <a:spcBef>
                <a:spcPts val="360"/>
              </a:spcBef>
              <a:spcAft>
                <a:spcPts val="0"/>
              </a:spcAft>
              <a:buClr>
                <a:srgbClr val="58585A"/>
              </a:buClr>
              <a:buSzPts val="1800"/>
              <a:buFont typeface="Arial"/>
              <a:buChar char="–"/>
              <a:defRPr sz="1800" b="0" i="0" u="none" strike="noStrike" cap="none">
                <a:solidFill>
                  <a:srgbClr val="58585A"/>
                </a:solidFill>
                <a:latin typeface="Georgia"/>
                <a:ea typeface="Georgia"/>
                <a:cs typeface="Georgia"/>
                <a:sym typeface="Georgia"/>
              </a:defRPr>
            </a:lvl4pPr>
            <a:lvl5pPr marL="2286000" marR="0" lvl="4" indent="-330200" algn="l" rtl="0">
              <a:spcBef>
                <a:spcPts val="320"/>
              </a:spcBef>
              <a:spcAft>
                <a:spcPts val="0"/>
              </a:spcAft>
              <a:buClr>
                <a:srgbClr val="58585A"/>
              </a:buClr>
              <a:buSzPts val="1600"/>
              <a:buFont typeface="Arial"/>
              <a:buChar char="»"/>
              <a:defRPr sz="1600" b="0" i="0" u="none" strike="noStrike" cap="none">
                <a:solidFill>
                  <a:srgbClr val="58585A"/>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1"/>
        <p:cNvGrpSpPr/>
        <p:nvPr/>
      </p:nvGrpSpPr>
      <p:grpSpPr>
        <a:xfrm>
          <a:off x="0" y="0"/>
          <a:ext cx="0" cy="0"/>
          <a:chOff x="0" y="0"/>
          <a:chExt cx="0" cy="0"/>
        </a:xfrm>
      </p:grpSpPr>
      <p:sp>
        <p:nvSpPr>
          <p:cNvPr id="102" name="Google Shape;102;p27"/>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27"/>
          <p:cNvSpPr/>
          <p:nvPr/>
        </p:nvSpPr>
        <p:spPr>
          <a:xfrm>
            <a:off x="-76200" y="457200"/>
            <a:ext cx="9296400" cy="533400"/>
          </a:xfrm>
          <a:prstGeom prst="rect">
            <a:avLst/>
          </a:prstGeom>
          <a:solidFill>
            <a:srgbClr val="009999"/>
          </a:solidFill>
          <a:ln>
            <a:noFill/>
          </a:ln>
          <a:effectLst>
            <a:outerShdw blurRad="88900" dist="61087" dir="5400000" rotWithShape="0">
              <a:srgbClr val="80808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 name="Google Shape;104;p27"/>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05" name="Google Shape;105;p2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0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6" name="Google Shape;106;p27"/>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lvl1pPr marL="457200" marR="0" lvl="0" indent="-419100" algn="l" rtl="0">
              <a:spcBef>
                <a:spcPts val="600"/>
              </a:spcBef>
              <a:spcAft>
                <a:spcPts val="0"/>
              </a:spcAft>
              <a:buClr>
                <a:srgbClr val="58585A"/>
              </a:buClr>
              <a:buSzPts val="3000"/>
              <a:buFont typeface="Arial"/>
              <a:buChar char="•"/>
              <a:defRPr sz="3000" b="0" i="0" u="none" strike="noStrike" cap="none">
                <a:solidFill>
                  <a:srgbClr val="58585A"/>
                </a:solidFill>
                <a:latin typeface="Georgia"/>
                <a:ea typeface="Georgia"/>
                <a:cs typeface="Georgia"/>
                <a:sym typeface="Georgia"/>
              </a:defRPr>
            </a:lvl1pPr>
            <a:lvl2pPr marL="914400" marR="0" lvl="1" indent="-393700" algn="l" rtl="0">
              <a:spcBef>
                <a:spcPts val="520"/>
              </a:spcBef>
              <a:spcAft>
                <a:spcPts val="0"/>
              </a:spcAft>
              <a:buClr>
                <a:srgbClr val="58585A"/>
              </a:buClr>
              <a:buSzPts val="2600"/>
              <a:buFont typeface="Arial"/>
              <a:buChar char="–"/>
              <a:defRPr sz="2600" b="0" i="0" u="none" strike="noStrike" cap="none">
                <a:solidFill>
                  <a:srgbClr val="58585A"/>
                </a:solidFill>
                <a:latin typeface="Georgia"/>
                <a:ea typeface="Georgia"/>
                <a:cs typeface="Georgia"/>
                <a:sym typeface="Georgia"/>
              </a:defRPr>
            </a:lvl2pPr>
            <a:lvl3pPr marL="1371600" marR="0" lvl="2" indent="-368300" algn="l" rtl="0">
              <a:spcBef>
                <a:spcPts val="440"/>
              </a:spcBef>
              <a:spcAft>
                <a:spcPts val="0"/>
              </a:spcAft>
              <a:buClr>
                <a:srgbClr val="58585A"/>
              </a:buClr>
              <a:buSzPts val="2200"/>
              <a:buFont typeface="Arial"/>
              <a:buChar char="•"/>
              <a:defRPr sz="2200" b="0" i="0" u="none" strike="noStrike" cap="none">
                <a:solidFill>
                  <a:srgbClr val="58585A"/>
                </a:solidFill>
                <a:latin typeface="Georgia"/>
                <a:ea typeface="Georgia"/>
                <a:cs typeface="Georgia"/>
                <a:sym typeface="Georgia"/>
              </a:defRPr>
            </a:lvl3pPr>
            <a:lvl4pPr marL="1828800" marR="0" lvl="3" indent="-342900" algn="l" rtl="0">
              <a:spcBef>
                <a:spcPts val="360"/>
              </a:spcBef>
              <a:spcAft>
                <a:spcPts val="0"/>
              </a:spcAft>
              <a:buClr>
                <a:srgbClr val="58585A"/>
              </a:buClr>
              <a:buSzPts val="1800"/>
              <a:buFont typeface="Arial"/>
              <a:buChar char="–"/>
              <a:defRPr sz="1800" b="0" i="0" u="none" strike="noStrike" cap="none">
                <a:solidFill>
                  <a:srgbClr val="58585A"/>
                </a:solidFill>
                <a:latin typeface="Georgia"/>
                <a:ea typeface="Georgia"/>
                <a:cs typeface="Georgia"/>
                <a:sym typeface="Georgia"/>
              </a:defRPr>
            </a:lvl4pPr>
            <a:lvl5pPr marL="2286000" marR="0" lvl="4" indent="-330200" algn="l" rtl="0">
              <a:spcBef>
                <a:spcPts val="320"/>
              </a:spcBef>
              <a:spcAft>
                <a:spcPts val="0"/>
              </a:spcAft>
              <a:buClr>
                <a:srgbClr val="58585A"/>
              </a:buClr>
              <a:buSzPts val="1600"/>
              <a:buFont typeface="Arial"/>
              <a:buChar char="»"/>
              <a:defRPr sz="1600" b="0" i="0" u="none" strike="noStrike" cap="none">
                <a:solidFill>
                  <a:srgbClr val="58585A"/>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07"/>
        <p:cNvGrpSpPr/>
        <p:nvPr/>
      </p:nvGrpSpPr>
      <p:grpSpPr>
        <a:xfrm>
          <a:off x="0" y="0"/>
          <a:ext cx="0" cy="0"/>
          <a:chOff x="0" y="0"/>
          <a:chExt cx="0" cy="0"/>
        </a:xfrm>
      </p:grpSpPr>
      <p:sp>
        <p:nvSpPr>
          <p:cNvPr id="108" name="Google Shape;108;p28"/>
          <p:cNvSpPr/>
          <p:nvPr/>
        </p:nvSpPr>
        <p:spPr>
          <a:xfrm>
            <a:off x="0" y="0"/>
            <a:ext cx="9144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 name="Google Shape;109;p28"/>
          <p:cNvSpPr/>
          <p:nvPr/>
        </p:nvSpPr>
        <p:spPr>
          <a:xfrm>
            <a:off x="-76200" y="457200"/>
            <a:ext cx="9296400" cy="533400"/>
          </a:xfrm>
          <a:prstGeom prst="rect">
            <a:avLst/>
          </a:prstGeom>
          <a:solidFill>
            <a:srgbClr val="FF7600"/>
          </a:solidFill>
          <a:ln>
            <a:noFill/>
          </a:ln>
          <a:effectLst>
            <a:outerShdw blurRad="88900" dist="61087" dir="5400000" rotWithShape="0">
              <a:srgbClr val="80808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 name="Google Shape;110;p28"/>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11" name="Google Shape;111;p2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20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2" name="Google Shape;112;p28"/>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lvl1pPr marL="457200" marR="0" lvl="0" indent="-419100" algn="l" rtl="0">
              <a:spcBef>
                <a:spcPts val="600"/>
              </a:spcBef>
              <a:spcAft>
                <a:spcPts val="0"/>
              </a:spcAft>
              <a:buClr>
                <a:srgbClr val="58585A"/>
              </a:buClr>
              <a:buSzPts val="3000"/>
              <a:buFont typeface="Arial"/>
              <a:buChar char="•"/>
              <a:defRPr sz="3000" b="0" i="0" u="none" strike="noStrike" cap="none">
                <a:solidFill>
                  <a:srgbClr val="58585A"/>
                </a:solidFill>
                <a:latin typeface="Georgia"/>
                <a:ea typeface="Georgia"/>
                <a:cs typeface="Georgia"/>
                <a:sym typeface="Georgia"/>
              </a:defRPr>
            </a:lvl1pPr>
            <a:lvl2pPr marL="914400" marR="0" lvl="1" indent="-393700" algn="l" rtl="0">
              <a:spcBef>
                <a:spcPts val="520"/>
              </a:spcBef>
              <a:spcAft>
                <a:spcPts val="0"/>
              </a:spcAft>
              <a:buClr>
                <a:srgbClr val="58585A"/>
              </a:buClr>
              <a:buSzPts val="2600"/>
              <a:buFont typeface="Arial"/>
              <a:buChar char="–"/>
              <a:defRPr sz="2600" b="0" i="0" u="none" strike="noStrike" cap="none">
                <a:solidFill>
                  <a:srgbClr val="58585A"/>
                </a:solidFill>
                <a:latin typeface="Georgia"/>
                <a:ea typeface="Georgia"/>
                <a:cs typeface="Georgia"/>
                <a:sym typeface="Georgia"/>
              </a:defRPr>
            </a:lvl2pPr>
            <a:lvl3pPr marL="1371600" marR="0" lvl="2" indent="-368300" algn="l" rtl="0">
              <a:spcBef>
                <a:spcPts val="440"/>
              </a:spcBef>
              <a:spcAft>
                <a:spcPts val="0"/>
              </a:spcAft>
              <a:buClr>
                <a:srgbClr val="58585A"/>
              </a:buClr>
              <a:buSzPts val="2200"/>
              <a:buFont typeface="Arial"/>
              <a:buChar char="•"/>
              <a:defRPr sz="2200" b="0" i="0" u="none" strike="noStrike" cap="none">
                <a:solidFill>
                  <a:srgbClr val="58585A"/>
                </a:solidFill>
                <a:latin typeface="Georgia"/>
                <a:ea typeface="Georgia"/>
                <a:cs typeface="Georgia"/>
                <a:sym typeface="Georgia"/>
              </a:defRPr>
            </a:lvl3pPr>
            <a:lvl4pPr marL="1828800" marR="0" lvl="3" indent="-342900" algn="l" rtl="0">
              <a:spcBef>
                <a:spcPts val="360"/>
              </a:spcBef>
              <a:spcAft>
                <a:spcPts val="0"/>
              </a:spcAft>
              <a:buClr>
                <a:srgbClr val="58585A"/>
              </a:buClr>
              <a:buSzPts val="1800"/>
              <a:buFont typeface="Arial"/>
              <a:buChar char="–"/>
              <a:defRPr sz="1800" b="0" i="0" u="none" strike="noStrike" cap="none">
                <a:solidFill>
                  <a:srgbClr val="58585A"/>
                </a:solidFill>
                <a:latin typeface="Georgia"/>
                <a:ea typeface="Georgia"/>
                <a:cs typeface="Georgia"/>
                <a:sym typeface="Georgia"/>
              </a:defRPr>
            </a:lvl4pPr>
            <a:lvl5pPr marL="2286000" marR="0" lvl="4" indent="-330200" algn="l" rtl="0">
              <a:spcBef>
                <a:spcPts val="320"/>
              </a:spcBef>
              <a:spcAft>
                <a:spcPts val="0"/>
              </a:spcAft>
              <a:buClr>
                <a:srgbClr val="58585A"/>
              </a:buClr>
              <a:buSzPts val="1600"/>
              <a:buFont typeface="Arial"/>
              <a:buChar char="»"/>
              <a:defRPr sz="1600" b="0" i="0" u="none" strike="noStrike" cap="none">
                <a:solidFill>
                  <a:srgbClr val="58585A"/>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3"/>
        <p:cNvGrpSpPr/>
        <p:nvPr/>
      </p:nvGrpSpPr>
      <p:grpSpPr>
        <a:xfrm>
          <a:off x="0" y="0"/>
          <a:ext cx="0" cy="0"/>
          <a:chOff x="0" y="0"/>
          <a:chExt cx="0" cy="0"/>
        </a:xfrm>
      </p:grpSpPr>
      <p:pic>
        <p:nvPicPr>
          <p:cNvPr id="114" name="Google Shape;114;p29"/>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15" name="Google Shape;115;p29"/>
          <p:cNvSpPr txBox="1">
            <a:spLocks noGrp="1"/>
          </p:cNvSpPr>
          <p:nvPr>
            <p:ph type="title"/>
          </p:nvPr>
        </p:nvSpPr>
        <p:spPr>
          <a:xfrm>
            <a:off x="381000" y="228600"/>
            <a:ext cx="8763000" cy="5334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solidFill>
                  <a:srgbClr val="D8D8D8"/>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pic>
        <p:nvPicPr>
          <p:cNvPr id="117" name="Google Shape;117;p30"/>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18" name="Google Shape;118;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0"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9" name="Google Shape;119;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B7B2AE"/>
              </a:buClr>
              <a:buSzPts val="2000"/>
              <a:buFont typeface="Arial"/>
              <a:buNone/>
              <a:defRPr sz="2000" b="0" i="0" u="none" strike="noStrike" cap="none">
                <a:solidFill>
                  <a:srgbClr val="B7B2AE"/>
                </a:solidFill>
                <a:latin typeface="Georgia"/>
                <a:ea typeface="Georgia"/>
                <a:cs typeface="Georgia"/>
                <a:sym typeface="Georgia"/>
              </a:defRPr>
            </a:lvl1pPr>
            <a:lvl2pPr marL="914400" marR="0" lvl="1" indent="-228600" algn="l" rtl="0">
              <a:spcBef>
                <a:spcPts val="360"/>
              </a:spcBef>
              <a:spcAft>
                <a:spcPts val="0"/>
              </a:spcAft>
              <a:buClr>
                <a:srgbClr val="B7B2AE"/>
              </a:buClr>
              <a:buSzPts val="1800"/>
              <a:buFont typeface="Arial"/>
              <a:buNone/>
              <a:defRPr sz="1800" b="0" i="0" u="none" strike="noStrike" cap="none">
                <a:solidFill>
                  <a:srgbClr val="B7B2AE"/>
                </a:solidFill>
                <a:latin typeface="Calibri"/>
                <a:ea typeface="Calibri"/>
                <a:cs typeface="Calibri"/>
                <a:sym typeface="Calibri"/>
              </a:defRPr>
            </a:lvl2pPr>
            <a:lvl3pPr marL="1371600" marR="0" lvl="2" indent="-228600" algn="l" rtl="0">
              <a:spcBef>
                <a:spcPts val="320"/>
              </a:spcBef>
              <a:spcAft>
                <a:spcPts val="0"/>
              </a:spcAft>
              <a:buClr>
                <a:srgbClr val="B7B2AE"/>
              </a:buClr>
              <a:buSzPts val="1600"/>
              <a:buFont typeface="Arial"/>
              <a:buNone/>
              <a:defRPr sz="1600" b="0" i="0" u="none" strike="noStrike" cap="none">
                <a:solidFill>
                  <a:srgbClr val="B7B2AE"/>
                </a:solidFill>
                <a:latin typeface="Calibri"/>
                <a:ea typeface="Calibri"/>
                <a:cs typeface="Calibri"/>
                <a:sym typeface="Calibri"/>
              </a:defRPr>
            </a:lvl3pPr>
            <a:lvl4pPr marL="1828800" marR="0" lvl="3"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4pPr>
            <a:lvl5pPr marL="2286000" marR="0" lvl="4"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5pPr>
            <a:lvl6pPr marL="2743200" marR="0" lvl="5"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6pPr>
            <a:lvl7pPr marL="3200400" marR="0" lvl="6"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7pPr>
            <a:lvl8pPr marL="3657600" marR="0" lvl="7"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8pPr>
            <a:lvl9pPr marL="4114800" marR="0" lvl="8" indent="-228600" algn="l" rtl="0">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pic>
        <p:nvPicPr>
          <p:cNvPr id="121" name="Google Shape;121;p31"/>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22" name="Google Shape;122;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3" name="Google Shape;123;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pic>
        <p:nvPicPr>
          <p:cNvPr id="126" name="Google Shape;126;p32"/>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27" name="Google Shape;127;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8" name="Google Shape;128;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Narrow"/>
                <a:ea typeface="Arial Narrow"/>
                <a:cs typeface="Arial Narrow"/>
                <a:sym typeface="Arial Narrow"/>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9" name="Google Shape;129;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Narrow"/>
                <a:ea typeface="Arial Narrow"/>
                <a:cs typeface="Arial Narrow"/>
                <a:sym typeface="Arial Narrow"/>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1" name="Google Shape;131;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Georgia"/>
                <a:ea typeface="Georgia"/>
                <a:cs typeface="Georgia"/>
                <a:sym typeface="Georgi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6" name="Google Shape;136;p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eorgia"/>
                <a:ea typeface="Georgia"/>
                <a:cs typeface="Georgia"/>
                <a:sym typeface="Georgi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pic>
        <p:nvPicPr>
          <p:cNvPr id="139" name="Google Shape;139;p35"/>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
        <p:nvSpPr>
          <p:cNvPr id="140" name="Google Shape;140;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1" name="Google Shape;141;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Georgia"/>
                <a:ea typeface="Georgia"/>
                <a:cs typeface="Georgia"/>
                <a:sym typeface="Georgi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3"/>
        <p:cNvGrpSpPr/>
        <p:nvPr/>
      </p:nvGrpSpPr>
      <p:grpSpPr>
        <a:xfrm>
          <a:off x="0" y="0"/>
          <a:ext cx="0" cy="0"/>
          <a:chOff x="0" y="0"/>
          <a:chExt cx="0" cy="0"/>
        </a:xfrm>
      </p:grpSpPr>
      <p:pic>
        <p:nvPicPr>
          <p:cNvPr id="144" name="Google Shape;144;p36"/>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5"/>
        <p:cNvGrpSpPr/>
        <p:nvPr/>
      </p:nvGrpSpPr>
      <p:grpSpPr>
        <a:xfrm>
          <a:off x="0" y="0"/>
          <a:ext cx="0" cy="0"/>
          <a:chOff x="0" y="0"/>
          <a:chExt cx="0" cy="0"/>
        </a:xfrm>
      </p:grpSpPr>
      <p:pic>
        <p:nvPicPr>
          <p:cNvPr id="146" name="Google Shape;146;p37"/>
          <p:cNvPicPr preferRelativeResize="0"/>
          <p:nvPr/>
        </p:nvPicPr>
        <p:blipFill rotWithShape="1">
          <a:blip r:embed="rId2">
            <a:alphaModFix/>
          </a:blip>
          <a:srcRect l="58888" t="25490" r="8333" b="24712"/>
          <a:stretch/>
        </p:blipFill>
        <p:spPr>
          <a:xfrm>
            <a:off x="7631113" y="409575"/>
            <a:ext cx="1117600" cy="6064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7"/>
        <p:cNvGrpSpPr/>
        <p:nvPr/>
      </p:nvGrpSpPr>
      <p:grpSpPr>
        <a:xfrm>
          <a:off x="0" y="0"/>
          <a:ext cx="0" cy="0"/>
          <a:chOff x="0" y="0"/>
          <a:chExt cx="0" cy="0"/>
        </a:xfrm>
      </p:grpSpPr>
      <p:pic>
        <p:nvPicPr>
          <p:cNvPr id="148" name="Google Shape;148;p38"/>
          <p:cNvPicPr preferRelativeResize="0"/>
          <p:nvPr/>
        </p:nvPicPr>
        <p:blipFill rotWithShape="1">
          <a:blip r:embed="rId2">
            <a:alphaModFix/>
          </a:blip>
          <a:srcRect l="8704" t="9052" r="13147" b="20926"/>
          <a:stretch/>
        </p:blipFill>
        <p:spPr>
          <a:xfrm>
            <a:off x="436563" y="19050"/>
            <a:ext cx="1974850" cy="1771650"/>
          </a:xfrm>
          <a:prstGeom prst="rect">
            <a:avLst/>
          </a:prstGeom>
          <a:noFill/>
          <a:ln>
            <a:noFill/>
          </a:ln>
        </p:spPr>
      </p:pic>
      <p:sp>
        <p:nvSpPr>
          <p:cNvPr id="149" name="Google Shape;149;p38"/>
          <p:cNvSpPr txBox="1"/>
          <p:nvPr/>
        </p:nvSpPr>
        <p:spPr>
          <a:xfrm>
            <a:off x="2595563" y="549275"/>
            <a:ext cx="2762250" cy="954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bg-BG" sz="1400">
                <a:solidFill>
                  <a:srgbClr val="4B4641"/>
                </a:solidFill>
                <a:latin typeface="Georgia"/>
                <a:ea typeface="Georgia"/>
                <a:cs typeface="Georgia"/>
                <a:sym typeface="Georgia"/>
              </a:rPr>
              <a:t>Година 2019-2020</a:t>
            </a:r>
            <a:endParaRPr sz="1400">
              <a:solidFill>
                <a:srgbClr val="4B4641"/>
              </a:solidFill>
              <a:latin typeface="Georgia"/>
              <a:ea typeface="Georgia"/>
              <a:cs typeface="Georgia"/>
              <a:sym typeface="Georgia"/>
            </a:endParaRPr>
          </a:p>
          <a:p>
            <a:pPr marL="0" marR="0" lvl="0" indent="0" algn="l" rtl="0">
              <a:spcBef>
                <a:spcPts val="0"/>
              </a:spcBef>
              <a:spcAft>
                <a:spcPts val="0"/>
              </a:spcAft>
              <a:buNone/>
            </a:pPr>
            <a:r>
              <a:rPr lang="bg-BG" sz="1400">
                <a:solidFill>
                  <a:srgbClr val="4B4641"/>
                </a:solidFill>
                <a:latin typeface="Georgia"/>
                <a:ea typeface="Georgia"/>
                <a:cs typeface="Georgia"/>
                <a:sym typeface="Georgia"/>
              </a:rPr>
              <a:t>Президент РИ: Марк Малоуни</a:t>
            </a:r>
            <a:endParaRPr sz="1400">
              <a:solidFill>
                <a:srgbClr val="4B4641"/>
              </a:solidFill>
              <a:latin typeface="Georgia"/>
              <a:ea typeface="Georgia"/>
              <a:cs typeface="Georgia"/>
              <a:sym typeface="Georgia"/>
            </a:endParaRPr>
          </a:p>
          <a:p>
            <a:pPr marL="0" marR="0" lvl="0" indent="0" algn="l" rtl="0">
              <a:spcBef>
                <a:spcPts val="0"/>
              </a:spcBef>
              <a:spcAft>
                <a:spcPts val="0"/>
              </a:spcAft>
              <a:buNone/>
            </a:pPr>
            <a:r>
              <a:rPr lang="bg-BG" sz="1400">
                <a:solidFill>
                  <a:srgbClr val="4B4641"/>
                </a:solidFill>
                <a:latin typeface="Georgia"/>
                <a:ea typeface="Georgia"/>
                <a:cs typeface="Georgia"/>
                <a:sym typeface="Georgia"/>
              </a:rPr>
              <a:t>ДГ: Митко Минев</a:t>
            </a:r>
            <a:endParaRPr/>
          </a:p>
          <a:p>
            <a:pPr marL="0" marR="0" lvl="0" indent="0" algn="l" rtl="0">
              <a:spcBef>
                <a:spcPts val="0"/>
              </a:spcBef>
              <a:spcAft>
                <a:spcPts val="0"/>
              </a:spcAft>
              <a:buNone/>
            </a:pPr>
            <a:r>
              <a:rPr lang="bg-BG" sz="1400">
                <a:solidFill>
                  <a:srgbClr val="4B4641"/>
                </a:solidFill>
                <a:latin typeface="Georgia"/>
                <a:ea typeface="Georgia"/>
                <a:cs typeface="Georgia"/>
                <a:sym typeface="Georgia"/>
              </a:rPr>
              <a:t>Дистрикт 2482</a:t>
            </a:r>
            <a:endParaRPr sz="1400">
              <a:solidFill>
                <a:srgbClr val="4B4641"/>
              </a:solidFill>
              <a:latin typeface="Georgia"/>
              <a:ea typeface="Georgia"/>
              <a:cs typeface="Georgia"/>
              <a:sym typeface="Georgia"/>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0"/>
        <p:cNvGrpSpPr/>
        <p:nvPr/>
      </p:nvGrpSpPr>
      <p:grpSpPr>
        <a:xfrm>
          <a:off x="0" y="0"/>
          <a:ext cx="0" cy="0"/>
          <a:chOff x="0" y="0"/>
          <a:chExt cx="0" cy="0"/>
        </a:xfrm>
      </p:grpSpPr>
      <p:sp>
        <p:nvSpPr>
          <p:cNvPr id="151" name="Google Shape;151;p39"/>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spcBef>
                <a:spcPts val="0"/>
              </a:spcBef>
              <a:spcAft>
                <a:spcPts val="0"/>
              </a:spcAft>
              <a:buSzPts val="1400"/>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2" name="Google Shape;152;p39"/>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chemeClr val="dk2"/>
              </a:buClr>
              <a:buSzPts val="2200"/>
              <a:buFont typeface="Arial"/>
              <a:buNone/>
              <a:defRPr sz="2200" b="0" i="0" u="none" strike="noStrike" cap="none">
                <a:solidFill>
                  <a:schemeClr val="dk2"/>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Slide">
  <p:cSld name="5_Title Slide">
    <p:spTree>
      <p:nvGrpSpPr>
        <p:cNvPr id="1" name="Shape 153"/>
        <p:cNvGrpSpPr/>
        <p:nvPr/>
      </p:nvGrpSpPr>
      <p:grpSpPr>
        <a:xfrm>
          <a:off x="0" y="0"/>
          <a:ext cx="0" cy="0"/>
          <a:chOff x="0" y="0"/>
          <a:chExt cx="0" cy="0"/>
        </a:xfrm>
      </p:grpSpPr>
      <p:sp>
        <p:nvSpPr>
          <p:cNvPr id="154" name="Google Shape;154;p40"/>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spcBef>
                <a:spcPts val="0"/>
              </a:spcBef>
              <a:spcAft>
                <a:spcPts val="0"/>
              </a:spcAft>
              <a:buClr>
                <a:schemeClr val="lt1"/>
              </a:buClr>
              <a:buSzPts val="1400"/>
              <a:buFont typeface="Arial Narrow"/>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55" name="Google Shape;155;p40"/>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lvl1pPr marR="0" lvl="0" algn="l" rtl="0">
              <a:spcBef>
                <a:spcPts val="440"/>
              </a:spcBef>
              <a:spcAft>
                <a:spcPts val="0"/>
              </a:spcAft>
              <a:buClr>
                <a:schemeClr val="dk2"/>
              </a:buClr>
              <a:buSzPts val="2200"/>
              <a:buFont typeface="Arial"/>
              <a:buNone/>
              <a:defRPr sz="2200" b="0" i="0" u="none" strike="noStrike" cap="none">
                <a:solidFill>
                  <a:schemeClr val="dk2"/>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Slide">
  <p:cSld name="5_Title Slide 2">
    <p:spTree>
      <p:nvGrpSpPr>
        <p:cNvPr id="1" name="Shape 156"/>
        <p:cNvGrpSpPr/>
        <p:nvPr/>
      </p:nvGrpSpPr>
      <p:grpSpPr>
        <a:xfrm>
          <a:off x="0" y="0"/>
          <a:ext cx="0" cy="0"/>
          <a:chOff x="0" y="0"/>
          <a:chExt cx="0" cy="0"/>
        </a:xfrm>
      </p:grpSpPr>
      <p:sp>
        <p:nvSpPr>
          <p:cNvPr id="157" name="Google Shape;157;p41"/>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chemeClr val="lt1"/>
              </a:buClr>
              <a:buSzPts val="1400"/>
              <a:buFont typeface="Arial Narrow"/>
              <a:buNone/>
              <a:defRPr sz="32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Rectangle 2">
            <a:extLst>
              <a:ext uri="{FF2B5EF4-FFF2-40B4-BE49-F238E27FC236}"/>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extLst>
          </p:cNvPr>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478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7"/>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7"/>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9"/>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1" name="Google Shape;41;p1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1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5.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p:nvPr/>
        </p:nvSpPr>
        <p:spPr>
          <a:xfrm>
            <a:off x="3708400" y="6248400"/>
            <a:ext cx="4824413"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СЕМИНАР ПО ЧЛЕНСТВО, ФОНДАЦИЯ РОТАРИ И ПУБЛИЧЕН ИМИДЖ</a:t>
            </a:r>
            <a:endParaRPr sz="1200" b="1" i="0" u="none" strike="noStrike" cap="none">
              <a:solidFill>
                <a:srgbClr val="002060"/>
              </a:solidFill>
              <a:latin typeface="Calibri"/>
              <a:ea typeface="Calibri"/>
              <a:cs typeface="Calibri"/>
              <a:sym typeface="Calibri"/>
            </a:endParaRPr>
          </a:p>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Правец, 29.ноември – 01.декември 2019</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9"/>
        <p:cNvGrpSpPr/>
        <p:nvPr/>
      </p:nvGrpSpPr>
      <p:grpSpPr>
        <a:xfrm>
          <a:off x="0" y="0"/>
          <a:ext cx="0" cy="0"/>
          <a:chOff x="0" y="0"/>
          <a:chExt cx="0" cy="0"/>
        </a:xfrm>
      </p:grpSpPr>
      <p:pic>
        <p:nvPicPr>
          <p:cNvPr id="50" name="Google Shape;50;p13"/>
          <p:cNvPicPr preferRelativeResize="0"/>
          <p:nvPr/>
        </p:nvPicPr>
        <p:blipFill rotWithShape="1">
          <a:blip r:embed="rId11">
            <a:alphaModFix/>
          </a:blip>
          <a:srcRect/>
          <a:stretch/>
        </p:blipFill>
        <p:spPr>
          <a:xfrm>
            <a:off x="458788" y="6165850"/>
            <a:ext cx="1216025" cy="457200"/>
          </a:xfrm>
          <a:prstGeom prst="rect">
            <a:avLst/>
          </a:prstGeom>
          <a:noFill/>
          <a:ln>
            <a:noFill/>
          </a:ln>
        </p:spPr>
      </p:pic>
      <p:pic>
        <p:nvPicPr>
          <p:cNvPr id="51" name="Google Shape;51;p13"/>
          <p:cNvPicPr preferRelativeResize="0"/>
          <p:nvPr/>
        </p:nvPicPr>
        <p:blipFill rotWithShape="1">
          <a:blip r:embed="rId12">
            <a:alphaModFix/>
          </a:blip>
          <a:srcRect/>
          <a:stretch/>
        </p:blipFill>
        <p:spPr>
          <a:xfrm>
            <a:off x="5562600" y="152400"/>
            <a:ext cx="3124200" cy="3124200"/>
          </a:xfrm>
          <a:prstGeom prst="rect">
            <a:avLst/>
          </a:prstGeom>
          <a:noFill/>
          <a:ln>
            <a:noFill/>
          </a:ln>
        </p:spPr>
      </p:pic>
      <p:pic>
        <p:nvPicPr>
          <p:cNvPr id="52" name="Google Shape;52;p13"/>
          <p:cNvPicPr preferRelativeResize="0"/>
          <p:nvPr/>
        </p:nvPicPr>
        <p:blipFill rotWithShape="1">
          <a:blip r:embed="rId13">
            <a:alphaModFix/>
          </a:blip>
          <a:srcRect l="8704" t="9052" r="13147" b="20926"/>
          <a:stretch/>
        </p:blipFill>
        <p:spPr>
          <a:xfrm>
            <a:off x="436563" y="19050"/>
            <a:ext cx="1974850" cy="1771650"/>
          </a:xfrm>
          <a:prstGeom prst="rect">
            <a:avLst/>
          </a:prstGeom>
          <a:noFill/>
          <a:ln>
            <a:noFill/>
          </a:ln>
        </p:spPr>
      </p:pic>
      <p:sp>
        <p:nvSpPr>
          <p:cNvPr id="53" name="Google Shape;53;p13"/>
          <p:cNvSpPr txBox="1"/>
          <p:nvPr/>
        </p:nvSpPr>
        <p:spPr>
          <a:xfrm>
            <a:off x="2595563" y="549275"/>
            <a:ext cx="2762250" cy="954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bg-BG" sz="1400" b="0" i="0" u="none" strike="noStrike" cap="none">
                <a:solidFill>
                  <a:srgbClr val="4B4641"/>
                </a:solidFill>
                <a:latin typeface="Georgia"/>
                <a:ea typeface="Georgia"/>
                <a:cs typeface="Georgia"/>
                <a:sym typeface="Georgia"/>
              </a:rPr>
              <a:t>Година 2019-2020</a:t>
            </a:r>
            <a:endParaRPr sz="1400" b="0" i="0" u="none" strike="noStrike" cap="none">
              <a:solidFill>
                <a:srgbClr val="4B4641"/>
              </a:solidFill>
              <a:latin typeface="Georgia"/>
              <a:ea typeface="Georgia"/>
              <a:cs typeface="Georgia"/>
              <a:sym typeface="Georgia"/>
            </a:endParaRPr>
          </a:p>
          <a:p>
            <a:pPr marL="0" marR="0" lvl="0" indent="0" algn="l" rtl="0">
              <a:spcBef>
                <a:spcPts val="0"/>
              </a:spcBef>
              <a:spcAft>
                <a:spcPts val="0"/>
              </a:spcAft>
              <a:buNone/>
            </a:pPr>
            <a:r>
              <a:rPr lang="bg-BG" sz="1400" b="0" i="0" u="none" strike="noStrike" cap="none">
                <a:solidFill>
                  <a:srgbClr val="4B4641"/>
                </a:solidFill>
                <a:latin typeface="Georgia"/>
                <a:ea typeface="Georgia"/>
                <a:cs typeface="Georgia"/>
                <a:sym typeface="Georgia"/>
              </a:rPr>
              <a:t>Президент РИ: Марк Малоуни</a:t>
            </a:r>
            <a:endParaRPr sz="1400" b="0" i="0" u="none" strike="noStrike" cap="none">
              <a:solidFill>
                <a:srgbClr val="4B4641"/>
              </a:solidFill>
              <a:latin typeface="Georgia"/>
              <a:ea typeface="Georgia"/>
              <a:cs typeface="Georgia"/>
              <a:sym typeface="Georgia"/>
            </a:endParaRPr>
          </a:p>
          <a:p>
            <a:pPr marL="0" marR="0" lvl="0" indent="0" algn="l" rtl="0">
              <a:spcBef>
                <a:spcPts val="0"/>
              </a:spcBef>
              <a:spcAft>
                <a:spcPts val="0"/>
              </a:spcAft>
              <a:buNone/>
            </a:pPr>
            <a:r>
              <a:rPr lang="bg-BG" sz="1400" b="0" i="0" u="none" strike="noStrike" cap="none">
                <a:solidFill>
                  <a:srgbClr val="4B4641"/>
                </a:solidFill>
                <a:latin typeface="Georgia"/>
                <a:ea typeface="Georgia"/>
                <a:cs typeface="Georgia"/>
                <a:sym typeface="Georgia"/>
              </a:rPr>
              <a:t>ДГ: Митко Минев</a:t>
            </a:r>
            <a:endParaRPr/>
          </a:p>
          <a:p>
            <a:pPr marL="0" marR="0" lvl="0" indent="0" algn="l" rtl="0">
              <a:spcBef>
                <a:spcPts val="0"/>
              </a:spcBef>
              <a:spcAft>
                <a:spcPts val="0"/>
              </a:spcAft>
              <a:buNone/>
            </a:pPr>
            <a:r>
              <a:rPr lang="bg-BG" sz="1400" b="0" i="0" u="none" strike="noStrike" cap="none">
                <a:solidFill>
                  <a:srgbClr val="4B4641"/>
                </a:solidFill>
                <a:latin typeface="Georgia"/>
                <a:ea typeface="Georgia"/>
                <a:cs typeface="Georgia"/>
                <a:sym typeface="Georgia"/>
              </a:rPr>
              <a:t>Дистрикт 2482</a:t>
            </a:r>
            <a:endParaRPr sz="1400" b="0" i="0" u="none" strike="noStrike" cap="none">
              <a:solidFill>
                <a:srgbClr val="4B4641"/>
              </a:solidFill>
              <a:latin typeface="Georgia"/>
              <a:ea typeface="Georgia"/>
              <a:cs typeface="Georgia"/>
              <a:sym typeface="Georgia"/>
            </a:endParaRPr>
          </a:p>
        </p:txBody>
      </p:sp>
      <p:sp>
        <p:nvSpPr>
          <p:cNvPr id="54" name="Google Shape;54;p13"/>
          <p:cNvSpPr txBox="1"/>
          <p:nvPr/>
        </p:nvSpPr>
        <p:spPr>
          <a:xfrm>
            <a:off x="3708400" y="6248400"/>
            <a:ext cx="4824413"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СЕМИНАР ПО ЧЛЕНСТВО, ФОНДАЦИЯ РОТАРИ И ПУБЛИЧЕН ИМИДЖ</a:t>
            </a:r>
            <a:endParaRPr sz="1200" b="1" i="0" u="none" strike="noStrike" cap="none">
              <a:solidFill>
                <a:srgbClr val="002060"/>
              </a:solidFill>
              <a:latin typeface="Calibri"/>
              <a:ea typeface="Calibri"/>
              <a:cs typeface="Calibri"/>
              <a:sym typeface="Calibri"/>
            </a:endParaRPr>
          </a:p>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Правец, 29.ноември – 01.декември 2019</a:t>
            </a: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89" r:id="rId8"/>
    <p:sldLayoutId id="214748369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75" name="Google Shape;75;p21"/>
          <p:cNvPicPr preferRelativeResize="0"/>
          <p:nvPr/>
        </p:nvPicPr>
        <p:blipFill rotWithShape="1">
          <a:blip r:embed="rId23">
            <a:alphaModFix/>
          </a:blip>
          <a:srcRect/>
          <a:stretch/>
        </p:blipFill>
        <p:spPr>
          <a:xfrm>
            <a:off x="457200" y="6299200"/>
            <a:ext cx="895350" cy="336550"/>
          </a:xfrm>
          <a:prstGeom prst="rect">
            <a:avLst/>
          </a:prstGeom>
          <a:noFill/>
          <a:ln>
            <a:noFill/>
          </a:ln>
        </p:spPr>
      </p:pic>
      <p:sp>
        <p:nvSpPr>
          <p:cNvPr id="76" name="Google Shape;76;p21"/>
          <p:cNvSpPr txBox="1"/>
          <p:nvPr/>
        </p:nvSpPr>
        <p:spPr>
          <a:xfrm>
            <a:off x="3708400" y="6248400"/>
            <a:ext cx="4824413"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СЕМИНАР ПО ЧЛЕНСТВО, ФОНДАЦИЯ РОТАРИ И ПУБЛИЧЕН ИМИДЖ</a:t>
            </a:r>
            <a:endParaRPr sz="1200" b="1" i="0" u="none" strike="noStrike" cap="none">
              <a:solidFill>
                <a:srgbClr val="002060"/>
              </a:solidFill>
              <a:latin typeface="Calibri"/>
              <a:ea typeface="Calibri"/>
              <a:cs typeface="Calibri"/>
              <a:sym typeface="Calibri"/>
            </a:endParaRPr>
          </a:p>
          <a:p>
            <a:pPr marL="0" marR="0" lvl="0" indent="0" algn="r" rtl="0">
              <a:spcBef>
                <a:spcPts val="0"/>
              </a:spcBef>
              <a:spcAft>
                <a:spcPts val="0"/>
              </a:spcAft>
              <a:buNone/>
            </a:pPr>
            <a:r>
              <a:rPr lang="bg-BG" sz="1200" b="1" i="0" u="none" strike="noStrike" cap="none">
                <a:solidFill>
                  <a:srgbClr val="002060"/>
                </a:solidFill>
                <a:latin typeface="Calibri"/>
                <a:ea typeface="Calibri"/>
                <a:cs typeface="Calibri"/>
                <a:sym typeface="Calibri"/>
              </a:rPr>
              <a:t>Правец, 29.ноември – 01.декември 2019</a:t>
            </a:r>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9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1.xml"/><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77.png"/></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7.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108.xml"/><Relationship Id="rId1" Type="http://schemas.openxmlformats.org/officeDocument/2006/relationships/slideLayout" Target="../slideLayouts/slideLayout21.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1.xml"/><Relationship Id="rId1" Type="http://schemas.openxmlformats.org/officeDocument/2006/relationships/video" Target="file:///D:\rotary\00000%20tanya\2019-2020%20Public%20Image\seminar\PR%20Final\videoplayback.mp4" TargetMode="External"/><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5.xml"/><Relationship Id="rId1" Type="http://schemas.openxmlformats.org/officeDocument/2006/relationships/slideLayout" Target="../slideLayouts/slideLayout21.xml"/><Relationship Id="rId4" Type="http://schemas.openxmlformats.org/officeDocument/2006/relationships/image" Target="../media/image90.jpg"/></Relationships>
</file>

<file path=ppt/slides/_rels/slide1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6.xml"/><Relationship Id="rId1" Type="http://schemas.openxmlformats.org/officeDocument/2006/relationships/slideLayout" Target="../slideLayouts/slideLayout21.xml"/><Relationship Id="rId5" Type="http://schemas.openxmlformats.org/officeDocument/2006/relationships/image" Target="../media/image93.jpg"/><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g"/><Relationship Id="rId2" Type="http://schemas.openxmlformats.org/officeDocument/2006/relationships/notesSlide" Target="../notesSlides/notesSlide117.xml"/><Relationship Id="rId1" Type="http://schemas.openxmlformats.org/officeDocument/2006/relationships/slideLayout" Target="../slideLayouts/slideLayout21.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1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18.xml"/><Relationship Id="rId1" Type="http://schemas.openxmlformats.org/officeDocument/2006/relationships/slideLayout" Target="../slideLayouts/slideLayout2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9.xml"/><Relationship Id="rId1" Type="http://schemas.openxmlformats.org/officeDocument/2006/relationships/slideLayout" Target="../slideLayouts/slideLayout21.xml"/><Relationship Id="rId5" Type="http://schemas.openxmlformats.org/officeDocument/2006/relationships/image" Target="../media/image107.png"/><Relationship Id="rId4" Type="http://schemas.openxmlformats.org/officeDocument/2006/relationships/image" Target="../media/image106.png"/></Relationships>
</file>

<file path=ppt/slides/_rels/slide12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0.xml"/><Relationship Id="rId1" Type="http://schemas.openxmlformats.org/officeDocument/2006/relationships/slideLayout" Target="../slideLayouts/slideLayout21.xml"/><Relationship Id="rId5" Type="http://schemas.openxmlformats.org/officeDocument/2006/relationships/image" Target="../media/image110.jpg"/><Relationship Id="rId4" Type="http://schemas.openxmlformats.org/officeDocument/2006/relationships/image" Target="../media/image109.jpg"/></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1.xml"/><Relationship Id="rId1" Type="http://schemas.openxmlformats.org/officeDocument/2006/relationships/slideLayout" Target="../slideLayouts/slideLayout21.xml"/><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42.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21.xml"/><Relationship Id="rId5" Type="http://schemas.openxmlformats.org/officeDocument/2006/relationships/image" Target="../media/image48.jpg"/><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51.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8" Type="http://schemas.openxmlformats.org/officeDocument/2006/relationships/hyperlink" Target="http://www.rotary-euxinograd.org/" TargetMode="External"/><Relationship Id="rId13" Type="http://schemas.openxmlformats.org/officeDocument/2006/relationships/hyperlink" Target="https://rc-si.org/new/" TargetMode="External"/><Relationship Id="rId18" Type="http://schemas.openxmlformats.org/officeDocument/2006/relationships/hyperlink" Target="https://rotary-philippopol.com/" TargetMode="External"/><Relationship Id="rId26" Type="http://schemas.openxmlformats.org/officeDocument/2006/relationships/hyperlink" Target="https://www.rotarysofiav.org/" TargetMode="External"/><Relationship Id="rId3" Type="http://schemas.openxmlformats.org/officeDocument/2006/relationships/hyperlink" Target="http://www.rotarybankya.org/" TargetMode="External"/><Relationship Id="rId21" Type="http://schemas.openxmlformats.org/officeDocument/2006/relationships/hyperlink" Target="http://rotaryclubsvilengrad.com/" TargetMode="External"/><Relationship Id="rId34" Type="http://schemas.openxmlformats.org/officeDocument/2006/relationships/hyperlink" Target="http://www.rotary-kavarna.com/" TargetMode="External"/><Relationship Id="rId7" Type="http://schemas.openxmlformats.org/officeDocument/2006/relationships/hyperlink" Target="https://rcbsprimorie.org/bg" TargetMode="External"/><Relationship Id="rId12" Type="http://schemas.openxmlformats.org/officeDocument/2006/relationships/hyperlink" Target="http://www.rotary-pleven.com/" TargetMode="External"/><Relationship Id="rId17" Type="http://schemas.openxmlformats.org/officeDocument/2006/relationships/hyperlink" Target="http://www.rotary-puldin.com/" TargetMode="External"/><Relationship Id="rId25" Type="http://schemas.openxmlformats.org/officeDocument/2006/relationships/hyperlink" Target="http://www.rotarysofiavitosha.org/" TargetMode="External"/><Relationship Id="rId33" Type="http://schemas.openxmlformats.org/officeDocument/2006/relationships/hyperlink" Target="http://www.rotary-elena.org" TargetMode="External"/><Relationship Id="rId38" Type="http://schemas.openxmlformats.org/officeDocument/2006/relationships/hyperlink" Target="https://www.rotarykardzhali.org/" TargetMode="External"/><Relationship Id="rId2" Type="http://schemas.openxmlformats.org/officeDocument/2006/relationships/notesSlide" Target="../notesSlides/notesSlide92.xml"/><Relationship Id="rId16" Type="http://schemas.openxmlformats.org/officeDocument/2006/relationships/hyperlink" Target="https://www.rotary-troyan.org/chlenove" TargetMode="External"/><Relationship Id="rId20" Type="http://schemas.openxmlformats.org/officeDocument/2006/relationships/hyperlink" Target="http://ruse-dunav.club/" TargetMode="External"/><Relationship Id="rId29" Type="http://schemas.openxmlformats.org/officeDocument/2006/relationships/hyperlink" Target="http://www.rotary-pirdop.com/" TargetMode="External"/><Relationship Id="rId1" Type="http://schemas.openxmlformats.org/officeDocument/2006/relationships/slideLayout" Target="../slideLayouts/slideLayout21.xml"/><Relationship Id="rId6" Type="http://schemas.openxmlformats.org/officeDocument/2006/relationships/hyperlink" Target="http://www.rotary-bourgas.org/" TargetMode="External"/><Relationship Id="rId11" Type="http://schemas.openxmlformats.org/officeDocument/2006/relationships/hyperlink" Target="http://www.rotary-pan.org/" TargetMode="External"/><Relationship Id="rId24" Type="http://schemas.openxmlformats.org/officeDocument/2006/relationships/hyperlink" Target="https://www.rc-sn.org/" TargetMode="External"/><Relationship Id="rId32" Type="http://schemas.openxmlformats.org/officeDocument/2006/relationships/hyperlink" Target="https://rotarygabrovo.org/" TargetMode="External"/><Relationship Id="rId37" Type="http://schemas.openxmlformats.org/officeDocument/2006/relationships/hyperlink" Target="http://rotaract-tangra.org/" TargetMode="External"/><Relationship Id="rId5" Type="http://schemas.openxmlformats.org/officeDocument/2006/relationships/hyperlink" Target="http://www.rotarybotevgrad.org/" TargetMode="External"/><Relationship Id="rId15" Type="http://schemas.openxmlformats.org/officeDocument/2006/relationships/hyperlink" Target="https://www.rotary-serdika.org/" TargetMode="External"/><Relationship Id="rId23" Type="http://schemas.openxmlformats.org/officeDocument/2006/relationships/hyperlink" Target="https://www.rotaryclubsofiabalkan.org/" TargetMode="External"/><Relationship Id="rId28" Type="http://schemas.openxmlformats.org/officeDocument/2006/relationships/hyperlink" Target="http://www.rc-pi.org/" TargetMode="External"/><Relationship Id="rId36" Type="http://schemas.openxmlformats.org/officeDocument/2006/relationships/hyperlink" Target="https://rotary-tangra.org/" TargetMode="External"/><Relationship Id="rId10" Type="http://schemas.openxmlformats.org/officeDocument/2006/relationships/hyperlink" Target="http://rotarypz.org/" TargetMode="External"/><Relationship Id="rId19" Type="http://schemas.openxmlformats.org/officeDocument/2006/relationships/hyperlink" Target="https://www.rotaract-bg.org/" TargetMode="External"/><Relationship Id="rId31" Type="http://schemas.openxmlformats.org/officeDocument/2006/relationships/hyperlink" Target="http://www.rotaryvratza.org/" TargetMode="External"/><Relationship Id="rId4" Type="http://schemas.openxmlformats.org/officeDocument/2006/relationships/hyperlink" Target="https://www.rotary-berkovitsa.org/" TargetMode="External"/><Relationship Id="rId9" Type="http://schemas.openxmlformats.org/officeDocument/2006/relationships/hyperlink" Target="https://rotary-lovech.com/" TargetMode="External"/><Relationship Id="rId14" Type="http://schemas.openxmlformats.org/officeDocument/2006/relationships/hyperlink" Target="http://www.rotaryclubsofiacapital.org/" TargetMode="External"/><Relationship Id="rId22" Type="http://schemas.openxmlformats.org/officeDocument/2006/relationships/hyperlink" Target="http://www.rotarysofia.org/" TargetMode="External"/><Relationship Id="rId27" Type="http://schemas.openxmlformats.org/officeDocument/2006/relationships/hyperlink" Target="http://www.rotaryclubplovdiv.org/" TargetMode="External"/><Relationship Id="rId30" Type="http://schemas.openxmlformats.org/officeDocument/2006/relationships/hyperlink" Target="http://www.rotary-nessebar.org/" TargetMode="External"/><Relationship Id="rId35" Type="http://schemas.openxmlformats.org/officeDocument/2006/relationships/hyperlink" Target="http://www.rotary-varna.org/"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hyperlink" Target="https://serp.ac/rotary" TargetMode="External"/><Relationship Id="rId2" Type="http://schemas.openxmlformats.org/officeDocument/2006/relationships/notesSlide" Target="../notesSlides/notesSlide94.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smtClean="0">
                <a:latin typeface="Arial Narrow" panose="020B0606020202030204" pitchFamily="34" charset="0"/>
              </a:rPr>
              <a:t>Кризи</a:t>
            </a: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t>Криза е всяко възникнало събитие, за което не сме подготвени, и/или нямаме план за  действие</a:t>
            </a:r>
            <a:r>
              <a:rPr lang="bg-BG" sz="2400" dirty="0" smtClean="0"/>
              <a:t>.</a:t>
            </a:r>
          </a:p>
          <a:p>
            <a:pPr marL="0" indent="0">
              <a:buFont typeface="Arial" panose="020B0604020202020204" pitchFamily="34" charset="0"/>
              <a:buNone/>
              <a:defRPr/>
            </a:pPr>
            <a:r>
              <a:rPr lang="ru-RU" sz="1600" i="1" dirty="0" smtClean="0">
                <a:solidFill>
                  <a:srgbClr val="002060"/>
                </a:solidFill>
              </a:rPr>
              <a:t>Разпишете процедура за реакция! Част от вашия план.</a:t>
            </a:r>
          </a:p>
          <a:p>
            <a:pPr marL="0" indent="0">
              <a:buFont typeface="Arial" panose="020B0604020202020204" pitchFamily="34" charset="0"/>
              <a:buNone/>
              <a:defRPr/>
            </a:pPr>
            <a:endParaRPr lang="ru-RU" sz="1600" i="1" dirty="0" smtClean="0">
              <a:solidFill>
                <a:srgbClr val="002060"/>
              </a:solidFill>
            </a:endParaRPr>
          </a:p>
          <a:p>
            <a:pPr marL="0" indent="0">
              <a:buFont typeface="Arial" panose="020B0604020202020204" pitchFamily="34" charset="0"/>
              <a:buNone/>
              <a:defRPr/>
            </a:pPr>
            <a:r>
              <a:rPr lang="ru-RU" sz="1600" u="sng" dirty="0" smtClean="0">
                <a:solidFill>
                  <a:srgbClr val="002060"/>
                </a:solidFill>
              </a:rPr>
              <a:t>При настъпване на ситуация</a:t>
            </a:r>
          </a:p>
          <a:p>
            <a:pPr marL="0" indent="0">
              <a:buFont typeface="Arial" panose="020B0604020202020204" pitchFamily="34" charset="0"/>
              <a:buNone/>
              <a:defRPr/>
            </a:pPr>
            <a:endParaRPr lang="ru-RU" sz="1600" dirty="0" smtClean="0">
              <a:solidFill>
                <a:srgbClr val="002060"/>
              </a:solidFill>
            </a:endParaRPr>
          </a:p>
          <a:p>
            <a:pPr>
              <a:defRPr/>
            </a:pPr>
            <a:r>
              <a:rPr lang="ru-RU" sz="1600" dirty="0" smtClean="0">
                <a:solidFill>
                  <a:srgbClr val="002060"/>
                </a:solidFill>
              </a:rPr>
              <a:t>Свържете се с АДГ, ДГ, Комитет по Публичен имидж.</a:t>
            </a:r>
          </a:p>
          <a:p>
            <a:pPr>
              <a:defRPr/>
            </a:pPr>
            <a:r>
              <a:rPr lang="ru-RU" sz="1600" dirty="0" smtClean="0">
                <a:solidFill>
                  <a:srgbClr val="002060"/>
                </a:solidFill>
              </a:rPr>
              <a:t>Предайте </a:t>
            </a:r>
            <a:r>
              <a:rPr lang="ru-RU" sz="1600" b="1" i="1" dirty="0" smtClean="0">
                <a:solidFill>
                  <a:srgbClr val="002060"/>
                </a:solidFill>
              </a:rPr>
              <a:t>кратко и точно</a:t>
            </a:r>
            <a:r>
              <a:rPr lang="ru-RU" sz="1600" dirty="0" smtClean="0">
                <a:solidFill>
                  <a:srgbClr val="002060"/>
                </a:solidFill>
              </a:rPr>
              <a:t> </a:t>
            </a:r>
            <a:r>
              <a:rPr lang="ru-RU" sz="1600" i="1" u="sng" dirty="0" smtClean="0">
                <a:solidFill>
                  <a:srgbClr val="002060"/>
                </a:solidFill>
              </a:rPr>
              <a:t>без украса и паника</a:t>
            </a:r>
            <a:r>
              <a:rPr lang="ru-RU" sz="1600" dirty="0" smtClean="0">
                <a:solidFill>
                  <a:srgbClr val="002060"/>
                </a:solidFill>
              </a:rPr>
              <a:t> информацията.</a:t>
            </a:r>
          </a:p>
          <a:p>
            <a:pPr>
              <a:defRPr/>
            </a:pPr>
            <a:r>
              <a:rPr lang="ru-RU" sz="1600" dirty="0" smtClean="0">
                <a:solidFill>
                  <a:srgbClr val="002060"/>
                </a:solidFill>
              </a:rPr>
              <a:t>Как да реагираме? Кога да реагираме.</a:t>
            </a:r>
            <a:endParaRPr lang="en-US" sz="1600" dirty="0" smtClean="0">
              <a:solidFill>
                <a:srgbClr val="002060"/>
              </a:solidFill>
            </a:endParaRPr>
          </a:p>
          <a:p>
            <a:pPr marL="0" indent="0">
              <a:buFont typeface="Arial" panose="020B0604020202020204" pitchFamily="34" charset="0"/>
              <a:buNone/>
              <a:defRPr/>
            </a:pPr>
            <a:endParaRPr lang="ru-RU" sz="1600" dirty="0" smtClean="0">
              <a:solidFill>
                <a:srgbClr val="002060"/>
              </a:solidFill>
            </a:endParaRPr>
          </a:p>
          <a:p>
            <a:pPr marL="0" indent="0">
              <a:buFont typeface="Arial" panose="020B0604020202020204" pitchFamily="34" charset="0"/>
              <a:buNone/>
              <a:defRPr/>
            </a:pPr>
            <a:endParaRPr lang="ru-RU" sz="1600" dirty="0" smtClean="0">
              <a:solidFill>
                <a:srgbClr val="002060"/>
              </a:solidFill>
            </a:endParaRPr>
          </a:p>
          <a:p>
            <a:pPr>
              <a:defRPr/>
            </a:pPr>
            <a:endParaRPr lang="ru-RU" sz="1600" dirty="0" smtClean="0">
              <a:solidFill>
                <a:srgbClr val="002060"/>
              </a:solidFill>
            </a:endParaRPr>
          </a:p>
          <a:p>
            <a:pPr>
              <a:defRPr/>
            </a:pPr>
            <a:endParaRPr lang="bg-BG" sz="1600" dirty="0">
              <a:solidFill>
                <a:srgbClr val="002060"/>
              </a:solidFill>
            </a:endParaRPr>
          </a:p>
          <a:p>
            <a:pPr>
              <a:defRPr/>
            </a:pPr>
            <a:endParaRPr lang="bg-BG" sz="1400" dirty="0" smtClean="0">
              <a:solidFill>
                <a:srgbClr val="002060"/>
              </a:solidFill>
            </a:endParaRPr>
          </a:p>
          <a:p>
            <a:pPr>
              <a:defRPr/>
            </a:pPr>
            <a:endParaRPr lang="bg-BG" sz="1400" dirty="0">
              <a:solidFill>
                <a:srgbClr val="002060"/>
              </a:solidFill>
            </a:endParaRPr>
          </a:p>
        </p:txBody>
      </p:sp>
      <p:sp>
        <p:nvSpPr>
          <p:cNvPr id="101380"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014622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135"/>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36"/>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2800" b="1">
                <a:latin typeface="Georgia"/>
                <a:ea typeface="Georgia"/>
                <a:cs typeface="Georgia"/>
                <a:sym typeface="Georgia"/>
              </a:rPr>
              <a:t>Поведение в социални мрежи</a:t>
            </a:r>
            <a:endParaRPr sz="2400" b="1">
              <a:latin typeface="Georgia"/>
              <a:ea typeface="Georgia"/>
              <a:cs typeface="Georgia"/>
              <a:sym typeface="Georgia"/>
            </a:endParaRPr>
          </a:p>
        </p:txBody>
      </p:sp>
      <p:sp>
        <p:nvSpPr>
          <p:cNvPr id="828" name="Google Shape;828;p136"/>
          <p:cNvSpPr txBox="1">
            <a:spLocks noGrp="1"/>
          </p:cNvSpPr>
          <p:nvPr>
            <p:ph type="subTitle" idx="1"/>
          </p:nvPr>
        </p:nvSpPr>
        <p:spPr>
          <a:xfrm>
            <a:off x="533400" y="4611744"/>
            <a:ext cx="7927032" cy="950856"/>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530"/>
              <a:buNone/>
            </a:pPr>
            <a:r>
              <a:rPr lang="bg-BG" sz="1530"/>
              <a:t>Подбор на информация. Подбор на публика. Споделяне и публикуване. Роли и правила.  Управление на информацията. Мониторинг</a:t>
            </a:r>
            <a:endParaRPr sz="1530">
              <a:latin typeface="Georgia"/>
              <a:ea typeface="Georgia"/>
              <a:cs typeface="Georgia"/>
              <a:sym typeface="Georgia"/>
            </a:endParaRPr>
          </a:p>
          <a:p>
            <a:pPr marL="0" lvl="0" indent="0" algn="l" rtl="0">
              <a:lnSpc>
                <a:spcPct val="80000"/>
              </a:lnSpc>
              <a:spcBef>
                <a:spcPts val="340"/>
              </a:spcBef>
              <a:spcAft>
                <a:spcPts val="0"/>
              </a:spcAft>
              <a:buClr>
                <a:schemeClr val="dk2"/>
              </a:buClr>
              <a:buSzPts val="1700"/>
              <a:buNone/>
            </a:pPr>
            <a:r>
              <a:rPr lang="bg-BG" sz="1700" b="1">
                <a:latin typeface="Georgia"/>
                <a:ea typeface="Georgia"/>
                <a:cs typeface="Georgia"/>
                <a:sym typeface="Georgia"/>
              </a:rPr>
              <a:t>Гергана Георгиева, секретар 2019/2020</a:t>
            </a:r>
            <a:endParaRPr/>
          </a:p>
          <a:p>
            <a:pPr marL="0" lvl="0" indent="0" algn="l" rtl="0">
              <a:lnSpc>
                <a:spcPct val="80000"/>
              </a:lnSpc>
              <a:spcBef>
                <a:spcPts val="340"/>
              </a:spcBef>
              <a:spcAft>
                <a:spcPts val="0"/>
              </a:spcAft>
              <a:buClr>
                <a:schemeClr val="dk2"/>
              </a:buClr>
              <a:buSzPts val="1700"/>
              <a:buNone/>
            </a:pPr>
            <a:r>
              <a:rPr lang="bg-BG" sz="1700" b="1">
                <a:latin typeface="Georgia"/>
                <a:ea typeface="Georgia"/>
                <a:cs typeface="Georgia"/>
                <a:sym typeface="Georgia"/>
              </a:rPr>
              <a:t>РК Бургас</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Малко встъпителни думи</a:t>
            </a:r>
            <a:endParaRPr/>
          </a:p>
        </p:txBody>
      </p:sp>
      <p:sp>
        <p:nvSpPr>
          <p:cNvPr id="835" name="Google Shape;835;p137"/>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2060"/>
              </a:buClr>
              <a:buSzPts val="1400"/>
              <a:buChar char="•"/>
            </a:pPr>
            <a:r>
              <a:rPr lang="bg-BG" sz="1400" b="1">
                <a:solidFill>
                  <a:srgbClr val="002060"/>
                </a:solidFill>
                <a:latin typeface="Georgia"/>
                <a:ea typeface="Georgia"/>
                <a:cs typeface="Georgia"/>
                <a:sym typeface="Georgia"/>
              </a:rPr>
              <a:t>Процеси:</a:t>
            </a:r>
            <a:endParaRPr/>
          </a:p>
          <a:p>
            <a:pPr marL="342900" lvl="0" indent="-342900" algn="l" rtl="0">
              <a:spcBef>
                <a:spcPts val="280"/>
              </a:spcBef>
              <a:spcAft>
                <a:spcPts val="0"/>
              </a:spcAft>
              <a:buClr>
                <a:srgbClr val="002060"/>
              </a:buClr>
              <a:buSzPts val="1400"/>
              <a:buChar char="•"/>
            </a:pPr>
            <a:r>
              <a:rPr lang="bg-BG" sz="1400">
                <a:solidFill>
                  <a:srgbClr val="002060"/>
                </a:solidFill>
                <a:latin typeface="Georgia"/>
                <a:ea typeface="Georgia"/>
                <a:cs typeface="Georgia"/>
                <a:sym typeface="Georgia"/>
              </a:rPr>
              <a:t>Нарастване обема на </a:t>
            </a:r>
            <a:r>
              <a:rPr lang="bg-BG" sz="1400" b="1">
                <a:solidFill>
                  <a:srgbClr val="002060"/>
                </a:solidFill>
                <a:latin typeface="Georgia"/>
                <a:ea typeface="Georgia"/>
                <a:cs typeface="Georgia"/>
                <a:sym typeface="Georgia"/>
              </a:rPr>
              <a:t>наличната  </a:t>
            </a:r>
            <a:r>
              <a:rPr lang="bg-BG" sz="1400">
                <a:solidFill>
                  <a:srgbClr val="002060"/>
                </a:solidFill>
                <a:latin typeface="Georgia"/>
                <a:ea typeface="Georgia"/>
                <a:cs typeface="Georgia"/>
                <a:sym typeface="Georgia"/>
              </a:rPr>
              <a:t>информация</a:t>
            </a:r>
            <a:endParaRPr/>
          </a:p>
          <a:p>
            <a:pPr marL="342900" lvl="0" indent="-342900" algn="l" rtl="0">
              <a:spcBef>
                <a:spcPts val="280"/>
              </a:spcBef>
              <a:spcAft>
                <a:spcPts val="0"/>
              </a:spcAft>
              <a:buClr>
                <a:srgbClr val="002060"/>
              </a:buClr>
              <a:buSzPts val="1400"/>
              <a:buChar char="•"/>
            </a:pPr>
            <a:r>
              <a:rPr lang="bg-BG" sz="1400">
                <a:solidFill>
                  <a:srgbClr val="002060"/>
                </a:solidFill>
                <a:latin typeface="Georgia"/>
                <a:ea typeface="Georgia"/>
                <a:cs typeface="Georgia"/>
                <a:sym typeface="Georgia"/>
              </a:rPr>
              <a:t>Нарастване броя на </a:t>
            </a:r>
            <a:r>
              <a:rPr lang="bg-BG" sz="1400" b="1">
                <a:solidFill>
                  <a:srgbClr val="002060"/>
                </a:solidFill>
                <a:latin typeface="Georgia"/>
                <a:ea typeface="Georgia"/>
                <a:cs typeface="Georgia"/>
                <a:sym typeface="Georgia"/>
              </a:rPr>
              <a:t>активните</a:t>
            </a:r>
            <a:r>
              <a:rPr lang="bg-BG" sz="1400">
                <a:solidFill>
                  <a:srgbClr val="002060"/>
                </a:solidFill>
                <a:latin typeface="Georgia"/>
                <a:ea typeface="Georgia"/>
                <a:cs typeface="Georgia"/>
                <a:sym typeface="Georgia"/>
              </a:rPr>
              <a:t> интернет потребители</a:t>
            </a:r>
            <a:endParaRPr/>
          </a:p>
        </p:txBody>
      </p:sp>
      <p:sp>
        <p:nvSpPr>
          <p:cNvPr id="836" name="Google Shape;836;p137"/>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837" name="Google Shape;837;p137"/>
          <p:cNvPicPr preferRelativeResize="0"/>
          <p:nvPr/>
        </p:nvPicPr>
        <p:blipFill rotWithShape="1">
          <a:blip r:embed="rId3">
            <a:alphaModFix/>
          </a:blip>
          <a:srcRect/>
          <a:stretch/>
        </p:blipFill>
        <p:spPr>
          <a:xfrm>
            <a:off x="31751" y="1989138"/>
            <a:ext cx="4108202" cy="4260005"/>
          </a:xfrm>
          <a:prstGeom prst="rect">
            <a:avLst/>
          </a:prstGeom>
          <a:noFill/>
          <a:ln>
            <a:noFill/>
          </a:ln>
        </p:spPr>
      </p:pic>
      <p:pic>
        <p:nvPicPr>
          <p:cNvPr id="838" name="Google Shape;838;p137"/>
          <p:cNvPicPr preferRelativeResize="0"/>
          <p:nvPr/>
        </p:nvPicPr>
        <p:blipFill rotWithShape="1">
          <a:blip r:embed="rId4">
            <a:alphaModFix/>
          </a:blip>
          <a:srcRect/>
          <a:stretch/>
        </p:blipFill>
        <p:spPr>
          <a:xfrm>
            <a:off x="4283968" y="2492375"/>
            <a:ext cx="4440237" cy="266541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3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Ротарианците сме хора на действието!</a:t>
            </a:r>
            <a:endParaRPr/>
          </a:p>
        </p:txBody>
      </p:sp>
      <p:pic>
        <p:nvPicPr>
          <p:cNvPr id="844" name="Google Shape;844;p138" descr="Image may contain: 3 people, people smiling, people sitting and text"/>
          <p:cNvPicPr preferRelativeResize="0"/>
          <p:nvPr/>
        </p:nvPicPr>
        <p:blipFill rotWithShape="1">
          <a:blip r:embed="rId3">
            <a:alphaModFix/>
          </a:blip>
          <a:srcRect/>
          <a:stretch/>
        </p:blipFill>
        <p:spPr>
          <a:xfrm>
            <a:off x="539750" y="2636838"/>
            <a:ext cx="8105775" cy="3000375"/>
          </a:xfrm>
          <a:prstGeom prst="rect">
            <a:avLst/>
          </a:prstGeom>
          <a:noFill/>
          <a:ln>
            <a:noFill/>
          </a:ln>
        </p:spPr>
      </p:pic>
      <p:sp>
        <p:nvSpPr>
          <p:cNvPr id="845" name="Google Shape;845;p138"/>
          <p:cNvSpPr txBox="1"/>
          <p:nvPr/>
        </p:nvSpPr>
        <p:spPr>
          <a:xfrm>
            <a:off x="539750" y="1755775"/>
            <a:ext cx="1812925"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bg-BG" sz="1800">
                <a:solidFill>
                  <a:srgbClr val="001B51"/>
                </a:solidFill>
                <a:latin typeface="Arial"/>
                <a:ea typeface="Arial"/>
                <a:cs typeface="Arial"/>
                <a:sym typeface="Arial"/>
              </a:rPr>
              <a:t>#peopleofaction</a:t>
            </a:r>
            <a:endParaRPr sz="1800">
              <a:solidFill>
                <a:srgbClr val="001B5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139"/>
          <p:cNvPicPr preferRelativeResize="0"/>
          <p:nvPr/>
        </p:nvPicPr>
        <p:blipFill rotWithShape="1">
          <a:blip r:embed="rId3">
            <a:alphaModFix/>
          </a:blip>
          <a:srcRect/>
          <a:stretch/>
        </p:blipFill>
        <p:spPr>
          <a:xfrm>
            <a:off x="395288" y="1989138"/>
            <a:ext cx="3727450" cy="3451225"/>
          </a:xfrm>
          <a:prstGeom prst="rect">
            <a:avLst/>
          </a:prstGeom>
          <a:noFill/>
          <a:ln>
            <a:noFill/>
          </a:ln>
        </p:spPr>
      </p:pic>
      <p:sp>
        <p:nvSpPr>
          <p:cNvPr id="851" name="Google Shape;851;p13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Провокиране на реакция</a:t>
            </a:r>
            <a:endParaRPr/>
          </a:p>
        </p:txBody>
      </p:sp>
      <p:sp>
        <p:nvSpPr>
          <p:cNvPr id="852" name="Google Shape;852;p139"/>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1B51"/>
              </a:buClr>
              <a:buSzPts val="1800"/>
              <a:buNone/>
            </a:pPr>
            <a:r>
              <a:rPr lang="bg-BG" sz="1800">
                <a:solidFill>
                  <a:srgbClr val="001B51"/>
                </a:solidFill>
              </a:rPr>
              <a:t>Интересна, забавна, будеща емоционална реакция информация.</a:t>
            </a:r>
            <a:endParaRPr sz="1800">
              <a:solidFill>
                <a:srgbClr val="001B51"/>
              </a:solidFill>
            </a:endParaRPr>
          </a:p>
        </p:txBody>
      </p:sp>
      <p:pic>
        <p:nvPicPr>
          <p:cNvPr id="853" name="Google Shape;853;p139"/>
          <p:cNvPicPr preferRelativeResize="0"/>
          <p:nvPr/>
        </p:nvPicPr>
        <p:blipFill rotWithShape="1">
          <a:blip r:embed="rId4">
            <a:alphaModFix/>
          </a:blip>
          <a:srcRect/>
          <a:stretch/>
        </p:blipFill>
        <p:spPr>
          <a:xfrm>
            <a:off x="4967288" y="1989138"/>
            <a:ext cx="3862387" cy="370046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140"/>
          <p:cNvPicPr preferRelativeResize="0"/>
          <p:nvPr/>
        </p:nvPicPr>
        <p:blipFill rotWithShape="1">
          <a:blip r:embed="rId3">
            <a:alphaModFix/>
          </a:blip>
          <a:srcRect/>
          <a:stretch/>
        </p:blipFill>
        <p:spPr>
          <a:xfrm>
            <a:off x="4067175" y="1268413"/>
            <a:ext cx="4511675" cy="4176712"/>
          </a:xfrm>
          <a:prstGeom prst="rect">
            <a:avLst/>
          </a:prstGeom>
          <a:noFill/>
          <a:ln>
            <a:noFill/>
          </a:ln>
        </p:spPr>
      </p:pic>
      <p:sp>
        <p:nvSpPr>
          <p:cNvPr id="859" name="Google Shape;859;p14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Технически постановки - Facebook</a:t>
            </a:r>
            <a:endParaRPr b="1">
              <a:latin typeface="Arial Narrow"/>
              <a:ea typeface="Arial Narrow"/>
              <a:cs typeface="Arial Narrow"/>
              <a:sym typeface="Arial Narrow"/>
            </a:endParaRPr>
          </a:p>
        </p:txBody>
      </p:sp>
      <p:sp>
        <p:nvSpPr>
          <p:cNvPr id="860" name="Google Shape;860;p140"/>
          <p:cNvSpPr txBox="1">
            <a:spLocks noGrp="1"/>
          </p:cNvSpPr>
          <p:nvPr>
            <p:ph type="body" idx="1"/>
          </p:nvPr>
        </p:nvSpPr>
        <p:spPr>
          <a:xfrm>
            <a:off x="457200" y="1219200"/>
            <a:ext cx="34671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1800"/>
              <a:buChar char="•"/>
            </a:pPr>
            <a:r>
              <a:rPr lang="bg-BG" sz="1800">
                <a:solidFill>
                  <a:srgbClr val="001B51"/>
                </a:solidFill>
              </a:rPr>
              <a:t>Профил, група и страница</a:t>
            </a:r>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Публикация, адаптирана за мобилни устройства</a:t>
            </a:r>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Хаштагове - #ротари #ротарианци #хоранадействието #peopleofaction</a:t>
            </a:r>
            <a:endParaRPr sz="1800">
              <a:solidFill>
                <a:srgbClr val="001B51"/>
              </a:solidFill>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Ясен брандинг. Корпоративна идентичност.</a:t>
            </a:r>
            <a:endParaRPr/>
          </a:p>
          <a:p>
            <a:pPr marL="342900" lvl="0" indent="-228600" algn="l" rtl="0">
              <a:spcBef>
                <a:spcPts val="360"/>
              </a:spcBef>
              <a:spcAft>
                <a:spcPts val="0"/>
              </a:spcAft>
              <a:buClr>
                <a:srgbClr val="58585A"/>
              </a:buClr>
              <a:buSzPts val="1800"/>
              <a:buNone/>
            </a:pPr>
            <a:endParaRPr sz="1800">
              <a:solidFill>
                <a:srgbClr val="001B5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141"/>
          <p:cNvPicPr preferRelativeResize="0"/>
          <p:nvPr/>
        </p:nvPicPr>
        <p:blipFill rotWithShape="1">
          <a:blip r:embed="rId3">
            <a:alphaModFix/>
          </a:blip>
          <a:srcRect/>
          <a:stretch/>
        </p:blipFill>
        <p:spPr>
          <a:xfrm>
            <a:off x="5796136" y="1100138"/>
            <a:ext cx="2784302" cy="4663377"/>
          </a:xfrm>
          <a:prstGeom prst="rect">
            <a:avLst/>
          </a:prstGeom>
          <a:noFill/>
          <a:ln>
            <a:noFill/>
          </a:ln>
        </p:spPr>
      </p:pic>
      <p:sp>
        <p:nvSpPr>
          <p:cNvPr id="866" name="Google Shape;866;p14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Структура на фейсбук публикация</a:t>
            </a:r>
            <a:endParaRPr/>
          </a:p>
        </p:txBody>
      </p:sp>
      <p:sp>
        <p:nvSpPr>
          <p:cNvPr id="867" name="Google Shape;867;p141"/>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1800"/>
              <a:buChar char="•"/>
            </a:pPr>
            <a:r>
              <a:rPr lang="bg-BG" sz="1800">
                <a:solidFill>
                  <a:srgbClr val="001B51"/>
                </a:solidFill>
              </a:rPr>
              <a:t>Бъдете наясно, коя е </a:t>
            </a:r>
            <a:r>
              <a:rPr lang="bg-BG" sz="1800" b="1">
                <a:solidFill>
                  <a:srgbClr val="001B51"/>
                </a:solidFill>
              </a:rPr>
              <a:t>публиката</a:t>
            </a:r>
            <a:r>
              <a:rPr lang="bg-BG" sz="1800">
                <a:solidFill>
                  <a:srgbClr val="001B51"/>
                </a:solidFill>
              </a:rPr>
              <a:t>,</a:t>
            </a:r>
            <a:br>
              <a:rPr lang="bg-BG" sz="1800">
                <a:solidFill>
                  <a:srgbClr val="001B51"/>
                </a:solidFill>
              </a:rPr>
            </a:br>
            <a:r>
              <a:rPr lang="bg-BG" sz="1800">
                <a:solidFill>
                  <a:srgbClr val="001B51"/>
                </a:solidFill>
              </a:rPr>
              <a:t>към която се целите.</a:t>
            </a:r>
            <a:endParaRPr/>
          </a:p>
          <a:p>
            <a:pPr marL="342900" lvl="0" indent="-342900" algn="l" rtl="0">
              <a:spcBef>
                <a:spcPts val="360"/>
              </a:spcBef>
              <a:spcAft>
                <a:spcPts val="0"/>
              </a:spcAft>
              <a:buClr>
                <a:srgbClr val="001B51"/>
              </a:buClr>
              <a:buSzPts val="1800"/>
              <a:buChar char="•"/>
            </a:pPr>
            <a:r>
              <a:rPr lang="bg-BG" sz="1800">
                <a:solidFill>
                  <a:srgbClr val="001B51"/>
                </a:solidFill>
              </a:rPr>
              <a:t>Бъдете </a:t>
            </a:r>
            <a:r>
              <a:rPr lang="bg-BG" sz="1800" b="1">
                <a:solidFill>
                  <a:srgbClr val="001B51"/>
                </a:solidFill>
              </a:rPr>
              <a:t>постоянни</a:t>
            </a:r>
            <a:endParaRPr/>
          </a:p>
          <a:p>
            <a:pPr marL="342900" lvl="0" indent="-342900" algn="l" rtl="0">
              <a:spcBef>
                <a:spcPts val="360"/>
              </a:spcBef>
              <a:spcAft>
                <a:spcPts val="0"/>
              </a:spcAft>
              <a:buClr>
                <a:srgbClr val="001B51"/>
              </a:buClr>
              <a:buSzPts val="1800"/>
              <a:buChar char="•"/>
            </a:pPr>
            <a:r>
              <a:rPr lang="bg-BG" sz="1800">
                <a:solidFill>
                  <a:srgbClr val="001B51"/>
                </a:solidFill>
              </a:rPr>
              <a:t>Придържайте се към 2 реда – бъдете кратки</a:t>
            </a:r>
            <a:endParaRPr/>
          </a:p>
          <a:p>
            <a:pPr marL="342900" lvl="0" indent="-342900" algn="l" rtl="0">
              <a:spcBef>
                <a:spcPts val="360"/>
              </a:spcBef>
              <a:spcAft>
                <a:spcPts val="0"/>
              </a:spcAft>
              <a:buClr>
                <a:srgbClr val="001B51"/>
              </a:buClr>
              <a:buSzPts val="1800"/>
              <a:buChar char="•"/>
            </a:pPr>
            <a:r>
              <a:rPr lang="bg-BG" sz="1800">
                <a:solidFill>
                  <a:srgbClr val="001B51"/>
                </a:solidFill>
              </a:rPr>
              <a:t>Спазвайте правилата</a:t>
            </a:r>
            <a:endParaRPr/>
          </a:p>
          <a:p>
            <a:pPr marL="342900" lvl="0" indent="-342900" algn="l" rtl="0">
              <a:spcBef>
                <a:spcPts val="360"/>
              </a:spcBef>
              <a:spcAft>
                <a:spcPts val="0"/>
              </a:spcAft>
              <a:buClr>
                <a:srgbClr val="001B51"/>
              </a:buClr>
              <a:buSzPts val="1800"/>
              <a:buChar char="•"/>
            </a:pPr>
            <a:r>
              <a:rPr lang="bg-BG" sz="1800">
                <a:solidFill>
                  <a:srgbClr val="001B51"/>
                </a:solidFill>
              </a:rPr>
              <a:t>Използвайте </a:t>
            </a:r>
            <a:r>
              <a:rPr lang="bg-BG" sz="1800" b="1">
                <a:solidFill>
                  <a:srgbClr val="001B51"/>
                </a:solidFill>
              </a:rPr>
              <a:t>Call to Action</a:t>
            </a:r>
            <a:endParaRPr/>
          </a:p>
          <a:p>
            <a:pPr marL="342900" lvl="0" indent="-342900" algn="l" rtl="0">
              <a:spcBef>
                <a:spcPts val="360"/>
              </a:spcBef>
              <a:spcAft>
                <a:spcPts val="0"/>
              </a:spcAft>
              <a:buClr>
                <a:srgbClr val="001B51"/>
              </a:buClr>
              <a:buSzPts val="1800"/>
              <a:buChar char="•"/>
            </a:pPr>
            <a:r>
              <a:rPr lang="bg-BG" sz="1800">
                <a:solidFill>
                  <a:srgbClr val="001B51"/>
                </a:solidFill>
              </a:rPr>
              <a:t>Напишете </a:t>
            </a:r>
            <a:r>
              <a:rPr lang="bg-BG" sz="1800" b="1">
                <a:solidFill>
                  <a:srgbClr val="001B51"/>
                </a:solidFill>
              </a:rPr>
              <a:t>хвалебствие – </a:t>
            </a:r>
            <a:br>
              <a:rPr lang="bg-BG" sz="1800" b="1">
                <a:solidFill>
                  <a:srgbClr val="001B51"/>
                </a:solidFill>
              </a:rPr>
            </a:br>
            <a:r>
              <a:rPr lang="bg-BG" sz="1800" b="1">
                <a:solidFill>
                  <a:srgbClr val="001B51"/>
                </a:solidFill>
              </a:rPr>
              <a:t>бъдете позитивни</a:t>
            </a:r>
            <a:endParaRPr/>
          </a:p>
          <a:p>
            <a:pPr marL="342900" lvl="0" indent="-342900" algn="l" rtl="0">
              <a:spcBef>
                <a:spcPts val="360"/>
              </a:spcBef>
              <a:spcAft>
                <a:spcPts val="0"/>
              </a:spcAft>
              <a:buClr>
                <a:srgbClr val="001B51"/>
              </a:buClr>
              <a:buSzPts val="1800"/>
              <a:buChar char="•"/>
            </a:pPr>
            <a:r>
              <a:rPr lang="bg-BG" sz="1800">
                <a:solidFill>
                  <a:srgbClr val="001B51"/>
                </a:solidFill>
              </a:rPr>
              <a:t>Добавете </a:t>
            </a:r>
            <a:r>
              <a:rPr lang="bg-BG" sz="1800" b="1">
                <a:solidFill>
                  <a:srgbClr val="001B51"/>
                </a:solidFill>
              </a:rPr>
              <a:t>снимка</a:t>
            </a:r>
            <a:endParaRPr/>
          </a:p>
          <a:p>
            <a:pPr marL="342900" lvl="0" indent="-342900" algn="l" rtl="0">
              <a:spcBef>
                <a:spcPts val="360"/>
              </a:spcBef>
              <a:spcAft>
                <a:spcPts val="0"/>
              </a:spcAft>
              <a:buClr>
                <a:srgbClr val="001B51"/>
              </a:buClr>
              <a:buSzPts val="1800"/>
              <a:buChar char="•"/>
            </a:pPr>
            <a:r>
              <a:rPr lang="bg-BG" sz="1800">
                <a:solidFill>
                  <a:srgbClr val="001B51"/>
                </a:solidFill>
              </a:rPr>
              <a:t>Използвайте логото на Ротари</a:t>
            </a:r>
            <a:endParaRPr/>
          </a:p>
          <a:p>
            <a:pPr marL="342900" lvl="0" indent="-342900" algn="l" rtl="0">
              <a:spcBef>
                <a:spcPts val="360"/>
              </a:spcBef>
              <a:spcAft>
                <a:spcPts val="0"/>
              </a:spcAft>
              <a:buClr>
                <a:srgbClr val="001B51"/>
              </a:buClr>
              <a:buSzPts val="1800"/>
              <a:buChar char="•"/>
            </a:pPr>
            <a:r>
              <a:rPr lang="bg-BG" sz="1800">
                <a:solidFill>
                  <a:srgbClr val="001B51"/>
                </a:solidFill>
              </a:rPr>
              <a:t>Свържете публикацията с партньори </a:t>
            </a:r>
            <a:br>
              <a:rPr lang="bg-BG" sz="1800">
                <a:solidFill>
                  <a:srgbClr val="001B51"/>
                </a:solidFill>
              </a:rPr>
            </a:br>
            <a:r>
              <a:rPr lang="bg-BG" sz="1800">
                <a:solidFill>
                  <a:srgbClr val="001B51"/>
                </a:solidFill>
              </a:rPr>
              <a:t>и основни действащи лица в събитието</a:t>
            </a:r>
            <a:br>
              <a:rPr lang="bg-BG" sz="1800">
                <a:solidFill>
                  <a:srgbClr val="001B51"/>
                </a:solidFill>
              </a:rPr>
            </a:br>
            <a:endParaRPr sz="1800">
              <a:solidFill>
                <a:srgbClr val="001B5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4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Други социални мрежи - демография</a:t>
            </a:r>
            <a:endParaRPr/>
          </a:p>
        </p:txBody>
      </p:sp>
      <p:pic>
        <p:nvPicPr>
          <p:cNvPr id="873" name="Google Shape;873;p142"/>
          <p:cNvPicPr preferRelativeResize="0"/>
          <p:nvPr/>
        </p:nvPicPr>
        <p:blipFill rotWithShape="1">
          <a:blip r:embed="rId3">
            <a:alphaModFix/>
          </a:blip>
          <a:srcRect/>
          <a:stretch/>
        </p:blipFill>
        <p:spPr>
          <a:xfrm>
            <a:off x="323850" y="1412875"/>
            <a:ext cx="3860800" cy="3803650"/>
          </a:xfrm>
          <a:prstGeom prst="rect">
            <a:avLst/>
          </a:prstGeom>
          <a:noFill/>
          <a:ln>
            <a:noFill/>
          </a:ln>
        </p:spPr>
      </p:pic>
      <p:pic>
        <p:nvPicPr>
          <p:cNvPr id="874" name="Google Shape;874;p142"/>
          <p:cNvPicPr preferRelativeResize="0"/>
          <p:nvPr/>
        </p:nvPicPr>
        <p:blipFill rotWithShape="1">
          <a:blip r:embed="rId4">
            <a:alphaModFix/>
          </a:blip>
          <a:srcRect/>
          <a:stretch/>
        </p:blipFill>
        <p:spPr>
          <a:xfrm>
            <a:off x="4427538" y="1976438"/>
            <a:ext cx="4248150" cy="1295400"/>
          </a:xfrm>
          <a:prstGeom prst="rect">
            <a:avLst/>
          </a:prstGeom>
          <a:noFill/>
          <a:ln>
            <a:noFill/>
          </a:ln>
        </p:spPr>
      </p:pic>
      <p:sp>
        <p:nvSpPr>
          <p:cNvPr id="875" name="Google Shape;875;p142"/>
          <p:cNvSpPr txBox="1"/>
          <p:nvPr/>
        </p:nvSpPr>
        <p:spPr>
          <a:xfrm>
            <a:off x="4787900" y="1412875"/>
            <a:ext cx="3529013" cy="6461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bg-BG" sz="1800" b="1">
                <a:solidFill>
                  <a:srgbClr val="001B51"/>
                </a:solidFill>
                <a:latin typeface="Arial"/>
                <a:ea typeface="Arial"/>
                <a:cs typeface="Arial"/>
                <a:sym typeface="Arial"/>
              </a:rPr>
              <a:t>Facebook</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76" name="Google Shape;876;p142"/>
          <p:cNvPicPr preferRelativeResize="0"/>
          <p:nvPr/>
        </p:nvPicPr>
        <p:blipFill rotWithShape="1">
          <a:blip r:embed="rId5">
            <a:alphaModFix/>
          </a:blip>
          <a:srcRect/>
          <a:stretch/>
        </p:blipFill>
        <p:spPr>
          <a:xfrm>
            <a:off x="4427538" y="4076700"/>
            <a:ext cx="4359275" cy="1506538"/>
          </a:xfrm>
          <a:prstGeom prst="rect">
            <a:avLst/>
          </a:prstGeom>
          <a:noFill/>
          <a:ln>
            <a:noFill/>
          </a:ln>
        </p:spPr>
      </p:pic>
      <p:sp>
        <p:nvSpPr>
          <p:cNvPr id="877" name="Google Shape;877;p142"/>
          <p:cNvSpPr txBox="1"/>
          <p:nvPr/>
        </p:nvSpPr>
        <p:spPr>
          <a:xfrm>
            <a:off x="4787900" y="3573463"/>
            <a:ext cx="3529013" cy="36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bg-BG" sz="1800" b="1">
                <a:solidFill>
                  <a:srgbClr val="C00000"/>
                </a:solidFill>
                <a:latin typeface="Arial"/>
                <a:ea typeface="Arial"/>
                <a:cs typeface="Arial"/>
                <a:sym typeface="Arial"/>
              </a:rPr>
              <a:t>Instagram</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4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Структура на Instagram публикация</a:t>
            </a:r>
            <a:endParaRPr/>
          </a:p>
        </p:txBody>
      </p:sp>
      <p:sp>
        <p:nvSpPr>
          <p:cNvPr id="883" name="Google Shape;883;p143"/>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1800"/>
              <a:buChar char="•"/>
            </a:pPr>
            <a:r>
              <a:rPr lang="bg-BG" sz="1800">
                <a:solidFill>
                  <a:srgbClr val="001B51"/>
                </a:solidFill>
              </a:rPr>
              <a:t>Кратък текст (с хумор) ☺</a:t>
            </a:r>
            <a:endParaRPr sz="1800">
              <a:solidFill>
                <a:srgbClr val="001B51"/>
              </a:solidFill>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emojis</a:t>
            </a:r>
            <a:endParaRPr sz="1800">
              <a:solidFill>
                <a:srgbClr val="001B51"/>
              </a:solidFill>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Ангажираност</a:t>
            </a:r>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Текст с CTA (call-to-action)</a:t>
            </a:r>
            <a:endParaRPr sz="1800">
              <a:solidFill>
                <a:srgbClr val="001B51"/>
              </a:solidFill>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Споделяйте съдържание </a:t>
            </a:r>
            <a:br>
              <a:rPr lang="bg-BG" sz="1800">
                <a:solidFill>
                  <a:srgbClr val="001B51"/>
                </a:solidFill>
              </a:rPr>
            </a:br>
            <a:r>
              <a:rPr lang="bg-BG" sz="1800">
                <a:solidFill>
                  <a:srgbClr val="001B51"/>
                </a:solidFill>
              </a:rPr>
              <a:t>от последователите ви – прехвърляйре публикацията и във ФБ</a:t>
            </a:r>
            <a:endParaRPr/>
          </a:p>
          <a:p>
            <a:pPr marL="342900" lvl="0" indent="-228600" algn="l" rtl="0">
              <a:spcBef>
                <a:spcPts val="360"/>
              </a:spcBef>
              <a:spcAft>
                <a:spcPts val="0"/>
              </a:spcAft>
              <a:buClr>
                <a:srgbClr val="58585A"/>
              </a:buClr>
              <a:buSzPts val="1800"/>
              <a:buNone/>
            </a:pPr>
            <a:endParaRPr sz="1800">
              <a:solidFill>
                <a:srgbClr val="001B51"/>
              </a:solidFill>
            </a:endParaRPr>
          </a:p>
          <a:p>
            <a:pPr marL="342900" lvl="0" indent="-342900" algn="l" rtl="0">
              <a:spcBef>
                <a:spcPts val="360"/>
              </a:spcBef>
              <a:spcAft>
                <a:spcPts val="0"/>
              </a:spcAft>
              <a:buClr>
                <a:srgbClr val="001B51"/>
              </a:buClr>
              <a:buSzPts val="1800"/>
              <a:buChar char="•"/>
            </a:pPr>
            <a:r>
              <a:rPr lang="bg-BG" sz="1800">
                <a:solidFill>
                  <a:srgbClr val="001B51"/>
                </a:solidFill>
              </a:rPr>
              <a:t>Използвайте Хаштагове #rotary #ротари #хоранадействието #peopleofaction </a:t>
            </a:r>
            <a:endParaRPr sz="1800">
              <a:solidFill>
                <a:srgbClr val="001B51"/>
              </a:solidFill>
            </a:endParaRPr>
          </a:p>
        </p:txBody>
      </p:sp>
      <p:pic>
        <p:nvPicPr>
          <p:cNvPr id="884" name="Google Shape;884;p143"/>
          <p:cNvPicPr preferRelativeResize="0"/>
          <p:nvPr/>
        </p:nvPicPr>
        <p:blipFill rotWithShape="1">
          <a:blip r:embed="rId3">
            <a:alphaModFix/>
          </a:blip>
          <a:srcRect/>
          <a:stretch/>
        </p:blipFill>
        <p:spPr>
          <a:xfrm>
            <a:off x="1630363" y="1939925"/>
            <a:ext cx="2209800" cy="312738"/>
          </a:xfrm>
          <a:prstGeom prst="rect">
            <a:avLst/>
          </a:prstGeom>
          <a:noFill/>
          <a:ln>
            <a:noFill/>
          </a:ln>
        </p:spPr>
      </p:pic>
      <p:pic>
        <p:nvPicPr>
          <p:cNvPr id="885" name="Google Shape;885;p143"/>
          <p:cNvPicPr preferRelativeResize="0"/>
          <p:nvPr/>
        </p:nvPicPr>
        <p:blipFill rotWithShape="1">
          <a:blip r:embed="rId4">
            <a:alphaModFix/>
          </a:blip>
          <a:srcRect/>
          <a:stretch/>
        </p:blipFill>
        <p:spPr>
          <a:xfrm>
            <a:off x="4139952" y="1916832"/>
            <a:ext cx="4541391" cy="2205983"/>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4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Други социални мрежи</a:t>
            </a:r>
            <a:endParaRPr/>
          </a:p>
        </p:txBody>
      </p:sp>
      <p:sp>
        <p:nvSpPr>
          <p:cNvPr id="891" name="Google Shape;891;p144" descr="Image result for linked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2" name="Google Shape;892;p144" descr="Image result for linkedin"/>
          <p:cNvSpPr/>
          <p:nvPr/>
        </p:nvSpPr>
        <p:spPr>
          <a:xfrm>
            <a:off x="307975"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93" name="Google Shape;893;p144" descr="Image result for linkedin"/>
          <p:cNvPicPr preferRelativeResize="0"/>
          <p:nvPr/>
        </p:nvPicPr>
        <p:blipFill rotWithShape="1">
          <a:blip r:embed="rId3">
            <a:alphaModFix/>
          </a:blip>
          <a:srcRect/>
          <a:stretch/>
        </p:blipFill>
        <p:spPr>
          <a:xfrm>
            <a:off x="307975" y="1341438"/>
            <a:ext cx="1743075" cy="1308100"/>
          </a:xfrm>
          <a:prstGeom prst="rect">
            <a:avLst/>
          </a:prstGeom>
          <a:noFill/>
          <a:ln>
            <a:noFill/>
          </a:ln>
        </p:spPr>
      </p:pic>
      <p:pic>
        <p:nvPicPr>
          <p:cNvPr id="894" name="Google Shape;894;p144" descr="Image result for twitter"/>
          <p:cNvPicPr preferRelativeResize="0"/>
          <p:nvPr/>
        </p:nvPicPr>
        <p:blipFill rotWithShape="1">
          <a:blip r:embed="rId4">
            <a:alphaModFix/>
          </a:blip>
          <a:srcRect/>
          <a:stretch/>
        </p:blipFill>
        <p:spPr>
          <a:xfrm>
            <a:off x="3087688" y="1233488"/>
            <a:ext cx="2109787" cy="1406525"/>
          </a:xfrm>
          <a:prstGeom prst="rect">
            <a:avLst/>
          </a:prstGeom>
          <a:noFill/>
          <a:ln>
            <a:noFill/>
          </a:ln>
        </p:spPr>
      </p:pic>
      <p:pic>
        <p:nvPicPr>
          <p:cNvPr id="895" name="Google Shape;895;p144" descr="Image result for tumblr logo"/>
          <p:cNvPicPr preferRelativeResize="0"/>
          <p:nvPr/>
        </p:nvPicPr>
        <p:blipFill rotWithShape="1">
          <a:blip r:embed="rId5">
            <a:alphaModFix/>
          </a:blip>
          <a:srcRect/>
          <a:stretch/>
        </p:blipFill>
        <p:spPr>
          <a:xfrm>
            <a:off x="6332538" y="1239838"/>
            <a:ext cx="2320925" cy="1392237"/>
          </a:xfrm>
          <a:prstGeom prst="rect">
            <a:avLst/>
          </a:prstGeom>
          <a:noFill/>
          <a:ln>
            <a:noFill/>
          </a:ln>
        </p:spPr>
      </p:pic>
      <p:pic>
        <p:nvPicPr>
          <p:cNvPr id="896" name="Google Shape;896;p144" descr="Related image"/>
          <p:cNvPicPr preferRelativeResize="0"/>
          <p:nvPr/>
        </p:nvPicPr>
        <p:blipFill rotWithShape="1">
          <a:blip r:embed="rId6">
            <a:alphaModFix/>
          </a:blip>
          <a:srcRect/>
          <a:stretch/>
        </p:blipFill>
        <p:spPr>
          <a:xfrm>
            <a:off x="612775" y="3211513"/>
            <a:ext cx="1246188" cy="1487487"/>
          </a:xfrm>
          <a:prstGeom prst="rect">
            <a:avLst/>
          </a:prstGeom>
          <a:noFill/>
          <a:ln>
            <a:noFill/>
          </a:ln>
        </p:spPr>
      </p:pic>
      <p:pic>
        <p:nvPicPr>
          <p:cNvPr id="897" name="Google Shape;897;p144" descr="Image result for reddit"/>
          <p:cNvPicPr preferRelativeResize="0"/>
          <p:nvPr/>
        </p:nvPicPr>
        <p:blipFill rotWithShape="1">
          <a:blip r:embed="rId7">
            <a:alphaModFix/>
          </a:blip>
          <a:srcRect/>
          <a:stretch/>
        </p:blipFill>
        <p:spPr>
          <a:xfrm>
            <a:off x="2916238" y="3246438"/>
            <a:ext cx="2579687" cy="1452562"/>
          </a:xfrm>
          <a:prstGeom prst="rect">
            <a:avLst/>
          </a:prstGeom>
          <a:noFill/>
          <a:ln>
            <a:noFill/>
          </a:ln>
        </p:spPr>
      </p:pic>
      <p:pic>
        <p:nvPicPr>
          <p:cNvPr id="898" name="Google Shape;898;p144" descr="Image result for tiktok"/>
          <p:cNvPicPr preferRelativeResize="0"/>
          <p:nvPr/>
        </p:nvPicPr>
        <p:blipFill rotWithShape="1">
          <a:blip r:embed="rId8">
            <a:alphaModFix/>
          </a:blip>
          <a:srcRect/>
          <a:stretch/>
        </p:blipFill>
        <p:spPr>
          <a:xfrm>
            <a:off x="6762750" y="3284538"/>
            <a:ext cx="1460500" cy="146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На добър час!</a:t>
            </a:r>
            <a:endParaRPr lang="en-US" altLang="en-US" sz="4000" b="1" smtClean="0">
              <a:latin typeface="Arial Narrow" pitchFamily="34" charset="0"/>
            </a:endParaRPr>
          </a:p>
        </p:txBody>
      </p:sp>
    </p:spTree>
    <p:extLst>
      <p:ext uri="{BB962C8B-B14F-4D97-AF65-F5344CB8AC3E}">
        <p14:creationId xmlns:p14="http://schemas.microsoft.com/office/powerpoint/2010/main" val="24978778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45"/>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2800" dirty="0">
                <a:latin typeface="Georgia" pitchFamily="18" charset="0"/>
                <a:sym typeface="Arial Narrow"/>
              </a:rPr>
              <a:t>Ротари свързва </a:t>
            </a:r>
            <a:r>
              <a:rPr lang="bg-BG" sz="2800" dirty="0" smtClean="0">
                <a:latin typeface="Georgia" pitchFamily="18" charset="0"/>
                <a:sym typeface="Arial Narrow"/>
              </a:rPr>
              <a:t>света</a:t>
            </a:r>
            <a:r>
              <a:rPr lang="bg-BG" sz="2800" dirty="0">
                <a:latin typeface="Georgia" pitchFamily="18" charset="0"/>
              </a:rPr>
              <a:t>.</a:t>
            </a:r>
            <a:r>
              <a:rPr lang="bg-BG" sz="2800" dirty="0" smtClean="0">
                <a:latin typeface="Georgia" pitchFamily="18" charset="0"/>
                <a:sym typeface="Arial Narrow"/>
              </a:rPr>
              <a:t> </a:t>
            </a:r>
            <a:r>
              <a:rPr lang="bg-BG" sz="2800" dirty="0">
                <a:latin typeface="Arial Narrow"/>
                <a:ea typeface="Arial Narrow"/>
                <a:cs typeface="Arial Narrow"/>
                <a:sym typeface="Arial Narrow"/>
              </a:rPr>
              <a:t>Социалните мрежи </a:t>
            </a:r>
            <a:r>
              <a:rPr lang="bg-BG" sz="2800" dirty="0" smtClean="0">
                <a:latin typeface="Arial Narrow"/>
                <a:ea typeface="Arial Narrow"/>
                <a:cs typeface="Arial Narrow"/>
                <a:sym typeface="Arial Narrow"/>
              </a:rPr>
              <a:t>дават възможност по-бързо </a:t>
            </a:r>
            <a:r>
              <a:rPr lang="bg-BG" sz="2800" dirty="0">
                <a:latin typeface="Arial Narrow"/>
                <a:ea typeface="Arial Narrow"/>
                <a:cs typeface="Arial Narrow"/>
                <a:sym typeface="Arial Narrow"/>
              </a:rPr>
              <a:t>да </a:t>
            </a:r>
            <a:r>
              <a:rPr lang="bg-BG" sz="2800" dirty="0" smtClean="0">
                <a:latin typeface="Arial Narrow"/>
                <a:ea typeface="Arial Narrow"/>
                <a:cs typeface="Arial Narrow"/>
                <a:sym typeface="Arial Narrow"/>
              </a:rPr>
              <a:t>превърнем </a:t>
            </a:r>
            <a:r>
              <a:rPr lang="bg-BG" sz="2800" dirty="0">
                <a:latin typeface="Arial Narrow"/>
                <a:ea typeface="Arial Narrow"/>
                <a:cs typeface="Arial Narrow"/>
                <a:sym typeface="Arial Narrow"/>
              </a:rPr>
              <a:t>това мото в реалност!</a:t>
            </a:r>
            <a:endParaRPr sz="2800" b="1" dirty="0">
              <a:latin typeface="Arial Narrow"/>
              <a:ea typeface="Arial Narrow"/>
              <a:cs typeface="Arial Narrow"/>
              <a:sym typeface="Arial Narrow"/>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46"/>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2800" b="1">
                <a:latin typeface="Arial Narrow"/>
                <a:ea typeface="Arial Narrow"/>
                <a:cs typeface="Arial Narrow"/>
                <a:sym typeface="Arial Narrow"/>
              </a:rPr>
              <a:t>Благодаря Ви!</a:t>
            </a:r>
            <a:endParaRPr sz="2800" b="1">
              <a:latin typeface="Arial Narrow"/>
              <a:ea typeface="Arial Narrow"/>
              <a:cs typeface="Arial Narrow"/>
              <a:sym typeface="Arial Narrow"/>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147"/>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48"/>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2400" b="1">
                <a:latin typeface="Times New Roman"/>
                <a:ea typeface="Times New Roman"/>
                <a:cs typeface="Times New Roman"/>
                <a:sym typeface="Times New Roman"/>
              </a:rPr>
              <a:t>ГОДИШНИНАТА НА ЕДИН КЛУБ</a:t>
            </a:r>
            <a:endParaRPr sz="2400" b="1">
              <a:latin typeface="Times New Roman"/>
              <a:ea typeface="Times New Roman"/>
              <a:cs typeface="Times New Roman"/>
              <a:sym typeface="Times New Roman"/>
            </a:endParaRPr>
          </a:p>
        </p:txBody>
      </p:sp>
      <p:sp>
        <p:nvSpPr>
          <p:cNvPr id="920" name="Google Shape;920;p148"/>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2220"/>
              <a:buNone/>
            </a:pPr>
            <a:r>
              <a:rPr lang="bg-BG" sz="2220" b="1">
                <a:latin typeface="Georgia"/>
                <a:ea typeface="Georgia"/>
                <a:cs typeface="Georgia"/>
                <a:sym typeface="Georgia"/>
              </a:rPr>
              <a:t>ВЪЗРАЖДАНЕТО</a:t>
            </a:r>
            <a:endParaRPr/>
          </a:p>
          <a:p>
            <a:pPr marL="0" lvl="0" indent="0" algn="l" rtl="0">
              <a:spcBef>
                <a:spcPts val="296"/>
              </a:spcBef>
              <a:spcAft>
                <a:spcPts val="0"/>
              </a:spcAft>
              <a:buClr>
                <a:schemeClr val="dk2"/>
              </a:buClr>
              <a:buSzPts val="1480"/>
              <a:buNone/>
            </a:pPr>
            <a:r>
              <a:rPr lang="bg-BG" sz="1480" b="1">
                <a:latin typeface="Georgia"/>
                <a:ea typeface="Georgia"/>
                <a:cs typeface="Georgia"/>
                <a:sym typeface="Georgia"/>
              </a:rPr>
              <a:t>Р.Великов-Паст Президент 18/19, К.Андреев-Президент 19/20</a:t>
            </a:r>
            <a:endParaRPr/>
          </a:p>
          <a:p>
            <a:pPr marL="0" lvl="0" indent="0" algn="l" rtl="0">
              <a:spcBef>
                <a:spcPts val="296"/>
              </a:spcBef>
              <a:spcAft>
                <a:spcPts val="0"/>
              </a:spcAft>
              <a:buClr>
                <a:schemeClr val="dk2"/>
              </a:buClr>
              <a:buSzPts val="1480"/>
              <a:buNone/>
            </a:pPr>
            <a:r>
              <a:rPr lang="bg-BG" sz="1480" b="1">
                <a:latin typeface="Georgia"/>
                <a:ea typeface="Georgia"/>
                <a:cs typeface="Georgia"/>
                <a:sym typeface="Georgia"/>
              </a:rPr>
              <a:t>РК Велико Търново</a:t>
            </a:r>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ГОДИШНИНАТА наближава!</a:t>
            </a:r>
          </a:p>
        </p:txBody>
      </p:sp>
      <p:pic>
        <p:nvPicPr>
          <p:cNvPr id="6" name="videoplayback.mp4">
            <a:hlinkClick r:id="" action="ppaction://media"/>
          </p:cNvPr>
          <p:cNvPicPr>
            <a:picLocks noGrp="1" noRot="1" noChangeAspect="1"/>
          </p:cNvPicPr>
          <p:nvPr>
            <p:ph idx="4294967295"/>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005840" y="1673924"/>
            <a:ext cx="6985000" cy="4076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07000"/>
              </a:lnSpc>
              <a:spcAft>
                <a:spcPts val="800"/>
              </a:spcAft>
            </a:pPr>
            <a:r>
              <a:rPr lang="bg-BG" altLang="bg-BG">
                <a:latin typeface="Calibri" pitchFamily="34" charset="0"/>
                <a:ea typeface="Calibri" pitchFamily="34" charset="0"/>
                <a:cs typeface="Times New Roman" pitchFamily="18" charset="0"/>
              </a:rPr>
              <a:t> </a:t>
            </a:r>
          </a:p>
        </p:txBody>
      </p:sp>
    </p:spTree>
    <p:extLst>
      <p:ext uri="{BB962C8B-B14F-4D97-AF65-F5344CB8AC3E}">
        <p14:creationId xmlns:p14="http://schemas.microsoft.com/office/powerpoint/2010/main" val="7875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5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Защо да не ХВАНЕМ ВЪЛНАТА ? </a:t>
            </a:r>
            <a:endParaRPr/>
          </a:p>
        </p:txBody>
      </p:sp>
      <p:sp>
        <p:nvSpPr>
          <p:cNvPr id="935" name="Google Shape;935;p150"/>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400"/>
              <a:buFont typeface="Arial"/>
              <a:buNone/>
            </a:pPr>
            <a:endParaRPr sz="1400" b="1"/>
          </a:p>
          <a:p>
            <a:pPr marL="0" lvl="0" indent="0" algn="l" rtl="0">
              <a:spcBef>
                <a:spcPts val="280"/>
              </a:spcBef>
              <a:spcAft>
                <a:spcPts val="0"/>
              </a:spcAft>
              <a:buClr>
                <a:srgbClr val="002060"/>
              </a:buClr>
              <a:buSzPts val="1400"/>
              <a:buFont typeface="Arial"/>
              <a:buNone/>
            </a:pPr>
            <a:r>
              <a:rPr lang="bg-BG" sz="1400" b="1">
                <a:solidFill>
                  <a:srgbClr val="002060"/>
                </a:solidFill>
              </a:rPr>
              <a:t>Позитивният публичен имидж увеличава нашия шанс ЗА:</a:t>
            </a:r>
            <a:endParaRPr/>
          </a:p>
          <a:p>
            <a:pPr marL="0" lvl="0" indent="0" algn="l" rtl="0">
              <a:spcBef>
                <a:spcPts val="220"/>
              </a:spcBef>
              <a:spcAft>
                <a:spcPts val="0"/>
              </a:spcAft>
              <a:buClr>
                <a:srgbClr val="58585A"/>
              </a:buClr>
              <a:buSzPts val="1100"/>
              <a:buFont typeface="Arial"/>
              <a:buNone/>
            </a:pPr>
            <a:endParaRPr sz="1100">
              <a:solidFill>
                <a:srgbClr val="002060"/>
              </a:solidFill>
            </a:endParaRPr>
          </a:p>
          <a:p>
            <a:pPr marL="342900" lvl="0" indent="-342900" algn="l" rtl="0">
              <a:spcBef>
                <a:spcPts val="280"/>
              </a:spcBef>
              <a:spcAft>
                <a:spcPts val="0"/>
              </a:spcAft>
              <a:buClr>
                <a:schemeClr val="accent2"/>
              </a:buClr>
              <a:buSzPts val="1400"/>
              <a:buChar char="•"/>
            </a:pPr>
            <a:r>
              <a:rPr lang="bg-BG" sz="1400" b="1">
                <a:solidFill>
                  <a:schemeClr val="accent2"/>
                </a:solidFill>
              </a:rPr>
              <a:t>СТИМУЛИРА</a:t>
            </a:r>
            <a:r>
              <a:rPr lang="bg-BG" sz="1400" b="1">
                <a:solidFill>
                  <a:srgbClr val="002060"/>
                </a:solidFill>
              </a:rPr>
              <a:t> членовете на клуба към служба</a:t>
            </a:r>
            <a:endParaRPr sz="1400" b="1">
              <a:solidFill>
                <a:srgbClr val="002060"/>
              </a:solidFill>
            </a:endParaRPr>
          </a:p>
          <a:p>
            <a:pPr marL="342900" lvl="0" indent="-342900" algn="l" rtl="0">
              <a:spcBef>
                <a:spcPts val="280"/>
              </a:spcBef>
              <a:spcAft>
                <a:spcPts val="0"/>
              </a:spcAft>
              <a:buClr>
                <a:srgbClr val="FFC000"/>
              </a:buClr>
              <a:buSzPts val="1400"/>
              <a:buChar char="•"/>
            </a:pPr>
            <a:r>
              <a:rPr lang="bg-BG" sz="1400" b="1">
                <a:solidFill>
                  <a:srgbClr val="FFC000"/>
                </a:solidFill>
              </a:rPr>
              <a:t>РАЗПОЗНАВАЕМОСТ </a:t>
            </a:r>
            <a:r>
              <a:rPr lang="bg-BG" sz="1400" b="1">
                <a:solidFill>
                  <a:schemeClr val="dk2"/>
                </a:solidFill>
              </a:rPr>
              <a:t>на</a:t>
            </a:r>
            <a:r>
              <a:rPr lang="bg-BG" sz="1400" b="1">
                <a:solidFill>
                  <a:srgbClr val="FFC000"/>
                </a:solidFill>
              </a:rPr>
              <a:t> ОРГАНИЗАЦИЯТА </a:t>
            </a:r>
            <a:endParaRPr/>
          </a:p>
          <a:p>
            <a:pPr marL="342900" lvl="0" indent="-342900" algn="l" rtl="0">
              <a:spcBef>
                <a:spcPts val="280"/>
              </a:spcBef>
              <a:spcAft>
                <a:spcPts val="0"/>
              </a:spcAft>
              <a:buClr>
                <a:schemeClr val="accent2"/>
              </a:buClr>
              <a:buSzPts val="1400"/>
              <a:buChar char="•"/>
            </a:pPr>
            <a:r>
              <a:rPr lang="bg-BG" sz="1400" b="1">
                <a:solidFill>
                  <a:schemeClr val="accent2"/>
                </a:solidFill>
              </a:rPr>
              <a:t>УВЕЛИЧВА ПОДКРЕПАТА</a:t>
            </a:r>
            <a:r>
              <a:rPr lang="bg-BG" sz="1400" b="1">
                <a:solidFill>
                  <a:srgbClr val="002060"/>
                </a:solidFill>
              </a:rPr>
              <a:t> за нашите инициативи</a:t>
            </a:r>
            <a:endParaRPr sz="1400" b="1">
              <a:solidFill>
                <a:srgbClr val="002060"/>
              </a:solidFill>
            </a:endParaRPr>
          </a:p>
          <a:p>
            <a:pPr marL="342900" lvl="0" indent="-342900" algn="l" rtl="0">
              <a:spcBef>
                <a:spcPts val="280"/>
              </a:spcBef>
              <a:spcAft>
                <a:spcPts val="0"/>
              </a:spcAft>
              <a:buClr>
                <a:schemeClr val="dk2"/>
              </a:buClr>
              <a:buSzPts val="1400"/>
              <a:buChar char="•"/>
            </a:pPr>
            <a:r>
              <a:rPr lang="bg-BG" sz="1400" b="1">
                <a:solidFill>
                  <a:schemeClr val="dk2"/>
                </a:solidFill>
              </a:rPr>
              <a:t>получава</a:t>
            </a:r>
            <a:r>
              <a:rPr lang="bg-BG" sz="1400" b="1">
                <a:solidFill>
                  <a:schemeClr val="accent2"/>
                </a:solidFill>
              </a:rPr>
              <a:t> ИДЕИ </a:t>
            </a:r>
            <a:r>
              <a:rPr lang="bg-BG" sz="1400" b="1">
                <a:solidFill>
                  <a:srgbClr val="002060"/>
                </a:solidFill>
              </a:rPr>
              <a:t>за бъдещи инициативи от </a:t>
            </a:r>
            <a:r>
              <a:rPr lang="bg-BG" sz="1400" b="1">
                <a:solidFill>
                  <a:schemeClr val="accent2"/>
                </a:solidFill>
              </a:rPr>
              <a:t>ВЪНШНИ ПАРТНЬОРИ</a:t>
            </a:r>
            <a:endParaRPr/>
          </a:p>
          <a:p>
            <a:pPr marL="342900" lvl="0" indent="-254000" algn="l" rtl="0">
              <a:spcBef>
                <a:spcPts val="280"/>
              </a:spcBef>
              <a:spcAft>
                <a:spcPts val="0"/>
              </a:spcAft>
              <a:buClr>
                <a:srgbClr val="58585A"/>
              </a:buClr>
              <a:buSzPts val="1400"/>
              <a:buNone/>
            </a:pPr>
            <a:endParaRPr sz="1400" b="1">
              <a:solidFill>
                <a:srgbClr val="002060"/>
              </a:solidFill>
            </a:endParaRPr>
          </a:p>
          <a:p>
            <a:pPr marL="342900" lvl="0" indent="-254000" algn="l" rtl="0">
              <a:spcBef>
                <a:spcPts val="280"/>
              </a:spcBef>
              <a:spcAft>
                <a:spcPts val="0"/>
              </a:spcAft>
              <a:buClr>
                <a:srgbClr val="58585A"/>
              </a:buClr>
              <a:buSzPts val="1400"/>
              <a:buNone/>
            </a:pPr>
            <a:endParaRPr sz="1400" b="1">
              <a:solidFill>
                <a:srgbClr val="002060"/>
              </a:solidFill>
            </a:endParaRPr>
          </a:p>
        </p:txBody>
      </p:sp>
      <p:sp>
        <p:nvSpPr>
          <p:cNvPr id="936" name="Google Shape;936;p150"/>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937" name="Google Shape;937;p150"/>
          <p:cNvPicPr preferRelativeResize="0"/>
          <p:nvPr/>
        </p:nvPicPr>
        <p:blipFill rotWithShape="1">
          <a:blip r:embed="rId3">
            <a:alphaModFix/>
          </a:blip>
          <a:srcRect/>
          <a:stretch/>
        </p:blipFill>
        <p:spPr>
          <a:xfrm>
            <a:off x="611188" y="2924175"/>
            <a:ext cx="8075612" cy="3375025"/>
          </a:xfrm>
          <a:prstGeom prst="rect">
            <a:avLst/>
          </a:prstGeom>
          <a:noFill/>
          <a:ln>
            <a:no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5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Катализатор за клубния живот</a:t>
            </a:r>
            <a:endParaRPr/>
          </a:p>
        </p:txBody>
      </p:sp>
      <p:sp>
        <p:nvSpPr>
          <p:cNvPr id="944" name="Google Shape;944;p151"/>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400"/>
              <a:buFont typeface="Arial"/>
              <a:buNone/>
            </a:pPr>
            <a:endParaRPr sz="1400" b="1"/>
          </a:p>
          <a:p>
            <a:pPr marL="0" lvl="0" indent="0" algn="l" rtl="0">
              <a:spcBef>
                <a:spcPts val="280"/>
              </a:spcBef>
              <a:spcAft>
                <a:spcPts val="0"/>
              </a:spcAft>
              <a:buClr>
                <a:srgbClr val="002060"/>
              </a:buClr>
              <a:buSzPts val="1400"/>
              <a:buFont typeface="Arial"/>
              <a:buNone/>
            </a:pPr>
            <a:r>
              <a:rPr lang="bg-BG" sz="1400" b="1">
                <a:solidFill>
                  <a:srgbClr val="002060"/>
                </a:solidFill>
              </a:rPr>
              <a:t>ОБЕЗПЕЧАВАНЕ чрез:</a:t>
            </a:r>
            <a:endParaRPr/>
          </a:p>
          <a:p>
            <a:pPr marL="342900" lvl="0" indent="-342900" algn="l" rtl="0">
              <a:spcBef>
                <a:spcPts val="280"/>
              </a:spcBef>
              <a:spcAft>
                <a:spcPts val="0"/>
              </a:spcAft>
              <a:buClr>
                <a:srgbClr val="002060"/>
              </a:buClr>
              <a:buSzPts val="1400"/>
              <a:buChar char="•"/>
            </a:pPr>
            <a:r>
              <a:rPr lang="bg-BG" sz="1400" b="1">
                <a:solidFill>
                  <a:srgbClr val="002060"/>
                </a:solidFill>
              </a:rPr>
              <a:t>дефиниране на </a:t>
            </a:r>
            <a:r>
              <a:rPr lang="bg-BG" sz="1400" b="1">
                <a:solidFill>
                  <a:schemeClr val="accent2"/>
                </a:solidFill>
              </a:rPr>
              <a:t>ЦЕЛИ</a:t>
            </a:r>
            <a:r>
              <a:rPr lang="bg-BG" sz="1400" b="1"/>
              <a:t> </a:t>
            </a:r>
            <a:r>
              <a:rPr lang="bg-BG" sz="1400" b="1">
                <a:solidFill>
                  <a:srgbClr val="002060"/>
                </a:solidFill>
              </a:rPr>
              <a:t>и създаване на </a:t>
            </a:r>
            <a:r>
              <a:rPr lang="bg-BG" sz="1400" b="1">
                <a:solidFill>
                  <a:schemeClr val="accent2"/>
                </a:solidFill>
              </a:rPr>
              <a:t>ПЛАН</a:t>
            </a:r>
            <a:endParaRPr/>
          </a:p>
          <a:p>
            <a:pPr marL="342900" lvl="0" indent="-342900" algn="l" rtl="0">
              <a:spcBef>
                <a:spcPts val="280"/>
              </a:spcBef>
              <a:spcAft>
                <a:spcPts val="0"/>
              </a:spcAft>
              <a:buClr>
                <a:srgbClr val="002060"/>
              </a:buClr>
              <a:buSzPts val="1400"/>
              <a:buChar char="•"/>
            </a:pPr>
            <a:r>
              <a:rPr lang="bg-BG" sz="1400" b="1">
                <a:solidFill>
                  <a:srgbClr val="002060"/>
                </a:solidFill>
              </a:rPr>
              <a:t>кумулиране на </a:t>
            </a:r>
            <a:r>
              <a:rPr lang="bg-BG" sz="1400" b="1">
                <a:solidFill>
                  <a:schemeClr val="accent2"/>
                </a:solidFill>
              </a:rPr>
              <a:t>СРЕДСТВА</a:t>
            </a:r>
            <a:endParaRPr/>
          </a:p>
          <a:p>
            <a:pPr marL="342900" lvl="0" indent="-342900" algn="l" rtl="0">
              <a:spcBef>
                <a:spcPts val="280"/>
              </a:spcBef>
              <a:spcAft>
                <a:spcPts val="0"/>
              </a:spcAft>
              <a:buClr>
                <a:srgbClr val="002060"/>
              </a:buClr>
              <a:buSzPts val="1400"/>
              <a:buChar char="•"/>
            </a:pPr>
            <a:r>
              <a:rPr lang="bg-BG" sz="1400" b="1">
                <a:solidFill>
                  <a:srgbClr val="002060"/>
                </a:solidFill>
              </a:rPr>
              <a:t>изнамиране на </a:t>
            </a:r>
            <a:r>
              <a:rPr lang="bg-BG" sz="1400" b="1">
                <a:solidFill>
                  <a:schemeClr val="accent2"/>
                </a:solidFill>
              </a:rPr>
              <a:t>КАУЗИ</a:t>
            </a:r>
            <a:r>
              <a:rPr lang="bg-BG" sz="1400" b="1"/>
              <a:t> </a:t>
            </a:r>
            <a:r>
              <a:rPr lang="bg-BG" sz="1400" b="1">
                <a:solidFill>
                  <a:srgbClr val="002060"/>
                </a:solidFill>
              </a:rPr>
              <a:t>за годишнината</a:t>
            </a:r>
            <a:endParaRPr sz="1400" b="1">
              <a:solidFill>
                <a:srgbClr val="002060"/>
              </a:solidFill>
            </a:endParaRPr>
          </a:p>
          <a:p>
            <a:pPr marL="342900" lvl="0" indent="-342900" algn="l" rtl="0">
              <a:spcBef>
                <a:spcPts val="280"/>
              </a:spcBef>
              <a:spcAft>
                <a:spcPts val="0"/>
              </a:spcAft>
              <a:buClr>
                <a:srgbClr val="002060"/>
              </a:buClr>
              <a:buSzPts val="1400"/>
              <a:buChar char="•"/>
            </a:pPr>
            <a:r>
              <a:rPr lang="bg-BG" sz="1400" b="1">
                <a:solidFill>
                  <a:srgbClr val="002060"/>
                </a:solidFill>
              </a:rPr>
              <a:t>привличане на </a:t>
            </a:r>
            <a:r>
              <a:rPr lang="bg-BG" sz="1400" b="1">
                <a:solidFill>
                  <a:schemeClr val="accent2"/>
                </a:solidFill>
              </a:rPr>
              <a:t>ВЪНШНИ СПЕЦИАЛИСТИ</a:t>
            </a:r>
            <a:endParaRPr/>
          </a:p>
          <a:p>
            <a:pPr marL="342900" lvl="0" indent="-342900" algn="l" rtl="0">
              <a:spcBef>
                <a:spcPts val="280"/>
              </a:spcBef>
              <a:spcAft>
                <a:spcPts val="0"/>
              </a:spcAft>
              <a:buClr>
                <a:schemeClr val="dk2"/>
              </a:buClr>
              <a:buSzPts val="1400"/>
              <a:buChar char="•"/>
            </a:pPr>
            <a:r>
              <a:rPr lang="bg-BG" sz="1400" b="1">
                <a:solidFill>
                  <a:schemeClr val="dk2"/>
                </a:solidFill>
              </a:rPr>
              <a:t>създаване на </a:t>
            </a:r>
            <a:r>
              <a:rPr lang="bg-BG" sz="1400" b="1">
                <a:solidFill>
                  <a:schemeClr val="accent2"/>
                </a:solidFill>
              </a:rPr>
              <a:t>НАРОЧНИ ВРЕМЕННИ КОМИСИИ</a:t>
            </a:r>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p:txBody>
      </p:sp>
      <p:sp>
        <p:nvSpPr>
          <p:cNvPr id="945" name="Google Shape;945;p151"/>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946" name="Google Shape;946;p151"/>
          <p:cNvPicPr preferRelativeResize="0"/>
          <p:nvPr/>
        </p:nvPicPr>
        <p:blipFill rotWithShape="1">
          <a:blip r:embed="rId3">
            <a:alphaModFix/>
          </a:blip>
          <a:srcRect/>
          <a:stretch/>
        </p:blipFill>
        <p:spPr>
          <a:xfrm>
            <a:off x="5940425" y="1187450"/>
            <a:ext cx="2879725" cy="4545013"/>
          </a:xfrm>
          <a:prstGeom prst="rect">
            <a:avLst/>
          </a:prstGeom>
          <a:noFill/>
          <a:ln>
            <a:noFill/>
          </a:ln>
        </p:spPr>
      </p:pic>
      <p:pic>
        <p:nvPicPr>
          <p:cNvPr id="947" name="Google Shape;947;p151"/>
          <p:cNvPicPr preferRelativeResize="0"/>
          <p:nvPr/>
        </p:nvPicPr>
        <p:blipFill rotWithShape="1">
          <a:blip r:embed="rId4">
            <a:alphaModFix/>
          </a:blip>
          <a:srcRect b="20699"/>
          <a:stretch/>
        </p:blipFill>
        <p:spPr>
          <a:xfrm>
            <a:off x="638969" y="2996952"/>
            <a:ext cx="3744912" cy="3038017"/>
          </a:xfrm>
          <a:prstGeom prst="rect">
            <a:avLst/>
          </a:prstGeom>
          <a:noFill/>
          <a:ln>
            <a:noFill/>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5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Е, и?!? </a:t>
            </a:r>
            <a:endParaRPr/>
          </a:p>
        </p:txBody>
      </p:sp>
      <p:sp>
        <p:nvSpPr>
          <p:cNvPr id="954" name="Google Shape;954;p152"/>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400"/>
              <a:buFont typeface="Arial"/>
              <a:buNone/>
            </a:pPr>
            <a:endParaRPr sz="1400" b="1"/>
          </a:p>
          <a:p>
            <a:pPr marL="0" lvl="0" indent="0" algn="l" rtl="0">
              <a:spcBef>
                <a:spcPts val="400"/>
              </a:spcBef>
              <a:spcAft>
                <a:spcPts val="0"/>
              </a:spcAft>
              <a:buClr>
                <a:srgbClr val="002060"/>
              </a:buClr>
              <a:buSzPts val="2000"/>
              <a:buFont typeface="Arial"/>
              <a:buNone/>
            </a:pPr>
            <a:r>
              <a:rPr lang="bg-BG" sz="2000" b="1">
                <a:solidFill>
                  <a:srgbClr val="002060"/>
                </a:solidFill>
              </a:rPr>
              <a:t> Резултатът е:</a:t>
            </a:r>
            <a:endParaRPr/>
          </a:p>
          <a:p>
            <a:pPr marL="0" lvl="0" indent="0" algn="l" rtl="0">
              <a:spcBef>
                <a:spcPts val="400"/>
              </a:spcBef>
              <a:spcAft>
                <a:spcPts val="0"/>
              </a:spcAft>
              <a:buClr>
                <a:srgbClr val="58585A"/>
              </a:buClr>
              <a:buSzPts val="2000"/>
              <a:buFont typeface="Arial"/>
              <a:buNone/>
            </a:pPr>
            <a:endParaRPr sz="2000" b="1">
              <a:solidFill>
                <a:srgbClr val="002060"/>
              </a:solidFill>
            </a:endParaRPr>
          </a:p>
          <a:p>
            <a:pPr marL="342900" lvl="0" indent="-342900" algn="l" rtl="0">
              <a:spcBef>
                <a:spcPts val="280"/>
              </a:spcBef>
              <a:spcAft>
                <a:spcPts val="0"/>
              </a:spcAft>
              <a:buClr>
                <a:schemeClr val="accent2"/>
              </a:buClr>
              <a:buSzPts val="1400"/>
              <a:buChar char="•"/>
            </a:pPr>
            <a:r>
              <a:rPr lang="bg-BG" sz="1400" b="1">
                <a:solidFill>
                  <a:schemeClr val="accent2"/>
                </a:solidFill>
              </a:rPr>
              <a:t>ЗАВЪРНАЛ </a:t>
            </a:r>
            <a:r>
              <a:rPr lang="bg-BG" sz="1400" b="1">
                <a:solidFill>
                  <a:srgbClr val="002060"/>
                </a:solidFill>
              </a:rPr>
              <a:t>се бивш член</a:t>
            </a:r>
            <a:endParaRPr/>
          </a:p>
          <a:p>
            <a:pPr marL="342900" lvl="0" indent="-342900" algn="l" rtl="0">
              <a:spcBef>
                <a:spcPts val="280"/>
              </a:spcBef>
              <a:spcAft>
                <a:spcPts val="0"/>
              </a:spcAft>
              <a:buClr>
                <a:schemeClr val="accent2"/>
              </a:buClr>
              <a:buSzPts val="1400"/>
              <a:buChar char="•"/>
            </a:pPr>
            <a:r>
              <a:rPr lang="bg-BG" sz="1400" b="1">
                <a:solidFill>
                  <a:schemeClr val="accent2"/>
                </a:solidFill>
              </a:rPr>
              <a:t>АКТИВИЗИРАЛИ  </a:t>
            </a:r>
            <a:r>
              <a:rPr lang="bg-BG" sz="1400" b="1">
                <a:solidFill>
                  <a:srgbClr val="002060"/>
                </a:solidFill>
              </a:rPr>
              <a:t>се членове</a:t>
            </a:r>
            <a:endParaRPr sz="1400" b="1">
              <a:solidFill>
                <a:schemeClr val="accent2"/>
              </a:solidFill>
            </a:endParaRPr>
          </a:p>
          <a:p>
            <a:pPr marL="342900" lvl="0" indent="-342900" algn="l" rtl="0">
              <a:spcBef>
                <a:spcPts val="280"/>
              </a:spcBef>
              <a:spcAft>
                <a:spcPts val="0"/>
              </a:spcAft>
              <a:buClr>
                <a:schemeClr val="accent2"/>
              </a:buClr>
              <a:buSzPts val="1400"/>
              <a:buChar char="•"/>
            </a:pPr>
            <a:r>
              <a:rPr lang="bg-BG" sz="1400" b="1">
                <a:solidFill>
                  <a:schemeClr val="accent2"/>
                </a:solidFill>
              </a:rPr>
              <a:t>ПРИЕМ </a:t>
            </a:r>
            <a:r>
              <a:rPr lang="bg-BG" sz="1400" b="1">
                <a:solidFill>
                  <a:srgbClr val="002060"/>
                </a:solidFill>
              </a:rPr>
              <a:t>на нови членове</a:t>
            </a:r>
            <a:r>
              <a:rPr lang="bg-BG" sz="1400" b="1">
                <a:solidFill>
                  <a:schemeClr val="accent2"/>
                </a:solidFill>
              </a:rPr>
              <a:t>, ДВЕ ОТ КОИТО ЖЕНИ</a:t>
            </a:r>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342900" lvl="0" indent="-254000" algn="l" rtl="0">
              <a:spcBef>
                <a:spcPts val="280"/>
              </a:spcBef>
              <a:spcAft>
                <a:spcPts val="0"/>
              </a:spcAft>
              <a:buClr>
                <a:srgbClr val="58585A"/>
              </a:buClr>
              <a:buSzPts val="1400"/>
              <a:buNone/>
            </a:pPr>
            <a:endParaRPr sz="1400" b="1">
              <a:solidFill>
                <a:schemeClr val="accent2"/>
              </a:solidFill>
            </a:endParaRPr>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a:p>
            <a:pPr marL="0" lvl="0" indent="0" algn="l" rtl="0">
              <a:spcBef>
                <a:spcPts val="280"/>
              </a:spcBef>
              <a:spcAft>
                <a:spcPts val="0"/>
              </a:spcAft>
              <a:buClr>
                <a:srgbClr val="58585A"/>
              </a:buClr>
              <a:buSzPts val="1400"/>
              <a:buFont typeface="Arial"/>
              <a:buNone/>
            </a:pPr>
            <a:endParaRPr sz="1400" b="1"/>
          </a:p>
        </p:txBody>
      </p:sp>
      <p:sp>
        <p:nvSpPr>
          <p:cNvPr id="955" name="Google Shape;955;p152"/>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956" name="Google Shape;956;p152"/>
          <p:cNvPicPr preferRelativeResize="0"/>
          <p:nvPr/>
        </p:nvPicPr>
        <p:blipFill rotWithShape="1">
          <a:blip r:embed="rId3">
            <a:alphaModFix/>
          </a:blip>
          <a:srcRect/>
          <a:stretch/>
        </p:blipFill>
        <p:spPr>
          <a:xfrm>
            <a:off x="4499992" y="1196752"/>
            <a:ext cx="1395412" cy="1152525"/>
          </a:xfrm>
          <a:prstGeom prst="rect">
            <a:avLst/>
          </a:prstGeom>
          <a:noFill/>
          <a:ln>
            <a:noFill/>
          </a:ln>
        </p:spPr>
      </p:pic>
      <p:pic>
        <p:nvPicPr>
          <p:cNvPr id="957" name="Google Shape;957;p152"/>
          <p:cNvPicPr preferRelativeResize="0"/>
          <p:nvPr/>
        </p:nvPicPr>
        <p:blipFill rotWithShape="1">
          <a:blip r:embed="rId4">
            <a:alphaModFix/>
          </a:blip>
          <a:srcRect/>
          <a:stretch/>
        </p:blipFill>
        <p:spPr>
          <a:xfrm>
            <a:off x="6443663" y="2200275"/>
            <a:ext cx="1230312" cy="1230313"/>
          </a:xfrm>
          <a:prstGeom prst="rect">
            <a:avLst/>
          </a:prstGeom>
          <a:noFill/>
          <a:ln>
            <a:noFill/>
          </a:ln>
        </p:spPr>
      </p:pic>
      <p:pic>
        <p:nvPicPr>
          <p:cNvPr id="958" name="Google Shape;958;p152"/>
          <p:cNvPicPr preferRelativeResize="0"/>
          <p:nvPr/>
        </p:nvPicPr>
        <p:blipFill rotWithShape="1">
          <a:blip r:embed="rId5">
            <a:alphaModFix/>
          </a:blip>
          <a:srcRect/>
          <a:stretch/>
        </p:blipFill>
        <p:spPr>
          <a:xfrm>
            <a:off x="1043608" y="3140968"/>
            <a:ext cx="3507358" cy="2798342"/>
          </a:xfrm>
          <a:prstGeom prst="rect">
            <a:avLst/>
          </a:prstGeom>
          <a:noFill/>
          <a:ln>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5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А как въздействахме на общността?</a:t>
            </a:r>
            <a:endParaRPr/>
          </a:p>
        </p:txBody>
      </p:sp>
      <p:sp>
        <p:nvSpPr>
          <p:cNvPr id="965" name="Google Shape;965;p153"/>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342900" lvl="0" indent="-215900" algn="l" rtl="0">
              <a:spcBef>
                <a:spcPts val="0"/>
              </a:spcBef>
              <a:spcAft>
                <a:spcPts val="0"/>
              </a:spcAft>
              <a:buClr>
                <a:srgbClr val="58585A"/>
              </a:buClr>
              <a:buSzPts val="2000"/>
              <a:buNone/>
            </a:pPr>
            <a:endParaRPr sz="2000">
              <a:solidFill>
                <a:srgbClr val="002060"/>
              </a:solidFill>
              <a:latin typeface="Georgia"/>
              <a:ea typeface="Georgia"/>
              <a:cs typeface="Georgia"/>
              <a:sym typeface="Georgia"/>
            </a:endParaRPr>
          </a:p>
          <a:p>
            <a:pPr marL="0" lvl="0" indent="0" algn="l" rtl="0">
              <a:spcBef>
                <a:spcPts val="400"/>
              </a:spcBef>
              <a:spcAft>
                <a:spcPts val="0"/>
              </a:spcAft>
              <a:buClr>
                <a:srgbClr val="002060"/>
              </a:buClr>
              <a:buSzPts val="2000"/>
              <a:buFont typeface="Arial"/>
              <a:buNone/>
            </a:pPr>
            <a:r>
              <a:rPr lang="bg-BG" sz="2000">
                <a:solidFill>
                  <a:srgbClr val="002060"/>
                </a:solidFill>
                <a:latin typeface="Georgia"/>
                <a:ea typeface="Georgia"/>
                <a:cs typeface="Georgia"/>
                <a:sym typeface="Georgia"/>
              </a:rPr>
              <a:t>Чрез</a:t>
            </a:r>
            <a:r>
              <a:rPr lang="bg-BG" sz="2000">
                <a:solidFill>
                  <a:srgbClr val="FFC000"/>
                </a:solidFill>
                <a:latin typeface="Georgia"/>
                <a:ea typeface="Georgia"/>
                <a:cs typeface="Georgia"/>
                <a:sym typeface="Georgia"/>
              </a:rPr>
              <a:t> </a:t>
            </a:r>
            <a:r>
              <a:rPr lang="bg-BG" sz="2000" b="1">
                <a:solidFill>
                  <a:srgbClr val="FFC000"/>
                </a:solidFill>
                <a:latin typeface="Georgia"/>
                <a:ea typeface="Georgia"/>
                <a:cs typeface="Georgia"/>
                <a:sym typeface="Georgia"/>
              </a:rPr>
              <a:t>ПОРЕДИЦА</a:t>
            </a:r>
            <a:r>
              <a:rPr lang="bg-BG" sz="2000">
                <a:solidFill>
                  <a:srgbClr val="002060"/>
                </a:solidFill>
                <a:latin typeface="Georgia"/>
                <a:ea typeface="Georgia"/>
                <a:cs typeface="Georgia"/>
                <a:sym typeface="Georgia"/>
              </a:rPr>
              <a:t> инициативи с:</a:t>
            </a:r>
            <a:endParaRPr/>
          </a:p>
          <a:p>
            <a:pPr marL="342900" lvl="0" indent="-342900" algn="l" rtl="0">
              <a:spcBef>
                <a:spcPts val="280"/>
              </a:spcBef>
              <a:spcAft>
                <a:spcPts val="0"/>
              </a:spcAft>
              <a:buClr>
                <a:srgbClr val="002060"/>
              </a:buClr>
              <a:buSzPts val="1400"/>
              <a:buChar char="•"/>
            </a:pPr>
            <a:r>
              <a:rPr lang="bg-BG" sz="1400">
                <a:solidFill>
                  <a:srgbClr val="002060"/>
                </a:solidFill>
                <a:latin typeface="Georgia"/>
                <a:ea typeface="Georgia"/>
                <a:cs typeface="Georgia"/>
                <a:sym typeface="Georgia"/>
              </a:rPr>
              <a:t>РАЗЛИЧНИ ЗОНИ НА ФОКУС</a:t>
            </a:r>
            <a:endParaRPr/>
          </a:p>
          <a:p>
            <a:pPr marL="342900" lvl="0" indent="-342900" algn="l" rtl="0">
              <a:spcBef>
                <a:spcPts val="280"/>
              </a:spcBef>
              <a:spcAft>
                <a:spcPts val="0"/>
              </a:spcAft>
              <a:buClr>
                <a:srgbClr val="002060"/>
              </a:buClr>
              <a:buSzPts val="1400"/>
              <a:buChar char="•"/>
            </a:pPr>
            <a:r>
              <a:rPr lang="bg-BG" sz="1400">
                <a:solidFill>
                  <a:srgbClr val="002060"/>
                </a:solidFill>
                <a:latin typeface="Georgia"/>
                <a:ea typeface="Georgia"/>
                <a:cs typeface="Georgia"/>
                <a:sym typeface="Georgia"/>
              </a:rPr>
              <a:t>РАЗЛИЧНИ ГРУПИ</a:t>
            </a:r>
            <a:endParaRPr/>
          </a:p>
          <a:p>
            <a:pPr marL="342900" lvl="0" indent="-342900" algn="l" rtl="0">
              <a:spcBef>
                <a:spcPts val="280"/>
              </a:spcBef>
              <a:spcAft>
                <a:spcPts val="0"/>
              </a:spcAft>
              <a:buClr>
                <a:srgbClr val="002060"/>
              </a:buClr>
              <a:buSzPts val="1400"/>
              <a:buChar char="•"/>
            </a:pPr>
            <a:r>
              <a:rPr lang="bg-BG" sz="1400">
                <a:solidFill>
                  <a:srgbClr val="002060"/>
                </a:solidFill>
                <a:latin typeface="Georgia"/>
                <a:ea typeface="Georgia"/>
                <a:cs typeface="Georgia"/>
                <a:sym typeface="Georgia"/>
              </a:rPr>
              <a:t>С ГРАДАЦИЯ ВЪВ ВРЕМЕТО</a:t>
            </a:r>
            <a:endParaRPr/>
          </a:p>
          <a:p>
            <a:pPr marL="342900" lvl="0" indent="-254000" algn="l" rtl="0">
              <a:spcBef>
                <a:spcPts val="280"/>
              </a:spcBef>
              <a:spcAft>
                <a:spcPts val="0"/>
              </a:spcAft>
              <a:buClr>
                <a:srgbClr val="58585A"/>
              </a:buClr>
              <a:buSzPts val="1400"/>
              <a:buNone/>
            </a:pPr>
            <a:endParaRPr sz="1400">
              <a:solidFill>
                <a:srgbClr val="002060"/>
              </a:solidFill>
              <a:latin typeface="Georgia"/>
              <a:ea typeface="Georgia"/>
              <a:cs typeface="Georgia"/>
              <a:sym typeface="Georgia"/>
            </a:endParaRPr>
          </a:p>
          <a:p>
            <a:pPr marL="342900" lvl="0" indent="-254000" algn="l" rtl="0">
              <a:spcBef>
                <a:spcPts val="280"/>
              </a:spcBef>
              <a:spcAft>
                <a:spcPts val="0"/>
              </a:spcAft>
              <a:buClr>
                <a:srgbClr val="58585A"/>
              </a:buClr>
              <a:buSzPts val="1400"/>
              <a:buNone/>
            </a:pPr>
            <a:endParaRPr sz="1400">
              <a:solidFill>
                <a:srgbClr val="002060"/>
              </a:solidFill>
              <a:latin typeface="Georgia"/>
              <a:ea typeface="Georgia"/>
              <a:cs typeface="Georgia"/>
              <a:sym typeface="Georgia"/>
            </a:endParaRPr>
          </a:p>
          <a:p>
            <a:pPr marL="342900" lvl="0" indent="-254000" algn="l" rtl="0">
              <a:spcBef>
                <a:spcPts val="280"/>
              </a:spcBef>
              <a:spcAft>
                <a:spcPts val="0"/>
              </a:spcAft>
              <a:buClr>
                <a:srgbClr val="58585A"/>
              </a:buClr>
              <a:buSzPts val="1400"/>
              <a:buNone/>
            </a:pPr>
            <a:endParaRPr sz="1400">
              <a:solidFill>
                <a:srgbClr val="002060"/>
              </a:solidFill>
              <a:latin typeface="Georgia"/>
              <a:ea typeface="Georgia"/>
              <a:cs typeface="Georgia"/>
              <a:sym typeface="Georgia"/>
            </a:endParaRPr>
          </a:p>
        </p:txBody>
      </p:sp>
      <p:sp>
        <p:nvSpPr>
          <p:cNvPr id="966" name="Google Shape;966;p153"/>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967" name="Google Shape;967;p153"/>
          <p:cNvPicPr preferRelativeResize="0"/>
          <p:nvPr/>
        </p:nvPicPr>
        <p:blipFill rotWithShape="1">
          <a:blip r:embed="rId3">
            <a:alphaModFix/>
          </a:blip>
          <a:srcRect/>
          <a:stretch/>
        </p:blipFill>
        <p:spPr>
          <a:xfrm>
            <a:off x="5457825" y="1433513"/>
            <a:ext cx="3051175" cy="2262187"/>
          </a:xfrm>
          <a:prstGeom prst="rect">
            <a:avLst/>
          </a:prstGeom>
          <a:noFill/>
          <a:ln>
            <a:noFill/>
          </a:ln>
        </p:spPr>
      </p:pic>
      <p:pic>
        <p:nvPicPr>
          <p:cNvPr id="968" name="Google Shape;968;p153"/>
          <p:cNvPicPr preferRelativeResize="0"/>
          <p:nvPr/>
        </p:nvPicPr>
        <p:blipFill rotWithShape="1">
          <a:blip r:embed="rId4">
            <a:alphaModFix/>
          </a:blip>
          <a:srcRect/>
          <a:stretch/>
        </p:blipFill>
        <p:spPr>
          <a:xfrm>
            <a:off x="542925" y="2852936"/>
            <a:ext cx="1611313" cy="2870200"/>
          </a:xfrm>
          <a:prstGeom prst="rect">
            <a:avLst/>
          </a:prstGeom>
          <a:noFill/>
          <a:ln>
            <a:noFill/>
          </a:ln>
        </p:spPr>
      </p:pic>
      <p:pic>
        <p:nvPicPr>
          <p:cNvPr id="969" name="Google Shape;969;p153"/>
          <p:cNvPicPr preferRelativeResize="0"/>
          <p:nvPr/>
        </p:nvPicPr>
        <p:blipFill rotWithShape="1">
          <a:blip r:embed="rId5">
            <a:alphaModFix/>
          </a:blip>
          <a:srcRect/>
          <a:stretch/>
        </p:blipFill>
        <p:spPr>
          <a:xfrm>
            <a:off x="1907704" y="2708920"/>
            <a:ext cx="2000250" cy="3374256"/>
          </a:xfrm>
          <a:prstGeom prst="rect">
            <a:avLst/>
          </a:prstGeom>
          <a:noFill/>
          <a:ln>
            <a:noFill/>
          </a:ln>
        </p:spPr>
      </p:pic>
      <p:pic>
        <p:nvPicPr>
          <p:cNvPr id="970" name="Google Shape;970;p153"/>
          <p:cNvPicPr preferRelativeResize="0"/>
          <p:nvPr/>
        </p:nvPicPr>
        <p:blipFill rotWithShape="1">
          <a:blip r:embed="rId6">
            <a:alphaModFix/>
          </a:blip>
          <a:srcRect/>
          <a:stretch/>
        </p:blipFill>
        <p:spPr>
          <a:xfrm>
            <a:off x="5153877" y="3334692"/>
            <a:ext cx="3276600" cy="2520256"/>
          </a:xfrm>
          <a:prstGeom prst="rect">
            <a:avLst/>
          </a:prstGeom>
          <a:noFill/>
          <a:ln>
            <a:noFill/>
          </a:ln>
        </p:spPr>
      </p:pic>
      <p:pic>
        <p:nvPicPr>
          <p:cNvPr id="971" name="Google Shape;971;p153"/>
          <p:cNvPicPr preferRelativeResize="0"/>
          <p:nvPr/>
        </p:nvPicPr>
        <p:blipFill rotWithShape="1">
          <a:blip r:embed="rId7">
            <a:alphaModFix/>
          </a:blip>
          <a:srcRect/>
          <a:stretch/>
        </p:blipFill>
        <p:spPr>
          <a:xfrm>
            <a:off x="3136115" y="4276452"/>
            <a:ext cx="2185988" cy="154816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5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
            </a:r>
            <a:br>
              <a:rPr lang="bg-BG" b="1">
                <a:latin typeface="Arial Narrow"/>
                <a:ea typeface="Arial Narrow"/>
                <a:cs typeface="Arial Narrow"/>
                <a:sym typeface="Arial Narrow"/>
              </a:rPr>
            </a:br>
            <a:r>
              <a:rPr lang="bg-BG" b="1">
                <a:latin typeface="Arial Narrow"/>
                <a:ea typeface="Arial Narrow"/>
                <a:cs typeface="Arial Narrow"/>
                <a:sym typeface="Arial Narrow"/>
              </a:rPr>
              <a:t>Кой ни забеляза?</a:t>
            </a:r>
            <a:br>
              <a:rPr lang="bg-BG" b="1">
                <a:latin typeface="Arial Narrow"/>
                <a:ea typeface="Arial Narrow"/>
                <a:cs typeface="Arial Narrow"/>
                <a:sym typeface="Arial Narrow"/>
              </a:rPr>
            </a:br>
            <a:r>
              <a:rPr lang="bg-BG" b="1">
                <a:latin typeface="Arial Narrow"/>
                <a:ea typeface="Arial Narrow"/>
                <a:cs typeface="Arial Narrow"/>
                <a:sym typeface="Arial Narrow"/>
              </a:rPr>
              <a:t>а </a:t>
            </a:r>
            <a:endParaRPr/>
          </a:p>
        </p:txBody>
      </p:sp>
      <p:pic>
        <p:nvPicPr>
          <p:cNvPr id="977" name="Google Shape;977;p154" descr="Ротари клуб Велико Търново чества 80 години с поредица родолюбиви прояви | Янтра ДНЕС live - Google Chrome"/>
          <p:cNvPicPr preferRelativeResize="0">
            <a:picLocks noGrp="1"/>
          </p:cNvPicPr>
          <p:nvPr>
            <p:ph type="body" idx="1"/>
          </p:nvPr>
        </p:nvPicPr>
        <p:blipFill rotWithShape="1">
          <a:blip r:embed="rId3">
            <a:alphaModFix/>
          </a:blip>
          <a:srcRect/>
          <a:stretch/>
        </p:blipFill>
        <p:spPr>
          <a:xfrm>
            <a:off x="323230" y="3824288"/>
            <a:ext cx="3168650" cy="2341562"/>
          </a:xfrm>
          <a:prstGeom prst="rect">
            <a:avLst/>
          </a:prstGeom>
          <a:noFill/>
          <a:ln>
            <a:noFill/>
          </a:ln>
        </p:spPr>
      </p:pic>
      <p:pic>
        <p:nvPicPr>
          <p:cNvPr id="978" name="Google Shape;978;p154" descr="Ротари клуб събира средства, за да върне блясъка на Военния клуб - В. Търново - DarikNews.bg - Google Chrome"/>
          <p:cNvPicPr preferRelativeResize="0"/>
          <p:nvPr/>
        </p:nvPicPr>
        <p:blipFill rotWithShape="1">
          <a:blip r:embed="rId4">
            <a:alphaModFix/>
          </a:blip>
          <a:srcRect/>
          <a:stretch/>
        </p:blipFill>
        <p:spPr>
          <a:xfrm>
            <a:off x="3419872" y="1160463"/>
            <a:ext cx="2808288" cy="2663825"/>
          </a:xfrm>
          <a:prstGeom prst="rect">
            <a:avLst/>
          </a:prstGeom>
          <a:noFill/>
          <a:ln>
            <a:noFill/>
          </a:ln>
        </p:spPr>
      </p:pic>
      <p:pic>
        <p:nvPicPr>
          <p:cNvPr id="979" name="Google Shape;979;p154" descr="Община Велико Търново и Ротари клуб възстановяват изгорялата зала на Военния клуб – Труд - Google Chrome"/>
          <p:cNvPicPr preferRelativeResize="0"/>
          <p:nvPr/>
        </p:nvPicPr>
        <p:blipFill rotWithShape="1">
          <a:blip r:embed="rId5">
            <a:alphaModFix/>
          </a:blip>
          <a:srcRect/>
          <a:stretch/>
        </p:blipFill>
        <p:spPr>
          <a:xfrm>
            <a:off x="5769744" y="1189038"/>
            <a:ext cx="2906712" cy="2663825"/>
          </a:xfrm>
          <a:prstGeom prst="rect">
            <a:avLst/>
          </a:prstGeom>
          <a:noFill/>
          <a:ln>
            <a:noFill/>
          </a:ln>
        </p:spPr>
      </p:pic>
      <p:pic>
        <p:nvPicPr>
          <p:cNvPr id="980" name="Google Shape;980;p154" descr="Над 500 спиращи дъха кадри от Велико Търново се съревновават във фотоконкурс - 24chasa.bg - Google Chrome"/>
          <p:cNvPicPr preferRelativeResize="0"/>
          <p:nvPr/>
        </p:nvPicPr>
        <p:blipFill rotWithShape="1">
          <a:blip r:embed="rId6">
            <a:alphaModFix/>
          </a:blip>
          <a:srcRect/>
          <a:stretch/>
        </p:blipFill>
        <p:spPr>
          <a:xfrm>
            <a:off x="3527772" y="3808413"/>
            <a:ext cx="3492500" cy="2327275"/>
          </a:xfrm>
          <a:prstGeom prst="rect">
            <a:avLst/>
          </a:prstGeom>
          <a:noFill/>
          <a:ln>
            <a:noFill/>
          </a:ln>
        </p:spPr>
      </p:pic>
      <p:pic>
        <p:nvPicPr>
          <p:cNvPr id="981" name="Google Shape;981;p154" descr="Изложба „80 години Ротари клуб Велико Търново“ - Google Chrome"/>
          <p:cNvPicPr preferRelativeResize="0"/>
          <p:nvPr/>
        </p:nvPicPr>
        <p:blipFill rotWithShape="1">
          <a:blip r:embed="rId7">
            <a:alphaModFix/>
          </a:blip>
          <a:srcRect/>
          <a:stretch/>
        </p:blipFill>
        <p:spPr>
          <a:xfrm>
            <a:off x="251520" y="1306986"/>
            <a:ext cx="3096518" cy="2536352"/>
          </a:xfrm>
          <a:prstGeom prst="rect">
            <a:avLst/>
          </a:prstGeom>
          <a:noFill/>
          <a:ln>
            <a:noFill/>
          </a:ln>
        </p:spPr>
      </p:pic>
      <p:pic>
        <p:nvPicPr>
          <p:cNvPr id="982" name="Google Shape;982;p154" descr="Ротари клуб открива 4 изложби в Деня на будителите във Велико Търново - velikotarnovo.utre.bg - Google Chrome"/>
          <p:cNvPicPr preferRelativeResize="0"/>
          <p:nvPr/>
        </p:nvPicPr>
        <p:blipFill rotWithShape="1">
          <a:blip r:embed="rId8">
            <a:alphaModFix/>
          </a:blip>
          <a:srcRect/>
          <a:stretch/>
        </p:blipFill>
        <p:spPr>
          <a:xfrm>
            <a:off x="5964882" y="3754438"/>
            <a:ext cx="2495550" cy="2368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47"/>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5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А социалните мрежи?</a:t>
            </a:r>
            <a:endParaRPr/>
          </a:p>
        </p:txBody>
      </p:sp>
      <p:sp>
        <p:nvSpPr>
          <p:cNvPr id="988" name="Google Shape;988;p155"/>
          <p:cNvSpPr txBox="1">
            <a:spLocks noGrp="1"/>
          </p:cNvSpPr>
          <p:nvPr>
            <p:ph type="body" idx="1"/>
          </p:nvPr>
        </p:nvSpPr>
        <p:spPr>
          <a:xfrm>
            <a:off x="393700" y="1279525"/>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58585A"/>
              </a:buClr>
              <a:buSzPts val="1400"/>
              <a:buChar char="•"/>
            </a:pPr>
            <a:r>
              <a:rPr lang="bg-BG" sz="1400" b="1">
                <a:latin typeface="Georgia"/>
                <a:ea typeface="Georgia"/>
                <a:cs typeface="Georgia"/>
                <a:sym typeface="Georgia"/>
              </a:rPr>
              <a:t>средно 2000 </a:t>
            </a:r>
            <a:r>
              <a:rPr lang="bg-BG" sz="1400" b="1">
                <a:solidFill>
                  <a:srgbClr val="FFC000"/>
                </a:solidFill>
                <a:latin typeface="Georgia"/>
                <a:ea typeface="Georgia"/>
                <a:cs typeface="Georgia"/>
                <a:sym typeface="Georgia"/>
              </a:rPr>
              <a:t>ДОСТИГНАТИ ХОРА </a:t>
            </a:r>
            <a:r>
              <a:rPr lang="bg-BG" sz="1400" b="1">
                <a:latin typeface="Georgia"/>
                <a:ea typeface="Georgia"/>
                <a:cs typeface="Georgia"/>
                <a:sym typeface="Georgia"/>
              </a:rPr>
              <a:t>на публикация</a:t>
            </a:r>
            <a:endParaRPr/>
          </a:p>
          <a:p>
            <a:pPr marL="342900" lvl="0" indent="-342900" algn="l" rtl="0">
              <a:spcBef>
                <a:spcPts val="280"/>
              </a:spcBef>
              <a:spcAft>
                <a:spcPts val="0"/>
              </a:spcAft>
              <a:buClr>
                <a:srgbClr val="58585A"/>
              </a:buClr>
              <a:buSzPts val="1400"/>
              <a:buChar char="•"/>
            </a:pPr>
            <a:r>
              <a:rPr lang="bg-BG" sz="1400" b="1">
                <a:latin typeface="Georgia"/>
                <a:ea typeface="Georgia"/>
                <a:cs typeface="Georgia"/>
                <a:sym typeface="Georgia"/>
              </a:rPr>
              <a:t>средно 700 </a:t>
            </a:r>
            <a:r>
              <a:rPr lang="bg-BG" sz="1400" b="1">
                <a:solidFill>
                  <a:srgbClr val="FFC000"/>
                </a:solidFill>
                <a:latin typeface="Georgia"/>
                <a:ea typeface="Georgia"/>
                <a:cs typeface="Georgia"/>
                <a:sym typeface="Georgia"/>
              </a:rPr>
              <a:t>АНГАЖИРАНИЯ</a:t>
            </a:r>
            <a:endParaRPr/>
          </a:p>
        </p:txBody>
      </p:sp>
      <p:pic>
        <p:nvPicPr>
          <p:cNvPr id="989" name="Google Shape;989;p155" descr="Благотворителен коктейл за възстановяване салона на Военен клуб. - Google Chrome"/>
          <p:cNvPicPr preferRelativeResize="0"/>
          <p:nvPr/>
        </p:nvPicPr>
        <p:blipFill rotWithShape="1">
          <a:blip r:embed="rId3">
            <a:alphaModFix/>
          </a:blip>
          <a:srcRect/>
          <a:stretch/>
        </p:blipFill>
        <p:spPr>
          <a:xfrm>
            <a:off x="539553" y="1850093"/>
            <a:ext cx="3312368" cy="3384376"/>
          </a:xfrm>
          <a:prstGeom prst="rect">
            <a:avLst/>
          </a:prstGeom>
          <a:noFill/>
          <a:ln>
            <a:noFill/>
          </a:ln>
        </p:spPr>
      </p:pic>
      <p:pic>
        <p:nvPicPr>
          <p:cNvPr id="990" name="Google Shape;990;p155" descr="Откриване на възстановения Багрилов надпис. - Google Chrome"/>
          <p:cNvPicPr preferRelativeResize="0"/>
          <p:nvPr/>
        </p:nvPicPr>
        <p:blipFill rotWithShape="1">
          <a:blip r:embed="rId4">
            <a:alphaModFix/>
          </a:blip>
          <a:srcRect/>
          <a:stretch/>
        </p:blipFill>
        <p:spPr>
          <a:xfrm>
            <a:off x="2528503" y="2060848"/>
            <a:ext cx="3960440" cy="3580283"/>
          </a:xfrm>
          <a:prstGeom prst="rect">
            <a:avLst/>
          </a:prstGeom>
          <a:noFill/>
          <a:ln>
            <a:noFill/>
          </a:ln>
        </p:spPr>
      </p:pic>
      <p:pic>
        <p:nvPicPr>
          <p:cNvPr id="991" name="Google Shape;991;p155" descr="Концерт Спектакъл Ротари за Великотърновци! Вход свободен! - Google Chrome"/>
          <p:cNvPicPr preferRelativeResize="0"/>
          <p:nvPr/>
        </p:nvPicPr>
        <p:blipFill rotWithShape="1">
          <a:blip r:embed="rId5">
            <a:alphaModFix/>
          </a:blip>
          <a:srcRect/>
          <a:stretch/>
        </p:blipFill>
        <p:spPr>
          <a:xfrm>
            <a:off x="5076056" y="2535328"/>
            <a:ext cx="3312368" cy="345705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5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А къде остана службата и добруването на общността ?!?</a:t>
            </a:r>
            <a:endParaRPr/>
          </a:p>
        </p:txBody>
      </p:sp>
      <p:pic>
        <p:nvPicPr>
          <p:cNvPr id="997" name="Google Shape;997;p156"/>
          <p:cNvPicPr preferRelativeResize="0">
            <a:picLocks noGrp="1"/>
          </p:cNvPicPr>
          <p:nvPr>
            <p:ph type="body" idx="1"/>
          </p:nvPr>
        </p:nvPicPr>
        <p:blipFill rotWithShape="1">
          <a:blip r:embed="rId3">
            <a:alphaModFix/>
          </a:blip>
          <a:srcRect/>
          <a:stretch/>
        </p:blipFill>
        <p:spPr>
          <a:xfrm>
            <a:off x="250825" y="2492375"/>
            <a:ext cx="3725863" cy="3313113"/>
          </a:xfrm>
          <a:prstGeom prst="rect">
            <a:avLst/>
          </a:prstGeom>
          <a:noFill/>
          <a:ln>
            <a:noFill/>
          </a:ln>
        </p:spPr>
      </p:pic>
      <p:pic>
        <p:nvPicPr>
          <p:cNvPr id="998" name="Google Shape;998;p156"/>
          <p:cNvPicPr preferRelativeResize="0"/>
          <p:nvPr/>
        </p:nvPicPr>
        <p:blipFill rotWithShape="1">
          <a:blip r:embed="rId4">
            <a:alphaModFix/>
          </a:blip>
          <a:srcRect/>
          <a:stretch/>
        </p:blipFill>
        <p:spPr>
          <a:xfrm>
            <a:off x="5003800" y="1125538"/>
            <a:ext cx="4022725" cy="3082925"/>
          </a:xfrm>
          <a:prstGeom prst="rect">
            <a:avLst/>
          </a:prstGeom>
          <a:noFill/>
          <a:ln>
            <a:noFill/>
          </a:ln>
        </p:spPr>
      </p:pic>
      <p:pic>
        <p:nvPicPr>
          <p:cNvPr id="999" name="Google Shape;999;p156"/>
          <p:cNvPicPr preferRelativeResize="0"/>
          <p:nvPr/>
        </p:nvPicPr>
        <p:blipFill rotWithShape="1">
          <a:blip r:embed="rId5">
            <a:alphaModFix/>
          </a:blip>
          <a:srcRect/>
          <a:stretch/>
        </p:blipFill>
        <p:spPr>
          <a:xfrm>
            <a:off x="2411413" y="2133600"/>
            <a:ext cx="4205287" cy="2617788"/>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5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Защо ВЪЗРАЖДАНЕ ?</a:t>
            </a:r>
            <a:endParaRPr/>
          </a:p>
        </p:txBody>
      </p:sp>
      <p:sp>
        <p:nvSpPr>
          <p:cNvPr id="1005" name="Google Shape;1005;p157"/>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C000"/>
              </a:buClr>
              <a:buSzPts val="1400"/>
              <a:buFont typeface="Arial"/>
              <a:buNone/>
            </a:pPr>
            <a:r>
              <a:rPr lang="bg-BG" sz="1400" b="1">
                <a:solidFill>
                  <a:srgbClr val="FFC000"/>
                </a:solidFill>
                <a:latin typeface="Georgia"/>
                <a:ea typeface="Georgia"/>
                <a:cs typeface="Georgia"/>
                <a:sym typeface="Georgia"/>
              </a:rPr>
              <a:t>ЗАДЪРЖАМЕ, ВЪРНАХМЕ и ПРИЕХМЕ </a:t>
            </a:r>
            <a:r>
              <a:rPr lang="bg-BG" sz="1400" b="1">
                <a:solidFill>
                  <a:srgbClr val="002060"/>
                </a:solidFill>
                <a:latin typeface="Georgia"/>
                <a:ea typeface="Georgia"/>
                <a:cs typeface="Georgia"/>
                <a:sym typeface="Georgia"/>
              </a:rPr>
              <a:t>членове</a:t>
            </a:r>
            <a:endParaRPr/>
          </a:p>
          <a:p>
            <a:pPr marL="0" lvl="0" indent="0" algn="l" rtl="0">
              <a:spcBef>
                <a:spcPts val="280"/>
              </a:spcBef>
              <a:spcAft>
                <a:spcPts val="0"/>
              </a:spcAft>
              <a:buClr>
                <a:srgbClr val="FFC000"/>
              </a:buClr>
              <a:buSzPts val="1400"/>
              <a:buFont typeface="Arial"/>
              <a:buNone/>
            </a:pPr>
            <a:r>
              <a:rPr lang="bg-BG" sz="1400" b="1">
                <a:solidFill>
                  <a:srgbClr val="FFC000"/>
                </a:solidFill>
                <a:latin typeface="Georgia"/>
                <a:ea typeface="Georgia"/>
                <a:cs typeface="Georgia"/>
                <a:sym typeface="Georgia"/>
              </a:rPr>
              <a:t>УВЕЛИЧИХМЕ </a:t>
            </a:r>
            <a:r>
              <a:rPr lang="bg-BG" sz="1400" b="1">
                <a:solidFill>
                  <a:srgbClr val="002060"/>
                </a:solidFill>
                <a:latin typeface="Georgia"/>
                <a:ea typeface="Georgia"/>
                <a:cs typeface="Georgia"/>
                <a:sym typeface="Georgia"/>
              </a:rPr>
              <a:t>подкрепата </a:t>
            </a:r>
            <a:endParaRPr/>
          </a:p>
          <a:p>
            <a:pPr marL="0" lvl="0" indent="0" algn="l" rtl="0">
              <a:spcBef>
                <a:spcPts val="280"/>
              </a:spcBef>
              <a:spcAft>
                <a:spcPts val="0"/>
              </a:spcAft>
              <a:buClr>
                <a:srgbClr val="FFC000"/>
              </a:buClr>
              <a:buSzPts val="1400"/>
              <a:buFont typeface="Arial"/>
              <a:buNone/>
            </a:pPr>
            <a:r>
              <a:rPr lang="bg-BG" sz="1400" b="1">
                <a:solidFill>
                  <a:srgbClr val="FFC000"/>
                </a:solidFill>
                <a:latin typeface="Georgia"/>
                <a:ea typeface="Georgia"/>
                <a:cs typeface="Georgia"/>
                <a:sym typeface="Georgia"/>
              </a:rPr>
              <a:t>УВЕЛИЧИХМЕ </a:t>
            </a:r>
            <a:r>
              <a:rPr lang="bg-BG" sz="1400" b="1">
                <a:solidFill>
                  <a:srgbClr val="002060"/>
                </a:solidFill>
                <a:latin typeface="Georgia"/>
                <a:ea typeface="Georgia"/>
                <a:cs typeface="Georgia"/>
                <a:sym typeface="Georgia"/>
              </a:rPr>
              <a:t>разпознаваемостта на Организацията</a:t>
            </a:r>
            <a:endParaRPr/>
          </a:p>
          <a:p>
            <a:pPr marL="0" lvl="0" indent="0" algn="l" rtl="0">
              <a:spcBef>
                <a:spcPts val="280"/>
              </a:spcBef>
              <a:spcAft>
                <a:spcPts val="0"/>
              </a:spcAft>
              <a:buClr>
                <a:srgbClr val="002060"/>
              </a:buClr>
              <a:buSzPts val="1400"/>
              <a:buFont typeface="Arial"/>
              <a:buNone/>
            </a:pPr>
            <a:r>
              <a:rPr lang="bg-BG" sz="1400" b="1">
                <a:solidFill>
                  <a:srgbClr val="002060"/>
                </a:solidFill>
                <a:latin typeface="Georgia"/>
                <a:ea typeface="Georgia"/>
                <a:cs typeface="Georgia"/>
                <a:sym typeface="Georgia"/>
              </a:rPr>
              <a:t>СТРАТЕГИЧЕСКИ ПЛАН</a:t>
            </a:r>
            <a:r>
              <a:rPr lang="bg-BG" sz="1400" b="1">
                <a:solidFill>
                  <a:srgbClr val="FFC000"/>
                </a:solidFill>
                <a:latin typeface="Georgia"/>
                <a:ea typeface="Georgia"/>
                <a:cs typeface="Georgia"/>
                <a:sym typeface="Georgia"/>
              </a:rPr>
              <a:t> – ЗАЩО НЕ ?!?</a:t>
            </a:r>
            <a:endParaRPr b="1">
              <a:solidFill>
                <a:srgbClr val="FFC000"/>
              </a:solidFill>
              <a:latin typeface="Georgia"/>
              <a:ea typeface="Georgia"/>
              <a:cs typeface="Georgia"/>
              <a:sym typeface="Georgia"/>
            </a:endParaRPr>
          </a:p>
        </p:txBody>
      </p:sp>
      <p:pic>
        <p:nvPicPr>
          <p:cNvPr id="1006" name="Google Shape;1006;p157"/>
          <p:cNvPicPr preferRelativeResize="0"/>
          <p:nvPr/>
        </p:nvPicPr>
        <p:blipFill rotWithShape="1">
          <a:blip r:embed="rId3">
            <a:alphaModFix/>
          </a:blip>
          <a:srcRect/>
          <a:stretch/>
        </p:blipFill>
        <p:spPr>
          <a:xfrm>
            <a:off x="457200" y="2457450"/>
            <a:ext cx="3600450" cy="3263900"/>
          </a:xfrm>
          <a:prstGeom prst="rect">
            <a:avLst/>
          </a:prstGeom>
          <a:noFill/>
          <a:ln>
            <a:noFill/>
          </a:ln>
        </p:spPr>
      </p:pic>
      <p:pic>
        <p:nvPicPr>
          <p:cNvPr id="1007" name="Google Shape;1007;p157"/>
          <p:cNvPicPr preferRelativeResize="0"/>
          <p:nvPr/>
        </p:nvPicPr>
        <p:blipFill rotWithShape="1">
          <a:blip r:embed="rId4">
            <a:alphaModFix/>
          </a:blip>
          <a:srcRect/>
          <a:stretch/>
        </p:blipFill>
        <p:spPr>
          <a:xfrm>
            <a:off x="4140200" y="2243138"/>
            <a:ext cx="4186238" cy="35274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58"/>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4000" b="1">
                <a:latin typeface="Arial Narrow"/>
                <a:ea typeface="Arial Narrow"/>
                <a:cs typeface="Arial Narrow"/>
                <a:sym typeface="Arial Narrow"/>
              </a:rPr>
              <a:t>На добър час!</a:t>
            </a:r>
            <a:endParaRPr sz="4000" b="1">
              <a:latin typeface="Arial Narrow"/>
              <a:ea typeface="Arial Narrow"/>
              <a:cs typeface="Arial Narrow"/>
              <a:sym typeface="Arial Narrow"/>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159"/>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8"/>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3600" b="1">
                <a:latin typeface="Times New Roman"/>
                <a:ea typeface="Times New Roman"/>
                <a:cs typeface="Times New Roman"/>
                <a:sym typeface="Times New Roman"/>
              </a:rPr>
              <a:t>Публичен имидж</a:t>
            </a:r>
            <a:endParaRPr sz="3600" b="1">
              <a:latin typeface="Times New Roman"/>
              <a:ea typeface="Times New Roman"/>
              <a:cs typeface="Times New Roman"/>
              <a:sym typeface="Times New Roman"/>
            </a:endParaRPr>
          </a:p>
        </p:txBody>
      </p:sp>
      <p:sp>
        <p:nvSpPr>
          <p:cNvPr id="199" name="Google Shape;199;p48"/>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220"/>
              <a:buNone/>
            </a:pPr>
            <a:r>
              <a:rPr lang="bg-BG" sz="2220" b="1">
                <a:latin typeface="Georgia"/>
                <a:ea typeface="Georgia"/>
                <a:cs typeface="Georgia"/>
                <a:sym typeface="Georgia"/>
              </a:rPr>
              <a:t>Ефективни връзки с медиите</a:t>
            </a:r>
            <a:endParaRPr/>
          </a:p>
          <a:p>
            <a:pPr marL="0" lvl="0" indent="0" algn="l" rtl="0">
              <a:lnSpc>
                <a:spcPct val="90000"/>
              </a:lnSpc>
              <a:spcBef>
                <a:spcPts val="370"/>
              </a:spcBef>
              <a:spcAft>
                <a:spcPts val="0"/>
              </a:spcAft>
              <a:buClr>
                <a:schemeClr val="dk2"/>
              </a:buClr>
              <a:buSzPts val="1850"/>
              <a:buNone/>
            </a:pPr>
            <a:r>
              <a:rPr lang="bg-BG" sz="1850" b="1">
                <a:latin typeface="Georgia"/>
                <a:ea typeface="Georgia"/>
                <a:cs typeface="Georgia"/>
                <a:sym typeface="Georgia"/>
              </a:rPr>
              <a:t>Десислава Тончева, секретар, елект президент</a:t>
            </a:r>
            <a:endParaRPr/>
          </a:p>
          <a:p>
            <a:pPr marL="0" lvl="0" indent="0" algn="l" rtl="0">
              <a:lnSpc>
                <a:spcPct val="90000"/>
              </a:lnSpc>
              <a:spcBef>
                <a:spcPts val="370"/>
              </a:spcBef>
              <a:spcAft>
                <a:spcPts val="0"/>
              </a:spcAft>
              <a:buClr>
                <a:schemeClr val="dk2"/>
              </a:buClr>
              <a:buSzPts val="1850"/>
              <a:buNone/>
            </a:pPr>
            <a:r>
              <a:rPr lang="bg-BG" sz="1850" b="1">
                <a:latin typeface="Georgia"/>
                <a:ea typeface="Georgia"/>
                <a:cs typeface="Georgia"/>
                <a:sym typeface="Georgia"/>
              </a:rPr>
              <a:t>РК „Варна – Галатея“</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9" descr="A person holding a child&#10;&#10;Description automatically generated"/>
          <p:cNvPicPr preferRelativeResize="0"/>
          <p:nvPr/>
        </p:nvPicPr>
        <p:blipFill rotWithShape="1">
          <a:blip r:embed="rId3">
            <a:alphaModFix/>
          </a:blip>
          <a:srcRect l="995" t="12570" r="-995" b="21202"/>
          <a:stretch/>
        </p:blipFill>
        <p:spPr>
          <a:xfrm>
            <a:off x="5334" y="1700808"/>
            <a:ext cx="9144000" cy="4608512"/>
          </a:xfrm>
          <a:prstGeom prst="rect">
            <a:avLst/>
          </a:prstGeom>
          <a:noFill/>
          <a:ln>
            <a:noFill/>
          </a:ln>
        </p:spPr>
      </p:pic>
      <p:sp>
        <p:nvSpPr>
          <p:cNvPr id="206" name="Google Shape;206;p4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В началото бе… стратегията </a:t>
            </a:r>
            <a:endParaRPr/>
          </a:p>
        </p:txBody>
      </p:sp>
      <p:sp>
        <p:nvSpPr>
          <p:cNvPr id="207" name="Google Shape;207;p49"/>
          <p:cNvSpPr txBox="1">
            <a:spLocks noGrp="1"/>
          </p:cNvSpPr>
          <p:nvPr>
            <p:ph type="body" idx="1"/>
          </p:nvPr>
        </p:nvSpPr>
        <p:spPr>
          <a:xfrm>
            <a:off x="251520" y="1171575"/>
            <a:ext cx="8229600" cy="714419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060"/>
              </a:buClr>
              <a:buSzPts val="2000"/>
              <a:buNone/>
            </a:pPr>
            <a:r>
              <a:rPr lang="bg-BG" sz="2000">
                <a:solidFill>
                  <a:srgbClr val="002060"/>
                </a:solidFill>
              </a:rPr>
              <a:t>Успешно разработване и прилагане на </a:t>
            </a:r>
            <a:r>
              <a:rPr lang="bg-BG" sz="2000">
                <a:solidFill>
                  <a:srgbClr val="FFC000"/>
                </a:solidFill>
              </a:rPr>
              <a:t>медийна стратегия</a:t>
            </a:r>
            <a:r>
              <a:rPr lang="bg-BG" sz="2000">
                <a:solidFill>
                  <a:srgbClr val="002060"/>
                </a:solidFill>
              </a:rPr>
              <a:t> на организацията чрез основните форми на комуникация</a:t>
            </a:r>
            <a:endParaRPr/>
          </a:p>
          <a:p>
            <a:pPr marL="0" lvl="0" indent="0" algn="ctr" rtl="0">
              <a:spcBef>
                <a:spcPts val="400"/>
              </a:spcBef>
              <a:spcAft>
                <a:spcPts val="0"/>
              </a:spcAft>
              <a:buClr>
                <a:srgbClr val="58585A"/>
              </a:buClr>
              <a:buSzPts val="2000"/>
              <a:buNone/>
            </a:pPr>
            <a:endParaRPr sz="2000">
              <a:solidFill>
                <a:srgbClr val="002060"/>
              </a:solidFill>
            </a:endParaRPr>
          </a:p>
          <a:p>
            <a:pPr marL="0" lvl="0" indent="0" algn="ctr" rtl="0">
              <a:spcBef>
                <a:spcPts val="400"/>
              </a:spcBef>
              <a:spcAft>
                <a:spcPts val="0"/>
              </a:spcAft>
              <a:buClr>
                <a:srgbClr val="002060"/>
              </a:buClr>
              <a:buSzPts val="2000"/>
              <a:buNone/>
            </a:pPr>
            <a:r>
              <a:rPr lang="bg-BG" sz="2000">
                <a:solidFill>
                  <a:srgbClr val="002060"/>
                </a:solidFill>
              </a:rPr>
              <a:t>Основни форми на комуникация:</a:t>
            </a:r>
            <a:endParaRPr/>
          </a:p>
          <a:p>
            <a:pPr marL="342900" lvl="0" indent="-342900" algn="ctr" rtl="0">
              <a:spcBef>
                <a:spcPts val="400"/>
              </a:spcBef>
              <a:spcAft>
                <a:spcPts val="0"/>
              </a:spcAft>
              <a:buClr>
                <a:srgbClr val="002060"/>
              </a:buClr>
              <a:buSzPts val="2000"/>
              <a:buChar char="•"/>
            </a:pPr>
            <a:r>
              <a:rPr lang="bg-BG" sz="2000">
                <a:solidFill>
                  <a:srgbClr val="002060"/>
                </a:solidFill>
              </a:rPr>
              <a:t>вътрешна комуникация, </a:t>
            </a:r>
            <a:endParaRPr/>
          </a:p>
          <a:p>
            <a:pPr marL="342900" lvl="0" indent="-342900" algn="ctr" rtl="0">
              <a:spcBef>
                <a:spcPts val="400"/>
              </a:spcBef>
              <a:spcAft>
                <a:spcPts val="0"/>
              </a:spcAft>
              <a:buClr>
                <a:srgbClr val="FFC000"/>
              </a:buClr>
              <a:buSzPts val="2000"/>
              <a:buChar char="•"/>
            </a:pPr>
            <a:r>
              <a:rPr lang="bg-BG" sz="2000" b="1">
                <a:solidFill>
                  <a:srgbClr val="FFC000"/>
                </a:solidFill>
              </a:rPr>
              <a:t>комуникация чрез медиите</a:t>
            </a:r>
            <a:r>
              <a:rPr lang="bg-BG" sz="2000">
                <a:solidFill>
                  <a:srgbClr val="FFC000"/>
                </a:solidFill>
              </a:rPr>
              <a:t> </a:t>
            </a:r>
            <a:r>
              <a:rPr lang="bg-BG" sz="2000">
                <a:solidFill>
                  <a:srgbClr val="002060"/>
                </a:solidFill>
              </a:rPr>
              <a:t> </a:t>
            </a:r>
            <a:endParaRPr/>
          </a:p>
          <a:p>
            <a:pPr marL="342900" lvl="0" indent="-342900" algn="ctr" rtl="0">
              <a:spcBef>
                <a:spcPts val="400"/>
              </a:spcBef>
              <a:spcAft>
                <a:spcPts val="0"/>
              </a:spcAft>
              <a:buClr>
                <a:srgbClr val="002060"/>
              </a:buClr>
              <a:buSzPts val="2000"/>
              <a:buChar char="•"/>
            </a:pPr>
            <a:r>
              <a:rPr lang="bg-BG" sz="2000">
                <a:solidFill>
                  <a:srgbClr val="002060"/>
                </a:solidFill>
              </a:rPr>
              <a:t>работа с партньори.</a:t>
            </a:r>
            <a:endParaRPr/>
          </a:p>
          <a:p>
            <a:pPr marL="0" lvl="0" indent="0" algn="ctr" rtl="0">
              <a:spcBef>
                <a:spcPts val="240"/>
              </a:spcBef>
              <a:spcAft>
                <a:spcPts val="0"/>
              </a:spcAft>
              <a:buClr>
                <a:srgbClr val="58585A"/>
              </a:buClr>
              <a:buSzPts val="1200"/>
              <a:buNone/>
            </a:pPr>
            <a:endParaRPr sz="1200">
              <a:solidFill>
                <a:srgbClr val="002060"/>
              </a:solidFill>
            </a:endParaRPr>
          </a:p>
          <a:p>
            <a:pPr marL="342900" lvl="0" indent="-254000" algn="l" rtl="0">
              <a:spcBef>
                <a:spcPts val="280"/>
              </a:spcBef>
              <a:spcAft>
                <a:spcPts val="0"/>
              </a:spcAft>
              <a:buClr>
                <a:srgbClr val="58585A"/>
              </a:buClr>
              <a:buSzPts val="1400"/>
              <a:buNone/>
            </a:pPr>
            <a:endParaRPr sz="1400">
              <a:solidFill>
                <a:srgbClr val="002060"/>
              </a:solidFill>
            </a:endParaRPr>
          </a:p>
          <a:p>
            <a:pPr marL="342900" lvl="0" indent="-254000" algn="l" rtl="0">
              <a:spcBef>
                <a:spcPts val="280"/>
              </a:spcBef>
              <a:spcAft>
                <a:spcPts val="0"/>
              </a:spcAft>
              <a:buClr>
                <a:srgbClr val="58585A"/>
              </a:buClr>
              <a:buSzPts val="1400"/>
              <a:buNone/>
            </a:pPr>
            <a:endParaRPr sz="1400">
              <a:solidFill>
                <a:srgbClr val="002060"/>
              </a:solidFill>
            </a:endParaRPr>
          </a:p>
        </p:txBody>
      </p:sp>
      <p:sp>
        <p:nvSpPr>
          <p:cNvPr id="208" name="Google Shape;208;p49"/>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b="0" i="0" u="none" strike="noStrike" cap="none">
                <a:solidFill>
                  <a:schemeClr val="dk1"/>
                </a:solidFill>
                <a:latin typeface="Calibri"/>
                <a:ea typeface="Calibri"/>
                <a:cs typeface="Calibri"/>
                <a:sym typeface="Calibri"/>
              </a:rPr>
              <a:t> </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5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Комуникация чрез медиите</a:t>
            </a:r>
            <a:endParaRPr/>
          </a:p>
        </p:txBody>
      </p:sp>
      <p:sp>
        <p:nvSpPr>
          <p:cNvPr id="215" name="Google Shape;215;p50"/>
          <p:cNvSpPr txBox="1">
            <a:spLocks noGrp="1"/>
          </p:cNvSpPr>
          <p:nvPr>
            <p:ph type="body" idx="1"/>
          </p:nvPr>
        </p:nvSpPr>
        <p:spPr>
          <a:xfrm>
            <a:off x="179512" y="1304764"/>
            <a:ext cx="4968552" cy="464451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8585A"/>
              </a:buClr>
              <a:buSzPts val="1200"/>
              <a:buNone/>
            </a:pPr>
            <a:endParaRPr sz="1200">
              <a:solidFill>
                <a:srgbClr val="002060"/>
              </a:solidFill>
            </a:endParaRPr>
          </a:p>
          <a:p>
            <a:pPr marL="0" lvl="0" indent="0" algn="ctr" rtl="0">
              <a:spcBef>
                <a:spcPts val="0"/>
              </a:spcBef>
              <a:spcAft>
                <a:spcPts val="0"/>
              </a:spcAft>
              <a:buClr>
                <a:srgbClr val="002060"/>
              </a:buClr>
              <a:buSzPts val="2000"/>
              <a:buNone/>
            </a:pPr>
            <a:r>
              <a:rPr lang="bg-BG" sz="2000">
                <a:solidFill>
                  <a:srgbClr val="002060"/>
                </a:solidFill>
              </a:rPr>
              <a:t>Създаване и разпространяване на ефективни послания. </a:t>
            </a:r>
            <a:endParaRPr/>
          </a:p>
          <a:p>
            <a:pPr marL="0" lvl="0" indent="0" algn="ctr" rtl="0">
              <a:spcBef>
                <a:spcPts val="0"/>
              </a:spcBef>
              <a:spcAft>
                <a:spcPts val="0"/>
              </a:spcAft>
              <a:buClr>
                <a:srgbClr val="002060"/>
              </a:buClr>
              <a:buSzPts val="2000"/>
              <a:buNone/>
            </a:pPr>
            <a:r>
              <a:rPr lang="bg-BG" sz="2000">
                <a:solidFill>
                  <a:srgbClr val="002060"/>
                </a:solidFill>
              </a:rPr>
              <a:t>Ефективна работа с медиите. </a:t>
            </a:r>
            <a:endParaRPr/>
          </a:p>
          <a:p>
            <a:pPr marL="0" lvl="0" indent="0" algn="ctr" rtl="0">
              <a:spcBef>
                <a:spcPts val="0"/>
              </a:spcBef>
              <a:spcAft>
                <a:spcPts val="0"/>
              </a:spcAft>
              <a:buClr>
                <a:srgbClr val="002060"/>
              </a:buClr>
              <a:buSzPts val="2000"/>
              <a:buNone/>
            </a:pPr>
            <a:r>
              <a:rPr lang="bg-BG" sz="2000">
                <a:solidFill>
                  <a:srgbClr val="002060"/>
                </a:solidFill>
              </a:rPr>
              <a:t>Познаване и ефективно прилагане на основните форми за връзки с медиите. </a:t>
            </a:r>
            <a:endParaRPr/>
          </a:p>
          <a:p>
            <a:pPr marL="0" lvl="0" indent="0" algn="ctr" rtl="0">
              <a:spcBef>
                <a:spcPts val="0"/>
              </a:spcBef>
              <a:spcAft>
                <a:spcPts val="0"/>
              </a:spcAft>
              <a:buClr>
                <a:srgbClr val="002060"/>
              </a:buClr>
              <a:buSzPts val="2000"/>
              <a:buNone/>
            </a:pPr>
            <a:r>
              <a:rPr lang="bg-BG" sz="2000">
                <a:solidFill>
                  <a:srgbClr val="002060"/>
                </a:solidFill>
              </a:rPr>
              <a:t>Изграждане на ефективни връзки с медии, които отразяват дейността на нашата организация.</a:t>
            </a:r>
            <a:endParaRPr/>
          </a:p>
          <a:p>
            <a:pPr marL="0" lvl="0" indent="0" algn="ctr" rtl="0">
              <a:spcBef>
                <a:spcPts val="0"/>
              </a:spcBef>
              <a:spcAft>
                <a:spcPts val="0"/>
              </a:spcAft>
              <a:buClr>
                <a:srgbClr val="002060"/>
              </a:buClr>
              <a:buSzPts val="2000"/>
              <a:buNone/>
            </a:pPr>
            <a:r>
              <a:rPr lang="bg-BG" sz="2000">
                <a:solidFill>
                  <a:srgbClr val="002060"/>
                </a:solidFill>
              </a:rPr>
              <a:t>Избягване на конфликти с медиите. </a:t>
            </a:r>
            <a:endParaRPr/>
          </a:p>
          <a:p>
            <a:pPr marL="0" lvl="0" indent="0" algn="ctr" rtl="0">
              <a:spcBef>
                <a:spcPts val="0"/>
              </a:spcBef>
              <a:spcAft>
                <a:spcPts val="0"/>
              </a:spcAft>
              <a:buClr>
                <a:srgbClr val="002060"/>
              </a:buClr>
              <a:buSzPts val="2000"/>
              <a:buNone/>
            </a:pPr>
            <a:r>
              <a:rPr lang="bg-BG" sz="2000">
                <a:solidFill>
                  <a:srgbClr val="002060"/>
                </a:solidFill>
              </a:rPr>
              <a:t>Професионално представяне по време на интервю.</a:t>
            </a:r>
            <a:endParaRPr/>
          </a:p>
          <a:p>
            <a:pPr marL="0" lvl="0" indent="0" algn="ctr" rtl="0">
              <a:spcBef>
                <a:spcPts val="0"/>
              </a:spcBef>
              <a:spcAft>
                <a:spcPts val="0"/>
              </a:spcAft>
              <a:buClr>
                <a:srgbClr val="002060"/>
              </a:buClr>
              <a:buSzPts val="2000"/>
              <a:buNone/>
            </a:pPr>
            <a:r>
              <a:rPr lang="bg-BG" sz="2000">
                <a:solidFill>
                  <a:srgbClr val="002060"/>
                </a:solidFill>
              </a:rPr>
              <a:t>Справяне с кризисни ситуации. </a:t>
            </a:r>
            <a:endParaRPr/>
          </a:p>
          <a:p>
            <a:pPr marL="342900" lvl="0" indent="-254000" algn="l" rtl="0">
              <a:spcBef>
                <a:spcPts val="280"/>
              </a:spcBef>
              <a:spcAft>
                <a:spcPts val="0"/>
              </a:spcAft>
              <a:buClr>
                <a:srgbClr val="58585A"/>
              </a:buClr>
              <a:buSzPts val="1400"/>
              <a:buNone/>
            </a:pPr>
            <a:endParaRPr sz="1400">
              <a:solidFill>
                <a:srgbClr val="002060"/>
              </a:solidFill>
            </a:endParaRPr>
          </a:p>
          <a:p>
            <a:pPr marL="342900" lvl="0" indent="-254000" algn="l" rtl="0">
              <a:spcBef>
                <a:spcPts val="280"/>
              </a:spcBef>
              <a:spcAft>
                <a:spcPts val="0"/>
              </a:spcAft>
              <a:buClr>
                <a:srgbClr val="58585A"/>
              </a:buClr>
              <a:buSzPts val="1400"/>
              <a:buNone/>
            </a:pPr>
            <a:endParaRPr sz="1400">
              <a:solidFill>
                <a:srgbClr val="002060"/>
              </a:solidFill>
            </a:endParaRPr>
          </a:p>
        </p:txBody>
      </p:sp>
      <p:sp>
        <p:nvSpPr>
          <p:cNvPr id="216" name="Google Shape;216;p50"/>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b="0" i="0" u="none" strike="noStrike" cap="none">
                <a:solidFill>
                  <a:schemeClr val="dk1"/>
                </a:solidFill>
                <a:latin typeface="Calibri"/>
                <a:ea typeface="Calibri"/>
                <a:cs typeface="Calibri"/>
                <a:sym typeface="Calibri"/>
              </a:rPr>
              <a:t> </a:t>
            </a:r>
            <a:endParaRPr/>
          </a:p>
        </p:txBody>
      </p:sp>
      <p:pic>
        <p:nvPicPr>
          <p:cNvPr id="217" name="Google Shape;217;p50"/>
          <p:cNvPicPr preferRelativeResize="0"/>
          <p:nvPr/>
        </p:nvPicPr>
        <p:blipFill rotWithShape="1">
          <a:blip r:embed="rId3">
            <a:alphaModFix/>
          </a:blip>
          <a:srcRect b="9051"/>
          <a:stretch/>
        </p:blipFill>
        <p:spPr>
          <a:xfrm>
            <a:off x="5373773" y="1714500"/>
            <a:ext cx="3770227"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Посланието</a:t>
            </a:r>
            <a:endParaRPr/>
          </a:p>
        </p:txBody>
      </p:sp>
      <p:sp>
        <p:nvSpPr>
          <p:cNvPr id="224" name="Google Shape;224;p51"/>
          <p:cNvSpPr txBox="1">
            <a:spLocks noGrp="1"/>
          </p:cNvSpPr>
          <p:nvPr>
            <p:ph type="body" idx="1"/>
          </p:nvPr>
        </p:nvSpPr>
        <p:spPr>
          <a:xfrm>
            <a:off x="381000" y="1052736"/>
            <a:ext cx="5505022"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None/>
            </a:pPr>
            <a:r>
              <a:rPr lang="bg-BG" sz="2000" b="1">
                <a:solidFill>
                  <a:srgbClr val="002060"/>
                </a:solidFill>
              </a:rPr>
              <a:t>Стратегическо послание</a:t>
            </a:r>
            <a:endParaRPr/>
          </a:p>
          <a:p>
            <a:pPr marL="342900" lvl="0" indent="-342900" algn="l" rtl="0">
              <a:spcBef>
                <a:spcPts val="400"/>
              </a:spcBef>
              <a:spcAft>
                <a:spcPts val="0"/>
              </a:spcAft>
              <a:buClr>
                <a:srgbClr val="002060"/>
              </a:buClr>
              <a:buSzPts val="2000"/>
              <a:buChar char="•"/>
            </a:pPr>
            <a:r>
              <a:rPr lang="bg-BG" sz="2000">
                <a:solidFill>
                  <a:srgbClr val="002060"/>
                </a:solidFill>
              </a:rPr>
              <a:t>Отразява </a:t>
            </a:r>
            <a:r>
              <a:rPr lang="bg-BG" sz="2000" b="1">
                <a:solidFill>
                  <a:srgbClr val="002060"/>
                </a:solidFill>
              </a:rPr>
              <a:t>стратегическите цели </a:t>
            </a:r>
            <a:r>
              <a:rPr lang="bg-BG" sz="2000">
                <a:solidFill>
                  <a:srgbClr val="002060"/>
                </a:solidFill>
              </a:rPr>
              <a:t>на организацията </a:t>
            </a:r>
            <a:endParaRPr/>
          </a:p>
          <a:p>
            <a:pPr marL="342900" lvl="0" indent="-342900" algn="l" rtl="0">
              <a:spcBef>
                <a:spcPts val="400"/>
              </a:spcBef>
              <a:spcAft>
                <a:spcPts val="0"/>
              </a:spcAft>
              <a:buClr>
                <a:srgbClr val="002060"/>
              </a:buClr>
              <a:buSzPts val="2000"/>
              <a:buChar char="•"/>
            </a:pPr>
            <a:r>
              <a:rPr lang="bg-BG" sz="2000">
                <a:solidFill>
                  <a:srgbClr val="002060"/>
                </a:solidFill>
              </a:rPr>
              <a:t>Помага на организацията да определи своята роля на идейно ниво, а на хората да се идентифицират с организацията  </a:t>
            </a:r>
            <a:endParaRPr/>
          </a:p>
          <a:p>
            <a:pPr marL="742950" lvl="1" indent="-285750" algn="l" rtl="0">
              <a:spcBef>
                <a:spcPts val="400"/>
              </a:spcBef>
              <a:spcAft>
                <a:spcPts val="0"/>
              </a:spcAft>
              <a:buClr>
                <a:srgbClr val="C71020"/>
              </a:buClr>
              <a:buSzPts val="2000"/>
              <a:buChar char="–"/>
            </a:pPr>
            <a:r>
              <a:rPr lang="bg-BG" sz="2000">
                <a:solidFill>
                  <a:srgbClr val="C71020"/>
                </a:solidFill>
              </a:rPr>
              <a:t>Каква е главната ни </a:t>
            </a:r>
            <a:r>
              <a:rPr lang="bg-BG" sz="2000" b="1">
                <a:solidFill>
                  <a:srgbClr val="C71020"/>
                </a:solidFill>
              </a:rPr>
              <a:t>мисия</a:t>
            </a:r>
            <a:r>
              <a:rPr lang="bg-BG" sz="2000">
                <a:solidFill>
                  <a:srgbClr val="C71020"/>
                </a:solidFill>
              </a:rPr>
              <a:t>?</a:t>
            </a:r>
            <a:endParaRPr/>
          </a:p>
          <a:p>
            <a:pPr marL="742950" lvl="1" indent="-285750" algn="l" rtl="0">
              <a:spcBef>
                <a:spcPts val="400"/>
              </a:spcBef>
              <a:spcAft>
                <a:spcPts val="0"/>
              </a:spcAft>
              <a:buClr>
                <a:srgbClr val="C71020"/>
              </a:buClr>
              <a:buSzPts val="2000"/>
              <a:buChar char="–"/>
            </a:pPr>
            <a:r>
              <a:rPr lang="bg-BG" sz="2000">
                <a:solidFill>
                  <a:srgbClr val="C71020"/>
                </a:solidFill>
              </a:rPr>
              <a:t>Кои са </a:t>
            </a:r>
            <a:r>
              <a:rPr lang="bg-BG" sz="2000" b="1">
                <a:solidFill>
                  <a:srgbClr val="C71020"/>
                </a:solidFill>
              </a:rPr>
              <a:t>основните ценности</a:t>
            </a:r>
            <a:r>
              <a:rPr lang="bg-BG" sz="2000">
                <a:solidFill>
                  <a:srgbClr val="C71020"/>
                </a:solidFill>
              </a:rPr>
              <a:t>, които утвърждава нашата организация?</a:t>
            </a:r>
            <a:endParaRPr/>
          </a:p>
          <a:p>
            <a:pPr marL="742950" lvl="1" indent="-285750" algn="l" rtl="0">
              <a:spcBef>
                <a:spcPts val="400"/>
              </a:spcBef>
              <a:spcAft>
                <a:spcPts val="0"/>
              </a:spcAft>
              <a:buClr>
                <a:srgbClr val="C71020"/>
              </a:buClr>
              <a:buSzPts val="2000"/>
              <a:buChar char="–"/>
            </a:pPr>
            <a:r>
              <a:rPr lang="bg-BG" sz="2000" b="1">
                <a:solidFill>
                  <a:srgbClr val="C71020"/>
                </a:solidFill>
              </a:rPr>
              <a:t>Кой</a:t>
            </a:r>
            <a:r>
              <a:rPr lang="bg-BG" sz="2000">
                <a:solidFill>
                  <a:srgbClr val="C71020"/>
                </a:solidFill>
              </a:rPr>
              <a:t> и по какъв начин има </a:t>
            </a:r>
            <a:r>
              <a:rPr lang="bg-BG" sz="2000" b="1">
                <a:solidFill>
                  <a:srgbClr val="C71020"/>
                </a:solidFill>
              </a:rPr>
              <a:t>полза</a:t>
            </a:r>
            <a:r>
              <a:rPr lang="bg-BG" sz="2000">
                <a:solidFill>
                  <a:srgbClr val="C71020"/>
                </a:solidFill>
              </a:rPr>
              <a:t> от нашата работа?</a:t>
            </a:r>
            <a:endParaRPr/>
          </a:p>
          <a:p>
            <a:pPr marL="742950" lvl="1" indent="-285750" algn="l" rtl="0">
              <a:spcBef>
                <a:spcPts val="400"/>
              </a:spcBef>
              <a:spcAft>
                <a:spcPts val="0"/>
              </a:spcAft>
              <a:buClr>
                <a:srgbClr val="C71020"/>
              </a:buClr>
              <a:buSzPts val="2000"/>
              <a:buChar char="–"/>
            </a:pPr>
            <a:r>
              <a:rPr lang="bg-BG" sz="2000">
                <a:solidFill>
                  <a:srgbClr val="C71020"/>
                </a:solidFill>
              </a:rPr>
              <a:t>Какви са техните интереси?</a:t>
            </a:r>
            <a:endParaRPr/>
          </a:p>
          <a:p>
            <a:pPr marL="742950" lvl="1" indent="-158750" algn="l" rtl="0">
              <a:spcBef>
                <a:spcPts val="400"/>
              </a:spcBef>
              <a:spcAft>
                <a:spcPts val="0"/>
              </a:spcAft>
              <a:buClr>
                <a:srgbClr val="58585A"/>
              </a:buClr>
              <a:buSzPts val="2000"/>
              <a:buNone/>
            </a:pPr>
            <a:endParaRPr sz="2000">
              <a:solidFill>
                <a:srgbClr val="002060"/>
              </a:solidFill>
            </a:endParaRPr>
          </a:p>
          <a:p>
            <a:pPr marL="342900" lvl="0" indent="-190500" algn="l" rtl="0">
              <a:spcBef>
                <a:spcPts val="480"/>
              </a:spcBef>
              <a:spcAft>
                <a:spcPts val="0"/>
              </a:spcAft>
              <a:buClr>
                <a:srgbClr val="58585A"/>
              </a:buClr>
              <a:buSzPts val="2400"/>
              <a:buFont typeface="Georgia"/>
              <a:buNone/>
            </a:pPr>
            <a:endParaRPr sz="2400">
              <a:solidFill>
                <a:srgbClr val="002060"/>
              </a:solidFill>
            </a:endParaRPr>
          </a:p>
        </p:txBody>
      </p:sp>
      <p:pic>
        <p:nvPicPr>
          <p:cNvPr id="225" name="Google Shape;225;p51"/>
          <p:cNvPicPr preferRelativeResize="0"/>
          <p:nvPr/>
        </p:nvPicPr>
        <p:blipFill rotWithShape="1">
          <a:blip r:embed="rId3">
            <a:alphaModFix/>
          </a:blip>
          <a:srcRect l="64716" t="5304" r="3906" b="51445"/>
          <a:stretch/>
        </p:blipFill>
        <p:spPr>
          <a:xfrm>
            <a:off x="5940512" y="1018238"/>
            <a:ext cx="3132000" cy="2427300"/>
          </a:xfrm>
          <a:prstGeom prst="rect">
            <a:avLst/>
          </a:prstGeom>
          <a:noFill/>
          <a:ln>
            <a:noFill/>
          </a:ln>
        </p:spPr>
      </p:pic>
      <p:pic>
        <p:nvPicPr>
          <p:cNvPr id="226" name="Google Shape;226;p51"/>
          <p:cNvPicPr preferRelativeResize="0"/>
          <p:nvPr/>
        </p:nvPicPr>
        <p:blipFill rotWithShape="1">
          <a:blip r:embed="rId4">
            <a:alphaModFix/>
          </a:blip>
          <a:srcRect l="1774" t="1752" r="2673" b="15850"/>
          <a:stretch/>
        </p:blipFill>
        <p:spPr>
          <a:xfrm>
            <a:off x="5940512" y="3501008"/>
            <a:ext cx="3132000" cy="27007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Средствата</a:t>
            </a:r>
            <a:endParaRPr/>
          </a:p>
        </p:txBody>
      </p:sp>
      <p:pic>
        <p:nvPicPr>
          <p:cNvPr id="233" name="Google Shape;233;p52"/>
          <p:cNvPicPr preferRelativeResize="0"/>
          <p:nvPr/>
        </p:nvPicPr>
        <p:blipFill rotWithShape="1">
          <a:blip r:embed="rId3">
            <a:alphaModFix/>
          </a:blip>
          <a:srcRect l="63536" t="30693" b="10709"/>
          <a:stretch/>
        </p:blipFill>
        <p:spPr>
          <a:xfrm>
            <a:off x="5220584" y="1067840"/>
            <a:ext cx="3923416" cy="3544811"/>
          </a:xfrm>
          <a:prstGeom prst="rect">
            <a:avLst/>
          </a:prstGeom>
          <a:noFill/>
          <a:ln>
            <a:noFill/>
          </a:ln>
        </p:spPr>
      </p:pic>
      <p:sp>
        <p:nvSpPr>
          <p:cNvPr id="234" name="Google Shape;234;p52"/>
          <p:cNvSpPr txBox="1">
            <a:spLocks noGrp="1"/>
          </p:cNvSpPr>
          <p:nvPr>
            <p:ph type="body" idx="1"/>
          </p:nvPr>
        </p:nvSpPr>
        <p:spPr>
          <a:xfrm>
            <a:off x="381000" y="1484784"/>
            <a:ext cx="4983088" cy="27363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None/>
            </a:pPr>
            <a:r>
              <a:rPr lang="bg-BG" sz="2000">
                <a:solidFill>
                  <a:srgbClr val="002060"/>
                </a:solidFill>
              </a:rPr>
              <a:t>Средства за общуване с медиите:</a:t>
            </a:r>
            <a:endParaRPr sz="2000">
              <a:solidFill>
                <a:srgbClr val="002060"/>
              </a:solidFill>
            </a:endParaRPr>
          </a:p>
          <a:p>
            <a:pPr marL="342900" lvl="0" indent="-342900" algn="l" rtl="0">
              <a:spcBef>
                <a:spcPts val="400"/>
              </a:spcBef>
              <a:spcAft>
                <a:spcPts val="0"/>
              </a:spcAft>
              <a:buClr>
                <a:srgbClr val="002060"/>
              </a:buClr>
              <a:buSzPts val="2000"/>
              <a:buChar char="•"/>
            </a:pPr>
            <a:r>
              <a:rPr lang="bg-BG" sz="2000" b="1">
                <a:solidFill>
                  <a:srgbClr val="002060"/>
                </a:solidFill>
              </a:rPr>
              <a:t>Прессъобщения</a:t>
            </a:r>
            <a:endParaRPr/>
          </a:p>
          <a:p>
            <a:pPr marL="342900" lvl="0" indent="-342900" algn="l" rtl="0">
              <a:spcBef>
                <a:spcPts val="400"/>
              </a:spcBef>
              <a:spcAft>
                <a:spcPts val="0"/>
              </a:spcAft>
              <a:buClr>
                <a:srgbClr val="002060"/>
              </a:buClr>
              <a:buSzPts val="2000"/>
              <a:buChar char="•"/>
            </a:pPr>
            <a:r>
              <a:rPr lang="bg-BG" sz="2000">
                <a:solidFill>
                  <a:srgbClr val="002060"/>
                </a:solidFill>
              </a:rPr>
              <a:t>Съпътстваща информация</a:t>
            </a:r>
            <a:endParaRPr/>
          </a:p>
          <a:p>
            <a:pPr marL="342900" lvl="0" indent="-342900" algn="l" rtl="0">
              <a:spcBef>
                <a:spcPts val="400"/>
              </a:spcBef>
              <a:spcAft>
                <a:spcPts val="0"/>
              </a:spcAft>
              <a:buClr>
                <a:srgbClr val="002060"/>
              </a:buClr>
              <a:buSzPts val="2000"/>
              <a:buChar char="•"/>
            </a:pPr>
            <a:r>
              <a:rPr lang="bg-BG" sz="2000">
                <a:solidFill>
                  <a:srgbClr val="002060"/>
                </a:solidFill>
              </a:rPr>
              <a:t>Пресконференции</a:t>
            </a:r>
            <a:endParaRPr/>
          </a:p>
          <a:p>
            <a:pPr marL="342900" lvl="0" indent="-342900" algn="l" rtl="0">
              <a:spcBef>
                <a:spcPts val="400"/>
              </a:spcBef>
              <a:spcAft>
                <a:spcPts val="0"/>
              </a:spcAft>
              <a:buClr>
                <a:srgbClr val="002060"/>
              </a:buClr>
              <a:buSzPts val="2000"/>
              <a:buChar char="•"/>
            </a:pPr>
            <a:r>
              <a:rPr lang="bg-BG" sz="2000">
                <a:solidFill>
                  <a:srgbClr val="002060"/>
                </a:solidFill>
              </a:rPr>
              <a:t>Писмени изявления</a:t>
            </a:r>
            <a:endParaRPr/>
          </a:p>
          <a:p>
            <a:pPr marL="342900" lvl="0" indent="-342900" algn="l" rtl="0">
              <a:spcBef>
                <a:spcPts val="400"/>
              </a:spcBef>
              <a:spcAft>
                <a:spcPts val="0"/>
              </a:spcAft>
              <a:buClr>
                <a:srgbClr val="002060"/>
              </a:buClr>
              <a:buSzPts val="2000"/>
              <a:buChar char="•"/>
            </a:pPr>
            <a:r>
              <a:rPr lang="bg-BG" sz="2000" b="1">
                <a:solidFill>
                  <a:srgbClr val="002060"/>
                </a:solidFill>
              </a:rPr>
              <a:t>Интервюта</a:t>
            </a:r>
            <a:endParaRPr/>
          </a:p>
          <a:p>
            <a:pPr marL="0" lvl="0" indent="0" algn="l" rtl="0">
              <a:spcBef>
                <a:spcPts val="480"/>
              </a:spcBef>
              <a:spcAft>
                <a:spcPts val="0"/>
              </a:spcAft>
              <a:buClr>
                <a:srgbClr val="58585A"/>
              </a:buClr>
              <a:buSzPts val="2400"/>
              <a:buNone/>
            </a:pPr>
            <a:endParaRPr sz="2400">
              <a:solidFill>
                <a:srgbClr val="002060"/>
              </a:solidFill>
            </a:endParaRPr>
          </a:p>
          <a:p>
            <a:pPr marL="0" lvl="0" indent="0" algn="l" rtl="0">
              <a:spcBef>
                <a:spcPts val="480"/>
              </a:spcBef>
              <a:spcAft>
                <a:spcPts val="0"/>
              </a:spcAft>
              <a:buClr>
                <a:srgbClr val="58585A"/>
              </a:buClr>
              <a:buSzPts val="2400"/>
              <a:buNone/>
            </a:pPr>
            <a:endParaRPr sz="2400">
              <a:solidFill>
                <a:srgbClr val="002060"/>
              </a:solidFill>
            </a:endParaRPr>
          </a:p>
        </p:txBody>
      </p:sp>
      <p:sp>
        <p:nvSpPr>
          <p:cNvPr id="235" name="Google Shape;235;p52"/>
          <p:cNvSpPr/>
          <p:nvPr/>
        </p:nvSpPr>
        <p:spPr>
          <a:xfrm>
            <a:off x="381000" y="5024415"/>
            <a:ext cx="8151440" cy="98488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2060"/>
              </a:buClr>
              <a:buSzPts val="2000"/>
              <a:buFont typeface="Arial"/>
              <a:buNone/>
            </a:pPr>
            <a:r>
              <a:rPr lang="bg-BG" sz="2000" b="0" i="1" u="none" strike="noStrike" cap="none">
                <a:solidFill>
                  <a:srgbClr val="002060"/>
                </a:solidFill>
                <a:latin typeface="Arial"/>
                <a:ea typeface="Arial"/>
                <a:cs typeface="Arial"/>
                <a:sym typeface="Arial"/>
              </a:rPr>
              <a:t>„</a:t>
            </a:r>
            <a:r>
              <a:rPr lang="bg-BG" sz="2000" b="1" i="1" u="none" strike="noStrike" cap="none">
                <a:solidFill>
                  <a:srgbClr val="002060"/>
                </a:solidFill>
                <a:latin typeface="Arial"/>
                <a:ea typeface="Arial"/>
                <a:cs typeface="Arial"/>
                <a:sym typeface="Arial"/>
              </a:rPr>
              <a:t>Добрите думи </a:t>
            </a:r>
            <a:r>
              <a:rPr lang="bg-BG" sz="2000" b="0" i="1" u="none" strike="noStrike" cap="none">
                <a:solidFill>
                  <a:srgbClr val="002060"/>
                </a:solidFill>
                <a:latin typeface="Arial"/>
                <a:ea typeface="Arial"/>
                <a:cs typeface="Arial"/>
                <a:sym typeface="Arial"/>
              </a:rPr>
              <a:t>могат да бъдат кратки и лесни за изричане, но ехото им е наистина безгранично“</a:t>
            </a:r>
            <a:endParaRPr/>
          </a:p>
          <a:p>
            <a:pPr marL="0" marR="0" lvl="0" indent="0" algn="r" rtl="0">
              <a:spcBef>
                <a:spcPts val="0"/>
              </a:spcBef>
              <a:spcAft>
                <a:spcPts val="0"/>
              </a:spcAft>
              <a:buClr>
                <a:srgbClr val="002060"/>
              </a:buClr>
              <a:buSzPts val="1800"/>
              <a:buFont typeface="Arial"/>
              <a:buNone/>
            </a:pPr>
            <a:r>
              <a:rPr lang="bg-BG" sz="1800" b="0" i="0" u="none" strike="noStrike" cap="none">
                <a:solidFill>
                  <a:srgbClr val="002060"/>
                </a:solidFill>
                <a:latin typeface="Arial"/>
                <a:ea typeface="Arial"/>
                <a:cs typeface="Arial"/>
                <a:sym typeface="Arial"/>
              </a:rPr>
              <a:t>Майка Тереза</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Прессъобщението</a:t>
            </a:r>
            <a:endParaRPr/>
          </a:p>
        </p:txBody>
      </p:sp>
      <p:pic>
        <p:nvPicPr>
          <p:cNvPr id="242" name="Google Shape;242;p53"/>
          <p:cNvPicPr preferRelativeResize="0"/>
          <p:nvPr/>
        </p:nvPicPr>
        <p:blipFill rotWithShape="1">
          <a:blip r:embed="rId3">
            <a:alphaModFix/>
          </a:blip>
          <a:srcRect l="14903" r="16853" b="58370"/>
          <a:stretch/>
        </p:blipFill>
        <p:spPr>
          <a:xfrm>
            <a:off x="2128968" y="2060848"/>
            <a:ext cx="4886064" cy="1675745"/>
          </a:xfrm>
          <a:prstGeom prst="rect">
            <a:avLst/>
          </a:prstGeom>
          <a:noFill/>
          <a:ln>
            <a:noFill/>
          </a:ln>
        </p:spPr>
      </p:pic>
      <p:sp>
        <p:nvSpPr>
          <p:cNvPr id="243" name="Google Shape;243;p53"/>
          <p:cNvSpPr txBox="1">
            <a:spLocks noGrp="1"/>
          </p:cNvSpPr>
          <p:nvPr>
            <p:ph type="body" idx="1"/>
          </p:nvPr>
        </p:nvSpPr>
        <p:spPr>
          <a:xfrm>
            <a:off x="350295" y="1196752"/>
            <a:ext cx="8439472" cy="496855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060"/>
              </a:buClr>
              <a:buSzPts val="2000"/>
              <a:buNone/>
            </a:pPr>
            <a:r>
              <a:rPr lang="bg-BG" sz="2000">
                <a:solidFill>
                  <a:srgbClr val="002060"/>
                </a:solidFill>
              </a:rPr>
              <a:t>Ключът към </a:t>
            </a:r>
            <a:r>
              <a:rPr lang="bg-BG" sz="2000" b="1">
                <a:solidFill>
                  <a:srgbClr val="002060"/>
                </a:solidFill>
              </a:rPr>
              <a:t>успеха</a:t>
            </a:r>
            <a:r>
              <a:rPr lang="bg-BG" sz="2000">
                <a:solidFill>
                  <a:srgbClr val="002060"/>
                </a:solidFill>
              </a:rPr>
              <a:t> в писането на прессъобщение е </a:t>
            </a:r>
            <a:endParaRPr sz="2000">
              <a:solidFill>
                <a:srgbClr val="002060"/>
              </a:solidFill>
            </a:endParaRPr>
          </a:p>
          <a:p>
            <a:pPr marL="0" lvl="0" indent="0" algn="ctr" rtl="0">
              <a:spcBef>
                <a:spcPts val="400"/>
              </a:spcBef>
              <a:spcAft>
                <a:spcPts val="0"/>
              </a:spcAft>
              <a:buClr>
                <a:srgbClr val="002060"/>
              </a:buClr>
              <a:buSzPts val="2000"/>
              <a:buNone/>
            </a:pPr>
            <a:r>
              <a:rPr lang="bg-BG" sz="2000" b="1">
                <a:solidFill>
                  <a:srgbClr val="002060"/>
                </a:solidFill>
              </a:rPr>
              <a:t>да се придържаме към простото</a:t>
            </a:r>
            <a:r>
              <a:rPr lang="bg-BG" sz="2000">
                <a:solidFill>
                  <a:srgbClr val="002060"/>
                </a:solidFill>
              </a:rPr>
              <a:t>.</a:t>
            </a:r>
            <a:endParaRPr/>
          </a:p>
          <a:p>
            <a:pPr marL="0" lvl="0" indent="0" algn="l" rtl="0">
              <a:spcBef>
                <a:spcPts val="400"/>
              </a:spcBef>
              <a:spcAft>
                <a:spcPts val="0"/>
              </a:spcAft>
              <a:buClr>
                <a:srgbClr val="58585A"/>
              </a:buClr>
              <a:buSzPts val="2000"/>
              <a:buNone/>
            </a:pPr>
            <a:endParaRPr sz="2000">
              <a:solidFill>
                <a:srgbClr val="002060"/>
              </a:solidFill>
            </a:endParaRPr>
          </a:p>
          <a:p>
            <a:pPr marL="0" lvl="0" indent="0" algn="l" rtl="0">
              <a:spcBef>
                <a:spcPts val="400"/>
              </a:spcBef>
              <a:spcAft>
                <a:spcPts val="0"/>
              </a:spcAft>
              <a:buClr>
                <a:srgbClr val="58585A"/>
              </a:buClr>
              <a:buSzPts val="2000"/>
              <a:buNone/>
            </a:pPr>
            <a:endParaRPr sz="2000">
              <a:solidFill>
                <a:srgbClr val="002060"/>
              </a:solidFill>
            </a:endParaRPr>
          </a:p>
          <a:p>
            <a:pPr marL="0" lvl="0" indent="0" algn="l" rtl="0">
              <a:spcBef>
                <a:spcPts val="400"/>
              </a:spcBef>
              <a:spcAft>
                <a:spcPts val="0"/>
              </a:spcAft>
              <a:buClr>
                <a:srgbClr val="58585A"/>
              </a:buClr>
              <a:buSzPts val="2000"/>
              <a:buNone/>
            </a:pPr>
            <a:endParaRPr sz="2000">
              <a:solidFill>
                <a:srgbClr val="002060"/>
              </a:solidFill>
            </a:endParaRPr>
          </a:p>
          <a:p>
            <a:pPr marL="0" lvl="0" indent="0" algn="l" rtl="0">
              <a:spcBef>
                <a:spcPts val="400"/>
              </a:spcBef>
              <a:spcAft>
                <a:spcPts val="0"/>
              </a:spcAft>
              <a:buClr>
                <a:srgbClr val="58585A"/>
              </a:buClr>
              <a:buSzPts val="2000"/>
              <a:buNone/>
            </a:pPr>
            <a:endParaRPr sz="2000">
              <a:solidFill>
                <a:srgbClr val="002060"/>
              </a:solidFill>
            </a:endParaRPr>
          </a:p>
          <a:p>
            <a:pPr marL="0" lvl="0" indent="0" algn="l" rtl="0">
              <a:spcBef>
                <a:spcPts val="400"/>
              </a:spcBef>
              <a:spcAft>
                <a:spcPts val="0"/>
              </a:spcAft>
              <a:buClr>
                <a:srgbClr val="58585A"/>
              </a:buClr>
              <a:buSzPts val="2000"/>
              <a:buNone/>
            </a:pPr>
            <a:endParaRPr sz="2000">
              <a:solidFill>
                <a:srgbClr val="002060"/>
              </a:solidFill>
            </a:endParaRPr>
          </a:p>
          <a:p>
            <a:pPr marL="0" lvl="0" indent="0" algn="ctr" rtl="0">
              <a:spcBef>
                <a:spcPts val="600"/>
              </a:spcBef>
              <a:spcAft>
                <a:spcPts val="0"/>
              </a:spcAft>
              <a:buClr>
                <a:srgbClr val="002060"/>
              </a:buClr>
              <a:buSzPts val="2000"/>
              <a:buNone/>
            </a:pPr>
            <a:r>
              <a:rPr lang="bg-BG" sz="2000">
                <a:solidFill>
                  <a:srgbClr val="002060"/>
                </a:solidFill>
              </a:rPr>
              <a:t>Пишете, за </a:t>
            </a:r>
            <a:r>
              <a:rPr lang="bg-BG" sz="2000" b="1">
                <a:solidFill>
                  <a:srgbClr val="002060"/>
                </a:solidFill>
              </a:rPr>
              <a:t>да се изразите</a:t>
            </a:r>
            <a:r>
              <a:rPr lang="bg-BG" sz="2000">
                <a:solidFill>
                  <a:srgbClr val="002060"/>
                </a:solidFill>
              </a:rPr>
              <a:t>, а не за да впечатлите.</a:t>
            </a:r>
            <a:endParaRPr/>
          </a:p>
          <a:p>
            <a:pPr marL="0" lvl="0" indent="0" algn="ctr" rtl="0">
              <a:spcBef>
                <a:spcPts val="0"/>
              </a:spcBef>
              <a:spcAft>
                <a:spcPts val="0"/>
              </a:spcAft>
              <a:buClr>
                <a:srgbClr val="002060"/>
              </a:buClr>
              <a:buSzPts val="2000"/>
              <a:buNone/>
            </a:pPr>
            <a:r>
              <a:rPr lang="bg-BG" sz="2000">
                <a:solidFill>
                  <a:srgbClr val="002060"/>
                </a:solidFill>
              </a:rPr>
              <a:t>Постигнете </a:t>
            </a:r>
            <a:r>
              <a:rPr lang="bg-BG" sz="2000" b="1">
                <a:solidFill>
                  <a:srgbClr val="002060"/>
                </a:solidFill>
              </a:rPr>
              <a:t>яснота</a:t>
            </a:r>
            <a:r>
              <a:rPr lang="bg-BG" sz="2000">
                <a:solidFill>
                  <a:srgbClr val="002060"/>
                </a:solidFill>
              </a:rPr>
              <a:t>. Организирайте мислите си.</a:t>
            </a:r>
            <a:endParaRPr/>
          </a:p>
          <a:p>
            <a:pPr marL="0" lvl="0" indent="0" algn="ctr" rtl="0">
              <a:spcBef>
                <a:spcPts val="0"/>
              </a:spcBef>
              <a:spcAft>
                <a:spcPts val="0"/>
              </a:spcAft>
              <a:buClr>
                <a:srgbClr val="002060"/>
              </a:buClr>
              <a:buSzPts val="2000"/>
              <a:buNone/>
            </a:pPr>
            <a:r>
              <a:rPr lang="bg-BG" sz="2000">
                <a:solidFill>
                  <a:srgbClr val="002060"/>
                </a:solidFill>
              </a:rPr>
              <a:t>Приемете, че читателите ви не са предварително осведомени. Пишете </a:t>
            </a:r>
            <a:r>
              <a:rPr lang="bg-BG" sz="2000" b="1">
                <a:solidFill>
                  <a:srgbClr val="002060"/>
                </a:solidFill>
              </a:rPr>
              <a:t>за публиката </a:t>
            </a:r>
            <a:r>
              <a:rPr lang="bg-BG" sz="2000">
                <a:solidFill>
                  <a:srgbClr val="002060"/>
                </a:solidFill>
              </a:rPr>
              <a:t>си.</a:t>
            </a:r>
            <a:endParaRPr/>
          </a:p>
          <a:p>
            <a:pPr marL="0" lvl="0" indent="0" algn="ctr" rtl="0">
              <a:spcBef>
                <a:spcPts val="0"/>
              </a:spcBef>
              <a:spcAft>
                <a:spcPts val="0"/>
              </a:spcAft>
              <a:buClr>
                <a:srgbClr val="002060"/>
              </a:buClr>
              <a:buSzPts val="2000"/>
              <a:buNone/>
            </a:pPr>
            <a:r>
              <a:rPr lang="bg-BG" sz="2000" b="1">
                <a:solidFill>
                  <a:srgbClr val="002060"/>
                </a:solidFill>
              </a:rPr>
              <a:t>Избягвайте</a:t>
            </a:r>
            <a:r>
              <a:rPr lang="bg-BG" sz="2000">
                <a:solidFill>
                  <a:srgbClr val="002060"/>
                </a:solidFill>
              </a:rPr>
              <a:t> използването на твърде много </a:t>
            </a:r>
            <a:r>
              <a:rPr lang="bg-BG" sz="2000" b="1">
                <a:solidFill>
                  <a:srgbClr val="002060"/>
                </a:solidFill>
              </a:rPr>
              <a:t>цифри</a:t>
            </a:r>
            <a:r>
              <a:rPr lang="bg-BG" sz="2000">
                <a:solidFill>
                  <a:srgbClr val="002060"/>
                </a:solidFill>
              </a:rPr>
              <a:t>.</a:t>
            </a:r>
            <a:endParaRPr sz="2000" u="sng">
              <a:solidFill>
                <a:srgbClr val="002060"/>
              </a:solidFill>
            </a:endParaRPr>
          </a:p>
          <a:p>
            <a:pPr marL="0" lvl="0" indent="0" algn="ctr" rtl="0">
              <a:spcBef>
                <a:spcPts val="0"/>
              </a:spcBef>
              <a:spcAft>
                <a:spcPts val="0"/>
              </a:spcAft>
              <a:buClr>
                <a:srgbClr val="002060"/>
              </a:buClr>
              <a:buSzPts val="2000"/>
              <a:buNone/>
            </a:pPr>
            <a:r>
              <a:rPr lang="bg-BG" sz="2000" u="sng">
                <a:solidFill>
                  <a:srgbClr val="002060"/>
                </a:solidFill>
              </a:rPr>
              <a:t>Преглеждайте и препрочитайте</a:t>
            </a:r>
            <a:r>
              <a:rPr lang="bg-BG" sz="2000">
                <a:solidFill>
                  <a:srgbClr val="002060"/>
                </a:solidFill>
              </a:rPr>
              <a:t>.</a:t>
            </a:r>
            <a:endParaRPr/>
          </a:p>
          <a:p>
            <a:pPr marL="0" lvl="0" indent="0" algn="l" rtl="0">
              <a:spcBef>
                <a:spcPts val="480"/>
              </a:spcBef>
              <a:spcAft>
                <a:spcPts val="0"/>
              </a:spcAft>
              <a:buClr>
                <a:srgbClr val="58585A"/>
              </a:buClr>
              <a:buSzPts val="2400"/>
              <a:buNone/>
            </a:pPr>
            <a:endParaRPr sz="24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5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Правопис</a:t>
            </a:r>
            <a:endParaRPr/>
          </a:p>
        </p:txBody>
      </p:sp>
      <p:pic>
        <p:nvPicPr>
          <p:cNvPr id="250" name="Google Shape;250;p54"/>
          <p:cNvPicPr preferRelativeResize="0"/>
          <p:nvPr/>
        </p:nvPicPr>
        <p:blipFill rotWithShape="1">
          <a:blip r:embed="rId3">
            <a:alphaModFix/>
          </a:blip>
          <a:srcRect l="60425" t="26025" r="5087" b="20475"/>
          <a:stretch/>
        </p:blipFill>
        <p:spPr>
          <a:xfrm>
            <a:off x="5206958" y="2060848"/>
            <a:ext cx="3590903" cy="3132000"/>
          </a:xfrm>
          <a:prstGeom prst="rect">
            <a:avLst/>
          </a:prstGeom>
          <a:noFill/>
          <a:ln>
            <a:noFill/>
          </a:ln>
        </p:spPr>
      </p:pic>
      <p:sp>
        <p:nvSpPr>
          <p:cNvPr id="251" name="Google Shape;251;p54"/>
          <p:cNvSpPr txBox="1">
            <a:spLocks noGrp="1"/>
          </p:cNvSpPr>
          <p:nvPr>
            <p:ph type="body" idx="1"/>
          </p:nvPr>
        </p:nvSpPr>
        <p:spPr>
          <a:xfrm>
            <a:off x="381000" y="1484784"/>
            <a:ext cx="8601236"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400"/>
              <a:buNone/>
            </a:pPr>
            <a:r>
              <a:rPr lang="bg-BG" sz="2400">
                <a:solidFill>
                  <a:srgbClr val="002060"/>
                </a:solidFill>
              </a:rPr>
              <a:t>Как да пишем </a:t>
            </a:r>
            <a:r>
              <a:rPr lang="bg-BG" sz="2400" b="1">
                <a:solidFill>
                  <a:srgbClr val="002060"/>
                </a:solidFill>
              </a:rPr>
              <a:t>прессъобщения:</a:t>
            </a:r>
            <a:endParaRPr sz="2400">
              <a:solidFill>
                <a:srgbClr val="002060"/>
              </a:solidFill>
            </a:endParaRPr>
          </a:p>
          <a:p>
            <a:pPr marL="0" lvl="0" indent="0" algn="l" rtl="0">
              <a:spcBef>
                <a:spcPts val="480"/>
              </a:spcBef>
              <a:spcAft>
                <a:spcPts val="0"/>
              </a:spcAft>
              <a:buClr>
                <a:srgbClr val="58585A"/>
              </a:buClr>
              <a:buSzPts val="2400"/>
              <a:buNone/>
            </a:pPr>
            <a:endParaRPr sz="2400">
              <a:solidFill>
                <a:srgbClr val="002060"/>
              </a:solidFill>
            </a:endParaRPr>
          </a:p>
        </p:txBody>
      </p:sp>
      <p:sp>
        <p:nvSpPr>
          <p:cNvPr id="252" name="Google Shape;252;p54"/>
          <p:cNvSpPr txBox="1"/>
          <p:nvPr/>
        </p:nvSpPr>
        <p:spPr>
          <a:xfrm>
            <a:off x="381000" y="3212976"/>
            <a:ext cx="5069632" cy="792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2060"/>
              </a:buClr>
              <a:buSzPts val="6600"/>
              <a:buFont typeface="Arial"/>
              <a:buNone/>
            </a:pPr>
            <a:r>
              <a:rPr lang="bg-BG" sz="6600" b="1" i="0" u="none" strike="noStrike" cap="none">
                <a:solidFill>
                  <a:srgbClr val="002060"/>
                </a:solidFill>
                <a:latin typeface="Georgia"/>
                <a:ea typeface="Georgia"/>
                <a:cs typeface="Georgia"/>
                <a:sym typeface="Georgia"/>
              </a:rPr>
              <a:t>Правопис</a:t>
            </a:r>
            <a:endParaRPr sz="6600" b="0" i="0" u="none" strike="noStrike" cap="none">
              <a:solidFill>
                <a:srgbClr val="002060"/>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43"/>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Правопис</a:t>
            </a:r>
            <a:endParaRPr/>
          </a:p>
        </p:txBody>
      </p:sp>
      <p:pic>
        <p:nvPicPr>
          <p:cNvPr id="259" name="Google Shape;259;p55"/>
          <p:cNvPicPr preferRelativeResize="0"/>
          <p:nvPr/>
        </p:nvPicPr>
        <p:blipFill rotWithShape="1">
          <a:blip r:embed="rId3">
            <a:alphaModFix/>
          </a:blip>
          <a:srcRect/>
          <a:stretch/>
        </p:blipFill>
        <p:spPr>
          <a:xfrm>
            <a:off x="0" y="1052736"/>
            <a:ext cx="9180000" cy="51612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Правопис</a:t>
            </a:r>
            <a:endParaRPr/>
          </a:p>
        </p:txBody>
      </p:sp>
      <p:sp>
        <p:nvSpPr>
          <p:cNvPr id="266" name="Google Shape;266;p56"/>
          <p:cNvSpPr txBox="1">
            <a:spLocks noGrp="1"/>
          </p:cNvSpPr>
          <p:nvPr>
            <p:ph type="body" idx="1"/>
          </p:nvPr>
        </p:nvSpPr>
        <p:spPr>
          <a:xfrm>
            <a:off x="381000" y="1484784"/>
            <a:ext cx="8601236"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400"/>
              <a:buNone/>
            </a:pPr>
            <a:r>
              <a:rPr lang="bg-BG" sz="2400">
                <a:solidFill>
                  <a:srgbClr val="002060"/>
                </a:solidFill>
              </a:rPr>
              <a:t>Как да пишем </a:t>
            </a:r>
            <a:r>
              <a:rPr lang="bg-BG" sz="2400" b="1">
                <a:solidFill>
                  <a:srgbClr val="002060"/>
                </a:solidFill>
              </a:rPr>
              <a:t>прессъобщения:</a:t>
            </a:r>
            <a:endParaRPr sz="2400">
              <a:solidFill>
                <a:srgbClr val="002060"/>
              </a:solidFill>
            </a:endParaRPr>
          </a:p>
          <a:p>
            <a:pPr marL="0" lvl="0" indent="0" algn="l" rtl="0">
              <a:spcBef>
                <a:spcPts val="480"/>
              </a:spcBef>
              <a:spcAft>
                <a:spcPts val="0"/>
              </a:spcAft>
              <a:buClr>
                <a:srgbClr val="58585A"/>
              </a:buClr>
              <a:buSzPts val="2400"/>
              <a:buNone/>
            </a:pPr>
            <a:endParaRPr sz="2400">
              <a:solidFill>
                <a:srgbClr val="002060"/>
              </a:solidFill>
            </a:endParaRPr>
          </a:p>
        </p:txBody>
      </p:sp>
      <p:sp>
        <p:nvSpPr>
          <p:cNvPr id="267" name="Google Shape;267;p56"/>
          <p:cNvSpPr txBox="1"/>
          <p:nvPr/>
        </p:nvSpPr>
        <p:spPr>
          <a:xfrm>
            <a:off x="381000" y="2276872"/>
            <a:ext cx="8295456" cy="792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2060"/>
              </a:buClr>
              <a:buSzPts val="6600"/>
              <a:buFont typeface="Arial"/>
              <a:buNone/>
            </a:pPr>
            <a:r>
              <a:rPr lang="bg-BG" sz="6600" b="1" i="0" u="none" strike="noStrike" cap="none">
                <a:solidFill>
                  <a:srgbClr val="002060"/>
                </a:solidFill>
                <a:latin typeface="Georgia"/>
                <a:ea typeface="Georgia"/>
                <a:cs typeface="Georgia"/>
                <a:sym typeface="Georgia"/>
              </a:rPr>
              <a:t>Започнете силно </a:t>
            </a:r>
            <a:endParaRPr sz="6600" b="0" i="0" u="none" strike="noStrike" cap="none">
              <a:solidFill>
                <a:srgbClr val="002060"/>
              </a:solidFill>
              <a:latin typeface="Georgia"/>
              <a:ea typeface="Georgia"/>
              <a:cs typeface="Georgia"/>
              <a:sym typeface="Georgia"/>
            </a:endParaRPr>
          </a:p>
        </p:txBody>
      </p:sp>
      <p:pic>
        <p:nvPicPr>
          <p:cNvPr id="268" name="Google Shape;268;p56"/>
          <p:cNvPicPr preferRelativeResize="0"/>
          <p:nvPr/>
        </p:nvPicPr>
        <p:blipFill rotWithShape="1">
          <a:blip r:embed="rId3">
            <a:alphaModFix/>
          </a:blip>
          <a:srcRect l="6565" t="62783" r="31467" b="5128"/>
          <a:stretch/>
        </p:blipFill>
        <p:spPr>
          <a:xfrm>
            <a:off x="467544" y="3717032"/>
            <a:ext cx="7419951" cy="21602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Съдържанието</a:t>
            </a:r>
            <a:endParaRPr/>
          </a:p>
        </p:txBody>
      </p:sp>
      <p:pic>
        <p:nvPicPr>
          <p:cNvPr id="275" name="Google Shape;275;p57"/>
          <p:cNvPicPr preferRelativeResize="0"/>
          <p:nvPr/>
        </p:nvPicPr>
        <p:blipFill rotWithShape="1">
          <a:blip r:embed="rId3">
            <a:alphaModFix/>
          </a:blip>
          <a:srcRect l="29023" t="34879" r="4303" b="7919"/>
          <a:stretch/>
        </p:blipFill>
        <p:spPr>
          <a:xfrm>
            <a:off x="2555776" y="3068960"/>
            <a:ext cx="6120680" cy="2952328"/>
          </a:xfrm>
          <a:prstGeom prst="rect">
            <a:avLst/>
          </a:prstGeom>
          <a:noFill/>
          <a:ln>
            <a:noFill/>
          </a:ln>
        </p:spPr>
      </p:pic>
      <p:sp>
        <p:nvSpPr>
          <p:cNvPr id="276" name="Google Shape;276;p57"/>
          <p:cNvSpPr txBox="1">
            <a:spLocks noGrp="1"/>
          </p:cNvSpPr>
          <p:nvPr>
            <p:ph type="body" idx="1"/>
          </p:nvPr>
        </p:nvSpPr>
        <p:spPr>
          <a:xfrm>
            <a:off x="381000" y="1196752"/>
            <a:ext cx="8367464" cy="18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None/>
            </a:pPr>
            <a:r>
              <a:rPr lang="bg-BG" sz="2000">
                <a:solidFill>
                  <a:srgbClr val="002060"/>
                </a:solidFill>
              </a:rPr>
              <a:t>Изберете добро </a:t>
            </a:r>
            <a:r>
              <a:rPr lang="bg-BG" sz="2000" b="1">
                <a:solidFill>
                  <a:srgbClr val="002060"/>
                </a:solidFill>
              </a:rPr>
              <a:t>заглавие</a:t>
            </a:r>
            <a:r>
              <a:rPr lang="bg-BG" sz="2000">
                <a:solidFill>
                  <a:srgbClr val="002060"/>
                </a:solidFill>
              </a:rPr>
              <a:t>.</a:t>
            </a:r>
            <a:endParaRPr/>
          </a:p>
          <a:p>
            <a:pPr marL="0" lvl="0" indent="0" algn="l" rtl="0">
              <a:spcBef>
                <a:spcPts val="480"/>
              </a:spcBef>
              <a:spcAft>
                <a:spcPts val="0"/>
              </a:spcAft>
              <a:buClr>
                <a:srgbClr val="002060"/>
              </a:buClr>
              <a:buSzPts val="2000"/>
              <a:buNone/>
            </a:pPr>
            <a:r>
              <a:rPr lang="bg-BG" sz="2000" b="1">
                <a:solidFill>
                  <a:srgbClr val="002060"/>
                </a:solidFill>
              </a:rPr>
              <a:t>Първият параграф</a:t>
            </a:r>
            <a:r>
              <a:rPr lang="bg-BG" sz="2000">
                <a:solidFill>
                  <a:srgbClr val="002060"/>
                </a:solidFill>
              </a:rPr>
              <a:t> (две или три изречения) трябва да </a:t>
            </a:r>
            <a:r>
              <a:rPr lang="bg-BG" sz="2000" b="1">
                <a:solidFill>
                  <a:srgbClr val="002060"/>
                </a:solidFill>
              </a:rPr>
              <a:t>обобщи</a:t>
            </a:r>
            <a:r>
              <a:rPr lang="bg-BG" sz="2000">
                <a:solidFill>
                  <a:srgbClr val="002060"/>
                </a:solidFill>
              </a:rPr>
              <a:t> прессъобщението, а понататъшното </a:t>
            </a:r>
            <a:r>
              <a:rPr lang="bg-BG" sz="2000" b="1">
                <a:solidFill>
                  <a:srgbClr val="FFC000"/>
                </a:solidFill>
              </a:rPr>
              <a:t>съдържание да го</a:t>
            </a:r>
            <a:r>
              <a:rPr lang="bg-BG" sz="2000" b="1">
                <a:solidFill>
                  <a:srgbClr val="002060"/>
                </a:solidFill>
              </a:rPr>
              <a:t> </a:t>
            </a:r>
            <a:r>
              <a:rPr lang="bg-BG" sz="2000" b="1">
                <a:solidFill>
                  <a:srgbClr val="FFC000"/>
                </a:solidFill>
              </a:rPr>
              <a:t>развие </a:t>
            </a:r>
            <a:r>
              <a:rPr lang="bg-BG" sz="2000">
                <a:solidFill>
                  <a:srgbClr val="002060"/>
                </a:solidFill>
              </a:rPr>
              <a:t>по-подробно</a:t>
            </a:r>
            <a:r>
              <a:rPr lang="bg-BG" sz="2400">
                <a:solidFill>
                  <a:srgbClr val="002060"/>
                </a:solidFill>
              </a:rPr>
              <a:t>.</a:t>
            </a:r>
            <a:r>
              <a:rPr lang="bg-BG" sz="2400" b="1">
                <a:solidFill>
                  <a:srgbClr val="002060"/>
                </a:solidFill>
              </a:rPr>
              <a:t> </a:t>
            </a:r>
            <a:endParaRPr/>
          </a:p>
          <a:p>
            <a:pPr marL="0" lvl="0" indent="0" algn="l" rtl="0">
              <a:spcBef>
                <a:spcPts val="480"/>
              </a:spcBef>
              <a:spcAft>
                <a:spcPts val="0"/>
              </a:spcAft>
              <a:buClr>
                <a:srgbClr val="58585A"/>
              </a:buClr>
              <a:buSzPts val="2400"/>
              <a:buNone/>
            </a:pPr>
            <a:endParaRPr sz="2400">
              <a:solidFill>
                <a:srgbClr val="002060"/>
              </a:solidFill>
            </a:endParaRPr>
          </a:p>
          <a:p>
            <a:pPr marL="0" lvl="0" indent="0" algn="l" rtl="0">
              <a:spcBef>
                <a:spcPts val="480"/>
              </a:spcBef>
              <a:spcAft>
                <a:spcPts val="0"/>
              </a:spcAft>
              <a:buClr>
                <a:srgbClr val="58585A"/>
              </a:buClr>
              <a:buSzPts val="2400"/>
              <a:buNone/>
            </a:pPr>
            <a:endParaRPr sz="2400">
              <a:solidFill>
                <a:srgbClr val="00206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Как?</a:t>
            </a:r>
            <a:endParaRPr/>
          </a:p>
        </p:txBody>
      </p:sp>
      <p:pic>
        <p:nvPicPr>
          <p:cNvPr id="283" name="Google Shape;283;p58"/>
          <p:cNvPicPr preferRelativeResize="0"/>
          <p:nvPr/>
        </p:nvPicPr>
        <p:blipFill rotWithShape="1">
          <a:blip r:embed="rId3">
            <a:alphaModFix/>
          </a:blip>
          <a:srcRect l="60398" t="25113" r="5086" b="19307"/>
          <a:stretch/>
        </p:blipFill>
        <p:spPr>
          <a:xfrm>
            <a:off x="5292080" y="2708920"/>
            <a:ext cx="3459218" cy="3132000"/>
          </a:xfrm>
          <a:prstGeom prst="rect">
            <a:avLst/>
          </a:prstGeom>
          <a:noFill/>
          <a:ln>
            <a:noFill/>
          </a:ln>
        </p:spPr>
      </p:pic>
      <p:sp>
        <p:nvSpPr>
          <p:cNvPr id="284" name="Google Shape;284;p58"/>
          <p:cNvSpPr txBox="1">
            <a:spLocks noGrp="1"/>
          </p:cNvSpPr>
          <p:nvPr>
            <p:ph type="body" idx="1"/>
          </p:nvPr>
        </p:nvSpPr>
        <p:spPr>
          <a:xfrm>
            <a:off x="381000" y="1268760"/>
            <a:ext cx="5631160"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None/>
            </a:pPr>
            <a:r>
              <a:rPr lang="bg-BG" sz="2000">
                <a:solidFill>
                  <a:srgbClr val="002060"/>
                </a:solidFill>
              </a:rPr>
              <a:t>Как да пишем </a:t>
            </a:r>
            <a:r>
              <a:rPr lang="bg-BG" sz="2000" b="1">
                <a:solidFill>
                  <a:srgbClr val="002060"/>
                </a:solidFill>
              </a:rPr>
              <a:t>прессъобщения:</a:t>
            </a:r>
            <a:endParaRPr/>
          </a:p>
          <a:p>
            <a:pPr marL="0" lvl="0" indent="0" algn="l" rtl="0">
              <a:spcBef>
                <a:spcPts val="480"/>
              </a:spcBef>
              <a:spcAft>
                <a:spcPts val="0"/>
              </a:spcAft>
              <a:buClr>
                <a:srgbClr val="58585A"/>
              </a:buClr>
              <a:buSzPts val="2400"/>
              <a:buNone/>
            </a:pPr>
            <a:endParaRPr sz="2400">
              <a:solidFill>
                <a:srgbClr val="002060"/>
              </a:solidFill>
            </a:endParaRPr>
          </a:p>
          <a:p>
            <a:pPr marL="0" lvl="0" indent="0" algn="l" rtl="0">
              <a:spcBef>
                <a:spcPts val="480"/>
              </a:spcBef>
              <a:spcAft>
                <a:spcPts val="0"/>
              </a:spcAft>
              <a:buClr>
                <a:srgbClr val="002060"/>
              </a:buClr>
              <a:buSzPts val="2000"/>
              <a:buNone/>
            </a:pPr>
            <a:r>
              <a:rPr lang="bg-BG" sz="2000">
                <a:solidFill>
                  <a:srgbClr val="002060"/>
                </a:solidFill>
              </a:rPr>
              <a:t>Дайте отговор на основните въпроси</a:t>
            </a:r>
            <a:r>
              <a:rPr lang="bg-BG" sz="2400">
                <a:solidFill>
                  <a:srgbClr val="002060"/>
                </a:solidFill>
              </a:rPr>
              <a:t>:</a:t>
            </a:r>
            <a:endParaRPr/>
          </a:p>
          <a:p>
            <a:pPr marL="0" lvl="0" indent="0" algn="l" rtl="0">
              <a:spcBef>
                <a:spcPts val="480"/>
              </a:spcBef>
              <a:spcAft>
                <a:spcPts val="0"/>
              </a:spcAft>
              <a:buClr>
                <a:srgbClr val="002060"/>
              </a:buClr>
              <a:buSzPts val="2400"/>
              <a:buNone/>
            </a:pPr>
            <a:r>
              <a:rPr lang="bg-BG" sz="2400" b="1">
                <a:solidFill>
                  <a:srgbClr val="002060"/>
                </a:solidFill>
              </a:rPr>
              <a:t>Кой? </a:t>
            </a:r>
            <a:endParaRPr/>
          </a:p>
          <a:p>
            <a:pPr marL="0" lvl="0" indent="0" algn="l" rtl="0">
              <a:spcBef>
                <a:spcPts val="480"/>
              </a:spcBef>
              <a:spcAft>
                <a:spcPts val="0"/>
              </a:spcAft>
              <a:buClr>
                <a:srgbClr val="002060"/>
              </a:buClr>
              <a:buSzPts val="2400"/>
              <a:buNone/>
            </a:pPr>
            <a:r>
              <a:rPr lang="bg-BG" sz="2400" b="1">
                <a:solidFill>
                  <a:srgbClr val="002060"/>
                </a:solidFill>
              </a:rPr>
              <a:t>Какво? </a:t>
            </a:r>
            <a:endParaRPr/>
          </a:p>
          <a:p>
            <a:pPr marL="0" lvl="0" indent="0" algn="l" rtl="0">
              <a:spcBef>
                <a:spcPts val="480"/>
              </a:spcBef>
              <a:spcAft>
                <a:spcPts val="0"/>
              </a:spcAft>
              <a:buClr>
                <a:srgbClr val="002060"/>
              </a:buClr>
              <a:buSzPts val="2400"/>
              <a:buNone/>
            </a:pPr>
            <a:r>
              <a:rPr lang="bg-BG" sz="2400" b="1">
                <a:solidFill>
                  <a:srgbClr val="002060"/>
                </a:solidFill>
              </a:rPr>
              <a:t>Кога? </a:t>
            </a:r>
            <a:endParaRPr/>
          </a:p>
          <a:p>
            <a:pPr marL="0" lvl="0" indent="0" algn="l" rtl="0">
              <a:spcBef>
                <a:spcPts val="480"/>
              </a:spcBef>
              <a:spcAft>
                <a:spcPts val="0"/>
              </a:spcAft>
              <a:buClr>
                <a:srgbClr val="002060"/>
              </a:buClr>
              <a:buSzPts val="2400"/>
              <a:buNone/>
            </a:pPr>
            <a:r>
              <a:rPr lang="bg-BG" sz="2400" b="1">
                <a:solidFill>
                  <a:srgbClr val="002060"/>
                </a:solidFill>
              </a:rPr>
              <a:t>Къде? </a:t>
            </a:r>
            <a:endParaRPr/>
          </a:p>
          <a:p>
            <a:pPr marL="0" lvl="0" indent="0" algn="l" rtl="0">
              <a:spcBef>
                <a:spcPts val="480"/>
              </a:spcBef>
              <a:spcAft>
                <a:spcPts val="0"/>
              </a:spcAft>
              <a:buClr>
                <a:srgbClr val="002060"/>
              </a:buClr>
              <a:buSzPts val="2400"/>
              <a:buNone/>
            </a:pPr>
            <a:r>
              <a:rPr lang="bg-BG" sz="2400" b="1">
                <a:solidFill>
                  <a:srgbClr val="002060"/>
                </a:solidFill>
              </a:rPr>
              <a:t>Как? </a:t>
            </a:r>
            <a:endParaRPr/>
          </a:p>
          <a:p>
            <a:pPr marL="0" lvl="0" indent="0" algn="l" rtl="0">
              <a:spcBef>
                <a:spcPts val="480"/>
              </a:spcBef>
              <a:spcAft>
                <a:spcPts val="0"/>
              </a:spcAft>
              <a:buClr>
                <a:srgbClr val="002060"/>
              </a:buClr>
              <a:buSzPts val="2400"/>
              <a:buNone/>
            </a:pPr>
            <a:r>
              <a:rPr lang="bg-BG" sz="2400" b="1">
                <a:solidFill>
                  <a:srgbClr val="002060"/>
                </a:solidFill>
              </a:rPr>
              <a:t>Защо?</a:t>
            </a:r>
            <a:endParaRPr/>
          </a:p>
          <a:p>
            <a:pPr marL="0" lvl="0" indent="0" algn="l" rtl="0">
              <a:spcBef>
                <a:spcPts val="480"/>
              </a:spcBef>
              <a:spcAft>
                <a:spcPts val="0"/>
              </a:spcAft>
              <a:buClr>
                <a:srgbClr val="58585A"/>
              </a:buClr>
              <a:buSzPts val="2400"/>
              <a:buNone/>
            </a:pPr>
            <a:endParaRPr sz="2400">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Позицията</a:t>
            </a:r>
            <a:endParaRPr/>
          </a:p>
        </p:txBody>
      </p:sp>
      <p:sp>
        <p:nvSpPr>
          <p:cNvPr id="291" name="Google Shape;291;p59"/>
          <p:cNvSpPr txBox="1">
            <a:spLocks noGrp="1"/>
          </p:cNvSpPr>
          <p:nvPr>
            <p:ph type="body" idx="1"/>
          </p:nvPr>
        </p:nvSpPr>
        <p:spPr>
          <a:xfrm>
            <a:off x="323528" y="1095400"/>
            <a:ext cx="7416824"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None/>
            </a:pPr>
            <a:r>
              <a:rPr lang="bg-BG" sz="2000">
                <a:solidFill>
                  <a:srgbClr val="002060"/>
                </a:solidFill>
              </a:rPr>
              <a:t>Как да пишем </a:t>
            </a:r>
            <a:r>
              <a:rPr lang="bg-BG" sz="2000" b="1">
                <a:solidFill>
                  <a:srgbClr val="002060"/>
                </a:solidFill>
              </a:rPr>
              <a:t>прессъобщения:</a:t>
            </a:r>
            <a:endParaRPr/>
          </a:p>
          <a:p>
            <a:pPr marL="0" lvl="0" indent="0" algn="l" rtl="0">
              <a:spcBef>
                <a:spcPts val="1320"/>
              </a:spcBef>
              <a:spcAft>
                <a:spcPts val="0"/>
              </a:spcAft>
              <a:buClr>
                <a:srgbClr val="002060"/>
              </a:buClr>
              <a:buSzPts val="6600"/>
              <a:buNone/>
            </a:pPr>
            <a:r>
              <a:rPr lang="bg-BG" sz="6600" b="1">
                <a:solidFill>
                  <a:srgbClr val="002060"/>
                </a:solidFill>
              </a:rPr>
              <a:t>Изберете позиция</a:t>
            </a:r>
            <a:endParaRPr/>
          </a:p>
          <a:p>
            <a:pPr marL="0" lvl="0" indent="0" algn="l" rtl="0">
              <a:spcBef>
                <a:spcPts val="480"/>
              </a:spcBef>
              <a:spcAft>
                <a:spcPts val="0"/>
              </a:spcAft>
              <a:buClr>
                <a:srgbClr val="002060"/>
              </a:buClr>
              <a:buSzPts val="2400"/>
              <a:buNone/>
            </a:pPr>
            <a:r>
              <a:rPr lang="bg-BG" sz="2400" b="1">
                <a:solidFill>
                  <a:srgbClr val="002060"/>
                </a:solidFill>
              </a:rPr>
              <a:t>Обвържете</a:t>
            </a:r>
            <a:r>
              <a:rPr lang="bg-BG" sz="2400">
                <a:solidFill>
                  <a:srgbClr val="002060"/>
                </a:solidFill>
              </a:rPr>
              <a:t> вашата новина с обществено </a:t>
            </a:r>
            <a:br>
              <a:rPr lang="bg-BG" sz="2400">
                <a:solidFill>
                  <a:srgbClr val="002060"/>
                </a:solidFill>
              </a:rPr>
            </a:br>
            <a:r>
              <a:rPr lang="bg-BG" sz="2400">
                <a:solidFill>
                  <a:srgbClr val="002060"/>
                </a:solidFill>
              </a:rPr>
              <a:t>събитие, проучвания, тенденции</a:t>
            </a:r>
            <a:br>
              <a:rPr lang="bg-BG" sz="2400">
                <a:solidFill>
                  <a:srgbClr val="002060"/>
                </a:solidFill>
              </a:rPr>
            </a:br>
            <a:r>
              <a:rPr lang="bg-BG" sz="2400">
                <a:solidFill>
                  <a:srgbClr val="002060"/>
                </a:solidFill>
              </a:rPr>
              <a:t>и социални проблеми, </a:t>
            </a:r>
            <a:br>
              <a:rPr lang="bg-BG" sz="2400">
                <a:solidFill>
                  <a:srgbClr val="002060"/>
                </a:solidFill>
              </a:rPr>
            </a:br>
            <a:r>
              <a:rPr lang="bg-BG" sz="2400">
                <a:solidFill>
                  <a:srgbClr val="002060"/>
                </a:solidFill>
              </a:rPr>
              <a:t>за да й придадете значение.</a:t>
            </a:r>
            <a:endParaRPr/>
          </a:p>
          <a:p>
            <a:pPr marL="0" lvl="0" indent="0" algn="l" rtl="0">
              <a:spcBef>
                <a:spcPts val="480"/>
              </a:spcBef>
              <a:spcAft>
                <a:spcPts val="0"/>
              </a:spcAft>
              <a:buClr>
                <a:srgbClr val="58585A"/>
              </a:buClr>
              <a:buSzPts val="2400"/>
              <a:buNone/>
            </a:pPr>
            <a:endParaRPr sz="2400">
              <a:solidFill>
                <a:srgbClr val="002060"/>
              </a:solidFill>
            </a:endParaRPr>
          </a:p>
        </p:txBody>
      </p:sp>
      <p:pic>
        <p:nvPicPr>
          <p:cNvPr id="292" name="Google Shape;292;p59" descr="Резултат с изображение за right person for the job"/>
          <p:cNvPicPr preferRelativeResize="0"/>
          <p:nvPr/>
        </p:nvPicPr>
        <p:blipFill rotWithShape="1">
          <a:blip r:embed="rId3">
            <a:alphaModFix/>
          </a:blip>
          <a:srcRect l="15313" t="16400" r="14676" b="18501"/>
          <a:stretch/>
        </p:blipFill>
        <p:spPr>
          <a:xfrm>
            <a:off x="4948227" y="2636912"/>
            <a:ext cx="3716542" cy="3600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Поведение пред медиите</a:t>
            </a:r>
            <a:endParaRPr/>
          </a:p>
        </p:txBody>
      </p:sp>
      <p:pic>
        <p:nvPicPr>
          <p:cNvPr id="299" name="Google Shape;299;p60" descr="http://i1.wp.com/philanthropy.ru/wp-content/uploads/2015/05/IMG_0682.jpg?resize=600%2C314"/>
          <p:cNvPicPr preferRelativeResize="0"/>
          <p:nvPr/>
        </p:nvPicPr>
        <p:blipFill rotWithShape="1">
          <a:blip r:embed="rId3">
            <a:alphaModFix/>
          </a:blip>
          <a:srcRect t="5201"/>
          <a:stretch/>
        </p:blipFill>
        <p:spPr>
          <a:xfrm>
            <a:off x="0" y="1124744"/>
            <a:ext cx="9144000" cy="4536504"/>
          </a:xfrm>
          <a:prstGeom prst="rect">
            <a:avLst/>
          </a:prstGeom>
          <a:noFill/>
          <a:ln>
            <a:noFill/>
          </a:ln>
        </p:spPr>
      </p:pic>
      <p:sp>
        <p:nvSpPr>
          <p:cNvPr id="300" name="Google Shape;300;p60"/>
          <p:cNvSpPr txBox="1"/>
          <p:nvPr/>
        </p:nvSpPr>
        <p:spPr>
          <a:xfrm>
            <a:off x="323528" y="5589240"/>
            <a:ext cx="8424936" cy="777640"/>
          </a:xfrm>
          <a:prstGeom prst="rect">
            <a:avLst/>
          </a:prstGeom>
          <a:noFill/>
          <a:ln>
            <a:noFill/>
          </a:ln>
        </p:spPr>
        <p:txBody>
          <a:bodyPr spcFirstLastPara="1" wrap="square" lIns="90000" tIns="67675" rIns="90000" bIns="45000" anchor="t" anchorCtr="0">
            <a:noAutofit/>
          </a:bodyPr>
          <a:lstStyle/>
          <a:p>
            <a:pPr marL="0" marR="0" lvl="0" indent="0" algn="l" rtl="0">
              <a:lnSpc>
                <a:spcPct val="95000"/>
              </a:lnSpc>
              <a:spcBef>
                <a:spcPts val="0"/>
              </a:spcBef>
              <a:spcAft>
                <a:spcPts val="0"/>
              </a:spcAft>
              <a:buNone/>
            </a:pPr>
            <a:r>
              <a:rPr lang="bg-BG" sz="2000" b="0" i="0" u="none" strike="noStrike" cap="none">
                <a:solidFill>
                  <a:srgbClr val="002060"/>
                </a:solidFill>
                <a:latin typeface="Georgia"/>
                <a:ea typeface="Georgia"/>
                <a:cs typeface="Georgia"/>
                <a:sym typeface="Georgia"/>
              </a:rPr>
              <a:t>„Журналистиката е изкуството да обясняваш на другите това, което сам не разбираш.“                                                        </a:t>
            </a:r>
            <a:r>
              <a:rPr lang="bg-BG" sz="1600" b="0" i="0" u="none" strike="noStrike" cap="none">
                <a:solidFill>
                  <a:srgbClr val="002060"/>
                </a:solidFill>
                <a:latin typeface="Georgia"/>
                <a:ea typeface="Georgia"/>
                <a:cs typeface="Georgia"/>
                <a:sym typeface="Georgia"/>
              </a:rPr>
              <a:t>Алфред Чарлз Нортклиф</a:t>
            </a:r>
            <a:endParaRPr sz="1600" b="0" i="0" u="none" strike="noStrike" cap="none">
              <a:solidFill>
                <a:srgbClr val="002060"/>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61" descr="Резултат с изображение за tv interview"/>
          <p:cNvPicPr preferRelativeResize="0"/>
          <p:nvPr/>
        </p:nvPicPr>
        <p:blipFill rotWithShape="1">
          <a:blip r:embed="rId3">
            <a:alphaModFix/>
          </a:blip>
          <a:srcRect/>
          <a:stretch/>
        </p:blipFill>
        <p:spPr>
          <a:xfrm>
            <a:off x="4796167" y="1124744"/>
            <a:ext cx="4002554" cy="2251437"/>
          </a:xfrm>
          <a:prstGeom prst="rect">
            <a:avLst/>
          </a:prstGeom>
          <a:noFill/>
          <a:ln>
            <a:noFill/>
          </a:ln>
        </p:spPr>
      </p:pic>
      <p:sp>
        <p:nvSpPr>
          <p:cNvPr id="307" name="Google Shape;307;p6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За да сте подготвени за интервю:</a:t>
            </a:r>
            <a:endParaRPr/>
          </a:p>
        </p:txBody>
      </p:sp>
      <p:sp>
        <p:nvSpPr>
          <p:cNvPr id="308" name="Google Shape;308;p61"/>
          <p:cNvSpPr txBox="1">
            <a:spLocks noGrp="1"/>
          </p:cNvSpPr>
          <p:nvPr>
            <p:ph type="body" idx="1"/>
          </p:nvPr>
        </p:nvSpPr>
        <p:spPr>
          <a:xfrm>
            <a:off x="219425" y="3376181"/>
            <a:ext cx="8579296" cy="276361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2060"/>
              </a:buClr>
              <a:buSzPts val="2000"/>
              <a:buChar char="•"/>
            </a:pPr>
            <a:r>
              <a:rPr lang="bg-BG" sz="2000">
                <a:solidFill>
                  <a:srgbClr val="002060"/>
                </a:solidFill>
              </a:rPr>
              <a:t>При интервю е добре да се използват </a:t>
            </a:r>
            <a:r>
              <a:rPr lang="bg-BG" sz="2000" b="1">
                <a:solidFill>
                  <a:srgbClr val="002060"/>
                </a:solidFill>
              </a:rPr>
              <a:t>фрази за преход</a:t>
            </a:r>
            <a:r>
              <a:rPr lang="bg-BG" sz="2000">
                <a:solidFill>
                  <a:srgbClr val="002060"/>
                </a:solidFill>
              </a:rPr>
              <a:t>.</a:t>
            </a:r>
            <a:endParaRPr/>
          </a:p>
          <a:p>
            <a:pPr marL="342900" lvl="0" indent="-342900" algn="l" rtl="0">
              <a:spcBef>
                <a:spcPts val="400"/>
              </a:spcBef>
              <a:spcAft>
                <a:spcPts val="0"/>
              </a:spcAft>
              <a:buClr>
                <a:srgbClr val="002060"/>
              </a:buClr>
              <a:buSzPts val="2000"/>
              <a:buChar char="•"/>
            </a:pPr>
            <a:r>
              <a:rPr lang="bg-BG" sz="2000">
                <a:solidFill>
                  <a:srgbClr val="002060"/>
                </a:solidFill>
              </a:rPr>
              <a:t>Изказването ви трябва да бъде </a:t>
            </a:r>
            <a:r>
              <a:rPr lang="bg-BG" sz="2000" b="1">
                <a:solidFill>
                  <a:srgbClr val="002060"/>
                </a:solidFill>
              </a:rPr>
              <a:t>кратко</a:t>
            </a:r>
            <a:r>
              <a:rPr lang="bg-BG" sz="2000">
                <a:solidFill>
                  <a:srgbClr val="002060"/>
                </a:solidFill>
              </a:rPr>
              <a:t>, за </a:t>
            </a:r>
            <a:r>
              <a:rPr lang="bg-BG" sz="2000" u="sng">
                <a:solidFill>
                  <a:srgbClr val="002060"/>
                </a:solidFill>
              </a:rPr>
              <a:t>да не ви прекъснат</a:t>
            </a:r>
            <a:r>
              <a:rPr lang="bg-BG" sz="2000">
                <a:solidFill>
                  <a:srgbClr val="002060"/>
                </a:solidFill>
              </a:rPr>
              <a:t>.</a:t>
            </a:r>
            <a:endParaRPr/>
          </a:p>
          <a:p>
            <a:pPr marL="342900" lvl="0" indent="-342900" algn="l" rtl="0">
              <a:spcBef>
                <a:spcPts val="400"/>
              </a:spcBef>
              <a:spcAft>
                <a:spcPts val="0"/>
              </a:spcAft>
              <a:buClr>
                <a:srgbClr val="002060"/>
              </a:buClr>
              <a:buSzPts val="2000"/>
              <a:buChar char="•"/>
            </a:pPr>
            <a:r>
              <a:rPr lang="bg-BG" sz="2000" b="1">
                <a:solidFill>
                  <a:srgbClr val="002060"/>
                </a:solidFill>
              </a:rPr>
              <a:t>Избягвайте</a:t>
            </a:r>
            <a:r>
              <a:rPr lang="bg-BG" sz="2000">
                <a:solidFill>
                  <a:srgbClr val="002060"/>
                </a:solidFill>
              </a:rPr>
              <a:t> тясната </a:t>
            </a:r>
            <a:r>
              <a:rPr lang="bg-BG" sz="2000" u="sng">
                <a:solidFill>
                  <a:srgbClr val="002060"/>
                </a:solidFill>
              </a:rPr>
              <a:t>терминология</a:t>
            </a:r>
            <a:r>
              <a:rPr lang="bg-BG" sz="2000">
                <a:solidFill>
                  <a:srgbClr val="002060"/>
                </a:solidFill>
              </a:rPr>
              <a:t>.</a:t>
            </a:r>
            <a:endParaRPr/>
          </a:p>
          <a:p>
            <a:pPr marL="342900" lvl="0" indent="-342900" algn="l" rtl="0">
              <a:spcBef>
                <a:spcPts val="400"/>
              </a:spcBef>
              <a:spcAft>
                <a:spcPts val="0"/>
              </a:spcAft>
              <a:buClr>
                <a:srgbClr val="002060"/>
              </a:buClr>
              <a:buSzPts val="2000"/>
              <a:buChar char="•"/>
            </a:pPr>
            <a:r>
              <a:rPr lang="bg-BG" sz="2000" b="1">
                <a:solidFill>
                  <a:srgbClr val="002060"/>
                </a:solidFill>
              </a:rPr>
              <a:t>Подгответе се </a:t>
            </a:r>
            <a:r>
              <a:rPr lang="bg-BG" sz="2000">
                <a:solidFill>
                  <a:srgbClr val="002060"/>
                </a:solidFill>
              </a:rPr>
              <a:t>за </a:t>
            </a:r>
            <a:r>
              <a:rPr lang="bg-BG" sz="2000" u="sng">
                <a:solidFill>
                  <a:srgbClr val="002060"/>
                </a:solidFill>
              </a:rPr>
              <a:t>проблемни ситуации</a:t>
            </a:r>
            <a:r>
              <a:rPr lang="bg-BG" sz="2000">
                <a:solidFill>
                  <a:srgbClr val="002060"/>
                </a:solidFill>
              </a:rPr>
              <a:t>.  </a:t>
            </a:r>
            <a:endParaRPr/>
          </a:p>
          <a:p>
            <a:pPr marL="342900" lvl="0" indent="-342900" algn="l" rtl="0">
              <a:spcBef>
                <a:spcPts val="400"/>
              </a:spcBef>
              <a:spcAft>
                <a:spcPts val="0"/>
              </a:spcAft>
              <a:buClr>
                <a:srgbClr val="002060"/>
              </a:buClr>
              <a:buSzPts val="2000"/>
              <a:buChar char="•"/>
            </a:pPr>
            <a:r>
              <a:rPr lang="bg-BG" sz="2000" b="1">
                <a:solidFill>
                  <a:srgbClr val="002060"/>
                </a:solidFill>
              </a:rPr>
              <a:t>Дефинирайте</a:t>
            </a:r>
            <a:r>
              <a:rPr lang="bg-BG" sz="2000">
                <a:solidFill>
                  <a:srgbClr val="002060"/>
                </a:solidFill>
              </a:rPr>
              <a:t> за себе си </a:t>
            </a:r>
            <a:r>
              <a:rPr lang="bg-BG" sz="2000" u="sng">
                <a:solidFill>
                  <a:srgbClr val="002060"/>
                </a:solidFill>
              </a:rPr>
              <a:t>целта</a:t>
            </a:r>
            <a:r>
              <a:rPr lang="bg-BG" sz="2000">
                <a:solidFill>
                  <a:srgbClr val="002060"/>
                </a:solidFill>
              </a:rPr>
              <a:t> на вашето изказване.</a:t>
            </a:r>
            <a:endParaRPr/>
          </a:p>
          <a:p>
            <a:pPr marL="342900" lvl="0" indent="-285750" algn="l" rtl="0">
              <a:spcBef>
                <a:spcPts val="180"/>
              </a:spcBef>
              <a:spcAft>
                <a:spcPts val="0"/>
              </a:spcAft>
              <a:buClr>
                <a:srgbClr val="58585A"/>
              </a:buClr>
              <a:buSzPts val="900"/>
              <a:buNone/>
            </a:pPr>
            <a:endParaRPr sz="900">
              <a:solidFill>
                <a:srgbClr val="002060"/>
              </a:solidFill>
            </a:endParaRPr>
          </a:p>
          <a:p>
            <a:pPr marL="0" lvl="0" indent="0" algn="l" rtl="0">
              <a:spcBef>
                <a:spcPts val="400"/>
              </a:spcBef>
              <a:spcAft>
                <a:spcPts val="0"/>
              </a:spcAft>
              <a:buClr>
                <a:srgbClr val="002060"/>
              </a:buClr>
              <a:buSzPts val="2000"/>
              <a:buNone/>
            </a:pPr>
            <a:r>
              <a:rPr lang="bg-BG" sz="2000">
                <a:solidFill>
                  <a:srgbClr val="002060"/>
                </a:solidFill>
              </a:rPr>
              <a:t>Интервюто е </a:t>
            </a:r>
            <a:r>
              <a:rPr lang="bg-BG" sz="2000" b="1">
                <a:solidFill>
                  <a:srgbClr val="002060"/>
                </a:solidFill>
              </a:rPr>
              <a:t>жанр</a:t>
            </a:r>
            <a:r>
              <a:rPr lang="bg-BG" sz="2000">
                <a:solidFill>
                  <a:srgbClr val="002060"/>
                </a:solidFill>
              </a:rPr>
              <a:t>, към който е добре да се обърнем когато за нас е важно да огласим мнението или позицията си по определен проблем. </a:t>
            </a:r>
            <a:endParaRPr sz="3200"/>
          </a:p>
        </p:txBody>
      </p:sp>
      <p:sp>
        <p:nvSpPr>
          <p:cNvPr id="309" name="Google Shape;309;p61"/>
          <p:cNvSpPr/>
          <p:nvPr/>
        </p:nvSpPr>
        <p:spPr>
          <a:xfrm>
            <a:off x="569447" y="1188633"/>
            <a:ext cx="4002553"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bg-BG" sz="2000" b="1" i="0" u="none" strike="noStrike" cap="none">
                <a:solidFill>
                  <a:srgbClr val="FF5716"/>
                </a:solidFill>
                <a:latin typeface="Georgia"/>
                <a:ea typeface="Georgia"/>
                <a:cs typeface="Georgia"/>
                <a:sym typeface="Georgia"/>
              </a:rPr>
              <a:t>Формулирайте</a:t>
            </a:r>
            <a:r>
              <a:rPr lang="bg-BG" sz="2000" b="0" i="0" u="none" strike="noStrike" cap="none">
                <a:solidFill>
                  <a:srgbClr val="FF5716"/>
                </a:solidFill>
                <a:latin typeface="Georgia"/>
                <a:ea typeface="Georgia"/>
                <a:cs typeface="Georgia"/>
                <a:sym typeface="Georgia"/>
              </a:rPr>
              <a:t> главното.</a:t>
            </a:r>
            <a:endParaRPr/>
          </a:p>
          <a:p>
            <a:pPr marL="0" marR="0" lvl="0" indent="0" algn="l" rtl="0">
              <a:spcBef>
                <a:spcPts val="0"/>
              </a:spcBef>
              <a:spcAft>
                <a:spcPts val="0"/>
              </a:spcAft>
              <a:buNone/>
            </a:pPr>
            <a:r>
              <a:rPr lang="bg-BG" sz="2000">
                <a:solidFill>
                  <a:srgbClr val="FF5716"/>
                </a:solidFill>
                <a:latin typeface="Georgia"/>
                <a:ea typeface="Georgia"/>
                <a:cs typeface="Georgia"/>
                <a:sym typeface="Georgia"/>
              </a:rPr>
              <a:t>Съберете </a:t>
            </a:r>
            <a:r>
              <a:rPr lang="bg-BG" sz="2000" b="1">
                <a:solidFill>
                  <a:srgbClr val="FF5716"/>
                </a:solidFill>
                <a:latin typeface="Georgia"/>
                <a:ea typeface="Georgia"/>
                <a:cs typeface="Georgia"/>
                <a:sym typeface="Georgia"/>
              </a:rPr>
              <a:t>предварителна</a:t>
            </a:r>
            <a:r>
              <a:rPr lang="bg-BG" sz="2000">
                <a:solidFill>
                  <a:srgbClr val="FF5716"/>
                </a:solidFill>
                <a:latin typeface="Georgia"/>
                <a:ea typeface="Georgia"/>
                <a:cs typeface="Georgia"/>
                <a:sym typeface="Georgia"/>
              </a:rPr>
              <a:t> информация по темата.</a:t>
            </a:r>
            <a:endParaRPr/>
          </a:p>
          <a:p>
            <a:pPr marL="0" marR="0" lvl="0" indent="0" algn="l" rtl="0">
              <a:spcBef>
                <a:spcPts val="0"/>
              </a:spcBef>
              <a:spcAft>
                <a:spcPts val="0"/>
              </a:spcAft>
              <a:buNone/>
            </a:pPr>
            <a:r>
              <a:rPr lang="bg-BG" sz="2000">
                <a:solidFill>
                  <a:srgbClr val="FF5716"/>
                </a:solidFill>
                <a:latin typeface="Georgia"/>
                <a:ea typeface="Georgia"/>
                <a:cs typeface="Georgia"/>
                <a:sym typeface="Georgia"/>
              </a:rPr>
              <a:t>Опитайте се </a:t>
            </a:r>
            <a:r>
              <a:rPr lang="bg-BG" sz="2000" b="1">
                <a:solidFill>
                  <a:srgbClr val="FF5716"/>
                </a:solidFill>
                <a:latin typeface="Georgia"/>
                <a:ea typeface="Georgia"/>
                <a:cs typeface="Georgia"/>
                <a:sym typeface="Georgia"/>
              </a:rPr>
              <a:t>да предвидите </a:t>
            </a:r>
            <a:r>
              <a:rPr lang="bg-BG" sz="2000">
                <a:solidFill>
                  <a:srgbClr val="FF5716"/>
                </a:solidFill>
                <a:latin typeface="Georgia"/>
                <a:ea typeface="Georgia"/>
                <a:cs typeface="Georgia"/>
                <a:sym typeface="Georgia"/>
              </a:rPr>
              <a:t>трудните </a:t>
            </a:r>
            <a:r>
              <a:rPr lang="bg-BG" sz="2000" b="1">
                <a:solidFill>
                  <a:srgbClr val="FF5716"/>
                </a:solidFill>
                <a:latin typeface="Georgia"/>
                <a:ea typeface="Georgia"/>
                <a:cs typeface="Georgia"/>
                <a:sym typeface="Georgia"/>
              </a:rPr>
              <a:t>въпроси</a:t>
            </a:r>
            <a:r>
              <a:rPr lang="bg-BG" sz="2000">
                <a:solidFill>
                  <a:srgbClr val="FF5716"/>
                </a:solidFill>
                <a:latin typeface="Georgia"/>
                <a:ea typeface="Georgia"/>
                <a:cs typeface="Georgia"/>
                <a:sym typeface="Georgia"/>
              </a:rPr>
              <a:t>.</a:t>
            </a:r>
            <a:endParaRPr/>
          </a:p>
          <a:p>
            <a:pPr marL="0" marR="0" lvl="0" indent="0" algn="l" rtl="0">
              <a:spcBef>
                <a:spcPts val="0"/>
              </a:spcBef>
              <a:spcAft>
                <a:spcPts val="0"/>
              </a:spcAft>
              <a:buNone/>
            </a:pPr>
            <a:r>
              <a:rPr lang="bg-BG" sz="2000">
                <a:solidFill>
                  <a:srgbClr val="FF5716"/>
                </a:solidFill>
                <a:latin typeface="Georgia"/>
                <a:ea typeface="Georgia"/>
                <a:cs typeface="Georgia"/>
                <a:sym typeface="Georgia"/>
              </a:rPr>
              <a:t>Развийте добри </a:t>
            </a:r>
            <a:r>
              <a:rPr lang="bg-BG" sz="2000" b="1">
                <a:solidFill>
                  <a:srgbClr val="FF5716"/>
                </a:solidFill>
                <a:latin typeface="Georgia"/>
                <a:ea typeface="Georgia"/>
                <a:cs typeface="Georgia"/>
                <a:sym typeface="Georgia"/>
              </a:rPr>
              <a:t>отговори</a:t>
            </a:r>
            <a:r>
              <a:rPr lang="bg-BG" sz="2000">
                <a:solidFill>
                  <a:srgbClr val="FF5716"/>
                </a:solidFill>
                <a:latin typeface="Georgia"/>
                <a:ea typeface="Georgia"/>
                <a:cs typeface="Georgia"/>
                <a:sym typeface="Georgia"/>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Визия</a:t>
            </a:r>
            <a:endParaRPr/>
          </a:p>
        </p:txBody>
      </p:sp>
      <p:pic>
        <p:nvPicPr>
          <p:cNvPr id="315" name="Google Shape;315;p62"/>
          <p:cNvPicPr preferRelativeResize="0"/>
          <p:nvPr/>
        </p:nvPicPr>
        <p:blipFill rotWithShape="1">
          <a:blip r:embed="rId3">
            <a:alphaModFix/>
          </a:blip>
          <a:srcRect/>
          <a:stretch/>
        </p:blipFill>
        <p:spPr>
          <a:xfrm>
            <a:off x="0" y="1124744"/>
            <a:ext cx="4303429" cy="5027498"/>
          </a:xfrm>
          <a:prstGeom prst="rect">
            <a:avLst/>
          </a:prstGeom>
          <a:noFill/>
          <a:ln>
            <a:noFill/>
          </a:ln>
        </p:spPr>
      </p:pic>
      <p:sp>
        <p:nvSpPr>
          <p:cNvPr id="316" name="Google Shape;316;p62"/>
          <p:cNvSpPr txBox="1"/>
          <p:nvPr/>
        </p:nvSpPr>
        <p:spPr>
          <a:xfrm>
            <a:off x="4788024" y="1845001"/>
            <a:ext cx="4032449" cy="3176640"/>
          </a:xfrm>
          <a:prstGeom prst="rect">
            <a:avLst/>
          </a:prstGeom>
          <a:noFill/>
          <a:ln>
            <a:noFill/>
          </a:ln>
        </p:spPr>
        <p:txBody>
          <a:bodyPr spcFirstLastPara="1" wrap="square" lIns="81625" tIns="61375" rIns="81625" bIns="40800" anchor="t" anchorCtr="0">
            <a:noAutofit/>
          </a:bodyPr>
          <a:lstStyle/>
          <a:p>
            <a:pPr marL="0" marR="0" lvl="0" indent="0" algn="l" rtl="0">
              <a:lnSpc>
                <a:spcPct val="95000"/>
              </a:lnSpc>
              <a:spcBef>
                <a:spcPts val="0"/>
              </a:spcBef>
              <a:spcAft>
                <a:spcPts val="0"/>
              </a:spcAft>
              <a:buNone/>
            </a:pPr>
            <a:r>
              <a:rPr lang="bg-BG" sz="2903">
                <a:solidFill>
                  <a:srgbClr val="001B51"/>
                </a:solidFill>
                <a:latin typeface="Georgia"/>
                <a:ea typeface="Georgia"/>
                <a:cs typeface="Georgia"/>
                <a:sym typeface="Georgia"/>
              </a:rPr>
              <a:t>И най-малката грешка във вида на оратора изпъква пред публиката като планински връх насред равнина ... </a:t>
            </a:r>
            <a:endParaRPr sz="2903">
              <a:solidFill>
                <a:srgbClr val="001B51"/>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Визия</a:t>
            </a:r>
            <a:endParaRPr/>
          </a:p>
        </p:txBody>
      </p:sp>
      <p:sp>
        <p:nvSpPr>
          <p:cNvPr id="322" name="Google Shape;322;p63"/>
          <p:cNvSpPr txBox="1"/>
          <p:nvPr/>
        </p:nvSpPr>
        <p:spPr>
          <a:xfrm>
            <a:off x="380111" y="1744288"/>
            <a:ext cx="5127993" cy="3998718"/>
          </a:xfrm>
          <a:prstGeom prst="rect">
            <a:avLst/>
          </a:prstGeom>
          <a:noFill/>
          <a:ln>
            <a:noFill/>
          </a:ln>
        </p:spPr>
        <p:txBody>
          <a:bodyPr spcFirstLastPara="1" wrap="square" lIns="90000" tIns="67675" rIns="90000" bIns="45000" anchor="t" anchorCtr="0">
            <a:noAutofit/>
          </a:bodyPr>
          <a:lstStyle/>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r>
              <a:rPr lang="bg-BG" sz="2400" b="1">
                <a:solidFill>
                  <a:srgbClr val="001B51"/>
                </a:solidFill>
                <a:latin typeface="Georgia"/>
                <a:ea typeface="Georgia"/>
                <a:cs typeface="Georgia"/>
                <a:sym typeface="Georgia"/>
              </a:rPr>
              <a:t>Дами внимание</a:t>
            </a:r>
            <a:r>
              <a:rPr lang="bg-BG" sz="2400">
                <a:solidFill>
                  <a:srgbClr val="001B51"/>
                </a:solidFill>
                <a:latin typeface="Georgia"/>
                <a:ea typeface="Georgia"/>
                <a:cs typeface="Georgia"/>
                <a:sym typeface="Georgia"/>
              </a:rPr>
              <a:t>!</a:t>
            </a:r>
            <a:endParaRPr/>
          </a:p>
          <a:p>
            <a:pPr marL="342900" marR="0" lvl="0" indent="-342900" algn="l" rtl="0">
              <a:lnSpc>
                <a:spcPct val="95000"/>
              </a:lnSpc>
              <a:spcBef>
                <a:spcPts val="0"/>
              </a:spcBef>
              <a:spcAft>
                <a:spcPts val="0"/>
              </a:spcAft>
              <a:buClr>
                <a:srgbClr val="001B51"/>
              </a:buClr>
              <a:buSzPts val="2400"/>
              <a:buFont typeface="Arial"/>
              <a:buChar char="•"/>
            </a:pPr>
            <a:r>
              <a:rPr lang="bg-BG" sz="2400">
                <a:solidFill>
                  <a:srgbClr val="001B51"/>
                </a:solidFill>
                <a:latin typeface="Georgia"/>
                <a:ea typeface="Georgia"/>
                <a:cs typeface="Georgia"/>
                <a:sym typeface="Georgia"/>
              </a:rPr>
              <a:t>бижутата</a:t>
            </a:r>
            <a:endParaRPr/>
          </a:p>
          <a:p>
            <a:pPr marL="342900" marR="0" lvl="0" indent="-342900" algn="l" rtl="0">
              <a:lnSpc>
                <a:spcPct val="95000"/>
              </a:lnSpc>
              <a:spcBef>
                <a:spcPts val="0"/>
              </a:spcBef>
              <a:spcAft>
                <a:spcPts val="0"/>
              </a:spcAft>
              <a:buClr>
                <a:srgbClr val="001B51"/>
              </a:buClr>
              <a:buSzPts val="2400"/>
              <a:buFont typeface="Arial"/>
              <a:buChar char="•"/>
            </a:pPr>
            <a:r>
              <a:rPr lang="bg-BG" sz="2400">
                <a:solidFill>
                  <a:srgbClr val="001B51"/>
                </a:solidFill>
                <a:latin typeface="Georgia"/>
                <a:ea typeface="Georgia"/>
                <a:cs typeface="Georgia"/>
                <a:sym typeface="Georgia"/>
              </a:rPr>
              <a:t>обувките</a:t>
            </a:r>
            <a:endParaRPr/>
          </a:p>
          <a:p>
            <a:pPr marL="342900" marR="0" lvl="0" indent="-342900" algn="l" rtl="0">
              <a:lnSpc>
                <a:spcPct val="95000"/>
              </a:lnSpc>
              <a:spcBef>
                <a:spcPts val="0"/>
              </a:spcBef>
              <a:spcAft>
                <a:spcPts val="0"/>
              </a:spcAft>
              <a:buClr>
                <a:srgbClr val="001B51"/>
              </a:buClr>
              <a:buSzPts val="2400"/>
              <a:buFont typeface="Arial"/>
              <a:buChar char="•"/>
            </a:pPr>
            <a:r>
              <a:rPr lang="bg-BG" sz="2400">
                <a:solidFill>
                  <a:srgbClr val="001B51"/>
                </a:solidFill>
                <a:latin typeface="Georgia"/>
                <a:ea typeface="Georgia"/>
                <a:cs typeface="Georgia"/>
                <a:sym typeface="Georgia"/>
              </a:rPr>
              <a:t>винаги с чорапи или чорапогащи, ако носите пола.</a:t>
            </a: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r>
              <a:rPr lang="bg-BG" sz="2400" b="1">
                <a:solidFill>
                  <a:srgbClr val="001B51"/>
                </a:solidFill>
                <a:latin typeface="Georgia"/>
                <a:ea typeface="Georgia"/>
                <a:cs typeface="Georgia"/>
                <a:sym typeface="Georgia"/>
              </a:rPr>
              <a:t>Господа, внимание</a:t>
            </a:r>
            <a:r>
              <a:rPr lang="bg-BG" sz="2400">
                <a:solidFill>
                  <a:srgbClr val="001B51"/>
                </a:solidFill>
                <a:latin typeface="Georgia"/>
                <a:ea typeface="Georgia"/>
                <a:cs typeface="Georgia"/>
                <a:sym typeface="Georgia"/>
              </a:rPr>
              <a:t>!</a:t>
            </a:r>
            <a:endParaRPr/>
          </a:p>
          <a:p>
            <a:pPr marL="342900" marR="0" lvl="0" indent="-342900" algn="l" rtl="0">
              <a:lnSpc>
                <a:spcPct val="95000"/>
              </a:lnSpc>
              <a:spcBef>
                <a:spcPts val="0"/>
              </a:spcBef>
              <a:spcAft>
                <a:spcPts val="0"/>
              </a:spcAft>
              <a:buClr>
                <a:srgbClr val="001B51"/>
              </a:buClr>
              <a:buSzPts val="2400"/>
              <a:buFont typeface="Arial"/>
              <a:buChar char="•"/>
            </a:pPr>
            <a:r>
              <a:rPr lang="bg-BG" sz="2400">
                <a:solidFill>
                  <a:srgbClr val="001B51"/>
                </a:solidFill>
                <a:latin typeface="Georgia"/>
                <a:ea typeface="Georgia"/>
                <a:cs typeface="Georgia"/>
                <a:sym typeface="Georgia"/>
              </a:rPr>
              <a:t>вратовръзките</a:t>
            </a:r>
            <a:endParaRPr/>
          </a:p>
          <a:p>
            <a:pPr marL="342900" marR="0" lvl="0" indent="-342900" algn="l" rtl="0">
              <a:lnSpc>
                <a:spcPct val="95000"/>
              </a:lnSpc>
              <a:spcBef>
                <a:spcPts val="0"/>
              </a:spcBef>
              <a:spcAft>
                <a:spcPts val="0"/>
              </a:spcAft>
              <a:buClr>
                <a:srgbClr val="001B51"/>
              </a:buClr>
              <a:buSzPts val="2400"/>
              <a:buFont typeface="Arial"/>
              <a:buChar char="•"/>
            </a:pPr>
            <a:r>
              <a:rPr lang="bg-BG" sz="2400">
                <a:solidFill>
                  <a:srgbClr val="001B51"/>
                </a:solidFill>
                <a:latin typeface="Georgia"/>
                <a:ea typeface="Georgia"/>
                <a:cs typeface="Georgia"/>
                <a:sym typeface="Georgia"/>
              </a:rPr>
              <a:t>дължината на чорапите.</a:t>
            </a: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p:txBody>
      </p:sp>
      <p:pic>
        <p:nvPicPr>
          <p:cNvPr id="323" name="Google Shape;323;p63" descr="http://ichef.bbci.co.uk/news/660/media/images/80481000/jpg/_80481656_finaldebatescomposite.jpg"/>
          <p:cNvPicPr preferRelativeResize="0"/>
          <p:nvPr/>
        </p:nvPicPr>
        <p:blipFill rotWithShape="1">
          <a:blip r:embed="rId3">
            <a:alphaModFix/>
          </a:blip>
          <a:srcRect/>
          <a:stretch/>
        </p:blipFill>
        <p:spPr>
          <a:xfrm>
            <a:off x="4404284" y="1079351"/>
            <a:ext cx="4739716" cy="2664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Визия</a:t>
            </a:r>
            <a:endParaRPr/>
          </a:p>
        </p:txBody>
      </p:sp>
      <p:sp>
        <p:nvSpPr>
          <p:cNvPr id="330" name="Google Shape;330;p64"/>
          <p:cNvSpPr txBox="1"/>
          <p:nvPr/>
        </p:nvSpPr>
        <p:spPr>
          <a:xfrm>
            <a:off x="179512" y="1196753"/>
            <a:ext cx="8459667" cy="576064"/>
          </a:xfrm>
          <a:prstGeom prst="rect">
            <a:avLst/>
          </a:prstGeom>
          <a:noFill/>
          <a:ln>
            <a:noFill/>
          </a:ln>
        </p:spPr>
        <p:txBody>
          <a:bodyPr spcFirstLastPara="1" wrap="square" lIns="90000" tIns="67675" rIns="90000" bIns="45000" anchor="t" anchorCtr="0">
            <a:noAutofit/>
          </a:bodyPr>
          <a:lstStyle/>
          <a:p>
            <a:pPr marL="0" marR="0" lvl="0" indent="0" algn="l" rtl="0">
              <a:lnSpc>
                <a:spcPct val="95000"/>
              </a:lnSpc>
              <a:spcBef>
                <a:spcPts val="0"/>
              </a:spcBef>
              <a:spcAft>
                <a:spcPts val="0"/>
              </a:spcAft>
              <a:buNone/>
            </a:pPr>
            <a:r>
              <a:rPr lang="bg-BG" sz="2400" b="1">
                <a:solidFill>
                  <a:srgbClr val="001B51"/>
                </a:solidFill>
                <a:latin typeface="Georgia"/>
                <a:ea typeface="Georgia"/>
                <a:cs typeface="Georgia"/>
                <a:sym typeface="Georgia"/>
              </a:rPr>
              <a:t>Какво да облечем?</a:t>
            </a:r>
            <a:endParaRPr sz="2400" b="1">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Дрехи в пастелни и меки цветове. </a:t>
            </a:r>
            <a:endParaRPr/>
          </a:p>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Избягвайте светлите тонове,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ако искате да прикриете няколко</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килограма.</a:t>
            </a:r>
            <a:endParaRPr/>
          </a:p>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Шарените дрехи и фрапантните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бижута ще разконцентрират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аудиторията.</a:t>
            </a:r>
            <a:endParaRPr/>
          </a:p>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Забравете за бялото, тънките райета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и едрите цветни щампи</a:t>
            </a:r>
            <a:r>
              <a:rPr lang="bg-BG" sz="2400">
                <a:solidFill>
                  <a:srgbClr val="001B51"/>
                </a:solidFill>
                <a:latin typeface="Georgia"/>
                <a:ea typeface="Georgia"/>
                <a:cs typeface="Georgia"/>
                <a:sym typeface="Georgia"/>
              </a:rPr>
              <a:t>!</a:t>
            </a:r>
            <a:endParaRPr/>
          </a:p>
        </p:txBody>
      </p:sp>
      <p:sp>
        <p:nvSpPr>
          <p:cNvPr id="331" name="Google Shape;331;p64"/>
          <p:cNvSpPr/>
          <p:nvPr/>
        </p:nvSpPr>
        <p:spPr>
          <a:xfrm>
            <a:off x="179512" y="4797152"/>
            <a:ext cx="8649991" cy="102797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Ако сте със сако, седнете върху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края му.</a:t>
            </a:r>
            <a:endParaRPr/>
          </a:p>
          <a:p>
            <a:pPr marL="342900" marR="0" lvl="0" indent="-342900"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Не отказвайте грим.</a:t>
            </a:r>
            <a:r>
              <a:rPr lang="bg-BG" sz="2400">
                <a:solidFill>
                  <a:srgbClr val="001B51"/>
                </a:solidFill>
                <a:latin typeface="Georgia"/>
                <a:ea typeface="Georgia"/>
                <a:cs typeface="Georgia"/>
                <a:sym typeface="Georgia"/>
              </a:rPr>
              <a:t> </a:t>
            </a:r>
            <a:endParaRPr/>
          </a:p>
        </p:txBody>
      </p:sp>
      <p:pic>
        <p:nvPicPr>
          <p:cNvPr id="332" name="Google Shape;332;p64" descr="http://aletheia.se/wp-content/Val-2014-partierna-kopia.png"/>
          <p:cNvPicPr preferRelativeResize="0"/>
          <p:nvPr/>
        </p:nvPicPr>
        <p:blipFill rotWithShape="1">
          <a:blip r:embed="rId3">
            <a:alphaModFix/>
          </a:blip>
          <a:srcRect/>
          <a:stretch/>
        </p:blipFill>
        <p:spPr>
          <a:xfrm>
            <a:off x="5374468" y="1124744"/>
            <a:ext cx="3780000" cy="2797200"/>
          </a:xfrm>
          <a:prstGeom prst="rect">
            <a:avLst/>
          </a:prstGeom>
          <a:noFill/>
          <a:ln>
            <a:noFill/>
          </a:ln>
        </p:spPr>
      </p:pic>
      <p:pic>
        <p:nvPicPr>
          <p:cNvPr id="333" name="Google Shape;333;p64" descr="http://static.lexpress.fr/medias_4784/w_640,h_358,c_fill,g_center/v1404789848/ump-paris-nkm-primaire_2449904.jpg"/>
          <p:cNvPicPr preferRelativeResize="0"/>
          <p:nvPr/>
        </p:nvPicPr>
        <p:blipFill rotWithShape="1">
          <a:blip r:embed="rId4">
            <a:alphaModFix/>
          </a:blip>
          <a:srcRect/>
          <a:stretch/>
        </p:blipFill>
        <p:spPr>
          <a:xfrm>
            <a:off x="5374468" y="4039244"/>
            <a:ext cx="3780000" cy="21144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extLst>
          </p:cNvPr>
          <p:cNvSpPr>
            <a:spLocks noGrp="1"/>
          </p:cNvSpPr>
          <p:nvPr>
            <p:ph type="ctrTitle"/>
          </p:nvPr>
        </p:nvSpPr>
        <p:spPr/>
        <p:txBody>
          <a:bodyPr anchor="ctr"/>
          <a:lstStyle/>
          <a:p>
            <a:pPr eaLnBrk="1" hangingPunct="1">
              <a:defRPr/>
            </a:pPr>
            <a:r>
              <a:rPr lang="bg-BG" sz="3600" b="1" dirty="0" smtClean="0">
                <a:latin typeface="Times New Roman" panose="02020603050405020304" pitchFamily="18" charset="0"/>
                <a:cs typeface="Times New Roman" panose="02020603050405020304" pitchFamily="18" charset="0"/>
              </a:rPr>
              <a:t>Въведение</a:t>
            </a:r>
            <a:endParaRPr lang="en-US" sz="3600" b="1" dirty="0">
              <a:latin typeface="Times New Roman" panose="02020603050405020304" pitchFamily="18" charset="0"/>
              <a:cs typeface="Times New Roman" panose="02020603050405020304" pitchFamily="18" charset="0"/>
            </a:endParaRPr>
          </a:p>
        </p:txBody>
      </p:sp>
      <p:sp>
        <p:nvSpPr>
          <p:cNvPr id="38915" name="Rectangle 3"/>
          <p:cNvSpPr>
            <a:spLocks noGrp="1" noChangeArrowheads="1"/>
          </p:cNvSpPr>
          <p:nvPr>
            <p:ph type="subTitle" idx="1"/>
          </p:nvPr>
        </p:nvSpPr>
        <p:spPr bwMode="auto">
          <a:xfrm>
            <a:off x="533399" y="4611744"/>
            <a:ext cx="7676745" cy="950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2000" b="1" dirty="0" smtClean="0">
                <a:latin typeface="Georgia" pitchFamily="18" charset="0"/>
                <a:cs typeface="Times New Roman" pitchFamily="18" charset="0"/>
              </a:rPr>
              <a:t>Стоянка Георгиева, Комитет за публичен имидж</a:t>
            </a:r>
          </a:p>
          <a:p>
            <a:pPr eaLnBrk="1" hangingPunct="1"/>
            <a:r>
              <a:rPr lang="bg-BG" altLang="en-US" sz="2000" b="1" dirty="0" smtClean="0">
                <a:latin typeface="Georgia" pitchFamily="18" charset="0"/>
                <a:cs typeface="Times New Roman" pitchFamily="18" charset="0"/>
              </a:rPr>
              <a:t>РК Бургас</a:t>
            </a:r>
          </a:p>
        </p:txBody>
      </p:sp>
    </p:spTree>
    <p:extLst>
      <p:ext uri="{BB962C8B-B14F-4D97-AF65-F5344CB8AC3E}">
        <p14:creationId xmlns:p14="http://schemas.microsoft.com/office/powerpoint/2010/main" val="4063810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Поведение пред камера</a:t>
            </a:r>
            <a:endParaRPr/>
          </a:p>
        </p:txBody>
      </p:sp>
      <p:pic>
        <p:nvPicPr>
          <p:cNvPr id="339" name="Google Shape;339;p65" descr="http://i.ytimg.com/vi/sFCZOUuf9cQ/maxresdefault.jpg"/>
          <p:cNvPicPr preferRelativeResize="0"/>
          <p:nvPr/>
        </p:nvPicPr>
        <p:blipFill rotWithShape="1">
          <a:blip r:embed="rId3">
            <a:alphaModFix/>
          </a:blip>
          <a:srcRect l="6160" r="6816" b="11729"/>
          <a:stretch/>
        </p:blipFill>
        <p:spPr>
          <a:xfrm>
            <a:off x="3851920" y="3520907"/>
            <a:ext cx="4824536" cy="2752754"/>
          </a:xfrm>
          <a:prstGeom prst="rect">
            <a:avLst/>
          </a:prstGeom>
          <a:noFill/>
          <a:ln>
            <a:noFill/>
          </a:ln>
        </p:spPr>
      </p:pic>
      <p:sp>
        <p:nvSpPr>
          <p:cNvPr id="340" name="Google Shape;340;p65"/>
          <p:cNvSpPr txBox="1"/>
          <p:nvPr/>
        </p:nvSpPr>
        <p:spPr>
          <a:xfrm>
            <a:off x="251520" y="1305109"/>
            <a:ext cx="8424936" cy="4968552"/>
          </a:xfrm>
          <a:prstGeom prst="rect">
            <a:avLst/>
          </a:prstGeom>
          <a:noFill/>
          <a:ln>
            <a:noFill/>
          </a:ln>
        </p:spPr>
        <p:txBody>
          <a:bodyPr spcFirstLastPara="1" wrap="square" lIns="90000" tIns="67675" rIns="90000" bIns="45000" anchor="t" anchorCtr="0">
            <a:noAutofit/>
          </a:bodyPr>
          <a:lstStyle/>
          <a:p>
            <a:pPr marL="174625" marR="0" lvl="0" indent="-174625"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Не </a:t>
            </a:r>
            <a:r>
              <a:rPr lang="bg-BG" sz="2000" b="1">
                <a:solidFill>
                  <a:srgbClr val="001B51"/>
                </a:solidFill>
                <a:latin typeface="Georgia"/>
                <a:ea typeface="Georgia"/>
                <a:cs typeface="Georgia"/>
                <a:sym typeface="Georgia"/>
              </a:rPr>
              <a:t>гледайте</a:t>
            </a:r>
            <a:r>
              <a:rPr lang="bg-BG" sz="2000">
                <a:solidFill>
                  <a:srgbClr val="001B51"/>
                </a:solidFill>
                <a:latin typeface="Georgia"/>
                <a:ea typeface="Georgia"/>
                <a:cs typeface="Georgia"/>
                <a:sym typeface="Georgia"/>
              </a:rPr>
              <a:t> в телевизионната камера, а във </a:t>
            </a:r>
            <a:r>
              <a:rPr lang="bg-BG" sz="2000" b="1">
                <a:solidFill>
                  <a:srgbClr val="001B51"/>
                </a:solidFill>
                <a:latin typeface="Georgia"/>
                <a:ea typeface="Georgia"/>
                <a:cs typeface="Georgia"/>
                <a:sym typeface="Georgia"/>
              </a:rPr>
              <a:t>водещия</a:t>
            </a:r>
            <a:r>
              <a:rPr lang="bg-BG" sz="2000">
                <a:solidFill>
                  <a:srgbClr val="001B51"/>
                </a:solidFill>
                <a:latin typeface="Georgia"/>
                <a:ea typeface="Georgia"/>
                <a:cs typeface="Georgia"/>
                <a:sym typeface="Georgia"/>
              </a:rPr>
              <a:t>. </a:t>
            </a:r>
            <a:endParaRPr/>
          </a:p>
          <a:p>
            <a:pPr marL="174625" marR="0" lvl="0" indent="-174625" algn="l" rtl="0">
              <a:lnSpc>
                <a:spcPct val="95000"/>
              </a:lnSpc>
              <a:spcBef>
                <a:spcPts val="0"/>
              </a:spcBef>
              <a:spcAft>
                <a:spcPts val="0"/>
              </a:spcAft>
              <a:buClr>
                <a:srgbClr val="001B51"/>
              </a:buClr>
              <a:buSzPts val="2000"/>
              <a:buFont typeface="Arial"/>
              <a:buChar char="•"/>
            </a:pPr>
            <a:r>
              <a:rPr lang="bg-BG" sz="2000">
                <a:solidFill>
                  <a:srgbClr val="001B51"/>
                </a:solidFill>
                <a:latin typeface="Georgia"/>
                <a:ea typeface="Georgia"/>
                <a:cs typeface="Georgia"/>
                <a:sym typeface="Georgia"/>
              </a:rPr>
              <a:t>Не изпускайте от поглед и </a:t>
            </a:r>
            <a:r>
              <a:rPr lang="bg-BG" sz="2000" b="1">
                <a:solidFill>
                  <a:srgbClr val="001B51"/>
                </a:solidFill>
                <a:latin typeface="Georgia"/>
                <a:ea typeface="Georgia"/>
                <a:cs typeface="Georgia"/>
                <a:sym typeface="Georgia"/>
              </a:rPr>
              <a:t>събеседниците си</a:t>
            </a:r>
            <a:r>
              <a:rPr lang="bg-BG" sz="2000">
                <a:solidFill>
                  <a:srgbClr val="001B51"/>
                </a:solidFill>
                <a:latin typeface="Georgia"/>
                <a:ea typeface="Georgia"/>
                <a:cs typeface="Georgia"/>
                <a:sym typeface="Georgia"/>
              </a:rPr>
              <a:t>.</a:t>
            </a:r>
            <a:endParaRPr/>
          </a:p>
          <a:p>
            <a:pPr marL="174625" marR="0" lvl="0" indent="-174625" algn="l" rtl="0">
              <a:lnSpc>
                <a:spcPct val="95000"/>
              </a:lnSpc>
              <a:spcBef>
                <a:spcPts val="0"/>
              </a:spcBef>
              <a:spcAft>
                <a:spcPts val="0"/>
              </a:spcAft>
              <a:buClr>
                <a:srgbClr val="001B51"/>
              </a:buClr>
              <a:buSzPts val="2000"/>
              <a:buFont typeface="Arial"/>
              <a:buChar char="•"/>
            </a:pPr>
            <a:r>
              <a:rPr lang="bg-BG" sz="2000" u="sng">
                <a:solidFill>
                  <a:srgbClr val="001B51"/>
                </a:solidFill>
                <a:latin typeface="Georgia"/>
                <a:ea typeface="Georgia"/>
                <a:cs typeface="Georgia"/>
                <a:sym typeface="Georgia"/>
              </a:rPr>
              <a:t>Сведените надолу очи </a:t>
            </a:r>
            <a:r>
              <a:rPr lang="bg-BG" sz="2000">
                <a:solidFill>
                  <a:srgbClr val="001B51"/>
                </a:solidFill>
                <a:latin typeface="Georgia"/>
                <a:ea typeface="Georgia"/>
                <a:cs typeface="Georgia"/>
                <a:sym typeface="Georgia"/>
              </a:rPr>
              <a:t>веднага оставят зрителя с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  впечатлението, че лъжете или че четете.</a:t>
            </a:r>
            <a:endParaRPr/>
          </a:p>
          <a:p>
            <a:pPr marL="174625" marR="0" lvl="0" indent="-174625" algn="l" rtl="0">
              <a:lnSpc>
                <a:spcPct val="95000"/>
              </a:lnSpc>
              <a:spcBef>
                <a:spcPts val="0"/>
              </a:spcBef>
              <a:spcAft>
                <a:spcPts val="0"/>
              </a:spcAft>
              <a:buClr>
                <a:srgbClr val="001B51"/>
              </a:buClr>
              <a:buSzPts val="2000"/>
              <a:buFont typeface="Arial"/>
              <a:buChar char="•"/>
            </a:pPr>
            <a:r>
              <a:rPr lang="bg-BG" sz="2000" u="sng">
                <a:solidFill>
                  <a:srgbClr val="001B51"/>
                </a:solidFill>
                <a:latin typeface="Georgia"/>
                <a:ea typeface="Georgia"/>
                <a:cs typeface="Georgia"/>
                <a:sym typeface="Georgia"/>
              </a:rPr>
              <a:t>Не се въртете на стола</a:t>
            </a:r>
            <a:r>
              <a:rPr lang="bg-BG" sz="2000">
                <a:solidFill>
                  <a:srgbClr val="001B51"/>
                </a:solidFill>
                <a:latin typeface="Georgia"/>
                <a:ea typeface="Georgia"/>
                <a:cs typeface="Georgia"/>
                <a:sym typeface="Georgia"/>
              </a:rPr>
              <a:t>, това създава у хората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  впечатление за несигурност.</a:t>
            </a:r>
            <a:endParaRPr/>
          </a:p>
          <a:p>
            <a:pPr marL="174625" marR="0" lvl="0" indent="-174625" algn="l" rtl="0">
              <a:lnSpc>
                <a:spcPct val="95000"/>
              </a:lnSpc>
              <a:spcBef>
                <a:spcPts val="0"/>
              </a:spcBef>
              <a:spcAft>
                <a:spcPts val="0"/>
              </a:spcAft>
              <a:buClr>
                <a:srgbClr val="001B51"/>
              </a:buClr>
              <a:buSzPts val="2000"/>
              <a:buFont typeface="Arial"/>
              <a:buChar char="•"/>
            </a:pPr>
            <a:r>
              <a:rPr lang="bg-BG" sz="2000" u="sng">
                <a:solidFill>
                  <a:srgbClr val="001B51"/>
                </a:solidFill>
                <a:latin typeface="Georgia"/>
                <a:ea typeface="Georgia"/>
                <a:cs typeface="Georgia"/>
                <a:sym typeface="Georgia"/>
              </a:rPr>
              <a:t>Не дръжте </a:t>
            </a:r>
            <a:r>
              <a:rPr lang="bg-BG" sz="2000">
                <a:solidFill>
                  <a:srgbClr val="001B51"/>
                </a:solidFill>
                <a:latin typeface="Georgia"/>
                <a:ea typeface="Georgia"/>
                <a:cs typeface="Georgia"/>
                <a:sym typeface="Georgia"/>
              </a:rPr>
              <a:t>химикал</a:t>
            </a:r>
            <a:endParaRPr/>
          </a:p>
          <a:p>
            <a:pPr marL="0" marR="0" lvl="0" indent="174625" algn="l" rtl="0">
              <a:lnSpc>
                <a:spcPct val="95000"/>
              </a:lnSpc>
              <a:spcBef>
                <a:spcPts val="0"/>
              </a:spcBef>
              <a:spcAft>
                <a:spcPts val="0"/>
              </a:spcAft>
              <a:buNone/>
            </a:pPr>
            <a:r>
              <a:rPr lang="bg-BG" sz="2000">
                <a:solidFill>
                  <a:srgbClr val="001B51"/>
                </a:solidFill>
                <a:latin typeface="Georgia"/>
                <a:ea typeface="Georgia"/>
                <a:cs typeface="Georgia"/>
                <a:sym typeface="Georgia"/>
              </a:rPr>
              <a:t>или друг предмет в </a:t>
            </a:r>
            <a:endParaRPr/>
          </a:p>
          <a:p>
            <a:pPr marL="0" marR="0" lvl="0" indent="174625" algn="l" rtl="0">
              <a:lnSpc>
                <a:spcPct val="95000"/>
              </a:lnSpc>
              <a:spcBef>
                <a:spcPts val="0"/>
              </a:spcBef>
              <a:spcAft>
                <a:spcPts val="0"/>
              </a:spcAft>
              <a:buNone/>
            </a:pPr>
            <a:r>
              <a:rPr lang="bg-BG" sz="2000">
                <a:solidFill>
                  <a:srgbClr val="001B51"/>
                </a:solidFill>
                <a:latin typeface="Georgia"/>
                <a:ea typeface="Georgia"/>
                <a:cs typeface="Georgia"/>
                <a:sym typeface="Georgia"/>
              </a:rPr>
              <a:t>ръцете си.</a:t>
            </a:r>
            <a:endParaRPr/>
          </a:p>
          <a:p>
            <a:pPr marL="174625" marR="0" lvl="0" indent="-174625" algn="l" rtl="0">
              <a:lnSpc>
                <a:spcPct val="95000"/>
              </a:lnSpc>
              <a:spcBef>
                <a:spcPts val="0"/>
              </a:spcBef>
              <a:spcAft>
                <a:spcPts val="0"/>
              </a:spcAft>
              <a:buClr>
                <a:srgbClr val="001B51"/>
              </a:buClr>
              <a:buSzPts val="2000"/>
              <a:buFont typeface="Arial"/>
              <a:buChar char="•"/>
            </a:pPr>
            <a:r>
              <a:rPr lang="bg-BG" sz="2000" u="sng">
                <a:solidFill>
                  <a:srgbClr val="001B51"/>
                </a:solidFill>
                <a:latin typeface="Georgia"/>
                <a:ea typeface="Georgia"/>
                <a:cs typeface="Georgia"/>
                <a:sym typeface="Georgia"/>
              </a:rPr>
              <a:t>Не кръстосвайте </a:t>
            </a:r>
            <a:br>
              <a:rPr lang="bg-BG" sz="2000" u="sng">
                <a:solidFill>
                  <a:srgbClr val="001B51"/>
                </a:solidFill>
                <a:latin typeface="Georgia"/>
                <a:ea typeface="Georgia"/>
                <a:cs typeface="Georgia"/>
                <a:sym typeface="Georgia"/>
              </a:rPr>
            </a:br>
            <a:r>
              <a:rPr lang="bg-BG" sz="2000" u="sng">
                <a:solidFill>
                  <a:srgbClr val="001B51"/>
                </a:solidFill>
                <a:latin typeface="Georgia"/>
                <a:ea typeface="Georgia"/>
                <a:cs typeface="Georgia"/>
                <a:sym typeface="Georgia"/>
              </a:rPr>
              <a:t>  краката си</a:t>
            </a:r>
            <a:r>
              <a:rPr lang="bg-BG" sz="2000">
                <a:solidFill>
                  <a:srgbClr val="001B51"/>
                </a:solidFill>
                <a:latin typeface="Georgia"/>
                <a:ea typeface="Georgia"/>
                <a:cs typeface="Georgia"/>
                <a:sym typeface="Georgia"/>
              </a:rPr>
              <a:t>, това </a:t>
            </a:r>
            <a:br>
              <a:rPr lang="bg-BG" sz="2000">
                <a:solidFill>
                  <a:srgbClr val="001B51"/>
                </a:solidFill>
                <a:latin typeface="Georgia"/>
                <a:ea typeface="Georgia"/>
                <a:cs typeface="Georgia"/>
                <a:sym typeface="Georgia"/>
              </a:rPr>
            </a:br>
            <a:r>
              <a:rPr lang="bg-BG" sz="2000">
                <a:solidFill>
                  <a:srgbClr val="001B51"/>
                </a:solidFill>
                <a:latin typeface="Georgia"/>
                <a:ea typeface="Georgia"/>
                <a:cs typeface="Georgia"/>
                <a:sym typeface="Georgia"/>
              </a:rPr>
              <a:t>  изкривява стойката.</a:t>
            </a:r>
            <a:endParaRPr/>
          </a:p>
          <a:p>
            <a:pPr marL="174625" marR="0" lvl="0" indent="-174625" algn="l" rtl="0">
              <a:lnSpc>
                <a:spcPct val="95000"/>
              </a:lnSpc>
              <a:spcBef>
                <a:spcPts val="0"/>
              </a:spcBef>
              <a:spcAft>
                <a:spcPts val="0"/>
              </a:spcAft>
              <a:buClr>
                <a:srgbClr val="FFC000"/>
              </a:buClr>
              <a:buSzPts val="2000"/>
              <a:buFont typeface="Arial"/>
              <a:buChar char="•"/>
            </a:pPr>
            <a:r>
              <a:rPr lang="bg-BG" sz="2000" b="1">
                <a:solidFill>
                  <a:srgbClr val="FFC000"/>
                </a:solidFill>
                <a:latin typeface="Georgia"/>
                <a:ea typeface="Georgia"/>
                <a:cs typeface="Georgia"/>
                <a:sym typeface="Georgia"/>
              </a:rPr>
              <a:t>Не се притеснявайте </a:t>
            </a:r>
            <a:endParaRPr/>
          </a:p>
          <a:p>
            <a:pPr marL="0" marR="0" lvl="0" indent="174625" algn="l" rtl="0">
              <a:lnSpc>
                <a:spcPct val="95000"/>
              </a:lnSpc>
              <a:spcBef>
                <a:spcPts val="0"/>
              </a:spcBef>
              <a:spcAft>
                <a:spcPts val="0"/>
              </a:spcAft>
              <a:buNone/>
            </a:pPr>
            <a:r>
              <a:rPr lang="bg-BG" sz="2000" b="1">
                <a:solidFill>
                  <a:srgbClr val="FFC000"/>
                </a:solidFill>
                <a:latin typeface="Georgia"/>
                <a:ea typeface="Georgia"/>
                <a:cs typeface="Georgia"/>
                <a:sym typeface="Georgia"/>
              </a:rPr>
              <a:t>да се усмихвате!</a:t>
            </a:r>
            <a:endParaRPr/>
          </a:p>
          <a:p>
            <a:pPr marL="0" marR="0" lvl="0" indent="0" algn="l" rtl="0">
              <a:lnSpc>
                <a:spcPct val="95000"/>
              </a:lnSpc>
              <a:spcBef>
                <a:spcPts val="0"/>
              </a:spcBef>
              <a:spcAft>
                <a:spcPts val="0"/>
              </a:spcAft>
              <a:buNone/>
            </a:pPr>
            <a:endParaRPr sz="2400">
              <a:solidFill>
                <a:srgbClr val="001B51"/>
              </a:solidFill>
              <a:latin typeface="Georgia"/>
              <a:ea typeface="Georgia"/>
              <a:cs typeface="Georgia"/>
              <a:sym typeface="Georgia"/>
            </a:endParaRPr>
          </a:p>
          <a:p>
            <a:pPr marL="0" marR="0" lvl="0" indent="0" algn="l" rtl="0">
              <a:lnSpc>
                <a:spcPct val="95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95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95000"/>
              </a:lnSpc>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Финално</a:t>
            </a:r>
            <a:endParaRPr/>
          </a:p>
        </p:txBody>
      </p:sp>
      <p:sp>
        <p:nvSpPr>
          <p:cNvPr id="347" name="Google Shape;347;p66"/>
          <p:cNvSpPr txBox="1">
            <a:spLocks noGrp="1"/>
          </p:cNvSpPr>
          <p:nvPr>
            <p:ph type="body" idx="1"/>
          </p:nvPr>
        </p:nvSpPr>
        <p:spPr>
          <a:xfrm>
            <a:off x="287302" y="5013177"/>
            <a:ext cx="8229600" cy="86409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1B51"/>
              </a:buClr>
              <a:buSzPts val="2400"/>
              <a:buNone/>
            </a:pPr>
            <a:r>
              <a:rPr lang="bg-BG" sz="2400">
                <a:solidFill>
                  <a:srgbClr val="001B51"/>
                </a:solidFill>
                <a:latin typeface="Georgia"/>
                <a:ea typeface="Georgia"/>
                <a:cs typeface="Georgia"/>
                <a:sym typeface="Georgia"/>
              </a:rPr>
              <a:t>Медиите имат пълен контрол над посланието, не влизайте във война с тях за нищо на света!</a:t>
            </a:r>
            <a:endParaRPr/>
          </a:p>
        </p:txBody>
      </p:sp>
      <p:pic>
        <p:nvPicPr>
          <p:cNvPr id="348" name="Google Shape;348;p66" descr="Свързано изображение"/>
          <p:cNvPicPr preferRelativeResize="0"/>
          <p:nvPr/>
        </p:nvPicPr>
        <p:blipFill rotWithShape="1">
          <a:blip r:embed="rId3">
            <a:alphaModFix/>
          </a:blip>
          <a:srcRect l="14720" r="2430"/>
          <a:stretch/>
        </p:blipFill>
        <p:spPr>
          <a:xfrm>
            <a:off x="3780160" y="1193740"/>
            <a:ext cx="3888184" cy="2808000"/>
          </a:xfrm>
          <a:prstGeom prst="rect">
            <a:avLst/>
          </a:prstGeom>
          <a:noFill/>
          <a:ln>
            <a:noFill/>
          </a:ln>
        </p:spPr>
      </p:pic>
      <p:pic>
        <p:nvPicPr>
          <p:cNvPr id="349" name="Google Shape;349;p66" descr="Свързано изображение"/>
          <p:cNvPicPr preferRelativeResize="0"/>
          <p:nvPr/>
        </p:nvPicPr>
        <p:blipFill rotWithShape="1">
          <a:blip r:embed="rId4">
            <a:alphaModFix/>
          </a:blip>
          <a:srcRect/>
          <a:stretch/>
        </p:blipFill>
        <p:spPr>
          <a:xfrm>
            <a:off x="298376" y="1193740"/>
            <a:ext cx="2808000" cy="2808000"/>
          </a:xfrm>
          <a:prstGeom prst="rect">
            <a:avLst/>
          </a:prstGeom>
          <a:noFill/>
          <a:ln>
            <a:noFill/>
          </a:ln>
        </p:spPr>
      </p:pic>
      <p:sp>
        <p:nvSpPr>
          <p:cNvPr id="350" name="Google Shape;350;p66"/>
          <p:cNvSpPr/>
          <p:nvPr/>
        </p:nvSpPr>
        <p:spPr>
          <a:xfrm>
            <a:off x="298376" y="4004752"/>
            <a:ext cx="828067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bg-BG" sz="2000">
                <a:solidFill>
                  <a:srgbClr val="001B51"/>
                </a:solidFill>
                <a:latin typeface="Georgia"/>
                <a:ea typeface="Georgia"/>
                <a:cs typeface="Georgia"/>
                <a:sym typeface="Georgia"/>
              </a:rPr>
              <a:t>„</a:t>
            </a:r>
            <a:r>
              <a:rPr lang="bg-BG" sz="2000" i="1">
                <a:solidFill>
                  <a:srgbClr val="001B51"/>
                </a:solidFill>
                <a:latin typeface="Georgia"/>
                <a:ea typeface="Georgia"/>
                <a:cs typeface="Georgia"/>
                <a:sym typeface="Georgia"/>
              </a:rPr>
              <a:t>Не се надприказвай с онзи, който купува мастилото на едро.“</a:t>
            </a:r>
            <a:r>
              <a:rPr lang="bg-BG" sz="2000">
                <a:solidFill>
                  <a:srgbClr val="001B51"/>
                </a:solidFill>
                <a:latin typeface="Georgia"/>
                <a:ea typeface="Georgia"/>
                <a:cs typeface="Georgia"/>
                <a:sym typeface="Georgia"/>
              </a:rPr>
              <a:t> </a:t>
            </a:r>
            <a:endParaRPr/>
          </a:p>
        </p:txBody>
      </p:sp>
      <p:sp>
        <p:nvSpPr>
          <p:cNvPr id="351" name="Google Shape;351;p66"/>
          <p:cNvSpPr/>
          <p:nvPr/>
        </p:nvSpPr>
        <p:spPr>
          <a:xfrm>
            <a:off x="381000" y="4427820"/>
            <a:ext cx="8198048"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bg-BG" sz="1800">
                <a:solidFill>
                  <a:srgbClr val="001B51"/>
                </a:solidFill>
                <a:latin typeface="Georgia"/>
                <a:ea typeface="Georgia"/>
                <a:cs typeface="Georgia"/>
                <a:sym typeface="Georgia"/>
              </a:rPr>
              <a:t>любимият цитат от Марк Твен на президента Бил Клинтън</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a:t>Следва</a:t>
            </a:r>
            <a:endParaRPr/>
          </a:p>
        </p:txBody>
      </p:sp>
      <p:sp>
        <p:nvSpPr>
          <p:cNvPr id="358" name="Google Shape;358;p67"/>
          <p:cNvSpPr/>
          <p:nvPr/>
        </p:nvSpPr>
        <p:spPr>
          <a:xfrm>
            <a:off x="388268" y="2996952"/>
            <a:ext cx="8367464"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bg-BG" sz="2400">
                <a:solidFill>
                  <a:srgbClr val="001B51"/>
                </a:solidFill>
                <a:latin typeface="Georgia"/>
                <a:ea typeface="Georgia"/>
                <a:cs typeface="Georgia"/>
                <a:sym typeface="Georgia"/>
              </a:rPr>
              <a:t>Възниква </a:t>
            </a:r>
            <a:r>
              <a:rPr lang="bg-BG" sz="2400" b="1">
                <a:solidFill>
                  <a:srgbClr val="001B51"/>
                </a:solidFill>
                <a:latin typeface="Georgia"/>
                <a:ea typeface="Georgia"/>
                <a:cs typeface="Georgia"/>
                <a:sym typeface="Georgia"/>
              </a:rPr>
              <a:t>нова среда</a:t>
            </a:r>
            <a:r>
              <a:rPr lang="bg-BG" sz="2400">
                <a:solidFill>
                  <a:srgbClr val="001B51"/>
                </a:solidFill>
                <a:latin typeface="Georgia"/>
                <a:ea typeface="Georgia"/>
                <a:cs typeface="Georgia"/>
                <a:sym typeface="Georgia"/>
              </a:rPr>
              <a:t>, в която професионалисти и аматьори, търговци и потребители, държавни, неправителствени организации и неформални групи си взаимодействат по все по-сложен начин.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8"/>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4000" b="1">
                <a:latin typeface="Arial Narrow"/>
                <a:ea typeface="Arial Narrow"/>
                <a:cs typeface="Arial Narrow"/>
                <a:sym typeface="Arial Narrow"/>
              </a:rPr>
              <a:t>Благодаря за вниманието!</a:t>
            </a:r>
            <a:endParaRPr sz="4000" b="1">
              <a:latin typeface="Arial Narrow"/>
              <a:ea typeface="Arial Narrow"/>
              <a:cs typeface="Arial Narrow"/>
              <a:sym typeface="Arial Narr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69"/>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0"/>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3600" b="1">
                <a:latin typeface="Times New Roman"/>
                <a:ea typeface="Times New Roman"/>
                <a:cs typeface="Times New Roman"/>
                <a:sym typeface="Times New Roman"/>
              </a:rPr>
              <a:t>Проект под светлините на прожекторите</a:t>
            </a:r>
            <a:endParaRPr sz="3600" b="1">
              <a:latin typeface="Times New Roman"/>
              <a:ea typeface="Times New Roman"/>
              <a:cs typeface="Times New Roman"/>
              <a:sym typeface="Times New Roman"/>
            </a:endParaRPr>
          </a:p>
        </p:txBody>
      </p:sp>
      <p:sp>
        <p:nvSpPr>
          <p:cNvPr id="375" name="Google Shape;375;p70"/>
          <p:cNvSpPr txBox="1">
            <a:spLocks noGrp="1"/>
          </p:cNvSpPr>
          <p:nvPr>
            <p:ph type="subTitle" idx="1"/>
          </p:nvPr>
        </p:nvSpPr>
        <p:spPr>
          <a:xfrm>
            <a:off x="533400" y="4611744"/>
            <a:ext cx="7639000" cy="977496"/>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782"/>
              <a:buNone/>
            </a:pPr>
            <a:r>
              <a:rPr lang="bg-BG" sz="1782" b="1">
                <a:latin typeface="Georgia"/>
                <a:ea typeface="Georgia"/>
                <a:cs typeface="Georgia"/>
                <a:sym typeface="Georgia"/>
              </a:rPr>
              <a:t>Кратък алгоритъм за представяне на проект пред медиите</a:t>
            </a:r>
            <a:endParaRPr/>
          </a:p>
          <a:p>
            <a:pPr marL="0" lvl="0" indent="0" algn="l" rtl="0">
              <a:lnSpc>
                <a:spcPct val="80000"/>
              </a:lnSpc>
              <a:spcBef>
                <a:spcPts val="310"/>
              </a:spcBef>
              <a:spcAft>
                <a:spcPts val="0"/>
              </a:spcAft>
              <a:buClr>
                <a:schemeClr val="dk2"/>
              </a:buClr>
              <a:buSzPts val="1550"/>
              <a:buNone/>
            </a:pPr>
            <a:r>
              <a:rPr lang="bg-BG" sz="1550" b="1">
                <a:latin typeface="Georgia"/>
                <a:ea typeface="Georgia"/>
                <a:cs typeface="Georgia"/>
                <a:sym typeface="Georgia"/>
              </a:rPr>
              <a:t>Галя Пенчева</a:t>
            </a:r>
            <a:endParaRPr/>
          </a:p>
          <a:p>
            <a:pPr marL="0" lvl="0" indent="0" algn="l" rtl="0">
              <a:lnSpc>
                <a:spcPct val="80000"/>
              </a:lnSpc>
              <a:spcBef>
                <a:spcPts val="310"/>
              </a:spcBef>
              <a:spcAft>
                <a:spcPts val="0"/>
              </a:spcAft>
              <a:buClr>
                <a:srgbClr val="FF0000"/>
              </a:buClr>
              <a:buSzPts val="1550"/>
              <a:buNone/>
            </a:pPr>
            <a:r>
              <a:rPr lang="bg-BG" sz="1550" b="1">
                <a:solidFill>
                  <a:srgbClr val="FF0000"/>
                </a:solidFill>
                <a:latin typeface="Georgia"/>
                <a:ea typeface="Georgia"/>
                <a:cs typeface="Georgia"/>
                <a:sym typeface="Georgia"/>
              </a:rPr>
              <a:t>Ентусиаст! ☺ ☺ ☺</a:t>
            </a:r>
            <a:endParaRPr sz="1550" b="1">
              <a:solidFill>
                <a:srgbClr val="FF0000"/>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НЕКА ДА ЗАПОЧВАМЕ</a:t>
            </a:r>
            <a:endParaRPr>
              <a:latin typeface="Arial Narrow"/>
              <a:ea typeface="Arial Narrow"/>
              <a:cs typeface="Arial Narrow"/>
              <a:sym typeface="Arial Narrow"/>
            </a:endParaRPr>
          </a:p>
        </p:txBody>
      </p:sp>
      <p:sp>
        <p:nvSpPr>
          <p:cNvPr id="382" name="Google Shape;382;p71"/>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2000"/>
              <a:buFont typeface="Arial"/>
              <a:buNone/>
            </a:pPr>
            <a:r>
              <a:rPr lang="bg-BG" sz="2000" b="1">
                <a:solidFill>
                  <a:srgbClr val="001B51"/>
                </a:solidFill>
                <a:latin typeface="Georgia"/>
                <a:ea typeface="Georgia"/>
                <a:cs typeface="Georgia"/>
                <a:sym typeface="Georgia"/>
              </a:rPr>
              <a:t>ПЪРВИ СТЪПКИ</a:t>
            </a:r>
            <a:r>
              <a:rPr lang="bg-BG" sz="2000">
                <a:solidFill>
                  <a:srgbClr val="001B51"/>
                </a:solidFill>
                <a:latin typeface="Georgia"/>
                <a:ea typeface="Georgia"/>
                <a:cs typeface="Georgia"/>
                <a:sym typeface="Georgia"/>
              </a:rPr>
              <a:t>:</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1. Да съставим </a:t>
            </a:r>
            <a:r>
              <a:rPr lang="bg-BG" sz="2000" b="1">
                <a:solidFill>
                  <a:srgbClr val="001B51"/>
                </a:solidFill>
                <a:latin typeface="Georgia"/>
                <a:ea typeface="Georgia"/>
                <a:cs typeface="Georgia"/>
                <a:sym typeface="Georgia"/>
              </a:rPr>
              <a:t>списък на медиите</a:t>
            </a:r>
            <a:r>
              <a:rPr lang="bg-BG" sz="2000">
                <a:solidFill>
                  <a:srgbClr val="001B51"/>
                </a:solidFill>
                <a:latin typeface="Georgia"/>
                <a:ea typeface="Georgia"/>
                <a:cs typeface="Georgia"/>
                <a:sym typeface="Georgia"/>
              </a:rPr>
              <a:t> в града, региона </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2. Да осъществим </a:t>
            </a:r>
            <a:r>
              <a:rPr lang="bg-BG" sz="2000" b="1">
                <a:solidFill>
                  <a:srgbClr val="001B51"/>
                </a:solidFill>
                <a:latin typeface="Georgia"/>
                <a:ea typeface="Georgia"/>
                <a:cs typeface="Georgia"/>
                <a:sym typeface="Georgia"/>
              </a:rPr>
              <a:t>контакти с конкретни журналисти</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3. Да подготвим </a:t>
            </a:r>
            <a:r>
              <a:rPr lang="bg-BG" sz="2000" b="1">
                <a:solidFill>
                  <a:srgbClr val="001B51"/>
                </a:solidFill>
                <a:latin typeface="Georgia"/>
                <a:ea typeface="Georgia"/>
                <a:cs typeface="Georgia"/>
                <a:sym typeface="Georgia"/>
              </a:rPr>
              <a:t>кратка и съдържателна пресинформация</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4. </a:t>
            </a:r>
            <a:r>
              <a:rPr lang="bg-BG" sz="2000" i="1">
                <a:solidFill>
                  <a:srgbClr val="001B51"/>
                </a:solidFill>
                <a:latin typeface="Georgia"/>
                <a:ea typeface="Georgia"/>
                <a:cs typeface="Georgia"/>
                <a:sym typeface="Georgia"/>
              </a:rPr>
              <a:t>Да изградим </a:t>
            </a:r>
            <a:r>
              <a:rPr lang="bg-BG" sz="2000" b="1" i="1">
                <a:solidFill>
                  <a:srgbClr val="FFC000"/>
                </a:solidFill>
                <a:latin typeface="Georgia"/>
                <a:ea typeface="Georgia"/>
                <a:cs typeface="Georgia"/>
                <a:sym typeface="Georgia"/>
              </a:rPr>
              <a:t>индивидуални приятелства</a:t>
            </a:r>
            <a:r>
              <a:rPr lang="bg-BG" sz="2000" i="1">
                <a:solidFill>
                  <a:srgbClr val="001B51"/>
                </a:solidFill>
                <a:latin typeface="Georgia"/>
                <a:ea typeface="Georgia"/>
                <a:cs typeface="Georgia"/>
                <a:sym typeface="Georgia"/>
              </a:rPr>
              <a:t> с журналистите от списъка</a:t>
            </a:r>
            <a:endParaRPr/>
          </a:p>
          <a:p>
            <a:pPr marL="342900" lvl="0" indent="-152400" algn="l" rtl="0">
              <a:spcBef>
                <a:spcPts val="600"/>
              </a:spcBef>
              <a:spcAft>
                <a:spcPts val="0"/>
              </a:spcAft>
              <a:buClr>
                <a:srgbClr val="58585A"/>
              </a:buClr>
              <a:buSzPts val="3000"/>
              <a:buNone/>
            </a:pPr>
            <a:endParaRPr>
              <a:solidFill>
                <a:srgbClr val="001B5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7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НАПИШЕМ ПРЕСИНФОРМАЦИЯ</a:t>
            </a:r>
            <a:endParaRPr>
              <a:latin typeface="Arial Narrow"/>
              <a:ea typeface="Arial Narrow"/>
              <a:cs typeface="Arial Narrow"/>
              <a:sym typeface="Arial Narrow"/>
            </a:endParaRPr>
          </a:p>
        </p:txBody>
      </p:sp>
      <p:sp>
        <p:nvSpPr>
          <p:cNvPr id="389" name="Google Shape;389;p72"/>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2400"/>
              <a:buFont typeface="Arial"/>
              <a:buNone/>
            </a:pPr>
            <a:r>
              <a:rPr lang="bg-BG" sz="2400" b="1">
                <a:solidFill>
                  <a:srgbClr val="001B51"/>
                </a:solidFill>
                <a:latin typeface="Georgia"/>
                <a:ea typeface="Georgia"/>
                <a:cs typeface="Georgia"/>
                <a:sym typeface="Georgia"/>
              </a:rPr>
              <a:t>СЪДЪРЖАНИЕ НА ПРЕСИНФОРМАЦИЯ</a:t>
            </a:r>
            <a:r>
              <a:rPr lang="bg-BG" sz="2400">
                <a:solidFill>
                  <a:srgbClr val="001B51"/>
                </a:solidFill>
                <a:latin typeface="Georgia"/>
                <a:ea typeface="Georgia"/>
                <a:cs typeface="Georgia"/>
                <a:sym typeface="Georgia"/>
              </a:rPr>
              <a:t>:</a:t>
            </a:r>
            <a:endParaRPr/>
          </a:p>
          <a:p>
            <a:pPr marL="342900" lvl="0" indent="-342900" algn="l" rtl="0">
              <a:spcBef>
                <a:spcPts val="400"/>
              </a:spcBef>
              <a:spcAft>
                <a:spcPts val="0"/>
              </a:spcAft>
              <a:buClr>
                <a:srgbClr val="58585A"/>
              </a:buClr>
              <a:buSzPts val="2000"/>
              <a:buFont typeface="Arial"/>
              <a:buNone/>
            </a:pPr>
            <a:endParaRPr sz="2000" b="1">
              <a:solidFill>
                <a:srgbClr val="001B51"/>
              </a:solidFill>
              <a:latin typeface="Georgia"/>
              <a:ea typeface="Georgia"/>
              <a:cs typeface="Georgia"/>
              <a:sym typeface="Georgia"/>
            </a:endParaRPr>
          </a:p>
          <a:p>
            <a:pPr marL="342900" lvl="0" indent="-342900" algn="l" rtl="0">
              <a:spcBef>
                <a:spcPts val="48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1. Да дадем отговори на въпросите: </a:t>
            </a:r>
            <a:br>
              <a:rPr lang="bg-BG" sz="2000">
                <a:solidFill>
                  <a:srgbClr val="001B51"/>
                </a:solidFill>
                <a:latin typeface="Georgia"/>
                <a:ea typeface="Georgia"/>
                <a:cs typeface="Georgia"/>
                <a:sym typeface="Georgia"/>
              </a:rPr>
            </a:br>
            <a:r>
              <a:rPr lang="bg-BG" sz="2400" b="1" i="1">
                <a:solidFill>
                  <a:srgbClr val="001B51"/>
                </a:solidFill>
                <a:latin typeface="Georgia"/>
                <a:ea typeface="Georgia"/>
                <a:cs typeface="Georgia"/>
                <a:sym typeface="Georgia"/>
              </a:rPr>
              <a:t>Кой, кога, къде, какво, как и защо?</a:t>
            </a:r>
            <a:endParaRPr sz="2000" b="1" i="1">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2. Да посочим </a:t>
            </a:r>
            <a:r>
              <a:rPr lang="bg-BG" sz="2000" b="1">
                <a:solidFill>
                  <a:srgbClr val="001B51"/>
                </a:solidFill>
                <a:latin typeface="Georgia"/>
                <a:ea typeface="Georgia"/>
                <a:cs typeface="Georgia"/>
                <a:sym typeface="Georgia"/>
              </a:rPr>
              <a:t>конкретни</a:t>
            </a:r>
            <a:r>
              <a:rPr lang="bg-BG" sz="2000">
                <a:solidFill>
                  <a:srgbClr val="001B51"/>
                </a:solidFill>
                <a:latin typeface="Georgia"/>
                <a:ea typeface="Georgia"/>
                <a:cs typeface="Georgia"/>
                <a:sym typeface="Georgia"/>
              </a:rPr>
              <a:t> данни</a:t>
            </a:r>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3. Да съобщим </a:t>
            </a:r>
            <a:r>
              <a:rPr lang="bg-BG" sz="2000" b="1">
                <a:solidFill>
                  <a:srgbClr val="001B51"/>
                </a:solidFill>
                <a:latin typeface="Georgia"/>
                <a:ea typeface="Georgia"/>
                <a:cs typeface="Georgia"/>
                <a:sym typeface="Georgia"/>
              </a:rPr>
              <a:t>лице за контакти</a:t>
            </a:r>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4. Да допълним текста с </a:t>
            </a:r>
            <a:r>
              <a:rPr lang="bg-BG" sz="2000" b="1">
                <a:solidFill>
                  <a:srgbClr val="001B51"/>
                </a:solidFill>
                <a:latin typeface="Georgia"/>
                <a:ea typeface="Georgia"/>
                <a:cs typeface="Georgia"/>
                <a:sym typeface="Georgia"/>
              </a:rPr>
              <a:t>подходяща снимка</a:t>
            </a:r>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5. Да представим накратко </a:t>
            </a:r>
            <a:r>
              <a:rPr lang="bg-BG" sz="2000" b="1">
                <a:solidFill>
                  <a:srgbClr val="001B51"/>
                </a:solidFill>
                <a:latin typeface="Georgia"/>
                <a:ea typeface="Georgia"/>
                <a:cs typeface="Georgia"/>
                <a:sym typeface="Georgia"/>
              </a:rPr>
              <a:t>свършеното</a:t>
            </a:r>
            <a:r>
              <a:rPr lang="bg-BG" sz="2000">
                <a:solidFill>
                  <a:srgbClr val="001B51"/>
                </a:solidFill>
                <a:latin typeface="Georgia"/>
                <a:ea typeface="Georgia"/>
                <a:cs typeface="Georgia"/>
                <a:sym typeface="Georgia"/>
              </a:rPr>
              <a:t> до момента </a:t>
            </a:r>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6. Да </a:t>
            </a:r>
            <a:r>
              <a:rPr lang="bg-BG" sz="2000" b="1">
                <a:solidFill>
                  <a:srgbClr val="001B51"/>
                </a:solidFill>
                <a:latin typeface="Georgia"/>
                <a:ea typeface="Georgia"/>
                <a:cs typeface="Georgia"/>
                <a:sym typeface="Georgia"/>
              </a:rPr>
              <a:t>публикуваме</a:t>
            </a:r>
            <a:r>
              <a:rPr lang="bg-BG" sz="2000">
                <a:solidFill>
                  <a:srgbClr val="001B51"/>
                </a:solidFill>
                <a:latin typeface="Georgia"/>
                <a:ea typeface="Georgia"/>
                <a:cs typeface="Georgia"/>
                <a:sym typeface="Georgia"/>
              </a:rPr>
              <a:t> информацията </a:t>
            </a:r>
            <a:r>
              <a:rPr lang="bg-BG" sz="2000" b="1">
                <a:solidFill>
                  <a:srgbClr val="001B51"/>
                </a:solidFill>
                <a:latin typeface="Georgia"/>
                <a:ea typeface="Georgia"/>
                <a:cs typeface="Georgia"/>
                <a:sym typeface="Georgia"/>
              </a:rPr>
              <a:t>на нашия сайт.</a:t>
            </a:r>
            <a:endParaRPr sz="2000" b="1">
              <a:solidFill>
                <a:srgbClr val="001B51"/>
              </a:solidFill>
              <a:latin typeface="Georgia"/>
              <a:ea typeface="Georgia"/>
              <a:cs typeface="Georgia"/>
              <a:sym typeface="Georgia"/>
            </a:endParaRPr>
          </a:p>
          <a:p>
            <a:pPr marL="342900" lvl="0" indent="-152400" algn="l" rtl="0">
              <a:spcBef>
                <a:spcPts val="600"/>
              </a:spcBef>
              <a:spcAft>
                <a:spcPts val="0"/>
              </a:spcAft>
              <a:buClr>
                <a:srgbClr val="58585A"/>
              </a:buClr>
              <a:buSzPts val="3000"/>
              <a:buNone/>
            </a:pPr>
            <a:endParaRPr>
              <a:solidFill>
                <a:srgbClr val="001B5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НАПИШЕМ ПРЕСИНФОРМАЦИЯ</a:t>
            </a:r>
            <a:endParaRPr>
              <a:latin typeface="Arial Narrow"/>
              <a:ea typeface="Arial Narrow"/>
              <a:cs typeface="Arial Narrow"/>
              <a:sym typeface="Arial Narrow"/>
            </a:endParaRPr>
          </a:p>
        </p:txBody>
      </p:sp>
      <p:sp>
        <p:nvSpPr>
          <p:cNvPr id="396" name="Google Shape;396;p73"/>
          <p:cNvSpPr txBox="1">
            <a:spLocks noGrp="1"/>
          </p:cNvSpPr>
          <p:nvPr>
            <p:ph type="body" idx="1"/>
          </p:nvPr>
        </p:nvSpPr>
        <p:spPr>
          <a:xfrm>
            <a:off x="457200" y="1219200"/>
            <a:ext cx="8229600" cy="4995863"/>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001B51"/>
              </a:buClr>
              <a:buSzPts val="2000"/>
              <a:buFont typeface="Arial"/>
              <a:buNone/>
            </a:pPr>
            <a:r>
              <a:rPr lang="bg-BG" sz="2000" b="1">
                <a:solidFill>
                  <a:srgbClr val="001B51"/>
                </a:solidFill>
                <a:latin typeface="Arial Narrow"/>
                <a:ea typeface="Arial Narrow"/>
                <a:cs typeface="Arial Narrow"/>
                <a:sym typeface="Arial Narrow"/>
              </a:rPr>
              <a:t>ПРИМЕР ЗА ПРЕССЪОБЩЕНИЕ, КОЕТО </a:t>
            </a:r>
            <a:r>
              <a:rPr lang="bg-BG" sz="2000" b="1">
                <a:solidFill>
                  <a:srgbClr val="FF0000"/>
                </a:solidFill>
                <a:latin typeface="Georgia"/>
                <a:ea typeface="Georgia"/>
                <a:cs typeface="Georgia"/>
                <a:sym typeface="Georgia"/>
              </a:rPr>
              <a:t>НЕ ДАВА </a:t>
            </a:r>
            <a:r>
              <a:rPr lang="bg-BG" sz="2000" b="1">
                <a:solidFill>
                  <a:srgbClr val="001B51"/>
                </a:solidFill>
                <a:latin typeface="Arial Narrow"/>
                <a:ea typeface="Arial Narrow"/>
                <a:cs typeface="Arial Narrow"/>
                <a:sym typeface="Arial Narrow"/>
              </a:rPr>
              <a:t>НУЖНАТА ИНФОРМАЦИЯ: </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Arial Narrow"/>
                <a:ea typeface="Arial Narrow"/>
                <a:cs typeface="Arial Narrow"/>
                <a:sym typeface="Arial Narrow"/>
              </a:rPr>
              <a:t>	“Здравейте приятели, каним Ви на откриване на фитнес площадка в квартал “Веселие”, в петък 13.12.2019 г. от 14 часа. Поздрави: РК Оптимист”</a:t>
            </a:r>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7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НАПИШЕМ ПРЕСИНФОРМАЦИЯ</a:t>
            </a:r>
            <a:endParaRPr>
              <a:latin typeface="Arial Narrow"/>
              <a:ea typeface="Arial Narrow"/>
              <a:cs typeface="Arial Narrow"/>
              <a:sym typeface="Arial Narrow"/>
            </a:endParaRPr>
          </a:p>
        </p:txBody>
      </p:sp>
      <p:sp>
        <p:nvSpPr>
          <p:cNvPr id="403" name="Google Shape;403;p74"/>
          <p:cNvSpPr txBox="1">
            <a:spLocks noGrp="1"/>
          </p:cNvSpPr>
          <p:nvPr>
            <p:ph type="body" idx="1"/>
          </p:nvPr>
        </p:nvSpPr>
        <p:spPr>
          <a:xfrm>
            <a:off x="457200" y="1071563"/>
            <a:ext cx="8229600" cy="51435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58585A"/>
              </a:buClr>
              <a:buSzPts val="2000"/>
              <a:buFont typeface="Arial"/>
              <a:buNone/>
            </a:pPr>
            <a:r>
              <a:rPr lang="bg-BG" sz="2000">
                <a:latin typeface="Arial Narrow"/>
                <a:ea typeface="Arial Narrow"/>
                <a:cs typeface="Arial Narrow"/>
                <a:sym typeface="Arial Narrow"/>
              </a:rPr>
              <a:t>	</a:t>
            </a:r>
            <a:r>
              <a:rPr lang="bg-BG" sz="2000" b="1">
                <a:solidFill>
                  <a:srgbClr val="001B51"/>
                </a:solidFill>
                <a:latin typeface="Georgia"/>
                <a:ea typeface="Georgia"/>
                <a:cs typeface="Georgia"/>
                <a:sym typeface="Georgia"/>
              </a:rPr>
              <a:t>ПРИМЕР ЗА </a:t>
            </a:r>
            <a:r>
              <a:rPr lang="bg-BG" sz="2400" b="1">
                <a:solidFill>
                  <a:srgbClr val="FFC000"/>
                </a:solidFill>
                <a:latin typeface="Georgia"/>
                <a:ea typeface="Georgia"/>
                <a:cs typeface="Georgia"/>
                <a:sym typeface="Georgia"/>
              </a:rPr>
              <a:t>ДОБРО</a:t>
            </a:r>
            <a:r>
              <a:rPr lang="bg-BG" sz="2000" b="1">
                <a:solidFill>
                  <a:srgbClr val="001B51"/>
                </a:solidFill>
                <a:latin typeface="Georgia"/>
                <a:ea typeface="Georgia"/>
                <a:cs typeface="Georgia"/>
                <a:sym typeface="Georgia"/>
              </a:rPr>
              <a:t> ПРЕССЪОБЩЕНИЕ </a:t>
            </a:r>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Arial Narrow"/>
                <a:ea typeface="Arial Narrow"/>
                <a:cs typeface="Arial Narrow"/>
                <a:sym typeface="Arial Narrow"/>
              </a:rPr>
              <a:t>	</a:t>
            </a:r>
            <a:r>
              <a:rPr lang="bg-BG" sz="1400">
                <a:solidFill>
                  <a:srgbClr val="001B51"/>
                </a:solidFill>
                <a:latin typeface="Arial Narrow"/>
                <a:ea typeface="Arial Narrow"/>
                <a:cs typeface="Arial Narrow"/>
                <a:sym typeface="Arial Narrow"/>
              </a:rPr>
              <a:t>“Здравейте приятели,</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РК Оптимист Ви кани да открием заедно нова фитнес площадка в квартал “Веселие”. Успоредка, кростренажор, велоергометър са само част от съоръженията, разположени на площ от 500 м2 . Те ще допринесат за  доброто здраве и тонус на нашите съграждани, което е основен приоритет на нашата организация. Над 170 са активно спортуващите в района, като най-възрастния от тях е Жулиета Кунчева на 102 години. Смятаме, че с новата площадка броя на любителите на спорта на открито през следващите 10 години ще се увеличи, тъй като тя разполага и със съоръжения за най-малките –  люлки, катерушки, клатушки.</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На откриването на събитието, на новите уреди световният шампион Пламен Цветков ще подобри личния си рекорд, като демонстрира, как се правят 250 набирания с една ръка.</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В осъществяването на каузата “Здраве за всички” ни съдействаха Община Радост и спортен клуб „Скрита сила”. За закупуването на уредите, с помощта на изявени спортисти, бизнесмени и вас - нашите съграждани, събрахме 25 000 лв. </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Очакваме ви на 13.12.2019 г. (петък) в 14 ч. на ул.”Веселие” №0</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Не се колебайте да ни потърсите за допълнителна информация.</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Лице за контакти: Галя Пенчева, тел:0899815695, e-mail: pencheva.galya@gmail.com</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a:t>
            </a:r>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През 2018 г. РК „Оптимист” изгради детска площадка в кв.”Късмет”;</a:t>
            </a:r>
            <a:endParaRPr sz="1400">
              <a:solidFill>
                <a:srgbClr val="001B51"/>
              </a:solidFill>
              <a:latin typeface="Arial Narrow"/>
              <a:ea typeface="Arial Narrow"/>
              <a:cs typeface="Arial Narrow"/>
              <a:sym typeface="Arial Narrow"/>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През 2017 г. РК „Оптимист” постави 25 пейки в кв.”Щастие”;</a:t>
            </a:r>
            <a:endParaRPr sz="1400">
              <a:solidFill>
                <a:srgbClr val="001B51"/>
              </a:solidFill>
              <a:latin typeface="Arial Narrow"/>
              <a:ea typeface="Arial Narrow"/>
              <a:cs typeface="Arial Narrow"/>
              <a:sym typeface="Arial Narrow"/>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През 2020 г  РК „Оптимист” ще открие социална кухня за 50 семейства в неравностойно положение;</a:t>
            </a:r>
            <a:endParaRPr sz="1400">
              <a:solidFill>
                <a:srgbClr val="001B51"/>
              </a:solidFill>
              <a:latin typeface="Arial Narrow"/>
              <a:ea typeface="Arial Narrow"/>
              <a:cs typeface="Arial Narrow"/>
              <a:sym typeface="Arial Narrow"/>
            </a:endParaRPr>
          </a:p>
          <a:p>
            <a:pPr marL="342900" lvl="0" indent="-342900" algn="l" rtl="0">
              <a:spcBef>
                <a:spcPts val="280"/>
              </a:spcBef>
              <a:spcAft>
                <a:spcPts val="0"/>
              </a:spcAft>
              <a:buClr>
                <a:srgbClr val="001B51"/>
              </a:buClr>
              <a:buSzPts val="1400"/>
              <a:buFont typeface="Arial"/>
              <a:buNone/>
            </a:pPr>
            <a:r>
              <a:rPr lang="bg-BG" sz="1400">
                <a:solidFill>
                  <a:srgbClr val="001B51"/>
                </a:solidFill>
                <a:latin typeface="Arial Narrow"/>
                <a:ea typeface="Arial Narrow"/>
                <a:cs typeface="Arial Narrow"/>
                <a:sym typeface="Arial Narrow"/>
              </a:rPr>
              <a:t>	</a:t>
            </a:r>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bg-BG" sz="2800" b="1" smtClean="0">
                <a:latin typeface="Arial Narrow" panose="020B0606020202030204" pitchFamily="34" charset="0"/>
              </a:rPr>
              <a:t>Стратегията е концепция за успех</a:t>
            </a:r>
            <a:endParaRPr lang="bg-BG" altLang="bg-BG" sz="2800" b="1" smtClean="0">
              <a:latin typeface="Arial Narrow" panose="020B0606020202030204" pitchFamily="34" charset="0"/>
            </a:endParaRP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t>Разпознаваемост </a:t>
            </a:r>
            <a:r>
              <a:rPr lang="bg-BG" sz="2400" b="1" i="1" dirty="0"/>
              <a:t>на марката</a:t>
            </a:r>
            <a:r>
              <a:rPr lang="bg-BG" sz="2400" dirty="0"/>
              <a:t> </a:t>
            </a:r>
            <a:endParaRPr lang="bg-BG" sz="2400" dirty="0" smtClean="0"/>
          </a:p>
          <a:p>
            <a:pPr marL="0" indent="0">
              <a:buFont typeface="Arial" panose="020B0604020202020204" pitchFamily="34" charset="0"/>
              <a:buNone/>
              <a:defRPr/>
            </a:pPr>
            <a:endParaRPr lang="ru-RU" sz="1600" b="1" i="1" dirty="0" smtClean="0"/>
          </a:p>
          <a:p>
            <a:pPr marL="0" indent="0">
              <a:buFont typeface="Arial" panose="020B0604020202020204" pitchFamily="34" charset="0"/>
              <a:buNone/>
              <a:defRPr/>
            </a:pPr>
            <a:r>
              <a:rPr lang="ru-RU" sz="1800" b="1" i="1" dirty="0" smtClean="0"/>
              <a:t>Позитивният </a:t>
            </a:r>
            <a:r>
              <a:rPr lang="ru-RU" sz="1800" b="1" i="1" dirty="0"/>
              <a:t>публичен имидж </a:t>
            </a:r>
            <a:r>
              <a:rPr lang="ru-RU" sz="1800" b="1" i="1" dirty="0" smtClean="0"/>
              <a:t>увеличава нашия шанс да:</a:t>
            </a:r>
            <a:endParaRPr lang="ru-RU" sz="1400" dirty="0" smtClean="0">
              <a:solidFill>
                <a:srgbClr val="002060"/>
              </a:solidFill>
            </a:endParaRPr>
          </a:p>
          <a:p>
            <a:pPr>
              <a:defRPr/>
            </a:pPr>
            <a:r>
              <a:rPr lang="ru-RU" sz="1800" b="1" dirty="0" smtClean="0">
                <a:solidFill>
                  <a:srgbClr val="FFC000"/>
                </a:solidFill>
              </a:rPr>
              <a:t>привлечем</a:t>
            </a:r>
            <a:r>
              <a:rPr lang="ru-RU" sz="1800" dirty="0" smtClean="0">
                <a:solidFill>
                  <a:srgbClr val="FFC000"/>
                </a:solidFill>
              </a:rPr>
              <a:t> </a:t>
            </a:r>
            <a:r>
              <a:rPr lang="ru-RU" sz="1800" dirty="0">
                <a:solidFill>
                  <a:srgbClr val="002060"/>
                </a:solidFill>
              </a:rPr>
              <a:t>и </a:t>
            </a:r>
            <a:r>
              <a:rPr lang="ru-RU" sz="1800" b="1" dirty="0" smtClean="0">
                <a:solidFill>
                  <a:srgbClr val="FFC000"/>
                </a:solidFill>
              </a:rPr>
              <a:t>задържим</a:t>
            </a:r>
            <a:r>
              <a:rPr lang="ru-RU" sz="1800" dirty="0" smtClean="0">
                <a:solidFill>
                  <a:srgbClr val="FFC000"/>
                </a:solidFill>
              </a:rPr>
              <a:t> </a:t>
            </a:r>
            <a:r>
              <a:rPr lang="ru-RU" sz="1800" dirty="0">
                <a:solidFill>
                  <a:srgbClr val="002060"/>
                </a:solidFill>
              </a:rPr>
              <a:t>на членове в клубовете</a:t>
            </a:r>
          </a:p>
          <a:p>
            <a:pPr>
              <a:defRPr/>
            </a:pPr>
            <a:r>
              <a:rPr lang="ru-RU" sz="1800" dirty="0" smtClean="0">
                <a:solidFill>
                  <a:srgbClr val="002060"/>
                </a:solidFill>
              </a:rPr>
              <a:t>се увеличи </a:t>
            </a:r>
            <a:r>
              <a:rPr lang="ru-RU" sz="1800" b="1" dirty="0" smtClean="0">
                <a:solidFill>
                  <a:srgbClr val="FFC000"/>
                </a:solidFill>
              </a:rPr>
              <a:t>подкрепата </a:t>
            </a:r>
            <a:r>
              <a:rPr lang="ru-RU" sz="1800" b="1" dirty="0">
                <a:solidFill>
                  <a:srgbClr val="FFC000"/>
                </a:solidFill>
              </a:rPr>
              <a:t>за Фондация Ротари </a:t>
            </a:r>
          </a:p>
          <a:p>
            <a:pPr>
              <a:defRPr/>
            </a:pPr>
            <a:r>
              <a:rPr lang="ru-RU" sz="1800" dirty="0" smtClean="0">
                <a:solidFill>
                  <a:srgbClr val="002060"/>
                </a:solidFill>
              </a:rPr>
              <a:t>се включат </a:t>
            </a:r>
            <a:r>
              <a:rPr lang="ru-RU" sz="1800" b="1" dirty="0">
                <a:solidFill>
                  <a:srgbClr val="FFC000"/>
                </a:solidFill>
              </a:rPr>
              <a:t>доброволци</a:t>
            </a:r>
            <a:r>
              <a:rPr lang="ru-RU" sz="1800" dirty="0" smtClean="0">
                <a:solidFill>
                  <a:srgbClr val="002060"/>
                </a:solidFill>
              </a:rPr>
              <a:t> </a:t>
            </a:r>
            <a:r>
              <a:rPr lang="ru-RU" sz="1800" dirty="0">
                <a:solidFill>
                  <a:srgbClr val="002060"/>
                </a:solidFill>
              </a:rPr>
              <a:t>и </a:t>
            </a:r>
            <a:r>
              <a:rPr lang="ru-RU" sz="1800" b="1" dirty="0">
                <a:solidFill>
                  <a:srgbClr val="FFC000"/>
                </a:solidFill>
              </a:rPr>
              <a:t>партньори</a:t>
            </a:r>
            <a:r>
              <a:rPr lang="ru-RU" sz="1800" dirty="0">
                <a:solidFill>
                  <a:srgbClr val="002060"/>
                </a:solidFill>
              </a:rPr>
              <a:t> в дейността на Ротари</a:t>
            </a:r>
          </a:p>
          <a:p>
            <a:pPr>
              <a:defRPr/>
            </a:pPr>
            <a:r>
              <a:rPr lang="ru-RU" sz="1800" dirty="0">
                <a:solidFill>
                  <a:srgbClr val="002060"/>
                </a:solidFill>
              </a:rPr>
              <a:t>п</a:t>
            </a:r>
            <a:r>
              <a:rPr lang="ru-RU" sz="1800" dirty="0" smtClean="0">
                <a:solidFill>
                  <a:srgbClr val="002060"/>
                </a:solidFill>
              </a:rPr>
              <a:t>равим все по-стойностни и значими проекти.</a:t>
            </a:r>
          </a:p>
          <a:p>
            <a:pPr>
              <a:defRPr/>
            </a:pPr>
            <a:endParaRPr lang="bg-BG" sz="1400" dirty="0" smtClean="0">
              <a:solidFill>
                <a:srgbClr val="002060"/>
              </a:solidFill>
            </a:endParaRPr>
          </a:p>
          <a:p>
            <a:pPr>
              <a:defRPr/>
            </a:pPr>
            <a:endParaRPr lang="bg-BG" sz="1400" dirty="0">
              <a:solidFill>
                <a:srgbClr val="002060"/>
              </a:solidFill>
            </a:endParaRPr>
          </a:p>
        </p:txBody>
      </p:sp>
      <p:sp>
        <p:nvSpPr>
          <p:cNvPr id="89092"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pic>
        <p:nvPicPr>
          <p:cNvPr id="89093" name="Picture 1"/>
          <p:cNvPicPr>
            <a:picLocks noChangeAspect="1"/>
          </p:cNvPicPr>
          <p:nvPr/>
        </p:nvPicPr>
        <p:blipFill rotWithShape="1">
          <a:blip r:embed="rId3">
            <a:extLst>
              <a:ext uri="{28A0092B-C50C-407E-A947-70E740481C1C}">
                <a14:useLocalDpi xmlns:a14="http://schemas.microsoft.com/office/drawing/2010/main" val="0"/>
              </a:ext>
            </a:extLst>
          </a:blip>
          <a:srcRect t="18135" b="18892"/>
          <a:stretch/>
        </p:blipFill>
        <p:spPr bwMode="auto">
          <a:xfrm>
            <a:off x="684213" y="4328809"/>
            <a:ext cx="61039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498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СЕ ПОДГОТВИМ ЗА СРЕЩАТА С МЕДИИТЕ</a:t>
            </a:r>
            <a:endParaRPr>
              <a:latin typeface="Arial Narrow"/>
              <a:ea typeface="Arial Narrow"/>
              <a:cs typeface="Arial Narrow"/>
              <a:sym typeface="Arial Narrow"/>
            </a:endParaRPr>
          </a:p>
        </p:txBody>
      </p:sp>
      <p:sp>
        <p:nvSpPr>
          <p:cNvPr id="410" name="Google Shape;410;p75"/>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2800"/>
              <a:buFont typeface="Arial"/>
              <a:buNone/>
            </a:pPr>
            <a:r>
              <a:rPr lang="bg-BG" sz="2800" b="1">
                <a:solidFill>
                  <a:srgbClr val="001B51"/>
                </a:solidFill>
                <a:latin typeface="Georgia"/>
                <a:ea typeface="Georgia"/>
                <a:cs typeface="Georgia"/>
                <a:sym typeface="Georgia"/>
              </a:rPr>
              <a:t>Да увеличим шансовете си за УСПЕХ</a:t>
            </a:r>
            <a:r>
              <a:rPr lang="bg-BG" sz="2800">
                <a:solidFill>
                  <a:srgbClr val="001B51"/>
                </a:solidFill>
                <a:latin typeface="Georgia"/>
                <a:ea typeface="Georgia"/>
                <a:cs typeface="Georgia"/>
                <a:sym typeface="Georgia"/>
              </a:rPr>
              <a:t>:</a:t>
            </a:r>
            <a:endParaRPr/>
          </a:p>
          <a:p>
            <a:pPr marL="342900" lvl="0" indent="-342900" algn="l" rtl="0">
              <a:spcBef>
                <a:spcPts val="400"/>
              </a:spcBef>
              <a:spcAft>
                <a:spcPts val="0"/>
              </a:spcAft>
              <a:buClr>
                <a:srgbClr val="58585A"/>
              </a:buClr>
              <a:buSzPts val="2000"/>
              <a:buFont typeface="Arial"/>
              <a:buNone/>
            </a:pPr>
            <a:endParaRPr sz="2000" b="1">
              <a:solidFill>
                <a:srgbClr val="001B51"/>
              </a:solidFill>
              <a:latin typeface="Arial Narrow"/>
              <a:ea typeface="Arial Narrow"/>
              <a:cs typeface="Arial Narrow"/>
              <a:sym typeface="Arial Narrow"/>
            </a:endParaRPr>
          </a:p>
          <a:p>
            <a:pPr marL="342900" lvl="0" indent="-342900" algn="l" rtl="0">
              <a:spcBef>
                <a:spcPts val="400"/>
              </a:spcBef>
              <a:spcAft>
                <a:spcPts val="0"/>
              </a:spcAft>
              <a:buClr>
                <a:srgbClr val="58585A"/>
              </a:buClr>
              <a:buSzPts val="2000"/>
              <a:buFont typeface="Arial"/>
              <a:buNone/>
            </a:pPr>
            <a:endParaRPr sz="2000" b="1">
              <a:solidFill>
                <a:srgbClr val="001B51"/>
              </a:solidFill>
              <a:latin typeface="Arial Narrow"/>
              <a:ea typeface="Arial Narrow"/>
              <a:cs typeface="Arial Narrow"/>
              <a:sym typeface="Arial Narrow"/>
            </a:endParaRPr>
          </a:p>
          <a:p>
            <a:pPr marL="342900" lvl="0" indent="-342900" algn="l" rtl="0">
              <a:spcBef>
                <a:spcPts val="400"/>
              </a:spcBef>
              <a:spcAft>
                <a:spcPts val="0"/>
              </a:spcAft>
              <a:buClr>
                <a:srgbClr val="58585A"/>
              </a:buClr>
              <a:buSzPts val="2000"/>
              <a:buFont typeface="Arial"/>
              <a:buNone/>
            </a:pPr>
            <a:endParaRPr sz="2000" b="1">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b="1">
                <a:solidFill>
                  <a:srgbClr val="001B51"/>
                </a:solidFill>
                <a:latin typeface="Georgia"/>
                <a:ea typeface="Georgia"/>
                <a:cs typeface="Georgia"/>
                <a:sym typeface="Georgia"/>
              </a:rPr>
              <a:t>1. Да подберем правилно </a:t>
            </a:r>
            <a:r>
              <a:rPr lang="bg-BG" sz="2000" b="1">
                <a:solidFill>
                  <a:srgbClr val="FFC000"/>
                </a:solidFill>
                <a:latin typeface="Georgia"/>
                <a:ea typeface="Georgia"/>
                <a:cs typeface="Georgia"/>
                <a:sym typeface="Georgia"/>
              </a:rPr>
              <a:t>ден и час на нашето събитие</a:t>
            </a:r>
            <a:endParaRPr sz="2000">
              <a:solidFill>
                <a:srgbClr val="FFC000"/>
              </a:solidFill>
              <a:latin typeface="Georgia"/>
              <a:ea typeface="Georgia"/>
              <a:cs typeface="Georgia"/>
              <a:sym typeface="Georgia"/>
            </a:endParaRPr>
          </a:p>
          <a:p>
            <a:pPr marL="342900" lvl="0" indent="-342900" algn="l" rtl="0">
              <a:spcBef>
                <a:spcPts val="400"/>
              </a:spcBef>
              <a:spcAft>
                <a:spcPts val="0"/>
              </a:spcAft>
              <a:buClr>
                <a:srgbClr val="58585A"/>
              </a:buClr>
              <a:buSzPts val="2000"/>
              <a:buFont typeface="Arial"/>
              <a:buNone/>
            </a:pPr>
            <a:endParaRPr sz="2000" b="1">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b="1">
                <a:solidFill>
                  <a:srgbClr val="001B51"/>
                </a:solidFill>
                <a:latin typeface="Georgia"/>
                <a:ea typeface="Georgia"/>
                <a:cs typeface="Georgia"/>
                <a:sym typeface="Georgia"/>
              </a:rPr>
              <a:t>2. </a:t>
            </a:r>
            <a:r>
              <a:rPr lang="bg-BG" sz="2000" b="1">
                <a:solidFill>
                  <a:srgbClr val="FFC000"/>
                </a:solidFill>
                <a:latin typeface="Georgia"/>
                <a:ea typeface="Georgia"/>
                <a:cs typeface="Georgia"/>
                <a:sym typeface="Georgia"/>
              </a:rPr>
              <a:t>Да напомним</a:t>
            </a:r>
            <a:r>
              <a:rPr lang="bg-BG" sz="2000" b="1">
                <a:solidFill>
                  <a:srgbClr val="001B51"/>
                </a:solidFill>
                <a:latin typeface="Georgia"/>
                <a:ea typeface="Georgia"/>
                <a:cs typeface="Georgia"/>
                <a:sym typeface="Georgia"/>
              </a:rPr>
              <a:t> на журналистите, какво и кога предстои</a:t>
            </a:r>
            <a:endParaRPr sz="2000">
              <a:solidFill>
                <a:srgbClr val="001B51"/>
              </a:solidFill>
              <a:latin typeface="Georgia"/>
              <a:ea typeface="Georgia"/>
              <a:cs typeface="Georgia"/>
              <a:sym typeface="Georgia"/>
            </a:endParaRPr>
          </a:p>
          <a:p>
            <a:pPr marL="342900" lvl="0" indent="-152400" algn="l" rtl="0">
              <a:spcBef>
                <a:spcPts val="600"/>
              </a:spcBef>
              <a:spcAft>
                <a:spcPts val="0"/>
              </a:spcAft>
              <a:buClr>
                <a:srgbClr val="58585A"/>
              </a:buClr>
              <a:buSzPts val="3000"/>
              <a:buNone/>
            </a:pPr>
            <a:endParaRPr>
              <a:solidFill>
                <a:srgbClr val="001B5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ПОД СВЕТЛИНИТЕ НА ПРОЖЕКТОРИТЕ</a:t>
            </a:r>
            <a:endParaRPr>
              <a:latin typeface="Arial Narrow"/>
              <a:ea typeface="Arial Narrow"/>
              <a:cs typeface="Arial Narrow"/>
              <a:sym typeface="Arial Narrow"/>
            </a:endParaRPr>
          </a:p>
        </p:txBody>
      </p:sp>
      <p:sp>
        <p:nvSpPr>
          <p:cNvPr id="417" name="Google Shape;417;p76"/>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1600"/>
              <a:buFont typeface="Arial"/>
              <a:buNone/>
            </a:pPr>
            <a:r>
              <a:rPr lang="bg-BG" sz="1600" b="1">
                <a:solidFill>
                  <a:srgbClr val="001B51"/>
                </a:solidFill>
                <a:latin typeface="Georgia"/>
                <a:ea typeface="Georgia"/>
                <a:cs typeface="Georgia"/>
                <a:sym typeface="Georgia"/>
              </a:rPr>
              <a:t>ДА ПРЕДСТАВИМ ИДЕЯТА СИ ПО НАЙ-ЗАВЛАДЯВАЩИЯ НАЧИН</a:t>
            </a:r>
            <a:r>
              <a:rPr lang="bg-BG" sz="1600">
                <a:solidFill>
                  <a:srgbClr val="001B51"/>
                </a:solidFill>
                <a:latin typeface="Georgia"/>
                <a:ea typeface="Georgia"/>
                <a:cs typeface="Georgia"/>
                <a:sym typeface="Georgia"/>
              </a:rPr>
              <a:t>:</a:t>
            </a:r>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1. Да подготвим </a:t>
            </a:r>
            <a:r>
              <a:rPr lang="bg-BG" sz="2000" b="1">
                <a:solidFill>
                  <a:srgbClr val="001B51"/>
                </a:solidFill>
                <a:latin typeface="Georgia"/>
                <a:ea typeface="Georgia"/>
                <a:cs typeface="Georgia"/>
                <a:sym typeface="Georgia"/>
              </a:rPr>
              <a:t>ротарианец</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2. Да подготвим </a:t>
            </a:r>
            <a:r>
              <a:rPr lang="bg-BG" sz="2000" b="1">
                <a:solidFill>
                  <a:srgbClr val="001B51"/>
                </a:solidFill>
                <a:latin typeface="Georgia"/>
                <a:ea typeface="Georgia"/>
                <a:cs typeface="Georgia"/>
                <a:sym typeface="Georgia"/>
              </a:rPr>
              <a:t>потребител</a:t>
            </a:r>
            <a:r>
              <a:rPr lang="bg-BG" sz="2000">
                <a:solidFill>
                  <a:srgbClr val="001B51"/>
                </a:solidFill>
                <a:latin typeface="Georgia"/>
                <a:ea typeface="Georgia"/>
                <a:cs typeface="Georgia"/>
                <a:sym typeface="Georgia"/>
              </a:rPr>
              <a:t> на проекта</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3. Да подсигурим </a:t>
            </a:r>
            <a:r>
              <a:rPr lang="bg-BG" sz="2000" b="1">
                <a:solidFill>
                  <a:srgbClr val="001B51"/>
                </a:solidFill>
                <a:latin typeface="Georgia"/>
                <a:ea typeface="Georgia"/>
                <a:cs typeface="Georgia"/>
                <a:sym typeface="Georgia"/>
              </a:rPr>
              <a:t>визия и звук </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4. Да се обозначим с </a:t>
            </a:r>
            <a:r>
              <a:rPr lang="bg-BG" sz="2000" b="1">
                <a:solidFill>
                  <a:srgbClr val="001B51"/>
                </a:solidFill>
                <a:latin typeface="Georgia"/>
                <a:ea typeface="Georgia"/>
                <a:cs typeface="Georgia"/>
                <a:sym typeface="Georgia"/>
              </a:rPr>
              <a:t>Ротариански символи</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5. </a:t>
            </a:r>
            <a:r>
              <a:rPr lang="bg-BG" sz="2000" b="1">
                <a:solidFill>
                  <a:srgbClr val="001B51"/>
                </a:solidFill>
                <a:latin typeface="Georgia"/>
                <a:ea typeface="Georgia"/>
                <a:cs typeface="Georgia"/>
                <a:sym typeface="Georgia"/>
              </a:rPr>
              <a:t>Да напишем последваща информация </a:t>
            </a:r>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ЗА ФИНАЛ</a:t>
            </a:r>
            <a:endParaRPr>
              <a:latin typeface="Arial Narrow"/>
              <a:ea typeface="Arial Narrow"/>
              <a:cs typeface="Arial Narrow"/>
              <a:sym typeface="Arial Narrow"/>
            </a:endParaRPr>
          </a:p>
        </p:txBody>
      </p:sp>
      <p:sp>
        <p:nvSpPr>
          <p:cNvPr id="424" name="Google Shape;424;p77"/>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1B51"/>
              </a:buClr>
              <a:buSzPts val="2000"/>
              <a:buFont typeface="Arial"/>
              <a:buNone/>
            </a:pPr>
            <a:r>
              <a:rPr lang="bg-BG" sz="2000" b="1">
                <a:solidFill>
                  <a:srgbClr val="001B51"/>
                </a:solidFill>
                <a:latin typeface="Georgia"/>
                <a:ea typeface="Georgia"/>
                <a:cs typeface="Georgia"/>
                <a:sym typeface="Georgia"/>
              </a:rPr>
              <a:t>КАКВО ДА НАПРАВИМ СЛЕД СЪБИТЕТО</a:t>
            </a:r>
            <a:endParaRPr/>
          </a:p>
          <a:p>
            <a:pPr marL="342900" lvl="0" indent="-215900" algn="l" rtl="0">
              <a:spcBef>
                <a:spcPts val="400"/>
              </a:spcBef>
              <a:spcAft>
                <a:spcPts val="0"/>
              </a:spcAft>
              <a:buClr>
                <a:srgbClr val="58585A"/>
              </a:buClr>
              <a:buSzPts val="2000"/>
              <a:buNone/>
            </a:pPr>
            <a:endParaRPr sz="2000" b="1">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b="1">
                <a:solidFill>
                  <a:srgbClr val="001B51"/>
                </a:solidFill>
                <a:latin typeface="Georgia"/>
                <a:ea typeface="Georgia"/>
                <a:cs typeface="Georgia"/>
                <a:sym typeface="Georgia"/>
              </a:rPr>
              <a:t>1. </a:t>
            </a:r>
            <a:r>
              <a:rPr lang="bg-BG" sz="2000">
                <a:solidFill>
                  <a:srgbClr val="001B51"/>
                </a:solidFill>
                <a:latin typeface="Georgia"/>
                <a:ea typeface="Georgia"/>
                <a:cs typeface="Georgia"/>
                <a:sym typeface="Georgia"/>
              </a:rPr>
              <a:t>Да </a:t>
            </a:r>
            <a:r>
              <a:rPr lang="bg-BG" sz="2000" b="1">
                <a:solidFill>
                  <a:srgbClr val="001B51"/>
                </a:solidFill>
                <a:latin typeface="Georgia"/>
                <a:ea typeface="Georgia"/>
                <a:cs typeface="Georgia"/>
                <a:sym typeface="Georgia"/>
              </a:rPr>
              <a:t>публикуваме</a:t>
            </a:r>
            <a:r>
              <a:rPr lang="bg-BG" sz="2000">
                <a:solidFill>
                  <a:srgbClr val="001B51"/>
                </a:solidFill>
                <a:latin typeface="Georgia"/>
                <a:ea typeface="Georgia"/>
                <a:cs typeface="Georgia"/>
                <a:sym typeface="Georgia"/>
              </a:rPr>
              <a:t> на страницата си</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2 .Да </a:t>
            </a:r>
            <a:r>
              <a:rPr lang="bg-BG" sz="2000" b="1">
                <a:solidFill>
                  <a:srgbClr val="001B51"/>
                </a:solidFill>
                <a:latin typeface="Georgia"/>
                <a:ea typeface="Georgia"/>
                <a:cs typeface="Georgia"/>
                <a:sym typeface="Georgia"/>
              </a:rPr>
              <a:t>допълним</a:t>
            </a:r>
            <a:r>
              <a:rPr lang="bg-BG" sz="2000">
                <a:solidFill>
                  <a:srgbClr val="001B51"/>
                </a:solidFill>
                <a:latin typeface="Georgia"/>
                <a:ea typeface="Georgia"/>
                <a:cs typeface="Georgia"/>
                <a:sym typeface="Georgia"/>
              </a:rPr>
              <a:t> информацията до медиите</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3. Да </a:t>
            </a:r>
            <a:r>
              <a:rPr lang="bg-BG" sz="2000" b="1">
                <a:solidFill>
                  <a:srgbClr val="001B51"/>
                </a:solidFill>
                <a:latin typeface="Georgia"/>
                <a:ea typeface="Georgia"/>
                <a:cs typeface="Georgia"/>
                <a:sym typeface="Georgia"/>
              </a:rPr>
              <a:t>проследим</a:t>
            </a:r>
            <a:r>
              <a:rPr lang="bg-BG" sz="2000">
                <a:solidFill>
                  <a:srgbClr val="001B51"/>
                </a:solidFill>
                <a:latin typeface="Georgia"/>
                <a:ea typeface="Georgia"/>
                <a:cs typeface="Georgia"/>
                <a:sym typeface="Georgia"/>
              </a:rPr>
              <a:t> процеса</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4. </a:t>
            </a:r>
            <a:r>
              <a:rPr lang="bg-BG" sz="2000" b="1">
                <a:solidFill>
                  <a:srgbClr val="001B51"/>
                </a:solidFill>
                <a:latin typeface="Georgia"/>
                <a:ea typeface="Georgia"/>
                <a:cs typeface="Georgia"/>
                <a:sym typeface="Georgia"/>
              </a:rPr>
              <a:t>Да изкажем специални благодарности</a:t>
            </a:r>
            <a:endParaRPr/>
          </a:p>
          <a:p>
            <a:pPr marL="342900" lvl="0" indent="-342900" algn="l" rtl="0">
              <a:spcBef>
                <a:spcPts val="400"/>
              </a:spcBef>
              <a:spcAft>
                <a:spcPts val="0"/>
              </a:spcAft>
              <a:buClr>
                <a:srgbClr val="58585A"/>
              </a:buClr>
              <a:buSzPts val="2000"/>
              <a:buFont typeface="Arial"/>
              <a:buNone/>
            </a:pPr>
            <a:endParaRPr sz="2000">
              <a:solidFill>
                <a:srgbClr val="001B51"/>
              </a:solidFill>
              <a:latin typeface="Georgia"/>
              <a:ea typeface="Georgia"/>
              <a:cs typeface="Georgia"/>
              <a:sym typeface="Georgia"/>
            </a:endParaRPr>
          </a:p>
          <a:p>
            <a:pPr marL="342900" lvl="0" indent="-342900" algn="l" rtl="0">
              <a:spcBef>
                <a:spcPts val="400"/>
              </a:spcBef>
              <a:spcAft>
                <a:spcPts val="0"/>
              </a:spcAft>
              <a:buClr>
                <a:srgbClr val="001B51"/>
              </a:buClr>
              <a:buSzPts val="2000"/>
              <a:buFont typeface="Arial"/>
              <a:buNone/>
            </a:pPr>
            <a:r>
              <a:rPr lang="bg-BG" sz="2000">
                <a:solidFill>
                  <a:srgbClr val="001B51"/>
                </a:solidFill>
                <a:latin typeface="Georgia"/>
                <a:ea typeface="Georgia"/>
                <a:cs typeface="Georgia"/>
                <a:sym typeface="Georgia"/>
              </a:rPr>
              <a:t>5. Да попълним нашия </a:t>
            </a:r>
            <a:r>
              <a:rPr lang="bg-BG" sz="2000" b="1">
                <a:solidFill>
                  <a:srgbClr val="001B51"/>
                </a:solidFill>
                <a:latin typeface="Georgia"/>
                <a:ea typeface="Georgia"/>
                <a:cs typeface="Georgia"/>
                <a:sym typeface="Georgia"/>
              </a:rPr>
              <a:t>архив</a:t>
            </a:r>
            <a:endParaRPr/>
          </a:p>
          <a:p>
            <a:pPr marL="342900" lvl="0" indent="-342900" algn="ctr" rtl="0">
              <a:spcBef>
                <a:spcPts val="400"/>
              </a:spcBef>
              <a:spcAft>
                <a:spcPts val="0"/>
              </a:spcAft>
              <a:buClr>
                <a:srgbClr val="58585A"/>
              </a:buClr>
              <a:buSzPts val="2000"/>
              <a:buFont typeface="Arial"/>
              <a:buNone/>
            </a:pPr>
            <a:endParaRPr sz="2000">
              <a:solidFill>
                <a:srgbClr val="001B51"/>
              </a:solidFill>
              <a:latin typeface="Arial Narrow"/>
              <a:ea typeface="Arial Narrow"/>
              <a:cs typeface="Arial Narrow"/>
              <a:sym typeface="Arial Narrow"/>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8"/>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None/>
            </a:pPr>
            <a:r>
              <a:rPr lang="bg-BG" sz="2800" b="1">
                <a:latin typeface="Arial Narrow"/>
                <a:ea typeface="Arial Narrow"/>
                <a:cs typeface="Arial Narrow"/>
                <a:sym typeface="Arial Narrow"/>
              </a:rPr>
              <a:t>За допълнителни въпроси: </a:t>
            </a:r>
            <a:br>
              <a:rPr lang="bg-BG" sz="2800" b="1">
                <a:latin typeface="Arial Narrow"/>
                <a:ea typeface="Arial Narrow"/>
                <a:cs typeface="Arial Narrow"/>
                <a:sym typeface="Arial Narrow"/>
              </a:rPr>
            </a:br>
            <a:r>
              <a:rPr lang="bg-BG" sz="2800" b="1">
                <a:latin typeface="Arial Narrow"/>
                <a:ea typeface="Arial Narrow"/>
                <a:cs typeface="Arial Narrow"/>
                <a:sym typeface="Arial Narrow"/>
              </a:rPr>
              <a:t>Комитет по публичен имидж на Ротари България</a:t>
            </a:r>
            <a:endParaRPr/>
          </a:p>
        </p:txBody>
      </p:sp>
      <p:sp>
        <p:nvSpPr>
          <p:cNvPr id="431" name="Google Shape;431;p78"/>
          <p:cNvSpPr txBox="1"/>
          <p:nvPr/>
        </p:nvSpPr>
        <p:spPr>
          <a:xfrm>
            <a:off x="457200" y="4572000"/>
            <a:ext cx="8229600" cy="1500188"/>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SzPts val="2000"/>
              <a:buFont typeface="Arial"/>
              <a:buNone/>
            </a:pPr>
            <a:endParaRPr sz="2000">
              <a:solidFill>
                <a:srgbClr val="001B51"/>
              </a:solidFill>
              <a:latin typeface="Arial Narrow"/>
              <a:ea typeface="Arial Narrow"/>
              <a:cs typeface="Arial Narrow"/>
              <a:sym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79"/>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80"/>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3600" b="1" dirty="0" smtClean="0">
                <a:latin typeface="Times New Roman"/>
                <a:ea typeface="Times New Roman"/>
                <a:cs typeface="Times New Roman"/>
                <a:sym typeface="Times New Roman"/>
              </a:rPr>
              <a:t>Емоции през обектива</a:t>
            </a:r>
            <a:endParaRPr sz="3600" b="1" dirty="0">
              <a:latin typeface="Times New Roman"/>
              <a:ea typeface="Times New Roman"/>
              <a:cs typeface="Times New Roman"/>
              <a:sym typeface="Times New Roman"/>
            </a:endParaRPr>
          </a:p>
        </p:txBody>
      </p:sp>
      <p:sp>
        <p:nvSpPr>
          <p:cNvPr id="443" name="Google Shape;443;p80"/>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370"/>
              </a:spcBef>
              <a:spcAft>
                <a:spcPts val="0"/>
              </a:spcAft>
              <a:buClr>
                <a:schemeClr val="dk2"/>
              </a:buClr>
              <a:buSzPts val="1850"/>
              <a:buNone/>
            </a:pPr>
            <a:r>
              <a:rPr lang="bg-BG" sz="1850" b="1" dirty="0" smtClean="0">
                <a:latin typeface="Georgia"/>
                <a:ea typeface="Georgia"/>
                <a:cs typeface="Georgia"/>
                <a:sym typeface="Georgia"/>
              </a:rPr>
              <a:t>Пламен </a:t>
            </a:r>
            <a:r>
              <a:rPr lang="bg-BG" sz="1850" b="1" dirty="0">
                <a:latin typeface="Georgia"/>
                <a:ea typeface="Georgia"/>
                <a:cs typeface="Georgia"/>
                <a:sym typeface="Georgia"/>
              </a:rPr>
              <a:t>Иларионов, член на комитета по ПИ</a:t>
            </a:r>
            <a:endParaRPr dirty="0"/>
          </a:p>
          <a:p>
            <a:pPr marL="0" lvl="0" indent="0" algn="l" rtl="0">
              <a:lnSpc>
                <a:spcPct val="90000"/>
              </a:lnSpc>
              <a:spcBef>
                <a:spcPts val="370"/>
              </a:spcBef>
              <a:spcAft>
                <a:spcPts val="0"/>
              </a:spcAft>
              <a:buClr>
                <a:schemeClr val="dk2"/>
              </a:buClr>
              <a:buSzPts val="1850"/>
              <a:buNone/>
            </a:pPr>
            <a:r>
              <a:rPr lang="bg-BG" sz="1850" b="1" dirty="0">
                <a:latin typeface="Georgia"/>
                <a:ea typeface="Georgia"/>
                <a:cs typeface="Georgia"/>
                <a:sym typeface="Georgia"/>
              </a:rPr>
              <a:t>РК Габрово</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Първи стъпки или АБ-то при фотографиите</a:t>
            </a:r>
            <a:endParaRPr/>
          </a:p>
        </p:txBody>
      </p:sp>
      <p:sp>
        <p:nvSpPr>
          <p:cNvPr id="450" name="Google Shape;450;p81"/>
          <p:cNvSpPr txBox="1">
            <a:spLocks noGrp="1"/>
          </p:cNvSpPr>
          <p:nvPr>
            <p:ph type="body" idx="1"/>
          </p:nvPr>
        </p:nvSpPr>
        <p:spPr>
          <a:xfrm>
            <a:off x="457200" y="1052513"/>
            <a:ext cx="8229600" cy="5184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2000"/>
              <a:buFont typeface="Arial"/>
              <a:buNone/>
            </a:pPr>
            <a:r>
              <a:rPr lang="bg-BG" sz="2000">
                <a:solidFill>
                  <a:srgbClr val="002060"/>
                </a:solidFill>
              </a:rPr>
              <a:t>Като при писането на съобщение, така и при снимането има някаква </a:t>
            </a:r>
            <a:r>
              <a:rPr lang="bg-BG" sz="2000" b="1">
                <a:solidFill>
                  <a:srgbClr val="002060"/>
                </a:solidFill>
              </a:rPr>
              <a:t>последователност</a:t>
            </a:r>
            <a:r>
              <a:rPr lang="bg-BG" sz="2000">
                <a:solidFill>
                  <a:srgbClr val="002060"/>
                </a:solidFill>
              </a:rPr>
              <a:t>, </a:t>
            </a:r>
            <a:r>
              <a:rPr lang="bg-BG" sz="2000" b="1">
                <a:solidFill>
                  <a:srgbClr val="002060"/>
                </a:solidFill>
              </a:rPr>
              <a:t>правила</a:t>
            </a:r>
            <a:r>
              <a:rPr lang="bg-BG" sz="2000">
                <a:solidFill>
                  <a:srgbClr val="002060"/>
                </a:solidFill>
              </a:rPr>
              <a:t> – все неща, </a:t>
            </a:r>
            <a:br>
              <a:rPr lang="bg-BG" sz="2000">
                <a:solidFill>
                  <a:srgbClr val="002060"/>
                </a:solidFill>
              </a:rPr>
            </a:br>
            <a:r>
              <a:rPr lang="bg-BG" sz="2000">
                <a:solidFill>
                  <a:srgbClr val="002060"/>
                </a:solidFill>
              </a:rPr>
              <a:t>които </a:t>
            </a:r>
            <a:r>
              <a:rPr lang="bg-BG" sz="2000" b="1">
                <a:solidFill>
                  <a:srgbClr val="002060"/>
                </a:solidFill>
              </a:rPr>
              <a:t>трябва да знаем</a:t>
            </a:r>
            <a:r>
              <a:rPr lang="bg-BG" sz="2000">
                <a:solidFill>
                  <a:srgbClr val="002060"/>
                </a:solidFill>
              </a:rPr>
              <a:t>.</a:t>
            </a:r>
            <a:endParaRPr sz="2000">
              <a:solidFill>
                <a:srgbClr val="002060"/>
              </a:solidFill>
            </a:endParaRPr>
          </a:p>
          <a:p>
            <a:pPr marL="342900" lvl="0" indent="-254000" algn="l" rtl="0">
              <a:spcBef>
                <a:spcPts val="280"/>
              </a:spcBef>
              <a:spcAft>
                <a:spcPts val="0"/>
              </a:spcAft>
              <a:buClr>
                <a:srgbClr val="58585A"/>
              </a:buClr>
              <a:buSzPts val="1400"/>
              <a:buNone/>
            </a:pPr>
            <a:endParaRPr sz="1400">
              <a:solidFill>
                <a:srgbClr val="002060"/>
              </a:solidFill>
            </a:endParaRPr>
          </a:p>
        </p:txBody>
      </p:sp>
      <p:sp>
        <p:nvSpPr>
          <p:cNvPr id="451" name="Google Shape;451;p81"/>
          <p:cNvSpPr/>
          <p:nvPr/>
        </p:nvSpPr>
        <p:spPr>
          <a:xfrm>
            <a:off x="2124075" y="-100013"/>
            <a:ext cx="4519613" cy="3762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bg-BG" sz="1800">
                <a:solidFill>
                  <a:schemeClr val="dk1"/>
                </a:solidFill>
                <a:latin typeface="Calibri"/>
                <a:ea typeface="Calibri"/>
                <a:cs typeface="Calibri"/>
                <a:sym typeface="Calibri"/>
              </a:rPr>
              <a:t> </a:t>
            </a:r>
            <a:endParaRPr/>
          </a:p>
        </p:txBody>
      </p:sp>
      <p:pic>
        <p:nvPicPr>
          <p:cNvPr id="452" name="Google Shape;452;p81"/>
          <p:cNvPicPr preferRelativeResize="0"/>
          <p:nvPr/>
        </p:nvPicPr>
        <p:blipFill rotWithShape="1">
          <a:blip r:embed="rId3">
            <a:alphaModFix/>
          </a:blip>
          <a:srcRect/>
          <a:stretch/>
        </p:blipFill>
        <p:spPr>
          <a:xfrm>
            <a:off x="581472" y="2122488"/>
            <a:ext cx="6798840" cy="38243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82"/>
          <p:cNvPicPr preferRelativeResize="0"/>
          <p:nvPr/>
        </p:nvPicPr>
        <p:blipFill rotWithShape="1">
          <a:blip r:embed="rId3">
            <a:alphaModFix/>
          </a:blip>
          <a:srcRect/>
          <a:stretch/>
        </p:blipFill>
        <p:spPr>
          <a:xfrm>
            <a:off x="4211960" y="2133601"/>
            <a:ext cx="4458244" cy="3311623"/>
          </a:xfrm>
          <a:prstGeom prst="rect">
            <a:avLst/>
          </a:prstGeom>
          <a:noFill/>
          <a:ln>
            <a:noFill/>
          </a:ln>
        </p:spPr>
      </p:pic>
      <p:sp>
        <p:nvSpPr>
          <p:cNvPr id="458" name="Google Shape;458;p8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Насочи и щракни</a:t>
            </a:r>
            <a:endParaRPr/>
          </a:p>
        </p:txBody>
      </p:sp>
      <p:sp>
        <p:nvSpPr>
          <p:cNvPr id="459" name="Google Shape;459;p82"/>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2000"/>
              <a:buFont typeface="Arial"/>
              <a:buNone/>
            </a:pPr>
            <a:r>
              <a:rPr lang="bg-BG" sz="2000">
                <a:latin typeface="Georgia"/>
                <a:ea typeface="Georgia"/>
                <a:cs typeface="Georgia"/>
                <a:sym typeface="Georgia"/>
              </a:rPr>
              <a:t>За публикациите, за които говорим, </a:t>
            </a:r>
            <a:r>
              <a:rPr lang="bg-BG" sz="2000" b="1">
                <a:latin typeface="Georgia"/>
                <a:ea typeface="Georgia"/>
                <a:cs typeface="Georgia"/>
                <a:sym typeface="Georgia"/>
              </a:rPr>
              <a:t>няма разлика</a:t>
            </a:r>
            <a:r>
              <a:rPr lang="bg-BG" sz="2000">
                <a:latin typeface="Georgia"/>
                <a:ea typeface="Georgia"/>
                <a:cs typeface="Georgia"/>
                <a:sym typeface="Georgia"/>
              </a:rPr>
              <a:t> дали снимаме с </a:t>
            </a:r>
            <a:r>
              <a:rPr lang="bg-BG" sz="2000" b="1">
                <a:latin typeface="Georgia"/>
                <a:ea typeface="Georgia"/>
                <a:cs typeface="Georgia"/>
                <a:sym typeface="Georgia"/>
              </a:rPr>
              <a:t>телефон </a:t>
            </a:r>
            <a:r>
              <a:rPr lang="bg-BG" sz="2000">
                <a:latin typeface="Georgia"/>
                <a:ea typeface="Georgia"/>
                <a:cs typeface="Georgia"/>
                <a:sym typeface="Georgia"/>
              </a:rPr>
              <a:t>или </a:t>
            </a:r>
            <a:r>
              <a:rPr lang="bg-BG" sz="2000" b="1">
                <a:latin typeface="Georgia"/>
                <a:ea typeface="Georgia"/>
                <a:cs typeface="Georgia"/>
                <a:sym typeface="Georgia"/>
              </a:rPr>
              <a:t>професионална камера</a:t>
            </a:r>
            <a:endParaRPr/>
          </a:p>
          <a:p>
            <a:pPr marL="0" lvl="0" indent="0" algn="l" rtl="0">
              <a:spcBef>
                <a:spcPts val="400"/>
              </a:spcBef>
              <a:spcAft>
                <a:spcPts val="0"/>
              </a:spcAft>
              <a:buClr>
                <a:srgbClr val="58585A"/>
              </a:buClr>
              <a:buSzPts val="2000"/>
              <a:buFont typeface="Arial"/>
              <a:buNone/>
            </a:pPr>
            <a:endParaRPr sz="2000">
              <a:latin typeface="Georgia"/>
              <a:ea typeface="Georgia"/>
              <a:cs typeface="Georgia"/>
              <a:sym typeface="Georgia"/>
            </a:endParaRPr>
          </a:p>
          <a:p>
            <a:pPr marL="0" lvl="0" indent="0" algn="l" rtl="0">
              <a:spcBef>
                <a:spcPts val="400"/>
              </a:spcBef>
              <a:spcAft>
                <a:spcPts val="0"/>
              </a:spcAft>
              <a:buClr>
                <a:srgbClr val="58585A"/>
              </a:buClr>
              <a:buSzPts val="2000"/>
              <a:buFont typeface="Arial"/>
              <a:buNone/>
            </a:pPr>
            <a:r>
              <a:rPr lang="bg-BG" sz="2000" u="sng">
                <a:latin typeface="Georgia"/>
                <a:ea typeface="Georgia"/>
                <a:cs typeface="Georgia"/>
                <a:sym typeface="Georgia"/>
              </a:rPr>
              <a:t>Първото и най-важно</a:t>
            </a:r>
            <a:endParaRPr/>
          </a:p>
          <a:p>
            <a:pPr marL="0" lvl="0" indent="0" algn="l" rtl="0">
              <a:spcBef>
                <a:spcPts val="400"/>
              </a:spcBef>
              <a:spcAft>
                <a:spcPts val="0"/>
              </a:spcAft>
              <a:buClr>
                <a:srgbClr val="58585A"/>
              </a:buClr>
              <a:buSzPts val="2000"/>
              <a:buFont typeface="Arial"/>
              <a:buNone/>
            </a:pPr>
            <a:r>
              <a:rPr lang="bg-BG" sz="2000" u="sng">
                <a:latin typeface="Georgia"/>
                <a:ea typeface="Georgia"/>
                <a:cs typeface="Georgia"/>
                <a:sym typeface="Georgia"/>
              </a:rPr>
              <a:t>правило е:</a:t>
            </a:r>
            <a:endParaRPr sz="2000" u="sng">
              <a:latin typeface="Georgia"/>
              <a:ea typeface="Georgia"/>
              <a:cs typeface="Georgia"/>
              <a:sym typeface="Georgia"/>
            </a:endParaRPr>
          </a:p>
          <a:p>
            <a:pPr marL="0" lvl="0" indent="0" algn="l" rtl="0">
              <a:spcBef>
                <a:spcPts val="400"/>
              </a:spcBef>
              <a:spcAft>
                <a:spcPts val="0"/>
              </a:spcAft>
              <a:buClr>
                <a:srgbClr val="58585A"/>
              </a:buClr>
              <a:buSzPts val="2000"/>
              <a:buFont typeface="Arial"/>
              <a:buNone/>
            </a:pPr>
            <a:r>
              <a:rPr lang="bg-BG" sz="2000" b="1">
                <a:latin typeface="Georgia"/>
                <a:ea typeface="Georgia"/>
                <a:cs typeface="Georgia"/>
                <a:sym typeface="Georgia"/>
              </a:rPr>
              <a:t>задръжте</a:t>
            </a:r>
            <a:r>
              <a:rPr lang="bg-BG" sz="2000">
                <a:latin typeface="Georgia"/>
                <a:ea typeface="Georgia"/>
                <a:cs typeface="Georgia"/>
                <a:sym typeface="Georgia"/>
              </a:rPr>
              <a:t> здраво камерата</a:t>
            </a:r>
            <a:endParaRPr/>
          </a:p>
          <a:p>
            <a:pPr marL="0" lvl="0" indent="0" algn="l" rtl="0">
              <a:spcBef>
                <a:spcPts val="400"/>
              </a:spcBef>
              <a:spcAft>
                <a:spcPts val="0"/>
              </a:spcAft>
              <a:buClr>
                <a:srgbClr val="58585A"/>
              </a:buClr>
              <a:buSzPts val="2000"/>
              <a:buFont typeface="Arial"/>
              <a:buNone/>
            </a:pPr>
            <a:r>
              <a:rPr lang="bg-BG" sz="2000">
                <a:latin typeface="Georgia"/>
                <a:ea typeface="Georgia"/>
                <a:cs typeface="Georgia"/>
                <a:sym typeface="Georgia"/>
              </a:rPr>
              <a:t>поне </a:t>
            </a:r>
            <a:r>
              <a:rPr lang="bg-BG" sz="2000" b="1">
                <a:latin typeface="Georgia"/>
                <a:ea typeface="Georgia"/>
                <a:cs typeface="Georgia"/>
                <a:sym typeface="Georgia"/>
              </a:rPr>
              <a:t>в последния момент</a:t>
            </a:r>
            <a:r>
              <a:rPr lang="bg-BG" sz="2000">
                <a:latin typeface="Georgia"/>
                <a:ea typeface="Georgia"/>
                <a:cs typeface="Georgia"/>
                <a:sym typeface="Georgia"/>
              </a:rPr>
              <a:t>.</a:t>
            </a:r>
            <a:endParaRPr/>
          </a:p>
          <a:p>
            <a:pPr marL="0" lvl="0" indent="0" algn="l" rtl="0">
              <a:spcBef>
                <a:spcPts val="400"/>
              </a:spcBef>
              <a:spcAft>
                <a:spcPts val="0"/>
              </a:spcAft>
              <a:buClr>
                <a:srgbClr val="58585A"/>
              </a:buClr>
              <a:buSzPts val="2000"/>
              <a:buFont typeface="Arial"/>
              <a:buNone/>
            </a:pPr>
            <a:endParaRPr sz="2000">
              <a:latin typeface="Georgia"/>
              <a:ea typeface="Georgia"/>
              <a:cs typeface="Georgia"/>
              <a:sym typeface="Georgia"/>
            </a:endParaRPr>
          </a:p>
          <a:p>
            <a:pPr marL="0" lvl="0" indent="0" algn="l" rtl="0">
              <a:spcBef>
                <a:spcPts val="400"/>
              </a:spcBef>
              <a:spcAft>
                <a:spcPts val="0"/>
              </a:spcAft>
              <a:buClr>
                <a:srgbClr val="58585A"/>
              </a:buClr>
              <a:buSzPts val="2000"/>
              <a:buFont typeface="Arial"/>
              <a:buNone/>
            </a:pPr>
            <a:r>
              <a:rPr lang="bg-BG" sz="2000">
                <a:latin typeface="Georgia"/>
                <a:ea typeface="Georgia"/>
                <a:cs typeface="Georgia"/>
                <a:sym typeface="Georgia"/>
              </a:rPr>
              <a:t>Ако мислите, че няма да</a:t>
            </a:r>
            <a:endParaRPr/>
          </a:p>
          <a:p>
            <a:pPr marL="0" lvl="0" indent="0" algn="l" rtl="0">
              <a:spcBef>
                <a:spcPts val="400"/>
              </a:spcBef>
              <a:spcAft>
                <a:spcPts val="0"/>
              </a:spcAft>
              <a:buClr>
                <a:srgbClr val="58585A"/>
              </a:buClr>
              <a:buSzPts val="2000"/>
              <a:buFont typeface="Arial"/>
              <a:buNone/>
            </a:pPr>
            <a:r>
              <a:rPr lang="bg-BG" sz="2000">
                <a:latin typeface="Georgia"/>
                <a:ea typeface="Georgia"/>
                <a:cs typeface="Georgia"/>
                <a:sym typeface="Georgia"/>
              </a:rPr>
              <a:t>се справите, </a:t>
            </a:r>
            <a:r>
              <a:rPr lang="bg-BG" sz="2000" b="1">
                <a:latin typeface="Georgia"/>
                <a:ea typeface="Georgia"/>
                <a:cs typeface="Georgia"/>
                <a:sym typeface="Georgia"/>
              </a:rPr>
              <a:t>подпрете ръце</a:t>
            </a:r>
            <a:r>
              <a:rPr lang="bg-BG" sz="2000">
                <a:latin typeface="Georgia"/>
                <a:ea typeface="Georgia"/>
                <a:cs typeface="Georgia"/>
                <a:sym typeface="Georgia"/>
              </a:rPr>
              <a: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465" name="Google Shape;465;p83"/>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2400"/>
              <a:buFont typeface="Arial"/>
              <a:buNone/>
            </a:pPr>
            <a:r>
              <a:rPr lang="bg-BG" sz="2400">
                <a:solidFill>
                  <a:srgbClr val="002060"/>
                </a:solidFill>
                <a:latin typeface="Georgia"/>
                <a:ea typeface="Georgia"/>
                <a:cs typeface="Georgia"/>
                <a:sym typeface="Georgia"/>
              </a:rPr>
              <a:t>Прескачайки момента с какво снимаме:</a:t>
            </a:r>
            <a:endParaRPr/>
          </a:p>
          <a:p>
            <a:pPr marL="457200" lvl="1" indent="0" algn="l" rtl="0">
              <a:spcBef>
                <a:spcPts val="36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Как да държим камерата (телефона);</a:t>
            </a:r>
            <a:endParaRPr/>
          </a:p>
          <a:p>
            <a:pPr marL="342900" lvl="0" indent="-152400" algn="l" rtl="0">
              <a:spcBef>
                <a:spcPts val="600"/>
              </a:spcBef>
              <a:spcAft>
                <a:spcPts val="0"/>
              </a:spcAft>
              <a:buClr>
                <a:srgbClr val="58585A"/>
              </a:buClr>
              <a:buSzPts val="3000"/>
              <a:buNone/>
            </a:pPr>
            <a:endParaRPr>
              <a:latin typeface="Georgia"/>
              <a:ea typeface="Georgia"/>
              <a:cs typeface="Georgia"/>
              <a:sym typeface="Georgia"/>
            </a:endParaRPr>
          </a:p>
        </p:txBody>
      </p:sp>
      <p:pic>
        <p:nvPicPr>
          <p:cNvPr id="466" name="Google Shape;466;p83"/>
          <p:cNvPicPr preferRelativeResize="0"/>
          <p:nvPr/>
        </p:nvPicPr>
        <p:blipFill rotWithShape="1">
          <a:blip r:embed="rId3">
            <a:alphaModFix/>
          </a:blip>
          <a:srcRect/>
          <a:stretch/>
        </p:blipFill>
        <p:spPr>
          <a:xfrm>
            <a:off x="1331913" y="2071688"/>
            <a:ext cx="5851525" cy="3902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472" name="Google Shape;472;p84"/>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Правило на </a:t>
            </a:r>
            <a:r>
              <a:rPr lang="bg-BG" sz="1800" b="1">
                <a:solidFill>
                  <a:srgbClr val="002060"/>
                </a:solidFill>
                <a:latin typeface="Georgia"/>
                <a:ea typeface="Georgia"/>
                <a:cs typeface="Georgia"/>
                <a:sym typeface="Georgia"/>
              </a:rPr>
              <a:t>третините</a:t>
            </a:r>
            <a:r>
              <a:rPr lang="bg-BG" sz="1800">
                <a:solidFill>
                  <a:srgbClr val="002060"/>
                </a:solidFill>
                <a:latin typeface="Georgia"/>
                <a:ea typeface="Georgia"/>
                <a:cs typeface="Georgia"/>
                <a:sym typeface="Georgia"/>
              </a:rPr>
              <a:t>, </a:t>
            </a:r>
            <a:r>
              <a:rPr lang="bg-BG" sz="1800" b="1">
                <a:solidFill>
                  <a:srgbClr val="002060"/>
                </a:solidFill>
                <a:latin typeface="Georgia"/>
                <a:ea typeface="Georgia"/>
                <a:cs typeface="Georgia"/>
                <a:sym typeface="Georgia"/>
              </a:rPr>
              <a:t>перспективи</a:t>
            </a:r>
            <a:r>
              <a:rPr lang="bg-BG" sz="1800">
                <a:solidFill>
                  <a:srgbClr val="002060"/>
                </a:solidFill>
                <a:latin typeface="Georgia"/>
                <a:ea typeface="Georgia"/>
                <a:cs typeface="Georgia"/>
                <a:sym typeface="Georgia"/>
              </a:rPr>
              <a:t>.</a:t>
            </a:r>
            <a:endParaRPr sz="1800">
              <a:solidFill>
                <a:srgbClr val="002060"/>
              </a:solidFill>
              <a:latin typeface="Georgia"/>
              <a:ea typeface="Georgia"/>
              <a:cs typeface="Georgia"/>
              <a:sym typeface="Georgia"/>
            </a:endParaRPr>
          </a:p>
        </p:txBody>
      </p:sp>
      <p:pic>
        <p:nvPicPr>
          <p:cNvPr id="473" name="Google Shape;473;p84"/>
          <p:cNvPicPr preferRelativeResize="0"/>
          <p:nvPr/>
        </p:nvPicPr>
        <p:blipFill rotWithShape="1">
          <a:blip r:embed="rId3">
            <a:alphaModFix/>
          </a:blip>
          <a:srcRect/>
          <a:stretch/>
        </p:blipFill>
        <p:spPr>
          <a:xfrm>
            <a:off x="1331913" y="1682750"/>
            <a:ext cx="6191250" cy="4076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dirty="0" smtClean="0">
                <a:latin typeface="Arial Narrow" panose="020B0606020202030204" pitchFamily="34" charset="0"/>
              </a:rPr>
              <a:t>Клубна комисия</a:t>
            </a: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t>Работете в екип</a:t>
            </a:r>
            <a:r>
              <a:rPr lang="bg-BG" sz="2400" dirty="0"/>
              <a:t> </a:t>
            </a:r>
            <a:endParaRPr lang="bg-BG" sz="2400" dirty="0" smtClean="0"/>
          </a:p>
          <a:p>
            <a:pPr marL="0" indent="0">
              <a:buFont typeface="Arial" panose="020B0604020202020204" pitchFamily="34" charset="0"/>
              <a:buNone/>
              <a:defRPr/>
            </a:pPr>
            <a:r>
              <a:rPr lang="ru-RU" sz="1600" b="1" i="1" dirty="0" smtClean="0"/>
              <a:t>Позитивният </a:t>
            </a:r>
            <a:r>
              <a:rPr lang="ru-RU" sz="1600" b="1" i="1" dirty="0"/>
              <a:t>публичен имидж </a:t>
            </a:r>
            <a:endParaRPr lang="en-US" sz="1600" b="1" i="1" dirty="0" smtClean="0"/>
          </a:p>
          <a:p>
            <a:pPr marL="0" indent="0">
              <a:buFont typeface="Arial" panose="020B0604020202020204" pitchFamily="34" charset="0"/>
              <a:buNone/>
              <a:defRPr/>
            </a:pPr>
            <a:r>
              <a:rPr lang="ru-RU" sz="1600" b="1" i="1" dirty="0" smtClean="0"/>
              <a:t>се </a:t>
            </a:r>
            <a:r>
              <a:rPr lang="ru-RU" sz="1600" b="1" i="1" dirty="0" smtClean="0">
                <a:solidFill>
                  <a:srgbClr val="C00000"/>
                </a:solidFill>
              </a:rPr>
              <a:t>изгражда</a:t>
            </a:r>
            <a:r>
              <a:rPr lang="ru-RU" sz="1600" b="1" i="1" dirty="0" smtClean="0"/>
              <a:t>.</a:t>
            </a:r>
            <a:endParaRPr lang="ru-RU" sz="2400" b="1" i="1" dirty="0"/>
          </a:p>
          <a:p>
            <a:pPr>
              <a:defRPr/>
            </a:pPr>
            <a:endParaRPr lang="ru-RU" sz="1400" dirty="0" smtClean="0">
              <a:solidFill>
                <a:srgbClr val="002060"/>
              </a:solidFill>
            </a:endParaRPr>
          </a:p>
          <a:p>
            <a:pPr>
              <a:defRPr/>
            </a:pPr>
            <a:r>
              <a:rPr lang="ru-RU" sz="1800" dirty="0" smtClean="0">
                <a:solidFill>
                  <a:srgbClr val="002060"/>
                </a:solidFill>
              </a:rPr>
              <a:t>Назначете </a:t>
            </a:r>
            <a:r>
              <a:rPr lang="ru-RU" sz="1800" b="1" dirty="0" smtClean="0">
                <a:solidFill>
                  <a:srgbClr val="FFC000"/>
                </a:solidFill>
              </a:rPr>
              <a:t>клубна комисия.</a:t>
            </a:r>
            <a:endParaRPr lang="ru-RU" sz="1800" b="1" dirty="0">
              <a:solidFill>
                <a:srgbClr val="FFC000"/>
              </a:solidFill>
            </a:endParaRPr>
          </a:p>
          <a:p>
            <a:pPr>
              <a:defRPr/>
            </a:pPr>
            <a:r>
              <a:rPr lang="ru-RU" sz="1800" dirty="0" smtClean="0">
                <a:solidFill>
                  <a:srgbClr val="002060"/>
                </a:solidFill>
              </a:rPr>
              <a:t>Съставете </a:t>
            </a:r>
            <a:r>
              <a:rPr lang="ru-RU" sz="1800" b="1" dirty="0">
                <a:solidFill>
                  <a:srgbClr val="FFC000"/>
                </a:solidFill>
              </a:rPr>
              <a:t>план за </a:t>
            </a:r>
            <a:r>
              <a:rPr lang="ru-RU" sz="1800" b="1" dirty="0" smtClean="0">
                <a:solidFill>
                  <a:srgbClr val="FFC000"/>
                </a:solidFill>
              </a:rPr>
              <a:t>действие.</a:t>
            </a:r>
            <a:endParaRPr lang="ru-RU" sz="1800" dirty="0" smtClean="0">
              <a:solidFill>
                <a:srgbClr val="002060"/>
              </a:solidFill>
            </a:endParaRPr>
          </a:p>
          <a:p>
            <a:pPr>
              <a:defRPr/>
            </a:pPr>
            <a:r>
              <a:rPr lang="ru-RU" sz="1800" dirty="0">
                <a:solidFill>
                  <a:srgbClr val="002060"/>
                </a:solidFill>
              </a:rPr>
              <a:t>О</a:t>
            </a:r>
            <a:r>
              <a:rPr lang="ru-RU" sz="1800" dirty="0" smtClean="0">
                <a:solidFill>
                  <a:srgbClr val="002060"/>
                </a:solidFill>
              </a:rPr>
              <a:t>пределете </a:t>
            </a:r>
            <a:r>
              <a:rPr lang="ru-RU" sz="1800" b="1" dirty="0" smtClean="0">
                <a:solidFill>
                  <a:srgbClr val="FFC000"/>
                </a:solidFill>
              </a:rPr>
              <a:t>бюджет.</a:t>
            </a:r>
            <a:endParaRPr lang="ru-RU" sz="1800" dirty="0" smtClean="0">
              <a:solidFill>
                <a:srgbClr val="002060"/>
              </a:solidFill>
            </a:endParaRPr>
          </a:p>
          <a:p>
            <a:pPr>
              <a:defRPr/>
            </a:pPr>
            <a:endParaRPr lang="bg-BG" sz="1400" dirty="0" smtClean="0">
              <a:solidFill>
                <a:srgbClr val="002060"/>
              </a:solidFill>
            </a:endParaRPr>
          </a:p>
          <a:p>
            <a:pPr marL="0" indent="0">
              <a:buNone/>
              <a:defRPr/>
            </a:pPr>
            <a:r>
              <a:rPr lang="ru-RU" sz="1600" b="1" i="1" dirty="0"/>
              <a:t>Позитивният публичен имидж </a:t>
            </a:r>
            <a:endParaRPr lang="en-US" sz="1600" b="1" i="1" dirty="0"/>
          </a:p>
          <a:p>
            <a:pPr marL="0" indent="0">
              <a:buNone/>
              <a:defRPr/>
            </a:pPr>
            <a:r>
              <a:rPr lang="ru-RU" sz="1600" b="1" i="1" dirty="0"/>
              <a:t>се </a:t>
            </a:r>
            <a:r>
              <a:rPr lang="ru-RU" sz="1600" b="1" i="1" dirty="0">
                <a:solidFill>
                  <a:srgbClr val="C00000"/>
                </a:solidFill>
              </a:rPr>
              <a:t>поддържа</a:t>
            </a:r>
            <a:r>
              <a:rPr lang="ru-RU" sz="1600" b="1" i="1" dirty="0"/>
              <a:t>.</a:t>
            </a:r>
          </a:p>
          <a:p>
            <a:pPr marL="0" indent="0">
              <a:buFont typeface="Arial" panose="020B0604020202020204" pitchFamily="34" charset="0"/>
              <a:buNone/>
              <a:defRPr/>
            </a:pPr>
            <a:endParaRPr lang="ru-RU" sz="1400" b="1" dirty="0" smtClean="0">
              <a:solidFill>
                <a:srgbClr val="002060"/>
              </a:solidFill>
            </a:endParaRPr>
          </a:p>
          <a:p>
            <a:pPr marL="0" indent="0">
              <a:buFont typeface="Arial" panose="020B0604020202020204" pitchFamily="34" charset="0"/>
              <a:buNone/>
              <a:defRPr/>
            </a:pPr>
            <a:r>
              <a:rPr lang="ru-RU" sz="1200" b="1" dirty="0" smtClean="0">
                <a:solidFill>
                  <a:srgbClr val="002060"/>
                </a:solidFill>
              </a:rPr>
              <a:t>Дистриктът </a:t>
            </a:r>
            <a:r>
              <a:rPr lang="ru-RU" sz="1200" b="1" dirty="0">
                <a:solidFill>
                  <a:srgbClr val="002060"/>
                </a:solidFill>
              </a:rPr>
              <a:t>ще ви подкрепи със </a:t>
            </a:r>
            <a:r>
              <a:rPr lang="ru-RU" sz="1200" b="1" dirty="0" smtClean="0">
                <a:solidFill>
                  <a:srgbClr val="002060"/>
                </a:solidFill>
              </a:rPr>
              <a:t>сигурност	 </a:t>
            </a:r>
            <a:endParaRPr lang="en-US" sz="1200" b="1" dirty="0" smtClean="0">
              <a:solidFill>
                <a:srgbClr val="002060"/>
              </a:solidFill>
            </a:endParaRPr>
          </a:p>
          <a:p>
            <a:pPr marL="0" indent="0">
              <a:buFont typeface="Arial" panose="020B0604020202020204" pitchFamily="34" charset="0"/>
              <a:buNone/>
              <a:defRPr/>
            </a:pPr>
            <a:r>
              <a:rPr lang="ru-RU" sz="1200" b="1" dirty="0" smtClean="0">
                <a:solidFill>
                  <a:srgbClr val="002060"/>
                </a:solidFill>
              </a:rPr>
              <a:t>в кампания в социалните мрежи, </a:t>
            </a:r>
            <a:endParaRPr lang="en-US" sz="1200" b="1" dirty="0" smtClean="0">
              <a:solidFill>
                <a:srgbClr val="002060"/>
              </a:solidFill>
            </a:endParaRPr>
          </a:p>
          <a:p>
            <a:pPr marL="0" indent="0">
              <a:buFont typeface="Arial" panose="020B0604020202020204" pitchFamily="34" charset="0"/>
              <a:buNone/>
              <a:defRPr/>
            </a:pPr>
            <a:r>
              <a:rPr lang="ru-RU" sz="1200" b="1" dirty="0" smtClean="0">
                <a:solidFill>
                  <a:srgbClr val="002060"/>
                </a:solidFill>
              </a:rPr>
              <a:t>ако </a:t>
            </a:r>
            <a:r>
              <a:rPr lang="ru-RU" sz="1200" b="1" dirty="0">
                <a:solidFill>
                  <a:srgbClr val="002060"/>
                </a:solidFill>
              </a:rPr>
              <a:t>планирате събитие </a:t>
            </a:r>
            <a:r>
              <a:rPr lang="ru-RU" sz="1200" b="1" dirty="0" smtClean="0">
                <a:solidFill>
                  <a:srgbClr val="002060"/>
                </a:solidFill>
              </a:rPr>
              <a:t>за: </a:t>
            </a:r>
            <a:r>
              <a:rPr lang="ru-RU" sz="1200" dirty="0" smtClean="0">
                <a:solidFill>
                  <a:srgbClr val="002060"/>
                </a:solidFill>
              </a:rPr>
              <a:t>Денят </a:t>
            </a:r>
            <a:r>
              <a:rPr lang="ru-RU" sz="1200" dirty="0">
                <a:solidFill>
                  <a:srgbClr val="002060"/>
                </a:solidFill>
              </a:rPr>
              <a:t>на </a:t>
            </a:r>
            <a:r>
              <a:rPr lang="ru-RU" sz="1200" dirty="0" smtClean="0">
                <a:solidFill>
                  <a:srgbClr val="002060"/>
                </a:solidFill>
              </a:rPr>
              <a:t>Полио,</a:t>
            </a:r>
            <a:endParaRPr lang="ru-RU" sz="1200" dirty="0">
              <a:solidFill>
                <a:srgbClr val="002060"/>
              </a:solidFill>
            </a:endParaRPr>
          </a:p>
          <a:p>
            <a:pPr marL="0" indent="0">
              <a:buNone/>
              <a:defRPr/>
            </a:pPr>
            <a:r>
              <a:rPr lang="ru-RU" sz="1200" dirty="0" smtClean="0">
                <a:solidFill>
                  <a:srgbClr val="002060"/>
                </a:solidFill>
              </a:rPr>
              <a:t>Февруари </a:t>
            </a:r>
            <a:r>
              <a:rPr lang="ru-RU" sz="1200" dirty="0">
                <a:solidFill>
                  <a:srgbClr val="002060"/>
                </a:solidFill>
              </a:rPr>
              <a:t>– годишнина на нашата организация</a:t>
            </a:r>
          </a:p>
          <a:p>
            <a:pPr>
              <a:defRPr/>
            </a:pPr>
            <a:endParaRPr lang="bg-BG" sz="1400" dirty="0">
              <a:solidFill>
                <a:srgbClr val="002060"/>
              </a:solidFill>
            </a:endParaRPr>
          </a:p>
        </p:txBody>
      </p:sp>
      <p:sp>
        <p:nvSpPr>
          <p:cNvPr id="91140"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pic>
        <p:nvPicPr>
          <p:cNvPr id="911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860800"/>
            <a:ext cx="357663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1700213"/>
            <a:ext cx="3576637"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48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8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479" name="Google Shape;479;p85"/>
          <p:cNvSpPr txBox="1">
            <a:spLocks noGrp="1"/>
          </p:cNvSpPr>
          <p:nvPr>
            <p:ph type="body" idx="1"/>
          </p:nvPr>
        </p:nvSpPr>
        <p:spPr>
          <a:xfrm>
            <a:off x="395536" y="1219200"/>
            <a:ext cx="8291264"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b="1">
                <a:solidFill>
                  <a:srgbClr val="002060"/>
                </a:solidFill>
                <a:latin typeface="Georgia"/>
                <a:ea typeface="Georgia"/>
                <a:cs typeface="Georgia"/>
                <a:sym typeface="Georgia"/>
              </a:rPr>
              <a:t>Кадриране</a:t>
            </a:r>
            <a:r>
              <a:rPr lang="bg-BG" sz="1800">
                <a:solidFill>
                  <a:srgbClr val="002060"/>
                </a:solidFill>
                <a:latin typeface="Georgia"/>
                <a:ea typeface="Georgia"/>
                <a:cs typeface="Georgia"/>
                <a:sym typeface="Georgia"/>
              </a:rPr>
              <a:t>, динамика</a:t>
            </a:r>
            <a:r>
              <a:rPr lang="bg-BG" sz="1800" b="1">
                <a:solidFill>
                  <a:srgbClr val="002060"/>
                </a:solidFill>
                <a:latin typeface="Georgia"/>
                <a:ea typeface="Georgia"/>
                <a:cs typeface="Georgia"/>
                <a:sym typeface="Georgia"/>
              </a:rPr>
              <a:t> </a:t>
            </a:r>
            <a:r>
              <a:rPr lang="bg-BG" sz="1800">
                <a:solidFill>
                  <a:srgbClr val="002060"/>
                </a:solidFill>
                <a:latin typeface="Georgia"/>
                <a:ea typeface="Georgia"/>
                <a:cs typeface="Georgia"/>
                <a:sym typeface="Georgia"/>
              </a:rPr>
              <a:t>във</a:t>
            </a:r>
            <a:r>
              <a:rPr lang="bg-BG" sz="1800" b="1">
                <a:solidFill>
                  <a:srgbClr val="002060"/>
                </a:solidFill>
                <a:latin typeface="Georgia"/>
                <a:ea typeface="Georgia"/>
                <a:cs typeface="Georgia"/>
                <a:sym typeface="Georgia"/>
              </a:rPr>
              <a:t> фона</a:t>
            </a:r>
            <a:r>
              <a:rPr lang="bg-BG" sz="1800">
                <a:solidFill>
                  <a:srgbClr val="002060"/>
                </a:solidFill>
                <a:latin typeface="Georgia"/>
                <a:ea typeface="Georgia"/>
                <a:cs typeface="Georgia"/>
                <a:sym typeface="Georgia"/>
              </a:rPr>
              <a:t>, </a:t>
            </a:r>
            <a:br>
              <a:rPr lang="bg-BG" sz="1800">
                <a:solidFill>
                  <a:srgbClr val="002060"/>
                </a:solidFill>
                <a:latin typeface="Georgia"/>
                <a:ea typeface="Georgia"/>
                <a:cs typeface="Georgia"/>
                <a:sym typeface="Georgia"/>
              </a:rPr>
            </a:br>
            <a:r>
              <a:rPr lang="bg-BG" sz="1800">
                <a:solidFill>
                  <a:srgbClr val="002060"/>
                </a:solidFill>
                <a:latin typeface="Georgia"/>
                <a:ea typeface="Georgia"/>
                <a:cs typeface="Georgia"/>
                <a:sym typeface="Georgia"/>
              </a:rPr>
              <a:t>как да „режем“ </a:t>
            </a:r>
            <a:r>
              <a:rPr lang="bg-BG" sz="1800" b="1">
                <a:solidFill>
                  <a:srgbClr val="002060"/>
                </a:solidFill>
                <a:latin typeface="Georgia"/>
                <a:ea typeface="Georgia"/>
                <a:cs typeface="Georgia"/>
                <a:sym typeface="Georgia"/>
              </a:rPr>
              <a:t>крайници</a:t>
            </a:r>
            <a:r>
              <a:rPr lang="bg-BG" sz="1800">
                <a:solidFill>
                  <a:srgbClr val="002060"/>
                </a:solidFill>
                <a:latin typeface="Georgia"/>
                <a:ea typeface="Georgia"/>
                <a:cs typeface="Georgia"/>
                <a:sym typeface="Georgia"/>
              </a:rPr>
              <a:t>, </a:t>
            </a:r>
            <a:r>
              <a:rPr lang="bg-BG" sz="1800" b="1">
                <a:solidFill>
                  <a:srgbClr val="002060"/>
                </a:solidFill>
                <a:latin typeface="Georgia"/>
                <a:ea typeface="Georgia"/>
                <a:cs typeface="Georgia"/>
                <a:sym typeface="Georgia"/>
              </a:rPr>
              <a:t>светкавица</a:t>
            </a:r>
            <a:r>
              <a:rPr lang="bg-BG" sz="1800">
                <a:solidFill>
                  <a:srgbClr val="002060"/>
                </a:solidFill>
                <a:latin typeface="Georgia"/>
                <a:ea typeface="Georgia"/>
                <a:cs typeface="Georgia"/>
                <a:sym typeface="Georgia"/>
              </a:rPr>
              <a:t>;</a:t>
            </a:r>
            <a:endParaRPr/>
          </a:p>
        </p:txBody>
      </p:sp>
      <p:pic>
        <p:nvPicPr>
          <p:cNvPr id="480" name="Google Shape;480;p85"/>
          <p:cNvPicPr preferRelativeResize="0"/>
          <p:nvPr/>
        </p:nvPicPr>
        <p:blipFill rotWithShape="1">
          <a:blip r:embed="rId3">
            <a:alphaModFix/>
          </a:blip>
          <a:srcRect/>
          <a:stretch/>
        </p:blipFill>
        <p:spPr>
          <a:xfrm>
            <a:off x="971600" y="1829825"/>
            <a:ext cx="6048846" cy="40321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8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486" name="Google Shape;486;p86"/>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None/>
            </a:pPr>
            <a:r>
              <a:rPr lang="bg-BG" sz="1800" b="1">
                <a:solidFill>
                  <a:srgbClr val="002060"/>
                </a:solidFill>
                <a:latin typeface="Georgia"/>
                <a:ea typeface="Georgia"/>
                <a:cs typeface="Georgia"/>
                <a:sym typeface="Georgia"/>
              </a:rPr>
              <a:t>Съотношение </a:t>
            </a:r>
            <a:r>
              <a:rPr lang="bg-BG" sz="1800" b="1">
                <a:solidFill>
                  <a:srgbClr val="C00000"/>
                </a:solidFill>
                <a:latin typeface="Georgia"/>
                <a:ea typeface="Georgia"/>
                <a:cs typeface="Georgia"/>
                <a:sym typeface="Georgia"/>
              </a:rPr>
              <a:t>фигури </a:t>
            </a:r>
            <a:r>
              <a:rPr lang="bg-BG" sz="1800" b="1">
                <a:solidFill>
                  <a:srgbClr val="002060"/>
                </a:solidFill>
                <a:latin typeface="Georgia"/>
                <a:ea typeface="Georgia"/>
                <a:cs typeface="Georgia"/>
                <a:sym typeface="Georgia"/>
              </a:rPr>
              <a:t>- </a:t>
            </a:r>
            <a:r>
              <a:rPr lang="bg-BG" sz="1800" b="1">
                <a:solidFill>
                  <a:srgbClr val="FFC000"/>
                </a:solidFill>
                <a:latin typeface="Georgia"/>
                <a:ea typeface="Georgia"/>
                <a:cs typeface="Georgia"/>
                <a:sym typeface="Georgia"/>
              </a:rPr>
              <a:t>фон</a:t>
            </a:r>
            <a:r>
              <a:rPr lang="bg-BG" sz="1800">
                <a:solidFill>
                  <a:srgbClr val="002060"/>
                </a:solidFill>
                <a:latin typeface="Georgia"/>
                <a:ea typeface="Georgia"/>
                <a:cs typeface="Georgia"/>
                <a:sym typeface="Georgia"/>
              </a:rPr>
              <a:t>;</a:t>
            </a:r>
            <a:endParaRPr/>
          </a:p>
        </p:txBody>
      </p:sp>
      <p:pic>
        <p:nvPicPr>
          <p:cNvPr id="487" name="Google Shape;487;p86"/>
          <p:cNvPicPr preferRelativeResize="0"/>
          <p:nvPr/>
        </p:nvPicPr>
        <p:blipFill rotWithShape="1">
          <a:blip r:embed="rId3">
            <a:alphaModFix/>
          </a:blip>
          <a:srcRect/>
          <a:stretch/>
        </p:blipFill>
        <p:spPr>
          <a:xfrm>
            <a:off x="827088" y="1628775"/>
            <a:ext cx="6956425" cy="460851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493" name="Google Shape;493;p87"/>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None/>
            </a:pPr>
            <a:r>
              <a:rPr lang="bg-BG" sz="1800">
                <a:solidFill>
                  <a:srgbClr val="002060"/>
                </a:solidFill>
                <a:latin typeface="Georgia"/>
                <a:ea typeface="Georgia"/>
                <a:cs typeface="Georgia"/>
                <a:sym typeface="Georgia"/>
              </a:rPr>
              <a:t>Ползвайте вариото правилно – </a:t>
            </a:r>
            <a:r>
              <a:rPr lang="bg-BG" sz="1800" b="1">
                <a:solidFill>
                  <a:srgbClr val="002060"/>
                </a:solidFill>
                <a:latin typeface="Georgia"/>
                <a:ea typeface="Georgia"/>
                <a:cs typeface="Georgia"/>
                <a:sym typeface="Georgia"/>
              </a:rPr>
              <a:t>запълнете кадъра</a:t>
            </a:r>
            <a:r>
              <a:rPr lang="bg-BG" sz="1800">
                <a:solidFill>
                  <a:srgbClr val="002060"/>
                </a:solidFill>
                <a:latin typeface="Georgia"/>
                <a:ea typeface="Georgia"/>
                <a:cs typeface="Georgia"/>
                <a:sym typeface="Georgia"/>
              </a:rPr>
              <a:t>;</a:t>
            </a:r>
            <a:endParaRPr/>
          </a:p>
        </p:txBody>
      </p:sp>
      <p:pic>
        <p:nvPicPr>
          <p:cNvPr id="494" name="Google Shape;494;p87"/>
          <p:cNvPicPr preferRelativeResize="0"/>
          <p:nvPr/>
        </p:nvPicPr>
        <p:blipFill rotWithShape="1">
          <a:blip r:embed="rId3">
            <a:alphaModFix/>
          </a:blip>
          <a:srcRect/>
          <a:stretch/>
        </p:blipFill>
        <p:spPr>
          <a:xfrm>
            <a:off x="827088" y="1557338"/>
            <a:ext cx="7021512" cy="46799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8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Правилата</a:t>
            </a:r>
            <a:endParaRPr/>
          </a:p>
        </p:txBody>
      </p:sp>
      <p:sp>
        <p:nvSpPr>
          <p:cNvPr id="500" name="Google Shape;500;p88"/>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rgbClr val="002060"/>
              </a:buClr>
              <a:buSzPts val="1800"/>
              <a:buChar char="–"/>
            </a:pPr>
            <a:r>
              <a:rPr lang="bg-BG" sz="1800">
                <a:solidFill>
                  <a:srgbClr val="002060"/>
                </a:solidFill>
                <a:latin typeface="Georgia"/>
                <a:ea typeface="Georgia"/>
                <a:cs typeface="Georgia"/>
                <a:sym typeface="Georgia"/>
              </a:rPr>
              <a:t>Най-важното: Старайте се ремъка или ръката ви да </a:t>
            </a:r>
            <a:r>
              <a:rPr lang="bg-BG" sz="1800" b="1">
                <a:solidFill>
                  <a:srgbClr val="C00000"/>
                </a:solidFill>
                <a:latin typeface="Georgia"/>
                <a:ea typeface="Georgia"/>
                <a:cs typeface="Georgia"/>
                <a:sym typeface="Georgia"/>
              </a:rPr>
              <a:t>не</a:t>
            </a:r>
            <a:r>
              <a:rPr lang="bg-BG" sz="1800">
                <a:solidFill>
                  <a:srgbClr val="002060"/>
                </a:solidFill>
                <a:latin typeface="Georgia"/>
                <a:ea typeface="Georgia"/>
                <a:cs typeface="Georgia"/>
                <a:sym typeface="Georgia"/>
              </a:rPr>
              <a:t> попаде в кадъра. Преди снимките </a:t>
            </a:r>
            <a:r>
              <a:rPr lang="bg-BG" sz="1800" b="1">
                <a:solidFill>
                  <a:srgbClr val="002060"/>
                </a:solidFill>
                <a:latin typeface="Georgia"/>
                <a:ea typeface="Georgia"/>
                <a:cs typeface="Georgia"/>
                <a:sym typeface="Georgia"/>
              </a:rPr>
              <a:t>избършете лещата на телефона </a:t>
            </a:r>
            <a:r>
              <a:rPr lang="bg-BG" sz="1800">
                <a:solidFill>
                  <a:srgbClr val="002060"/>
                </a:solidFill>
                <a:latin typeface="Georgia"/>
                <a:ea typeface="Georgia"/>
                <a:cs typeface="Georgia"/>
                <a:sym typeface="Georgia"/>
              </a:rPr>
              <a:t>с ризата си ☺;</a:t>
            </a:r>
            <a:endParaRPr/>
          </a:p>
        </p:txBody>
      </p:sp>
      <p:pic>
        <p:nvPicPr>
          <p:cNvPr id="501" name="Google Shape;501;p88"/>
          <p:cNvPicPr preferRelativeResize="0"/>
          <p:nvPr/>
        </p:nvPicPr>
        <p:blipFill rotWithShape="1">
          <a:blip r:embed="rId3">
            <a:alphaModFix/>
          </a:blip>
          <a:srcRect/>
          <a:stretch/>
        </p:blipFill>
        <p:spPr>
          <a:xfrm>
            <a:off x="3348038" y="1992313"/>
            <a:ext cx="2828925" cy="3962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07" name="Google Shape;507;p89"/>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Да подберем </a:t>
            </a:r>
            <a:r>
              <a:rPr lang="bg-BG" sz="1800" b="1">
                <a:solidFill>
                  <a:srgbClr val="002060"/>
                </a:solidFill>
                <a:latin typeface="Georgia"/>
                <a:ea typeface="Georgia"/>
                <a:cs typeface="Georgia"/>
                <a:sym typeface="Georgia"/>
              </a:rPr>
              <a:t>правилната</a:t>
            </a:r>
            <a:r>
              <a:rPr lang="bg-BG" sz="1800">
                <a:solidFill>
                  <a:srgbClr val="002060"/>
                </a:solidFill>
                <a:latin typeface="Georgia"/>
                <a:ea typeface="Georgia"/>
                <a:cs typeface="Georgia"/>
                <a:sym typeface="Georgia"/>
              </a:rPr>
              <a:t> снимка от многото:</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Кои са важните </a:t>
            </a:r>
            <a:r>
              <a:rPr lang="bg-BG" sz="1800" b="1">
                <a:solidFill>
                  <a:srgbClr val="002060"/>
                </a:solidFill>
                <a:latin typeface="Georgia"/>
                <a:ea typeface="Georgia"/>
                <a:cs typeface="Georgia"/>
                <a:sym typeface="Georgia"/>
              </a:rPr>
              <a:t>детайли</a:t>
            </a:r>
            <a:r>
              <a:rPr lang="bg-BG" sz="1800">
                <a:solidFill>
                  <a:srgbClr val="002060"/>
                </a:solidFill>
                <a:latin typeface="Georgia"/>
                <a:ea typeface="Georgia"/>
                <a:cs typeface="Georgia"/>
                <a:sym typeface="Georgia"/>
              </a:rPr>
              <a:t>;</a:t>
            </a: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Ако снимаме </a:t>
            </a:r>
            <a:r>
              <a:rPr lang="bg-BG" sz="1800" b="1">
                <a:solidFill>
                  <a:srgbClr val="002060"/>
                </a:solidFill>
                <a:latin typeface="Georgia"/>
                <a:ea typeface="Georgia"/>
                <a:cs typeface="Georgia"/>
                <a:sym typeface="Georgia"/>
              </a:rPr>
              <a:t>деца</a:t>
            </a:r>
            <a:r>
              <a:rPr lang="bg-BG" sz="1800">
                <a:solidFill>
                  <a:srgbClr val="002060"/>
                </a:solidFill>
                <a:latin typeface="Georgia"/>
                <a:ea typeface="Georgia"/>
                <a:cs typeface="Georgia"/>
                <a:sym typeface="Georgia"/>
              </a:rPr>
              <a:t> – имаме ли </a:t>
            </a:r>
            <a:r>
              <a:rPr lang="bg-BG" sz="1800" u="sng">
                <a:solidFill>
                  <a:srgbClr val="002060"/>
                </a:solidFill>
                <a:latin typeface="Georgia"/>
                <a:ea typeface="Georgia"/>
                <a:cs typeface="Georgia"/>
                <a:sym typeface="Georgia"/>
              </a:rPr>
              <a:t>подписани декларации</a:t>
            </a:r>
            <a:r>
              <a:rPr lang="bg-BG" sz="1800">
                <a:solidFill>
                  <a:srgbClr val="002060"/>
                </a:solidFill>
                <a:latin typeface="Georgia"/>
                <a:ea typeface="Georgia"/>
                <a:cs typeface="Georgia"/>
                <a:sym typeface="Georgia"/>
              </a:rPr>
              <a:t>;</a:t>
            </a:r>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Ако е </a:t>
            </a:r>
            <a:r>
              <a:rPr lang="bg-BG" sz="1800" b="1">
                <a:solidFill>
                  <a:srgbClr val="002060"/>
                </a:solidFill>
                <a:latin typeface="Georgia"/>
                <a:ea typeface="Georgia"/>
                <a:cs typeface="Georgia"/>
                <a:sym typeface="Georgia"/>
              </a:rPr>
              <a:t>публично събитие</a:t>
            </a:r>
            <a:r>
              <a:rPr lang="bg-BG" sz="1800">
                <a:solidFill>
                  <a:srgbClr val="002060"/>
                </a:solidFill>
                <a:latin typeface="Georgia"/>
                <a:ea typeface="Georgia"/>
                <a:cs typeface="Georgia"/>
                <a:sym typeface="Georgia"/>
              </a:rPr>
              <a:t> – присъстващите </a:t>
            </a:r>
            <a:r>
              <a:rPr lang="bg-BG" sz="1800" u="sng">
                <a:solidFill>
                  <a:srgbClr val="002060"/>
                </a:solidFill>
                <a:latin typeface="Georgia"/>
                <a:ea typeface="Georgia"/>
                <a:cs typeface="Georgia"/>
                <a:sym typeface="Georgia"/>
              </a:rPr>
              <a:t>уведомени ли са</a:t>
            </a:r>
            <a:r>
              <a:rPr lang="bg-BG" sz="1800">
                <a:solidFill>
                  <a:srgbClr val="002060"/>
                </a:solidFill>
                <a:latin typeface="Georgia"/>
                <a:ea typeface="Georgia"/>
                <a:cs typeface="Georgia"/>
                <a:sym typeface="Georgia"/>
              </a:rPr>
              <a:t>, че ще бъдат снимани;</a:t>
            </a:r>
            <a:endParaRPr/>
          </a:p>
          <a:p>
            <a:pPr marL="742950" lvl="1" indent="-285750" algn="l" rtl="0">
              <a:spcBef>
                <a:spcPts val="360"/>
              </a:spcBef>
              <a:spcAft>
                <a:spcPts val="0"/>
              </a:spcAft>
              <a:buClr>
                <a:srgbClr val="002060"/>
              </a:buClr>
              <a:buSzPts val="1800"/>
              <a:buFont typeface="Georgia"/>
              <a:buChar char="-"/>
            </a:pPr>
            <a:r>
              <a:rPr lang="bg-BG" sz="1800" b="1">
                <a:solidFill>
                  <a:srgbClr val="002060"/>
                </a:solidFill>
                <a:latin typeface="Georgia"/>
                <a:ea typeface="Georgia"/>
                <a:cs typeface="Georgia"/>
                <a:sym typeface="Georgia"/>
              </a:rPr>
              <a:t>Как искаме хората да реагират</a:t>
            </a:r>
            <a:r>
              <a:rPr lang="bg-BG" sz="1800">
                <a:solidFill>
                  <a:srgbClr val="002060"/>
                </a:solidFill>
                <a:latin typeface="Georgia"/>
                <a:ea typeface="Georgia"/>
                <a:cs typeface="Georgia"/>
                <a:sym typeface="Georgia"/>
              </a:rPr>
              <a:t>, гледайки снимката;</a:t>
            </a:r>
            <a:endParaRPr/>
          </a:p>
          <a:p>
            <a:pPr marL="742950" lvl="1" indent="-285750" algn="l" rtl="0">
              <a:spcBef>
                <a:spcPts val="360"/>
              </a:spcBef>
              <a:spcAft>
                <a:spcPts val="0"/>
              </a:spcAft>
              <a:buClr>
                <a:srgbClr val="002060"/>
              </a:buClr>
              <a:buSzPts val="1800"/>
              <a:buFont typeface="Georgia"/>
              <a:buChar char="-"/>
            </a:pPr>
            <a:r>
              <a:rPr lang="bg-BG" sz="1800">
                <a:solidFill>
                  <a:srgbClr val="002060"/>
                </a:solidFill>
                <a:latin typeface="Georgia"/>
                <a:ea typeface="Georgia"/>
                <a:cs typeface="Georgia"/>
                <a:sym typeface="Georgia"/>
              </a:rPr>
              <a:t>Как искаме </a:t>
            </a:r>
            <a:r>
              <a:rPr lang="bg-BG" sz="1800" b="1">
                <a:solidFill>
                  <a:srgbClr val="002060"/>
                </a:solidFill>
                <a:latin typeface="Georgia"/>
                <a:ea typeface="Georgia"/>
                <a:cs typeface="Georgia"/>
                <a:sym typeface="Georgia"/>
              </a:rPr>
              <a:t>да представим Ротари</a:t>
            </a:r>
            <a:r>
              <a:rPr lang="bg-BG" sz="1800">
                <a:solidFill>
                  <a:srgbClr val="002060"/>
                </a:solidFill>
                <a:latin typeface="Georgia"/>
                <a:ea typeface="Georgia"/>
                <a:cs typeface="Georgia"/>
                <a:sym typeface="Georgia"/>
              </a:rPr>
              <a:t> – като организация на хора, </a:t>
            </a:r>
            <a:r>
              <a:rPr lang="bg-BG" sz="1800" u="sng">
                <a:solidFill>
                  <a:srgbClr val="002060"/>
                </a:solidFill>
                <a:latin typeface="Georgia"/>
                <a:ea typeface="Georgia"/>
                <a:cs typeface="Georgia"/>
                <a:sym typeface="Georgia"/>
              </a:rPr>
              <a:t>носещи костюми </a:t>
            </a:r>
            <a:r>
              <a:rPr lang="bg-BG" sz="1800">
                <a:solidFill>
                  <a:srgbClr val="002060"/>
                </a:solidFill>
                <a:latin typeface="Georgia"/>
                <a:ea typeface="Georgia"/>
                <a:cs typeface="Georgia"/>
                <a:sym typeface="Georgia"/>
              </a:rPr>
              <a:t>или като такива, </a:t>
            </a:r>
            <a:r>
              <a:rPr lang="bg-BG" sz="1800" u="sng">
                <a:solidFill>
                  <a:srgbClr val="002060"/>
                </a:solidFill>
                <a:latin typeface="Georgia"/>
                <a:ea typeface="Georgia"/>
                <a:cs typeface="Georgia"/>
                <a:sym typeface="Georgia"/>
              </a:rPr>
              <a:t>даряващи добро</a:t>
            </a:r>
            <a:r>
              <a:rPr lang="bg-BG" sz="1800">
                <a:solidFill>
                  <a:srgbClr val="002060"/>
                </a:solidFill>
                <a:latin typeface="Georgia"/>
                <a:ea typeface="Georgia"/>
                <a:cs typeface="Georgia"/>
                <a:sym typeface="Georgia"/>
              </a:rPr>
              <a:t>;</a:t>
            </a:r>
            <a:endParaRPr/>
          </a:p>
          <a:p>
            <a:pPr marL="742950" lvl="1" indent="-285750" algn="l" rtl="0">
              <a:spcBef>
                <a:spcPts val="360"/>
              </a:spcBef>
              <a:spcAft>
                <a:spcPts val="0"/>
              </a:spcAft>
              <a:buClr>
                <a:srgbClr val="002060"/>
              </a:buClr>
              <a:buSzPts val="1800"/>
              <a:buFont typeface="Georgia"/>
              <a:buChar char="-"/>
            </a:pPr>
            <a:r>
              <a:rPr lang="bg-BG" sz="1800">
                <a:solidFill>
                  <a:srgbClr val="002060"/>
                </a:solidFill>
                <a:latin typeface="Georgia"/>
                <a:ea typeface="Georgia"/>
                <a:cs typeface="Georgia"/>
                <a:sym typeface="Georgia"/>
              </a:rPr>
              <a:t>Как </a:t>
            </a:r>
            <a:r>
              <a:rPr lang="bg-BG" sz="1800" b="1">
                <a:solidFill>
                  <a:srgbClr val="002060"/>
                </a:solidFill>
                <a:latin typeface="Georgia"/>
                <a:ea typeface="Georgia"/>
                <a:cs typeface="Georgia"/>
                <a:sym typeface="Georgia"/>
              </a:rPr>
              <a:t>да направим нашето послание достъпно</a:t>
            </a:r>
            <a:r>
              <a:rPr lang="bg-BG" sz="1800">
                <a:solidFill>
                  <a:srgbClr val="002060"/>
                </a:solidFill>
                <a:latin typeface="Georgia"/>
                <a:ea typeface="Georgia"/>
                <a:cs typeface="Georgia"/>
                <a:sym typeface="Georgia"/>
              </a:rPr>
              <a:t>;</a:t>
            </a:r>
            <a:endParaRPr/>
          </a:p>
          <a:p>
            <a:pPr marL="742950" lvl="1" indent="-285750" algn="l" rtl="0">
              <a:spcBef>
                <a:spcPts val="360"/>
              </a:spcBef>
              <a:spcAft>
                <a:spcPts val="0"/>
              </a:spcAft>
              <a:buClr>
                <a:srgbClr val="002060"/>
              </a:buClr>
              <a:buSzPts val="1800"/>
              <a:buFont typeface="Georgia"/>
              <a:buChar char="-"/>
            </a:pPr>
            <a:r>
              <a:rPr lang="bg-BG" sz="1800">
                <a:solidFill>
                  <a:srgbClr val="002060"/>
                </a:solidFill>
                <a:latin typeface="Georgia"/>
                <a:ea typeface="Georgia"/>
                <a:cs typeface="Georgia"/>
                <a:sym typeface="Georgia"/>
              </a:rPr>
              <a:t>Как да </a:t>
            </a:r>
            <a:r>
              <a:rPr lang="bg-BG" sz="1800" b="1">
                <a:solidFill>
                  <a:srgbClr val="002060"/>
                </a:solidFill>
                <a:latin typeface="Georgia"/>
                <a:ea typeface="Georgia"/>
                <a:cs typeface="Georgia"/>
                <a:sym typeface="Georgia"/>
              </a:rPr>
              <a:t>посланието ни да стигне до повече хора</a:t>
            </a:r>
            <a:r>
              <a:rPr lang="bg-BG" sz="1800">
                <a:solidFill>
                  <a:srgbClr val="002060"/>
                </a:solidFill>
                <a:latin typeface="Georgia"/>
                <a:ea typeface="Georgia"/>
                <a:cs typeface="Georgia"/>
                <a:sym typeface="Georgia"/>
              </a:rPr>
              <a: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9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13" name="Google Shape;513;p90"/>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a:t>
            </a:r>
            <a:r>
              <a:rPr lang="bg-BG" sz="1800" b="1">
                <a:solidFill>
                  <a:srgbClr val="002060"/>
                </a:solidFill>
                <a:latin typeface="Georgia"/>
                <a:ea typeface="Georgia"/>
                <a:cs typeface="Georgia"/>
                <a:sym typeface="Georgia"/>
              </a:rPr>
              <a:t>детайли</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На първо място </a:t>
            </a:r>
            <a:r>
              <a:rPr lang="bg-BG" sz="1800" b="1">
                <a:solidFill>
                  <a:srgbClr val="002060"/>
                </a:solidFill>
                <a:latin typeface="Georgia"/>
                <a:ea typeface="Georgia"/>
                <a:cs typeface="Georgia"/>
                <a:sym typeface="Georgia"/>
              </a:rPr>
              <a:t>очите</a:t>
            </a:r>
            <a:r>
              <a:rPr lang="bg-BG" sz="1800">
                <a:solidFill>
                  <a:srgbClr val="002060"/>
                </a:solidFill>
                <a:latin typeface="Georgia"/>
                <a:ea typeface="Georgia"/>
                <a:cs typeface="Georgia"/>
                <a:sym typeface="Georgia"/>
              </a:rPr>
              <a:t> и по възможност </a:t>
            </a:r>
            <a:r>
              <a:rPr lang="bg-BG" sz="1800" b="1">
                <a:solidFill>
                  <a:srgbClr val="002060"/>
                </a:solidFill>
                <a:latin typeface="Georgia"/>
                <a:ea typeface="Georgia"/>
                <a:cs typeface="Georgia"/>
                <a:sym typeface="Georgia"/>
              </a:rPr>
              <a:t>усмивката</a:t>
            </a:r>
            <a:r>
              <a:rPr lang="bg-BG" sz="1800">
                <a:solidFill>
                  <a:srgbClr val="002060"/>
                </a:solidFill>
                <a:latin typeface="Georgia"/>
                <a:ea typeface="Georgia"/>
                <a:cs typeface="Georgia"/>
                <a:sym typeface="Georgia"/>
              </a:rPr>
              <a:t> на хората;</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14" name="Google Shape;514;p90"/>
          <p:cNvPicPr preferRelativeResize="0"/>
          <p:nvPr/>
        </p:nvPicPr>
        <p:blipFill rotWithShape="1">
          <a:blip r:embed="rId3">
            <a:alphaModFix/>
          </a:blip>
          <a:srcRect/>
          <a:stretch/>
        </p:blipFill>
        <p:spPr>
          <a:xfrm>
            <a:off x="1638300" y="2276475"/>
            <a:ext cx="5867400" cy="3911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9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20" name="Google Shape;520;p91"/>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b="1">
                <a:solidFill>
                  <a:srgbClr val="002060"/>
                </a:solidFill>
                <a:latin typeface="Georgia"/>
                <a:ea typeface="Georgia"/>
                <a:cs typeface="Georgia"/>
                <a:sym typeface="Georgia"/>
              </a:rPr>
              <a:t>Ръцете</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21" name="Google Shape;521;p91"/>
          <p:cNvPicPr preferRelativeResize="0"/>
          <p:nvPr/>
        </p:nvPicPr>
        <p:blipFill rotWithShape="1">
          <a:blip r:embed="rId3">
            <a:alphaModFix/>
          </a:blip>
          <a:srcRect/>
          <a:stretch/>
        </p:blipFill>
        <p:spPr>
          <a:xfrm>
            <a:off x="1025525" y="3284538"/>
            <a:ext cx="5405438" cy="2805112"/>
          </a:xfrm>
          <a:prstGeom prst="rect">
            <a:avLst/>
          </a:prstGeom>
          <a:noFill/>
          <a:ln>
            <a:noFill/>
          </a:ln>
        </p:spPr>
      </p:pic>
      <p:pic>
        <p:nvPicPr>
          <p:cNvPr id="522" name="Google Shape;522;p91"/>
          <p:cNvPicPr preferRelativeResize="0"/>
          <p:nvPr/>
        </p:nvPicPr>
        <p:blipFill rotWithShape="1">
          <a:blip r:embed="rId4">
            <a:alphaModFix/>
          </a:blip>
          <a:srcRect/>
          <a:stretch/>
        </p:blipFill>
        <p:spPr>
          <a:xfrm>
            <a:off x="4643438" y="1773238"/>
            <a:ext cx="3276600" cy="218281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9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28" name="Google Shape;528;p92"/>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b="1">
                <a:solidFill>
                  <a:srgbClr val="002060"/>
                </a:solidFill>
                <a:latin typeface="Georgia"/>
                <a:ea typeface="Georgia"/>
                <a:cs typeface="Georgia"/>
                <a:sym typeface="Georgia"/>
              </a:rPr>
              <a:t>Светлина, усмивки</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29" name="Google Shape;529;p92"/>
          <p:cNvPicPr preferRelativeResize="0"/>
          <p:nvPr/>
        </p:nvPicPr>
        <p:blipFill rotWithShape="1">
          <a:blip r:embed="rId3">
            <a:alphaModFix/>
          </a:blip>
          <a:srcRect/>
          <a:stretch/>
        </p:blipFill>
        <p:spPr>
          <a:xfrm>
            <a:off x="700088" y="2420938"/>
            <a:ext cx="7743825" cy="367188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93"/>
          <p:cNvPicPr preferRelativeResize="0"/>
          <p:nvPr/>
        </p:nvPicPr>
        <p:blipFill rotWithShape="1">
          <a:blip r:embed="rId3">
            <a:alphaModFix/>
          </a:blip>
          <a:srcRect/>
          <a:stretch/>
        </p:blipFill>
        <p:spPr>
          <a:xfrm>
            <a:off x="827088" y="1628775"/>
            <a:ext cx="6697662" cy="4464050"/>
          </a:xfrm>
          <a:prstGeom prst="rect">
            <a:avLst/>
          </a:prstGeom>
          <a:noFill/>
          <a:ln>
            <a:noFill/>
          </a:ln>
        </p:spPr>
      </p:pic>
      <p:sp>
        <p:nvSpPr>
          <p:cNvPr id="535" name="Google Shape;535;p9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36" name="Google Shape;536;p93"/>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560"/>
              </a:spcBef>
              <a:spcAft>
                <a:spcPts val="0"/>
              </a:spcAft>
              <a:buClr>
                <a:srgbClr val="B7FFFF"/>
              </a:buClr>
              <a:buSzPts val="2800"/>
              <a:buChar char="–"/>
            </a:pPr>
            <a:r>
              <a:rPr lang="bg-BG" sz="2800" b="1">
                <a:solidFill>
                  <a:srgbClr val="B7FFFF"/>
                </a:solidFill>
                <a:latin typeface="Georgia"/>
                <a:ea typeface="Georgia"/>
                <a:cs typeface="Georgia"/>
                <a:sym typeface="Georgia"/>
              </a:rPr>
              <a:t>Намерете го;</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9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42" name="Google Shape;542;p94"/>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На наше събитие да има </a:t>
            </a:r>
            <a:r>
              <a:rPr lang="bg-BG" sz="1800" b="1">
                <a:solidFill>
                  <a:srgbClr val="002060"/>
                </a:solidFill>
                <a:latin typeface="Georgia"/>
                <a:ea typeface="Georgia"/>
                <a:cs typeface="Georgia"/>
                <a:sym typeface="Georgia"/>
              </a:rPr>
              <a:t>разпознаваеми публични личности</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43" name="Google Shape;543;p94"/>
          <p:cNvPicPr preferRelativeResize="0"/>
          <p:nvPr/>
        </p:nvPicPr>
        <p:blipFill rotWithShape="1">
          <a:blip r:embed="rId3">
            <a:alphaModFix/>
          </a:blip>
          <a:srcRect/>
          <a:stretch/>
        </p:blipFill>
        <p:spPr>
          <a:xfrm>
            <a:off x="1331913" y="2276475"/>
            <a:ext cx="5724525" cy="3816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smtClean="0">
                <a:latin typeface="Arial Narrow" panose="020B0606020202030204" pitchFamily="34" charset="0"/>
              </a:rPr>
              <a:t>Официална среща с ДГ</a:t>
            </a: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t>Планирайте я внимателно.</a:t>
            </a:r>
            <a:r>
              <a:rPr lang="bg-BG" sz="2400" dirty="0"/>
              <a:t> </a:t>
            </a:r>
            <a:endParaRPr lang="bg-BG" sz="2400" dirty="0" smtClean="0"/>
          </a:p>
          <a:p>
            <a:pPr marL="0" indent="0">
              <a:buFont typeface="Arial" panose="020B0604020202020204" pitchFamily="34" charset="0"/>
              <a:buNone/>
              <a:defRPr/>
            </a:pPr>
            <a:r>
              <a:rPr lang="ru-RU" sz="1600" i="1" dirty="0" smtClean="0"/>
              <a:t>Официален домакин за Зоната е </a:t>
            </a:r>
            <a:r>
              <a:rPr lang="ru-RU" sz="1600" b="1" i="1" dirty="0" smtClean="0">
                <a:solidFill>
                  <a:srgbClr val="FFC000"/>
                </a:solidFill>
              </a:rPr>
              <a:t>АДГ</a:t>
            </a:r>
            <a:r>
              <a:rPr lang="ru-RU" sz="1800" b="1" i="1" dirty="0" smtClean="0"/>
              <a:t>.</a:t>
            </a:r>
            <a:endParaRPr lang="ru-RU" sz="2800" b="1" i="1" dirty="0"/>
          </a:p>
          <a:p>
            <a:pPr>
              <a:defRPr/>
            </a:pPr>
            <a:endParaRPr lang="ru-RU" sz="1400" dirty="0" smtClean="0">
              <a:solidFill>
                <a:srgbClr val="002060"/>
              </a:solidFill>
            </a:endParaRPr>
          </a:p>
          <a:p>
            <a:pPr>
              <a:defRPr/>
            </a:pPr>
            <a:r>
              <a:rPr lang="ru-RU" sz="1800" dirty="0" smtClean="0">
                <a:solidFill>
                  <a:srgbClr val="002060"/>
                </a:solidFill>
              </a:rPr>
              <a:t>Съгласувайте.</a:t>
            </a:r>
            <a:endParaRPr lang="ru-RU" sz="1800" b="1" dirty="0">
              <a:solidFill>
                <a:srgbClr val="FFC000"/>
              </a:solidFill>
            </a:endParaRPr>
          </a:p>
          <a:p>
            <a:pPr>
              <a:defRPr/>
            </a:pPr>
            <a:r>
              <a:rPr lang="ru-RU" sz="1800" dirty="0" smtClean="0">
                <a:solidFill>
                  <a:srgbClr val="002060"/>
                </a:solidFill>
              </a:rPr>
              <a:t>Организирайте срещи.</a:t>
            </a:r>
            <a:endParaRPr lang="ru-RU" sz="1800" b="1" dirty="0">
              <a:solidFill>
                <a:srgbClr val="FFC000"/>
              </a:solidFill>
            </a:endParaRPr>
          </a:p>
          <a:p>
            <a:pPr>
              <a:defRPr/>
            </a:pPr>
            <a:r>
              <a:rPr lang="ru-RU" sz="1800" dirty="0" smtClean="0">
                <a:solidFill>
                  <a:srgbClr val="002060"/>
                </a:solidFill>
              </a:rPr>
              <a:t>Поканете медии и партньори.</a:t>
            </a:r>
          </a:p>
          <a:p>
            <a:pPr>
              <a:defRPr/>
            </a:pPr>
            <a:r>
              <a:rPr lang="ru-RU" sz="1800" dirty="0" smtClean="0">
                <a:solidFill>
                  <a:srgbClr val="002060"/>
                </a:solidFill>
              </a:rPr>
              <a:t>Изпратете прессъобщение.</a:t>
            </a:r>
          </a:p>
          <a:p>
            <a:pPr>
              <a:defRPr/>
            </a:pPr>
            <a:endParaRPr lang="bg-BG" sz="1400" dirty="0">
              <a:solidFill>
                <a:srgbClr val="002060"/>
              </a:solidFill>
            </a:endParaRPr>
          </a:p>
          <a:p>
            <a:pPr marL="0" indent="0">
              <a:buFont typeface="Arial" panose="020B0604020202020204" pitchFamily="34" charset="0"/>
              <a:buNone/>
              <a:defRPr/>
            </a:pPr>
            <a:r>
              <a:rPr lang="ru-RU" sz="1400" b="1" i="1" dirty="0" smtClean="0"/>
              <a:t>Възможност без </a:t>
            </a:r>
            <a:r>
              <a:rPr lang="ru-RU" sz="1400" b="1" i="1" dirty="0"/>
              <a:t>много усилия да попаднете </a:t>
            </a:r>
            <a:r>
              <a:rPr lang="ru-RU" sz="1400" b="1" i="1" dirty="0" smtClean="0"/>
              <a:t>във </a:t>
            </a:r>
            <a:r>
              <a:rPr lang="ru-RU" sz="1400" b="1" i="1" dirty="0"/>
              <a:t>всички медии край вас и още по-важно: </a:t>
            </a:r>
            <a:r>
              <a:rPr lang="ru-RU" sz="1400" b="1" i="1" dirty="0" smtClean="0"/>
              <a:t>на </a:t>
            </a:r>
            <a:r>
              <a:rPr lang="ru-RU" sz="1400" b="1" i="1" dirty="0"/>
              <a:t>сайта на Общината и/или Областна управа</a:t>
            </a:r>
            <a:r>
              <a:rPr lang="ru-RU" sz="1800" b="1" i="1" dirty="0"/>
              <a:t>.</a:t>
            </a:r>
          </a:p>
          <a:p>
            <a:pPr>
              <a:defRPr/>
            </a:pPr>
            <a:endParaRPr lang="bg-BG" sz="1400" dirty="0">
              <a:solidFill>
                <a:srgbClr val="002060"/>
              </a:solidFill>
            </a:endParaRPr>
          </a:p>
        </p:txBody>
      </p:sp>
      <p:sp>
        <p:nvSpPr>
          <p:cNvPr id="93188"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651558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49" name="Google Shape;549;p95"/>
          <p:cNvSpPr txBox="1">
            <a:spLocks noGrp="1"/>
          </p:cNvSpPr>
          <p:nvPr>
            <p:ph type="body" idx="1"/>
          </p:nvPr>
        </p:nvSpPr>
        <p:spPr>
          <a:xfrm>
            <a:off x="442913" y="1196975"/>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Или да сме с </a:t>
            </a:r>
            <a:r>
              <a:rPr lang="bg-BG" sz="1800" b="1">
                <a:solidFill>
                  <a:srgbClr val="002060"/>
                </a:solidFill>
                <a:latin typeface="Georgia"/>
                <a:ea typeface="Georgia"/>
                <a:cs typeface="Georgia"/>
                <a:sym typeface="Georgia"/>
              </a:rPr>
              <a:t>такива</a:t>
            </a:r>
            <a:r>
              <a:rPr lang="bg-BG" sz="1800">
                <a:solidFill>
                  <a:srgbClr val="002060"/>
                </a:solidFill>
                <a:latin typeface="Georgia"/>
                <a:ea typeface="Georgia"/>
                <a:cs typeface="Georgia"/>
                <a:sym typeface="Georgia"/>
              </a:rPr>
              <a:t>, които да </a:t>
            </a:r>
            <a:r>
              <a:rPr lang="bg-BG" sz="1800" b="1">
                <a:solidFill>
                  <a:srgbClr val="002060"/>
                </a:solidFill>
                <a:latin typeface="Georgia"/>
                <a:ea typeface="Georgia"/>
                <a:cs typeface="Georgia"/>
                <a:sym typeface="Georgia"/>
              </a:rPr>
              <a:t>осигурят</a:t>
            </a:r>
            <a:r>
              <a:rPr lang="bg-BG" sz="1800">
                <a:solidFill>
                  <a:srgbClr val="002060"/>
                </a:solidFill>
                <a:latin typeface="Georgia"/>
                <a:ea typeface="Georgia"/>
                <a:cs typeface="Georgia"/>
                <a:sym typeface="Georgia"/>
              </a:rPr>
              <a:t> отразяване в </a:t>
            </a:r>
            <a:r>
              <a:rPr lang="bg-BG" sz="1800" b="1">
                <a:solidFill>
                  <a:srgbClr val="002060"/>
                </a:solidFill>
                <a:latin typeface="Georgia"/>
                <a:ea typeface="Georgia"/>
                <a:cs typeface="Georgia"/>
                <a:sym typeface="Georgia"/>
              </a:rPr>
              <a:t>медиите</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50" name="Google Shape;550;p95"/>
          <p:cNvPicPr preferRelativeResize="0"/>
          <p:nvPr/>
        </p:nvPicPr>
        <p:blipFill rotWithShape="1">
          <a:blip r:embed="rId3">
            <a:alphaModFix/>
          </a:blip>
          <a:srcRect/>
          <a:stretch/>
        </p:blipFill>
        <p:spPr>
          <a:xfrm>
            <a:off x="3070225" y="2287588"/>
            <a:ext cx="3384550" cy="2254250"/>
          </a:xfrm>
          <a:prstGeom prst="rect">
            <a:avLst/>
          </a:prstGeom>
          <a:noFill/>
          <a:ln>
            <a:noFill/>
          </a:ln>
        </p:spPr>
      </p:pic>
      <p:pic>
        <p:nvPicPr>
          <p:cNvPr id="551" name="Google Shape;551;p95"/>
          <p:cNvPicPr preferRelativeResize="0"/>
          <p:nvPr/>
        </p:nvPicPr>
        <p:blipFill rotWithShape="1">
          <a:blip r:embed="rId4">
            <a:alphaModFix/>
          </a:blip>
          <a:srcRect/>
          <a:stretch/>
        </p:blipFill>
        <p:spPr>
          <a:xfrm>
            <a:off x="5580063" y="4075113"/>
            <a:ext cx="3106737" cy="2073275"/>
          </a:xfrm>
          <a:prstGeom prst="rect">
            <a:avLst/>
          </a:prstGeom>
          <a:noFill/>
          <a:ln>
            <a:noFill/>
          </a:ln>
        </p:spPr>
      </p:pic>
      <p:pic>
        <p:nvPicPr>
          <p:cNvPr id="552" name="Google Shape;552;p95"/>
          <p:cNvPicPr preferRelativeResize="0"/>
          <p:nvPr/>
        </p:nvPicPr>
        <p:blipFill rotWithShape="1">
          <a:blip r:embed="rId5">
            <a:alphaModFix/>
          </a:blip>
          <a:srcRect/>
          <a:stretch/>
        </p:blipFill>
        <p:spPr>
          <a:xfrm>
            <a:off x="755650" y="2287588"/>
            <a:ext cx="2573338" cy="3860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Да търсим лицата</a:t>
            </a:r>
            <a:endParaRPr/>
          </a:p>
        </p:txBody>
      </p:sp>
      <p:sp>
        <p:nvSpPr>
          <p:cNvPr id="558" name="Google Shape;558;p96"/>
          <p:cNvSpPr txBox="1">
            <a:spLocks noGrp="1"/>
          </p:cNvSpPr>
          <p:nvPr>
            <p:ph type="body" idx="1"/>
          </p:nvPr>
        </p:nvSpPr>
        <p:spPr>
          <a:xfrm>
            <a:off x="442913" y="1196975"/>
            <a:ext cx="8229600" cy="4525963"/>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rgbClr val="002060"/>
              </a:buClr>
              <a:buSzPts val="1800"/>
              <a:buFont typeface="Arial"/>
              <a:buNone/>
            </a:pPr>
            <a:r>
              <a:rPr lang="bg-BG" sz="1800">
                <a:solidFill>
                  <a:srgbClr val="002060"/>
                </a:solidFill>
                <a:latin typeface="Georgia"/>
                <a:ea typeface="Georgia"/>
                <a:cs typeface="Georgia"/>
                <a:sym typeface="Georgia"/>
              </a:rPr>
              <a:t>Кои са важните детайли:</a:t>
            </a:r>
            <a:endParaRPr/>
          </a:p>
          <a:p>
            <a:pPr marL="742950" lvl="1" indent="-285750" algn="l" rtl="0">
              <a:spcBef>
                <a:spcPts val="360"/>
              </a:spcBef>
              <a:spcAft>
                <a:spcPts val="0"/>
              </a:spcAft>
              <a:buClr>
                <a:srgbClr val="002060"/>
              </a:buClr>
              <a:buSzPts val="1800"/>
              <a:buChar char="–"/>
            </a:pPr>
            <a:r>
              <a:rPr lang="bg-BG" sz="1800">
                <a:solidFill>
                  <a:srgbClr val="002060"/>
                </a:solidFill>
                <a:latin typeface="Georgia"/>
                <a:ea typeface="Georgia"/>
                <a:cs typeface="Georgia"/>
                <a:sym typeface="Georgia"/>
              </a:rPr>
              <a:t>Акцента е на предния план, но да не забравяме посланията и от „</a:t>
            </a:r>
            <a:r>
              <a:rPr lang="bg-BG" sz="1800" b="1">
                <a:solidFill>
                  <a:srgbClr val="002060"/>
                </a:solidFill>
                <a:latin typeface="Georgia"/>
                <a:ea typeface="Georgia"/>
                <a:cs typeface="Georgia"/>
                <a:sym typeface="Georgia"/>
              </a:rPr>
              <a:t>фона</a:t>
            </a:r>
            <a:r>
              <a:rPr lang="bg-BG" sz="1800">
                <a:solidFill>
                  <a:srgbClr val="002060"/>
                </a:solidFill>
                <a:latin typeface="Georgia"/>
                <a:ea typeface="Georgia"/>
                <a:cs typeface="Georgia"/>
                <a:sym typeface="Georgia"/>
              </a:rPr>
              <a:t>“;</a:t>
            </a:r>
            <a:endParaRPr/>
          </a:p>
          <a:p>
            <a:pPr marL="457200" lvl="1" indent="0" algn="l" rtl="0">
              <a:spcBef>
                <a:spcPts val="360"/>
              </a:spcBef>
              <a:spcAft>
                <a:spcPts val="0"/>
              </a:spcAft>
              <a:buClr>
                <a:srgbClr val="58585A"/>
              </a:buClr>
              <a:buSzPts val="1800"/>
              <a:buFont typeface="Arial"/>
              <a:buNone/>
            </a:pPr>
            <a:endParaRPr sz="1800">
              <a:solidFill>
                <a:srgbClr val="002060"/>
              </a:solidFill>
              <a:latin typeface="Georgia"/>
              <a:ea typeface="Georgia"/>
              <a:cs typeface="Georgia"/>
              <a:sym typeface="Georgia"/>
            </a:endParaRPr>
          </a:p>
        </p:txBody>
      </p:sp>
      <p:pic>
        <p:nvPicPr>
          <p:cNvPr id="559" name="Google Shape;559;p96"/>
          <p:cNvPicPr preferRelativeResize="0"/>
          <p:nvPr/>
        </p:nvPicPr>
        <p:blipFill rotWithShape="1">
          <a:blip r:embed="rId3">
            <a:alphaModFix/>
          </a:blip>
          <a:srcRect/>
          <a:stretch/>
        </p:blipFill>
        <p:spPr>
          <a:xfrm>
            <a:off x="2411413" y="2060848"/>
            <a:ext cx="5724525" cy="38211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Кризисен ПР и Какво да няма на снимката</a:t>
            </a:r>
            <a:endParaRPr/>
          </a:p>
        </p:txBody>
      </p:sp>
      <p:pic>
        <p:nvPicPr>
          <p:cNvPr id="565" name="Google Shape;565;p97"/>
          <p:cNvPicPr preferRelativeResize="0">
            <a:picLocks noGrp="1"/>
          </p:cNvPicPr>
          <p:nvPr>
            <p:ph type="body" idx="1"/>
          </p:nvPr>
        </p:nvPicPr>
        <p:blipFill rotWithShape="1">
          <a:blip r:embed="rId3">
            <a:alphaModFix/>
          </a:blip>
          <a:srcRect/>
          <a:stretch/>
        </p:blipFill>
        <p:spPr>
          <a:xfrm>
            <a:off x="363538" y="1412875"/>
            <a:ext cx="3646487" cy="4525963"/>
          </a:xfrm>
          <a:prstGeom prst="rect">
            <a:avLst/>
          </a:prstGeom>
          <a:noFill/>
          <a:ln>
            <a:noFill/>
          </a:ln>
        </p:spPr>
      </p:pic>
      <p:pic>
        <p:nvPicPr>
          <p:cNvPr id="566" name="Google Shape;566;p97"/>
          <p:cNvPicPr preferRelativeResize="0"/>
          <p:nvPr/>
        </p:nvPicPr>
        <p:blipFill rotWithShape="1">
          <a:blip r:embed="rId4">
            <a:alphaModFix/>
          </a:blip>
          <a:srcRect/>
          <a:stretch/>
        </p:blipFill>
        <p:spPr>
          <a:xfrm>
            <a:off x="5003800" y="1412875"/>
            <a:ext cx="3148013" cy="451643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Кризисен ПР и Какво да няма на снимката</a:t>
            </a:r>
            <a:endParaRPr/>
          </a:p>
        </p:txBody>
      </p:sp>
      <p:sp>
        <p:nvSpPr>
          <p:cNvPr id="572" name="Google Shape;572;p98"/>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3000"/>
              <a:buFont typeface="Arial"/>
              <a:buNone/>
            </a:pPr>
            <a:r>
              <a:rPr lang="bg-BG" i="1">
                <a:latin typeface="Georgia"/>
                <a:ea typeface="Georgia"/>
                <a:cs typeface="Georgia"/>
                <a:sym typeface="Georgia"/>
              </a:rPr>
              <a:t>Ползването на снимки в публикации – да не се превръща в </a:t>
            </a:r>
            <a:r>
              <a:rPr lang="bg-BG" i="1" strike="sngStrike">
                <a:latin typeface="Georgia"/>
                <a:ea typeface="Georgia"/>
                <a:cs typeface="Georgia"/>
                <a:sym typeface="Georgia"/>
              </a:rPr>
              <a:t>копиране на снимки</a:t>
            </a:r>
            <a:r>
              <a:rPr lang="bg-BG" i="1">
                <a:latin typeface="Georgia"/>
                <a:ea typeface="Georgia"/>
                <a:cs typeface="Georgia"/>
                <a:sym typeface="Georgia"/>
              </a:rPr>
              <a:t> от сайта на Ротари и да напълним кампаниите си с хора от други раси. </a:t>
            </a:r>
            <a:endParaRPr/>
          </a:p>
          <a:p>
            <a:pPr marL="0" lvl="0" indent="0" algn="l" rtl="0">
              <a:spcBef>
                <a:spcPts val="600"/>
              </a:spcBef>
              <a:spcAft>
                <a:spcPts val="0"/>
              </a:spcAft>
              <a:buClr>
                <a:srgbClr val="58585A"/>
              </a:buClr>
              <a:buSzPts val="3000"/>
              <a:buFont typeface="Arial"/>
              <a:buNone/>
            </a:pPr>
            <a:endParaRPr>
              <a:latin typeface="Georgia"/>
              <a:ea typeface="Georgia"/>
              <a:cs typeface="Georgia"/>
              <a:sym typeface="Georgia"/>
            </a:endParaRPr>
          </a:p>
          <a:p>
            <a:pPr marL="0" lvl="0" indent="0" algn="l" rtl="0">
              <a:spcBef>
                <a:spcPts val="600"/>
              </a:spcBef>
              <a:spcAft>
                <a:spcPts val="0"/>
              </a:spcAft>
              <a:buClr>
                <a:srgbClr val="58585A"/>
              </a:buClr>
              <a:buSzPts val="3000"/>
              <a:buFont typeface="Arial"/>
              <a:buNone/>
            </a:pPr>
            <a:r>
              <a:rPr lang="bg-BG" b="1" i="1">
                <a:latin typeface="Georgia"/>
                <a:ea typeface="Georgia"/>
                <a:cs typeface="Georgia"/>
                <a:sym typeface="Georgia"/>
              </a:rPr>
              <a:t>Снимков фонд имаме достатъчно, ако е необходимо се обръщайте за съдействие към комитета по публичен имидж.</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9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latin typeface="Arial Narrow"/>
                <a:ea typeface="Arial Narrow"/>
                <a:cs typeface="Arial Narrow"/>
                <a:sym typeface="Arial Narrow"/>
              </a:rPr>
              <a:t>Като финал</a:t>
            </a:r>
            <a:endParaRPr/>
          </a:p>
        </p:txBody>
      </p:sp>
      <p:sp>
        <p:nvSpPr>
          <p:cNvPr id="578" name="Google Shape;578;p99"/>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3000"/>
              <a:buFont typeface="Arial"/>
              <a:buNone/>
            </a:pPr>
            <a:r>
              <a:rPr lang="bg-BG">
                <a:latin typeface="Georgia"/>
                <a:ea typeface="Georgia"/>
                <a:cs typeface="Georgia"/>
                <a:sym typeface="Georgia"/>
              </a:rPr>
              <a:t>Ползването на снимки е добра практика.</a:t>
            </a:r>
            <a:endParaRPr/>
          </a:p>
          <a:p>
            <a:pPr marL="0" lvl="0" indent="0" algn="l" rtl="0">
              <a:spcBef>
                <a:spcPts val="600"/>
              </a:spcBef>
              <a:spcAft>
                <a:spcPts val="0"/>
              </a:spcAft>
              <a:buClr>
                <a:srgbClr val="58585A"/>
              </a:buClr>
              <a:buSzPts val="3000"/>
              <a:buFont typeface="Arial"/>
              <a:buNone/>
            </a:pPr>
            <a:r>
              <a:rPr lang="bg-BG">
                <a:latin typeface="Georgia"/>
                <a:ea typeface="Georgia"/>
                <a:cs typeface="Georgia"/>
                <a:sym typeface="Georgia"/>
              </a:rPr>
              <a:t>За да стигнем до повече хора </a:t>
            </a:r>
            <a:r>
              <a:rPr lang="bg-BG" u="sng">
                <a:latin typeface="Georgia"/>
                <a:ea typeface="Georgia"/>
                <a:cs typeface="Georgia"/>
                <a:sym typeface="Georgia"/>
              </a:rPr>
              <a:t>без да плащаме</a:t>
            </a:r>
            <a:r>
              <a:rPr lang="bg-BG">
                <a:latin typeface="Georgia"/>
                <a:ea typeface="Georgia"/>
                <a:cs typeface="Georgia"/>
                <a:sym typeface="Georgia"/>
              </a:rPr>
              <a:t> за популяризиране можем да ползваме: </a:t>
            </a:r>
            <a:r>
              <a:rPr lang="bg-BG" i="1">
                <a:latin typeface="Georgia"/>
                <a:ea typeface="Georgia"/>
                <a:cs typeface="Georgia"/>
                <a:sym typeface="Georgia"/>
              </a:rPr>
              <a:t>събития, видео, или видео на живо</a:t>
            </a:r>
            <a:r>
              <a:rPr lang="bg-BG">
                <a:latin typeface="Georgia"/>
                <a:ea typeface="Georgia"/>
                <a:cs typeface="Georgia"/>
                <a:sym typeface="Georgia"/>
              </a:rPr>
              <a:t>. </a:t>
            </a:r>
            <a:endParaRPr/>
          </a:p>
          <a:p>
            <a:pPr marL="0" lvl="0" indent="0" algn="l" rtl="0">
              <a:spcBef>
                <a:spcPts val="600"/>
              </a:spcBef>
              <a:spcAft>
                <a:spcPts val="0"/>
              </a:spcAft>
              <a:buClr>
                <a:srgbClr val="58585A"/>
              </a:buClr>
              <a:buSzPts val="3000"/>
              <a:buFont typeface="Arial"/>
              <a:buNone/>
            </a:pPr>
            <a:endParaRPr>
              <a:latin typeface="Georgia"/>
              <a:ea typeface="Georgia"/>
              <a:cs typeface="Georgia"/>
              <a:sym typeface="Georgia"/>
            </a:endParaRPr>
          </a:p>
          <a:p>
            <a:pPr marL="0" lvl="0" indent="0" algn="l" rtl="0">
              <a:spcBef>
                <a:spcPts val="600"/>
              </a:spcBef>
              <a:spcAft>
                <a:spcPts val="0"/>
              </a:spcAft>
              <a:buClr>
                <a:srgbClr val="58585A"/>
              </a:buClr>
              <a:buSzPts val="3000"/>
              <a:buFont typeface="Arial"/>
              <a:buNone/>
            </a:pPr>
            <a:r>
              <a:rPr lang="bg-BG">
                <a:latin typeface="Georgia"/>
                <a:ea typeface="Georgia"/>
                <a:cs typeface="Georgia"/>
                <a:sym typeface="Georgia"/>
              </a:rPr>
              <a:t>Това гарантира по-голяма популярност. (</a:t>
            </a:r>
            <a:r>
              <a:rPr lang="bg-BG" i="1">
                <a:latin typeface="Georgia"/>
                <a:ea typeface="Georgia"/>
                <a:cs typeface="Georgia"/>
                <a:sym typeface="Georgia"/>
              </a:rPr>
              <a:t>Защо?</a:t>
            </a:r>
            <a:r>
              <a:rPr lang="bg-BG">
                <a:latin typeface="Georgia"/>
                <a:ea typeface="Georgia"/>
                <a:cs typeface="Georgia"/>
                <a:sym typeface="Georgia"/>
              </a:rPr>
              <a: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00"/>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4000" b="1">
                <a:latin typeface="Arial Narrow"/>
                <a:ea typeface="Arial Narrow"/>
                <a:cs typeface="Arial Narrow"/>
                <a:sym typeface="Arial Narrow"/>
              </a:rPr>
              <a:t>На добър час и запомнете: няма грозна жена има кофти осветление ☺</a:t>
            </a:r>
            <a:endParaRPr sz="4000" b="1">
              <a:latin typeface="Arial Narrow"/>
              <a:ea typeface="Arial Narrow"/>
              <a:cs typeface="Arial Narrow"/>
              <a:sym typeface="Arial Narrow"/>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101"/>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02"/>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ctr" anchorCtr="0">
            <a:noAutofit/>
          </a:bodyPr>
          <a:lstStyle/>
          <a:p>
            <a:pPr marL="0" lvl="0" indent="0" algn="l" rtl="0">
              <a:spcBef>
                <a:spcPts val="0"/>
              </a:spcBef>
              <a:spcAft>
                <a:spcPts val="0"/>
              </a:spcAft>
              <a:buNone/>
            </a:pPr>
            <a:r>
              <a:rPr lang="bg-BG" sz="3600" b="1">
                <a:latin typeface="Times New Roman"/>
                <a:ea typeface="Times New Roman"/>
                <a:cs typeface="Times New Roman"/>
                <a:sym typeface="Times New Roman"/>
              </a:rPr>
              <a:t>Проект на светло</a:t>
            </a:r>
            <a:endParaRPr sz="3600" b="1">
              <a:latin typeface="Times New Roman"/>
              <a:ea typeface="Times New Roman"/>
              <a:cs typeface="Times New Roman"/>
              <a:sym typeface="Times New Roman"/>
            </a:endParaRPr>
          </a:p>
        </p:txBody>
      </p:sp>
      <p:sp>
        <p:nvSpPr>
          <p:cNvPr id="595" name="Google Shape;595;p102"/>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2400"/>
              <a:buNone/>
            </a:pPr>
            <a:r>
              <a:rPr lang="bg-BG" sz="2400" b="1">
                <a:latin typeface="Georgia"/>
                <a:ea typeface="Georgia"/>
                <a:cs typeface="Georgia"/>
                <a:sym typeface="Georgia"/>
              </a:rPr>
              <a:t>Да изведем успеха от анонимност</a:t>
            </a:r>
            <a:endParaRPr sz="2400" b="1">
              <a:latin typeface="Georgia"/>
              <a:ea typeface="Georgia"/>
              <a:cs typeface="Georgia"/>
              <a:sym typeface="Georgia"/>
            </a:endParaRPr>
          </a:p>
          <a:p>
            <a:pPr marL="0" lvl="0" indent="0" algn="l" rtl="0">
              <a:spcBef>
                <a:spcPts val="400"/>
              </a:spcBef>
              <a:spcAft>
                <a:spcPts val="0"/>
              </a:spcAft>
              <a:buClr>
                <a:schemeClr val="dk2"/>
              </a:buClr>
              <a:buSzPts val="2000"/>
              <a:buNone/>
            </a:pPr>
            <a:r>
              <a:rPr lang="bg-BG" sz="2000" b="1">
                <a:latin typeface="Georgia"/>
                <a:ea typeface="Georgia"/>
                <a:cs typeface="Georgia"/>
                <a:sym typeface="Georgia"/>
              </a:rPr>
              <a:t>Комитет по публичен имидж</a:t>
            </a:r>
            <a:endParaRPr sz="2000" b="1">
              <a:latin typeface="Georgia"/>
              <a:ea typeface="Georgia"/>
              <a:cs typeface="Georgia"/>
              <a:sym typeface="Georgi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0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Преди проектът да е факт</a:t>
            </a:r>
            <a:endParaRPr b="1"/>
          </a:p>
        </p:txBody>
      </p:sp>
      <p:sp>
        <p:nvSpPr>
          <p:cNvPr id="602" name="Google Shape;602;p103"/>
          <p:cNvSpPr txBox="1">
            <a:spLocks noGrp="1"/>
          </p:cNvSpPr>
          <p:nvPr>
            <p:ph type="body" idx="1"/>
          </p:nvPr>
        </p:nvSpPr>
        <p:spPr>
          <a:xfrm>
            <a:off x="381000" y="1052736"/>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800"/>
              <a:buNone/>
            </a:pPr>
            <a:endParaRPr sz="1800">
              <a:solidFill>
                <a:srgbClr val="002060"/>
              </a:solidFill>
            </a:endParaRPr>
          </a:p>
          <a:p>
            <a:pPr marL="0" lvl="0" indent="0" algn="l" rtl="0">
              <a:spcBef>
                <a:spcPts val="560"/>
              </a:spcBef>
              <a:spcAft>
                <a:spcPts val="0"/>
              </a:spcAft>
              <a:buClr>
                <a:srgbClr val="002060"/>
              </a:buClr>
              <a:buSzPts val="2800"/>
              <a:buNone/>
            </a:pPr>
            <a:r>
              <a:rPr lang="bg-BG" sz="2800" b="1">
                <a:solidFill>
                  <a:srgbClr val="002060"/>
                </a:solidFill>
              </a:rPr>
              <a:t>Етап на подготовка</a:t>
            </a:r>
            <a:endParaRPr/>
          </a:p>
          <a:p>
            <a:pPr marL="0" lvl="0" indent="0" algn="l" rtl="0">
              <a:spcBef>
                <a:spcPts val="360"/>
              </a:spcBef>
              <a:spcAft>
                <a:spcPts val="0"/>
              </a:spcAft>
              <a:buClr>
                <a:srgbClr val="58585A"/>
              </a:buClr>
              <a:buSzPts val="1800"/>
              <a:buNone/>
            </a:pPr>
            <a:endParaRPr sz="1800" b="1">
              <a:solidFill>
                <a:srgbClr val="002060"/>
              </a:solidFill>
            </a:endParaRPr>
          </a:p>
          <a:p>
            <a:pPr marL="342900" lvl="0" indent="-342900" algn="l" rtl="0">
              <a:spcBef>
                <a:spcPts val="360"/>
              </a:spcBef>
              <a:spcAft>
                <a:spcPts val="0"/>
              </a:spcAft>
              <a:buClr>
                <a:srgbClr val="002060"/>
              </a:buClr>
              <a:buSzPts val="1800"/>
              <a:buChar char="•"/>
            </a:pPr>
            <a:r>
              <a:rPr lang="bg-BG" sz="1800" b="1">
                <a:solidFill>
                  <a:srgbClr val="002060"/>
                </a:solidFill>
              </a:rPr>
              <a:t>Документирайте</a:t>
            </a:r>
            <a:r>
              <a:rPr lang="bg-BG" sz="1800">
                <a:solidFill>
                  <a:srgbClr val="002060"/>
                </a:solidFill>
              </a:rPr>
              <a:t>! </a:t>
            </a:r>
            <a:br>
              <a:rPr lang="bg-BG" sz="1800">
                <a:solidFill>
                  <a:srgbClr val="002060"/>
                </a:solidFill>
              </a:rPr>
            </a:br>
            <a:r>
              <a:rPr lang="bg-BG" sz="1800">
                <a:solidFill>
                  <a:srgbClr val="002060"/>
                </a:solidFill>
              </a:rPr>
              <a:t>Правете </a:t>
            </a:r>
            <a:r>
              <a:rPr lang="bg-BG" sz="1800" b="1">
                <a:solidFill>
                  <a:srgbClr val="002060"/>
                </a:solidFill>
              </a:rPr>
              <a:t>снимки</a:t>
            </a:r>
            <a:r>
              <a:rPr lang="bg-BG" sz="1800">
                <a:solidFill>
                  <a:srgbClr val="002060"/>
                </a:solidFill>
              </a:rPr>
              <a:t> и от записките си от срещи с потенцилни бенефициенти и партньори пишете кратки </a:t>
            </a:r>
            <a:r>
              <a:rPr lang="bg-BG" sz="1800" b="1">
                <a:solidFill>
                  <a:srgbClr val="002060"/>
                </a:solidFill>
              </a:rPr>
              <a:t>информационни текстове</a:t>
            </a:r>
            <a:r>
              <a:rPr lang="bg-BG" sz="1800">
                <a:solidFill>
                  <a:srgbClr val="002060"/>
                </a:solidFill>
              </a:rPr>
              <a:t>. </a:t>
            </a:r>
            <a:r>
              <a:rPr lang="bg-BG" sz="1800" b="1">
                <a:solidFill>
                  <a:srgbClr val="FFC000"/>
                </a:solidFill>
              </a:rPr>
              <a:t>Публикувайте</a:t>
            </a:r>
            <a:r>
              <a:rPr lang="bg-BG" sz="1800">
                <a:solidFill>
                  <a:srgbClr val="FFC000"/>
                </a:solidFill>
              </a:rPr>
              <a:t> </a:t>
            </a:r>
            <a:r>
              <a:rPr lang="bg-BG" sz="1800">
                <a:solidFill>
                  <a:srgbClr val="002060"/>
                </a:solidFill>
              </a:rPr>
              <a:t>с тяхно знание на сайта и </a:t>
            </a:r>
            <a:r>
              <a:rPr lang="bg-BG" sz="1800" b="1">
                <a:solidFill>
                  <a:srgbClr val="FFC000"/>
                </a:solidFill>
              </a:rPr>
              <a:t>споделете</a:t>
            </a:r>
            <a:r>
              <a:rPr lang="bg-BG" sz="1800">
                <a:solidFill>
                  <a:srgbClr val="FFC000"/>
                </a:solidFill>
              </a:rPr>
              <a:t> </a:t>
            </a:r>
            <a:r>
              <a:rPr lang="bg-BG" sz="1800">
                <a:solidFill>
                  <a:srgbClr val="002060"/>
                </a:solidFill>
              </a:rPr>
              <a:t>в социалните мрежи, като ги посочите.</a:t>
            </a:r>
            <a:endParaRPr/>
          </a:p>
          <a:p>
            <a:pPr marL="342900" lvl="0" indent="-228600" algn="l" rtl="0">
              <a:spcBef>
                <a:spcPts val="360"/>
              </a:spcBef>
              <a:spcAft>
                <a:spcPts val="0"/>
              </a:spcAft>
              <a:buClr>
                <a:srgbClr val="58585A"/>
              </a:buClr>
              <a:buSzPts val="1800"/>
              <a:buNone/>
            </a:pPr>
            <a:endParaRPr sz="1800">
              <a:solidFill>
                <a:srgbClr val="002060"/>
              </a:solidFill>
            </a:endParaRPr>
          </a:p>
          <a:p>
            <a:pPr marL="342900" lvl="0" indent="-342900" algn="l" rtl="0">
              <a:spcBef>
                <a:spcPts val="360"/>
              </a:spcBef>
              <a:spcAft>
                <a:spcPts val="0"/>
              </a:spcAft>
              <a:buClr>
                <a:srgbClr val="002060"/>
              </a:buClr>
              <a:buSzPts val="1800"/>
              <a:buChar char="•"/>
            </a:pPr>
            <a:r>
              <a:rPr lang="bg-BG" sz="1800" b="1">
                <a:solidFill>
                  <a:srgbClr val="002060"/>
                </a:solidFill>
              </a:rPr>
              <a:t>Информирайте</a:t>
            </a:r>
            <a:r>
              <a:rPr lang="bg-BG" sz="1800">
                <a:solidFill>
                  <a:srgbClr val="002060"/>
                </a:solidFill>
              </a:rPr>
              <a:t> общността </a:t>
            </a:r>
            <a:r>
              <a:rPr lang="bg-BG" sz="1800" b="1">
                <a:solidFill>
                  <a:srgbClr val="002060"/>
                </a:solidFill>
              </a:rPr>
              <a:t>за проблема</a:t>
            </a:r>
            <a:r>
              <a:rPr lang="bg-BG" sz="1800">
                <a:solidFill>
                  <a:srgbClr val="002060"/>
                </a:solidFill>
              </a:rPr>
              <a:t> и покажете </a:t>
            </a:r>
            <a:r>
              <a:rPr lang="bg-BG" sz="1800" b="1">
                <a:solidFill>
                  <a:srgbClr val="002060"/>
                </a:solidFill>
              </a:rPr>
              <a:t>готовността си да го решите заедно</a:t>
            </a:r>
            <a:r>
              <a:rPr lang="bg-BG" sz="1800">
                <a:solidFill>
                  <a:srgbClr val="002060"/>
                </a:solidFill>
              </a:rPr>
              <a:t> – </a:t>
            </a:r>
            <a:r>
              <a:rPr lang="bg-BG" sz="1800" b="1">
                <a:solidFill>
                  <a:srgbClr val="FFC000"/>
                </a:solidFill>
              </a:rPr>
              <a:t>публикувайте</a:t>
            </a:r>
            <a:r>
              <a:rPr lang="bg-BG" sz="1800">
                <a:solidFill>
                  <a:srgbClr val="FFC000"/>
                </a:solidFill>
              </a:rPr>
              <a:t> </a:t>
            </a:r>
            <a:r>
              <a:rPr lang="bg-BG" sz="1800">
                <a:solidFill>
                  <a:srgbClr val="002060"/>
                </a:solidFill>
              </a:rPr>
              <a:t>и </a:t>
            </a:r>
            <a:r>
              <a:rPr lang="bg-BG" sz="1800" b="1">
                <a:solidFill>
                  <a:srgbClr val="FFC000"/>
                </a:solidFill>
              </a:rPr>
              <a:t>споделете</a:t>
            </a:r>
            <a:endParaRPr/>
          </a:p>
          <a:p>
            <a:pPr marL="342900" lvl="0" indent="-228600" algn="l" rtl="0">
              <a:spcBef>
                <a:spcPts val="360"/>
              </a:spcBef>
              <a:spcAft>
                <a:spcPts val="0"/>
              </a:spcAft>
              <a:buClr>
                <a:srgbClr val="58585A"/>
              </a:buClr>
              <a:buSzPts val="1800"/>
              <a:buNone/>
            </a:pPr>
            <a:endParaRPr sz="1800">
              <a:solidFill>
                <a:srgbClr val="002060"/>
              </a:solidFill>
            </a:endParaRPr>
          </a:p>
          <a:p>
            <a:pPr marL="342900" lvl="0" indent="-342900" algn="l" rtl="0">
              <a:spcBef>
                <a:spcPts val="360"/>
              </a:spcBef>
              <a:spcAft>
                <a:spcPts val="0"/>
              </a:spcAft>
              <a:buClr>
                <a:srgbClr val="002060"/>
              </a:buClr>
              <a:buSzPts val="1800"/>
              <a:buChar char="•"/>
            </a:pPr>
            <a:r>
              <a:rPr lang="bg-BG" sz="1800" b="1">
                <a:solidFill>
                  <a:srgbClr val="002060"/>
                </a:solidFill>
              </a:rPr>
              <a:t>Посочете възможни решения </a:t>
            </a:r>
            <a:r>
              <a:rPr lang="bg-BG" sz="1800">
                <a:solidFill>
                  <a:srgbClr val="002060"/>
                </a:solidFill>
              </a:rPr>
              <a:t>– </a:t>
            </a:r>
            <a:r>
              <a:rPr lang="bg-BG" sz="1800" b="1">
                <a:solidFill>
                  <a:srgbClr val="FFC000"/>
                </a:solidFill>
              </a:rPr>
              <a:t>публикувайте</a:t>
            </a:r>
            <a:r>
              <a:rPr lang="bg-BG" sz="1800">
                <a:solidFill>
                  <a:srgbClr val="FFC000"/>
                </a:solidFill>
              </a:rPr>
              <a:t> </a:t>
            </a:r>
            <a:r>
              <a:rPr lang="bg-BG" sz="1800">
                <a:solidFill>
                  <a:srgbClr val="002060"/>
                </a:solidFill>
              </a:rPr>
              <a:t>и </a:t>
            </a:r>
            <a:r>
              <a:rPr lang="bg-BG" sz="1800" b="1">
                <a:solidFill>
                  <a:srgbClr val="FFC000"/>
                </a:solidFill>
              </a:rPr>
              <a:t>споделете</a:t>
            </a:r>
            <a:endParaRPr/>
          </a:p>
          <a:p>
            <a:pPr marL="342900" lvl="0" indent="-228600" algn="l" rtl="0">
              <a:spcBef>
                <a:spcPts val="360"/>
              </a:spcBef>
              <a:spcAft>
                <a:spcPts val="0"/>
              </a:spcAft>
              <a:buClr>
                <a:srgbClr val="58585A"/>
              </a:buClr>
              <a:buSzPts val="1800"/>
              <a:buNone/>
            </a:pPr>
            <a:endParaRPr sz="1800">
              <a:solidFill>
                <a:srgbClr val="002060"/>
              </a:solidFill>
            </a:endParaRPr>
          </a:p>
          <a:p>
            <a:pPr marL="742950" lvl="1" indent="-158750" algn="l" rtl="0">
              <a:spcBef>
                <a:spcPts val="400"/>
              </a:spcBef>
              <a:spcAft>
                <a:spcPts val="0"/>
              </a:spcAft>
              <a:buClr>
                <a:srgbClr val="58585A"/>
              </a:buClr>
              <a:buSzPts val="2000"/>
              <a:buNone/>
            </a:pPr>
            <a:endParaRPr sz="2000">
              <a:solidFill>
                <a:srgbClr val="002060"/>
              </a:solidFill>
            </a:endParaRPr>
          </a:p>
          <a:p>
            <a:pPr marL="342900" lvl="0" indent="-190500" algn="l" rtl="0">
              <a:spcBef>
                <a:spcPts val="480"/>
              </a:spcBef>
              <a:spcAft>
                <a:spcPts val="0"/>
              </a:spcAft>
              <a:buClr>
                <a:srgbClr val="58585A"/>
              </a:buClr>
              <a:buSzPts val="2400"/>
              <a:buFont typeface="Georgia"/>
              <a:buNone/>
            </a:pPr>
            <a:endParaRPr sz="240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0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Етап на приобщаване</a:t>
            </a:r>
            <a:endParaRPr b="1"/>
          </a:p>
        </p:txBody>
      </p:sp>
      <p:sp>
        <p:nvSpPr>
          <p:cNvPr id="609" name="Google Shape;609;p104"/>
          <p:cNvSpPr txBox="1">
            <a:spLocks noGrp="1"/>
          </p:cNvSpPr>
          <p:nvPr>
            <p:ph type="body" idx="1"/>
          </p:nvPr>
        </p:nvSpPr>
        <p:spPr>
          <a:xfrm>
            <a:off x="381000" y="1052736"/>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800"/>
              <a:buNone/>
            </a:pPr>
            <a:endParaRPr sz="1800" dirty="0">
              <a:solidFill>
                <a:srgbClr val="002060"/>
              </a:solidFill>
            </a:endParaRPr>
          </a:p>
          <a:p>
            <a:pPr marL="0" lvl="0" indent="0" algn="l" rtl="0">
              <a:spcBef>
                <a:spcPts val="560"/>
              </a:spcBef>
              <a:spcAft>
                <a:spcPts val="0"/>
              </a:spcAft>
              <a:buClr>
                <a:srgbClr val="002060"/>
              </a:buClr>
              <a:buSzPts val="2800"/>
              <a:buNone/>
            </a:pPr>
            <a:r>
              <a:rPr lang="bg-BG" sz="2800" b="1" dirty="0">
                <a:solidFill>
                  <a:srgbClr val="002060"/>
                </a:solidFill>
              </a:rPr>
              <a:t>Да увлечем съмишленици</a:t>
            </a:r>
            <a:endParaRPr dirty="0"/>
          </a:p>
          <a:p>
            <a:pPr marL="0" lvl="0" indent="0" algn="l" rtl="0">
              <a:spcBef>
                <a:spcPts val="360"/>
              </a:spcBef>
              <a:spcAft>
                <a:spcPts val="0"/>
              </a:spcAft>
              <a:buClr>
                <a:srgbClr val="002060"/>
              </a:buClr>
              <a:buSzPts val="1800"/>
              <a:buNone/>
            </a:pPr>
            <a:r>
              <a:rPr lang="bg-BG" sz="1800" b="1" dirty="0">
                <a:solidFill>
                  <a:srgbClr val="002060"/>
                </a:solidFill>
              </a:rPr>
              <a:t>Преди проектът да е факт</a:t>
            </a:r>
            <a:endParaRPr dirty="0"/>
          </a:p>
          <a:p>
            <a:pPr marL="0" lvl="0" indent="0" algn="l" rtl="0">
              <a:spcBef>
                <a:spcPts val="360"/>
              </a:spcBef>
              <a:spcAft>
                <a:spcPts val="0"/>
              </a:spcAft>
              <a:buClr>
                <a:srgbClr val="58585A"/>
              </a:buClr>
              <a:buSzPts val="1800"/>
              <a:buNone/>
            </a:pPr>
            <a:endParaRPr sz="1800" b="1" dirty="0">
              <a:solidFill>
                <a:srgbClr val="002060"/>
              </a:solidFill>
            </a:endParaRPr>
          </a:p>
          <a:p>
            <a:pPr marL="342900" lvl="0" indent="-342900" algn="l" rtl="0">
              <a:spcBef>
                <a:spcPts val="480"/>
              </a:spcBef>
              <a:spcAft>
                <a:spcPts val="0"/>
              </a:spcAft>
              <a:buClr>
                <a:srgbClr val="58585A"/>
              </a:buClr>
              <a:buSzPts val="2400"/>
              <a:buChar char="•"/>
            </a:pPr>
            <a:r>
              <a:rPr lang="bg-BG" sz="2400" dirty="0">
                <a:solidFill>
                  <a:srgbClr val="002060"/>
                </a:solidFill>
              </a:rPr>
              <a:t>Започнете </a:t>
            </a:r>
            <a:r>
              <a:rPr lang="bg-BG" sz="2400" b="1" dirty="0">
                <a:solidFill>
                  <a:srgbClr val="002060"/>
                </a:solidFill>
              </a:rPr>
              <a:t>набиране</a:t>
            </a:r>
            <a:r>
              <a:rPr lang="bg-BG" sz="2400" dirty="0">
                <a:solidFill>
                  <a:srgbClr val="002060"/>
                </a:solidFill>
              </a:rPr>
              <a:t> на доброволци и средства. </a:t>
            </a:r>
            <a:endParaRPr dirty="0">
              <a:solidFill>
                <a:srgbClr val="00206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342900" lvl="0" indent="-342900" algn="l" rtl="0">
              <a:spcBef>
                <a:spcPts val="360"/>
              </a:spcBef>
              <a:spcAft>
                <a:spcPts val="0"/>
              </a:spcAft>
              <a:buClr>
                <a:srgbClr val="58585A"/>
              </a:buClr>
              <a:buSzPts val="1800"/>
              <a:buChar char="•"/>
            </a:pPr>
            <a:r>
              <a:rPr lang="bg-BG" sz="1800" i="1" dirty="0">
                <a:solidFill>
                  <a:srgbClr val="002060"/>
                </a:solidFill>
              </a:rPr>
              <a:t>Дори да не се случи да се класирате за съфинансиране </a:t>
            </a:r>
            <a:r>
              <a:rPr lang="bg-BG" sz="1800" dirty="0">
                <a:solidFill>
                  <a:srgbClr val="002060"/>
                </a:solidFill>
              </a:rPr>
              <a:t>– </a:t>
            </a:r>
            <a:r>
              <a:rPr lang="bg-BG" sz="1800" b="1" dirty="0">
                <a:solidFill>
                  <a:srgbClr val="002060"/>
                </a:solidFill>
              </a:rPr>
              <a:t>ще наберете ресурс</a:t>
            </a:r>
            <a:r>
              <a:rPr lang="bg-BG" sz="1800" dirty="0">
                <a:solidFill>
                  <a:srgbClr val="002060"/>
                </a:solidFill>
              </a:rPr>
              <a:t> </a:t>
            </a:r>
            <a:r>
              <a:rPr lang="bg-BG" sz="1800" i="1" dirty="0">
                <a:solidFill>
                  <a:srgbClr val="002060"/>
                </a:solidFill>
              </a:rPr>
              <a:t>за реализиране на етап от проекта или малък подпроект.</a:t>
            </a:r>
            <a:r>
              <a:rPr lang="bg-BG" sz="1800" dirty="0">
                <a:solidFill>
                  <a:srgbClr val="002060"/>
                </a:solidFill>
              </a:rPr>
              <a:t> </a:t>
            </a:r>
            <a:endParaRPr sz="1800" dirty="0">
              <a:solidFill>
                <a:srgbClr val="00206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Ще спечелите </a:t>
            </a:r>
            <a:r>
              <a:rPr lang="bg-BG" sz="1800" b="1" dirty="0">
                <a:solidFill>
                  <a:srgbClr val="002060"/>
                </a:solidFill>
              </a:rPr>
              <a:t>доверие</a:t>
            </a:r>
            <a:r>
              <a:rPr lang="bg-BG" sz="1800" dirty="0">
                <a:solidFill>
                  <a:srgbClr val="002060"/>
                </a:solidFill>
              </a:rPr>
              <a:t>. </a:t>
            </a:r>
            <a:endParaRPr dirty="0">
              <a:solidFill>
                <a:srgbClr val="002060"/>
              </a:solidFill>
            </a:endParaRPr>
          </a:p>
          <a:p>
            <a:pPr marL="342900" lvl="0" indent="-228600" algn="l" rtl="0">
              <a:spcBef>
                <a:spcPts val="360"/>
              </a:spcBef>
              <a:spcAft>
                <a:spcPts val="0"/>
              </a:spcAft>
              <a:buClr>
                <a:srgbClr val="58585A"/>
              </a:buClr>
              <a:buSzPts val="1800"/>
              <a:buNone/>
            </a:pPr>
            <a:endParaRPr sz="1800" dirty="0"/>
          </a:p>
          <a:p>
            <a:pPr marL="342900" lvl="0" indent="-342900" algn="l" rtl="0">
              <a:spcBef>
                <a:spcPts val="360"/>
              </a:spcBef>
              <a:spcAft>
                <a:spcPts val="0"/>
              </a:spcAft>
              <a:buClr>
                <a:srgbClr val="FFC000"/>
              </a:buClr>
              <a:buSzPts val="1800"/>
              <a:buChar char="•"/>
            </a:pPr>
            <a:r>
              <a:rPr lang="bg-BG" sz="1800" b="1" dirty="0">
                <a:solidFill>
                  <a:srgbClr val="FFC000"/>
                </a:solidFill>
              </a:rPr>
              <a:t>Публикувайте и споделяйте на воля. </a:t>
            </a:r>
            <a:endParaRPr sz="1800" b="1" dirty="0">
              <a:solidFill>
                <a:srgbClr val="FFC00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742950" lvl="1" indent="-158750" algn="l" rtl="0">
              <a:spcBef>
                <a:spcPts val="400"/>
              </a:spcBef>
              <a:spcAft>
                <a:spcPts val="0"/>
              </a:spcAft>
              <a:buClr>
                <a:srgbClr val="58585A"/>
              </a:buClr>
              <a:buSzPts val="2000"/>
              <a:buNone/>
            </a:pPr>
            <a:endParaRPr sz="2000" dirty="0">
              <a:solidFill>
                <a:srgbClr val="002060"/>
              </a:solidFill>
            </a:endParaRPr>
          </a:p>
          <a:p>
            <a:pPr marL="342900" lvl="0" indent="-190500" algn="l" rtl="0">
              <a:spcBef>
                <a:spcPts val="480"/>
              </a:spcBef>
              <a:spcAft>
                <a:spcPts val="0"/>
              </a:spcAft>
              <a:buClr>
                <a:srgbClr val="58585A"/>
              </a:buClr>
              <a:buSzPts val="2400"/>
              <a:buFont typeface="Georgia"/>
              <a:buNone/>
            </a:pPr>
            <a:endParaRPr sz="2400"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smtClean="0">
                <a:latin typeface="Arial Narrow" panose="020B0606020202030204" pitchFamily="34" charset="0"/>
              </a:rPr>
              <a:t>Медии</a:t>
            </a:r>
            <a:endParaRPr lang="bg-BG" altLang="bg-BG" sz="2200" b="1" smtClean="0">
              <a:latin typeface="Arial Narrow" panose="020B0606020202030204" pitchFamily="34" charset="0"/>
            </a:endParaRP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t>Връзки с медиите</a:t>
            </a:r>
            <a:r>
              <a:rPr lang="bg-BG" sz="2400" dirty="0"/>
              <a:t> </a:t>
            </a:r>
            <a:endParaRPr lang="bg-BG" sz="2400" dirty="0" smtClean="0"/>
          </a:p>
          <a:p>
            <a:pPr marL="0" indent="0">
              <a:buFont typeface="Arial" panose="020B0604020202020204" pitchFamily="34" charset="0"/>
              <a:buNone/>
              <a:defRPr/>
            </a:pPr>
            <a:endParaRPr lang="ru-RU" sz="1600" b="1" i="1" dirty="0" smtClean="0"/>
          </a:p>
          <a:p>
            <a:pPr marL="0" indent="0">
              <a:buFont typeface="Arial" panose="020B0604020202020204" pitchFamily="34" charset="0"/>
              <a:buNone/>
              <a:defRPr/>
            </a:pPr>
            <a:r>
              <a:rPr lang="ru-RU" sz="1800" b="1" i="1" dirty="0"/>
              <a:t>Определете какви </a:t>
            </a:r>
            <a:r>
              <a:rPr lang="ru-RU" sz="1800" b="1" i="1" dirty="0" smtClean="0"/>
              <a:t>и кои медии </a:t>
            </a:r>
            <a:r>
              <a:rPr lang="ru-RU" sz="1800" b="1" i="1" dirty="0"/>
              <a:t>и журналисти са ви </a:t>
            </a:r>
            <a:r>
              <a:rPr lang="ru-RU" sz="1800" b="1" i="1" dirty="0" smtClean="0"/>
              <a:t>нужни. </a:t>
            </a:r>
            <a:br>
              <a:rPr lang="ru-RU" sz="1800" b="1" i="1" dirty="0" smtClean="0"/>
            </a:br>
            <a:r>
              <a:rPr lang="ru-RU" sz="1800" i="1" dirty="0" smtClean="0"/>
              <a:t>Вие искате от тях бизнес услуга.</a:t>
            </a:r>
            <a:endParaRPr lang="ru-RU" sz="2800" i="1" dirty="0"/>
          </a:p>
          <a:p>
            <a:pPr>
              <a:defRPr/>
            </a:pPr>
            <a:endParaRPr lang="ru-RU" sz="1400" dirty="0" smtClean="0">
              <a:solidFill>
                <a:srgbClr val="002060"/>
              </a:solidFill>
            </a:endParaRPr>
          </a:p>
          <a:p>
            <a:pPr>
              <a:defRPr/>
            </a:pPr>
            <a:r>
              <a:rPr lang="ru-RU" sz="1800" dirty="0" smtClean="0">
                <a:solidFill>
                  <a:srgbClr val="002060"/>
                </a:solidFill>
              </a:rPr>
              <a:t>Търсете медии с </a:t>
            </a:r>
            <a:r>
              <a:rPr lang="ru-RU" sz="1800" b="1" dirty="0" smtClean="0">
                <a:solidFill>
                  <a:srgbClr val="FFC000"/>
                </a:solidFill>
              </a:rPr>
              <a:t>уеб вариант.</a:t>
            </a:r>
            <a:endParaRPr lang="ru-RU" sz="1800" b="1" dirty="0">
              <a:solidFill>
                <a:srgbClr val="FFC000"/>
              </a:solidFill>
            </a:endParaRPr>
          </a:p>
          <a:p>
            <a:pPr>
              <a:defRPr/>
            </a:pPr>
            <a:r>
              <a:rPr lang="ru-RU" sz="1800" b="1" dirty="0" smtClean="0">
                <a:solidFill>
                  <a:srgbClr val="FFC000"/>
                </a:solidFill>
              </a:rPr>
              <a:t>Печатни.</a:t>
            </a:r>
            <a:endParaRPr lang="ru-RU" sz="1800" b="1" dirty="0">
              <a:solidFill>
                <a:srgbClr val="FFC000"/>
              </a:solidFill>
            </a:endParaRPr>
          </a:p>
          <a:p>
            <a:pPr>
              <a:defRPr/>
            </a:pPr>
            <a:r>
              <a:rPr lang="ru-RU" sz="1800" b="1" dirty="0" smtClean="0">
                <a:solidFill>
                  <a:srgbClr val="FFC000"/>
                </a:solidFill>
              </a:rPr>
              <a:t>Радио и телевизия.</a:t>
            </a:r>
          </a:p>
          <a:p>
            <a:pPr>
              <a:defRPr/>
            </a:pPr>
            <a:r>
              <a:rPr lang="ru-RU" sz="1800" b="1" dirty="0" smtClean="0">
                <a:solidFill>
                  <a:srgbClr val="FFC000"/>
                </a:solidFill>
              </a:rPr>
              <a:t>Блогове и влогове </a:t>
            </a:r>
            <a:r>
              <a:rPr lang="ru-RU" sz="1800" dirty="0">
                <a:solidFill>
                  <a:srgbClr val="002060"/>
                </a:solidFill>
              </a:rPr>
              <a:t>на ваша територия</a:t>
            </a:r>
            <a:r>
              <a:rPr lang="ru-RU" sz="1800" dirty="0" smtClean="0">
                <a:solidFill>
                  <a:srgbClr val="002060"/>
                </a:solidFill>
              </a:rPr>
              <a:t>.</a:t>
            </a:r>
          </a:p>
          <a:p>
            <a:pPr>
              <a:defRPr/>
            </a:pPr>
            <a:r>
              <a:rPr lang="ru-RU" sz="1800" b="1" dirty="0" smtClean="0">
                <a:solidFill>
                  <a:srgbClr val="FFC000"/>
                </a:solidFill>
              </a:rPr>
              <a:t>Социални мрежи.</a:t>
            </a:r>
            <a:endParaRPr lang="ru-RU" sz="1800" dirty="0" smtClean="0">
              <a:solidFill>
                <a:srgbClr val="002060"/>
              </a:solidFill>
            </a:endParaRPr>
          </a:p>
          <a:p>
            <a:pPr>
              <a:defRPr/>
            </a:pPr>
            <a:endParaRPr lang="bg-BG" sz="1400" dirty="0" smtClean="0">
              <a:solidFill>
                <a:srgbClr val="002060"/>
              </a:solidFill>
            </a:endParaRPr>
          </a:p>
          <a:p>
            <a:pPr marL="0" indent="0">
              <a:buFont typeface="Arial" panose="020B0604020202020204" pitchFamily="34" charset="0"/>
              <a:buNone/>
              <a:defRPr/>
            </a:pPr>
            <a:r>
              <a:rPr lang="bg-BG" sz="1800" i="1" dirty="0"/>
              <a:t>Годишно </a:t>
            </a:r>
            <a:r>
              <a:rPr lang="bg-BG" sz="1800" i="1" dirty="0" smtClean="0"/>
              <a:t>се появяват около </a:t>
            </a:r>
            <a:r>
              <a:rPr lang="bg-BG" sz="1800" i="1" dirty="0"/>
              <a:t>3000 </a:t>
            </a:r>
            <a:r>
              <a:rPr lang="bg-BG" sz="1800" i="1" dirty="0" smtClean="0"/>
              <a:t>публикации за </a:t>
            </a:r>
            <a:r>
              <a:rPr lang="bg-BG" sz="1800" i="1" dirty="0"/>
              <a:t>дейността </a:t>
            </a:r>
            <a:r>
              <a:rPr lang="bg-BG" sz="1800" i="1" dirty="0" smtClean="0"/>
              <a:t>ни</a:t>
            </a:r>
            <a:r>
              <a:rPr lang="ru-RU" sz="1800" i="1" dirty="0"/>
              <a:t> </a:t>
            </a:r>
            <a:r>
              <a:rPr lang="ru-RU" sz="1800" i="1" dirty="0" smtClean="0"/>
              <a:t>-</a:t>
            </a:r>
            <a:r>
              <a:rPr lang="ru-RU" sz="1800" i="1" dirty="0"/>
              <a:t> </a:t>
            </a:r>
            <a:r>
              <a:rPr lang="ru-RU" sz="1800" i="1" dirty="0" smtClean="0"/>
              <a:t>за Ротари, Ротаракт, Интеракт. Има над 300 страници, групи и профили. </a:t>
            </a:r>
            <a:endParaRPr lang="ru-RU" sz="1800" i="1" dirty="0"/>
          </a:p>
        </p:txBody>
      </p:sp>
      <p:sp>
        <p:nvSpPr>
          <p:cNvPr id="95236"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243187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0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Одобрени сме</a:t>
            </a:r>
            <a:endParaRPr b="1"/>
          </a:p>
        </p:txBody>
      </p:sp>
      <p:sp>
        <p:nvSpPr>
          <p:cNvPr id="616" name="Google Shape;616;p105"/>
          <p:cNvSpPr txBox="1">
            <a:spLocks noGrp="1"/>
          </p:cNvSpPr>
          <p:nvPr>
            <p:ph type="body" idx="1"/>
          </p:nvPr>
        </p:nvSpPr>
        <p:spPr>
          <a:xfrm>
            <a:off x="381000" y="1052736"/>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600"/>
              <a:buNone/>
            </a:pPr>
            <a:endParaRPr sz="1600" dirty="0">
              <a:solidFill>
                <a:srgbClr val="002060"/>
              </a:solidFill>
            </a:endParaRPr>
          </a:p>
          <a:p>
            <a:pPr marL="0" lvl="0" indent="0" algn="l" rtl="0">
              <a:spcBef>
                <a:spcPts val="480"/>
              </a:spcBef>
              <a:spcAft>
                <a:spcPts val="0"/>
              </a:spcAft>
              <a:buClr>
                <a:srgbClr val="002060"/>
              </a:buClr>
              <a:buSzPts val="2400"/>
              <a:buNone/>
            </a:pPr>
            <a:r>
              <a:rPr lang="bg-BG" sz="2400" b="1" dirty="0">
                <a:solidFill>
                  <a:srgbClr val="002060"/>
                </a:solidFill>
              </a:rPr>
              <a:t>Проектът е одобрен за съфинансиране</a:t>
            </a:r>
            <a:endParaRPr dirty="0"/>
          </a:p>
          <a:p>
            <a:pPr marL="0" lvl="0" indent="0" algn="l" rtl="0">
              <a:spcBef>
                <a:spcPts val="360"/>
              </a:spcBef>
              <a:spcAft>
                <a:spcPts val="0"/>
              </a:spcAft>
              <a:buClr>
                <a:srgbClr val="58585A"/>
              </a:buClr>
              <a:buSzPts val="1800"/>
              <a:buNone/>
            </a:pPr>
            <a:endParaRPr sz="1800" b="1"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Когато проектът е одобрен – </a:t>
            </a:r>
            <a:r>
              <a:rPr lang="bg-BG" sz="1800" b="1" dirty="0">
                <a:solidFill>
                  <a:srgbClr val="002060"/>
                </a:solidFill>
              </a:rPr>
              <a:t>публикувайте го на сайта на дистрикта КАТО ПРОЕКТ (!!!) </a:t>
            </a:r>
            <a:r>
              <a:rPr lang="bg-BG" sz="1800" dirty="0">
                <a:solidFill>
                  <a:srgbClr val="002060"/>
                </a:solidFill>
              </a:rPr>
              <a:t>и </a:t>
            </a:r>
            <a:r>
              <a:rPr lang="bg-BG" sz="1800" b="1" dirty="0">
                <a:solidFill>
                  <a:srgbClr val="002060"/>
                </a:solidFill>
              </a:rPr>
              <a:t>споделете</a:t>
            </a:r>
            <a:r>
              <a:rPr lang="bg-BG" sz="1800" dirty="0">
                <a:solidFill>
                  <a:srgbClr val="002060"/>
                </a:solidFill>
              </a:rPr>
              <a:t>. </a:t>
            </a:r>
            <a:endParaRPr dirty="0">
              <a:solidFill>
                <a:srgbClr val="002060"/>
              </a:solidFill>
            </a:endParaRPr>
          </a:p>
          <a:p>
            <a:pPr marL="342900" lvl="0" indent="-342900" algn="l" rtl="0">
              <a:spcBef>
                <a:spcPts val="360"/>
              </a:spcBef>
              <a:spcAft>
                <a:spcPts val="0"/>
              </a:spcAft>
              <a:buClr>
                <a:srgbClr val="58585A"/>
              </a:buClr>
              <a:buSzPts val="1800"/>
              <a:buChar char="•"/>
            </a:pPr>
            <a:r>
              <a:rPr lang="bg-BG" sz="1800" b="1" dirty="0">
                <a:solidFill>
                  <a:srgbClr val="002060"/>
                </a:solidFill>
              </a:rPr>
              <a:t>Впишете го</a:t>
            </a:r>
            <a:r>
              <a:rPr lang="bg-BG" sz="1800" dirty="0">
                <a:solidFill>
                  <a:srgbClr val="002060"/>
                </a:solidFill>
              </a:rPr>
              <a:t> (ако не сте го направили) в целите в </a:t>
            </a:r>
            <a:r>
              <a:rPr lang="bg-BG" sz="1800" b="1" dirty="0">
                <a:solidFill>
                  <a:srgbClr val="002060"/>
                </a:solidFill>
              </a:rPr>
              <a:t>RCCentral</a:t>
            </a:r>
            <a:r>
              <a:rPr lang="bg-BG" sz="1800" dirty="0">
                <a:solidFill>
                  <a:srgbClr val="002060"/>
                </a:solidFill>
              </a:rPr>
              <a:t>. </a:t>
            </a:r>
            <a:r>
              <a:rPr lang="bg-BG" sz="1800" i="1" dirty="0">
                <a:solidFill>
                  <a:srgbClr val="002060"/>
                </a:solidFill>
              </a:rPr>
              <a:t>Посочете брой часове, доброволци, материални и кешови ресурси, които планирате да използвате</a:t>
            </a:r>
            <a:endParaRPr sz="1800" i="1" dirty="0">
              <a:solidFill>
                <a:srgbClr val="002060"/>
              </a:solidFill>
            </a:endParaRPr>
          </a:p>
          <a:p>
            <a:pPr marL="342900" lvl="0" indent="-342900" algn="l" rtl="0">
              <a:spcBef>
                <a:spcPts val="360"/>
              </a:spcBef>
              <a:spcAft>
                <a:spcPts val="0"/>
              </a:spcAft>
              <a:buClr>
                <a:srgbClr val="58585A"/>
              </a:buClr>
              <a:buSzPts val="1800"/>
              <a:buChar char="•"/>
            </a:pPr>
            <a:r>
              <a:rPr lang="bg-BG" sz="1800" b="1" dirty="0">
                <a:solidFill>
                  <a:srgbClr val="002060"/>
                </a:solidFill>
              </a:rPr>
              <a:t>Изпратете прессъобщение</a:t>
            </a:r>
            <a:endParaRPr sz="1800" b="1"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Информирайте бенефициенти и партньори – </a:t>
            </a:r>
            <a:r>
              <a:rPr lang="bg-BG" sz="1800" b="1" dirty="0">
                <a:solidFill>
                  <a:srgbClr val="002060"/>
                </a:solidFill>
              </a:rPr>
              <a:t>по телефона</a:t>
            </a:r>
            <a:r>
              <a:rPr lang="bg-BG" sz="1800" dirty="0">
                <a:solidFill>
                  <a:srgbClr val="002060"/>
                </a:solidFill>
              </a:rPr>
              <a:t>! – </a:t>
            </a:r>
            <a:r>
              <a:rPr lang="bg-BG" sz="1800" b="1" dirty="0">
                <a:solidFill>
                  <a:srgbClr val="002060"/>
                </a:solidFill>
              </a:rPr>
              <a:t>поканете ги заедно да се порадвате</a:t>
            </a:r>
            <a:endParaRPr sz="1800" b="1"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Дайте интервю (или направете видео за youtube, facebook, instagram и т.н. – похвалете се)</a:t>
            </a:r>
            <a:endParaRPr sz="1800" dirty="0">
              <a:solidFill>
                <a:srgbClr val="00206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342900" lvl="0" indent="-342900" algn="l" rtl="0">
              <a:spcBef>
                <a:spcPts val="360"/>
              </a:spcBef>
              <a:spcAft>
                <a:spcPts val="0"/>
              </a:spcAft>
              <a:buClr>
                <a:srgbClr val="002060"/>
              </a:buClr>
              <a:buSzPts val="1800"/>
              <a:buChar char="•"/>
            </a:pPr>
            <a:r>
              <a:rPr lang="bg-BG" sz="1800" b="1" dirty="0">
                <a:solidFill>
                  <a:srgbClr val="002060"/>
                </a:solidFill>
              </a:rPr>
              <a:t>Изобщо на воля </a:t>
            </a:r>
            <a:r>
              <a:rPr lang="bg-BG" sz="1800" dirty="0">
                <a:solidFill>
                  <a:srgbClr val="002060"/>
                </a:solidFill>
              </a:rPr>
              <a:t>– </a:t>
            </a:r>
            <a:r>
              <a:rPr lang="bg-BG" sz="1800" b="1" dirty="0">
                <a:solidFill>
                  <a:srgbClr val="FFC000"/>
                </a:solidFill>
              </a:rPr>
              <a:t>публикувайте</a:t>
            </a:r>
            <a:r>
              <a:rPr lang="bg-BG" sz="1800" dirty="0">
                <a:solidFill>
                  <a:srgbClr val="FFC000"/>
                </a:solidFill>
              </a:rPr>
              <a:t> </a:t>
            </a:r>
            <a:r>
              <a:rPr lang="bg-BG" sz="1800" dirty="0">
                <a:solidFill>
                  <a:srgbClr val="002060"/>
                </a:solidFill>
              </a:rPr>
              <a:t>и </a:t>
            </a:r>
            <a:r>
              <a:rPr lang="bg-BG" sz="1800" b="1" dirty="0">
                <a:solidFill>
                  <a:srgbClr val="FFC000"/>
                </a:solidFill>
              </a:rPr>
              <a:t>споделяйте.</a:t>
            </a:r>
            <a:endParaRPr sz="1800" b="1" dirty="0">
              <a:solidFill>
                <a:srgbClr val="FFC00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742950" lvl="1" indent="-158750" algn="l" rtl="0">
              <a:spcBef>
                <a:spcPts val="400"/>
              </a:spcBef>
              <a:spcAft>
                <a:spcPts val="0"/>
              </a:spcAft>
              <a:buClr>
                <a:srgbClr val="58585A"/>
              </a:buClr>
              <a:buSzPts val="2000"/>
              <a:buNone/>
            </a:pPr>
            <a:endParaRPr sz="2000" dirty="0">
              <a:solidFill>
                <a:srgbClr val="002060"/>
              </a:solidFill>
            </a:endParaRPr>
          </a:p>
          <a:p>
            <a:pPr marL="342900" lvl="0" indent="-190500" algn="l" rtl="0">
              <a:spcBef>
                <a:spcPts val="480"/>
              </a:spcBef>
              <a:spcAft>
                <a:spcPts val="0"/>
              </a:spcAft>
              <a:buClr>
                <a:srgbClr val="58585A"/>
              </a:buClr>
              <a:buSzPts val="2400"/>
              <a:buFont typeface="Georgia"/>
              <a:buNone/>
            </a:pPr>
            <a:endParaRPr sz="2400" dirty="0">
              <a:solidFill>
                <a:srgbClr val="00206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НА ВСЕКИ ЕТАП</a:t>
            </a:r>
            <a:endParaRPr b="1"/>
          </a:p>
        </p:txBody>
      </p:sp>
      <p:sp>
        <p:nvSpPr>
          <p:cNvPr id="623" name="Google Shape;623;p106"/>
          <p:cNvSpPr txBox="1">
            <a:spLocks noGrp="1"/>
          </p:cNvSpPr>
          <p:nvPr>
            <p:ph type="body" idx="1"/>
          </p:nvPr>
        </p:nvSpPr>
        <p:spPr>
          <a:xfrm>
            <a:off x="381000" y="1052736"/>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600"/>
              <a:buNone/>
            </a:pPr>
            <a:endParaRPr sz="1600">
              <a:solidFill>
                <a:srgbClr val="002060"/>
              </a:solidFill>
            </a:endParaRPr>
          </a:p>
          <a:p>
            <a:pPr marL="0" lvl="0" indent="0" algn="l" rtl="0">
              <a:spcBef>
                <a:spcPts val="480"/>
              </a:spcBef>
              <a:spcAft>
                <a:spcPts val="0"/>
              </a:spcAft>
              <a:buClr>
                <a:srgbClr val="002060"/>
              </a:buClr>
              <a:buSzPts val="2400"/>
              <a:buNone/>
            </a:pPr>
            <a:r>
              <a:rPr lang="bg-BG" sz="2400" b="1">
                <a:solidFill>
                  <a:srgbClr val="002060"/>
                </a:solidFill>
              </a:rPr>
              <a:t>НА ВСЕКИ ЕТАП </a:t>
            </a:r>
            <a:endParaRPr/>
          </a:p>
          <a:p>
            <a:pPr marL="0" lvl="0" indent="0" algn="l" rtl="0">
              <a:spcBef>
                <a:spcPts val="480"/>
              </a:spcBef>
              <a:spcAft>
                <a:spcPts val="0"/>
              </a:spcAft>
              <a:buClr>
                <a:srgbClr val="58585A"/>
              </a:buClr>
              <a:buSzPts val="2400"/>
              <a:buNone/>
            </a:pPr>
            <a:endParaRPr sz="2400" b="1">
              <a:solidFill>
                <a:srgbClr val="002060"/>
              </a:solidFill>
            </a:endParaRPr>
          </a:p>
          <a:p>
            <a:pPr marL="342900" lvl="0" indent="-342900" algn="l" rtl="0">
              <a:spcBef>
                <a:spcPts val="360"/>
              </a:spcBef>
              <a:spcAft>
                <a:spcPts val="0"/>
              </a:spcAft>
              <a:buClr>
                <a:srgbClr val="002060"/>
              </a:buClr>
              <a:buSzPts val="1800"/>
              <a:buChar char="•"/>
            </a:pPr>
            <a:r>
              <a:rPr lang="bg-BG" sz="1800" b="1">
                <a:solidFill>
                  <a:srgbClr val="002060"/>
                </a:solidFill>
              </a:rPr>
              <a:t>Дръжте хората в общността в час.</a:t>
            </a:r>
            <a:endParaRPr/>
          </a:p>
          <a:p>
            <a:pPr marL="342900" lvl="0" indent="-342900" algn="l" rtl="0">
              <a:spcBef>
                <a:spcPts val="360"/>
              </a:spcBef>
              <a:spcAft>
                <a:spcPts val="0"/>
              </a:spcAft>
              <a:buClr>
                <a:srgbClr val="FFC000"/>
              </a:buClr>
              <a:buSzPts val="1800"/>
              <a:buChar char="•"/>
            </a:pPr>
            <a:r>
              <a:rPr lang="bg-BG" sz="1800" b="1">
                <a:solidFill>
                  <a:srgbClr val="FFC000"/>
                </a:solidFill>
              </a:rPr>
              <a:t>публикувайте</a:t>
            </a:r>
            <a:r>
              <a:rPr lang="bg-BG" sz="1800">
                <a:solidFill>
                  <a:srgbClr val="FFC000"/>
                </a:solidFill>
              </a:rPr>
              <a:t> </a:t>
            </a:r>
            <a:r>
              <a:rPr lang="bg-BG" sz="1800">
                <a:solidFill>
                  <a:srgbClr val="002060"/>
                </a:solidFill>
              </a:rPr>
              <a:t>и </a:t>
            </a:r>
            <a:r>
              <a:rPr lang="bg-BG" sz="1800" b="1">
                <a:solidFill>
                  <a:srgbClr val="FFC000"/>
                </a:solidFill>
              </a:rPr>
              <a:t>споделяйте</a:t>
            </a:r>
            <a:endParaRPr sz="1800">
              <a:solidFill>
                <a:srgbClr val="002060"/>
              </a:solidFill>
            </a:endParaRPr>
          </a:p>
          <a:p>
            <a:pPr marL="342900" lvl="0" indent="-342900" algn="l" rtl="0">
              <a:spcBef>
                <a:spcPts val="360"/>
              </a:spcBef>
              <a:spcAft>
                <a:spcPts val="0"/>
              </a:spcAft>
              <a:buClr>
                <a:srgbClr val="002060"/>
              </a:buClr>
              <a:buSzPts val="1800"/>
              <a:buChar char="•"/>
            </a:pPr>
            <a:r>
              <a:rPr lang="bg-BG" sz="1800">
                <a:solidFill>
                  <a:srgbClr val="002060"/>
                </a:solidFill>
              </a:rPr>
              <a:t>Ще ви дойдат много </a:t>
            </a:r>
            <a:r>
              <a:rPr lang="bg-BG" sz="1800" b="1">
                <a:solidFill>
                  <a:srgbClr val="002060"/>
                </a:solidFill>
              </a:rPr>
              <a:t>нови идеи</a:t>
            </a:r>
            <a:r>
              <a:rPr lang="bg-BG" sz="1800">
                <a:solidFill>
                  <a:srgbClr val="002060"/>
                </a:solidFill>
              </a:rPr>
              <a:t> и </a:t>
            </a:r>
            <a:r>
              <a:rPr lang="bg-BG" sz="1800" b="1">
                <a:solidFill>
                  <a:srgbClr val="002060"/>
                </a:solidFill>
              </a:rPr>
              <a:t>съпровождащи дейности </a:t>
            </a:r>
            <a:endParaRPr/>
          </a:p>
          <a:p>
            <a:pPr marL="342900" lvl="0" indent="-342900" algn="l" rtl="0">
              <a:spcBef>
                <a:spcPts val="360"/>
              </a:spcBef>
              <a:spcAft>
                <a:spcPts val="0"/>
              </a:spcAft>
              <a:buClr>
                <a:srgbClr val="002060"/>
              </a:buClr>
              <a:buSzPts val="1800"/>
              <a:buChar char="•"/>
            </a:pPr>
            <a:r>
              <a:rPr lang="bg-BG" sz="1800">
                <a:solidFill>
                  <a:srgbClr val="002060"/>
                </a:solidFill>
              </a:rPr>
              <a:t>Ще получите ценна </a:t>
            </a:r>
            <a:r>
              <a:rPr lang="bg-BG" sz="1800" b="1">
                <a:solidFill>
                  <a:srgbClr val="002060"/>
                </a:solidFill>
              </a:rPr>
              <a:t>обратна информация</a:t>
            </a:r>
            <a:endParaRPr/>
          </a:p>
          <a:p>
            <a:pPr marL="342900" lvl="0" indent="-342900" algn="l" rtl="0">
              <a:spcBef>
                <a:spcPts val="360"/>
              </a:spcBef>
              <a:spcAft>
                <a:spcPts val="0"/>
              </a:spcAft>
              <a:buClr>
                <a:srgbClr val="002060"/>
              </a:buClr>
              <a:buSzPts val="1800"/>
              <a:buChar char="•"/>
            </a:pPr>
            <a:r>
              <a:rPr lang="bg-BG" sz="1800" b="1">
                <a:solidFill>
                  <a:srgbClr val="002060"/>
                </a:solidFill>
              </a:rPr>
              <a:t>И ще ви критикуват естествено. Ако никой не ви критикува и не се съмнава във вас, значи нещо ...</a:t>
            </a:r>
            <a:endParaRPr sz="1800" b="1">
              <a:solidFill>
                <a:srgbClr val="002060"/>
              </a:solidFill>
            </a:endParaRPr>
          </a:p>
          <a:p>
            <a:pPr marL="0" lvl="0" indent="0" algn="l" rtl="0">
              <a:spcBef>
                <a:spcPts val="480"/>
              </a:spcBef>
              <a:spcAft>
                <a:spcPts val="0"/>
              </a:spcAft>
              <a:buClr>
                <a:srgbClr val="58585A"/>
              </a:buClr>
              <a:buSzPts val="2400"/>
              <a:buNone/>
            </a:pPr>
            <a:endParaRPr sz="2400" b="1">
              <a:solidFill>
                <a:srgbClr val="002060"/>
              </a:solidFill>
            </a:endParaRPr>
          </a:p>
          <a:p>
            <a:pPr marL="0" lvl="0" indent="0" algn="l" rtl="0">
              <a:spcBef>
                <a:spcPts val="360"/>
              </a:spcBef>
              <a:spcAft>
                <a:spcPts val="0"/>
              </a:spcAft>
              <a:buClr>
                <a:srgbClr val="002060"/>
              </a:buClr>
              <a:buSzPts val="1800"/>
              <a:buNone/>
            </a:pPr>
            <a:r>
              <a:rPr lang="bg-BG" sz="1800" b="1">
                <a:solidFill>
                  <a:srgbClr val="002060"/>
                </a:solidFill>
              </a:rPr>
              <a:t>Изобщо на воля </a:t>
            </a:r>
            <a:r>
              <a:rPr lang="bg-BG" sz="1800">
                <a:solidFill>
                  <a:srgbClr val="002060"/>
                </a:solidFill>
              </a:rPr>
              <a:t>– </a:t>
            </a:r>
            <a:r>
              <a:rPr lang="bg-BG" sz="1800" b="1">
                <a:solidFill>
                  <a:srgbClr val="FFC000"/>
                </a:solidFill>
              </a:rPr>
              <a:t>публикувайте</a:t>
            </a:r>
            <a:r>
              <a:rPr lang="bg-BG" sz="1800">
                <a:solidFill>
                  <a:srgbClr val="FFC000"/>
                </a:solidFill>
              </a:rPr>
              <a:t> </a:t>
            </a:r>
            <a:r>
              <a:rPr lang="bg-BG" sz="1800">
                <a:solidFill>
                  <a:srgbClr val="002060"/>
                </a:solidFill>
              </a:rPr>
              <a:t>и </a:t>
            </a:r>
            <a:r>
              <a:rPr lang="bg-BG" sz="1800" b="1">
                <a:solidFill>
                  <a:srgbClr val="FFC000"/>
                </a:solidFill>
              </a:rPr>
              <a:t>споделяйте.</a:t>
            </a:r>
            <a:endParaRPr sz="1800" b="1">
              <a:solidFill>
                <a:srgbClr val="FFC000"/>
              </a:solidFill>
            </a:endParaRPr>
          </a:p>
          <a:p>
            <a:pPr marL="342900" lvl="0" indent="-228600" algn="l" rtl="0">
              <a:spcBef>
                <a:spcPts val="360"/>
              </a:spcBef>
              <a:spcAft>
                <a:spcPts val="0"/>
              </a:spcAft>
              <a:buClr>
                <a:srgbClr val="58585A"/>
              </a:buClr>
              <a:buSzPts val="1800"/>
              <a:buNone/>
            </a:pPr>
            <a:endParaRPr sz="1800">
              <a:solidFill>
                <a:srgbClr val="002060"/>
              </a:solidFill>
            </a:endParaRPr>
          </a:p>
          <a:p>
            <a:pPr marL="742950" lvl="1" indent="-158750" algn="l" rtl="0">
              <a:spcBef>
                <a:spcPts val="400"/>
              </a:spcBef>
              <a:spcAft>
                <a:spcPts val="0"/>
              </a:spcAft>
              <a:buClr>
                <a:srgbClr val="58585A"/>
              </a:buClr>
              <a:buSzPts val="2000"/>
              <a:buNone/>
            </a:pPr>
            <a:endParaRPr sz="2000">
              <a:solidFill>
                <a:srgbClr val="002060"/>
              </a:solidFill>
            </a:endParaRPr>
          </a:p>
          <a:p>
            <a:pPr marL="342900" lvl="0" indent="-190500" algn="l" rtl="0">
              <a:spcBef>
                <a:spcPts val="480"/>
              </a:spcBef>
              <a:spcAft>
                <a:spcPts val="0"/>
              </a:spcAft>
              <a:buClr>
                <a:srgbClr val="58585A"/>
              </a:buClr>
              <a:buSzPts val="2400"/>
              <a:buFont typeface="Georgia"/>
              <a:buNone/>
            </a:pPr>
            <a:endParaRPr sz="2400">
              <a:solidFill>
                <a:srgbClr val="00206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Одобрени сме</a:t>
            </a:r>
            <a:endParaRPr b="1"/>
          </a:p>
        </p:txBody>
      </p:sp>
      <p:sp>
        <p:nvSpPr>
          <p:cNvPr id="630" name="Google Shape;630;p107"/>
          <p:cNvSpPr txBox="1">
            <a:spLocks noGrp="1"/>
          </p:cNvSpPr>
          <p:nvPr>
            <p:ph type="body" idx="1"/>
          </p:nvPr>
        </p:nvSpPr>
        <p:spPr>
          <a:xfrm>
            <a:off x="381000" y="1052736"/>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600"/>
              <a:buNone/>
            </a:pPr>
            <a:endParaRPr sz="1600">
              <a:solidFill>
                <a:srgbClr val="002060"/>
              </a:solidFill>
            </a:endParaRPr>
          </a:p>
          <a:p>
            <a:pPr marL="0" lvl="0" indent="0" algn="l" rtl="0">
              <a:spcBef>
                <a:spcPts val="480"/>
              </a:spcBef>
              <a:spcAft>
                <a:spcPts val="0"/>
              </a:spcAft>
              <a:buClr>
                <a:srgbClr val="002060"/>
              </a:buClr>
              <a:buSzPts val="2400"/>
              <a:buNone/>
            </a:pPr>
            <a:r>
              <a:rPr lang="bg-BG" sz="2400" b="1">
                <a:solidFill>
                  <a:srgbClr val="002060"/>
                </a:solidFill>
              </a:rPr>
              <a:t>Когато приключи проекта </a:t>
            </a:r>
            <a:endParaRPr sz="2400" b="1">
              <a:solidFill>
                <a:srgbClr val="002060"/>
              </a:solidFill>
            </a:endParaRPr>
          </a:p>
          <a:p>
            <a:pPr marL="342900" lvl="0" indent="-215900" algn="l" rtl="0">
              <a:spcBef>
                <a:spcPts val="400"/>
              </a:spcBef>
              <a:spcAft>
                <a:spcPts val="0"/>
              </a:spcAft>
              <a:buClr>
                <a:srgbClr val="58585A"/>
              </a:buClr>
              <a:buSzPts val="2000"/>
              <a:buNone/>
            </a:pPr>
            <a:endParaRPr sz="2000"/>
          </a:p>
          <a:p>
            <a:pPr marL="742950" lvl="1" indent="-285750" algn="l" rtl="0">
              <a:spcBef>
                <a:spcPts val="360"/>
              </a:spcBef>
              <a:spcAft>
                <a:spcPts val="0"/>
              </a:spcAft>
              <a:buClr>
                <a:srgbClr val="002060"/>
              </a:buClr>
              <a:buSzPts val="1800"/>
              <a:buChar char="–"/>
            </a:pPr>
            <a:r>
              <a:rPr lang="bg-BG" sz="1800">
                <a:solidFill>
                  <a:srgbClr val="002060"/>
                </a:solidFill>
              </a:rPr>
              <a:t>регистрирайте завършване в RCC с отчитане на планираните параметри</a:t>
            </a:r>
            <a:endParaRPr/>
          </a:p>
          <a:p>
            <a:pPr marL="742950" lvl="1" indent="-285750" algn="l" rtl="0">
              <a:spcBef>
                <a:spcPts val="360"/>
              </a:spcBef>
              <a:spcAft>
                <a:spcPts val="0"/>
              </a:spcAft>
              <a:buClr>
                <a:srgbClr val="002060"/>
              </a:buClr>
              <a:buSzPts val="1800"/>
              <a:buChar char="–"/>
            </a:pPr>
            <a:r>
              <a:rPr lang="bg-BG" sz="1800">
                <a:solidFill>
                  <a:srgbClr val="002060"/>
                </a:solidFill>
              </a:rPr>
              <a:t>пуснете публикация в ShowCase на Rotary org</a:t>
            </a:r>
            <a:endParaRPr sz="1800">
              <a:solidFill>
                <a:srgbClr val="002060"/>
              </a:solidFill>
            </a:endParaRPr>
          </a:p>
          <a:p>
            <a:pPr marL="742950" lvl="1" indent="-285750" algn="l" rtl="0">
              <a:spcBef>
                <a:spcPts val="360"/>
              </a:spcBef>
              <a:spcAft>
                <a:spcPts val="0"/>
              </a:spcAft>
              <a:buClr>
                <a:srgbClr val="002060"/>
              </a:buClr>
              <a:buSzPts val="1800"/>
              <a:buChar char="–"/>
            </a:pPr>
            <a:r>
              <a:rPr lang="bg-BG" sz="1800">
                <a:solidFill>
                  <a:srgbClr val="002060"/>
                </a:solidFill>
              </a:rPr>
              <a:t>отчетете в сайта на дистрикта и споделете</a:t>
            </a:r>
            <a:endParaRPr sz="1800">
              <a:solidFill>
                <a:srgbClr val="002060"/>
              </a:solidFill>
            </a:endParaRPr>
          </a:p>
          <a:p>
            <a:pPr marL="742950" lvl="1" indent="-285750" algn="l" rtl="0">
              <a:spcBef>
                <a:spcPts val="360"/>
              </a:spcBef>
              <a:spcAft>
                <a:spcPts val="0"/>
              </a:spcAft>
              <a:buClr>
                <a:srgbClr val="002060"/>
              </a:buClr>
              <a:buSzPts val="1800"/>
              <a:buChar char="–"/>
            </a:pPr>
            <a:r>
              <a:rPr lang="bg-BG" sz="1800">
                <a:solidFill>
                  <a:srgbClr val="002060"/>
                </a:solidFill>
              </a:rPr>
              <a:t>възложете на майстор на словото да напише прессъобщение</a:t>
            </a:r>
            <a:endParaRPr sz="1800">
              <a:solidFill>
                <a:srgbClr val="002060"/>
              </a:solidFill>
            </a:endParaRPr>
          </a:p>
          <a:p>
            <a:pPr marL="742950" lvl="1" indent="-285750" algn="l" rtl="0">
              <a:spcBef>
                <a:spcPts val="360"/>
              </a:spcBef>
              <a:spcAft>
                <a:spcPts val="0"/>
              </a:spcAft>
              <a:buClr>
                <a:srgbClr val="002060"/>
              </a:buClr>
              <a:buSzPts val="1800"/>
              <a:buChar char="–"/>
            </a:pPr>
            <a:r>
              <a:rPr lang="bg-BG" sz="1800">
                <a:solidFill>
                  <a:srgbClr val="002060"/>
                </a:solidFill>
              </a:rPr>
              <a:t>поканете партньорите си и на място направете импровизиран празник</a:t>
            </a:r>
            <a:endParaRPr/>
          </a:p>
          <a:p>
            <a:pPr marL="742950" lvl="1" indent="-171450" algn="l" rtl="0">
              <a:spcBef>
                <a:spcPts val="360"/>
              </a:spcBef>
              <a:spcAft>
                <a:spcPts val="0"/>
              </a:spcAft>
              <a:buClr>
                <a:srgbClr val="58585A"/>
              </a:buClr>
              <a:buSzPts val="1800"/>
              <a:buNone/>
            </a:pPr>
            <a:endParaRPr sz="1800"/>
          </a:p>
          <a:p>
            <a:pPr marL="342900" lvl="0" indent="-228600" algn="l" rtl="0">
              <a:spcBef>
                <a:spcPts val="360"/>
              </a:spcBef>
              <a:spcAft>
                <a:spcPts val="0"/>
              </a:spcAft>
              <a:buClr>
                <a:srgbClr val="58585A"/>
              </a:buClr>
              <a:buSzPts val="1800"/>
              <a:buNone/>
            </a:pPr>
            <a:endParaRPr sz="1800">
              <a:solidFill>
                <a:srgbClr val="002060"/>
              </a:solidFill>
            </a:endParaRPr>
          </a:p>
          <a:p>
            <a:pPr marL="742950" lvl="1" indent="-158750" algn="l" rtl="0">
              <a:spcBef>
                <a:spcPts val="400"/>
              </a:spcBef>
              <a:spcAft>
                <a:spcPts val="0"/>
              </a:spcAft>
              <a:buClr>
                <a:srgbClr val="58585A"/>
              </a:buClr>
              <a:buSzPts val="2000"/>
              <a:buNone/>
            </a:pPr>
            <a:endParaRPr sz="2000">
              <a:solidFill>
                <a:srgbClr val="002060"/>
              </a:solidFill>
            </a:endParaRPr>
          </a:p>
          <a:p>
            <a:pPr marL="342900" lvl="0" indent="-190500" algn="l" rtl="0">
              <a:spcBef>
                <a:spcPts val="480"/>
              </a:spcBef>
              <a:spcAft>
                <a:spcPts val="0"/>
              </a:spcAft>
              <a:buClr>
                <a:srgbClr val="58585A"/>
              </a:buClr>
              <a:buSzPts val="2400"/>
              <a:buFont typeface="Georgia"/>
              <a:buNone/>
            </a:pPr>
            <a:endParaRPr sz="2400">
              <a:solidFill>
                <a:srgbClr val="00206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0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bg-BG" b="1"/>
              <a:t>Одобрени сме</a:t>
            </a:r>
            <a:endParaRPr b="1"/>
          </a:p>
        </p:txBody>
      </p:sp>
      <p:sp>
        <p:nvSpPr>
          <p:cNvPr id="637" name="Google Shape;637;p108"/>
          <p:cNvSpPr txBox="1">
            <a:spLocks noGrp="1"/>
          </p:cNvSpPr>
          <p:nvPr>
            <p:ph type="body" idx="1"/>
          </p:nvPr>
        </p:nvSpPr>
        <p:spPr>
          <a:xfrm>
            <a:off x="395536" y="1196752"/>
            <a:ext cx="7575376" cy="5112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8585A"/>
              </a:buClr>
              <a:buSzPts val="1600"/>
              <a:buNone/>
            </a:pPr>
            <a:endParaRPr sz="1600" dirty="0">
              <a:solidFill>
                <a:srgbClr val="002060"/>
              </a:solidFill>
            </a:endParaRPr>
          </a:p>
          <a:p>
            <a:pPr marL="0" lvl="0" indent="0" algn="l" rtl="0">
              <a:spcBef>
                <a:spcPts val="480"/>
              </a:spcBef>
              <a:spcAft>
                <a:spcPts val="0"/>
              </a:spcAft>
              <a:buClr>
                <a:srgbClr val="002060"/>
              </a:buClr>
              <a:buSzPts val="2400"/>
              <a:buNone/>
            </a:pPr>
            <a:r>
              <a:rPr lang="bg-BG" sz="2400" b="1" dirty="0">
                <a:solidFill>
                  <a:srgbClr val="002060"/>
                </a:solidFill>
              </a:rPr>
              <a:t>И още</a:t>
            </a:r>
            <a:endParaRPr sz="1800" dirty="0"/>
          </a:p>
          <a:p>
            <a:pPr marL="342900" lvl="0" indent="-342900" algn="l" rtl="0">
              <a:spcBef>
                <a:spcPts val="360"/>
              </a:spcBef>
              <a:spcAft>
                <a:spcPts val="0"/>
              </a:spcAft>
              <a:buClr>
                <a:srgbClr val="58585A"/>
              </a:buClr>
              <a:buSzPts val="1800"/>
              <a:buChar char="•"/>
            </a:pPr>
            <a:r>
              <a:rPr lang="bg-BG" sz="1800" dirty="0">
                <a:solidFill>
                  <a:srgbClr val="002060"/>
                </a:solidFill>
              </a:rPr>
              <a:t>направете </a:t>
            </a:r>
            <a:r>
              <a:rPr lang="bg-BG" sz="1800" b="1" dirty="0" smtClean="0">
                <a:solidFill>
                  <a:srgbClr val="002060"/>
                </a:solidFill>
              </a:rPr>
              <a:t>лого*</a:t>
            </a:r>
            <a:r>
              <a:rPr lang="bg-BG" sz="1800" dirty="0" smtClean="0">
                <a:solidFill>
                  <a:srgbClr val="002060"/>
                </a:solidFill>
              </a:rPr>
              <a:t> </a:t>
            </a:r>
            <a:r>
              <a:rPr lang="bg-BG" sz="1800" dirty="0">
                <a:solidFill>
                  <a:srgbClr val="002060"/>
                </a:solidFill>
              </a:rPr>
              <a:t>на проекта, </a:t>
            </a:r>
            <a:endParaRPr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Мислете за запомнящо се </a:t>
            </a:r>
            <a:r>
              <a:rPr lang="bg-BG" sz="1800" b="1" dirty="0">
                <a:solidFill>
                  <a:srgbClr val="002060"/>
                </a:solidFill>
              </a:rPr>
              <a:t>мото</a:t>
            </a:r>
            <a:r>
              <a:rPr lang="bg-BG" sz="1800" dirty="0">
                <a:solidFill>
                  <a:srgbClr val="002060"/>
                </a:solidFill>
              </a:rPr>
              <a:t> /  лайтмотив</a:t>
            </a:r>
            <a:endParaRPr dirty="0">
              <a:solidFill>
                <a:srgbClr val="002060"/>
              </a:solidFill>
            </a:endParaRPr>
          </a:p>
          <a:p>
            <a:pPr marL="342900" lvl="0" indent="-342900" algn="l" rtl="0">
              <a:spcBef>
                <a:spcPts val="360"/>
              </a:spcBef>
              <a:spcAft>
                <a:spcPts val="0"/>
              </a:spcAft>
              <a:buClr>
                <a:srgbClr val="C00000"/>
              </a:buClr>
              <a:buSzPts val="1800"/>
              <a:buChar char="•"/>
            </a:pPr>
            <a:r>
              <a:rPr lang="bg-BG" sz="1800" b="1" dirty="0">
                <a:solidFill>
                  <a:srgbClr val="C00000"/>
                </a:solidFill>
              </a:rPr>
              <a:t>Създайте виц</a:t>
            </a:r>
            <a:r>
              <a:rPr lang="bg-BG" sz="1800" dirty="0">
                <a:solidFill>
                  <a:srgbClr val="002060"/>
                </a:solidFill>
              </a:rPr>
              <a:t>! В една публикация трябва да има виц!</a:t>
            </a:r>
            <a:endParaRPr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Припомняйте случки.</a:t>
            </a:r>
            <a:endParaRPr sz="1800"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Не се притеснявайте да се покажете в работно облекло, да се усмихнете. </a:t>
            </a:r>
            <a:endParaRPr sz="1800" dirty="0">
              <a:solidFill>
                <a:srgbClr val="002060"/>
              </a:solidFill>
            </a:endParaRPr>
          </a:p>
          <a:p>
            <a:pPr marL="342900" lvl="0" indent="-342900" algn="l" rtl="0">
              <a:spcBef>
                <a:spcPts val="360"/>
              </a:spcBef>
              <a:spcAft>
                <a:spcPts val="0"/>
              </a:spcAft>
              <a:buClr>
                <a:srgbClr val="58585A"/>
              </a:buClr>
              <a:buSzPts val="1800"/>
              <a:buChar char="•"/>
            </a:pPr>
            <a:r>
              <a:rPr lang="bg-BG" sz="1800" dirty="0">
                <a:solidFill>
                  <a:srgbClr val="002060"/>
                </a:solidFill>
              </a:rPr>
              <a:t>Ако проектът касае само деца – не се явявайте само мъже. Поканете семействата си, поканете партньори, учителки, медицински сестри, социални работници, други. ... Дори IW.</a:t>
            </a:r>
            <a:endParaRPr dirty="0">
              <a:solidFill>
                <a:srgbClr val="002060"/>
              </a:solidFill>
            </a:endParaRPr>
          </a:p>
          <a:p>
            <a:pPr marL="342900" lvl="0" indent="-228600" algn="l" rtl="0">
              <a:spcBef>
                <a:spcPts val="360"/>
              </a:spcBef>
              <a:spcAft>
                <a:spcPts val="0"/>
              </a:spcAft>
              <a:buClr>
                <a:srgbClr val="58585A"/>
              </a:buClr>
              <a:buSzPts val="1800"/>
              <a:buNone/>
            </a:pPr>
            <a:endParaRPr sz="1800" dirty="0"/>
          </a:p>
          <a:p>
            <a:pPr marL="0" lvl="0" indent="0" algn="ctr" rtl="0">
              <a:spcBef>
                <a:spcPts val="400"/>
              </a:spcBef>
              <a:spcAft>
                <a:spcPts val="0"/>
              </a:spcAft>
              <a:buClr>
                <a:srgbClr val="002060"/>
              </a:buClr>
              <a:buSzPts val="2000"/>
              <a:buNone/>
            </a:pPr>
            <a:r>
              <a:rPr lang="bg-BG" sz="2000" b="1" dirty="0">
                <a:solidFill>
                  <a:srgbClr val="002060"/>
                </a:solidFill>
              </a:rPr>
              <a:t>Ние, от комитета по PR, сме пълни с идеи как да ви помогнем – свържете се с нас и ще ви подскажем за всеки конкретен случай най-подходящото</a:t>
            </a:r>
            <a:endParaRPr sz="2000" b="1" dirty="0">
              <a:solidFill>
                <a:srgbClr val="002060"/>
              </a:solidFill>
            </a:endParaRPr>
          </a:p>
          <a:p>
            <a:pPr marL="0" lvl="0" indent="0" algn="l" rtl="0">
              <a:spcBef>
                <a:spcPts val="360"/>
              </a:spcBef>
              <a:spcAft>
                <a:spcPts val="0"/>
              </a:spcAft>
              <a:buClr>
                <a:srgbClr val="58585A"/>
              </a:buClr>
              <a:buSzPts val="1800"/>
              <a:buNone/>
            </a:pPr>
            <a:endParaRPr sz="1800" b="1" dirty="0">
              <a:solidFill>
                <a:srgbClr val="FFC000"/>
              </a:solidFill>
            </a:endParaRPr>
          </a:p>
          <a:p>
            <a:pPr marL="342900" lvl="0" indent="-228600" algn="l" rtl="0">
              <a:spcBef>
                <a:spcPts val="360"/>
              </a:spcBef>
              <a:spcAft>
                <a:spcPts val="0"/>
              </a:spcAft>
              <a:buClr>
                <a:srgbClr val="58585A"/>
              </a:buClr>
              <a:buSzPts val="1800"/>
              <a:buNone/>
            </a:pPr>
            <a:endParaRPr sz="1800" dirty="0">
              <a:solidFill>
                <a:srgbClr val="002060"/>
              </a:solidFill>
            </a:endParaRPr>
          </a:p>
          <a:p>
            <a:pPr marL="742950" lvl="1" indent="-158750" algn="l" rtl="0">
              <a:spcBef>
                <a:spcPts val="400"/>
              </a:spcBef>
              <a:spcAft>
                <a:spcPts val="0"/>
              </a:spcAft>
              <a:buClr>
                <a:srgbClr val="58585A"/>
              </a:buClr>
              <a:buSzPts val="2000"/>
              <a:buNone/>
            </a:pPr>
            <a:endParaRPr sz="2000" dirty="0">
              <a:solidFill>
                <a:srgbClr val="002060"/>
              </a:solidFill>
            </a:endParaRPr>
          </a:p>
          <a:p>
            <a:pPr marL="342900" lvl="0" indent="-190500" algn="l" rtl="0">
              <a:spcBef>
                <a:spcPts val="480"/>
              </a:spcBef>
              <a:spcAft>
                <a:spcPts val="0"/>
              </a:spcAft>
              <a:buClr>
                <a:srgbClr val="58585A"/>
              </a:buClr>
              <a:buSzPts val="2400"/>
              <a:buFont typeface="Georgia"/>
              <a:buNone/>
            </a:pPr>
            <a:endParaRPr sz="2400"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09"/>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bg-BG" sz="4000" b="1">
                <a:latin typeface="Arial Narrow"/>
                <a:ea typeface="Arial Narrow"/>
                <a:cs typeface="Arial Narrow"/>
                <a:sym typeface="Arial Narrow"/>
              </a:rPr>
              <a:t>Благодаря за вниманието!</a:t>
            </a:r>
            <a:endParaRPr sz="4000" b="1">
              <a:latin typeface="Arial Narrow"/>
              <a:ea typeface="Arial Narrow"/>
              <a:cs typeface="Arial Narrow"/>
              <a:sym typeface="Arial Narrow"/>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11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111"/>
          <p:cNvPicPr preferRelativeResize="0"/>
          <p:nvPr/>
        </p:nvPicPr>
        <p:blipFill rotWithShape="1">
          <a:blip r:embed="rId3">
            <a:alphaModFix/>
          </a:blip>
          <a:srcRect/>
          <a:stretch/>
        </p:blipFill>
        <p:spPr>
          <a:xfrm>
            <a:off x="3024" y="0"/>
            <a:ext cx="9137952"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12"/>
          <p:cNvSpPr txBox="1">
            <a:spLocks noGrp="1"/>
          </p:cNvSpPr>
          <p:nvPr>
            <p:ph type="ctrTitle"/>
          </p:nvPr>
        </p:nvSpPr>
        <p:spPr>
          <a:xfrm>
            <a:off x="-76200" y="3429000"/>
            <a:ext cx="9296400" cy="990600"/>
          </a:xfrm>
          <a:prstGeom prst="rect">
            <a:avLst/>
          </a:prstGeom>
          <a:solidFill>
            <a:schemeClr val="dk2"/>
          </a:solidFill>
          <a:ln>
            <a:noFill/>
          </a:ln>
          <a:effectLst>
            <a:outerShdw blurRad="63500" dist="50799" dir="2700000">
              <a:srgbClr val="000000">
                <a:alpha val="39215"/>
              </a:srgbClr>
            </a:outerShdw>
          </a:effectLst>
        </p:spPr>
        <p:txBody>
          <a:bodyPr spcFirstLastPara="1" wrap="square" lIns="548625" tIns="0" rIns="0" bIns="91425" anchor="ctr" anchorCtr="0">
            <a:noAutofit/>
          </a:bodyPr>
          <a:lstStyle/>
          <a:p>
            <a:pPr marL="0" lvl="0" indent="0" algn="l" rtl="0">
              <a:lnSpc>
                <a:spcPct val="100000"/>
              </a:lnSpc>
              <a:spcBef>
                <a:spcPts val="0"/>
              </a:spcBef>
              <a:spcAft>
                <a:spcPts val="0"/>
              </a:spcAft>
              <a:buClr>
                <a:schemeClr val="lt1"/>
              </a:buClr>
              <a:buSzPts val="3600"/>
              <a:buFont typeface="Times New Roman"/>
              <a:buNone/>
            </a:pPr>
            <a:r>
              <a:rPr lang="bg-BG" sz="3600" b="1">
                <a:latin typeface="Georgia"/>
                <a:ea typeface="Georgia"/>
                <a:cs typeface="Georgia"/>
                <a:sym typeface="Georgia"/>
              </a:rPr>
              <a:t>Да създадем собствена медия</a:t>
            </a:r>
            <a:endParaRPr>
              <a:latin typeface="Georgia"/>
              <a:ea typeface="Georgia"/>
              <a:cs typeface="Georgia"/>
              <a:sym typeface="Georgia"/>
            </a:endParaRPr>
          </a:p>
        </p:txBody>
      </p:sp>
      <p:sp>
        <p:nvSpPr>
          <p:cNvPr id="658" name="Google Shape;658;p112"/>
          <p:cNvSpPr txBox="1">
            <a:spLocks noGrp="1"/>
          </p:cNvSpPr>
          <p:nvPr>
            <p:ph type="subTitle" idx="1"/>
          </p:nvPr>
        </p:nvSpPr>
        <p:spPr>
          <a:xfrm>
            <a:off x="683568" y="4581128"/>
            <a:ext cx="7704856" cy="95085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2400"/>
              <a:buNone/>
            </a:pPr>
            <a:r>
              <a:rPr lang="bg-BG" sz="2400" b="1">
                <a:latin typeface="Arial Narrow"/>
                <a:ea typeface="Arial Narrow"/>
                <a:cs typeface="Arial Narrow"/>
                <a:sym typeface="Arial Narrow"/>
              </a:rPr>
              <a:t>Оптимално използване на онлайн ресурси за публикуване</a:t>
            </a:r>
            <a:endParaRPr>
              <a:latin typeface="Arial Narrow"/>
              <a:ea typeface="Arial Narrow"/>
              <a:cs typeface="Arial Narrow"/>
              <a:sym typeface="Arial Narrow"/>
            </a:endParaRPr>
          </a:p>
          <a:p>
            <a:pPr marL="0" lvl="0" indent="0" algn="l" rtl="0">
              <a:lnSpc>
                <a:spcPct val="100000"/>
              </a:lnSpc>
              <a:spcBef>
                <a:spcPts val="400"/>
              </a:spcBef>
              <a:spcAft>
                <a:spcPts val="0"/>
              </a:spcAft>
              <a:buClr>
                <a:schemeClr val="dk2"/>
              </a:buClr>
              <a:buSzPts val="2000"/>
              <a:buNone/>
            </a:pPr>
            <a:r>
              <a:rPr lang="bg-BG" sz="2000" b="1">
                <a:latin typeface="Arial Narrow"/>
                <a:ea typeface="Arial Narrow"/>
                <a:cs typeface="Arial Narrow"/>
                <a:sym typeface="Arial Narrow"/>
              </a:rPr>
              <a:t>Никола Минков</a:t>
            </a:r>
            <a:r>
              <a:rPr lang="bg-BG" sz="2000" b="1" i="0" u="none">
                <a:solidFill>
                  <a:schemeClr val="dk2"/>
                </a:solidFill>
                <a:latin typeface="Arial Narrow"/>
                <a:ea typeface="Arial Narrow"/>
                <a:cs typeface="Arial Narrow"/>
                <a:sym typeface="Arial Narrow"/>
              </a:rPr>
              <a:t>, </a:t>
            </a:r>
            <a:r>
              <a:rPr lang="bg-BG" sz="2000" b="1">
                <a:latin typeface="Arial Narrow"/>
                <a:ea typeface="Arial Narrow"/>
                <a:cs typeface="Arial Narrow"/>
                <a:sym typeface="Arial Narrow"/>
              </a:rPr>
              <a:t>Елект президент</a:t>
            </a:r>
            <a:endParaRPr>
              <a:latin typeface="Arial Narrow"/>
              <a:ea typeface="Arial Narrow"/>
              <a:cs typeface="Arial Narrow"/>
              <a:sym typeface="Arial Narrow"/>
            </a:endParaRPr>
          </a:p>
          <a:p>
            <a:pPr marL="0" lvl="0" indent="0" algn="l" rtl="0">
              <a:lnSpc>
                <a:spcPct val="100000"/>
              </a:lnSpc>
              <a:spcBef>
                <a:spcPts val="400"/>
              </a:spcBef>
              <a:spcAft>
                <a:spcPts val="0"/>
              </a:spcAft>
              <a:buClr>
                <a:schemeClr val="dk2"/>
              </a:buClr>
              <a:buSzPts val="2000"/>
              <a:buNone/>
            </a:pPr>
            <a:r>
              <a:rPr lang="bg-BG" sz="2000" b="1" i="0" u="none">
                <a:solidFill>
                  <a:schemeClr val="dk2"/>
                </a:solidFill>
                <a:latin typeface="Arial Narrow"/>
                <a:ea typeface="Arial Narrow"/>
                <a:cs typeface="Arial Narrow"/>
                <a:sym typeface="Arial Narrow"/>
              </a:rPr>
              <a:t>РК </a:t>
            </a:r>
            <a:r>
              <a:rPr lang="bg-BG" sz="2000" b="1">
                <a:latin typeface="Arial Narrow"/>
                <a:ea typeface="Arial Narrow"/>
                <a:cs typeface="Arial Narrow"/>
                <a:sym typeface="Arial Narrow"/>
              </a:rPr>
              <a:t>Свиленград</a:t>
            </a:r>
            <a:endParaRPr>
              <a:latin typeface="Arial Narrow"/>
              <a:ea typeface="Arial Narrow"/>
              <a:cs typeface="Arial Narrow"/>
              <a:sym typeface="Arial Narrow"/>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1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Данни от Google.bg:</a:t>
            </a:r>
            <a:endParaRPr/>
          </a:p>
        </p:txBody>
      </p:sp>
      <p:sp>
        <p:nvSpPr>
          <p:cNvPr id="664" name="Google Shape;664;p113"/>
          <p:cNvSpPr txBox="1"/>
          <p:nvPr/>
        </p:nvSpPr>
        <p:spPr>
          <a:xfrm>
            <a:off x="2124075" y="-100012"/>
            <a:ext cx="4519612" cy="37623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665" name="Google Shape;665;p113"/>
          <p:cNvPicPr preferRelativeResize="0"/>
          <p:nvPr/>
        </p:nvPicPr>
        <p:blipFill>
          <a:blip r:embed="rId3">
            <a:alphaModFix/>
          </a:blip>
          <a:stretch>
            <a:fillRect/>
          </a:stretch>
        </p:blipFill>
        <p:spPr>
          <a:xfrm>
            <a:off x="152400" y="1143000"/>
            <a:ext cx="4419601" cy="4154925"/>
          </a:xfrm>
          <a:prstGeom prst="rect">
            <a:avLst/>
          </a:prstGeom>
          <a:noFill/>
          <a:ln>
            <a:noFill/>
          </a:ln>
        </p:spPr>
      </p:pic>
      <p:pic>
        <p:nvPicPr>
          <p:cNvPr id="666" name="Google Shape;666;p113"/>
          <p:cNvPicPr preferRelativeResize="0"/>
          <p:nvPr/>
        </p:nvPicPr>
        <p:blipFill>
          <a:blip r:embed="rId4">
            <a:alphaModFix/>
          </a:blip>
          <a:stretch>
            <a:fillRect/>
          </a:stretch>
        </p:blipFill>
        <p:spPr>
          <a:xfrm>
            <a:off x="4672002" y="1143000"/>
            <a:ext cx="4404746" cy="415492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1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Данни от Google.com и Google.co.uk:</a:t>
            </a:r>
            <a:endParaRPr/>
          </a:p>
        </p:txBody>
      </p:sp>
      <p:sp>
        <p:nvSpPr>
          <p:cNvPr id="672" name="Google Shape;672;p114"/>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673" name="Google Shape;673;p114"/>
          <p:cNvPicPr preferRelativeResize="0"/>
          <p:nvPr/>
        </p:nvPicPr>
        <p:blipFill>
          <a:blip r:embed="rId3">
            <a:alphaModFix/>
          </a:blip>
          <a:stretch>
            <a:fillRect/>
          </a:stretch>
        </p:blipFill>
        <p:spPr>
          <a:xfrm>
            <a:off x="84300" y="1171600"/>
            <a:ext cx="4257678" cy="3603050"/>
          </a:xfrm>
          <a:prstGeom prst="rect">
            <a:avLst/>
          </a:prstGeom>
          <a:noFill/>
          <a:ln>
            <a:noFill/>
          </a:ln>
        </p:spPr>
      </p:pic>
      <p:pic>
        <p:nvPicPr>
          <p:cNvPr id="674" name="Google Shape;674;p114"/>
          <p:cNvPicPr preferRelativeResize="0"/>
          <p:nvPr/>
        </p:nvPicPr>
        <p:blipFill>
          <a:blip r:embed="rId4">
            <a:alphaModFix/>
          </a:blip>
          <a:stretch>
            <a:fillRect/>
          </a:stretch>
        </p:blipFill>
        <p:spPr>
          <a:xfrm>
            <a:off x="4572000" y="1230550"/>
            <a:ext cx="4519500" cy="35440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smtClean="0">
                <a:latin typeface="Arial Narrow" panose="020B0606020202030204" pitchFamily="34" charset="0"/>
              </a:rPr>
              <a:t>Поведение пред медиите</a:t>
            </a: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1800" b="1" i="1" dirty="0" smtClean="0"/>
              <a:t>Подгответе няколко отговора на въпроса:</a:t>
            </a:r>
          </a:p>
          <a:p>
            <a:pPr marL="0" indent="0">
              <a:buFont typeface="Arial" panose="020B0604020202020204" pitchFamily="34" charset="0"/>
              <a:buNone/>
              <a:defRPr/>
            </a:pPr>
            <a:r>
              <a:rPr lang="bg-BG" sz="1800" b="1" i="1" dirty="0" smtClean="0">
                <a:solidFill>
                  <a:srgbClr val="FF0000"/>
                </a:solidFill>
              </a:rPr>
              <a:t>КАКВО Е РОТАРИ?</a:t>
            </a:r>
            <a:endParaRPr lang="en-US" sz="1800" b="1" i="1" dirty="0" smtClean="0">
              <a:solidFill>
                <a:srgbClr val="FF0000"/>
              </a:solidFill>
            </a:endParaRPr>
          </a:p>
          <a:p>
            <a:pPr>
              <a:defRPr/>
            </a:pPr>
            <a:endParaRPr lang="ru-RU" sz="1400" dirty="0" smtClean="0">
              <a:solidFill>
                <a:srgbClr val="002060"/>
              </a:solidFill>
            </a:endParaRPr>
          </a:p>
          <a:p>
            <a:pPr>
              <a:defRPr/>
            </a:pPr>
            <a:r>
              <a:rPr lang="ru-RU" sz="1800" dirty="0" smtClean="0">
                <a:solidFill>
                  <a:srgbClr val="002060"/>
                </a:solidFill>
              </a:rPr>
              <a:t>определете </a:t>
            </a:r>
            <a:r>
              <a:rPr lang="ru-RU" sz="1800" b="1" dirty="0" smtClean="0">
                <a:solidFill>
                  <a:srgbClr val="FFC000"/>
                </a:solidFill>
              </a:rPr>
              <a:t>своята зона на комфорт,</a:t>
            </a:r>
            <a:endParaRPr lang="ru-RU" sz="1800" b="1" dirty="0">
              <a:solidFill>
                <a:srgbClr val="FFC000"/>
              </a:solidFill>
            </a:endParaRPr>
          </a:p>
          <a:p>
            <a:pPr>
              <a:defRPr/>
            </a:pPr>
            <a:r>
              <a:rPr lang="ru-RU" sz="1800" dirty="0">
                <a:solidFill>
                  <a:srgbClr val="002060"/>
                </a:solidFill>
              </a:rPr>
              <a:t>преценете</a:t>
            </a:r>
            <a:r>
              <a:rPr lang="ru-RU" sz="1800" b="1" dirty="0" smtClean="0">
                <a:solidFill>
                  <a:srgbClr val="FFC000"/>
                </a:solidFill>
              </a:rPr>
              <a:t> аудиторията,</a:t>
            </a:r>
            <a:endParaRPr lang="ru-RU" sz="1800" b="1" dirty="0">
              <a:solidFill>
                <a:srgbClr val="FFC000"/>
              </a:solidFill>
            </a:endParaRPr>
          </a:p>
          <a:p>
            <a:pPr>
              <a:defRPr/>
            </a:pPr>
            <a:r>
              <a:rPr lang="ru-RU" sz="1800" dirty="0">
                <a:solidFill>
                  <a:srgbClr val="002060"/>
                </a:solidFill>
              </a:rPr>
              <a:t>п</a:t>
            </a:r>
            <a:r>
              <a:rPr lang="ru-RU" sz="1800" dirty="0" smtClean="0">
                <a:solidFill>
                  <a:srgbClr val="002060"/>
                </a:solidFill>
              </a:rPr>
              <a:t>окажете </a:t>
            </a:r>
            <a:r>
              <a:rPr lang="ru-RU" sz="1800" b="1" dirty="0" smtClean="0">
                <a:solidFill>
                  <a:srgbClr val="FFC000"/>
                </a:solidFill>
              </a:rPr>
              <a:t> приятелите от клуба,</a:t>
            </a:r>
          </a:p>
          <a:p>
            <a:pPr>
              <a:defRPr/>
            </a:pPr>
            <a:r>
              <a:rPr lang="ru-RU" sz="1800" dirty="0">
                <a:solidFill>
                  <a:srgbClr val="002060"/>
                </a:solidFill>
              </a:rPr>
              <a:t>г</a:t>
            </a:r>
            <a:r>
              <a:rPr lang="ru-RU" sz="1800" dirty="0" smtClean="0">
                <a:solidFill>
                  <a:srgbClr val="002060"/>
                </a:solidFill>
              </a:rPr>
              <a:t>оворете за своите </a:t>
            </a:r>
            <a:r>
              <a:rPr lang="ru-RU" sz="1800" b="1" dirty="0" smtClean="0">
                <a:solidFill>
                  <a:srgbClr val="FFC000"/>
                </a:solidFill>
              </a:rPr>
              <a:t> партньори,</a:t>
            </a:r>
            <a:endParaRPr lang="ru-RU" sz="1800" b="1" dirty="0">
              <a:solidFill>
                <a:srgbClr val="FFC000"/>
              </a:solidFill>
            </a:endParaRPr>
          </a:p>
          <a:p>
            <a:pPr>
              <a:defRPr/>
            </a:pPr>
            <a:r>
              <a:rPr lang="ru-RU" sz="1800" b="1" dirty="0" smtClean="0">
                <a:solidFill>
                  <a:srgbClr val="FFC000"/>
                </a:solidFill>
              </a:rPr>
              <a:t>радио и телевизия  </a:t>
            </a:r>
            <a:r>
              <a:rPr lang="ru-RU" sz="1800" dirty="0">
                <a:solidFill>
                  <a:srgbClr val="002060"/>
                </a:solidFill>
              </a:rPr>
              <a:t>- </a:t>
            </a:r>
            <a:r>
              <a:rPr lang="ru-RU" sz="1800" dirty="0" smtClean="0">
                <a:solidFill>
                  <a:srgbClr val="002060"/>
                </a:solidFill>
              </a:rPr>
              <a:t>избягвайте разяснителни кампании,</a:t>
            </a:r>
            <a:endParaRPr lang="ru-RU" sz="1800" dirty="0">
              <a:solidFill>
                <a:srgbClr val="002060"/>
              </a:solidFill>
            </a:endParaRPr>
          </a:p>
          <a:p>
            <a:pPr>
              <a:defRPr/>
            </a:pPr>
            <a:r>
              <a:rPr lang="ru-RU" sz="1800" dirty="0" smtClean="0">
                <a:solidFill>
                  <a:srgbClr val="002060"/>
                </a:solidFill>
              </a:rPr>
              <a:t>дрескод</a:t>
            </a:r>
            <a:r>
              <a:rPr lang="ru-RU" sz="1800" b="1" dirty="0" smtClean="0">
                <a:solidFill>
                  <a:srgbClr val="FFC000"/>
                </a:solidFill>
              </a:rPr>
              <a:t> и ротариански символи,</a:t>
            </a:r>
          </a:p>
          <a:p>
            <a:pPr>
              <a:defRPr/>
            </a:pPr>
            <a:r>
              <a:rPr lang="ru-RU" sz="1800" b="1" dirty="0" smtClean="0">
                <a:solidFill>
                  <a:srgbClr val="FFC000"/>
                </a:solidFill>
              </a:rPr>
              <a:t>винаги със значка</a:t>
            </a:r>
            <a:r>
              <a:rPr lang="en-US" sz="1800" b="1" dirty="0" smtClean="0">
                <a:solidFill>
                  <a:srgbClr val="FFC000"/>
                </a:solidFill>
              </a:rPr>
              <a:t>.</a:t>
            </a:r>
            <a:endParaRPr lang="ru-RU" sz="1800" dirty="0" smtClean="0">
              <a:solidFill>
                <a:srgbClr val="002060"/>
              </a:solidFill>
            </a:endParaRPr>
          </a:p>
          <a:p>
            <a:pPr marL="0" indent="0">
              <a:buFont typeface="Arial" panose="020B0604020202020204" pitchFamily="34" charset="0"/>
              <a:buNone/>
              <a:defRPr/>
            </a:pPr>
            <a:endParaRPr lang="bg-BG" sz="1400" dirty="0" smtClean="0">
              <a:solidFill>
                <a:srgbClr val="002060"/>
              </a:solidFill>
            </a:endParaRPr>
          </a:p>
        </p:txBody>
      </p:sp>
      <p:sp>
        <p:nvSpPr>
          <p:cNvPr id="97284"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927971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1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Сравнение на данни от Google:</a:t>
            </a:r>
            <a:endParaRPr/>
          </a:p>
        </p:txBody>
      </p:sp>
      <p:sp>
        <p:nvSpPr>
          <p:cNvPr id="680" name="Google Shape;680;p115"/>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681" name="Google Shape;681;p115"/>
          <p:cNvPicPr preferRelativeResize="0"/>
          <p:nvPr/>
        </p:nvPicPr>
        <p:blipFill>
          <a:blip r:embed="rId3">
            <a:alphaModFix/>
          </a:blip>
          <a:stretch>
            <a:fillRect/>
          </a:stretch>
        </p:blipFill>
        <p:spPr>
          <a:xfrm>
            <a:off x="152400" y="1143000"/>
            <a:ext cx="8839196" cy="2059619"/>
          </a:xfrm>
          <a:prstGeom prst="rect">
            <a:avLst/>
          </a:prstGeom>
          <a:noFill/>
          <a:ln>
            <a:noFill/>
          </a:ln>
        </p:spPr>
      </p:pic>
      <p:pic>
        <p:nvPicPr>
          <p:cNvPr id="682" name="Google Shape;682;p115"/>
          <p:cNvPicPr preferRelativeResize="0"/>
          <p:nvPr/>
        </p:nvPicPr>
        <p:blipFill>
          <a:blip r:embed="rId4">
            <a:alphaModFix/>
          </a:blip>
          <a:stretch>
            <a:fillRect/>
          </a:stretch>
        </p:blipFill>
        <p:spPr>
          <a:xfrm>
            <a:off x="3652838" y="3763594"/>
            <a:ext cx="1838325" cy="4191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1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САЩ:</a:t>
            </a:r>
            <a:endParaRPr/>
          </a:p>
        </p:txBody>
      </p:sp>
      <p:sp>
        <p:nvSpPr>
          <p:cNvPr id="688" name="Google Shape;688;p116"/>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689" name="Google Shape;689;p116"/>
          <p:cNvPicPr preferRelativeResize="0"/>
          <p:nvPr/>
        </p:nvPicPr>
        <p:blipFill>
          <a:blip r:embed="rId3">
            <a:alphaModFix/>
          </a:blip>
          <a:stretch>
            <a:fillRect/>
          </a:stretch>
        </p:blipFill>
        <p:spPr>
          <a:xfrm>
            <a:off x="152400" y="1143000"/>
            <a:ext cx="8839200" cy="497156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1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във Великобритания:</a:t>
            </a:r>
            <a:endParaRPr/>
          </a:p>
        </p:txBody>
      </p:sp>
      <p:sp>
        <p:nvSpPr>
          <p:cNvPr id="695" name="Google Shape;695;p117"/>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696" name="Google Shape;696;p117"/>
          <p:cNvPicPr preferRelativeResize="0"/>
          <p:nvPr/>
        </p:nvPicPr>
        <p:blipFill>
          <a:blip r:embed="rId3">
            <a:alphaModFix/>
          </a:blip>
          <a:stretch>
            <a:fillRect/>
          </a:stretch>
        </p:blipFill>
        <p:spPr>
          <a:xfrm>
            <a:off x="152400" y="1143000"/>
            <a:ext cx="8839200" cy="484655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1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a:t>
            </a:r>
            <a:endParaRPr/>
          </a:p>
        </p:txBody>
      </p:sp>
      <p:sp>
        <p:nvSpPr>
          <p:cNvPr id="702" name="Google Shape;702;p118"/>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03" name="Google Shape;703;p118"/>
          <p:cNvPicPr preferRelativeResize="0"/>
          <p:nvPr/>
        </p:nvPicPr>
        <p:blipFill>
          <a:blip r:embed="rId3">
            <a:alphaModFix/>
          </a:blip>
          <a:stretch>
            <a:fillRect/>
          </a:stretch>
        </p:blipFill>
        <p:spPr>
          <a:xfrm>
            <a:off x="152400" y="1143000"/>
            <a:ext cx="8839198" cy="497831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1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a:t>
            </a:r>
            <a:endParaRPr/>
          </a:p>
        </p:txBody>
      </p:sp>
      <p:sp>
        <p:nvSpPr>
          <p:cNvPr id="709" name="Google Shape;709;p119"/>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10" name="Google Shape;710;p119"/>
          <p:cNvPicPr preferRelativeResize="0"/>
          <p:nvPr/>
        </p:nvPicPr>
        <p:blipFill>
          <a:blip r:embed="rId3">
            <a:alphaModFix/>
          </a:blip>
          <a:stretch>
            <a:fillRect/>
          </a:stretch>
        </p:blipFill>
        <p:spPr>
          <a:xfrm>
            <a:off x="152400" y="1143000"/>
            <a:ext cx="8835949" cy="34425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2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 за “rotary”:</a:t>
            </a:r>
            <a:endParaRPr/>
          </a:p>
        </p:txBody>
      </p:sp>
      <p:sp>
        <p:nvSpPr>
          <p:cNvPr id="716" name="Google Shape;716;p120"/>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17" name="Google Shape;717;p120"/>
          <p:cNvPicPr preferRelativeResize="0"/>
          <p:nvPr/>
        </p:nvPicPr>
        <p:blipFill>
          <a:blip r:embed="rId3">
            <a:alphaModFix/>
          </a:blip>
          <a:stretch>
            <a:fillRect/>
          </a:stretch>
        </p:blipFill>
        <p:spPr>
          <a:xfrm>
            <a:off x="152400" y="1143000"/>
            <a:ext cx="8839199" cy="334621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2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 за “Rotary International”:</a:t>
            </a:r>
            <a:endParaRPr/>
          </a:p>
        </p:txBody>
      </p:sp>
      <p:sp>
        <p:nvSpPr>
          <p:cNvPr id="723" name="Google Shape;723;p121"/>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24" name="Google Shape;724;p121"/>
          <p:cNvPicPr preferRelativeResize="0"/>
          <p:nvPr/>
        </p:nvPicPr>
        <p:blipFill>
          <a:blip r:embed="rId3">
            <a:alphaModFix/>
          </a:blip>
          <a:stretch>
            <a:fillRect/>
          </a:stretch>
        </p:blipFill>
        <p:spPr>
          <a:xfrm>
            <a:off x="152400" y="1143000"/>
            <a:ext cx="8839199" cy="336913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2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 за “Rotary club”:</a:t>
            </a:r>
            <a:endParaRPr/>
          </a:p>
        </p:txBody>
      </p:sp>
      <p:sp>
        <p:nvSpPr>
          <p:cNvPr id="730" name="Google Shape;730;p122"/>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31" name="Google Shape;731;p122"/>
          <p:cNvPicPr preferRelativeResize="0"/>
          <p:nvPr/>
        </p:nvPicPr>
        <p:blipFill>
          <a:blip r:embed="rId3">
            <a:alphaModFix/>
          </a:blip>
          <a:stretch>
            <a:fillRect/>
          </a:stretch>
        </p:blipFill>
        <p:spPr>
          <a:xfrm>
            <a:off x="152400" y="1143000"/>
            <a:ext cx="8839201" cy="344796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2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 за “Ротари”:</a:t>
            </a:r>
            <a:endParaRPr/>
          </a:p>
        </p:txBody>
      </p:sp>
      <p:sp>
        <p:nvSpPr>
          <p:cNvPr id="737" name="Google Shape;737;p123"/>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38" name="Google Shape;738;p123"/>
          <p:cNvPicPr preferRelativeResize="0"/>
          <p:nvPr/>
        </p:nvPicPr>
        <p:blipFill>
          <a:blip r:embed="rId3">
            <a:alphaModFix/>
          </a:blip>
          <a:stretch>
            <a:fillRect/>
          </a:stretch>
        </p:blipFill>
        <p:spPr>
          <a:xfrm>
            <a:off x="152400" y="1143000"/>
            <a:ext cx="8839200" cy="332518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24"/>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Какъв е тренда в България по райони за “Ротари клуб”:</a:t>
            </a:r>
            <a:endParaRPr/>
          </a:p>
        </p:txBody>
      </p:sp>
      <p:sp>
        <p:nvSpPr>
          <p:cNvPr id="744" name="Google Shape;744;p124"/>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45" name="Google Shape;745;p124"/>
          <p:cNvPicPr preferRelativeResize="0"/>
          <p:nvPr/>
        </p:nvPicPr>
        <p:blipFill>
          <a:blip r:embed="rId3">
            <a:alphaModFix/>
          </a:blip>
          <a:stretch>
            <a:fillRect/>
          </a:stretch>
        </p:blipFill>
        <p:spPr>
          <a:xfrm>
            <a:off x="152400" y="1143000"/>
            <a:ext cx="8839199" cy="33356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sz="2800" b="1" smtClean="0">
                <a:latin typeface="Arial Narrow" panose="020B0606020202030204" pitchFamily="34" charset="0"/>
              </a:rPr>
              <a:t>Публикации</a:t>
            </a:r>
          </a:p>
        </p:txBody>
      </p:sp>
      <p:sp>
        <p:nvSpPr>
          <p:cNvPr id="3" name="Content Placeholder 2">
            <a:extLst>
              <a:ext uri="{FF2B5EF4-FFF2-40B4-BE49-F238E27FC236}"/>
            </a:extLst>
          </p:cNvPr>
          <p:cNvSpPr>
            <a:spLocks noGrp="1"/>
          </p:cNvSpPr>
          <p:nvPr>
            <p:ph idx="1"/>
          </p:nvPr>
        </p:nvSpPr>
        <p:spPr/>
        <p:txBody>
          <a:bodyPr/>
          <a:lstStyle/>
          <a:p>
            <a:pPr>
              <a:defRPr/>
            </a:pPr>
            <a:endParaRPr lang="ru-RU" sz="1400" dirty="0" smtClean="0">
              <a:solidFill>
                <a:srgbClr val="002060"/>
              </a:solidFill>
            </a:endParaRPr>
          </a:p>
          <a:p>
            <a:pPr marL="0" indent="0">
              <a:buFont typeface="Arial" panose="020B0604020202020204" pitchFamily="34" charset="0"/>
              <a:buNone/>
              <a:defRPr/>
            </a:pPr>
            <a:r>
              <a:rPr lang="bg-BG" sz="2400" b="1" i="1" dirty="0" smtClean="0">
                <a:solidFill>
                  <a:srgbClr val="FFC000"/>
                </a:solidFill>
              </a:rPr>
              <a:t>Информацията</a:t>
            </a:r>
            <a:r>
              <a:rPr lang="bg-BG" sz="2400" b="1" i="1" dirty="0" smtClean="0"/>
              <a:t> трябва да се </a:t>
            </a:r>
            <a:r>
              <a:rPr lang="bg-BG" sz="2400" b="1" i="1" dirty="0" smtClean="0">
                <a:solidFill>
                  <a:srgbClr val="FFC000"/>
                </a:solidFill>
              </a:rPr>
              <a:t>управлява</a:t>
            </a:r>
            <a:r>
              <a:rPr lang="bg-BG" sz="2400" b="1" i="1" dirty="0" smtClean="0"/>
              <a:t>.</a:t>
            </a:r>
            <a:r>
              <a:rPr lang="bg-BG" sz="2400" dirty="0"/>
              <a:t> </a:t>
            </a:r>
            <a:endParaRPr lang="bg-BG" sz="2400" dirty="0" smtClean="0"/>
          </a:p>
          <a:p>
            <a:pPr marL="0" indent="0">
              <a:buFont typeface="Arial" panose="020B0604020202020204" pitchFamily="34" charset="0"/>
              <a:buNone/>
              <a:defRPr/>
            </a:pPr>
            <a:endParaRPr lang="bg-BG" sz="2400" dirty="0" smtClean="0"/>
          </a:p>
          <a:p>
            <a:pPr marL="0" indent="0">
              <a:buFont typeface="Arial" panose="020B0604020202020204" pitchFamily="34" charset="0"/>
              <a:buNone/>
              <a:defRPr/>
            </a:pPr>
            <a:r>
              <a:rPr lang="ru-RU" sz="2000" b="1" u="sng" dirty="0" smtClean="0">
                <a:solidFill>
                  <a:srgbClr val="FFC000"/>
                </a:solidFill>
              </a:rPr>
              <a:t>Публикува се</a:t>
            </a:r>
            <a:r>
              <a:rPr lang="ru-RU" sz="2000" b="1" dirty="0" smtClean="0">
                <a:solidFill>
                  <a:srgbClr val="002060"/>
                </a:solidFill>
              </a:rPr>
              <a:t> в сайтове:</a:t>
            </a:r>
          </a:p>
          <a:p>
            <a:pPr>
              <a:defRPr/>
            </a:pPr>
            <a:r>
              <a:rPr lang="bg-BG" sz="1600" dirty="0">
                <a:solidFill>
                  <a:srgbClr val="002060"/>
                </a:solidFill>
              </a:rPr>
              <a:t>с</a:t>
            </a:r>
            <a:r>
              <a:rPr lang="ru-RU" sz="1600" dirty="0" smtClean="0">
                <a:solidFill>
                  <a:srgbClr val="002060"/>
                </a:solidFill>
              </a:rPr>
              <a:t>айт </a:t>
            </a:r>
            <a:r>
              <a:rPr lang="ru-RU" sz="1600" dirty="0">
                <a:solidFill>
                  <a:srgbClr val="002060"/>
                </a:solidFill>
              </a:rPr>
              <a:t>на клуба, </a:t>
            </a:r>
            <a:endParaRPr lang="en-US" sz="1600" dirty="0" smtClean="0">
              <a:solidFill>
                <a:srgbClr val="002060"/>
              </a:solidFill>
            </a:endParaRPr>
          </a:p>
          <a:p>
            <a:pPr>
              <a:defRPr/>
            </a:pPr>
            <a:r>
              <a:rPr lang="ru-RU" sz="1600" dirty="0" smtClean="0">
                <a:solidFill>
                  <a:srgbClr val="002060"/>
                </a:solidFill>
              </a:rPr>
              <a:t>сайт </a:t>
            </a:r>
            <a:r>
              <a:rPr lang="ru-RU" sz="1600" dirty="0">
                <a:solidFill>
                  <a:srgbClr val="002060"/>
                </a:solidFill>
              </a:rPr>
              <a:t>на дистрикта, </a:t>
            </a:r>
            <a:endParaRPr lang="ru-RU" sz="1600" dirty="0" smtClean="0">
              <a:solidFill>
                <a:srgbClr val="002060"/>
              </a:solidFill>
            </a:endParaRPr>
          </a:p>
          <a:p>
            <a:pPr>
              <a:defRPr/>
            </a:pPr>
            <a:r>
              <a:rPr lang="ru-RU" sz="1600" dirty="0" smtClean="0">
                <a:solidFill>
                  <a:srgbClr val="002060"/>
                </a:solidFill>
              </a:rPr>
              <a:t>сайт </a:t>
            </a:r>
            <a:r>
              <a:rPr lang="ru-RU" sz="1600" dirty="0">
                <a:solidFill>
                  <a:srgbClr val="002060"/>
                </a:solidFill>
              </a:rPr>
              <a:t>на Списанието, </a:t>
            </a:r>
            <a:endParaRPr lang="ru-RU" sz="1600" dirty="0" smtClean="0">
              <a:solidFill>
                <a:srgbClr val="002060"/>
              </a:solidFill>
            </a:endParaRPr>
          </a:p>
          <a:p>
            <a:pPr>
              <a:defRPr/>
            </a:pPr>
            <a:r>
              <a:rPr lang="ru-RU" sz="1600" dirty="0" smtClean="0">
                <a:solidFill>
                  <a:srgbClr val="002060"/>
                </a:solidFill>
              </a:rPr>
              <a:t>сайт </a:t>
            </a:r>
            <a:r>
              <a:rPr lang="ru-RU" sz="1600" dirty="0">
                <a:solidFill>
                  <a:srgbClr val="002060"/>
                </a:solidFill>
              </a:rPr>
              <a:t>на </a:t>
            </a:r>
            <a:r>
              <a:rPr lang="ru-RU" sz="1600" dirty="0" smtClean="0">
                <a:solidFill>
                  <a:srgbClr val="002060"/>
                </a:solidFill>
              </a:rPr>
              <a:t>РИ</a:t>
            </a:r>
          </a:p>
          <a:p>
            <a:pPr>
              <a:defRPr/>
            </a:pPr>
            <a:r>
              <a:rPr lang="ru-RU" sz="1600" dirty="0">
                <a:solidFill>
                  <a:srgbClr val="002060"/>
                </a:solidFill>
              </a:rPr>
              <a:t>в</a:t>
            </a:r>
            <a:r>
              <a:rPr lang="ru-RU" sz="1600" dirty="0" smtClean="0">
                <a:solidFill>
                  <a:srgbClr val="002060"/>
                </a:solidFill>
              </a:rPr>
              <a:t> блог или влог, който управлявате.</a:t>
            </a:r>
            <a:endParaRPr lang="bg-BG" sz="1200" dirty="0" smtClean="0">
              <a:solidFill>
                <a:srgbClr val="002060"/>
              </a:solidFill>
            </a:endParaRPr>
          </a:p>
          <a:p>
            <a:pPr marL="0" indent="0">
              <a:buFont typeface="Arial" panose="020B0604020202020204" pitchFamily="34" charset="0"/>
              <a:buNone/>
              <a:defRPr/>
            </a:pPr>
            <a:r>
              <a:rPr lang="ru-RU" sz="2000" b="1" u="sng" dirty="0" smtClean="0">
                <a:solidFill>
                  <a:srgbClr val="FFC000"/>
                </a:solidFill>
              </a:rPr>
              <a:t>Споделя </a:t>
            </a:r>
            <a:r>
              <a:rPr lang="ru-RU" sz="2000" b="1" u="sng" dirty="0">
                <a:solidFill>
                  <a:srgbClr val="FFC000"/>
                </a:solidFill>
              </a:rPr>
              <a:t>се </a:t>
            </a:r>
            <a:r>
              <a:rPr lang="ru-RU" sz="2000" b="1" dirty="0">
                <a:solidFill>
                  <a:srgbClr val="002060"/>
                </a:solidFill>
              </a:rPr>
              <a:t>в социални мрежи </a:t>
            </a:r>
            <a:r>
              <a:rPr lang="ru-RU" sz="1600" b="1" dirty="0" smtClean="0">
                <a:solidFill>
                  <a:srgbClr val="002060"/>
                </a:solidFill>
              </a:rPr>
              <a:t>(</a:t>
            </a:r>
            <a:r>
              <a:rPr lang="ru-RU" sz="1600" b="1" dirty="0" smtClean="0">
                <a:solidFill>
                  <a:srgbClr val="FF0000"/>
                </a:solidFill>
              </a:rPr>
              <a:t>освен, ако!</a:t>
            </a:r>
            <a:r>
              <a:rPr lang="ru-RU" sz="1600" b="1" dirty="0" smtClean="0">
                <a:solidFill>
                  <a:srgbClr val="002060"/>
                </a:solidFill>
              </a:rPr>
              <a:t>)</a:t>
            </a:r>
            <a:endParaRPr lang="ru-RU" sz="1600" b="1" dirty="0">
              <a:solidFill>
                <a:srgbClr val="002060"/>
              </a:solidFill>
            </a:endParaRPr>
          </a:p>
          <a:p>
            <a:pPr>
              <a:defRPr/>
            </a:pPr>
            <a:r>
              <a:rPr lang="ru-RU" sz="1600" dirty="0" smtClean="0">
                <a:solidFill>
                  <a:srgbClr val="002060"/>
                </a:solidFill>
              </a:rPr>
              <a:t>Публикува се на сайта на дистрикта. </a:t>
            </a:r>
            <a:endParaRPr lang="ru-RU" sz="1600" dirty="0">
              <a:solidFill>
                <a:srgbClr val="002060"/>
              </a:solidFill>
            </a:endParaRPr>
          </a:p>
          <a:p>
            <a:pPr>
              <a:defRPr/>
            </a:pPr>
            <a:r>
              <a:rPr lang="ru-RU" sz="1600" dirty="0" smtClean="0">
                <a:solidFill>
                  <a:srgbClr val="002060"/>
                </a:solidFill>
              </a:rPr>
              <a:t>Споделя се с </a:t>
            </a:r>
            <a:r>
              <a:rPr lang="ru-RU" sz="1600" dirty="0">
                <a:solidFill>
                  <a:srgbClr val="002060"/>
                </a:solidFill>
              </a:rPr>
              <a:t>няколко завладяващи думи в социалните мрежи.</a:t>
            </a:r>
          </a:p>
          <a:p>
            <a:pPr>
              <a:defRPr/>
            </a:pPr>
            <a:r>
              <a:rPr lang="ru-RU" sz="1600" i="1" dirty="0" smtClean="0">
                <a:solidFill>
                  <a:srgbClr val="002060"/>
                </a:solidFill>
              </a:rPr>
              <a:t>Споделя се в </a:t>
            </a:r>
            <a:r>
              <a:rPr lang="ru-RU" sz="1600" i="1" dirty="0">
                <a:solidFill>
                  <a:srgbClr val="002060"/>
                </a:solidFill>
              </a:rPr>
              <a:t>Профилите, страниците и групите на </a:t>
            </a:r>
            <a:r>
              <a:rPr lang="ru-RU" sz="1600" i="1" dirty="0" smtClean="0">
                <a:solidFill>
                  <a:srgbClr val="002060"/>
                </a:solidFill>
              </a:rPr>
              <a:t>дистрикта.</a:t>
            </a:r>
            <a:endParaRPr lang="ru-RU" sz="1600" i="1" dirty="0">
              <a:solidFill>
                <a:srgbClr val="002060"/>
              </a:solidFill>
            </a:endParaRPr>
          </a:p>
          <a:p>
            <a:pPr>
              <a:defRPr/>
            </a:pPr>
            <a:r>
              <a:rPr lang="ru-RU" sz="1600" dirty="0" smtClean="0">
                <a:solidFill>
                  <a:srgbClr val="002060"/>
                </a:solidFill>
              </a:rPr>
              <a:t>Автоматично се включва в </a:t>
            </a:r>
            <a:r>
              <a:rPr lang="ru-RU" sz="1600" dirty="0">
                <a:solidFill>
                  <a:srgbClr val="002060"/>
                </a:solidFill>
              </a:rPr>
              <a:t>информационния </a:t>
            </a:r>
            <a:r>
              <a:rPr lang="ru-RU" sz="1600" dirty="0" smtClean="0">
                <a:solidFill>
                  <a:srgbClr val="002060"/>
                </a:solidFill>
              </a:rPr>
              <a:t>бюлетин на Дистрикта.</a:t>
            </a:r>
            <a:endParaRPr lang="bg-BG" sz="1600" dirty="0">
              <a:solidFill>
                <a:srgbClr val="002060"/>
              </a:solidFill>
            </a:endParaRPr>
          </a:p>
          <a:p>
            <a:pPr>
              <a:defRPr/>
            </a:pPr>
            <a:endParaRPr lang="bg-BG" sz="1400" dirty="0">
              <a:solidFill>
                <a:srgbClr val="002060"/>
              </a:solidFill>
            </a:endParaRPr>
          </a:p>
        </p:txBody>
      </p:sp>
      <p:sp>
        <p:nvSpPr>
          <p:cNvPr id="99332"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7000"/>
              </a:lnSpc>
              <a:spcAft>
                <a:spcPts val="800"/>
              </a:spcAft>
            </a:pPr>
            <a:r>
              <a:rPr lang="bg-BG" altLang="bg-BG">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255899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25"/>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Сравнение с други организации:</a:t>
            </a:r>
            <a:endParaRPr/>
          </a:p>
        </p:txBody>
      </p:sp>
      <p:sp>
        <p:nvSpPr>
          <p:cNvPr id="751" name="Google Shape;751;p125"/>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52" name="Google Shape;752;p125"/>
          <p:cNvPicPr preferRelativeResize="0"/>
          <p:nvPr/>
        </p:nvPicPr>
        <p:blipFill>
          <a:blip r:embed="rId3">
            <a:alphaModFix/>
          </a:blip>
          <a:stretch>
            <a:fillRect/>
          </a:stretch>
        </p:blipFill>
        <p:spPr>
          <a:xfrm>
            <a:off x="152400" y="1143000"/>
            <a:ext cx="8839202" cy="415826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26"/>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Ротари / Ротаракт / Интеракт:</a:t>
            </a:r>
            <a:endParaRPr/>
          </a:p>
        </p:txBody>
      </p:sp>
      <p:sp>
        <p:nvSpPr>
          <p:cNvPr id="758" name="Google Shape;758;p126"/>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59" name="Google Shape;759;p126"/>
          <p:cNvPicPr preferRelativeResize="0"/>
          <p:nvPr/>
        </p:nvPicPr>
        <p:blipFill>
          <a:blip r:embed="rId3">
            <a:alphaModFix/>
          </a:blip>
          <a:stretch>
            <a:fillRect/>
          </a:stretch>
        </p:blipFill>
        <p:spPr>
          <a:xfrm>
            <a:off x="152400" y="1143000"/>
            <a:ext cx="8839199" cy="435432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27"/>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Ротари България:</a:t>
            </a:r>
            <a:endParaRPr/>
          </a:p>
        </p:txBody>
      </p:sp>
      <p:sp>
        <p:nvSpPr>
          <p:cNvPr id="765" name="Google Shape;765;p127"/>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pic>
        <p:nvPicPr>
          <p:cNvPr id="766" name="Google Shape;766;p127"/>
          <p:cNvPicPr preferRelativeResize="0"/>
          <p:nvPr/>
        </p:nvPicPr>
        <p:blipFill>
          <a:blip r:embed="rId3">
            <a:alphaModFix/>
          </a:blip>
          <a:stretch>
            <a:fillRect/>
          </a:stretch>
        </p:blipFill>
        <p:spPr>
          <a:xfrm>
            <a:off x="152400" y="1143000"/>
            <a:ext cx="8839200" cy="451378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28"/>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Колко уеб-сайта има в дистрикта:</a:t>
            </a:r>
            <a:endParaRPr/>
          </a:p>
        </p:txBody>
      </p:sp>
      <p:sp>
        <p:nvSpPr>
          <p:cNvPr id="772" name="Google Shape;772;p128"/>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773" name="Google Shape;773;p128"/>
          <p:cNvSpPr txBox="1">
            <a:spLocks noGrp="1"/>
          </p:cNvSpPr>
          <p:nvPr>
            <p:ph type="body" idx="1"/>
          </p:nvPr>
        </p:nvSpPr>
        <p:spPr>
          <a:xfrm>
            <a:off x="457200" y="1219200"/>
            <a:ext cx="4114800" cy="45261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28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3"/>
              </a:rPr>
              <a:t>http://www.rotarybankya.org/</a:t>
            </a:r>
            <a:endParaRPr sz="1100">
              <a:solidFill>
                <a:srgbClr val="00206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4"/>
              </a:rPr>
              <a:t>https://www.rotary-berkovitsa.org/</a:t>
            </a:r>
            <a:endParaRPr sz="1100">
              <a:solidFill>
                <a:srgbClr val="00206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5"/>
              </a:rPr>
              <a:t>http://www.rotarybotevgrad.org/</a:t>
            </a:r>
            <a:endParaRPr sz="1100">
              <a:solidFill>
                <a:srgbClr val="00206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6"/>
              </a:rPr>
              <a:t>http://www.rotary-bourgas.org/</a:t>
            </a:r>
            <a:endParaRPr sz="1100">
              <a:solidFill>
                <a:srgbClr val="00206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7"/>
              </a:rPr>
              <a:t>https://rcbsprimorie.org/bg</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8"/>
              </a:rPr>
              <a:t>http://www.rotary-euxinograd.org/</a:t>
            </a:r>
            <a:endParaRPr sz="1100">
              <a:solidFill>
                <a:srgbClr val="FF9900"/>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bg-BG" sz="1100" u="sng">
                <a:solidFill>
                  <a:schemeClr val="hlink"/>
                </a:solidFill>
                <a:latin typeface="Arial"/>
                <a:ea typeface="Arial"/>
                <a:cs typeface="Arial"/>
                <a:sym typeface="Arial"/>
                <a:hlinkClick r:id="rId9"/>
              </a:rPr>
              <a:t>https://rotary-lovech.com/</a:t>
            </a:r>
            <a:endParaRPr sz="1100">
              <a:solidFill>
                <a:srgbClr val="000000"/>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bg-BG" sz="1100" u="sng">
                <a:solidFill>
                  <a:schemeClr val="hlink"/>
                </a:solidFill>
                <a:latin typeface="Arial"/>
                <a:ea typeface="Arial"/>
                <a:cs typeface="Arial"/>
                <a:sym typeface="Arial"/>
                <a:hlinkClick r:id="rId10"/>
              </a:rPr>
              <a:t>http://rotarypz.org/</a:t>
            </a:r>
            <a:endParaRPr sz="1100">
              <a:solidFill>
                <a:srgbClr val="000000"/>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Font typeface="Arial"/>
              <a:buAutoNum type="arabicPeriod"/>
            </a:pPr>
            <a:r>
              <a:rPr lang="bg-BG" sz="1100" u="sng">
                <a:solidFill>
                  <a:schemeClr val="hlink"/>
                </a:solidFill>
                <a:latin typeface="Arial"/>
                <a:ea typeface="Arial"/>
                <a:cs typeface="Arial"/>
                <a:sym typeface="Arial"/>
                <a:hlinkClick r:id="rId11"/>
              </a:rPr>
              <a:t>http://www.rotary-pan.org/</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2"/>
              </a:rPr>
              <a:t>http://www.rotary-pleven.com/</a:t>
            </a:r>
            <a:r>
              <a:rPr lang="bg-BG" sz="1100">
                <a:solidFill>
                  <a:srgbClr val="000000"/>
                </a:solidFill>
                <a:latin typeface="Arial Narrow"/>
                <a:ea typeface="Arial Narrow"/>
                <a:cs typeface="Arial Narrow"/>
                <a:sym typeface="Arial Narrow"/>
              </a:rPr>
              <a:t> </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3"/>
              </a:rPr>
              <a:t>https://rc-si.org/new/</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4"/>
              </a:rPr>
              <a:t>http://www.rotaryclubsofiacapital.org/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5"/>
              </a:rPr>
              <a:t>https://www.rotary-serdika.org/</a:t>
            </a:r>
            <a:endParaRPr sz="1100"/>
          </a:p>
          <a:p>
            <a:pPr marL="457200" lvl="0" indent="-298450" algn="l" rtl="0">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6"/>
              </a:rPr>
              <a:t>https://www.rotary-troyan.org/chlenove</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7"/>
              </a:rPr>
              <a:t>http://www.rotary-puldin.com/</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8"/>
              </a:rPr>
              <a:t>https://rotary-philippopol.com/</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19"/>
              </a:rPr>
              <a:t>https://www.rotaract-bg.org/</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a:pPr>
            <a:r>
              <a:rPr lang="bg-BG" sz="1100" u="sng">
                <a:solidFill>
                  <a:schemeClr val="hlink"/>
                </a:solidFill>
                <a:latin typeface="Arial"/>
                <a:ea typeface="Arial"/>
                <a:cs typeface="Arial"/>
                <a:sym typeface="Arial"/>
                <a:hlinkClick r:id="rId20"/>
              </a:rPr>
              <a:t>http://ruse-dunav.club/</a:t>
            </a:r>
            <a:endParaRPr sz="1100">
              <a:solidFill>
                <a:srgbClr val="FF0000"/>
              </a:solidFill>
              <a:latin typeface="Arial Narrow"/>
              <a:ea typeface="Arial Narrow"/>
              <a:cs typeface="Arial Narrow"/>
              <a:sym typeface="Arial Narrow"/>
            </a:endParaRPr>
          </a:p>
        </p:txBody>
      </p:sp>
      <p:sp>
        <p:nvSpPr>
          <p:cNvPr id="774" name="Google Shape;774;p128"/>
          <p:cNvSpPr txBox="1">
            <a:spLocks noGrp="1"/>
          </p:cNvSpPr>
          <p:nvPr>
            <p:ph type="body" idx="1"/>
          </p:nvPr>
        </p:nvSpPr>
        <p:spPr>
          <a:xfrm>
            <a:off x="4734125" y="1352150"/>
            <a:ext cx="4114800" cy="45261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28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1"/>
              </a:rPr>
              <a:t>http://rotaryclubsvilengrad.com/</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2"/>
              </a:rPr>
              <a:t>http://www.rotarysofia.org/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3"/>
              </a:rPr>
              <a:t>https://www.rotaryclubsofiabalkan.org/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4"/>
              </a:rPr>
              <a:t>https://www.rc-sn.org/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5"/>
              </a:rPr>
              <a:t>http://www.rotarysofiavitosha.org/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6"/>
              </a:rPr>
              <a:t>https://www.rotarysofiav.org/</a:t>
            </a:r>
            <a:endParaRPr sz="1100">
              <a:solidFill>
                <a:srgbClr val="00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7"/>
              </a:rPr>
              <a:t>http://www.rotaryclubplovdiv.org/</a:t>
            </a:r>
            <a:r>
              <a:rPr lang="bg-BG" sz="1100">
                <a:solidFill>
                  <a:srgbClr val="00000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не работи</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8"/>
              </a:rPr>
              <a:t>http://www.rc-pi.org/</a:t>
            </a:r>
            <a:r>
              <a:rPr lang="bg-BG" sz="1100">
                <a:solidFill>
                  <a:srgbClr val="00000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не работи</a:t>
            </a:r>
            <a:endParaRPr sz="1100">
              <a:solidFill>
                <a:srgbClr val="00206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29"/>
              </a:rPr>
              <a:t>http://www.rotary-pirdop.com/</a:t>
            </a:r>
            <a:r>
              <a:rPr lang="bg-BG" sz="1100">
                <a:solidFill>
                  <a:srgbClr val="000000"/>
                </a:solidFill>
                <a:highlight>
                  <a:srgbClr val="FFFFFF"/>
                </a:highlight>
                <a:latin typeface="Arial"/>
                <a:ea typeface="Arial"/>
                <a:cs typeface="Arial"/>
                <a:sym typeface="Arial"/>
              </a:rPr>
              <a:t> </a:t>
            </a:r>
            <a:r>
              <a:rPr lang="bg-BG" sz="1100">
                <a:solidFill>
                  <a:srgbClr val="FF0000"/>
                </a:solidFill>
                <a:latin typeface="Arial Narrow"/>
                <a:ea typeface="Arial Narrow"/>
                <a:cs typeface="Arial Narrow"/>
                <a:sym typeface="Arial Narrow"/>
              </a:rPr>
              <a:t>- не работи</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30"/>
              </a:rPr>
              <a:t>http://www.rotary-nessebar.org/</a:t>
            </a:r>
            <a:r>
              <a:rPr lang="bg-BG" sz="1100">
                <a:solidFill>
                  <a:srgbClr val="000000"/>
                </a:solidFill>
                <a:highlight>
                  <a:srgbClr val="FFFFFF"/>
                </a:highlight>
                <a:latin typeface="Arial"/>
                <a:ea typeface="Arial"/>
                <a:cs typeface="Arial"/>
                <a:sym typeface="Arial"/>
              </a:rPr>
              <a:t> </a:t>
            </a:r>
            <a:r>
              <a:rPr lang="bg-BG" sz="1100">
                <a:solidFill>
                  <a:srgbClr val="FF0000"/>
                </a:solidFill>
                <a:latin typeface="Arial Narrow"/>
                <a:ea typeface="Arial Narrow"/>
                <a:cs typeface="Arial Narrow"/>
                <a:sym typeface="Arial Narrow"/>
              </a:rPr>
              <a:t>- не работи</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31"/>
              </a:rPr>
              <a:t>http://www.rotaryvratza.org/</a:t>
            </a:r>
            <a:r>
              <a:rPr lang="bg-BG" sz="1100">
                <a:solidFill>
                  <a:srgbClr val="00206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не работи</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32"/>
              </a:rPr>
              <a:t>https://rotarygabrovo.org/</a:t>
            </a:r>
            <a:r>
              <a:rPr lang="bg-BG" sz="1100">
                <a:solidFill>
                  <a:srgbClr val="00206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не се вижда в Google</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highlight>
                  <a:srgbClr val="FFFFFF"/>
                </a:highlight>
                <a:latin typeface="Arial"/>
                <a:ea typeface="Arial"/>
                <a:cs typeface="Arial"/>
                <a:sym typeface="Arial"/>
                <a:hlinkClick r:id="rId33"/>
              </a:rPr>
              <a:t>http://www.rotary-elena.org</a:t>
            </a:r>
            <a:r>
              <a:rPr lang="bg-BG" sz="1100">
                <a:solidFill>
                  <a:srgbClr val="474747"/>
                </a:solidFill>
                <a:highlight>
                  <a:srgbClr val="FFFFFF"/>
                </a:highlight>
                <a:latin typeface="Arial"/>
                <a:ea typeface="Arial"/>
                <a:cs typeface="Arial"/>
                <a:sym typeface="Arial"/>
              </a:rPr>
              <a:t> </a:t>
            </a:r>
            <a:r>
              <a:rPr lang="bg-BG" sz="1100">
                <a:solidFill>
                  <a:srgbClr val="FF0000"/>
                </a:solidFill>
                <a:highlight>
                  <a:srgbClr val="FFFFFF"/>
                </a:highlight>
                <a:latin typeface="Arial"/>
                <a:ea typeface="Arial"/>
                <a:cs typeface="Arial"/>
                <a:sym typeface="Arial"/>
              </a:rPr>
              <a:t>- изтекъл домейн</a:t>
            </a:r>
            <a:endParaRPr sz="1100">
              <a:solidFill>
                <a:srgbClr val="FF0000"/>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AutoNum type="arabicPeriod" startAt="19"/>
            </a:pPr>
            <a:r>
              <a:rPr lang="bg-BG" sz="1100" u="sng">
                <a:solidFill>
                  <a:schemeClr val="hlink"/>
                </a:solidFill>
                <a:latin typeface="Arial"/>
                <a:ea typeface="Arial"/>
                <a:cs typeface="Arial"/>
                <a:sym typeface="Arial"/>
                <a:hlinkClick r:id="rId34"/>
              </a:rPr>
              <a:t>http://www.rotary-kavarna.com/</a:t>
            </a:r>
            <a:r>
              <a:rPr lang="bg-BG" sz="1100">
                <a:solidFill>
                  <a:srgbClr val="000000"/>
                </a:solidFill>
                <a:highlight>
                  <a:srgbClr val="FFFFFF"/>
                </a:highlight>
                <a:latin typeface="Arial"/>
                <a:ea typeface="Arial"/>
                <a:cs typeface="Arial"/>
                <a:sym typeface="Arial"/>
              </a:rPr>
              <a:t> </a:t>
            </a:r>
            <a:r>
              <a:rPr lang="bg-BG" sz="1100">
                <a:solidFill>
                  <a:srgbClr val="FF0000"/>
                </a:solidFill>
                <a:latin typeface="Arial Narrow"/>
                <a:ea typeface="Arial Narrow"/>
                <a:cs typeface="Arial Narrow"/>
                <a:sym typeface="Arial Narrow"/>
              </a:rPr>
              <a:t>- не работи</a:t>
            </a:r>
            <a:endParaRPr sz="1100">
              <a:solidFill>
                <a:srgbClr val="000000"/>
              </a:solidFill>
              <a:highlight>
                <a:srgbClr val="FFFFFF"/>
              </a:highlight>
              <a:latin typeface="Arial"/>
              <a:ea typeface="Arial"/>
              <a:cs typeface="Arial"/>
              <a:sym typeface="Arial"/>
            </a:endParaRPr>
          </a:p>
          <a:p>
            <a:pPr marL="457200" lvl="0" indent="-298450" algn="l" rtl="0">
              <a:lnSpc>
                <a:spcPct val="115000"/>
              </a:lnSpc>
              <a:spcBef>
                <a:spcPts val="0"/>
              </a:spcBef>
              <a:spcAft>
                <a:spcPts val="0"/>
              </a:spcAft>
              <a:buClr>
                <a:srgbClr val="000000"/>
              </a:buClr>
              <a:buSzPts val="1100"/>
              <a:buAutoNum type="arabicPeriod" startAt="19"/>
            </a:pPr>
            <a:r>
              <a:rPr lang="bg-BG" sz="1100" u="sng">
                <a:solidFill>
                  <a:schemeClr val="hlink"/>
                </a:solidFill>
                <a:latin typeface="Arial"/>
                <a:ea typeface="Arial"/>
                <a:cs typeface="Arial"/>
                <a:sym typeface="Arial"/>
                <a:hlinkClick r:id="rId35"/>
              </a:rPr>
              <a:t>http://www.rotary-varna.org/</a:t>
            </a:r>
            <a:r>
              <a:rPr lang="bg-BG" sz="1100">
                <a:solidFill>
                  <a:srgbClr val="00206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хакнат уеб-сайт</a:t>
            </a:r>
            <a:endParaRPr sz="1100">
              <a:solidFill>
                <a:srgbClr val="FF0000"/>
              </a:solidFill>
              <a:latin typeface="Arial Narrow"/>
              <a:ea typeface="Arial Narrow"/>
              <a:cs typeface="Arial Narrow"/>
              <a:sym typeface="Arial Narrow"/>
            </a:endParaRPr>
          </a:p>
          <a:p>
            <a:pPr marL="457200" lvl="0" indent="-298450" algn="l" rtl="0">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36"/>
              </a:rPr>
              <a:t>https://rotary-tangra.org/</a:t>
            </a:r>
            <a:r>
              <a:rPr lang="bg-BG" sz="1100">
                <a:solidFill>
                  <a:srgbClr val="002060"/>
                </a:solidFill>
                <a:latin typeface="Arial Narrow"/>
                <a:ea typeface="Arial Narrow"/>
                <a:cs typeface="Arial Narrow"/>
                <a:sym typeface="Arial Narrow"/>
              </a:rPr>
              <a:t> </a:t>
            </a:r>
            <a:r>
              <a:rPr lang="bg-BG" sz="1100">
                <a:solidFill>
                  <a:srgbClr val="FF0000"/>
                </a:solidFill>
                <a:latin typeface="Arial Narrow"/>
                <a:ea typeface="Arial Narrow"/>
                <a:cs typeface="Arial Narrow"/>
                <a:sym typeface="Arial Narrow"/>
              </a:rPr>
              <a:t>- не работи, но излиза </a:t>
            </a:r>
            <a:r>
              <a:rPr lang="bg-BG" sz="1100" u="sng">
                <a:solidFill>
                  <a:srgbClr val="FF0000"/>
                </a:solidFill>
                <a:latin typeface="Arial"/>
                <a:ea typeface="Arial"/>
                <a:cs typeface="Arial"/>
                <a:sym typeface="Arial"/>
                <a:hlinkClick r:id="rId37"/>
              </a:rPr>
              <a:t>http://rotaract-tangra.org/</a:t>
            </a:r>
            <a:endParaRPr sz="1100">
              <a:solidFill>
                <a:srgbClr val="FF0000"/>
              </a:solidFill>
              <a:latin typeface="Arial Narrow"/>
              <a:ea typeface="Arial Narrow"/>
              <a:cs typeface="Arial Narrow"/>
              <a:sym typeface="Arial Narrow"/>
            </a:endParaRPr>
          </a:p>
          <a:p>
            <a:pPr marL="457200" lvl="0" indent="-298450" algn="l" rtl="0">
              <a:lnSpc>
                <a:spcPct val="115000"/>
              </a:lnSpc>
              <a:spcBef>
                <a:spcPts val="0"/>
              </a:spcBef>
              <a:spcAft>
                <a:spcPts val="0"/>
              </a:spcAft>
              <a:buClr>
                <a:srgbClr val="000000"/>
              </a:buClr>
              <a:buSzPts val="1100"/>
              <a:buFont typeface="Arial Narrow"/>
              <a:buAutoNum type="arabicPeriod" startAt="19"/>
            </a:pPr>
            <a:r>
              <a:rPr lang="bg-BG" sz="1100" u="sng">
                <a:solidFill>
                  <a:schemeClr val="hlink"/>
                </a:solidFill>
                <a:latin typeface="Arial"/>
                <a:ea typeface="Arial"/>
                <a:cs typeface="Arial"/>
                <a:sym typeface="Arial"/>
                <a:hlinkClick r:id="rId38"/>
              </a:rPr>
              <a:t>https://www.rotarykardzhali.org/</a:t>
            </a:r>
            <a:r>
              <a:rPr lang="bg-BG" sz="1100">
                <a:solidFill>
                  <a:srgbClr val="000000"/>
                </a:solidFill>
                <a:highlight>
                  <a:srgbClr val="FFFFFF"/>
                </a:highlight>
                <a:latin typeface="Arial"/>
                <a:ea typeface="Arial"/>
                <a:cs typeface="Arial"/>
                <a:sym typeface="Arial"/>
              </a:rPr>
              <a:t> </a:t>
            </a:r>
            <a:r>
              <a:rPr lang="bg-BG" sz="1100">
                <a:solidFill>
                  <a:srgbClr val="FF9900"/>
                </a:solidFill>
                <a:highlight>
                  <a:srgbClr val="FFFFFF"/>
                </a:highlight>
                <a:latin typeface="Arial"/>
                <a:ea typeface="Arial"/>
                <a:cs typeface="Arial"/>
                <a:sym typeface="Arial"/>
              </a:rPr>
              <a:t>- грешно въведен 2482 </a:t>
            </a:r>
            <a:endParaRPr sz="1100">
              <a:solidFill>
                <a:srgbClr val="FF0000"/>
              </a:solidFill>
              <a:latin typeface="Arial Narrow"/>
              <a:ea typeface="Arial Narrow"/>
              <a:cs typeface="Arial Narrow"/>
              <a:sym typeface="Arial Narrow"/>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29"/>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Колко уеб-сайта няма в дистрикта:</a:t>
            </a:r>
            <a:endParaRPr/>
          </a:p>
        </p:txBody>
      </p:sp>
      <p:sp>
        <p:nvSpPr>
          <p:cNvPr id="780" name="Google Shape;780;p129"/>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781" name="Google Shape;781;p129"/>
          <p:cNvSpPr txBox="1">
            <a:spLocks noGrp="1"/>
          </p:cNvSpPr>
          <p:nvPr>
            <p:ph type="body" idx="1"/>
          </p:nvPr>
        </p:nvSpPr>
        <p:spPr>
          <a:xfrm>
            <a:off x="4734125" y="1352150"/>
            <a:ext cx="4114800" cy="4526100"/>
          </a:xfrm>
          <a:prstGeom prst="rect">
            <a:avLst/>
          </a:prstGeom>
          <a:noFill/>
          <a:ln>
            <a:noFill/>
          </a:ln>
        </p:spPr>
        <p:txBody>
          <a:bodyPr spcFirstLastPara="1" wrap="square" lIns="91425" tIns="45700" rIns="91425" bIns="45700" anchor="t" anchorCtr="0">
            <a:noAutofit/>
          </a:bodyPr>
          <a:lstStyle/>
          <a:p>
            <a:pPr marL="457200" lvl="0" indent="-298450" algn="l" rtl="0">
              <a:spcBef>
                <a:spcPts val="28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Петрич</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Попово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Провадия</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Раднево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Разград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Русе</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Самоков</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Сандански</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Свищов</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Севлиево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Силистра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Сливен</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Смолян</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Созопол</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София Триадица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София-Сити</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София-Център</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Стара Загора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Стара Загора - Берое</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Тутракан</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Търговище / TV!?</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Харманли</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Хасково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Хасково-Аида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Червен бряг</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Шумен</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startAt="27"/>
            </a:pPr>
            <a:r>
              <a:rPr lang="bg-BG" sz="1100">
                <a:solidFill>
                  <a:srgbClr val="002060"/>
                </a:solidFill>
                <a:latin typeface="Arial Narrow"/>
                <a:ea typeface="Arial Narrow"/>
                <a:cs typeface="Arial Narrow"/>
                <a:sym typeface="Arial Narrow"/>
              </a:rPr>
              <a:t>Ротари клуб Ямбол</a:t>
            </a:r>
            <a:endParaRPr sz="1100">
              <a:solidFill>
                <a:srgbClr val="002060"/>
              </a:solidFill>
              <a:latin typeface="Arial Narrow"/>
              <a:ea typeface="Arial Narrow"/>
              <a:cs typeface="Arial Narrow"/>
              <a:sym typeface="Arial Narrow"/>
            </a:endParaRPr>
          </a:p>
        </p:txBody>
      </p:sp>
      <p:sp>
        <p:nvSpPr>
          <p:cNvPr id="782" name="Google Shape;782;p129"/>
          <p:cNvSpPr txBox="1">
            <a:spLocks noGrp="1"/>
          </p:cNvSpPr>
          <p:nvPr>
            <p:ph type="body" idx="1"/>
          </p:nvPr>
        </p:nvSpPr>
        <p:spPr>
          <a:xfrm>
            <a:off x="381000" y="1352150"/>
            <a:ext cx="4114800" cy="4526100"/>
          </a:xfrm>
          <a:prstGeom prst="rect">
            <a:avLst/>
          </a:prstGeom>
          <a:noFill/>
          <a:ln>
            <a:noFill/>
          </a:ln>
        </p:spPr>
        <p:txBody>
          <a:bodyPr spcFirstLastPara="1" wrap="square" lIns="91425" tIns="45700" rIns="91425" bIns="45700" anchor="t" anchorCtr="0">
            <a:noAutofit/>
          </a:bodyPr>
          <a:lstStyle/>
          <a:p>
            <a:pPr marL="457200" lvl="0" indent="-298450" algn="l" rtl="0">
              <a:spcBef>
                <a:spcPts val="28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Балчик</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Асеновград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Айтос</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Банско - Разлог</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Благоевград - Център</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Бургас Пиргос</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Варна-Галатея</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Велико Търново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Велинград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Видин</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Горна Оряховица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Гоце Делчев</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Димитровград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Добрич</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Дупница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Златоград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Казанлък</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Карлово</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Карнобат</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Козлодуй-Аугуста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Кюстендил</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Любимец</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Момчилград</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Монтана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Нова Загора</a:t>
            </a:r>
            <a:endParaRPr sz="1100">
              <a:solidFill>
                <a:srgbClr val="002060"/>
              </a:solidFill>
              <a:latin typeface="Arial Narrow"/>
              <a:ea typeface="Arial Narrow"/>
              <a:cs typeface="Arial Narrow"/>
              <a:sym typeface="Arial Narrow"/>
            </a:endParaRPr>
          </a:p>
          <a:p>
            <a:pPr marL="457200" lvl="0" indent="-298450" algn="l" rtl="0">
              <a:spcBef>
                <a:spcPts val="0"/>
              </a:spcBef>
              <a:spcAft>
                <a:spcPts val="0"/>
              </a:spcAft>
              <a:buClr>
                <a:srgbClr val="002060"/>
              </a:buClr>
              <a:buSzPts val="1100"/>
              <a:buFont typeface="Arial Narrow"/>
              <a:buAutoNum type="arabicPeriod"/>
            </a:pPr>
            <a:r>
              <a:rPr lang="bg-BG" sz="1100">
                <a:solidFill>
                  <a:srgbClr val="002060"/>
                </a:solidFill>
                <a:latin typeface="Arial Narrow"/>
                <a:ea typeface="Arial Narrow"/>
                <a:cs typeface="Arial Narrow"/>
                <a:sym typeface="Arial Narrow"/>
              </a:rPr>
              <a:t>Ротари клуб Пазарджик-Бесапара</a:t>
            </a:r>
            <a:endParaRPr sz="1100">
              <a:solidFill>
                <a:srgbClr val="002060"/>
              </a:solidFill>
              <a:latin typeface="Arial Narrow"/>
              <a:ea typeface="Arial Narrow"/>
              <a:cs typeface="Arial Narrow"/>
              <a:sym typeface="Arial Narrow"/>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30"/>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Какво е “собствена медия” и как да я използваме?</a:t>
            </a:r>
            <a:endParaRPr/>
          </a:p>
        </p:txBody>
      </p:sp>
      <p:sp>
        <p:nvSpPr>
          <p:cNvPr id="788" name="Google Shape;788;p130"/>
          <p:cNvSpPr txBox="1">
            <a:spLocks noGrp="1"/>
          </p:cNvSpPr>
          <p:nvPr>
            <p:ph type="body" idx="1"/>
          </p:nvPr>
        </p:nvSpPr>
        <p:spPr>
          <a:xfrm>
            <a:off x="457200" y="1219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000"/>
              <a:buFont typeface="Arial"/>
              <a:buNone/>
            </a:pPr>
            <a:r>
              <a:rPr lang="bg-BG" sz="2000">
                <a:solidFill>
                  <a:srgbClr val="002060"/>
                </a:solidFill>
                <a:latin typeface="Arial Narrow"/>
                <a:ea typeface="Arial Narrow"/>
                <a:cs typeface="Arial Narrow"/>
                <a:sym typeface="Arial Narrow"/>
              </a:rPr>
              <a:t>Външните медии са трудни за управление, докато </a:t>
            </a:r>
            <a:r>
              <a:rPr lang="bg-BG" sz="2000" b="1">
                <a:solidFill>
                  <a:srgbClr val="002060"/>
                </a:solidFill>
                <a:latin typeface="Arial Narrow"/>
                <a:ea typeface="Arial Narrow"/>
                <a:cs typeface="Arial Narrow"/>
                <a:sym typeface="Arial Narrow"/>
              </a:rPr>
              <a:t>собствената медия </a:t>
            </a:r>
            <a:r>
              <a:rPr lang="bg-BG" sz="2000">
                <a:solidFill>
                  <a:srgbClr val="002060"/>
                </a:solidFill>
                <a:latin typeface="Arial Narrow"/>
                <a:ea typeface="Arial Narrow"/>
                <a:cs typeface="Arial Narrow"/>
                <a:sym typeface="Arial Narrow"/>
              </a:rPr>
              <a:t>е под наш </a:t>
            </a:r>
            <a:r>
              <a:rPr lang="bg-BG" sz="2000" u="sng">
                <a:solidFill>
                  <a:srgbClr val="002060"/>
                </a:solidFill>
                <a:latin typeface="Arial Narrow"/>
                <a:ea typeface="Arial Narrow"/>
                <a:cs typeface="Arial Narrow"/>
                <a:sym typeface="Arial Narrow"/>
              </a:rPr>
              <a:t>контрол</a:t>
            </a:r>
            <a:r>
              <a:rPr lang="bg-BG" sz="2000">
                <a:solidFill>
                  <a:srgbClr val="002060"/>
                </a:solidFill>
                <a:latin typeface="Arial Narrow"/>
                <a:ea typeface="Arial Narrow"/>
                <a:cs typeface="Arial Narrow"/>
                <a:sym typeface="Arial Narrow"/>
              </a:rPr>
              <a:t>! Кои са “собствени медии”:  </a:t>
            </a:r>
            <a:endParaRPr sz="200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Уеб-сайтът на Ротари клуба, в който членуваме</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Уеб-сайтът на Дистрикта, в който попадаме.</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Уеб-сайтът на Ротари Интернешънъл (Rotary.org)</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a:solidFill>
                  <a:srgbClr val="002060"/>
                </a:solidFill>
                <a:latin typeface="Arial Narrow"/>
                <a:ea typeface="Arial Narrow"/>
                <a:cs typeface="Arial Narrow"/>
                <a:sym typeface="Arial Narrow"/>
              </a:rPr>
              <a:t>Какво е </a:t>
            </a:r>
            <a:r>
              <a:rPr lang="bg-BG" sz="2000" b="1">
                <a:solidFill>
                  <a:srgbClr val="002060"/>
                </a:solidFill>
                <a:latin typeface="Arial Narrow"/>
                <a:ea typeface="Arial Narrow"/>
                <a:cs typeface="Arial Narrow"/>
                <a:sym typeface="Arial Narrow"/>
              </a:rPr>
              <a:t>контрол</a:t>
            </a:r>
            <a:r>
              <a:rPr lang="bg-BG" sz="2000">
                <a:solidFill>
                  <a:srgbClr val="002060"/>
                </a:solidFill>
                <a:latin typeface="Arial Narrow"/>
                <a:ea typeface="Arial Narrow"/>
                <a:cs typeface="Arial Narrow"/>
                <a:sym typeface="Arial Narrow"/>
              </a:rPr>
              <a:t> (управление) </a:t>
            </a:r>
            <a:r>
              <a:rPr lang="bg-BG" sz="2000" b="1">
                <a:solidFill>
                  <a:srgbClr val="002060"/>
                </a:solidFill>
                <a:latin typeface="Arial Narrow"/>
                <a:ea typeface="Arial Narrow"/>
                <a:cs typeface="Arial Narrow"/>
                <a:sym typeface="Arial Narrow"/>
              </a:rPr>
              <a:t>на дигитална информация</a:t>
            </a:r>
            <a:r>
              <a:rPr lang="bg-BG" sz="2000">
                <a:solidFill>
                  <a:srgbClr val="002060"/>
                </a:solidFill>
                <a:latin typeface="Arial Narrow"/>
                <a:ea typeface="Arial Narrow"/>
                <a:cs typeface="Arial Narrow"/>
                <a:sym typeface="Arial Narrow"/>
              </a:rPr>
              <a:t>?</a:t>
            </a:r>
            <a:endParaRPr sz="20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Информация, която можем да управляваме директно или индиректно</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Информация, която е на собствен ресурс (база данни, хостинг, сървър)</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b="1">
                <a:solidFill>
                  <a:srgbClr val="002060"/>
                </a:solidFill>
                <a:latin typeface="Arial Narrow"/>
                <a:ea typeface="Arial Narrow"/>
                <a:cs typeface="Arial Narrow"/>
                <a:sym typeface="Arial Narrow"/>
              </a:rPr>
              <a:t>Как да започнем?</a:t>
            </a:r>
            <a:endParaRPr sz="2000" b="1">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Информацията я имаме, ще попитате къде? Всеки </a:t>
            </a:r>
            <a:r>
              <a:rPr lang="bg-BG" sz="1400" b="1">
                <a:solidFill>
                  <a:srgbClr val="002060"/>
                </a:solidFill>
                <a:latin typeface="Arial Narrow"/>
                <a:ea typeface="Arial Narrow"/>
                <a:cs typeface="Arial Narrow"/>
                <a:sym typeface="Arial Narrow"/>
              </a:rPr>
              <a:t>годишен план </a:t>
            </a:r>
            <a:r>
              <a:rPr lang="bg-BG" sz="1400">
                <a:solidFill>
                  <a:srgbClr val="002060"/>
                </a:solidFill>
                <a:latin typeface="Arial Narrow"/>
                <a:ea typeface="Arial Narrow"/>
                <a:cs typeface="Arial Narrow"/>
                <a:sym typeface="Arial Narrow"/>
              </a:rPr>
              <a:t>на всеки президент е нашият план!</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Създаваме </a:t>
            </a:r>
            <a:r>
              <a:rPr lang="bg-BG" sz="1400" b="1">
                <a:solidFill>
                  <a:srgbClr val="002060"/>
                </a:solidFill>
                <a:latin typeface="Arial Narrow"/>
                <a:ea typeface="Arial Narrow"/>
                <a:cs typeface="Arial Narrow"/>
                <a:sym typeface="Arial Narrow"/>
              </a:rPr>
              <a:t>информационен календар</a:t>
            </a:r>
            <a:r>
              <a:rPr lang="bg-BG" sz="1400">
                <a:solidFill>
                  <a:srgbClr val="002060"/>
                </a:solidFill>
                <a:latin typeface="Arial Narrow"/>
                <a:ea typeface="Arial Narrow"/>
                <a:cs typeface="Arial Narrow"/>
                <a:sym typeface="Arial Narrow"/>
              </a:rPr>
              <a:t>? Ето примерен: </a:t>
            </a:r>
            <a:r>
              <a:rPr lang="bg-BG" sz="1400" u="sng">
                <a:solidFill>
                  <a:schemeClr val="hlink"/>
                </a:solidFill>
                <a:latin typeface="Arial Narrow"/>
                <a:ea typeface="Arial Narrow"/>
                <a:cs typeface="Arial Narrow"/>
                <a:sym typeface="Arial Narrow"/>
                <a:hlinkClick r:id="rId3"/>
              </a:rPr>
              <a:t>serp.ac/rotary</a:t>
            </a:r>
            <a:r>
              <a:rPr lang="bg-BG" sz="1400">
                <a:solidFill>
                  <a:srgbClr val="002060"/>
                </a:solidFill>
                <a:latin typeface="Arial Narrow"/>
                <a:ea typeface="Arial Narrow"/>
                <a:cs typeface="Arial Narrow"/>
                <a:sym typeface="Arial Narrow"/>
              </a:rPr>
              <a:t> </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b="1">
                <a:solidFill>
                  <a:srgbClr val="002060"/>
                </a:solidFill>
                <a:latin typeface="Arial Narrow"/>
                <a:ea typeface="Arial Narrow"/>
                <a:cs typeface="Arial Narrow"/>
                <a:sym typeface="Arial Narrow"/>
              </a:rPr>
              <a:t>Прави се веднъж </a:t>
            </a:r>
            <a:r>
              <a:rPr lang="bg-BG" sz="1400">
                <a:solidFill>
                  <a:srgbClr val="002060"/>
                </a:solidFill>
                <a:latin typeface="Arial Narrow"/>
                <a:ea typeface="Arial Narrow"/>
                <a:cs typeface="Arial Narrow"/>
                <a:sym typeface="Arial Narrow"/>
              </a:rPr>
              <a:t>в началото на Ротарианската година и се следва;</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i="1">
                <a:solidFill>
                  <a:srgbClr val="002060"/>
                </a:solidFill>
                <a:latin typeface="Georgia"/>
                <a:ea typeface="Georgia"/>
                <a:cs typeface="Georgia"/>
                <a:sym typeface="Georgia"/>
              </a:rPr>
              <a:t>Ще отнеме не повече от 2 до 4 часа при наличие на план на президента</a:t>
            </a:r>
            <a:endParaRPr sz="1400" i="1">
              <a:solidFill>
                <a:srgbClr val="002060"/>
              </a:solidFill>
              <a:latin typeface="Georgia"/>
              <a:ea typeface="Georgia"/>
              <a:cs typeface="Georgia"/>
              <a:sym typeface="Georgia"/>
            </a:endParaRPr>
          </a:p>
        </p:txBody>
      </p:sp>
      <p:sp>
        <p:nvSpPr>
          <p:cNvPr id="789" name="Google Shape;789;p130"/>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31"/>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b="1"/>
              <a:t>Реализация и възможностите на дигиталните канали</a:t>
            </a:r>
            <a:endParaRPr/>
          </a:p>
        </p:txBody>
      </p:sp>
      <p:sp>
        <p:nvSpPr>
          <p:cNvPr id="795" name="Google Shape;795;p131"/>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000"/>
              <a:buFont typeface="Arial"/>
              <a:buNone/>
            </a:pPr>
            <a:r>
              <a:rPr lang="bg-BG" sz="2000">
                <a:solidFill>
                  <a:srgbClr val="002060"/>
                </a:solidFill>
                <a:latin typeface="Arial Narrow"/>
                <a:ea typeface="Arial Narrow"/>
                <a:cs typeface="Arial Narrow"/>
                <a:sym typeface="Arial Narrow"/>
              </a:rPr>
              <a:t>Имаме </a:t>
            </a:r>
            <a:r>
              <a:rPr lang="bg-BG" sz="2000" b="1">
                <a:solidFill>
                  <a:srgbClr val="002060"/>
                </a:solidFill>
                <a:latin typeface="Arial Narrow"/>
                <a:ea typeface="Arial Narrow"/>
                <a:cs typeface="Arial Narrow"/>
                <a:sym typeface="Arial Narrow"/>
              </a:rPr>
              <a:t>план</a:t>
            </a:r>
            <a:r>
              <a:rPr lang="bg-BG" sz="2000">
                <a:solidFill>
                  <a:srgbClr val="002060"/>
                </a:solidFill>
                <a:latin typeface="Arial Narrow"/>
                <a:ea typeface="Arial Narrow"/>
                <a:cs typeface="Arial Narrow"/>
                <a:sym typeface="Arial Narrow"/>
              </a:rPr>
              <a:t>:  </a:t>
            </a:r>
            <a:endParaRPr sz="200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b="1">
                <a:solidFill>
                  <a:srgbClr val="002060"/>
                </a:solidFill>
                <a:latin typeface="Arial Narrow"/>
                <a:ea typeface="Arial Narrow"/>
                <a:cs typeface="Arial Narrow"/>
                <a:sym typeface="Arial Narrow"/>
              </a:rPr>
              <a:t>Следваме го</a:t>
            </a:r>
            <a:endParaRPr sz="1400" b="1">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Ако имаме промени тип “</a:t>
            </a:r>
            <a:r>
              <a:rPr lang="bg-BG" sz="1400" b="1">
                <a:solidFill>
                  <a:srgbClr val="002060"/>
                </a:solidFill>
                <a:latin typeface="Arial Narrow"/>
                <a:ea typeface="Arial Narrow"/>
                <a:cs typeface="Arial Narrow"/>
                <a:sym typeface="Arial Narrow"/>
              </a:rPr>
              <a:t>нови събития</a:t>
            </a:r>
            <a:r>
              <a:rPr lang="bg-BG" sz="1400">
                <a:solidFill>
                  <a:srgbClr val="002060"/>
                </a:solidFill>
                <a:latin typeface="Arial Narrow"/>
                <a:ea typeface="Arial Narrow"/>
                <a:cs typeface="Arial Narrow"/>
                <a:sym typeface="Arial Narrow"/>
              </a:rPr>
              <a:t>” го адаптираме</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Ако имаме нереализирани събития не го реализираме. Не е задължително да заместваме, освен ако не е наложително</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a:solidFill>
                  <a:srgbClr val="002060"/>
                </a:solidFill>
                <a:latin typeface="Arial Narrow"/>
                <a:ea typeface="Arial Narrow"/>
                <a:cs typeface="Arial Narrow"/>
                <a:sym typeface="Arial Narrow"/>
              </a:rPr>
              <a:t>Колко вида съдържание можем да създаваме?</a:t>
            </a:r>
            <a:endParaRPr sz="20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b="1">
                <a:solidFill>
                  <a:srgbClr val="002060"/>
                </a:solidFill>
                <a:latin typeface="Arial Narrow"/>
                <a:ea typeface="Arial Narrow"/>
                <a:cs typeface="Arial Narrow"/>
                <a:sym typeface="Arial Narrow"/>
              </a:rPr>
              <a:t>Статии</a:t>
            </a:r>
            <a:r>
              <a:rPr lang="bg-BG" sz="1400">
                <a:solidFill>
                  <a:srgbClr val="002060"/>
                </a:solidFill>
                <a:latin typeface="Arial Narrow"/>
                <a:ea typeface="Arial Narrow"/>
                <a:cs typeface="Arial Narrow"/>
                <a:sym typeface="Arial Narrow"/>
              </a:rPr>
              <a:t> (основно съдържание)</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b="1">
                <a:solidFill>
                  <a:srgbClr val="002060"/>
                </a:solidFill>
                <a:latin typeface="Arial Narrow"/>
                <a:ea typeface="Arial Narrow"/>
                <a:cs typeface="Arial Narrow"/>
                <a:sym typeface="Arial Narrow"/>
              </a:rPr>
              <a:t>Снимков материал </a:t>
            </a:r>
            <a:r>
              <a:rPr lang="bg-BG" sz="1400">
                <a:solidFill>
                  <a:srgbClr val="002060"/>
                </a:solidFill>
                <a:latin typeface="Arial Narrow"/>
                <a:ea typeface="Arial Narrow"/>
                <a:cs typeface="Arial Narrow"/>
                <a:sym typeface="Arial Narrow"/>
              </a:rPr>
              <a:t>(съдържание, което допълва статиите или е независимо)</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a:t>
            </a:r>
            <a:r>
              <a:rPr lang="bg-BG" sz="1400" b="1">
                <a:solidFill>
                  <a:srgbClr val="002060"/>
                </a:solidFill>
                <a:latin typeface="Arial Narrow"/>
                <a:ea typeface="Arial Narrow"/>
                <a:cs typeface="Arial Narrow"/>
                <a:sym typeface="Arial Narrow"/>
              </a:rPr>
              <a:t>Видео съдържание </a:t>
            </a:r>
            <a:r>
              <a:rPr lang="bg-BG" sz="1400">
                <a:solidFill>
                  <a:srgbClr val="002060"/>
                </a:solidFill>
                <a:latin typeface="Arial Narrow"/>
                <a:ea typeface="Arial Narrow"/>
                <a:cs typeface="Arial Narrow"/>
                <a:sym typeface="Arial Narrow"/>
              </a:rPr>
              <a:t>(опитайте да си представите “телевизия”)</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Аудио съдържание (опитайте да си представите “радио”)</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a:solidFill>
                  <a:srgbClr val="002060"/>
                </a:solidFill>
                <a:latin typeface="Arial Narrow"/>
                <a:ea typeface="Arial Narrow"/>
                <a:cs typeface="Arial Narrow"/>
                <a:sym typeface="Arial Narrow"/>
              </a:rPr>
              <a:t>Не е ли трудно?</a:t>
            </a:r>
            <a:endParaRPr sz="20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Всичко това може да се случи </a:t>
            </a:r>
            <a:r>
              <a:rPr lang="bg-BG" sz="1400" b="1">
                <a:solidFill>
                  <a:srgbClr val="002060"/>
                </a:solidFill>
                <a:latin typeface="Arial Narrow"/>
                <a:ea typeface="Arial Narrow"/>
                <a:cs typeface="Arial Narrow"/>
                <a:sym typeface="Arial Narrow"/>
              </a:rPr>
              <a:t>“безплатно”, </a:t>
            </a:r>
            <a:r>
              <a:rPr lang="bg-BG" sz="1400">
                <a:solidFill>
                  <a:srgbClr val="002060"/>
                </a:solidFill>
                <a:latin typeface="Arial Narrow"/>
                <a:ea typeface="Arial Narrow"/>
                <a:cs typeface="Arial Narrow"/>
                <a:sym typeface="Arial Narrow"/>
              </a:rPr>
              <a:t>ако не броим времето за разход (което е грешно)</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Не са ни нужни големи умения, всичко се адаптира според уменията</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Нужен ни е план за реализация, което може да се допълни спокойно в нашия “редакторски календар”</a:t>
            </a:r>
            <a:endParaRPr sz="1400">
              <a:solidFill>
                <a:srgbClr val="002060"/>
              </a:solidFill>
              <a:latin typeface="Arial Narrow"/>
              <a:ea typeface="Arial Narrow"/>
              <a:cs typeface="Arial Narrow"/>
              <a:sym typeface="Arial Narrow"/>
            </a:endParaRPr>
          </a:p>
        </p:txBody>
      </p:sp>
      <p:sp>
        <p:nvSpPr>
          <p:cNvPr id="796" name="Google Shape;796;p131"/>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32"/>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a:t>Каква е целта ни?</a:t>
            </a:r>
            <a:endParaRPr/>
          </a:p>
        </p:txBody>
      </p:sp>
      <p:sp>
        <p:nvSpPr>
          <p:cNvPr id="802" name="Google Shape;802;p132"/>
          <p:cNvSpPr txBox="1">
            <a:spLocks noGrp="1"/>
          </p:cNvSpPr>
          <p:nvPr>
            <p:ph type="body" idx="1"/>
          </p:nvPr>
        </p:nvSpPr>
        <p:spPr>
          <a:xfrm>
            <a:off x="457200" y="1219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000"/>
              <a:buFont typeface="Arial"/>
              <a:buNone/>
            </a:pPr>
            <a:r>
              <a:rPr lang="bg-BG" sz="2000" b="1">
                <a:solidFill>
                  <a:srgbClr val="002060"/>
                </a:solidFill>
                <a:latin typeface="Arial Narrow"/>
                <a:ea typeface="Arial Narrow"/>
                <a:cs typeface="Arial Narrow"/>
                <a:sym typeface="Arial Narrow"/>
              </a:rPr>
              <a:t>Целева група</a:t>
            </a:r>
            <a:r>
              <a:rPr lang="bg-BG" sz="2000">
                <a:solidFill>
                  <a:srgbClr val="002060"/>
                </a:solidFill>
                <a:latin typeface="Arial Narrow"/>
                <a:ea typeface="Arial Narrow"/>
                <a:cs typeface="Arial Narrow"/>
                <a:sym typeface="Arial Narrow"/>
              </a:rPr>
              <a:t>:  </a:t>
            </a:r>
            <a:endParaRPr sz="200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Ако целим “младите” : видео, снимки и социални мрежи</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Ако целим потребители на “средна и напреднала” възраст: аудио съдържание и статии;</a:t>
            </a:r>
            <a:endParaRPr sz="140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b="1">
                <a:solidFill>
                  <a:srgbClr val="002060"/>
                </a:solidFill>
                <a:latin typeface="Arial Narrow"/>
                <a:ea typeface="Arial Narrow"/>
                <a:cs typeface="Arial Narrow"/>
                <a:sym typeface="Arial Narrow"/>
              </a:rPr>
              <a:t>Какво</a:t>
            </a:r>
            <a:r>
              <a:rPr lang="bg-BG" sz="2000">
                <a:solidFill>
                  <a:srgbClr val="002060"/>
                </a:solidFill>
                <a:latin typeface="Arial Narrow"/>
                <a:ea typeface="Arial Narrow"/>
                <a:cs typeface="Arial Narrow"/>
                <a:sym typeface="Arial Narrow"/>
              </a:rPr>
              <a:t> искаме да им кажем</a:t>
            </a:r>
            <a:endParaRPr sz="20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Искаме да им предоставим </a:t>
            </a:r>
            <a:r>
              <a:rPr lang="bg-BG" sz="1400" b="1">
                <a:solidFill>
                  <a:srgbClr val="002060"/>
                </a:solidFill>
                <a:latin typeface="Arial Narrow"/>
                <a:ea typeface="Arial Narrow"/>
                <a:cs typeface="Arial Narrow"/>
                <a:sym typeface="Arial Narrow"/>
              </a:rPr>
              <a:t>адаптирано съдържание според целите ни</a:t>
            </a:r>
            <a:r>
              <a:rPr lang="bg-BG" sz="1400">
                <a:solidFill>
                  <a:srgbClr val="002060"/>
                </a:solidFill>
                <a:latin typeface="Arial Narrow"/>
                <a:ea typeface="Arial Narrow"/>
                <a:cs typeface="Arial Narrow"/>
                <a:sym typeface="Arial Narrow"/>
              </a:rPr>
              <a:t>;</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Искаме да им покажем нашата </a:t>
            </a:r>
            <a:r>
              <a:rPr lang="bg-BG" sz="1400" b="1" u="sng">
                <a:solidFill>
                  <a:srgbClr val="002060"/>
                </a:solidFill>
                <a:latin typeface="Arial Narrow"/>
                <a:ea typeface="Arial Narrow"/>
                <a:cs typeface="Arial Narrow"/>
                <a:sym typeface="Arial Narrow"/>
              </a:rPr>
              <a:t>прозрачност</a:t>
            </a:r>
            <a:r>
              <a:rPr lang="bg-BG" sz="1400" u="sng">
                <a:solidFill>
                  <a:srgbClr val="002060"/>
                </a:solidFill>
                <a:latin typeface="Arial Narrow"/>
                <a:ea typeface="Arial Narrow"/>
                <a:cs typeface="Arial Narrow"/>
                <a:sym typeface="Arial Narrow"/>
              </a:rPr>
              <a:t>;</a:t>
            </a:r>
            <a:endParaRPr sz="1400" u="sng">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Искаме да сме </a:t>
            </a:r>
            <a:r>
              <a:rPr lang="bg-BG" sz="1400" b="1">
                <a:solidFill>
                  <a:srgbClr val="002060"/>
                </a:solidFill>
                <a:latin typeface="Arial Narrow"/>
                <a:ea typeface="Arial Narrow"/>
                <a:cs typeface="Arial Narrow"/>
                <a:sym typeface="Arial Narrow"/>
              </a:rPr>
              <a:t>открити</a:t>
            </a:r>
            <a:r>
              <a:rPr lang="bg-BG" sz="1400">
                <a:solidFill>
                  <a:srgbClr val="002060"/>
                </a:solidFill>
                <a:latin typeface="Arial Narrow"/>
                <a:ea typeface="Arial Narrow"/>
                <a:cs typeface="Arial Narrow"/>
                <a:sym typeface="Arial Narrow"/>
              </a:rPr>
              <a:t> пред света и </a:t>
            </a:r>
            <a:r>
              <a:rPr lang="bg-BG" sz="1400" b="1">
                <a:solidFill>
                  <a:srgbClr val="002060"/>
                </a:solidFill>
                <a:latin typeface="Arial Narrow"/>
                <a:ea typeface="Arial Narrow"/>
                <a:cs typeface="Arial Narrow"/>
                <a:sym typeface="Arial Narrow"/>
              </a:rPr>
              <a:t>да не пазим анонимно </a:t>
            </a:r>
            <a:r>
              <a:rPr lang="bg-BG" sz="1400">
                <a:solidFill>
                  <a:srgbClr val="002060"/>
                </a:solidFill>
                <a:latin typeface="Arial Narrow"/>
                <a:ea typeface="Arial Narrow"/>
                <a:cs typeface="Arial Narrow"/>
                <a:sym typeface="Arial Narrow"/>
              </a:rPr>
              <a:t>това,  което правим заедно;</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b="1">
                <a:solidFill>
                  <a:srgbClr val="002060"/>
                </a:solidFill>
                <a:latin typeface="Arial Narrow"/>
                <a:ea typeface="Arial Narrow"/>
                <a:cs typeface="Arial Narrow"/>
                <a:sym typeface="Arial Narrow"/>
              </a:rPr>
              <a:t>Къде</a:t>
            </a:r>
            <a:r>
              <a:rPr lang="bg-BG" sz="2000">
                <a:solidFill>
                  <a:srgbClr val="002060"/>
                </a:solidFill>
                <a:latin typeface="Arial Narrow"/>
                <a:ea typeface="Arial Narrow"/>
                <a:cs typeface="Arial Narrow"/>
                <a:sym typeface="Arial Narrow"/>
              </a:rPr>
              <a:t> искаме да им го кажем</a:t>
            </a:r>
            <a:endParaRPr sz="20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В </a:t>
            </a:r>
            <a:r>
              <a:rPr lang="bg-BG" sz="1400" b="1">
                <a:solidFill>
                  <a:srgbClr val="002060"/>
                </a:solidFill>
                <a:latin typeface="Arial Narrow"/>
                <a:ea typeface="Arial Narrow"/>
                <a:cs typeface="Arial Narrow"/>
                <a:sym typeface="Arial Narrow"/>
              </a:rPr>
              <a:t>дигиталния свят. </a:t>
            </a:r>
            <a:r>
              <a:rPr lang="bg-BG" sz="1400">
                <a:solidFill>
                  <a:srgbClr val="002060"/>
                </a:solidFill>
                <a:latin typeface="Arial Narrow"/>
                <a:ea typeface="Arial Narrow"/>
                <a:cs typeface="Arial Narrow"/>
                <a:sym typeface="Arial Narrow"/>
              </a:rPr>
              <a:t>Реалният може да подпомага дигиталния;</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Имаме безплатни </a:t>
            </a:r>
            <a:r>
              <a:rPr lang="bg-BG" sz="1400" b="1">
                <a:solidFill>
                  <a:srgbClr val="002060"/>
                </a:solidFill>
                <a:latin typeface="Arial Narrow"/>
                <a:ea typeface="Arial Narrow"/>
                <a:cs typeface="Arial Narrow"/>
                <a:sym typeface="Arial Narrow"/>
              </a:rPr>
              <a:t>платформи</a:t>
            </a:r>
            <a:r>
              <a:rPr lang="bg-BG" sz="1400">
                <a:solidFill>
                  <a:srgbClr val="002060"/>
                </a:solidFill>
                <a:latin typeface="Arial Narrow"/>
                <a:ea typeface="Arial Narrow"/>
                <a:cs typeface="Arial Narrow"/>
                <a:sym typeface="Arial Narrow"/>
              </a:rPr>
              <a:t> за целта: “YouTube” за </a:t>
            </a:r>
            <a:r>
              <a:rPr lang="bg-BG" sz="1400" b="1">
                <a:solidFill>
                  <a:srgbClr val="002060"/>
                </a:solidFill>
                <a:latin typeface="Arial Narrow"/>
                <a:ea typeface="Arial Narrow"/>
                <a:cs typeface="Arial Narrow"/>
                <a:sym typeface="Arial Narrow"/>
              </a:rPr>
              <a:t>видео</a:t>
            </a:r>
            <a:r>
              <a:rPr lang="bg-BG" sz="1400">
                <a:solidFill>
                  <a:srgbClr val="002060"/>
                </a:solidFill>
                <a:latin typeface="Arial Narrow"/>
                <a:ea typeface="Arial Narrow"/>
                <a:cs typeface="Arial Narrow"/>
                <a:sym typeface="Arial Narrow"/>
              </a:rPr>
              <a:t> съдържание;</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За </a:t>
            </a:r>
            <a:r>
              <a:rPr lang="bg-BG" sz="1400" b="1">
                <a:solidFill>
                  <a:srgbClr val="002060"/>
                </a:solidFill>
                <a:latin typeface="Arial Narrow"/>
                <a:ea typeface="Arial Narrow"/>
                <a:cs typeface="Arial Narrow"/>
                <a:sym typeface="Arial Narrow"/>
              </a:rPr>
              <a:t>дигитални събития “Hangouts”</a:t>
            </a:r>
            <a:r>
              <a:rPr lang="bg-BG" sz="1400">
                <a:solidFill>
                  <a:srgbClr val="002060"/>
                </a:solidFill>
                <a:latin typeface="Arial Narrow"/>
                <a:ea typeface="Arial Narrow"/>
                <a:cs typeface="Arial Narrow"/>
                <a:sym typeface="Arial Narrow"/>
              </a:rPr>
              <a:t>, който също е безплатен;</a:t>
            </a:r>
            <a:endParaRPr sz="140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a:solidFill>
                  <a:srgbClr val="002060"/>
                </a:solidFill>
                <a:latin typeface="Arial Narrow"/>
                <a:ea typeface="Arial Narrow"/>
                <a:cs typeface="Arial Narrow"/>
                <a:sym typeface="Arial Narrow"/>
              </a:rPr>
              <a:t> Десетки платформи за “</a:t>
            </a:r>
            <a:r>
              <a:rPr lang="bg-BG" sz="1400" b="1">
                <a:solidFill>
                  <a:srgbClr val="002060"/>
                </a:solidFill>
                <a:latin typeface="Arial Narrow"/>
                <a:ea typeface="Arial Narrow"/>
                <a:cs typeface="Arial Narrow"/>
                <a:sym typeface="Arial Narrow"/>
              </a:rPr>
              <a:t>podcast</a:t>
            </a:r>
            <a:r>
              <a:rPr lang="bg-BG" sz="1400">
                <a:solidFill>
                  <a:srgbClr val="002060"/>
                </a:solidFill>
                <a:latin typeface="Arial Narrow"/>
                <a:ea typeface="Arial Narrow"/>
                <a:cs typeface="Arial Narrow"/>
                <a:sym typeface="Arial Narrow"/>
              </a:rPr>
              <a:t>” или т.нар. аудио записи, които се трансформират чудесно в тип “радио” канал;</a:t>
            </a:r>
            <a:endParaRPr sz="1400">
              <a:solidFill>
                <a:srgbClr val="002060"/>
              </a:solidFill>
              <a:latin typeface="Arial Narrow"/>
              <a:ea typeface="Arial Narrow"/>
              <a:cs typeface="Arial Narrow"/>
              <a:sym typeface="Arial Narrow"/>
            </a:endParaRPr>
          </a:p>
        </p:txBody>
      </p:sp>
      <p:sp>
        <p:nvSpPr>
          <p:cNvPr id="803" name="Google Shape;803;p132"/>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33"/>
          <p:cNvSpPr txBox="1">
            <a:spLocks noGrp="1"/>
          </p:cNvSpPr>
          <p:nvPr>
            <p:ph type="title"/>
          </p:nvPr>
        </p:nvSpPr>
        <p:spPr>
          <a:xfrm>
            <a:off x="381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000"/>
              <a:buFont typeface="Arial Narrow"/>
              <a:buNone/>
            </a:pPr>
            <a:r>
              <a:rPr lang="bg-BG"/>
              <a:t>Какво губим и какво печелим?</a:t>
            </a:r>
            <a:endParaRPr/>
          </a:p>
        </p:txBody>
      </p:sp>
      <p:sp>
        <p:nvSpPr>
          <p:cNvPr id="809" name="Google Shape;809;p133"/>
          <p:cNvSpPr txBox="1">
            <a:spLocks noGrp="1"/>
          </p:cNvSpPr>
          <p:nvPr>
            <p:ph type="body" idx="1"/>
          </p:nvPr>
        </p:nvSpPr>
        <p:spPr>
          <a:xfrm>
            <a:off x="457200" y="1219200"/>
            <a:ext cx="8229600" cy="48020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000"/>
              <a:buFont typeface="Arial"/>
              <a:buNone/>
            </a:pPr>
            <a:r>
              <a:rPr lang="bg-BG" sz="2000" b="1" dirty="0">
                <a:solidFill>
                  <a:srgbClr val="002060"/>
                </a:solidFill>
                <a:latin typeface="Arial Narrow"/>
                <a:ea typeface="Arial Narrow"/>
                <a:cs typeface="Arial Narrow"/>
                <a:sym typeface="Arial Narrow"/>
              </a:rPr>
              <a:t>Пример - семинари:  </a:t>
            </a:r>
            <a:endParaRPr sz="2000" b="1" i="0" u="none" strike="noStrike" cap="none" dirty="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Редовни публични “webinar” видеа в YouTube канал на Дистрикта с определени личности в Ротари;</a:t>
            </a:r>
            <a:endParaRPr sz="1400" dirty="0">
              <a:solidFill>
                <a:srgbClr val="002060"/>
              </a:solidFill>
              <a:latin typeface="Arial Narrow"/>
              <a:ea typeface="Arial Narrow"/>
              <a:cs typeface="Arial Narrow"/>
              <a:sym typeface="Arial Narrow"/>
            </a:endParaRPr>
          </a:p>
          <a:p>
            <a:pPr marL="742950" marR="0" lvl="1" indent="-209550" algn="l" rtl="0">
              <a:lnSpc>
                <a:spcPct val="100000"/>
              </a:lnSpc>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Те могат да се трансформират в аудио формат;</a:t>
            </a:r>
            <a:endParaRPr sz="1400" dirty="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Редовна рубрика на всеки клуб с представяне на всеки член, независимо от формата:</a:t>
            </a:r>
            <a:endParaRPr sz="1400" dirty="0">
              <a:solidFill>
                <a:srgbClr val="002060"/>
              </a:solidFill>
              <a:latin typeface="Arial Narrow"/>
              <a:ea typeface="Arial Narrow"/>
              <a:cs typeface="Arial Narrow"/>
              <a:sym typeface="Arial Narrow"/>
            </a:endParaRPr>
          </a:p>
          <a:p>
            <a:pPr marL="742950" marR="0" lvl="1" indent="-209550" algn="l" rtl="0">
              <a:lnSpc>
                <a:spcPct val="100000"/>
              </a:lnSpc>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По един член на месец (при клуб с 20 члена) това са 20 месеца съдържание;</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Идеята ще дойде сама, адаптирайте я според нуждите на аудиторията ви и се съобразете с възможностите си;</a:t>
            </a:r>
            <a:endParaRPr sz="1400" dirty="0">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58585A"/>
              </a:buClr>
              <a:buSzPts val="1400"/>
              <a:buNone/>
            </a:pPr>
            <a:endParaRPr sz="1400" dirty="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b="1" dirty="0">
                <a:solidFill>
                  <a:srgbClr val="002060"/>
                </a:solidFill>
                <a:latin typeface="Arial Narrow"/>
                <a:ea typeface="Arial Narrow"/>
                <a:cs typeface="Arial Narrow"/>
                <a:sym typeface="Arial Narrow"/>
              </a:rPr>
              <a:t>Разходи:</a:t>
            </a:r>
            <a:endParaRPr sz="2000" b="1"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Разход за редакторски календар: около 8 часа за 1 година;</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Разход за реализация на всяко събитие (новина): около 2 часа за всяка или 8 часа на месец;</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Разход за разпространение (промотиране): около 1 час за всяка новина или 4 часа на месец;</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Разход за проследяване, какво работи за нас и какво не: около 2 часа на месец;</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58585A"/>
              </a:buClr>
              <a:buSzPts val="1400"/>
              <a:buNone/>
            </a:pPr>
            <a:endParaRPr sz="1400" dirty="0">
              <a:solidFill>
                <a:srgbClr val="002060"/>
              </a:solidFill>
              <a:latin typeface="Arial Narrow"/>
              <a:ea typeface="Arial Narrow"/>
              <a:cs typeface="Arial Narrow"/>
              <a:sym typeface="Arial Narrow"/>
            </a:endParaRPr>
          </a:p>
          <a:p>
            <a:pPr marL="0" lvl="0" indent="0" algn="l" rtl="0">
              <a:spcBef>
                <a:spcPts val="0"/>
              </a:spcBef>
              <a:spcAft>
                <a:spcPts val="0"/>
              </a:spcAft>
              <a:buClr>
                <a:srgbClr val="002060"/>
              </a:buClr>
              <a:buSzPts val="2000"/>
              <a:buNone/>
            </a:pPr>
            <a:r>
              <a:rPr lang="bg-BG" sz="2000" b="1" dirty="0">
                <a:solidFill>
                  <a:srgbClr val="002060"/>
                </a:solidFill>
                <a:latin typeface="Arial Narrow"/>
                <a:ea typeface="Arial Narrow"/>
                <a:cs typeface="Arial Narrow"/>
                <a:sym typeface="Arial Narrow"/>
              </a:rPr>
              <a:t>Приходи</a:t>
            </a:r>
            <a:r>
              <a:rPr lang="bg-BG" sz="2000" dirty="0">
                <a:solidFill>
                  <a:srgbClr val="002060"/>
                </a:solidFill>
                <a:latin typeface="Arial Narrow"/>
                <a:ea typeface="Arial Narrow"/>
                <a:cs typeface="Arial Narrow"/>
                <a:sym typeface="Arial Narrow"/>
              </a:rPr>
              <a:t> (грешка) - </a:t>
            </a:r>
            <a:r>
              <a:rPr lang="bg-BG" sz="2000" b="1" dirty="0">
                <a:solidFill>
                  <a:srgbClr val="C00000"/>
                </a:solidFill>
                <a:latin typeface="Arial Narrow"/>
                <a:ea typeface="Arial Narrow"/>
                <a:cs typeface="Arial Narrow"/>
                <a:sym typeface="Arial Narrow"/>
              </a:rPr>
              <a:t>стойност</a:t>
            </a:r>
            <a:r>
              <a:rPr lang="bg-BG" sz="2000" dirty="0">
                <a:solidFill>
                  <a:srgbClr val="002060"/>
                </a:solidFill>
                <a:latin typeface="Arial Narrow"/>
                <a:ea typeface="Arial Narrow"/>
                <a:cs typeface="Arial Narrow"/>
                <a:sym typeface="Arial Narrow"/>
              </a:rPr>
              <a:t>!</a:t>
            </a:r>
            <a:endParaRPr sz="20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Адаптираме се според ерата в която живеем;</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Показваме това, което правим публично, не го пазим в тайна;</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Припознават ни!</a:t>
            </a:r>
            <a:endParaRPr sz="1400" dirty="0">
              <a:solidFill>
                <a:srgbClr val="002060"/>
              </a:solidFill>
              <a:latin typeface="Arial Narrow"/>
              <a:ea typeface="Arial Narrow"/>
              <a:cs typeface="Arial Narrow"/>
              <a:sym typeface="Arial Narrow"/>
            </a:endParaRPr>
          </a:p>
          <a:p>
            <a:pPr marL="0" lvl="0" indent="0" algn="l" rtl="0">
              <a:spcBef>
                <a:spcPts val="280"/>
              </a:spcBef>
              <a:spcAft>
                <a:spcPts val="0"/>
              </a:spcAft>
              <a:buClr>
                <a:srgbClr val="002060"/>
              </a:buClr>
              <a:buSzPts val="1400"/>
              <a:buFont typeface="Arial Narrow"/>
              <a:buChar char="•"/>
            </a:pPr>
            <a:r>
              <a:rPr lang="bg-BG" sz="1400" dirty="0">
                <a:solidFill>
                  <a:srgbClr val="002060"/>
                </a:solidFill>
                <a:latin typeface="Arial Narrow"/>
                <a:ea typeface="Arial Narrow"/>
                <a:cs typeface="Arial Narrow"/>
                <a:sym typeface="Arial Narrow"/>
              </a:rPr>
              <a:t> Искат да се присъединят към нас!</a:t>
            </a:r>
            <a:endParaRPr sz="1400" dirty="0">
              <a:solidFill>
                <a:srgbClr val="002060"/>
              </a:solidFill>
              <a:latin typeface="Arial Narrow"/>
              <a:ea typeface="Arial Narrow"/>
              <a:cs typeface="Arial Narrow"/>
              <a:sym typeface="Arial Narrow"/>
            </a:endParaRPr>
          </a:p>
        </p:txBody>
      </p:sp>
      <p:sp>
        <p:nvSpPr>
          <p:cNvPr id="810" name="Google Shape;810;p133"/>
          <p:cNvSpPr txBox="1"/>
          <p:nvPr/>
        </p:nvSpPr>
        <p:spPr>
          <a:xfrm>
            <a:off x="2124075" y="-100012"/>
            <a:ext cx="4519500" cy="376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bg-BG" sz="1800" b="0" i="0" u="none">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34"/>
          <p:cNvSpPr txBox="1">
            <a:spLocks noGrp="1"/>
          </p:cNvSpPr>
          <p:nvPr>
            <p:ph type="ctrTitle"/>
          </p:nvPr>
        </p:nvSpPr>
        <p:spPr>
          <a:xfrm>
            <a:off x="152400" y="2667000"/>
            <a:ext cx="8839200" cy="16002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lt1"/>
              </a:buClr>
              <a:buSzPts val="4000"/>
              <a:buFont typeface="Arial Narrow"/>
              <a:buNone/>
            </a:pPr>
            <a:r>
              <a:rPr lang="bg-BG" sz="4000" b="1"/>
              <a:t>2020 г. ще покажа нещо! </a:t>
            </a:r>
            <a:endParaRPr sz="4000" b="1"/>
          </a:p>
          <a:p>
            <a:pPr marL="0" lvl="0" indent="0" algn="ctr" rtl="0">
              <a:lnSpc>
                <a:spcPct val="100000"/>
              </a:lnSpc>
              <a:spcBef>
                <a:spcPts val="0"/>
              </a:spcBef>
              <a:spcAft>
                <a:spcPts val="0"/>
              </a:spcAft>
              <a:buClr>
                <a:schemeClr val="lt1"/>
              </a:buClr>
              <a:buSzPts val="4000"/>
              <a:buFont typeface="Arial Narrow"/>
              <a:buNone/>
            </a:pPr>
            <a:r>
              <a:rPr lang="bg-BG" sz="4000" b="1"/>
              <a:t>Благодаря за вниманието!</a:t>
            </a:r>
            <a:endParaRPr/>
          </a:p>
        </p:txBody>
      </p:sp>
      <p:sp>
        <p:nvSpPr>
          <p:cNvPr id="816" name="Google Shape;816;p134"/>
          <p:cNvSpPr txBox="1">
            <a:spLocks noGrp="1"/>
          </p:cNvSpPr>
          <p:nvPr>
            <p:ph type="body" idx="1"/>
          </p:nvPr>
        </p:nvSpPr>
        <p:spPr>
          <a:xfrm>
            <a:off x="0" y="1052513"/>
            <a:ext cx="8229600" cy="1350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000"/>
              <a:buFont typeface="Arial"/>
              <a:buNone/>
            </a:pPr>
            <a:r>
              <a:rPr lang="bg-BG" sz="1200" b="0" i="0" u="none" strike="noStrike" cap="none">
                <a:solidFill>
                  <a:srgbClr val="002060"/>
                </a:solidFill>
                <a:latin typeface="Arial Narrow"/>
                <a:ea typeface="Arial Narrow"/>
                <a:cs typeface="Arial Narrow"/>
                <a:sym typeface="Arial Narrow"/>
              </a:rPr>
              <a:t>Питам се:  </a:t>
            </a:r>
            <a:endParaRPr sz="1200" b="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200" b="0" i="0" u="none" strike="noStrike" cap="none">
                <a:solidFill>
                  <a:srgbClr val="002060"/>
                </a:solidFill>
                <a:latin typeface="Arial Narrow"/>
                <a:ea typeface="Arial Narrow"/>
                <a:cs typeface="Arial Narrow"/>
                <a:sym typeface="Arial Narrow"/>
              </a:rPr>
              <a:t> Искам ли да подпомогна клуба ми да добие разпознаваемост?</a:t>
            </a:r>
            <a:endParaRPr sz="1200" b="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200" b="0" i="0" u="none" strike="noStrike" cap="none">
                <a:solidFill>
                  <a:srgbClr val="002060"/>
                </a:solidFill>
                <a:latin typeface="Arial Narrow"/>
                <a:ea typeface="Arial Narrow"/>
                <a:cs typeface="Arial Narrow"/>
                <a:sym typeface="Arial Narrow"/>
              </a:rPr>
              <a:t> Мога ли да отделя от времето си по 1 час на месец за тази цел?</a:t>
            </a:r>
            <a:endParaRPr sz="1200" b="0" i="0" u="none" strike="noStrike" cap="none">
              <a:solidFill>
                <a:srgbClr val="002060"/>
              </a:solidFill>
              <a:latin typeface="Arial Narrow"/>
              <a:ea typeface="Arial Narrow"/>
              <a:cs typeface="Arial Narrow"/>
              <a:sym typeface="Arial Narrow"/>
            </a:endParaRPr>
          </a:p>
          <a:p>
            <a:pPr marL="0" marR="0" lvl="0" indent="0" algn="l" rtl="0">
              <a:lnSpc>
                <a:spcPct val="100000"/>
              </a:lnSpc>
              <a:spcBef>
                <a:spcPts val="280"/>
              </a:spcBef>
              <a:spcAft>
                <a:spcPts val="0"/>
              </a:spcAft>
              <a:buClr>
                <a:srgbClr val="002060"/>
              </a:buClr>
              <a:buSzPts val="1400"/>
              <a:buFont typeface="Arial Narrow"/>
              <a:buChar char="•"/>
            </a:pPr>
            <a:r>
              <a:rPr lang="bg-BG" sz="1200" b="0" i="0" u="none" strike="noStrike" cap="none">
                <a:solidFill>
                  <a:srgbClr val="002060"/>
                </a:solidFill>
                <a:latin typeface="Arial Narrow"/>
                <a:ea typeface="Arial Narrow"/>
                <a:cs typeface="Arial Narrow"/>
                <a:sym typeface="Arial Narrow"/>
              </a:rPr>
              <a:t>Не е страшно да не можеш и да не разбираш, страшно е ако изпитваш страх да се адаптираш</a:t>
            </a:r>
            <a:endParaRPr sz="3200" b="0" i="0" u="none" strike="noStrike" cap="none">
              <a:solidFill>
                <a:srgbClr val="002060"/>
              </a:solidFill>
              <a:latin typeface="Arial Narrow"/>
              <a:ea typeface="Arial Narrow"/>
              <a:cs typeface="Arial Narrow"/>
              <a:sym typeface="Arial Narrow"/>
            </a:endParaRPr>
          </a:p>
        </p:txBody>
      </p:sp>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DTeamPresentationsSliven">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6826</Words>
  <Application>Microsoft Office PowerPoint</Application>
  <PresentationFormat>On-screen Show (4:3)</PresentationFormat>
  <Paragraphs>950</Paragraphs>
  <Slides>124</Slides>
  <Notes>123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124</vt:i4>
      </vt:variant>
    </vt:vector>
  </HeadingPairs>
  <TitlesOfParts>
    <vt:vector size="133" baseType="lpstr">
      <vt:lpstr>Arial</vt:lpstr>
      <vt:lpstr>ヒラギノ角ゴ Pro W3</vt:lpstr>
      <vt:lpstr>Times New Roman</vt:lpstr>
      <vt:lpstr>Calibri</vt:lpstr>
      <vt:lpstr>Georgia</vt:lpstr>
      <vt:lpstr>Arial Narrow</vt:lpstr>
      <vt:lpstr>1_Custom Design</vt:lpstr>
      <vt:lpstr>Template DTeamPresentationsSliven</vt:lpstr>
      <vt:lpstr>Custom Design</vt:lpstr>
      <vt:lpstr>PowerPoint Presentation</vt:lpstr>
      <vt:lpstr>PowerPoint Presentation</vt:lpstr>
      <vt:lpstr>Въведение</vt:lpstr>
      <vt:lpstr>Стратегията е концепция за успех</vt:lpstr>
      <vt:lpstr>Клубна комисия</vt:lpstr>
      <vt:lpstr>Официална среща с ДГ</vt:lpstr>
      <vt:lpstr>Медии</vt:lpstr>
      <vt:lpstr>Поведение пред медиите</vt:lpstr>
      <vt:lpstr>Публикации</vt:lpstr>
      <vt:lpstr>Кризи</vt:lpstr>
      <vt:lpstr>На добър час!</vt:lpstr>
      <vt:lpstr>PowerPoint Presentation</vt:lpstr>
      <vt:lpstr>Публичен имидж</vt:lpstr>
      <vt:lpstr>В началото бе… стратегията </vt:lpstr>
      <vt:lpstr>Комуникация чрез медиите</vt:lpstr>
      <vt:lpstr>Посланието</vt:lpstr>
      <vt:lpstr>Средствата</vt:lpstr>
      <vt:lpstr>Прессъобщението</vt:lpstr>
      <vt:lpstr>Правопис</vt:lpstr>
      <vt:lpstr>Правопис</vt:lpstr>
      <vt:lpstr>Правопис</vt:lpstr>
      <vt:lpstr>Съдържанието</vt:lpstr>
      <vt:lpstr>Как?</vt:lpstr>
      <vt:lpstr>Позицията</vt:lpstr>
      <vt:lpstr>Поведение пред медиите</vt:lpstr>
      <vt:lpstr>За да сте подготвени за интервю:</vt:lpstr>
      <vt:lpstr>Визия</vt:lpstr>
      <vt:lpstr>Визия</vt:lpstr>
      <vt:lpstr>Визия</vt:lpstr>
      <vt:lpstr>Поведение пред камера</vt:lpstr>
      <vt:lpstr>Финално</vt:lpstr>
      <vt:lpstr>Следва</vt:lpstr>
      <vt:lpstr>Благодаря за вниманието!</vt:lpstr>
      <vt:lpstr>PowerPoint Presentation</vt:lpstr>
      <vt:lpstr>Проект под светлините на прожекторите</vt:lpstr>
      <vt:lpstr>НЕКА ДА ЗАПОЧВАМЕ</vt:lpstr>
      <vt:lpstr>ДА НАПИШЕМ ПРЕСИНФОРМАЦИЯ</vt:lpstr>
      <vt:lpstr>ДА НАПИШЕМ ПРЕСИНФОРМАЦИЯ</vt:lpstr>
      <vt:lpstr>ДА НАПИШЕМ ПРЕСИНФОРМАЦИЯ</vt:lpstr>
      <vt:lpstr>ДА  СЕ ПОДГОТВИМ ЗА СРЕЩАТА С МЕДИИТЕ</vt:lpstr>
      <vt:lpstr>ПОД СВЕТЛИНИТЕ НА ПРОЖЕКТОРИТЕ</vt:lpstr>
      <vt:lpstr>ЗА ФИНАЛ</vt:lpstr>
      <vt:lpstr>За допълнителни въпроси:  Комитет по публичен имидж на Ротари България</vt:lpstr>
      <vt:lpstr>PowerPoint Presentation</vt:lpstr>
      <vt:lpstr>Емоции през обектива</vt:lpstr>
      <vt:lpstr>Първи стъпки или АБ-то при фотографиите</vt:lpstr>
      <vt:lpstr>Насочи и щракни</vt:lpstr>
      <vt:lpstr>Правилата</vt:lpstr>
      <vt:lpstr>Правилата</vt:lpstr>
      <vt:lpstr>Правилата</vt:lpstr>
      <vt:lpstr>Правилата</vt:lpstr>
      <vt:lpstr>Правилата</vt:lpstr>
      <vt:lpstr>Правилата</vt:lpstr>
      <vt:lpstr>Да търсим лицата</vt:lpstr>
      <vt:lpstr>Да търсим лицата</vt:lpstr>
      <vt:lpstr>Да търсим лицата</vt:lpstr>
      <vt:lpstr>Да търсим лицата</vt:lpstr>
      <vt:lpstr>Да търсим лицата</vt:lpstr>
      <vt:lpstr>Да търсим лицата</vt:lpstr>
      <vt:lpstr>Да търсим лицата</vt:lpstr>
      <vt:lpstr>Да търсим лицата</vt:lpstr>
      <vt:lpstr>Кризисен ПР и Какво да няма на снимката</vt:lpstr>
      <vt:lpstr>Кризисен ПР и Какво да няма на снимката</vt:lpstr>
      <vt:lpstr>Като финал</vt:lpstr>
      <vt:lpstr>На добър час и запомнете: няма грозна жена има кофти осветление ☺</vt:lpstr>
      <vt:lpstr>PowerPoint Presentation</vt:lpstr>
      <vt:lpstr>Проект на светло</vt:lpstr>
      <vt:lpstr>Преди проектът да е факт</vt:lpstr>
      <vt:lpstr>Етап на приобщаване</vt:lpstr>
      <vt:lpstr>Одобрени сме</vt:lpstr>
      <vt:lpstr>НА ВСЕКИ ЕТАП</vt:lpstr>
      <vt:lpstr>Одобрени сме</vt:lpstr>
      <vt:lpstr>Одобрени сме</vt:lpstr>
      <vt:lpstr>Благодаря за вниманието!</vt:lpstr>
      <vt:lpstr>PowerPoint Presentation</vt:lpstr>
      <vt:lpstr>PowerPoint Presentation</vt:lpstr>
      <vt:lpstr>Да създадем собствена медия</vt:lpstr>
      <vt:lpstr>Данни от Google.bg:</vt:lpstr>
      <vt:lpstr>Данни от Google.com и Google.co.uk:</vt:lpstr>
      <vt:lpstr>Сравнение на данни от Google:</vt:lpstr>
      <vt:lpstr>Какъв е тренда в САЩ:</vt:lpstr>
      <vt:lpstr>Какъв е тренда във Великобритания:</vt:lpstr>
      <vt:lpstr>Какъв е тренда в България:</vt:lpstr>
      <vt:lpstr>Какъв е тренда в България по райони:</vt:lpstr>
      <vt:lpstr>Какъв е тренда в България по райони за “rotary”:</vt:lpstr>
      <vt:lpstr>Какъв е тренда в България по райони за “Rotary International”:</vt:lpstr>
      <vt:lpstr>Какъв е тренда в България по райони за “Rotary club”:</vt:lpstr>
      <vt:lpstr>Какъв е тренда в България по райони за “Ротари”:</vt:lpstr>
      <vt:lpstr>Какъв е тренда в България по райони за “Ротари клуб”:</vt:lpstr>
      <vt:lpstr>Сравнение с други организации:</vt:lpstr>
      <vt:lpstr>Ротари / Ротаракт / Интеракт:</vt:lpstr>
      <vt:lpstr>Ротари България:</vt:lpstr>
      <vt:lpstr>Колко уеб-сайта има в дистрикта:</vt:lpstr>
      <vt:lpstr>Колко уеб-сайта няма в дистрикта:</vt:lpstr>
      <vt:lpstr>Какво е “собствена медия” и как да я използваме?</vt:lpstr>
      <vt:lpstr>Реализация и възможностите на дигиталните канали</vt:lpstr>
      <vt:lpstr>Каква е целта ни?</vt:lpstr>
      <vt:lpstr>Какво губим и какво печелим?</vt:lpstr>
      <vt:lpstr>2020 г. ще покажа нещо!  Благодаря за вниманието!</vt:lpstr>
      <vt:lpstr>PowerPoint Presentation</vt:lpstr>
      <vt:lpstr>Поведение в социални мрежи</vt:lpstr>
      <vt:lpstr>Малко встъпителни думи</vt:lpstr>
      <vt:lpstr>Ротарианците сме хора на действието!</vt:lpstr>
      <vt:lpstr>Провокиране на реакция</vt:lpstr>
      <vt:lpstr>Технически постановки - Facebook</vt:lpstr>
      <vt:lpstr>Структура на фейсбук публикация</vt:lpstr>
      <vt:lpstr>Други социални мрежи - демография</vt:lpstr>
      <vt:lpstr>Структура на Instagram публикация</vt:lpstr>
      <vt:lpstr>Други социални мрежи</vt:lpstr>
      <vt:lpstr>Ротари свързва света. Социалните мрежи дават възможност по-бързо да превърнем това мото в реалност!</vt:lpstr>
      <vt:lpstr>Благодаря Ви!</vt:lpstr>
      <vt:lpstr>PowerPoint Presentation</vt:lpstr>
      <vt:lpstr>ГОДИШНИНАТА НА ЕДИН КЛУБ</vt:lpstr>
      <vt:lpstr>ГОДИШНИНАТА наближава!</vt:lpstr>
      <vt:lpstr>Защо да не ХВАНЕМ ВЪЛНАТА ? </vt:lpstr>
      <vt:lpstr>Катализатор за клубния живот</vt:lpstr>
      <vt:lpstr>Е, и?!? </vt:lpstr>
      <vt:lpstr>А как въздействахме на общността?</vt:lpstr>
      <vt:lpstr> Кой ни забеляза? а </vt:lpstr>
      <vt:lpstr>А социалните мрежи?</vt:lpstr>
      <vt:lpstr>А къде остана службата и добруването на общността ?!?</vt:lpstr>
      <vt:lpstr>Защо ВЪЗРАЖДАНЕ ?</vt:lpstr>
      <vt:lpstr>На добър час!</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8</cp:revision>
  <dcterms:modified xsi:type="dcterms:W3CDTF">2019-11-30T05:14:20Z</dcterms:modified>
</cp:coreProperties>
</file>