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7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8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3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1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87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1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2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9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6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2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8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5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61F7A-3675-A148-BD96-A91FF6AE4576}" type="datetimeFigureOut">
              <a:rPr lang="en-US" smtClean="0"/>
              <a:t>3/21/13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53F9A-22B9-1A4C-8832-0987BA91CFD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19075"/>
            <a:ext cx="1281113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188913"/>
            <a:ext cx="1387475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41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ekotsev@uni-ruse.b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ekotsev@uni-ruse.b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0156"/>
            <a:ext cx="7772400" cy="1470025"/>
          </a:xfrm>
        </p:spPr>
        <p:txBody>
          <a:bodyPr/>
          <a:lstStyle/>
          <a:p>
            <a:r>
              <a:rPr lang="bg-BG" b="1" dirty="0" smtClean="0">
                <a:solidFill>
                  <a:schemeClr val="bg1"/>
                </a:solidFill>
              </a:rPr>
              <a:t>ДИСТРИКТЕН ПРОЕКТ:</a:t>
            </a:r>
            <a:br>
              <a:rPr lang="bg-BG" b="1" dirty="0" smtClean="0">
                <a:solidFill>
                  <a:schemeClr val="bg1"/>
                </a:solidFill>
              </a:rPr>
            </a:br>
            <a:r>
              <a:rPr lang="bg-BG" b="1" dirty="0" smtClean="0">
                <a:solidFill>
                  <a:schemeClr val="bg1"/>
                </a:solidFill>
              </a:rPr>
              <a:t>“КЛУБ НА МЕСЕЦА”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836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0825" y="2247900"/>
            <a:ext cx="8569325" cy="4852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РЕГЛАМЕНТ</a:t>
            </a:r>
          </a:p>
          <a:p>
            <a:pPr marL="609600" indent="-609600" algn="ctr">
              <a:buFont typeface="Arial" charset="0"/>
              <a:buNone/>
            </a:pPr>
            <a:endParaRPr lang="bg-BG" sz="2400" b="1" smtClean="0">
              <a:latin typeface="Calibri" charset="0"/>
            </a:endParaRPr>
          </a:p>
          <a:p>
            <a:pPr marL="609600" indent="-609600" algn="just">
              <a:buFont typeface="Arial" charset="0"/>
              <a:buAutoNum type="arabicPeriod"/>
            </a:pPr>
            <a:r>
              <a:rPr lang="bg-BG" sz="2400" smtClean="0">
                <a:latin typeface="Calibri" charset="0"/>
              </a:rPr>
              <a:t>В конкурса могат да учавстват всички клубове, които нямат финансови задължения към РИ и Д-2482 и са абонирани за ротарианската преса.</a:t>
            </a:r>
          </a:p>
          <a:p>
            <a:pPr marL="609600" indent="-609600" algn="just">
              <a:buFont typeface="Arial" charset="0"/>
              <a:buAutoNum type="arabicPeriod"/>
            </a:pPr>
            <a:r>
              <a:rPr lang="bg-BG" sz="2400" smtClean="0">
                <a:latin typeface="Calibri" charset="0"/>
              </a:rPr>
              <a:t>Предложенията следва </a:t>
            </a:r>
            <a:r>
              <a:rPr lang="en-CA" sz="2400" smtClean="0">
                <a:latin typeface="Calibri" charset="0"/>
              </a:rPr>
              <a:t>да бъдат </a:t>
            </a:r>
            <a:r>
              <a:rPr lang="bg-BG" sz="2400" smtClean="0">
                <a:latin typeface="Calibri" charset="0"/>
              </a:rPr>
              <a:t>изпратени на </a:t>
            </a:r>
            <a:r>
              <a:rPr lang="en-US" sz="2400" smtClean="0">
                <a:latin typeface="Calibri" charset="0"/>
              </a:rPr>
              <a:t>e-mail:</a:t>
            </a:r>
            <a:r>
              <a:rPr lang="bg-BG" sz="2400" smtClean="0">
                <a:latin typeface="Calibri" charset="0"/>
              </a:rPr>
              <a:t> </a:t>
            </a:r>
            <a:r>
              <a:rPr lang="en-US" sz="2400" smtClean="0">
                <a:latin typeface="Calibri" charset="0"/>
                <a:hlinkClick r:id="rId2"/>
              </a:rPr>
              <a:t>ekotsev@uni-ruse.bg</a:t>
            </a:r>
            <a:r>
              <a:rPr lang="bg-BG" sz="2400" smtClean="0">
                <a:latin typeface="Calibri" charset="0"/>
              </a:rPr>
              <a:t> до </a:t>
            </a:r>
            <a:r>
              <a:rPr lang="en-CA" sz="2400" smtClean="0">
                <a:latin typeface="Calibri" charset="0"/>
              </a:rPr>
              <a:t>5-то число на </a:t>
            </a:r>
            <a:r>
              <a:rPr lang="bg-BG" sz="2400" smtClean="0">
                <a:latin typeface="Calibri" charset="0"/>
              </a:rPr>
              <a:t>следващия </a:t>
            </a:r>
            <a:r>
              <a:rPr lang="en-CA" sz="2400" smtClean="0">
                <a:latin typeface="Calibri" charset="0"/>
              </a:rPr>
              <a:t>месец, с копие до Асистент гуверньор</a:t>
            </a:r>
            <a:r>
              <a:rPr lang="bg-BG" sz="2400" smtClean="0">
                <a:latin typeface="Calibri" charset="0"/>
              </a:rPr>
              <a:t>а</a:t>
            </a:r>
            <a:endParaRPr lang="bg-BG" sz="24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98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0825" y="2247900"/>
            <a:ext cx="8569325" cy="4852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РЕГЛАМЕНТ</a:t>
            </a:r>
          </a:p>
          <a:p>
            <a:pPr marL="609600" indent="-609600" algn="ctr">
              <a:buFont typeface="Arial" charset="0"/>
              <a:buNone/>
            </a:pPr>
            <a:endParaRPr lang="bg-BG" sz="2400" b="1" smtClean="0">
              <a:latin typeface="Calibri" charset="0"/>
            </a:endParaRPr>
          </a:p>
          <a:p>
            <a:pPr marL="609600" indent="-609600" algn="just">
              <a:buFont typeface="Arial" charset="0"/>
              <a:buAutoNum type="arabicPeriod"/>
            </a:pPr>
            <a:r>
              <a:rPr lang="bg-BG" sz="2400" smtClean="0">
                <a:latin typeface="Calibri" charset="0"/>
              </a:rPr>
              <a:t>В конкурса могат да учавстват всички клубове, които нямат финансови задължения към РИ и Д-2482 и са абонирани за ротарианската преса.</a:t>
            </a:r>
          </a:p>
          <a:p>
            <a:pPr marL="609600" indent="-609600" algn="just">
              <a:buFont typeface="Arial" charset="0"/>
              <a:buAutoNum type="arabicPeriod"/>
            </a:pPr>
            <a:r>
              <a:rPr lang="bg-BG" sz="2400" smtClean="0">
                <a:latin typeface="Calibri" charset="0"/>
              </a:rPr>
              <a:t>Предложенията следва </a:t>
            </a:r>
            <a:r>
              <a:rPr lang="en-CA" sz="2400" smtClean="0">
                <a:latin typeface="Calibri" charset="0"/>
              </a:rPr>
              <a:t>да бъдат </a:t>
            </a:r>
            <a:r>
              <a:rPr lang="bg-BG" sz="2400" smtClean="0">
                <a:latin typeface="Calibri" charset="0"/>
              </a:rPr>
              <a:t>изпратени на </a:t>
            </a:r>
            <a:r>
              <a:rPr lang="en-US" sz="2400" smtClean="0">
                <a:latin typeface="Calibri" charset="0"/>
              </a:rPr>
              <a:t>e-mail:</a:t>
            </a:r>
            <a:r>
              <a:rPr lang="bg-BG" sz="2400" smtClean="0">
                <a:latin typeface="Calibri" charset="0"/>
              </a:rPr>
              <a:t> </a:t>
            </a:r>
            <a:r>
              <a:rPr lang="en-US" sz="2400" smtClean="0">
                <a:latin typeface="Calibri" charset="0"/>
                <a:hlinkClick r:id="rId2"/>
              </a:rPr>
              <a:t>ekotsev@uni-ruse.bg</a:t>
            </a:r>
            <a:r>
              <a:rPr lang="bg-BG" sz="2400" smtClean="0">
                <a:latin typeface="Calibri" charset="0"/>
              </a:rPr>
              <a:t> до </a:t>
            </a:r>
            <a:r>
              <a:rPr lang="en-CA" sz="2400" smtClean="0">
                <a:latin typeface="Calibri" charset="0"/>
              </a:rPr>
              <a:t>5-то число на </a:t>
            </a:r>
            <a:r>
              <a:rPr lang="bg-BG" sz="2400" smtClean="0">
                <a:latin typeface="Calibri" charset="0"/>
              </a:rPr>
              <a:t>следващия </a:t>
            </a:r>
            <a:r>
              <a:rPr lang="en-CA" sz="2400" smtClean="0">
                <a:latin typeface="Calibri" charset="0"/>
              </a:rPr>
              <a:t>месец, с копие до Асистент гуверньор</a:t>
            </a:r>
            <a:r>
              <a:rPr lang="bg-BG" sz="2400" smtClean="0">
                <a:latin typeface="Calibri" charset="0"/>
              </a:rPr>
              <a:t>а</a:t>
            </a:r>
            <a:endParaRPr lang="bg-BG" sz="24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597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216150"/>
            <a:ext cx="857885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CA" sz="2800" b="1" smtClean="0">
                <a:latin typeface="Calibri" charset="0"/>
              </a:rPr>
              <a:t>Предложенията трябва да съдържа</a:t>
            </a:r>
            <a:r>
              <a:rPr lang="bg-BG" sz="2800" b="1" smtClean="0">
                <a:latin typeface="Calibri" charset="0"/>
              </a:rPr>
              <a:t>т</a:t>
            </a:r>
            <a:r>
              <a:rPr lang="en-CA" sz="2800" b="1" smtClean="0">
                <a:latin typeface="Calibri" charset="0"/>
              </a:rPr>
              <a:t> следната информация </a:t>
            </a:r>
            <a:r>
              <a:rPr lang="en-CA" sz="2800" smtClean="0">
                <a:latin typeface="Calibri" charset="0"/>
              </a:rPr>
              <a:t>за </a:t>
            </a:r>
            <a:r>
              <a:rPr lang="bg-BG" sz="2800" smtClean="0">
                <a:latin typeface="Calibri" charset="0"/>
              </a:rPr>
              <a:t>реализиран</a:t>
            </a:r>
            <a:r>
              <a:rPr lang="en-CA" sz="2800" smtClean="0">
                <a:latin typeface="Calibri" charset="0"/>
              </a:rPr>
              <a:t>ите клубни дейности:</a:t>
            </a:r>
            <a:endParaRPr lang="bg-BG" sz="28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bg-BG" sz="24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en-CA" sz="2400" i="1" smtClean="0">
                <a:latin typeface="Calibri" charset="0"/>
              </a:rPr>
              <a:t>Резюме на предприетите действия</a:t>
            </a:r>
            <a:endParaRPr lang="bg-BG" sz="2400" i="1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en-CA" sz="2400" i="1" smtClean="0">
                <a:latin typeface="Calibri" charset="0"/>
              </a:rPr>
              <a:t>Как</a:t>
            </a:r>
            <a:r>
              <a:rPr lang="bg-BG" sz="2400" i="1" smtClean="0">
                <a:latin typeface="Calibri" charset="0"/>
              </a:rPr>
              <a:t> тези </a:t>
            </a:r>
            <a:r>
              <a:rPr lang="en-CA" sz="2400" i="1" smtClean="0">
                <a:latin typeface="Calibri" charset="0"/>
              </a:rPr>
              <a:t>действия са относими към месечната тема</a:t>
            </a:r>
            <a:endParaRPr lang="bg-BG" sz="2400" i="1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</a:rPr>
              <a:t>Какво е </a:t>
            </a:r>
            <a:r>
              <a:rPr lang="en-CA" sz="2400" i="1" smtClean="0">
                <a:latin typeface="Calibri" charset="0"/>
              </a:rPr>
              <a:t>влиянието на дейностите върху общност</a:t>
            </a:r>
            <a:r>
              <a:rPr lang="bg-BG" sz="2400" i="1" smtClean="0">
                <a:latin typeface="Calibri" charset="0"/>
              </a:rPr>
              <a:t>та, в  </a:t>
            </a:r>
          </a:p>
          <a:p>
            <a:pPr marL="0" indent="0">
              <a:buFont typeface="Arial" charset="0"/>
              <a:buNone/>
            </a:pPr>
            <a:r>
              <a:rPr lang="bg-BG" sz="2400" i="1" smtClean="0">
                <a:latin typeface="Calibri" charset="0"/>
              </a:rPr>
              <a:t>   която работи РК</a:t>
            </a: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i="1" smtClean="0">
                <a:latin typeface="Calibri" charset="0"/>
              </a:rPr>
              <a:t>  </a:t>
            </a:r>
            <a:r>
              <a:rPr lang="en-CA" sz="2400" i="1" smtClean="0">
                <a:latin typeface="Calibri" charset="0"/>
              </a:rPr>
              <a:t>Броят на членовете на клуба, които са участвали в </a:t>
            </a:r>
            <a:r>
              <a:rPr lang="bg-BG" sz="2400" i="1" smtClean="0">
                <a:latin typeface="Calibri" charset="0"/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bg-BG" sz="2400" i="1" smtClean="0">
                <a:latin typeface="Calibri" charset="0"/>
              </a:rPr>
              <a:t>   </a:t>
            </a:r>
            <a:r>
              <a:rPr lang="en-CA" sz="2400" i="1" smtClean="0">
                <a:latin typeface="Calibri" charset="0"/>
              </a:rPr>
              <a:t>дейността</a:t>
            </a:r>
            <a:endParaRPr lang="bg-BG" sz="2400" i="1" dirty="0">
              <a:latin typeface="Calibri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76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388" y="2216150"/>
            <a:ext cx="87852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CA" sz="2800" b="1" smtClean="0">
                <a:latin typeface="Calibri" charset="0"/>
              </a:rPr>
              <a:t>Предложенията</a:t>
            </a:r>
            <a:r>
              <a:rPr lang="en-CA" sz="2800" smtClean="0">
                <a:latin typeface="Calibri" charset="0"/>
              </a:rPr>
              <a:t> трябва да съдържа</a:t>
            </a:r>
            <a:r>
              <a:rPr lang="bg-BG" sz="2800" smtClean="0">
                <a:latin typeface="Calibri" charset="0"/>
              </a:rPr>
              <a:t>т</a:t>
            </a:r>
            <a:r>
              <a:rPr lang="en-CA" sz="2800" smtClean="0">
                <a:latin typeface="Calibri" charset="0"/>
              </a:rPr>
              <a:t> следната информация за </a:t>
            </a:r>
            <a:r>
              <a:rPr lang="bg-BG" sz="2800" smtClean="0">
                <a:latin typeface="Calibri" charset="0"/>
              </a:rPr>
              <a:t>реализиран</a:t>
            </a:r>
            <a:r>
              <a:rPr lang="en-CA" sz="2800" smtClean="0">
                <a:latin typeface="Calibri" charset="0"/>
              </a:rPr>
              <a:t>ите клубни дейности:</a:t>
            </a:r>
            <a:endParaRPr lang="bg-BG" sz="2800" smtClean="0">
              <a:latin typeface="Calibri" charset="0"/>
            </a:endParaRPr>
          </a:p>
          <a:p>
            <a:pPr marL="0" indent="0" algn="ctr">
              <a:buFont typeface="Arial" charset="0"/>
              <a:buNone/>
            </a:pPr>
            <a:endParaRPr lang="bg-BG" sz="2800" smtClean="0">
              <a:latin typeface="Calibri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sz="2300" b="1" i="1" smtClean="0">
                <a:latin typeface="Calibri" charset="0"/>
              </a:rPr>
              <a:t>·</a:t>
            </a:r>
            <a:r>
              <a:rPr lang="bg-BG" sz="2300" b="1" i="1" smtClean="0">
                <a:latin typeface="Calibri" charset="0"/>
              </a:rPr>
              <a:t>  </a:t>
            </a:r>
            <a:r>
              <a:rPr lang="en-CA" sz="2300" i="1" smtClean="0">
                <a:latin typeface="Calibri" charset="0"/>
              </a:rPr>
              <a:t>Броят на нови членове, привлечени от </a:t>
            </a:r>
            <a:r>
              <a:rPr lang="bg-BG" sz="2300" i="1" smtClean="0">
                <a:latin typeface="Calibri" charset="0"/>
              </a:rPr>
              <a:t>извършен</a:t>
            </a:r>
            <a:r>
              <a:rPr lang="en-CA" sz="2300" i="1" smtClean="0">
                <a:latin typeface="Calibri" charset="0"/>
              </a:rPr>
              <a:t>ите дейности </a:t>
            </a:r>
            <a:r>
              <a:rPr lang="bg-BG" sz="2300" i="1" smtClean="0">
                <a:latin typeface="Calibri" charset="0"/>
              </a:rPr>
              <a:t> 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bg-BG" sz="2300" i="1" smtClean="0">
                <a:latin typeface="Calibri" charset="0"/>
              </a:rPr>
              <a:t>   </a:t>
            </a:r>
            <a:r>
              <a:rPr lang="en-CA" sz="2300" i="1" smtClean="0">
                <a:latin typeface="Calibri" charset="0"/>
              </a:rPr>
              <a:t>на Ротари</a:t>
            </a:r>
            <a:r>
              <a:rPr lang="bg-BG" sz="2300" i="1" smtClean="0">
                <a:latin typeface="Calibri" charset="0"/>
              </a:rPr>
              <a:t> клуба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sz="2300" b="1" i="1" smtClean="0">
                <a:latin typeface="Calibri" charset="0"/>
              </a:rPr>
              <a:t>·</a:t>
            </a:r>
            <a:r>
              <a:rPr lang="bg-BG" sz="2300" b="1" i="1" smtClean="0">
                <a:latin typeface="Calibri" charset="0"/>
              </a:rPr>
              <a:t>  </a:t>
            </a:r>
            <a:r>
              <a:rPr lang="bg-BG" sz="2300" i="1" smtClean="0">
                <a:latin typeface="Calibri" charset="0"/>
              </a:rPr>
              <a:t>Какво е влиянието на тези действия за </a:t>
            </a:r>
            <a:r>
              <a:rPr lang="en-CA" sz="2300" i="1" smtClean="0">
                <a:latin typeface="Calibri" charset="0"/>
              </a:rPr>
              <a:t>задържане</a:t>
            </a:r>
            <a:r>
              <a:rPr lang="bg-BG" sz="2300" i="1" smtClean="0">
                <a:latin typeface="Calibri" charset="0"/>
              </a:rPr>
              <a:t> на    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bg-BG" sz="2300" i="1" smtClean="0">
                <a:latin typeface="Calibri" charset="0"/>
              </a:rPr>
              <a:t>   </a:t>
            </a:r>
            <a:r>
              <a:rPr lang="en-CA" sz="2300" i="1" smtClean="0">
                <a:latin typeface="Calibri" charset="0"/>
              </a:rPr>
              <a:t>член</a:t>
            </a:r>
            <a:r>
              <a:rPr lang="bg-BG" sz="2300" i="1" smtClean="0">
                <a:latin typeface="Calibri" charset="0"/>
              </a:rPr>
              <a:t>овете в клуба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sz="2300" b="1" i="1" smtClean="0">
                <a:latin typeface="Calibri" charset="0"/>
              </a:rPr>
              <a:t>·</a:t>
            </a:r>
            <a:r>
              <a:rPr lang="bg-BG" sz="2300" b="1" i="1" smtClean="0">
                <a:latin typeface="Calibri" charset="0"/>
              </a:rPr>
              <a:t>  </a:t>
            </a:r>
            <a:r>
              <a:rPr lang="bg-BG" sz="2300" i="1" smtClean="0">
                <a:latin typeface="Calibri" charset="0"/>
              </a:rPr>
              <a:t>По к</a:t>
            </a:r>
            <a:r>
              <a:rPr lang="en-CA" sz="2300" i="1" smtClean="0">
                <a:latin typeface="Calibri" charset="0"/>
              </a:rPr>
              <a:t>олко различни начин</a:t>
            </a:r>
            <a:r>
              <a:rPr lang="bg-BG" sz="2300" i="1" smtClean="0">
                <a:latin typeface="Calibri" charset="0"/>
              </a:rPr>
              <a:t>а е отбелязана </a:t>
            </a:r>
            <a:r>
              <a:rPr lang="en-CA" sz="2300" i="1" smtClean="0">
                <a:latin typeface="Calibri" charset="0"/>
              </a:rPr>
              <a:t>месечната тема</a:t>
            </a:r>
            <a:endParaRPr lang="bg-BG" sz="2300" i="1" smtClean="0">
              <a:latin typeface="Calibri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sz="2300" b="1" i="1" smtClean="0">
                <a:latin typeface="Calibri" charset="0"/>
              </a:rPr>
              <a:t>·</a:t>
            </a:r>
            <a:r>
              <a:rPr lang="bg-BG" sz="2300" b="1" i="1" smtClean="0">
                <a:latin typeface="Calibri" charset="0"/>
              </a:rPr>
              <a:t>  </a:t>
            </a:r>
            <a:r>
              <a:rPr lang="en-CA" sz="2300" i="1" smtClean="0">
                <a:latin typeface="Calibri" charset="0"/>
              </a:rPr>
              <a:t>Няколко снимки </a:t>
            </a:r>
            <a:r>
              <a:rPr lang="bg-BG" sz="2300" i="1" smtClean="0">
                <a:latin typeface="Calibri" charset="0"/>
              </a:rPr>
              <a:t>от събитията</a:t>
            </a:r>
            <a:r>
              <a:rPr lang="en-CA" sz="2300" i="1" smtClean="0">
                <a:latin typeface="Calibri" charset="0"/>
              </a:rPr>
              <a:t> (максимум 6 снимки)</a:t>
            </a:r>
            <a:endParaRPr lang="bg-BG" sz="2300" i="1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922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918" y="61644"/>
            <a:ext cx="9118082" cy="674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CA" b="1" i="1" dirty="0"/>
              <a:t>201</a:t>
            </a:r>
            <a:r>
              <a:rPr lang="bg-BG" b="1" i="1" dirty="0"/>
              <a:t>3</a:t>
            </a:r>
            <a:r>
              <a:rPr lang="en-CA" b="1" i="1" dirty="0"/>
              <a:t>-1</a:t>
            </a:r>
            <a:r>
              <a:rPr lang="bg-BG" b="1" i="1" dirty="0"/>
              <a:t>4</a:t>
            </a:r>
            <a:r>
              <a:rPr lang="en-CA" b="1" i="1" dirty="0"/>
              <a:t> CLUB OF THE MONTH </a:t>
            </a:r>
            <a:endParaRPr lang="bg-BG" dirty="0"/>
          </a:p>
          <a:p>
            <a:pPr algn="ctr"/>
            <a:r>
              <a:rPr lang="bg-BG" b="1" i="1" dirty="0"/>
              <a:t>Формуляр за кандидатсване</a:t>
            </a:r>
            <a:endParaRPr lang="bg-BG" dirty="0"/>
          </a:p>
          <a:p>
            <a:pPr algn="ctr"/>
            <a:r>
              <a:rPr lang="en-CA" i="1" dirty="0"/>
              <a:t>     </a:t>
            </a:r>
            <a:r>
              <a:rPr lang="en-CA" sz="1400" i="1" dirty="0"/>
              <a:t> </a:t>
            </a:r>
            <a:r>
              <a:rPr lang="bg-BG" sz="1400" i="1" dirty="0"/>
              <a:t>Моля, попълнете внимателно всички точки, преди да изпратите формуляра</a:t>
            </a:r>
            <a:r>
              <a:rPr lang="en-CA" i="1" dirty="0"/>
              <a:t>.</a:t>
            </a:r>
            <a:endParaRPr lang="bg-BG" dirty="0"/>
          </a:p>
          <a:p>
            <a:r>
              <a:rPr lang="en-CA" i="1" dirty="0"/>
              <a:t> </a:t>
            </a:r>
            <a:r>
              <a:rPr lang="bg-BG" dirty="0"/>
              <a:t>Ротари Клуб</a:t>
            </a:r>
            <a:r>
              <a:rPr lang="en-CA" dirty="0"/>
              <a:t>_________________________________  </a:t>
            </a:r>
            <a:r>
              <a:rPr lang="bg-BG" dirty="0"/>
              <a:t>брой членове</a:t>
            </a:r>
            <a:r>
              <a:rPr lang="en-CA" dirty="0"/>
              <a:t> __________</a:t>
            </a:r>
            <a:endParaRPr lang="bg-BG" dirty="0"/>
          </a:p>
          <a:p>
            <a:r>
              <a:rPr lang="en-CA" dirty="0"/>
              <a:t> </a:t>
            </a:r>
            <a:r>
              <a:rPr lang="bg-BG" dirty="0"/>
              <a:t>Президент</a:t>
            </a:r>
            <a:r>
              <a:rPr lang="en-CA" dirty="0"/>
              <a:t> 201</a:t>
            </a:r>
            <a:r>
              <a:rPr lang="bg-BG" dirty="0"/>
              <a:t>3</a:t>
            </a:r>
            <a:r>
              <a:rPr lang="en-CA" dirty="0"/>
              <a:t>-1</a:t>
            </a:r>
            <a:r>
              <a:rPr lang="bg-BG" dirty="0"/>
              <a:t>4</a:t>
            </a:r>
            <a:r>
              <a:rPr lang="en-CA" dirty="0"/>
              <a:t> _____________________</a:t>
            </a:r>
            <a:r>
              <a:rPr lang="en-US" dirty="0"/>
              <a:t>________</a:t>
            </a:r>
            <a:r>
              <a:rPr lang="bg-BG" dirty="0"/>
              <a:t>Дата</a:t>
            </a:r>
            <a:r>
              <a:rPr lang="en-CA" dirty="0"/>
              <a:t>___________________</a:t>
            </a:r>
            <a:endParaRPr lang="bg-BG" dirty="0"/>
          </a:p>
          <a:p>
            <a:r>
              <a:rPr lang="en-CA" dirty="0"/>
              <a:t> 1.   </a:t>
            </a:r>
            <a:r>
              <a:rPr lang="bg-BG" b="1" dirty="0"/>
              <a:t>Резюме. </a:t>
            </a:r>
            <a:r>
              <a:rPr lang="bg-BG" i="1" dirty="0"/>
              <a:t>Този месец клубът извърши следните дейности: </a:t>
            </a:r>
            <a:endParaRPr lang="bg-BG" dirty="0"/>
          </a:p>
          <a:p>
            <a:r>
              <a:rPr lang="bg-BG" i="1" dirty="0"/>
              <a:t>Дейност едно</a:t>
            </a:r>
            <a:endParaRPr lang="bg-BG" dirty="0"/>
          </a:p>
          <a:p>
            <a:r>
              <a:rPr lang="bg-BG" i="1" dirty="0"/>
              <a:t>Дейност две</a:t>
            </a:r>
            <a:endParaRPr lang="bg-BG" dirty="0"/>
          </a:p>
          <a:p>
            <a:r>
              <a:rPr lang="bg-BG" i="1" dirty="0"/>
              <a:t>Дейност три</a:t>
            </a:r>
            <a:endParaRPr lang="bg-BG" dirty="0"/>
          </a:p>
          <a:p>
            <a:r>
              <a:rPr lang="en-CA" i="1" dirty="0"/>
              <a:t>…</a:t>
            </a:r>
            <a:r>
              <a:rPr lang="bg-BG" i="1" dirty="0"/>
              <a:t>и т.н.</a:t>
            </a:r>
            <a:endParaRPr lang="bg-BG" dirty="0"/>
          </a:p>
          <a:p>
            <a:r>
              <a:rPr lang="en-CA" i="1" dirty="0"/>
              <a:t> </a:t>
            </a:r>
            <a:r>
              <a:rPr lang="en-CA" dirty="0"/>
              <a:t>2.  </a:t>
            </a:r>
            <a:r>
              <a:rPr lang="bg-BG" b="1" dirty="0"/>
              <a:t>Относимост към темата на месеца</a:t>
            </a:r>
            <a:r>
              <a:rPr lang="en-CA" b="1" dirty="0"/>
              <a:t>.</a:t>
            </a:r>
            <a:r>
              <a:rPr lang="en-CA" dirty="0"/>
              <a:t>  </a:t>
            </a:r>
            <a:r>
              <a:rPr lang="bg-BG" dirty="0"/>
              <a:t>Как всяка от описаните дейности отговаря на темата на месеца?</a:t>
            </a:r>
            <a:r>
              <a:rPr lang="en-CA" dirty="0"/>
              <a:t>  (</a:t>
            </a:r>
            <a:r>
              <a:rPr lang="bg-BG" dirty="0"/>
              <a:t>Моля, попълнете в същия ред, както в т.1)</a:t>
            </a:r>
          </a:p>
          <a:p>
            <a:r>
              <a:rPr lang="en-CA" dirty="0"/>
              <a:t> </a:t>
            </a:r>
            <a:r>
              <a:rPr lang="bg-BG" i="1" dirty="0"/>
              <a:t>Дейност еднО ..</a:t>
            </a:r>
            <a:r>
              <a:rPr lang="en-CA" i="1" dirty="0"/>
              <a:t>…</a:t>
            </a:r>
            <a:r>
              <a:rPr lang="bg-BG" i="1" dirty="0"/>
              <a:t>и т.н.</a:t>
            </a:r>
            <a:endParaRPr lang="bg-BG" dirty="0"/>
          </a:p>
          <a:p>
            <a:r>
              <a:rPr lang="en-CA" i="1" dirty="0"/>
              <a:t> </a:t>
            </a:r>
            <a:r>
              <a:rPr lang="en-CA" dirty="0"/>
              <a:t>3.  </a:t>
            </a:r>
            <a:r>
              <a:rPr lang="bg-BG" b="1" dirty="0"/>
              <a:t>Влияние в общността</a:t>
            </a:r>
            <a:r>
              <a:rPr lang="en-CA" b="1" dirty="0"/>
              <a:t>.</a:t>
            </a:r>
            <a:r>
              <a:rPr lang="en-CA" dirty="0"/>
              <a:t> </a:t>
            </a:r>
            <a:r>
              <a:rPr lang="bg-BG" dirty="0"/>
              <a:t>Опишете накратко важността и влиянието на вашите дейности в общността, в която работи клуба ви.</a:t>
            </a:r>
          </a:p>
          <a:p>
            <a:r>
              <a:rPr lang="en-CA" dirty="0"/>
              <a:t> </a:t>
            </a:r>
            <a:r>
              <a:rPr lang="bg-BG" i="1" dirty="0"/>
              <a:t>Дейност едно</a:t>
            </a:r>
            <a:r>
              <a:rPr lang="bg-BG" dirty="0"/>
              <a:t> ..</a:t>
            </a:r>
            <a:r>
              <a:rPr lang="en-CA" i="1" dirty="0"/>
              <a:t>…</a:t>
            </a:r>
            <a:r>
              <a:rPr lang="bg-BG" i="1" dirty="0"/>
              <a:t>и т.н.</a:t>
            </a:r>
            <a:endParaRPr lang="bg-BG" dirty="0"/>
          </a:p>
          <a:p>
            <a:r>
              <a:rPr lang="en-CA" dirty="0"/>
              <a:t> 4.  </a:t>
            </a:r>
            <a:r>
              <a:rPr lang="bg-BG" b="1" dirty="0"/>
              <a:t>Участие</a:t>
            </a:r>
            <a:r>
              <a:rPr lang="en-CA" b="1" dirty="0"/>
              <a:t>.</a:t>
            </a:r>
            <a:r>
              <a:rPr lang="en-CA" dirty="0"/>
              <a:t> </a:t>
            </a:r>
            <a:r>
              <a:rPr lang="bg-BG" dirty="0"/>
              <a:t>Колко членове на клуба взеха пряко участие? Приложете поименен списък на участниците:</a:t>
            </a:r>
          </a:p>
          <a:p>
            <a:r>
              <a:rPr lang="en-CA" dirty="0"/>
              <a:t> 5.  </a:t>
            </a:r>
            <a:r>
              <a:rPr lang="bg-BG" b="1" dirty="0"/>
              <a:t>Нови членове</a:t>
            </a:r>
            <a:r>
              <a:rPr lang="en-CA" dirty="0"/>
              <a:t>. </a:t>
            </a:r>
            <a:r>
              <a:rPr lang="bg-BG" dirty="0"/>
              <a:t>Бяха ли привлечени нови членове в резултат на извършените дейности?</a:t>
            </a:r>
          </a:p>
          <a:p>
            <a:r>
              <a:rPr lang="en-CA" dirty="0"/>
              <a:t> 6.  </a:t>
            </a:r>
            <a:r>
              <a:rPr lang="bg-BG" b="1" dirty="0"/>
              <a:t>Задържане на членството</a:t>
            </a:r>
            <a:r>
              <a:rPr lang="en-CA" b="1" dirty="0"/>
              <a:t>. </a:t>
            </a:r>
            <a:r>
              <a:rPr lang="bg-BG" dirty="0"/>
              <a:t>Дейностите на клуба доведоха ли до задържане на „стари</a:t>
            </a:r>
            <a:r>
              <a:rPr lang="ja-JP" altLang="bg-BG" dirty="0"/>
              <a:t>“</a:t>
            </a:r>
            <a:r>
              <a:rPr lang="bg-BG" altLang="ja-JP" dirty="0"/>
              <a:t> членове?</a:t>
            </a:r>
          </a:p>
          <a:p>
            <a:r>
              <a:rPr lang="en-CA" dirty="0"/>
              <a:t> 7.  </a:t>
            </a:r>
            <a:r>
              <a:rPr lang="bg-BG" b="1" dirty="0"/>
              <a:t>Снимки</a:t>
            </a:r>
            <a:r>
              <a:rPr lang="en-CA" b="1" dirty="0"/>
              <a:t>.</a:t>
            </a:r>
            <a:r>
              <a:rPr lang="en-CA" dirty="0"/>
              <a:t> </a:t>
            </a:r>
            <a:r>
              <a:rPr lang="bg-BG" dirty="0"/>
              <a:t>Приложете снимков материал за събитията, ако желаете. Моля, дайде пояснения към всяка снимка(не повече от 6)</a:t>
            </a:r>
            <a:r>
              <a:rPr lang="en-CA" b="1" dirty="0"/>
              <a:t>.</a:t>
            </a:r>
            <a:endParaRPr lang="bg-BG" dirty="0"/>
          </a:p>
          <a:p>
            <a:r>
              <a:rPr lang="en-CA" dirty="0"/>
              <a:t> 8.  </a:t>
            </a:r>
            <a:r>
              <a:rPr lang="bg-BG" b="1" dirty="0"/>
              <a:t>Свободни коментари(ако има)</a:t>
            </a:r>
            <a:r>
              <a:rPr lang="en-CA" b="1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73590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Group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7341408"/>
              </p:ext>
            </p:extLst>
          </p:nvPr>
        </p:nvGraphicFramePr>
        <p:xfrm>
          <a:off x="844550" y="2754460"/>
          <a:ext cx="7778750" cy="353326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756025"/>
                <a:gridCol w="4022725"/>
              </a:tblGrid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МЕСЕЦ</a:t>
                      </a:r>
                      <a:endParaRPr kumimoji="0" lang="bg-BG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ТЕМА</a:t>
                      </a:r>
                      <a:endParaRPr kumimoji="0" lang="bg-BG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horzOverflow="overflow"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Август</a:t>
                      </a:r>
                      <a:r>
                        <a:rPr kumimoji="0" lang="en-029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  </a:t>
                      </a:r>
                      <a:endParaRPr kumimoji="0" lang="bg-BG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Членство и партньорства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Септември</a:t>
                      </a:r>
                      <a:endParaRPr kumimoji="0" lang="bg-BG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Новите поколения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Октомври</a:t>
                      </a:r>
                      <a:endParaRPr kumimoji="0" lang="bg-BG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Професионална служба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Ноември</a:t>
                      </a:r>
                      <a:r>
                        <a:rPr kumimoji="0" lang="en-029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bg-BG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Фондация Ротари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26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Декември</a:t>
                      </a:r>
                      <a:r>
                        <a:rPr kumimoji="0" lang="en-029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bg-BG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Ротарианското семейство</a:t>
                      </a:r>
                      <a:r>
                        <a:rPr kumimoji="0" lang="en-029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Януари</a:t>
                      </a:r>
                      <a:endParaRPr kumimoji="0" lang="bg-BG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Осведоменост(</a:t>
                      </a:r>
                      <a:r>
                        <a:rPr kumimoji="0" lang="en-029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Rotary Awareness</a:t>
                      </a: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)</a:t>
                      </a:r>
                      <a:r>
                        <a:rPr kumimoji="0" lang="en-029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Февруари</a:t>
                      </a:r>
                      <a:endParaRPr kumimoji="0" lang="bg-BG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Световно разбирателство и връзки с обществеността</a:t>
                      </a:r>
                      <a:endParaRPr kumimoji="0" lang="bg-BG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Март</a:t>
                      </a:r>
                      <a:endParaRPr kumimoji="0" lang="bg-BG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7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Седмица на Ротаракт</a:t>
                      </a:r>
                      <a:endParaRPr kumimoji="0" lang="bg-BG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49190" marR="49190" marT="0" marB="0" anchor="b" horzOverflow="overflow"/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7796"/>
            <a:ext cx="914400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bg-BG" sz="1900" b="1" i="1" dirty="0" smtClean="0">
                <a:latin typeface="Calibri"/>
                <a:cs typeface="Calibri"/>
              </a:rPr>
              <a:t>ДИСТРИКТНИЯТ ПРОЕКТ „</a:t>
            </a:r>
            <a:r>
              <a:rPr lang="en-CA" sz="1900" b="1" i="1" dirty="0" smtClean="0">
                <a:latin typeface="Calibri"/>
                <a:cs typeface="Calibri"/>
              </a:rPr>
              <a:t>КЛУБ НА МЕСЕЦ</a:t>
            </a:r>
            <a:r>
              <a:rPr lang="bg-BG" sz="1900" b="1" i="1" dirty="0" smtClean="0">
                <a:latin typeface="Calibri"/>
                <a:cs typeface="Calibri"/>
              </a:rPr>
              <a:t>А</a:t>
            </a:r>
            <a:r>
              <a:rPr lang="ja-JP" altLang="bg-BG" sz="1900" b="1" i="1" dirty="0" smtClean="0">
                <a:latin typeface="Calibri"/>
                <a:cs typeface="Calibri"/>
              </a:rPr>
              <a:t>“</a:t>
            </a:r>
            <a:r>
              <a:rPr lang="bg-BG" altLang="ja-JP" sz="1900" b="1" i="1" dirty="0" smtClean="0">
                <a:latin typeface="Calibri"/>
                <a:cs typeface="Calibri"/>
              </a:rPr>
              <a:t> </a:t>
            </a:r>
            <a:endParaRPr lang="en-US" altLang="ja-JP" sz="1900" b="1" i="1" dirty="0" smtClean="0">
              <a:latin typeface="Calibri"/>
              <a:cs typeface="Calibri"/>
            </a:endParaRPr>
          </a:p>
          <a:p>
            <a:pPr algn="ctr"/>
            <a:r>
              <a:rPr lang="en-CA" altLang="ja-JP" sz="1900" b="1" i="1" dirty="0" smtClean="0">
                <a:latin typeface="Calibri"/>
                <a:cs typeface="Calibri"/>
              </a:rPr>
              <a:t>ЗА 201</a:t>
            </a:r>
            <a:r>
              <a:rPr lang="bg-BG" altLang="ja-JP" sz="1900" b="1" i="1" dirty="0" smtClean="0">
                <a:latin typeface="Calibri"/>
                <a:cs typeface="Calibri"/>
              </a:rPr>
              <a:t>3</a:t>
            </a:r>
            <a:r>
              <a:rPr lang="en-CA" altLang="ja-JP" sz="1900" b="1" i="1" dirty="0" smtClean="0">
                <a:latin typeface="Calibri"/>
                <a:cs typeface="Calibri"/>
              </a:rPr>
              <a:t>-1</a:t>
            </a:r>
            <a:r>
              <a:rPr lang="bg-BG" altLang="ja-JP" sz="1900" b="1" i="1" dirty="0" smtClean="0">
                <a:latin typeface="Calibri"/>
                <a:cs typeface="Calibri"/>
              </a:rPr>
              <a:t>4 </a:t>
            </a:r>
            <a:r>
              <a:rPr lang="en-CA" altLang="ja-JP" sz="1900" b="1" i="1" dirty="0" smtClean="0">
                <a:latin typeface="Calibri"/>
                <a:cs typeface="Calibri"/>
              </a:rPr>
              <a:t>СЕ ОЧАКВА ДА ЗАПОЧНЕ ПРЕЗ</a:t>
            </a:r>
            <a:r>
              <a:rPr lang="bg-BG" altLang="ja-JP" sz="1900" b="1" i="1" dirty="0" smtClean="0">
                <a:latin typeface="Calibri"/>
                <a:cs typeface="Calibri"/>
              </a:rPr>
              <a:t> М.</a:t>
            </a:r>
            <a:r>
              <a:rPr lang="en-CA" altLang="ja-JP" sz="1900" b="1" i="1" dirty="0" smtClean="0">
                <a:latin typeface="Calibri"/>
                <a:cs typeface="Calibri"/>
              </a:rPr>
              <a:t> АВГУСТ</a:t>
            </a:r>
            <a:endParaRPr lang="bg-BG" sz="1900" b="1" i="1" dirty="0"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03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23850" y="1987550"/>
            <a:ext cx="8569325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  <a:cs typeface="Calibri" charset="0"/>
              </a:rPr>
              <a:t>ПРИЗНАНИЕ</a:t>
            </a:r>
          </a:p>
          <a:p>
            <a:pPr marL="0" indent="0" algn="ctr">
              <a:buFont typeface="Arial" charset="0"/>
              <a:buNone/>
            </a:pPr>
            <a:endParaRPr lang="en-US" sz="2800" b="1" smtClean="0">
              <a:latin typeface="Calibri" charset="0"/>
              <a:cs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  <a:cs typeface="Calibri" charset="0"/>
              </a:rPr>
              <a:t>Всички РК, подали предложения печелят 10 точки.</a:t>
            </a: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  <a:cs typeface="Calibri" charset="0"/>
              </a:rPr>
              <a:t>Класираният на 1.място печели 100 точки.</a:t>
            </a: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  <a:cs typeface="Calibri" charset="0"/>
              </a:rPr>
              <a:t>Класираният на 2.място печели 75 точки.</a:t>
            </a: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  <a:cs typeface="Calibri" charset="0"/>
              </a:rPr>
              <a:t>Класираният на 3.място печели 50 точки.</a:t>
            </a: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  <a:cs typeface="Calibri" charset="0"/>
              </a:rPr>
              <a:t>На останалите добри проекти се присъждат 25 точки.</a:t>
            </a:r>
          </a:p>
          <a:p>
            <a:pPr marL="0" indent="0">
              <a:buFont typeface="Arial" charset="0"/>
              <a:buNone/>
            </a:pPr>
            <a:r>
              <a:rPr lang="en-US" sz="2400" b="1" i="1" smtClean="0">
                <a:latin typeface="Calibri" charset="0"/>
              </a:rPr>
              <a:t>·</a:t>
            </a:r>
            <a:r>
              <a:rPr lang="bg-BG" sz="2400" b="1" i="1" smtClean="0">
                <a:latin typeface="Calibri" charset="0"/>
              </a:rPr>
              <a:t>  </a:t>
            </a:r>
            <a:r>
              <a:rPr lang="bg-BG" sz="2400" i="1" smtClean="0">
                <a:latin typeface="Calibri" charset="0"/>
                <a:cs typeface="Calibri" charset="0"/>
              </a:rPr>
              <a:t>Бонус от общо 100 т. получава онзи РК, който всеки месец    </a:t>
            </a:r>
          </a:p>
          <a:p>
            <a:pPr marL="0" indent="0">
              <a:buFont typeface="Arial" charset="0"/>
              <a:buNone/>
            </a:pPr>
            <a:r>
              <a:rPr lang="bg-BG" sz="2400" i="1" smtClean="0">
                <a:latin typeface="Calibri" charset="0"/>
                <a:cs typeface="Calibri" charset="0"/>
              </a:rPr>
              <a:t>   учавства в инициативата „ Клуб на месеца</a:t>
            </a:r>
            <a:r>
              <a:rPr lang="ja-JP" altLang="bg-BG" sz="2400" i="1" smtClean="0">
                <a:latin typeface="Calibri" charset="0"/>
                <a:cs typeface="Calibri" charset="0"/>
              </a:rPr>
              <a:t>“</a:t>
            </a:r>
            <a:endParaRPr lang="bg-BG" sz="2400" i="1" dirty="0">
              <a:latin typeface="Calibri" charset="0"/>
              <a:cs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525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07504" y="2132856"/>
            <a:ext cx="5760640" cy="6337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  <a:cs typeface="Calibri" charset="0"/>
              </a:rPr>
              <a:t>ГОЛЯМОТО ПРИЗНАНИЕ</a:t>
            </a:r>
          </a:p>
          <a:p>
            <a:pPr marL="0" indent="0" algn="ctr">
              <a:buFont typeface="Arial" charset="0"/>
              <a:buNone/>
            </a:pPr>
            <a:endParaRPr lang="en-US" sz="2400" b="1" smtClean="0">
              <a:latin typeface="Calibri" charset="0"/>
              <a:cs typeface="Calibri" charset="0"/>
            </a:endParaRPr>
          </a:p>
          <a:p>
            <a:pPr marL="0" indent="0" algn="ctr">
              <a:buFont typeface="Arial" charset="0"/>
              <a:buNone/>
            </a:pPr>
            <a:r>
              <a:rPr lang="bg-BG" sz="2400" smtClean="0">
                <a:latin typeface="Calibri" charset="0"/>
                <a:cs typeface="Calibri" charset="0"/>
              </a:rPr>
              <a:t>На Ротари клуба събрал най-много точки се присъжда званието „Клуб на годината</a:t>
            </a:r>
            <a:r>
              <a:rPr lang="ja-JP" altLang="bg-BG" sz="2400" smtClean="0">
                <a:latin typeface="Calibri" charset="0"/>
                <a:cs typeface="Calibri" charset="0"/>
              </a:rPr>
              <a:t>“</a:t>
            </a:r>
            <a:endParaRPr lang="bg-BG" altLang="ja-JP" sz="2400" smtClean="0">
              <a:latin typeface="Calibri" charset="0"/>
              <a:cs typeface="Calibri" charset="0"/>
            </a:endParaRPr>
          </a:p>
          <a:p>
            <a:pPr marL="0" indent="0" algn="ctr">
              <a:buFont typeface="Arial" charset="0"/>
              <a:buNone/>
            </a:pPr>
            <a:r>
              <a:rPr lang="bg-BG" sz="2400" smtClean="0">
                <a:latin typeface="Calibri" charset="0"/>
                <a:cs typeface="Calibri" charset="0"/>
              </a:rPr>
              <a:t>Той, както и следващите го два клуба в своята категория, получават специални отличия на Дистрикт Гуверньора на Дистриктната конференция</a:t>
            </a:r>
          </a:p>
          <a:p>
            <a:pPr marL="0" indent="0" algn="ctr">
              <a:buFont typeface="Arial" charset="0"/>
              <a:buNone/>
            </a:pPr>
            <a:endParaRPr lang="bg-BG" sz="2400" dirty="0">
              <a:latin typeface="Calibri" charset="0"/>
              <a:cs typeface="Calibri" charset="0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051423"/>
              </p:ext>
            </p:extLst>
          </p:nvPr>
        </p:nvGraphicFramePr>
        <p:xfrm>
          <a:off x="5940152" y="1916832"/>
          <a:ext cx="2873375" cy="413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name="Acrobat Document" r:id="rId3" imgW="10693400" imgH="15163800" progId="AcroExch.Document.7">
                  <p:embed/>
                </p:oleObj>
              </mc:Choice>
              <mc:Fallback>
                <p:oleObj name="Acrobat Document" r:id="rId3" imgW="10693400" imgH="15163800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916832"/>
                        <a:ext cx="2873375" cy="413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30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b="1" smtClean="0">
                <a:solidFill>
                  <a:schemeClr val="bg1"/>
                </a:solidFill>
                <a:latin typeface="Calibri" charset="0"/>
              </a:rPr>
              <a:t>БЛАГОДАРЯ!</a:t>
            </a:r>
            <a:endParaRPr lang="bg-BG" b="1">
              <a:solidFill>
                <a:schemeClr val="bg1"/>
              </a:solidFill>
              <a:latin typeface="Calibri" charset="0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232025"/>
            <a:ext cx="3633787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88" y="3357563"/>
            <a:ext cx="38354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64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2503488"/>
            <a:ext cx="9144000" cy="45259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bg-BG" sz="4000" b="1" dirty="0">
                <a:latin typeface="Calibri" charset="0"/>
              </a:rPr>
              <a:t>ЦЕЛ:</a:t>
            </a:r>
          </a:p>
          <a:p>
            <a:pPr marL="0" indent="0" algn="ctr" eaLnBrk="1" hangingPunct="1">
              <a:buFont typeface="Arial" charset="0"/>
              <a:buNone/>
            </a:pPr>
            <a:endParaRPr lang="bg-BG" b="1" dirty="0">
              <a:latin typeface="Calibri" charset="0"/>
            </a:endParaRPr>
          </a:p>
          <a:p>
            <a:pPr marL="0" indent="0" algn="ctr" eaLnBrk="1" hangingPunct="1">
              <a:spcBef>
                <a:spcPct val="0"/>
              </a:spcBef>
              <a:buFont typeface="Arial" charset="0"/>
              <a:buNone/>
            </a:pPr>
            <a:r>
              <a:rPr lang="bg-BG" sz="2800" dirty="0">
                <a:latin typeface="Calibri" charset="0"/>
              </a:rPr>
              <a:t>Да вдъхнови и насърчи клубовете да реализират нови, оригинални идеи, съобразно ротарианската тема на съответния месец в общността, в</a:t>
            </a:r>
            <a:r>
              <a:rPr lang="en-US" sz="2800" dirty="0">
                <a:latin typeface="Calibri" charset="0"/>
              </a:rPr>
              <a:t> </a:t>
            </a:r>
            <a:r>
              <a:rPr lang="bg-BG" sz="2800" dirty="0">
                <a:latin typeface="Calibri" charset="0"/>
              </a:rPr>
              <a:t>която работят.</a:t>
            </a:r>
            <a:endParaRPr lang="en-US" sz="28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91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4463" y="1989138"/>
            <a:ext cx="8891587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ЦЕЛ:</a:t>
            </a:r>
          </a:p>
          <a:p>
            <a:pPr marL="0" indent="0" algn="ctr">
              <a:buFont typeface="Arial" charset="0"/>
              <a:buNone/>
            </a:pPr>
            <a:endParaRPr lang="bg-BG" b="1" smtClean="0">
              <a:latin typeface="Calibri" charset="0"/>
            </a:endParaRPr>
          </a:p>
          <a:p>
            <a:pPr marL="0" indent="0" algn="ctr">
              <a:spcBef>
                <a:spcPct val="0"/>
              </a:spcBef>
            </a:pPr>
            <a:r>
              <a:rPr lang="bg-BG" sz="2800" smtClean="0">
                <a:latin typeface="Calibri" charset="0"/>
              </a:rPr>
              <a:t>   Да даде възможност на клубовете да се представят в най-добра светлина в своите общности, както и да им даде стимул за покриване на критериите за получаване на специалната награда на ДГ</a:t>
            </a:r>
            <a:r>
              <a:rPr lang="en-US" sz="2800" smtClean="0">
                <a:latin typeface="Calibri" charset="0"/>
              </a:rPr>
              <a:t>.</a:t>
            </a:r>
            <a:endParaRPr lang="bg-BG" sz="2800" smtClean="0">
              <a:latin typeface="Calibri" charset="0"/>
            </a:endParaRPr>
          </a:p>
          <a:p>
            <a:pPr marL="0" indent="0" algn="ctr">
              <a:spcBef>
                <a:spcPct val="0"/>
              </a:spcBef>
            </a:pPr>
            <a:endParaRPr lang="en-US" sz="2800" smtClean="0">
              <a:latin typeface="Calibri" charset="0"/>
            </a:endParaRPr>
          </a:p>
          <a:p>
            <a:pPr marL="0" indent="0" algn="ctr">
              <a:spcBef>
                <a:spcPct val="0"/>
              </a:spcBef>
            </a:pPr>
            <a:r>
              <a:rPr lang="bg-BG" sz="2800" smtClean="0">
                <a:latin typeface="Calibri" charset="0"/>
              </a:rPr>
              <a:t>   Да създаде условия за споделяне между клубовете на най-добрите ротариански практики в дистрикта.</a:t>
            </a:r>
            <a:endParaRPr lang="bg-BG" sz="28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2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950" y="1927225"/>
            <a:ext cx="893921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НОМИНАЦИОНЕН КОМИТЕТ (ЖУРИ)</a:t>
            </a:r>
          </a:p>
          <a:p>
            <a:pPr marL="0" indent="0" algn="ctr">
              <a:buFont typeface="Arial" charset="0"/>
              <a:buNone/>
            </a:pPr>
            <a:r>
              <a:rPr lang="bg-BG" sz="2800" smtClean="0">
                <a:latin typeface="Calibri" charset="0"/>
              </a:rPr>
              <a:t>Един и същ състав на комитета ще работи през цялата година, с оглед по-голяма обективност при оценката и прилагането на едни и същи, предварително формулирани и обявени критерии.</a:t>
            </a:r>
          </a:p>
          <a:p>
            <a:pPr marL="0" indent="0" algn="ctr">
              <a:buFont typeface="Arial" charset="0"/>
              <a:buNone/>
            </a:pPr>
            <a:endParaRPr lang="bg-BG" sz="2800" smtClean="0">
              <a:latin typeface="Calibri" charset="0"/>
            </a:endParaRPr>
          </a:p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СЪСТАВ ЗА 2013-2014:</a:t>
            </a:r>
          </a:p>
          <a:p>
            <a:pPr marL="0" indent="0" algn="ctr">
              <a:buFont typeface="Arial" charset="0"/>
              <a:buNone/>
            </a:pPr>
            <a:r>
              <a:rPr lang="bg-BG" sz="2800" i="1" smtClean="0">
                <a:latin typeface="Calibri" charset="0"/>
              </a:rPr>
              <a:t>ПДГ Любен Атанасов, КАДГ Христо Христов, Нина Митева, Емил Коцев, Христо Михайловски</a:t>
            </a:r>
          </a:p>
          <a:p>
            <a:pPr marL="0" indent="0">
              <a:buFont typeface="Arial" charset="0"/>
              <a:buNone/>
            </a:pPr>
            <a:endParaRPr lang="bg-BG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79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8313" y="2060575"/>
            <a:ext cx="84248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ПРИЗНАНИЕ</a:t>
            </a:r>
          </a:p>
          <a:p>
            <a:pPr marL="0" indent="0" algn="ctr">
              <a:buFont typeface="Arial" charset="0"/>
              <a:buNone/>
            </a:pPr>
            <a:endParaRPr lang="bg-BG" b="1" smtClean="0">
              <a:latin typeface="Calibri" charset="0"/>
            </a:endParaRPr>
          </a:p>
          <a:p>
            <a:pPr marL="0" indent="0" algn="ctr">
              <a:buFont typeface="Arial" charset="0"/>
              <a:buNone/>
            </a:pPr>
            <a:r>
              <a:rPr lang="bg-BG" sz="2800" smtClean="0">
                <a:latin typeface="Calibri" charset="0"/>
                <a:cs typeface="Calibri" charset="0"/>
              </a:rPr>
              <a:t>Един голям клуб (с 30 и повече активни члена) и един малък клуб(под 30 члена) ще бъдат отличавани всеки месец със званието „Клуб на месеца за Д2482</a:t>
            </a:r>
            <a:r>
              <a:rPr lang="ja-JP" altLang="bg-BG" sz="2800" smtClean="0">
                <a:latin typeface="Calibri" charset="0"/>
                <a:cs typeface="Calibri" charset="0"/>
              </a:rPr>
              <a:t>“</a:t>
            </a:r>
            <a:r>
              <a:rPr lang="bg-BG" altLang="ja-JP" sz="2800" smtClean="0">
                <a:latin typeface="Calibri" charset="0"/>
                <a:cs typeface="Calibri" charset="0"/>
              </a:rPr>
              <a:t>. Двата клуба подгласници също ще получат признание.</a:t>
            </a:r>
          </a:p>
          <a:p>
            <a:pPr marL="0" indent="0" algn="ctr">
              <a:buFont typeface="Arial" charset="0"/>
              <a:buNone/>
            </a:pPr>
            <a:r>
              <a:rPr lang="bg-BG" sz="2800" smtClean="0">
                <a:latin typeface="Calibri" charset="0"/>
                <a:cs typeface="Calibri" charset="0"/>
              </a:rPr>
              <a:t> Резултатите ще бъдат публикувани на сайта на дистрикта.</a:t>
            </a:r>
          </a:p>
          <a:p>
            <a:pPr marL="0" indent="0">
              <a:buFont typeface="Arial" charset="0"/>
              <a:buNone/>
            </a:pPr>
            <a:endParaRPr lang="bg-BG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698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388" y="2205038"/>
            <a:ext cx="8856662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КРИТЕРИИ ЗА ОЦЕНКА: </a:t>
            </a:r>
          </a:p>
          <a:p>
            <a:pPr marL="0" indent="0" algn="ctr">
              <a:buFont typeface="Arial" charset="0"/>
              <a:buNone/>
            </a:pPr>
            <a:r>
              <a:rPr lang="bg-BG" sz="2800" i="1" smtClean="0">
                <a:latin typeface="Calibri" charset="0"/>
              </a:rPr>
              <a:t>Членовете на комисията </a:t>
            </a:r>
            <a:r>
              <a:rPr lang="en-CA" sz="2800" i="1" smtClean="0">
                <a:latin typeface="Calibri" charset="0"/>
              </a:rPr>
              <a:t>оценяват всяко представяне </a:t>
            </a:r>
            <a:r>
              <a:rPr lang="bg-BG" sz="2800" i="1" smtClean="0">
                <a:latin typeface="Calibri" charset="0"/>
              </a:rPr>
              <a:t>по</a:t>
            </a:r>
            <a:r>
              <a:rPr lang="en-CA" sz="2800" i="1" smtClean="0">
                <a:latin typeface="Calibri" charset="0"/>
              </a:rPr>
              <a:t> следните критери</a:t>
            </a:r>
            <a:r>
              <a:rPr lang="bg-BG" sz="2800" i="1" smtClean="0">
                <a:latin typeface="Calibri" charset="0"/>
              </a:rPr>
              <a:t>и</a:t>
            </a:r>
            <a:r>
              <a:rPr lang="en-CA" sz="2800" i="1" smtClean="0">
                <a:latin typeface="Calibri" charset="0"/>
              </a:rPr>
              <a:t>:</a:t>
            </a:r>
            <a:endParaRPr lang="bg-BG" sz="2800" i="1" smtClean="0">
              <a:latin typeface="Calibri" charset="0"/>
            </a:endParaRPr>
          </a:p>
          <a:p>
            <a:pPr marL="0" indent="0" algn="ctr">
              <a:buFont typeface="Arial" charset="0"/>
              <a:buNone/>
            </a:pPr>
            <a:endParaRPr lang="bg-BG" sz="28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Оригиналност</a:t>
            </a:r>
            <a:r>
              <a:rPr lang="en-029" sz="2400" smtClean="0">
                <a:latin typeface="Calibri" charset="0"/>
              </a:rPr>
              <a:t> – </a:t>
            </a:r>
            <a:r>
              <a:rPr lang="bg-BG" sz="2400" smtClean="0">
                <a:latin typeface="Calibri" charset="0"/>
              </a:rPr>
              <a:t>Колко оригинални са представените проекти?</a:t>
            </a: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Относимост</a:t>
            </a:r>
            <a:r>
              <a:rPr lang="bg-BG" sz="2400" smtClean="0">
                <a:latin typeface="Calibri" charset="0"/>
              </a:rPr>
              <a:t> </a:t>
            </a:r>
            <a:r>
              <a:rPr lang="en-029" sz="2400" smtClean="0">
                <a:latin typeface="Calibri" charset="0"/>
              </a:rPr>
              <a:t>– </a:t>
            </a:r>
            <a:r>
              <a:rPr lang="bg-BG" sz="2400" smtClean="0">
                <a:latin typeface="Calibri" charset="0"/>
              </a:rPr>
              <a:t>Как е представена темата на месеца?</a:t>
            </a: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Ефективност</a:t>
            </a:r>
            <a:r>
              <a:rPr lang="bg-BG" sz="2400" smtClean="0">
                <a:latin typeface="Calibri" charset="0"/>
              </a:rPr>
              <a:t> </a:t>
            </a:r>
            <a:r>
              <a:rPr lang="en-029" sz="2400" smtClean="0">
                <a:latin typeface="Calibri" charset="0"/>
              </a:rPr>
              <a:t>– </a:t>
            </a:r>
            <a:r>
              <a:rPr lang="bg-BG" sz="2400" smtClean="0">
                <a:latin typeface="Calibri" charset="0"/>
              </a:rPr>
              <a:t>К</a:t>
            </a:r>
            <a:r>
              <a:rPr lang="en-CA" sz="2400" smtClean="0">
                <a:latin typeface="Calibri" charset="0"/>
              </a:rPr>
              <a:t>олко ефективен е клуб</a:t>
            </a:r>
            <a:r>
              <a:rPr lang="bg-BG" sz="2400" smtClean="0">
                <a:latin typeface="Calibri" charset="0"/>
              </a:rPr>
              <a:t>а през </a:t>
            </a:r>
            <a:r>
              <a:rPr lang="en-CA" sz="2400" smtClean="0">
                <a:latin typeface="Calibri" charset="0"/>
              </a:rPr>
              <a:t>този месец в </a:t>
            </a:r>
            <a:r>
              <a:rPr lang="bg-BG" sz="2400" smtClean="0">
                <a:latin typeface="Calibri" charset="0"/>
              </a:rPr>
              <a:t>    </a:t>
            </a:r>
          </a:p>
          <a:p>
            <a:pPr marL="0" indent="0">
              <a:buFont typeface="Arial" charset="0"/>
              <a:buNone/>
            </a:pPr>
            <a:r>
              <a:rPr lang="bg-BG" sz="2400" smtClean="0">
                <a:latin typeface="Calibri" charset="0"/>
              </a:rPr>
              <a:t>   </a:t>
            </a:r>
            <a:r>
              <a:rPr lang="en-CA" sz="2400" smtClean="0">
                <a:latin typeface="Calibri" charset="0"/>
              </a:rPr>
              <a:t>по</a:t>
            </a:r>
            <a:r>
              <a:rPr lang="bg-BG" sz="2400" smtClean="0">
                <a:latin typeface="Calibri" charset="0"/>
              </a:rPr>
              <a:t>пуляризиране на Ротари в общността, в която работи? </a:t>
            </a:r>
            <a:endParaRPr lang="bg-BG" sz="24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67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2413" y="1916113"/>
            <a:ext cx="87122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КРИТЕРИИ ЗА ОЦЕНКА:</a:t>
            </a:r>
          </a:p>
          <a:p>
            <a:pPr marL="0" indent="0" algn="ctr">
              <a:buFont typeface="Arial" charset="0"/>
              <a:buNone/>
            </a:pPr>
            <a:endParaRPr lang="bg-BG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Активност</a:t>
            </a:r>
            <a:r>
              <a:rPr lang="en-029" sz="2400" smtClean="0">
                <a:latin typeface="Calibri" charset="0"/>
              </a:rPr>
              <a:t> – </a:t>
            </a:r>
            <a:r>
              <a:rPr lang="bg-BG" sz="2400" smtClean="0">
                <a:latin typeface="Calibri" charset="0"/>
              </a:rPr>
              <a:t>Колко членове на клуба са взели пряко участие?</a:t>
            </a: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Новите поколения</a:t>
            </a:r>
            <a:r>
              <a:rPr lang="en-029" sz="2400" smtClean="0">
                <a:latin typeface="Calibri" charset="0"/>
              </a:rPr>
              <a:t> – </a:t>
            </a:r>
            <a:r>
              <a:rPr lang="bg-BG" sz="2400" smtClean="0">
                <a:latin typeface="Calibri" charset="0"/>
              </a:rPr>
              <a:t>В реализацията на проекта взеха ли участие РАК и ИАК?</a:t>
            </a: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Успех </a:t>
            </a:r>
            <a:r>
              <a:rPr lang="en-029" sz="2400" smtClean="0">
                <a:latin typeface="Calibri" charset="0"/>
              </a:rPr>
              <a:t>– </a:t>
            </a:r>
            <a:r>
              <a:rPr lang="bg-BG" sz="2400" smtClean="0">
                <a:latin typeface="Calibri" charset="0"/>
              </a:rPr>
              <a:t>Колко успешни са тези проекти за другите клубове в Дистрикта?</a:t>
            </a: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Яснота</a:t>
            </a:r>
            <a:r>
              <a:rPr lang="bg-BG" sz="2400" smtClean="0">
                <a:latin typeface="Calibri" charset="0"/>
              </a:rPr>
              <a:t> </a:t>
            </a:r>
            <a:r>
              <a:rPr lang="en-029" sz="2400" smtClean="0">
                <a:latin typeface="Calibri" charset="0"/>
              </a:rPr>
              <a:t>– </a:t>
            </a:r>
            <a:r>
              <a:rPr lang="bg-BG" sz="2400" smtClean="0">
                <a:latin typeface="Calibri" charset="0"/>
              </a:rPr>
              <a:t>Я</a:t>
            </a:r>
            <a:r>
              <a:rPr lang="en-CA" sz="2400" smtClean="0">
                <a:latin typeface="Calibri" charset="0"/>
              </a:rPr>
              <a:t>сно</a:t>
            </a:r>
            <a:r>
              <a:rPr lang="bg-BG" sz="2400" smtClean="0">
                <a:latin typeface="Calibri" charset="0"/>
              </a:rPr>
              <a:t> ли е </a:t>
            </a:r>
            <a:r>
              <a:rPr lang="en-CA" sz="2400" smtClean="0">
                <a:latin typeface="Calibri" charset="0"/>
              </a:rPr>
              <a:t>обяснен</a:t>
            </a:r>
            <a:r>
              <a:rPr lang="bg-BG" sz="2400" smtClean="0">
                <a:latin typeface="Calibri" charset="0"/>
              </a:rPr>
              <a:t>а целта на проекта и уч</a:t>
            </a:r>
            <a:r>
              <a:rPr lang="en-CA" sz="2400" smtClean="0">
                <a:latin typeface="Calibri" charset="0"/>
              </a:rPr>
              <a:t>астието на клуба в </a:t>
            </a:r>
            <a:r>
              <a:rPr lang="bg-BG" sz="2400" smtClean="0">
                <a:latin typeface="Calibri" charset="0"/>
              </a:rPr>
              <a:t>публичното му</a:t>
            </a:r>
            <a:r>
              <a:rPr lang="en-US" sz="2400" smtClean="0">
                <a:latin typeface="Calibri" charset="0"/>
              </a:rPr>
              <a:t> </a:t>
            </a:r>
            <a:r>
              <a:rPr lang="en-CA" sz="2400" smtClean="0">
                <a:latin typeface="Calibri" charset="0"/>
              </a:rPr>
              <a:t>представяне  Колко лесно е да </a:t>
            </a:r>
            <a:r>
              <a:rPr lang="bg-BG" sz="2400" smtClean="0">
                <a:latin typeface="Calibri" charset="0"/>
              </a:rPr>
              <a:t>бъде</a:t>
            </a:r>
            <a:r>
              <a:rPr lang="en-CA" sz="2400" smtClean="0">
                <a:latin typeface="Calibri" charset="0"/>
              </a:rPr>
              <a:t> разб</a:t>
            </a:r>
            <a:r>
              <a:rPr lang="bg-BG" sz="2400" smtClean="0">
                <a:latin typeface="Calibri" charset="0"/>
              </a:rPr>
              <a:t>рано от хората</a:t>
            </a:r>
            <a:r>
              <a:rPr lang="en-CA" sz="2400" smtClean="0">
                <a:latin typeface="Calibri" charset="0"/>
              </a:rPr>
              <a:t>?</a:t>
            </a:r>
            <a:br>
              <a:rPr lang="en-CA" sz="2400" smtClean="0">
                <a:latin typeface="Calibri" charset="0"/>
              </a:rPr>
            </a:br>
            <a:endParaRPr lang="bg-BG" sz="24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994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388" y="2216150"/>
            <a:ext cx="88566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КРИТЕРИИ ЗА ОЦЕНКА: </a:t>
            </a:r>
          </a:p>
          <a:p>
            <a:pPr marL="0" indent="0" algn="ctr">
              <a:buFont typeface="Arial" charset="0"/>
              <a:buNone/>
            </a:pPr>
            <a:endParaRPr lang="en-CA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Привлекателност</a:t>
            </a:r>
            <a:r>
              <a:rPr lang="en-029" sz="2400" smtClean="0">
                <a:latin typeface="Calibri" charset="0"/>
              </a:rPr>
              <a:t> -  </a:t>
            </a:r>
            <a:r>
              <a:rPr lang="bg-BG" sz="2400" smtClean="0">
                <a:latin typeface="Calibri" charset="0"/>
              </a:rPr>
              <a:t>Реализацията на клубния проект довела ли е до </a:t>
            </a:r>
            <a:r>
              <a:rPr lang="en-CA" sz="2400" smtClean="0">
                <a:latin typeface="Calibri" charset="0"/>
              </a:rPr>
              <a:t>привличане на нови членове на клуба или д</a:t>
            </a:r>
            <a:r>
              <a:rPr lang="bg-BG" sz="2400" smtClean="0">
                <a:latin typeface="Calibri" charset="0"/>
              </a:rPr>
              <a:t>о</a:t>
            </a:r>
            <a:r>
              <a:rPr lang="en-CA" sz="2400" smtClean="0">
                <a:latin typeface="Calibri" charset="0"/>
              </a:rPr>
              <a:t> запаз</a:t>
            </a:r>
            <a:r>
              <a:rPr lang="bg-BG" sz="2400" smtClean="0">
                <a:latin typeface="Calibri" charset="0"/>
              </a:rPr>
              <a:t>ване на </a:t>
            </a:r>
            <a:r>
              <a:rPr lang="en-CA" sz="2400" smtClean="0">
                <a:latin typeface="Calibri" charset="0"/>
              </a:rPr>
              <a:t>съществуващите?</a:t>
            </a:r>
            <a:endParaRPr lang="bg-BG" sz="24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CA" sz="2400" smtClean="0">
                <a:latin typeface="Calibri" charset="0"/>
              </a:rPr>
              <a:t/>
            </a:r>
            <a:br>
              <a:rPr lang="en-CA" sz="2400" smtClean="0">
                <a:latin typeface="Calibri" charset="0"/>
              </a:rPr>
            </a:b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Многообразие</a:t>
            </a:r>
            <a:r>
              <a:rPr lang="en-029" sz="2400" smtClean="0">
                <a:latin typeface="Calibri" charset="0"/>
              </a:rPr>
              <a:t> -  </a:t>
            </a:r>
            <a:r>
              <a:rPr lang="en-CA" sz="2400" smtClean="0">
                <a:latin typeface="Calibri" charset="0"/>
              </a:rPr>
              <a:t>Колко различни начини</a:t>
            </a:r>
            <a:r>
              <a:rPr lang="bg-BG" sz="2400" smtClean="0">
                <a:latin typeface="Calibri" charset="0"/>
              </a:rPr>
              <a:t> е използвал </a:t>
            </a:r>
            <a:r>
              <a:rPr lang="en-CA" sz="2400" smtClean="0">
                <a:latin typeface="Calibri" charset="0"/>
              </a:rPr>
              <a:t>клуб</a:t>
            </a:r>
            <a:r>
              <a:rPr lang="bg-BG" sz="2400" smtClean="0">
                <a:latin typeface="Calibri" charset="0"/>
              </a:rPr>
              <a:t>а, за да</a:t>
            </a:r>
            <a:r>
              <a:rPr lang="en-CA" sz="2400" smtClean="0">
                <a:latin typeface="Calibri" charset="0"/>
              </a:rPr>
              <a:t> "</a:t>
            </a:r>
            <a:r>
              <a:rPr lang="bg-BG" sz="2400" smtClean="0">
                <a:latin typeface="Calibri" charset="0"/>
              </a:rPr>
              <a:t>от</a:t>
            </a:r>
            <a:r>
              <a:rPr lang="en-CA" sz="2400" smtClean="0">
                <a:latin typeface="Calibri" charset="0"/>
              </a:rPr>
              <a:t>празнува"</a:t>
            </a:r>
            <a:r>
              <a:rPr lang="bg-BG" sz="2400" smtClean="0">
                <a:latin typeface="Calibri" charset="0"/>
              </a:rPr>
              <a:t> месечната </a:t>
            </a:r>
            <a:r>
              <a:rPr lang="en-CA" sz="2400" smtClean="0">
                <a:latin typeface="Calibri" charset="0"/>
              </a:rPr>
              <a:t>Ротари Тема?</a:t>
            </a:r>
            <a:endParaRPr lang="bg-BG" sz="24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bg-BG" sz="24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981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388" y="2216150"/>
            <a:ext cx="88566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bg-BG" b="1" smtClean="0">
                <a:latin typeface="Calibri" charset="0"/>
              </a:rPr>
              <a:t>КРИТЕРИИ ЗА ОЦЕНКА: </a:t>
            </a:r>
          </a:p>
          <a:p>
            <a:pPr marL="0" indent="0" algn="ctr">
              <a:buFont typeface="Arial" charset="0"/>
              <a:buNone/>
            </a:pPr>
            <a:endParaRPr lang="en-CA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Привлекателност</a:t>
            </a:r>
            <a:r>
              <a:rPr lang="en-029" sz="2400" smtClean="0">
                <a:latin typeface="Calibri" charset="0"/>
              </a:rPr>
              <a:t> -  </a:t>
            </a:r>
            <a:r>
              <a:rPr lang="bg-BG" sz="2400" smtClean="0">
                <a:latin typeface="Calibri" charset="0"/>
              </a:rPr>
              <a:t>Реализацията на клубния проект довела ли е до </a:t>
            </a:r>
            <a:r>
              <a:rPr lang="en-CA" sz="2400" smtClean="0">
                <a:latin typeface="Calibri" charset="0"/>
              </a:rPr>
              <a:t>привличане на нови членове на клуба или д</a:t>
            </a:r>
            <a:r>
              <a:rPr lang="bg-BG" sz="2400" smtClean="0">
                <a:latin typeface="Calibri" charset="0"/>
              </a:rPr>
              <a:t>о</a:t>
            </a:r>
            <a:r>
              <a:rPr lang="en-CA" sz="2400" smtClean="0">
                <a:latin typeface="Calibri" charset="0"/>
              </a:rPr>
              <a:t> запаз</a:t>
            </a:r>
            <a:r>
              <a:rPr lang="bg-BG" sz="2400" smtClean="0">
                <a:latin typeface="Calibri" charset="0"/>
              </a:rPr>
              <a:t>ване на </a:t>
            </a:r>
            <a:r>
              <a:rPr lang="en-CA" sz="2400" smtClean="0">
                <a:latin typeface="Calibri" charset="0"/>
              </a:rPr>
              <a:t>съществуващите?</a:t>
            </a:r>
            <a:endParaRPr lang="bg-BG" sz="24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r>
              <a:rPr lang="en-CA" sz="2400" smtClean="0">
                <a:latin typeface="Calibri" charset="0"/>
              </a:rPr>
              <a:t/>
            </a:r>
            <a:br>
              <a:rPr lang="en-CA" sz="2400" smtClean="0">
                <a:latin typeface="Calibri" charset="0"/>
              </a:rPr>
            </a:br>
            <a:r>
              <a:rPr lang="en-US" sz="2400" b="1" smtClean="0">
                <a:latin typeface="Calibri" charset="0"/>
              </a:rPr>
              <a:t>·</a:t>
            </a:r>
            <a:r>
              <a:rPr lang="bg-BG" sz="2400" b="1" smtClean="0">
                <a:latin typeface="Calibri" charset="0"/>
              </a:rPr>
              <a:t>  Многообразие</a:t>
            </a:r>
            <a:r>
              <a:rPr lang="en-029" sz="2400" smtClean="0">
                <a:latin typeface="Calibri" charset="0"/>
              </a:rPr>
              <a:t> -  </a:t>
            </a:r>
            <a:r>
              <a:rPr lang="en-CA" sz="2400" smtClean="0">
                <a:latin typeface="Calibri" charset="0"/>
              </a:rPr>
              <a:t>Колко различни начини</a:t>
            </a:r>
            <a:r>
              <a:rPr lang="bg-BG" sz="2400" smtClean="0">
                <a:latin typeface="Calibri" charset="0"/>
              </a:rPr>
              <a:t> е използвал </a:t>
            </a:r>
            <a:r>
              <a:rPr lang="en-CA" sz="2400" smtClean="0">
                <a:latin typeface="Calibri" charset="0"/>
              </a:rPr>
              <a:t>клуб</a:t>
            </a:r>
            <a:r>
              <a:rPr lang="bg-BG" sz="2400" smtClean="0">
                <a:latin typeface="Calibri" charset="0"/>
              </a:rPr>
              <a:t>а, за да</a:t>
            </a:r>
            <a:r>
              <a:rPr lang="en-CA" sz="2400" smtClean="0">
                <a:latin typeface="Calibri" charset="0"/>
              </a:rPr>
              <a:t> "</a:t>
            </a:r>
            <a:r>
              <a:rPr lang="bg-BG" sz="2400" smtClean="0">
                <a:latin typeface="Calibri" charset="0"/>
              </a:rPr>
              <a:t>от</a:t>
            </a:r>
            <a:r>
              <a:rPr lang="en-CA" sz="2400" smtClean="0">
                <a:latin typeface="Calibri" charset="0"/>
              </a:rPr>
              <a:t>празнува"</a:t>
            </a:r>
            <a:r>
              <a:rPr lang="bg-BG" sz="2400" smtClean="0">
                <a:latin typeface="Calibri" charset="0"/>
              </a:rPr>
              <a:t> месечната </a:t>
            </a:r>
            <a:r>
              <a:rPr lang="en-CA" sz="2400" smtClean="0">
                <a:latin typeface="Calibri" charset="0"/>
              </a:rPr>
              <a:t>Ротари Тема?</a:t>
            </a:r>
            <a:endParaRPr lang="bg-BG" sz="2400" smtClean="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bg-BG" sz="2400" dirty="0">
              <a:latin typeface="Calibri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8313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bg-BG" sz="2900" i="1" dirty="0" smtClean="0">
                <a:solidFill>
                  <a:srgbClr val="FFFFFF"/>
                </a:solidFill>
                <a:latin typeface="Calibri" charset="0"/>
              </a:rPr>
              <a:t>Дистриктен проект</a:t>
            </a:r>
            <a:r>
              <a:rPr lang="bg-BG" sz="3100" b="1" dirty="0" smtClean="0">
                <a:latin typeface="Calibri" charset="0"/>
              </a:rPr>
              <a:t/>
            </a:r>
            <a:br>
              <a:rPr lang="bg-BG" sz="3100" b="1" dirty="0" smtClean="0">
                <a:latin typeface="Calibri" charset="0"/>
              </a:rPr>
            </a:br>
            <a:r>
              <a:rPr lang="bg-BG" sz="3500" b="1" dirty="0" smtClean="0">
                <a:solidFill>
                  <a:srgbClr val="FFFFFF"/>
                </a:solidFill>
                <a:latin typeface="Calibri" charset="0"/>
              </a:rPr>
              <a:t>“Клуб на месеца”</a:t>
            </a:r>
            <a:endParaRPr lang="bg-BG" sz="3700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169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822</Words>
  <Application>Microsoft Macintosh PowerPoint</Application>
  <PresentationFormat>On-screen Show (4:3)</PresentationFormat>
  <Paragraphs>131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Adobe Acrobat Document</vt:lpstr>
      <vt:lpstr>ДИСТРИКТЕН ПРОЕКТ: “КЛУБ НА МЕСЕЦА”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aint Yves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ДИСТРИКТЕН ПРОЕКТ: “КЛУБ НА МЕСЕЦА”</dc:title>
  <dc:creator>Yves aint Saint</dc:creator>
  <cp:lastModifiedBy>Yves aint Saint</cp:lastModifiedBy>
  <cp:revision>2</cp:revision>
  <dcterms:created xsi:type="dcterms:W3CDTF">2013-03-21T00:49:56Z</dcterms:created>
  <dcterms:modified xsi:type="dcterms:W3CDTF">2013-03-21T01:03:19Z</dcterms:modified>
</cp:coreProperties>
</file>