
<file path=[Content_Types].xml><?xml version="1.0" encoding="utf-8"?>
<Types xmlns="http://schemas.openxmlformats.org/package/2006/content-types">
  <Default Extension="png" ContentType="image/png"/>
  <Default Extension="jfif" ContentType="image/jpe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702" r:id="rId2"/>
    <p:sldMasterId id="2147483648" r:id="rId3"/>
  </p:sldMasterIdLst>
  <p:notesMasterIdLst>
    <p:notesMasterId r:id="rId38"/>
  </p:notesMasterIdLst>
  <p:handoutMasterIdLst>
    <p:handoutMasterId r:id="rId39"/>
  </p:handoutMasterIdLst>
  <p:sldIdLst>
    <p:sldId id="336" r:id="rId4"/>
    <p:sldId id="334" r:id="rId5"/>
    <p:sldId id="338" r:id="rId6"/>
    <p:sldId id="344" r:id="rId7"/>
    <p:sldId id="346" r:id="rId8"/>
    <p:sldId id="345" r:id="rId9"/>
    <p:sldId id="347" r:id="rId10"/>
    <p:sldId id="351" r:id="rId11"/>
    <p:sldId id="350" r:id="rId12"/>
    <p:sldId id="349" r:id="rId13"/>
    <p:sldId id="348" r:id="rId14"/>
    <p:sldId id="352" r:id="rId15"/>
    <p:sldId id="339" r:id="rId16"/>
    <p:sldId id="353" r:id="rId17"/>
    <p:sldId id="354" r:id="rId18"/>
    <p:sldId id="355" r:id="rId19"/>
    <p:sldId id="356" r:id="rId20"/>
    <p:sldId id="357" r:id="rId21"/>
    <p:sldId id="358" r:id="rId22"/>
    <p:sldId id="359" r:id="rId23"/>
    <p:sldId id="360" r:id="rId24"/>
    <p:sldId id="361" r:id="rId25"/>
    <p:sldId id="362" r:id="rId26"/>
    <p:sldId id="363" r:id="rId27"/>
    <p:sldId id="364" r:id="rId28"/>
    <p:sldId id="365" r:id="rId29"/>
    <p:sldId id="366" r:id="rId30"/>
    <p:sldId id="367" r:id="rId31"/>
    <p:sldId id="368" r:id="rId32"/>
    <p:sldId id="369" r:id="rId33"/>
    <p:sldId id="370" r:id="rId34"/>
    <p:sldId id="342" r:id="rId35"/>
    <p:sldId id="341" r:id="rId36"/>
    <p:sldId id="340" r:id="rId37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478F"/>
    <a:srgbClr val="8E288E"/>
    <a:srgbClr val="17458F"/>
    <a:srgbClr val="019739"/>
    <a:srgbClr val="01979D"/>
    <a:srgbClr val="FDB813"/>
    <a:srgbClr val="901F93"/>
    <a:srgbClr val="E32D91"/>
    <a:srgbClr val="811F93"/>
    <a:srgbClr val="8D27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49" autoAdjust="0"/>
    <p:restoredTop sz="94660"/>
  </p:normalViewPr>
  <p:slideViewPr>
    <p:cSldViewPr snapToGrid="0">
      <p:cViewPr varScale="1">
        <p:scale>
          <a:sx n="62" d="100"/>
          <a:sy n="62" d="100"/>
        </p:scale>
        <p:origin x="714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54443B-C4FC-4AE5-82BF-079106AA5A1C}" type="doc">
      <dgm:prSet loTypeId="urn:microsoft.com/office/officeart/2005/8/layout/chevron2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bg-BG"/>
        </a:p>
      </dgm:t>
    </dgm:pt>
    <dgm:pt modelId="{2BF3884D-76D1-41ED-BC78-4CE80823C626}">
      <dgm:prSet phldrT="[Текст]" custT="1"/>
      <dgm:spPr/>
      <dgm:t>
        <a:bodyPr/>
        <a:lstStyle/>
        <a:p>
          <a:r>
            <a:rPr lang="bg-BG" sz="2500" dirty="0">
              <a:solidFill>
                <a:srgbClr val="17478F"/>
              </a:solidFill>
            </a:rPr>
            <a:t>РИ</a:t>
          </a:r>
        </a:p>
      </dgm:t>
    </dgm:pt>
    <dgm:pt modelId="{A6230D8D-494B-4685-849E-7E33D7CAC072}" type="parTrans" cxnId="{D33DC110-3B5E-41DB-8956-0E2B96E1BB69}">
      <dgm:prSet/>
      <dgm:spPr/>
      <dgm:t>
        <a:bodyPr/>
        <a:lstStyle/>
        <a:p>
          <a:endParaRPr lang="bg-BG"/>
        </a:p>
      </dgm:t>
    </dgm:pt>
    <dgm:pt modelId="{4F97BE74-44EF-4414-8ADB-8064BFCE91F6}" type="sibTrans" cxnId="{D33DC110-3B5E-41DB-8956-0E2B96E1BB69}">
      <dgm:prSet/>
      <dgm:spPr/>
      <dgm:t>
        <a:bodyPr/>
        <a:lstStyle/>
        <a:p>
          <a:endParaRPr lang="bg-BG"/>
        </a:p>
      </dgm:t>
    </dgm:pt>
    <dgm:pt modelId="{7DD10787-BE5F-4857-882B-84D467F79EC6}">
      <dgm:prSet phldrT="[Текст]" custT="1"/>
      <dgm:spPr/>
      <dgm:t>
        <a:bodyPr/>
        <a:lstStyle/>
        <a:p>
          <a:r>
            <a:rPr lang="bg-BG" sz="2100" dirty="0"/>
            <a:t>Стратегически план</a:t>
          </a:r>
        </a:p>
      </dgm:t>
    </dgm:pt>
    <dgm:pt modelId="{F6255D43-A716-4FA3-8BC5-9CA2F2C87BFD}" type="parTrans" cxnId="{7FD152B2-07E7-4778-B9A6-735D8FC8CE52}">
      <dgm:prSet/>
      <dgm:spPr/>
      <dgm:t>
        <a:bodyPr/>
        <a:lstStyle/>
        <a:p>
          <a:endParaRPr lang="bg-BG"/>
        </a:p>
      </dgm:t>
    </dgm:pt>
    <dgm:pt modelId="{F975034A-3B9B-403F-A7AC-E1F3423865DB}" type="sibTrans" cxnId="{7FD152B2-07E7-4778-B9A6-735D8FC8CE52}">
      <dgm:prSet/>
      <dgm:spPr/>
      <dgm:t>
        <a:bodyPr/>
        <a:lstStyle/>
        <a:p>
          <a:endParaRPr lang="bg-BG"/>
        </a:p>
      </dgm:t>
    </dgm:pt>
    <dgm:pt modelId="{28BC89B3-DABD-4409-8DB6-949CE33E47B1}">
      <dgm:prSet phldrT="[Текст]" custT="1"/>
      <dgm:spPr/>
      <dgm:t>
        <a:bodyPr/>
        <a:lstStyle/>
        <a:p>
          <a:r>
            <a:rPr lang="bg-BG" sz="2200" dirty="0">
              <a:solidFill>
                <a:srgbClr val="17478F"/>
              </a:solidFill>
            </a:rPr>
            <a:t>Д2482 България</a:t>
          </a:r>
        </a:p>
      </dgm:t>
    </dgm:pt>
    <dgm:pt modelId="{5F1DC42F-F5C7-4DBB-AA8D-73B1747F82F9}" type="parTrans" cxnId="{4BE0CE10-1F2B-40AE-9600-77277434E007}">
      <dgm:prSet/>
      <dgm:spPr/>
      <dgm:t>
        <a:bodyPr/>
        <a:lstStyle/>
        <a:p>
          <a:endParaRPr lang="bg-BG"/>
        </a:p>
      </dgm:t>
    </dgm:pt>
    <dgm:pt modelId="{4C78FA4F-F0E9-4F56-99EC-F3E515CD6653}" type="sibTrans" cxnId="{4BE0CE10-1F2B-40AE-9600-77277434E007}">
      <dgm:prSet/>
      <dgm:spPr/>
      <dgm:t>
        <a:bodyPr/>
        <a:lstStyle/>
        <a:p>
          <a:endParaRPr lang="bg-BG"/>
        </a:p>
      </dgm:t>
    </dgm:pt>
    <dgm:pt modelId="{66511A01-9F57-4416-9751-945FC894A04B}">
      <dgm:prSet phldrT="[Текст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bg-BG" sz="2100" dirty="0"/>
            <a:t>Стратегически план 2022-2027 г.</a:t>
          </a:r>
        </a:p>
      </dgm:t>
    </dgm:pt>
    <dgm:pt modelId="{87646644-052D-4C53-8D40-7052A1F5839D}" type="parTrans" cxnId="{6E6362EC-09CB-4BB8-8BC8-F3857CD82609}">
      <dgm:prSet/>
      <dgm:spPr/>
      <dgm:t>
        <a:bodyPr/>
        <a:lstStyle/>
        <a:p>
          <a:endParaRPr lang="bg-BG"/>
        </a:p>
      </dgm:t>
    </dgm:pt>
    <dgm:pt modelId="{9778C566-5B00-434D-8C3F-3339DFF04963}" type="sibTrans" cxnId="{6E6362EC-09CB-4BB8-8BC8-F3857CD82609}">
      <dgm:prSet/>
      <dgm:spPr/>
      <dgm:t>
        <a:bodyPr/>
        <a:lstStyle/>
        <a:p>
          <a:endParaRPr lang="bg-BG"/>
        </a:p>
      </dgm:t>
    </dgm:pt>
    <dgm:pt modelId="{9EBCC5D1-0736-466E-8A1D-FB71A32713FB}">
      <dgm:prSet phldrT="[Текст]" custT="1"/>
      <dgm:spPr/>
      <dgm:t>
        <a:bodyPr/>
        <a:lstStyle/>
        <a:p>
          <a:r>
            <a:rPr lang="bg-BG" sz="2500" dirty="0">
              <a:solidFill>
                <a:srgbClr val="17478F"/>
              </a:solidFill>
            </a:rPr>
            <a:t>Клубове</a:t>
          </a:r>
        </a:p>
      </dgm:t>
    </dgm:pt>
    <dgm:pt modelId="{95BF8B44-16EB-4280-ADB2-3378C20EC14E}" type="parTrans" cxnId="{6101F050-398B-4B88-A7CD-4A08500147DF}">
      <dgm:prSet/>
      <dgm:spPr/>
      <dgm:t>
        <a:bodyPr/>
        <a:lstStyle/>
        <a:p>
          <a:endParaRPr lang="bg-BG"/>
        </a:p>
      </dgm:t>
    </dgm:pt>
    <dgm:pt modelId="{706E2A44-741C-44E8-B849-A853B4F700FF}" type="sibTrans" cxnId="{6101F050-398B-4B88-A7CD-4A08500147DF}">
      <dgm:prSet/>
      <dgm:spPr/>
      <dgm:t>
        <a:bodyPr/>
        <a:lstStyle/>
        <a:p>
          <a:endParaRPr lang="bg-BG"/>
        </a:p>
      </dgm:t>
    </dgm:pt>
    <dgm:pt modelId="{C023F3CD-3252-42FB-AAED-87D63C282C3D}">
      <dgm:prSet phldrT="[Текст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bg-BG" sz="2500" dirty="0"/>
            <a:t>Стратегически план (5 годишен)</a:t>
          </a:r>
        </a:p>
      </dgm:t>
    </dgm:pt>
    <dgm:pt modelId="{81B1A46D-EE27-4CED-9266-D81EB3D8CB03}" type="parTrans" cxnId="{4CEBD8F4-5F58-4B19-89C5-C962F84DFC53}">
      <dgm:prSet/>
      <dgm:spPr/>
      <dgm:t>
        <a:bodyPr/>
        <a:lstStyle/>
        <a:p>
          <a:endParaRPr lang="bg-BG"/>
        </a:p>
      </dgm:t>
    </dgm:pt>
    <dgm:pt modelId="{902AF7D2-A7C0-40C0-9FB1-2164856BB2E7}" type="sibTrans" cxnId="{4CEBD8F4-5F58-4B19-89C5-C962F84DFC53}">
      <dgm:prSet/>
      <dgm:spPr/>
      <dgm:t>
        <a:bodyPr/>
        <a:lstStyle/>
        <a:p>
          <a:endParaRPr lang="bg-BG"/>
        </a:p>
      </dgm:t>
    </dgm:pt>
    <dgm:pt modelId="{AB30E870-544C-425D-9D94-E1EB824EF75B}">
      <dgm:prSet phldrT="[Текст]" custT="1"/>
      <dgm:spPr/>
      <dgm:t>
        <a:bodyPr/>
        <a:lstStyle/>
        <a:p>
          <a:r>
            <a:rPr lang="bg-BG" sz="2100" dirty="0"/>
            <a:t>Приоритети:</a:t>
          </a:r>
        </a:p>
      </dgm:t>
    </dgm:pt>
    <dgm:pt modelId="{2D156E14-0936-40AC-8AD0-2447CE1DA738}" type="parTrans" cxnId="{49D3F8C9-1737-4544-9A02-C1D97942A116}">
      <dgm:prSet/>
      <dgm:spPr/>
      <dgm:t>
        <a:bodyPr/>
        <a:lstStyle/>
        <a:p>
          <a:endParaRPr lang="bg-BG"/>
        </a:p>
      </dgm:t>
    </dgm:pt>
    <dgm:pt modelId="{CB6205B3-4818-49C9-BEE7-A82DA6AD5A97}" type="sibTrans" cxnId="{49D3F8C9-1737-4544-9A02-C1D97942A116}">
      <dgm:prSet/>
      <dgm:spPr/>
      <dgm:t>
        <a:bodyPr/>
        <a:lstStyle/>
        <a:p>
          <a:endParaRPr lang="bg-BG"/>
        </a:p>
      </dgm:t>
    </dgm:pt>
    <dgm:pt modelId="{832B34AE-9D76-4AB0-8E36-4232BBD2EFC4}">
      <dgm:prSet phldrT="[Текст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bg-BG" sz="2500" dirty="0"/>
            <a:t>Годишни цели на клубовете, проекти, индикатори, бюджет, екип</a:t>
          </a:r>
        </a:p>
      </dgm:t>
    </dgm:pt>
    <dgm:pt modelId="{231446A3-F10B-497C-8693-9BC1D3258223}" type="parTrans" cxnId="{359B85D0-83CA-4279-8318-4D83C64DEB44}">
      <dgm:prSet/>
      <dgm:spPr/>
      <dgm:t>
        <a:bodyPr/>
        <a:lstStyle/>
        <a:p>
          <a:endParaRPr lang="bg-BG"/>
        </a:p>
      </dgm:t>
    </dgm:pt>
    <dgm:pt modelId="{F9AEB871-E518-4502-8439-0EE15DE10C09}" type="sibTrans" cxnId="{359B85D0-83CA-4279-8318-4D83C64DEB44}">
      <dgm:prSet/>
      <dgm:spPr/>
      <dgm:t>
        <a:bodyPr/>
        <a:lstStyle/>
        <a:p>
          <a:endParaRPr lang="bg-BG"/>
        </a:p>
      </dgm:t>
    </dgm:pt>
    <dgm:pt modelId="{2ACEE84C-05C3-4F7F-945A-E0EB2611B993}">
      <dgm:prSet phldrT="[Текст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bg-BG" sz="2100" dirty="0"/>
            <a:t>Годишни планове</a:t>
          </a:r>
        </a:p>
      </dgm:t>
    </dgm:pt>
    <dgm:pt modelId="{5826AC83-0E2F-4072-9AC5-462198870D8C}" type="parTrans" cxnId="{A69CEE61-1EC7-4B79-BE0E-6946F55569D0}">
      <dgm:prSet/>
      <dgm:spPr/>
      <dgm:t>
        <a:bodyPr/>
        <a:lstStyle/>
        <a:p>
          <a:endParaRPr lang="bg-BG"/>
        </a:p>
      </dgm:t>
    </dgm:pt>
    <dgm:pt modelId="{3EBE8893-3C5A-4AEA-9C2B-0F0D182D45F4}" type="sibTrans" cxnId="{A69CEE61-1EC7-4B79-BE0E-6946F55569D0}">
      <dgm:prSet/>
      <dgm:spPr/>
      <dgm:t>
        <a:bodyPr/>
        <a:lstStyle/>
        <a:p>
          <a:endParaRPr lang="bg-BG"/>
        </a:p>
      </dgm:t>
    </dgm:pt>
    <dgm:pt modelId="{AD010B9C-4792-4EA3-8787-8FD6C9F7C614}">
      <dgm:prSet phldrT="[Текст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bg-BG" sz="2100" dirty="0" smtClean="0"/>
            <a:t>(</a:t>
          </a:r>
          <a:r>
            <a:rPr lang="bg-BG" sz="2100" dirty="0"/>
            <a:t>Анализ, Визия, Приоритети, Цели, мерки, индикатори)</a:t>
          </a:r>
        </a:p>
      </dgm:t>
    </dgm:pt>
    <dgm:pt modelId="{56F01C5C-997B-4338-A23F-3DC9ECF19E7E}" type="parTrans" cxnId="{DC8B17F1-CD9C-4A72-91B8-76F5938AA49D}">
      <dgm:prSet/>
      <dgm:spPr/>
      <dgm:t>
        <a:bodyPr/>
        <a:lstStyle/>
        <a:p>
          <a:endParaRPr lang="bg-BG"/>
        </a:p>
      </dgm:t>
    </dgm:pt>
    <dgm:pt modelId="{00F7077B-CC2C-4111-85AA-9061E5DB89A1}" type="sibTrans" cxnId="{DC8B17F1-CD9C-4A72-91B8-76F5938AA49D}">
      <dgm:prSet/>
      <dgm:spPr/>
      <dgm:t>
        <a:bodyPr/>
        <a:lstStyle/>
        <a:p>
          <a:endParaRPr lang="bg-BG"/>
        </a:p>
      </dgm:t>
    </dgm:pt>
    <dgm:pt modelId="{0DAAE3E8-C93A-475F-9227-05EF288A1961}">
      <dgm:prSet phldrT="[Текст]" custT="1"/>
      <dgm:spPr/>
      <dgm:t>
        <a:bodyPr/>
        <a:lstStyle/>
        <a:p>
          <a:pPr>
            <a:buNone/>
          </a:pPr>
          <a:r>
            <a:rPr lang="bg-BG" sz="2100" dirty="0" smtClean="0"/>
            <a:t>Въздействие</a:t>
          </a:r>
          <a:r>
            <a:rPr lang="bg-BG" sz="2100" dirty="0"/>
            <a:t>, Обхват, Ангажиране, Адаптиране</a:t>
          </a:r>
        </a:p>
      </dgm:t>
    </dgm:pt>
    <dgm:pt modelId="{D4F4364F-CE0F-4AA4-A4A3-0E8BE0F67F6D}" type="parTrans" cxnId="{E184BA5B-FF40-4C07-9860-0259EA6B374C}">
      <dgm:prSet/>
      <dgm:spPr/>
      <dgm:t>
        <a:bodyPr/>
        <a:lstStyle/>
        <a:p>
          <a:endParaRPr lang="bg-BG"/>
        </a:p>
      </dgm:t>
    </dgm:pt>
    <dgm:pt modelId="{F842AA23-0EF3-4658-8706-9BB3D8C8FC0A}" type="sibTrans" cxnId="{E184BA5B-FF40-4C07-9860-0259EA6B374C}">
      <dgm:prSet/>
      <dgm:spPr/>
      <dgm:t>
        <a:bodyPr/>
        <a:lstStyle/>
        <a:p>
          <a:endParaRPr lang="bg-BG"/>
        </a:p>
      </dgm:t>
    </dgm:pt>
    <dgm:pt modelId="{40C052CF-4F37-4710-83CD-BADC29E7871C}" type="pres">
      <dgm:prSet presAssocID="{BA54443B-C4FC-4AE5-82BF-079106AA5A1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237122E-6BCA-454D-9D3B-7426E37B1570}" type="pres">
      <dgm:prSet presAssocID="{2BF3884D-76D1-41ED-BC78-4CE80823C626}" presName="composite" presStyleCnt="0"/>
      <dgm:spPr/>
    </dgm:pt>
    <dgm:pt modelId="{A6048414-DC8D-4B1B-9C85-E6D0714E28AE}" type="pres">
      <dgm:prSet presAssocID="{2BF3884D-76D1-41ED-BC78-4CE80823C626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AC06AB-E84D-4279-A11C-E3B8B5C5B5CA}" type="pres">
      <dgm:prSet presAssocID="{2BF3884D-76D1-41ED-BC78-4CE80823C626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2AF83A-789F-45D7-A6EE-D4C51D17445E}" type="pres">
      <dgm:prSet presAssocID="{4F97BE74-44EF-4414-8ADB-8064BFCE91F6}" presName="sp" presStyleCnt="0"/>
      <dgm:spPr/>
    </dgm:pt>
    <dgm:pt modelId="{F1B83E0A-831D-499E-B2E9-34D9B5733D13}" type="pres">
      <dgm:prSet presAssocID="{28BC89B3-DABD-4409-8DB6-949CE33E47B1}" presName="composite" presStyleCnt="0"/>
      <dgm:spPr/>
    </dgm:pt>
    <dgm:pt modelId="{8D812CE3-5D61-4D1A-92AB-7DBF8B45991D}" type="pres">
      <dgm:prSet presAssocID="{28BC89B3-DABD-4409-8DB6-949CE33E47B1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B51CEE-B996-4148-BFDD-470E81625CA1}" type="pres">
      <dgm:prSet presAssocID="{28BC89B3-DABD-4409-8DB6-949CE33E47B1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200ABA-5CB9-4755-87A3-0D11A37E8E5E}" type="pres">
      <dgm:prSet presAssocID="{4C78FA4F-F0E9-4F56-99EC-F3E515CD6653}" presName="sp" presStyleCnt="0"/>
      <dgm:spPr/>
    </dgm:pt>
    <dgm:pt modelId="{74B83AEA-0A63-4F2C-AEEA-A63F88664B68}" type="pres">
      <dgm:prSet presAssocID="{9EBCC5D1-0736-466E-8A1D-FB71A32713FB}" presName="composite" presStyleCnt="0"/>
      <dgm:spPr/>
    </dgm:pt>
    <dgm:pt modelId="{20C86875-488B-48C0-9D84-13ED13A84781}" type="pres">
      <dgm:prSet presAssocID="{9EBCC5D1-0736-466E-8A1D-FB71A32713FB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170FB7-9B82-43E3-87BF-187511399085}" type="pres">
      <dgm:prSet presAssocID="{9EBCC5D1-0736-466E-8A1D-FB71A32713FB}" presName="descendantText" presStyleLbl="alignAcc1" presStyleIdx="2" presStyleCnt="3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D152B2-07E7-4778-B9A6-735D8FC8CE52}" srcId="{2BF3884D-76D1-41ED-BC78-4CE80823C626}" destId="{7DD10787-BE5F-4857-882B-84D467F79EC6}" srcOrd="0" destOrd="0" parTransId="{F6255D43-A716-4FA3-8BC5-9CA2F2C87BFD}" sibTransId="{F975034A-3B9B-403F-A7AC-E1F3423865DB}"/>
    <dgm:cxn modelId="{49D3F8C9-1737-4544-9A02-C1D97942A116}" srcId="{2BF3884D-76D1-41ED-BC78-4CE80823C626}" destId="{AB30E870-544C-425D-9D94-E1EB824EF75B}" srcOrd="1" destOrd="0" parTransId="{2D156E14-0936-40AC-8AD0-2447CE1DA738}" sibTransId="{CB6205B3-4818-49C9-BEE7-A82DA6AD5A97}"/>
    <dgm:cxn modelId="{F07908D5-D189-4415-ADFC-8CD7429F8491}" type="presOf" srcId="{9EBCC5D1-0736-466E-8A1D-FB71A32713FB}" destId="{20C86875-488B-48C0-9D84-13ED13A84781}" srcOrd="0" destOrd="0" presId="urn:microsoft.com/office/officeart/2005/8/layout/chevron2"/>
    <dgm:cxn modelId="{359B85D0-83CA-4279-8318-4D83C64DEB44}" srcId="{9EBCC5D1-0736-466E-8A1D-FB71A32713FB}" destId="{832B34AE-9D76-4AB0-8E36-4232BBD2EFC4}" srcOrd="1" destOrd="0" parTransId="{231446A3-F10B-497C-8693-9BC1D3258223}" sibTransId="{F9AEB871-E518-4502-8439-0EE15DE10C09}"/>
    <dgm:cxn modelId="{D4C72655-A3BF-4E54-A667-996496ED8E48}" type="presOf" srcId="{7DD10787-BE5F-4857-882B-84D467F79EC6}" destId="{A0AC06AB-E84D-4279-A11C-E3B8B5C5B5CA}" srcOrd="0" destOrd="0" presId="urn:microsoft.com/office/officeart/2005/8/layout/chevron2"/>
    <dgm:cxn modelId="{4CEBD8F4-5F58-4B19-89C5-C962F84DFC53}" srcId="{9EBCC5D1-0736-466E-8A1D-FB71A32713FB}" destId="{C023F3CD-3252-42FB-AAED-87D63C282C3D}" srcOrd="0" destOrd="0" parTransId="{81B1A46D-EE27-4CED-9266-D81EB3D8CB03}" sibTransId="{902AF7D2-A7C0-40C0-9FB1-2164856BB2E7}"/>
    <dgm:cxn modelId="{15BD16A1-8002-4E67-A408-517F907B5CA9}" type="presOf" srcId="{BA54443B-C4FC-4AE5-82BF-079106AA5A1C}" destId="{40C052CF-4F37-4710-83CD-BADC29E7871C}" srcOrd="0" destOrd="0" presId="urn:microsoft.com/office/officeart/2005/8/layout/chevron2"/>
    <dgm:cxn modelId="{4D4E6990-4ACD-4EF9-AC2E-8F7D9F91A175}" type="presOf" srcId="{832B34AE-9D76-4AB0-8E36-4232BBD2EFC4}" destId="{DE170FB7-9B82-43E3-87BF-187511399085}" srcOrd="0" destOrd="1" presId="urn:microsoft.com/office/officeart/2005/8/layout/chevron2"/>
    <dgm:cxn modelId="{50AE8792-8AB3-4449-B197-922DBFAB1815}" type="presOf" srcId="{66511A01-9F57-4416-9751-945FC894A04B}" destId="{93B51CEE-B996-4148-BFDD-470E81625CA1}" srcOrd="0" destOrd="0" presId="urn:microsoft.com/office/officeart/2005/8/layout/chevron2"/>
    <dgm:cxn modelId="{71FBB542-857E-4D34-9BFA-081845120C65}" type="presOf" srcId="{AB30E870-544C-425D-9D94-E1EB824EF75B}" destId="{A0AC06AB-E84D-4279-A11C-E3B8B5C5B5CA}" srcOrd="0" destOrd="1" presId="urn:microsoft.com/office/officeart/2005/8/layout/chevron2"/>
    <dgm:cxn modelId="{DC8B17F1-CD9C-4A72-91B8-76F5938AA49D}" srcId="{28BC89B3-DABD-4409-8DB6-949CE33E47B1}" destId="{AD010B9C-4792-4EA3-8787-8FD6C9F7C614}" srcOrd="1" destOrd="0" parTransId="{56F01C5C-997B-4338-A23F-3DC9ECF19E7E}" sibTransId="{00F7077B-CC2C-4111-85AA-9061E5DB89A1}"/>
    <dgm:cxn modelId="{6E6362EC-09CB-4BB8-8BC8-F3857CD82609}" srcId="{28BC89B3-DABD-4409-8DB6-949CE33E47B1}" destId="{66511A01-9F57-4416-9751-945FC894A04B}" srcOrd="0" destOrd="0" parTransId="{87646644-052D-4C53-8D40-7052A1F5839D}" sibTransId="{9778C566-5B00-434D-8C3F-3339DFF04963}"/>
    <dgm:cxn modelId="{4BE0CE10-1F2B-40AE-9600-77277434E007}" srcId="{BA54443B-C4FC-4AE5-82BF-079106AA5A1C}" destId="{28BC89B3-DABD-4409-8DB6-949CE33E47B1}" srcOrd="1" destOrd="0" parTransId="{5F1DC42F-F5C7-4DBB-AA8D-73B1747F82F9}" sibTransId="{4C78FA4F-F0E9-4F56-99EC-F3E515CD6653}"/>
    <dgm:cxn modelId="{F7B39175-69DB-453D-B37E-34F47B535ED5}" type="presOf" srcId="{28BC89B3-DABD-4409-8DB6-949CE33E47B1}" destId="{8D812CE3-5D61-4D1A-92AB-7DBF8B45991D}" srcOrd="0" destOrd="0" presId="urn:microsoft.com/office/officeart/2005/8/layout/chevron2"/>
    <dgm:cxn modelId="{79AC70BE-D8D2-46AD-A7AE-813D97C9715B}" type="presOf" srcId="{C023F3CD-3252-42FB-AAED-87D63C282C3D}" destId="{DE170FB7-9B82-43E3-87BF-187511399085}" srcOrd="0" destOrd="0" presId="urn:microsoft.com/office/officeart/2005/8/layout/chevron2"/>
    <dgm:cxn modelId="{6101F050-398B-4B88-A7CD-4A08500147DF}" srcId="{BA54443B-C4FC-4AE5-82BF-079106AA5A1C}" destId="{9EBCC5D1-0736-466E-8A1D-FB71A32713FB}" srcOrd="2" destOrd="0" parTransId="{95BF8B44-16EB-4280-ADB2-3378C20EC14E}" sibTransId="{706E2A44-741C-44E8-B849-A853B4F700FF}"/>
    <dgm:cxn modelId="{0B6DDAFB-EC83-497B-A718-9A2CE46D5D94}" type="presOf" srcId="{0DAAE3E8-C93A-475F-9227-05EF288A1961}" destId="{A0AC06AB-E84D-4279-A11C-E3B8B5C5B5CA}" srcOrd="0" destOrd="2" presId="urn:microsoft.com/office/officeart/2005/8/layout/chevron2"/>
    <dgm:cxn modelId="{D33DC110-3B5E-41DB-8956-0E2B96E1BB69}" srcId="{BA54443B-C4FC-4AE5-82BF-079106AA5A1C}" destId="{2BF3884D-76D1-41ED-BC78-4CE80823C626}" srcOrd="0" destOrd="0" parTransId="{A6230D8D-494B-4685-849E-7E33D7CAC072}" sibTransId="{4F97BE74-44EF-4414-8ADB-8064BFCE91F6}"/>
    <dgm:cxn modelId="{A69CEE61-1EC7-4B79-BE0E-6946F55569D0}" srcId="{28BC89B3-DABD-4409-8DB6-949CE33E47B1}" destId="{2ACEE84C-05C3-4F7F-945A-E0EB2611B993}" srcOrd="2" destOrd="0" parTransId="{5826AC83-0E2F-4072-9AC5-462198870D8C}" sibTransId="{3EBE8893-3C5A-4AEA-9C2B-0F0D182D45F4}"/>
    <dgm:cxn modelId="{E184BA5B-FF40-4C07-9860-0259EA6B374C}" srcId="{2BF3884D-76D1-41ED-BC78-4CE80823C626}" destId="{0DAAE3E8-C93A-475F-9227-05EF288A1961}" srcOrd="2" destOrd="0" parTransId="{D4F4364F-CE0F-4AA4-A4A3-0E8BE0F67F6D}" sibTransId="{F842AA23-0EF3-4658-8706-9BB3D8C8FC0A}"/>
    <dgm:cxn modelId="{98997CA0-2D7B-4666-B387-B0F364F0EFE5}" type="presOf" srcId="{2BF3884D-76D1-41ED-BC78-4CE80823C626}" destId="{A6048414-DC8D-4B1B-9C85-E6D0714E28AE}" srcOrd="0" destOrd="0" presId="urn:microsoft.com/office/officeart/2005/8/layout/chevron2"/>
    <dgm:cxn modelId="{6BB397B4-961D-44B5-BD1F-0CD81EE606CC}" type="presOf" srcId="{AD010B9C-4792-4EA3-8787-8FD6C9F7C614}" destId="{93B51CEE-B996-4148-BFDD-470E81625CA1}" srcOrd="0" destOrd="1" presId="urn:microsoft.com/office/officeart/2005/8/layout/chevron2"/>
    <dgm:cxn modelId="{F8D9659B-3905-40FD-9D73-8B6A22A473F8}" type="presOf" srcId="{2ACEE84C-05C3-4F7F-945A-E0EB2611B993}" destId="{93B51CEE-B996-4148-BFDD-470E81625CA1}" srcOrd="0" destOrd="2" presId="urn:microsoft.com/office/officeart/2005/8/layout/chevron2"/>
    <dgm:cxn modelId="{7602C5B6-19E1-4ABA-88B8-E31990BBF5BF}" type="presParOf" srcId="{40C052CF-4F37-4710-83CD-BADC29E7871C}" destId="{7237122E-6BCA-454D-9D3B-7426E37B1570}" srcOrd="0" destOrd="0" presId="urn:microsoft.com/office/officeart/2005/8/layout/chevron2"/>
    <dgm:cxn modelId="{F58E76F9-7CE0-4A3C-AE3E-2BD7C01398BF}" type="presParOf" srcId="{7237122E-6BCA-454D-9D3B-7426E37B1570}" destId="{A6048414-DC8D-4B1B-9C85-E6D0714E28AE}" srcOrd="0" destOrd="0" presId="urn:microsoft.com/office/officeart/2005/8/layout/chevron2"/>
    <dgm:cxn modelId="{EE5576E0-F72E-4665-9D42-1BADE937E06B}" type="presParOf" srcId="{7237122E-6BCA-454D-9D3B-7426E37B1570}" destId="{A0AC06AB-E84D-4279-A11C-E3B8B5C5B5CA}" srcOrd="1" destOrd="0" presId="urn:microsoft.com/office/officeart/2005/8/layout/chevron2"/>
    <dgm:cxn modelId="{6EE219CF-C594-4222-98AE-F0FE4BDC0AC5}" type="presParOf" srcId="{40C052CF-4F37-4710-83CD-BADC29E7871C}" destId="{C02AF83A-789F-45D7-A6EE-D4C51D17445E}" srcOrd="1" destOrd="0" presId="urn:microsoft.com/office/officeart/2005/8/layout/chevron2"/>
    <dgm:cxn modelId="{FAFDCE09-ACA7-4886-8F2E-1F4C9F2D7A68}" type="presParOf" srcId="{40C052CF-4F37-4710-83CD-BADC29E7871C}" destId="{F1B83E0A-831D-499E-B2E9-34D9B5733D13}" srcOrd="2" destOrd="0" presId="urn:microsoft.com/office/officeart/2005/8/layout/chevron2"/>
    <dgm:cxn modelId="{FCD30478-29D7-4679-AE8C-144515EEC6DE}" type="presParOf" srcId="{F1B83E0A-831D-499E-B2E9-34D9B5733D13}" destId="{8D812CE3-5D61-4D1A-92AB-7DBF8B45991D}" srcOrd="0" destOrd="0" presId="urn:microsoft.com/office/officeart/2005/8/layout/chevron2"/>
    <dgm:cxn modelId="{815DC206-796B-4A44-A632-6239085B20D5}" type="presParOf" srcId="{F1B83E0A-831D-499E-B2E9-34D9B5733D13}" destId="{93B51CEE-B996-4148-BFDD-470E81625CA1}" srcOrd="1" destOrd="0" presId="urn:microsoft.com/office/officeart/2005/8/layout/chevron2"/>
    <dgm:cxn modelId="{18697191-0806-47E6-9722-72810D33A8F9}" type="presParOf" srcId="{40C052CF-4F37-4710-83CD-BADC29E7871C}" destId="{2D200ABA-5CB9-4755-87A3-0D11A37E8E5E}" srcOrd="3" destOrd="0" presId="urn:microsoft.com/office/officeart/2005/8/layout/chevron2"/>
    <dgm:cxn modelId="{D00BC0F7-D4A0-46D6-ABFB-E775CAA426D3}" type="presParOf" srcId="{40C052CF-4F37-4710-83CD-BADC29E7871C}" destId="{74B83AEA-0A63-4F2C-AEEA-A63F88664B68}" srcOrd="4" destOrd="0" presId="urn:microsoft.com/office/officeart/2005/8/layout/chevron2"/>
    <dgm:cxn modelId="{40428EFB-EF1E-4D45-999E-74F97E134743}" type="presParOf" srcId="{74B83AEA-0A63-4F2C-AEEA-A63F88664B68}" destId="{20C86875-488B-48C0-9D84-13ED13A84781}" srcOrd="0" destOrd="0" presId="urn:microsoft.com/office/officeart/2005/8/layout/chevron2"/>
    <dgm:cxn modelId="{A7505C61-2915-4D1D-B46A-B9B8349C1E5E}" type="presParOf" srcId="{74B83AEA-0A63-4F2C-AEEA-A63F88664B68}" destId="{DE170FB7-9B82-43E3-87BF-18751139908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048414-DC8D-4B1B-9C85-E6D0714E28AE}">
      <dsp:nvSpPr>
        <dsp:cNvPr id="0" name=""/>
        <dsp:cNvSpPr/>
      </dsp:nvSpPr>
      <dsp:spPr>
        <a:xfrm rot="5400000">
          <a:off x="-269636" y="272159"/>
          <a:ext cx="1797577" cy="125830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500" kern="1200" dirty="0">
              <a:solidFill>
                <a:srgbClr val="17478F"/>
              </a:solidFill>
            </a:rPr>
            <a:t>РИ</a:t>
          </a:r>
        </a:p>
      </dsp:txBody>
      <dsp:txXfrm rot="-5400000">
        <a:off x="2" y="631674"/>
        <a:ext cx="1258303" cy="539274"/>
      </dsp:txXfrm>
    </dsp:sp>
    <dsp:sp modelId="{A0AC06AB-E84D-4279-A11C-E3B8B5C5B5CA}">
      <dsp:nvSpPr>
        <dsp:cNvPr id="0" name=""/>
        <dsp:cNvSpPr/>
      </dsp:nvSpPr>
      <dsp:spPr>
        <a:xfrm rot="5400000">
          <a:off x="4046019" y="-2785193"/>
          <a:ext cx="1168425" cy="67438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2100" kern="1200" dirty="0"/>
            <a:t>Стратегически план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2100" kern="1200" dirty="0"/>
            <a:t>Приоритети: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2100" kern="1200" dirty="0" smtClean="0"/>
            <a:t>Въздействие</a:t>
          </a:r>
          <a:r>
            <a:rPr lang="bg-BG" sz="2100" kern="1200" dirty="0"/>
            <a:t>, Обхват, Ангажиране, Адаптиране</a:t>
          </a:r>
        </a:p>
      </dsp:txBody>
      <dsp:txXfrm rot="-5400000">
        <a:off x="1258303" y="59561"/>
        <a:ext cx="6686819" cy="1054349"/>
      </dsp:txXfrm>
    </dsp:sp>
    <dsp:sp modelId="{8D812CE3-5D61-4D1A-92AB-7DBF8B45991D}">
      <dsp:nvSpPr>
        <dsp:cNvPr id="0" name=""/>
        <dsp:cNvSpPr/>
      </dsp:nvSpPr>
      <dsp:spPr>
        <a:xfrm rot="5400000">
          <a:off x="-269636" y="1877675"/>
          <a:ext cx="1797577" cy="125830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200" kern="1200" dirty="0">
              <a:solidFill>
                <a:srgbClr val="17478F"/>
              </a:solidFill>
            </a:rPr>
            <a:t>Д2482 България</a:t>
          </a:r>
        </a:p>
      </dsp:txBody>
      <dsp:txXfrm rot="-5400000">
        <a:off x="2" y="2237190"/>
        <a:ext cx="1258303" cy="539274"/>
      </dsp:txXfrm>
    </dsp:sp>
    <dsp:sp modelId="{93B51CEE-B996-4148-BFDD-470E81625CA1}">
      <dsp:nvSpPr>
        <dsp:cNvPr id="0" name=""/>
        <dsp:cNvSpPr/>
      </dsp:nvSpPr>
      <dsp:spPr>
        <a:xfrm rot="5400000">
          <a:off x="4045712" y="-1179369"/>
          <a:ext cx="1169039" cy="6743857"/>
        </a:xfrm>
        <a:prstGeom prst="round2Same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2100" kern="1200" dirty="0"/>
            <a:t>Стратегически план 2022-2027 г.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2100" kern="1200" dirty="0" smtClean="0"/>
            <a:t>(</a:t>
          </a:r>
          <a:r>
            <a:rPr lang="bg-BG" sz="2100" kern="1200" dirty="0"/>
            <a:t>Анализ, Визия, Приоритети, Цели, мерки, индикатори)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2100" kern="1200" dirty="0"/>
            <a:t>Годишни планове</a:t>
          </a:r>
        </a:p>
      </dsp:txBody>
      <dsp:txXfrm rot="-5400000">
        <a:off x="1258303" y="1665108"/>
        <a:ext cx="6686789" cy="1054903"/>
      </dsp:txXfrm>
    </dsp:sp>
    <dsp:sp modelId="{20C86875-488B-48C0-9D84-13ED13A84781}">
      <dsp:nvSpPr>
        <dsp:cNvPr id="0" name=""/>
        <dsp:cNvSpPr/>
      </dsp:nvSpPr>
      <dsp:spPr>
        <a:xfrm rot="5400000">
          <a:off x="-269636" y="3483191"/>
          <a:ext cx="1797577" cy="125830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500" kern="1200" dirty="0">
              <a:solidFill>
                <a:srgbClr val="17478F"/>
              </a:solidFill>
            </a:rPr>
            <a:t>Клубове</a:t>
          </a:r>
        </a:p>
      </dsp:txBody>
      <dsp:txXfrm rot="-5400000">
        <a:off x="2" y="3842706"/>
        <a:ext cx="1258303" cy="539274"/>
      </dsp:txXfrm>
    </dsp:sp>
    <dsp:sp modelId="{DE170FB7-9B82-43E3-87BF-187511399085}">
      <dsp:nvSpPr>
        <dsp:cNvPr id="0" name=""/>
        <dsp:cNvSpPr/>
      </dsp:nvSpPr>
      <dsp:spPr>
        <a:xfrm rot="5400000">
          <a:off x="4046019" y="425839"/>
          <a:ext cx="1168425" cy="67438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bg-BG" sz="2500" kern="1200" dirty="0"/>
            <a:t>Стратегически план (5 годишен)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bg-BG" sz="2500" kern="1200" dirty="0"/>
            <a:t>Годишни цели на клубовете, проекти, индикатори, бюджет, екип</a:t>
          </a:r>
        </a:p>
      </dsp:txBody>
      <dsp:txXfrm rot="-5400000">
        <a:off x="1258303" y="3270593"/>
        <a:ext cx="6686819" cy="10543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C2A53-E32C-4C5E-ADA7-D79FB0BA762E}" type="datetimeFigureOut">
              <a:rPr lang="id-ID" smtClean="0"/>
              <a:t>30/03/2022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80536-9986-4883-89D2-475E07E85C6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58122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470ACA-6663-46EC-B8D9-3B809DFCA7CE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4E5E3-5945-42E1-95B7-2F0223F6C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376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2364687"/>
            <a:ext cx="12192000" cy="2906560"/>
          </a:xfrm>
          <a:prstGeom prst="rect">
            <a:avLst/>
          </a:prstGeom>
          <a:solidFill>
            <a:srgbClr val="901F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1656000" y="2520000"/>
            <a:ext cx="8959583" cy="1118255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ctr" defTabSz="914400" rtl="0" eaLnBrk="1" latinLnBrk="0" hangingPunct="1">
              <a:lnSpc>
                <a:spcPts val="4600"/>
              </a:lnSpc>
              <a:spcBef>
                <a:spcPts val="1200"/>
              </a:spcBef>
              <a:buNone/>
              <a:defRPr lang="id-ID" sz="3200" b="1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>
              <a:lnSpc>
                <a:spcPts val="4000"/>
              </a:lnSpc>
            </a:pPr>
            <a:r>
              <a:rPr lang="bg-BG" sz="3000" dirty="0" smtClean="0"/>
              <a:t>ТРЕНИРОВЪЧЕН СЕМИНАР</a:t>
            </a:r>
          </a:p>
          <a:p>
            <a:pPr>
              <a:lnSpc>
                <a:spcPts val="4000"/>
              </a:lnSpc>
              <a:spcBef>
                <a:spcPts val="0"/>
              </a:spcBef>
            </a:pPr>
            <a:r>
              <a:rPr lang="bg-BG" sz="3000" dirty="0" smtClean="0"/>
              <a:t>ЗА ЕЛЕКТ-ПРЕЗИДЕНТИ И ЕЛЕКТ-СЕКРЕТАРИ</a:t>
            </a:r>
            <a:endParaRPr lang="bg-BG" sz="3000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1656000" y="3744000"/>
            <a:ext cx="8959583" cy="59785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ctr" defTabSz="914400" rtl="0" eaLnBrk="1" latinLnBrk="0" hangingPunct="1">
              <a:lnSpc>
                <a:spcPts val="4600"/>
              </a:lnSpc>
              <a:spcBef>
                <a:spcPts val="1200"/>
              </a:spcBef>
              <a:buNone/>
              <a:defRPr lang="id-ID" sz="3200" b="1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>
              <a:lnSpc>
                <a:spcPts val="4200"/>
              </a:lnSpc>
              <a:spcBef>
                <a:spcPts val="0"/>
              </a:spcBef>
            </a:pPr>
            <a:r>
              <a:rPr lang="bg-BG" sz="3000" dirty="0" smtClean="0">
                <a:solidFill>
                  <a:srgbClr val="FDB813"/>
                </a:solidFill>
              </a:rPr>
              <a:t>СЕМИНАР ЗА УПРАВЛЕНИЕ НА ПРОЕКТИ</a:t>
            </a:r>
            <a:endParaRPr lang="bg-BG" sz="3000" dirty="0">
              <a:solidFill>
                <a:srgbClr val="FDB813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656000" y="4428000"/>
            <a:ext cx="8959583" cy="59785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ctr" defTabSz="914400" rtl="0" eaLnBrk="1" latinLnBrk="0" hangingPunct="1">
              <a:lnSpc>
                <a:spcPts val="4600"/>
              </a:lnSpc>
              <a:spcBef>
                <a:spcPts val="1200"/>
              </a:spcBef>
              <a:buNone/>
              <a:defRPr lang="id-ID" sz="3200" b="1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>
              <a:lnSpc>
                <a:spcPts val="4200"/>
              </a:lnSpc>
              <a:spcBef>
                <a:spcPts val="0"/>
              </a:spcBef>
            </a:pPr>
            <a:r>
              <a:rPr lang="bg-BG" sz="3000" dirty="0" smtClean="0"/>
              <a:t>ДИСТРИКТНА АСАМБЛЕЯ</a:t>
            </a:r>
            <a:endParaRPr lang="bg-BG" sz="3000" dirty="0"/>
          </a:p>
        </p:txBody>
      </p:sp>
      <p:sp>
        <p:nvSpPr>
          <p:cNvPr id="17" name="TextBox 16"/>
          <p:cNvSpPr txBox="1">
            <a:spLocks noChangeArrowheads="1"/>
          </p:cNvSpPr>
          <p:nvPr userDrawn="1"/>
        </p:nvSpPr>
        <p:spPr bwMode="auto">
          <a:xfrm>
            <a:off x="452834" y="5884176"/>
            <a:ext cx="26906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1" hangingPunct="1">
              <a:defRPr/>
            </a:pPr>
            <a:r>
              <a:rPr lang="bg-BG" altLang="en-US" sz="2400" dirty="0" smtClean="0">
                <a:solidFill>
                  <a:srgbClr val="17478F"/>
                </a:solidFill>
                <a:latin typeface="+mn-lt"/>
                <a:ea typeface="MS PGothic" pitchFamily="34" charset="-128"/>
                <a:cs typeface="Georgia" pitchFamily="18" charset="0"/>
              </a:rPr>
              <a:t>02 – 03 април 2022</a:t>
            </a:r>
            <a:endParaRPr lang="en-US" altLang="en-US" sz="2400" dirty="0">
              <a:solidFill>
                <a:srgbClr val="17478F"/>
              </a:solidFill>
              <a:latin typeface="+mn-lt"/>
              <a:ea typeface="MS PGothic" pitchFamily="34" charset="-128"/>
              <a:cs typeface="Georgia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391" y="5695200"/>
            <a:ext cx="2160000" cy="834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2834" y="612736"/>
            <a:ext cx="3806494" cy="991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15583" y="408445"/>
            <a:ext cx="2880000" cy="1320302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4470464" y="408445"/>
            <a:ext cx="3251990" cy="14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1" hangingPunct="1">
              <a:defRPr/>
            </a:pPr>
            <a:r>
              <a:rPr lang="ru-RU" altLang="en-US" sz="1700" dirty="0">
                <a:solidFill>
                  <a:srgbClr val="17478F"/>
                </a:solidFill>
                <a:latin typeface="+mn-lt"/>
                <a:ea typeface="MS PGothic" pitchFamily="34" charset="-128"/>
                <a:cs typeface="Georgia" pitchFamily="18" charset="0"/>
              </a:rPr>
              <a:t>Година </a:t>
            </a:r>
            <a:r>
              <a:rPr lang="ru-RU" altLang="en-US" sz="1700" dirty="0" smtClean="0">
                <a:solidFill>
                  <a:srgbClr val="17478F"/>
                </a:solidFill>
                <a:latin typeface="+mn-lt"/>
                <a:ea typeface="MS PGothic" pitchFamily="34" charset="-128"/>
                <a:cs typeface="Georgia" pitchFamily="18" charset="0"/>
              </a:rPr>
              <a:t>2021-2022</a:t>
            </a:r>
            <a:endParaRPr lang="ru-RU" altLang="en-US" sz="1700" dirty="0">
              <a:solidFill>
                <a:srgbClr val="17478F"/>
              </a:solidFill>
              <a:latin typeface="+mn-lt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700" dirty="0">
                <a:solidFill>
                  <a:srgbClr val="17478F"/>
                </a:solidFill>
                <a:latin typeface="+mn-lt"/>
                <a:ea typeface="MS PGothic" pitchFamily="34" charset="-128"/>
                <a:cs typeface="Georgia" pitchFamily="18" charset="0"/>
              </a:rPr>
              <a:t>Президент РИ: </a:t>
            </a:r>
            <a:r>
              <a:rPr lang="bg-BG" altLang="en-US" sz="1700" dirty="0" smtClean="0">
                <a:solidFill>
                  <a:srgbClr val="17478F"/>
                </a:solidFill>
                <a:latin typeface="+mn-lt"/>
                <a:ea typeface="MS PGothic" pitchFamily="34" charset="-128"/>
                <a:cs typeface="Georgia" pitchFamily="18" charset="0"/>
              </a:rPr>
              <a:t>Шехтар Мехта</a:t>
            </a:r>
            <a:endParaRPr lang="ru-RU" altLang="en-US" sz="1700" dirty="0">
              <a:solidFill>
                <a:srgbClr val="17478F"/>
              </a:solidFill>
              <a:latin typeface="+mn-lt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700" dirty="0">
                <a:solidFill>
                  <a:srgbClr val="17478F"/>
                </a:solidFill>
                <a:latin typeface="+mn-lt"/>
                <a:ea typeface="MS PGothic" pitchFamily="34" charset="-128"/>
                <a:cs typeface="Georgia" pitchFamily="18" charset="0"/>
              </a:rPr>
              <a:t>ДГ </a:t>
            </a:r>
            <a:r>
              <a:rPr lang="ru-RU" altLang="en-US" sz="1700" dirty="0" smtClean="0">
                <a:solidFill>
                  <a:srgbClr val="17478F"/>
                </a:solidFill>
                <a:latin typeface="+mn-lt"/>
                <a:ea typeface="MS PGothic" pitchFamily="34" charset="-128"/>
                <a:cs typeface="Georgia" pitchFamily="18" charset="0"/>
              </a:rPr>
              <a:t>2021-22:  Борислав Къдреков</a:t>
            </a:r>
          </a:p>
          <a:p>
            <a:pPr eaLnBrk="1" hangingPunct="1">
              <a:defRPr/>
            </a:pPr>
            <a:r>
              <a:rPr lang="ru-RU" altLang="en-US" sz="1700" dirty="0" smtClean="0">
                <a:solidFill>
                  <a:srgbClr val="17478F"/>
                </a:solidFill>
                <a:latin typeface="+mn-lt"/>
                <a:ea typeface="MS PGothic" pitchFamily="34" charset="-128"/>
                <a:cs typeface="Georgia" pitchFamily="18" charset="0"/>
              </a:rPr>
              <a:t>ДГ 2022-23:  Виолина Костова</a:t>
            </a:r>
            <a:endParaRPr lang="ru-RU" altLang="en-US" sz="1700" dirty="0">
              <a:solidFill>
                <a:srgbClr val="17478F"/>
              </a:solidFill>
              <a:latin typeface="+mn-lt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700" dirty="0">
                <a:solidFill>
                  <a:srgbClr val="17478F"/>
                </a:solidFill>
                <a:latin typeface="+mn-lt"/>
                <a:ea typeface="MS PGothic" pitchFamily="34" charset="-128"/>
                <a:cs typeface="Georgia" pitchFamily="18" charset="0"/>
              </a:rPr>
              <a:t>Дистрикт </a:t>
            </a:r>
            <a:r>
              <a:rPr lang="ru-RU" altLang="en-US" sz="1700" dirty="0" smtClean="0">
                <a:solidFill>
                  <a:srgbClr val="17478F"/>
                </a:solidFill>
                <a:latin typeface="+mn-lt"/>
                <a:ea typeface="MS PGothic" pitchFamily="34" charset="-128"/>
                <a:cs typeface="Georgia" pitchFamily="18" charset="0"/>
              </a:rPr>
              <a:t>2482 - България</a:t>
            </a:r>
            <a:endParaRPr lang="en-US" altLang="en-US" sz="1700" dirty="0">
              <a:solidFill>
                <a:srgbClr val="17478F"/>
              </a:solidFill>
              <a:latin typeface="+mn-lt"/>
              <a:ea typeface="MS PGothic" pitchFamily="34" charset="-128"/>
              <a:cs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844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19049" y="496604"/>
            <a:ext cx="4291156" cy="5443154"/>
          </a:xfrm>
          <a:custGeom>
            <a:avLst/>
            <a:gdLst>
              <a:gd name="connsiteX0" fmla="*/ 0 w 4326674"/>
              <a:gd name="connsiteY0" fmla="*/ 0 h 4973444"/>
              <a:gd name="connsiteX1" fmla="*/ 2163337 w 4326674"/>
              <a:gd name="connsiteY1" fmla="*/ 0 h 4973444"/>
              <a:gd name="connsiteX2" fmla="*/ 2163337 w 4326674"/>
              <a:gd name="connsiteY2" fmla="*/ 869795 h 4973444"/>
              <a:gd name="connsiteX3" fmla="*/ 4326674 w 4326674"/>
              <a:gd name="connsiteY3" fmla="*/ 869795 h 4973444"/>
              <a:gd name="connsiteX4" fmla="*/ 4326674 w 4326674"/>
              <a:gd name="connsiteY4" fmla="*/ 4973444 h 4973444"/>
              <a:gd name="connsiteX5" fmla="*/ 2163337 w 4326674"/>
              <a:gd name="connsiteY5" fmla="*/ 4973444 h 4973444"/>
              <a:gd name="connsiteX6" fmla="*/ 2163337 w 4326674"/>
              <a:gd name="connsiteY6" fmla="*/ 4103649 h 4973444"/>
              <a:gd name="connsiteX7" fmla="*/ 0 w 4326674"/>
              <a:gd name="connsiteY7" fmla="*/ 4103649 h 497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26674" h="4973444">
                <a:moveTo>
                  <a:pt x="0" y="0"/>
                </a:moveTo>
                <a:lnTo>
                  <a:pt x="2163337" y="0"/>
                </a:lnTo>
                <a:lnTo>
                  <a:pt x="2163337" y="869795"/>
                </a:lnTo>
                <a:lnTo>
                  <a:pt x="4326674" y="869795"/>
                </a:lnTo>
                <a:lnTo>
                  <a:pt x="4326674" y="4973444"/>
                </a:lnTo>
                <a:lnTo>
                  <a:pt x="2163337" y="4973444"/>
                </a:lnTo>
                <a:lnTo>
                  <a:pt x="2163337" y="4103649"/>
                </a:lnTo>
                <a:lnTo>
                  <a:pt x="0" y="41036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680129" y="420686"/>
            <a:ext cx="8014970" cy="52835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lnSpc>
                <a:spcPts val="3400"/>
              </a:lnSpc>
              <a:defRPr lang="id-ID" sz="2600" b="1" kern="1200" dirty="0">
                <a:solidFill>
                  <a:srgbClr val="901F93"/>
                </a:solidFill>
                <a:latin typeface="Trebuchet MS" panose="020B0603020202020204" pitchFamily="34" charset="0"/>
                <a:ea typeface="Microsoft YaHei UI" panose="020B0503020204020204" pitchFamily="34" charset="-122"/>
                <a:cs typeface="Lato Light" panose="020F0502020204030203" pitchFamily="34" charset="0"/>
              </a:defRPr>
            </a:lvl1pPr>
          </a:lstStyle>
          <a:p>
            <a:r>
              <a:rPr lang="en-US" dirty="0" smtClean="0"/>
              <a:t>Click to add Title</a:t>
            </a:r>
            <a:endParaRPr lang="id-ID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09144" y="1458192"/>
            <a:ext cx="6385955" cy="52835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just">
              <a:lnSpc>
                <a:spcPts val="3400"/>
              </a:lnSpc>
              <a:spcBef>
                <a:spcPts val="600"/>
              </a:spcBef>
              <a:buNone/>
              <a:defRPr lang="id-ID" sz="2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add text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664578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DF039CA0-DB02-4BEA-B025-A80880B129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8013" y="-1"/>
            <a:ext cx="2745882" cy="6282000"/>
          </a:xfrm>
          <a:custGeom>
            <a:avLst/>
            <a:gdLst>
              <a:gd name="connsiteX0" fmla="*/ 0 w 2745882"/>
              <a:gd name="connsiteY0" fmla="*/ 0 h 6858000"/>
              <a:gd name="connsiteX1" fmla="*/ 2745882 w 2745882"/>
              <a:gd name="connsiteY1" fmla="*/ 0 h 6858000"/>
              <a:gd name="connsiteX2" fmla="*/ 2745882 w 2745882"/>
              <a:gd name="connsiteY2" fmla="*/ 6858000 h 6858000"/>
              <a:gd name="connsiteX3" fmla="*/ 0 w 274588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5882" h="6858000">
                <a:moveTo>
                  <a:pt x="0" y="0"/>
                </a:moveTo>
                <a:lnTo>
                  <a:pt x="2745882" y="0"/>
                </a:lnTo>
                <a:lnTo>
                  <a:pt x="274588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541816" y="313110"/>
            <a:ext cx="8014970" cy="52835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lnSpc>
                <a:spcPts val="3400"/>
              </a:lnSpc>
              <a:defRPr lang="id-ID" sz="2600" b="1" kern="1200" dirty="0">
                <a:solidFill>
                  <a:srgbClr val="901F93"/>
                </a:solidFill>
                <a:latin typeface="Trebuchet MS" panose="020B0603020202020204" pitchFamily="34" charset="0"/>
                <a:ea typeface="Microsoft YaHei UI" panose="020B0503020204020204" pitchFamily="34" charset="-122"/>
                <a:cs typeface="Lato Light" panose="020F0502020204030203" pitchFamily="34" charset="0"/>
              </a:defRPr>
            </a:lvl1pPr>
          </a:lstStyle>
          <a:p>
            <a:r>
              <a:rPr lang="en-US" dirty="0" smtClean="0"/>
              <a:t>Click to add Title</a:t>
            </a:r>
            <a:endParaRPr lang="id-ID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41816" y="1212303"/>
            <a:ext cx="8014970" cy="50270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just">
              <a:lnSpc>
                <a:spcPts val="3200"/>
              </a:lnSpc>
              <a:spcBef>
                <a:spcPts val="600"/>
              </a:spcBef>
              <a:buNone/>
              <a:defRPr lang="id-ID" sz="2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add text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289299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951058" y="856828"/>
            <a:ext cx="4944233" cy="4993713"/>
          </a:xfrm>
          <a:custGeom>
            <a:avLst/>
            <a:gdLst>
              <a:gd name="connsiteX0" fmla="*/ 2157761 w 4304372"/>
              <a:gd name="connsiteY0" fmla="*/ 0 h 4304371"/>
              <a:gd name="connsiteX1" fmla="*/ 4304372 w 4304372"/>
              <a:gd name="connsiteY1" fmla="*/ 2146610 h 4304371"/>
              <a:gd name="connsiteX2" fmla="*/ 2146611 w 4304372"/>
              <a:gd name="connsiteY2" fmla="*/ 4304371 h 4304371"/>
              <a:gd name="connsiteX3" fmla="*/ 0 w 4304372"/>
              <a:gd name="connsiteY3" fmla="*/ 2157760 h 4304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4372" h="4304371">
                <a:moveTo>
                  <a:pt x="2157761" y="0"/>
                </a:moveTo>
                <a:lnTo>
                  <a:pt x="4304372" y="2146610"/>
                </a:lnTo>
                <a:lnTo>
                  <a:pt x="2146611" y="4304371"/>
                </a:lnTo>
                <a:lnTo>
                  <a:pt x="0" y="21577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606515" y="328478"/>
            <a:ext cx="6209223" cy="52835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lnSpc>
                <a:spcPts val="3400"/>
              </a:lnSpc>
              <a:defRPr lang="id-ID" sz="2600" b="1" kern="1200" dirty="0">
                <a:solidFill>
                  <a:srgbClr val="901F93"/>
                </a:solidFill>
                <a:latin typeface="Trebuchet MS" panose="020B0603020202020204" pitchFamily="34" charset="0"/>
                <a:ea typeface="Microsoft YaHei UI" panose="020B0503020204020204" pitchFamily="34" charset="-122"/>
                <a:cs typeface="Lato Light" panose="020F0502020204030203" pitchFamily="34" charset="0"/>
              </a:defRPr>
            </a:lvl1pPr>
          </a:lstStyle>
          <a:p>
            <a:r>
              <a:rPr lang="en-US" dirty="0" smtClean="0"/>
              <a:t>Click to add Title</a:t>
            </a:r>
            <a:endParaRPr lang="id-ID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6515" y="1227671"/>
            <a:ext cx="6209223" cy="52835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just">
              <a:lnSpc>
                <a:spcPts val="3400"/>
              </a:lnSpc>
              <a:spcBef>
                <a:spcPts val="600"/>
              </a:spcBef>
              <a:buNone/>
              <a:defRPr lang="id-ID" sz="2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add text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18147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21"/>
          <p:cNvSpPr>
            <a:spLocks noGrp="1"/>
          </p:cNvSpPr>
          <p:nvPr>
            <p:ph type="pic" sz="quarter" idx="19" hasCustomPrompt="1"/>
          </p:nvPr>
        </p:nvSpPr>
        <p:spPr>
          <a:xfrm>
            <a:off x="1368000" y="602417"/>
            <a:ext cx="2160000" cy="2160000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noFill/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42" name="Picture Placeholder 22"/>
          <p:cNvSpPr>
            <a:spLocks noGrp="1"/>
          </p:cNvSpPr>
          <p:nvPr>
            <p:ph type="pic" sz="quarter" idx="20" hasCustomPrompt="1"/>
          </p:nvPr>
        </p:nvSpPr>
        <p:spPr>
          <a:xfrm>
            <a:off x="5220000" y="602417"/>
            <a:ext cx="2160000" cy="2160000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noFill/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43" name="Picture Placeholder 24"/>
          <p:cNvSpPr>
            <a:spLocks noGrp="1"/>
          </p:cNvSpPr>
          <p:nvPr>
            <p:ph type="pic" sz="quarter" idx="22" hasCustomPrompt="1"/>
          </p:nvPr>
        </p:nvSpPr>
        <p:spPr>
          <a:xfrm>
            <a:off x="9072000" y="602417"/>
            <a:ext cx="2160000" cy="2160000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noFill/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92000" y="3213554"/>
            <a:ext cx="3312000" cy="52835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3400"/>
              </a:lnSpc>
              <a:spcBef>
                <a:spcPts val="600"/>
              </a:spcBef>
              <a:buNone/>
              <a:defRPr lang="id-ID" sz="2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add text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4677155" y="3213554"/>
            <a:ext cx="3312000" cy="52835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ts val="3400"/>
              </a:lnSpc>
              <a:spcBef>
                <a:spcPts val="600"/>
              </a:spcBef>
              <a:buNone/>
              <a:defRPr lang="bg-BG" sz="2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endParaRPr lang="bg-BG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8496000" y="3213554"/>
            <a:ext cx="3312000" cy="52835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ts val="3400"/>
              </a:lnSpc>
              <a:spcBef>
                <a:spcPts val="600"/>
              </a:spcBef>
              <a:buNone/>
              <a:defRPr lang="bg-BG" sz="2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872228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515684" y="1499991"/>
            <a:ext cx="4010212" cy="4010212"/>
          </a:xfrm>
          <a:custGeom>
            <a:avLst/>
            <a:gdLst>
              <a:gd name="connsiteX0" fmla="*/ 1409700 w 2819400"/>
              <a:gd name="connsiteY0" fmla="*/ 0 h 2819400"/>
              <a:gd name="connsiteX1" fmla="*/ 2819400 w 2819400"/>
              <a:gd name="connsiteY1" fmla="*/ 1409700 h 2819400"/>
              <a:gd name="connsiteX2" fmla="*/ 1409700 w 2819400"/>
              <a:gd name="connsiteY2" fmla="*/ 2819400 h 2819400"/>
              <a:gd name="connsiteX3" fmla="*/ 0 w 2819400"/>
              <a:gd name="connsiteY3" fmla="*/ 1409700 h 2819400"/>
              <a:gd name="connsiteX4" fmla="*/ 1409700 w 2819400"/>
              <a:gd name="connsiteY4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9400" h="2819400"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noFill/>
          <a:ln w="38100">
            <a:solidFill>
              <a:schemeClr val="bg1">
                <a:lumMod val="95000"/>
              </a:schemeClr>
            </a:solidFill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515684" y="290058"/>
            <a:ext cx="10941210" cy="52835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lnSpc>
                <a:spcPts val="3400"/>
              </a:lnSpc>
              <a:defRPr lang="id-ID" sz="2600" b="1" kern="1200" dirty="0">
                <a:solidFill>
                  <a:srgbClr val="901F93"/>
                </a:solidFill>
                <a:latin typeface="Trebuchet MS" panose="020B0603020202020204" pitchFamily="34" charset="0"/>
                <a:ea typeface="Microsoft YaHei UI" panose="020B0503020204020204" pitchFamily="34" charset="-122"/>
                <a:cs typeface="Lato Light" panose="020F0502020204030203" pitchFamily="34" charset="0"/>
              </a:defRPr>
            </a:lvl1pPr>
          </a:lstStyle>
          <a:p>
            <a:r>
              <a:rPr lang="en-US" dirty="0" smtClean="0"/>
              <a:t>Click to add Title</a:t>
            </a:r>
            <a:endParaRPr lang="id-ID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94623" y="1173883"/>
            <a:ext cx="6462272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just">
              <a:lnSpc>
                <a:spcPts val="3600"/>
              </a:lnSpc>
              <a:spcBef>
                <a:spcPts val="600"/>
              </a:spcBef>
              <a:buNone/>
              <a:defRPr lang="id-ID" sz="2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add text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504869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861465" y="559160"/>
            <a:ext cx="4010212" cy="4010212"/>
          </a:xfrm>
          <a:custGeom>
            <a:avLst/>
            <a:gdLst>
              <a:gd name="connsiteX0" fmla="*/ 1409700 w 2819400"/>
              <a:gd name="connsiteY0" fmla="*/ 0 h 2819400"/>
              <a:gd name="connsiteX1" fmla="*/ 2819400 w 2819400"/>
              <a:gd name="connsiteY1" fmla="*/ 1409700 h 2819400"/>
              <a:gd name="connsiteX2" fmla="*/ 1409700 w 2819400"/>
              <a:gd name="connsiteY2" fmla="*/ 2819400 h 2819400"/>
              <a:gd name="connsiteX3" fmla="*/ 0 w 2819400"/>
              <a:gd name="connsiteY3" fmla="*/ 1409700 h 2819400"/>
              <a:gd name="connsiteX4" fmla="*/ 1409700 w 2819400"/>
              <a:gd name="connsiteY4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9400" h="2819400"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noFill/>
          <a:ln w="38100">
            <a:solidFill>
              <a:schemeClr val="bg1">
                <a:lumMod val="95000"/>
              </a:schemeClr>
            </a:solidFill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3260" y="4992848"/>
            <a:ext cx="4500000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3600"/>
              </a:lnSpc>
              <a:spcBef>
                <a:spcPts val="600"/>
              </a:spcBef>
              <a:buNone/>
              <a:defRPr lang="id-ID" sz="2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add text</a:t>
            </a:r>
            <a:endParaRPr lang="id-ID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6715419" y="559160"/>
            <a:ext cx="4010212" cy="4010212"/>
          </a:xfrm>
          <a:custGeom>
            <a:avLst/>
            <a:gdLst>
              <a:gd name="connsiteX0" fmla="*/ 1409700 w 2819400"/>
              <a:gd name="connsiteY0" fmla="*/ 0 h 2819400"/>
              <a:gd name="connsiteX1" fmla="*/ 2819400 w 2819400"/>
              <a:gd name="connsiteY1" fmla="*/ 1409700 h 2819400"/>
              <a:gd name="connsiteX2" fmla="*/ 1409700 w 2819400"/>
              <a:gd name="connsiteY2" fmla="*/ 2819400 h 2819400"/>
              <a:gd name="connsiteX3" fmla="*/ 0 w 2819400"/>
              <a:gd name="connsiteY3" fmla="*/ 1409700 h 2819400"/>
              <a:gd name="connsiteX4" fmla="*/ 1409700 w 2819400"/>
              <a:gd name="connsiteY4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9400" h="2819400"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noFill/>
          <a:ln w="38100">
            <a:solidFill>
              <a:schemeClr val="bg1">
                <a:lumMod val="95000"/>
              </a:schemeClr>
            </a:solidFill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470525" y="4992848"/>
            <a:ext cx="4500000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3600"/>
              </a:lnSpc>
              <a:spcBef>
                <a:spcPts val="0"/>
              </a:spcBef>
              <a:buNone/>
              <a:defRPr lang="bg-BG" sz="2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760843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531888" y="3665986"/>
            <a:ext cx="3240000" cy="52835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ts val="3400"/>
              </a:lnSpc>
              <a:spcBef>
                <a:spcPts val="0"/>
              </a:spcBef>
              <a:buNone/>
              <a:defRPr lang="id-ID" sz="2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add text</a:t>
            </a:r>
            <a:endParaRPr lang="id-ID" dirty="0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DF039CA0-DB02-4BEA-B025-A80880B129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0527" y="500326"/>
            <a:ext cx="3095170" cy="2939444"/>
          </a:xfrm>
          <a:custGeom>
            <a:avLst/>
            <a:gdLst>
              <a:gd name="connsiteX0" fmla="*/ 0 w 2745882"/>
              <a:gd name="connsiteY0" fmla="*/ 0 h 6858000"/>
              <a:gd name="connsiteX1" fmla="*/ 2745882 w 2745882"/>
              <a:gd name="connsiteY1" fmla="*/ 0 h 6858000"/>
              <a:gd name="connsiteX2" fmla="*/ 2745882 w 2745882"/>
              <a:gd name="connsiteY2" fmla="*/ 6858000 h 6858000"/>
              <a:gd name="connsiteX3" fmla="*/ 0 w 274588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5882" h="6858000">
                <a:moveTo>
                  <a:pt x="0" y="0"/>
                </a:moveTo>
                <a:lnTo>
                  <a:pt x="2745882" y="0"/>
                </a:lnTo>
                <a:lnTo>
                  <a:pt x="274588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DF039CA0-DB02-4BEA-B025-A80880B1297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52415" y="500326"/>
            <a:ext cx="3095170" cy="2939444"/>
          </a:xfrm>
          <a:custGeom>
            <a:avLst/>
            <a:gdLst>
              <a:gd name="connsiteX0" fmla="*/ 0 w 2745882"/>
              <a:gd name="connsiteY0" fmla="*/ 0 h 6858000"/>
              <a:gd name="connsiteX1" fmla="*/ 2745882 w 2745882"/>
              <a:gd name="connsiteY1" fmla="*/ 0 h 6858000"/>
              <a:gd name="connsiteX2" fmla="*/ 2745882 w 2745882"/>
              <a:gd name="connsiteY2" fmla="*/ 6858000 h 6858000"/>
              <a:gd name="connsiteX3" fmla="*/ 0 w 274588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5882" h="6858000">
                <a:moveTo>
                  <a:pt x="0" y="0"/>
                </a:moveTo>
                <a:lnTo>
                  <a:pt x="2745882" y="0"/>
                </a:lnTo>
                <a:lnTo>
                  <a:pt x="274588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DF039CA0-DB02-4BEA-B025-A80880B1297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604303" y="505333"/>
            <a:ext cx="3095170" cy="2939444"/>
          </a:xfrm>
          <a:custGeom>
            <a:avLst/>
            <a:gdLst>
              <a:gd name="connsiteX0" fmla="*/ 0 w 2745882"/>
              <a:gd name="connsiteY0" fmla="*/ 0 h 6858000"/>
              <a:gd name="connsiteX1" fmla="*/ 2745882 w 2745882"/>
              <a:gd name="connsiteY1" fmla="*/ 0 h 6858000"/>
              <a:gd name="connsiteX2" fmla="*/ 2745882 w 2745882"/>
              <a:gd name="connsiteY2" fmla="*/ 6858000 h 6858000"/>
              <a:gd name="connsiteX3" fmla="*/ 0 w 274588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5882" h="6858000">
                <a:moveTo>
                  <a:pt x="0" y="0"/>
                </a:moveTo>
                <a:lnTo>
                  <a:pt x="2745882" y="0"/>
                </a:lnTo>
                <a:lnTo>
                  <a:pt x="274588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4680000" y="3665986"/>
            <a:ext cx="3240000" cy="52835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ts val="3400"/>
              </a:lnSpc>
              <a:spcBef>
                <a:spcPts val="0"/>
              </a:spcBef>
              <a:buNone/>
              <a:defRPr lang="bg-BG" sz="2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endParaRPr lang="bg-BG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6"/>
          </p:nvPr>
        </p:nvSpPr>
        <p:spPr>
          <a:xfrm>
            <a:off x="828112" y="3665986"/>
            <a:ext cx="3240000" cy="52835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ts val="3400"/>
              </a:lnSpc>
              <a:spcBef>
                <a:spcPts val="0"/>
              </a:spcBef>
              <a:buNone/>
              <a:defRPr lang="bg-BG" sz="2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325368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1" cy="1413862"/>
          </a:xfrm>
          <a:prstGeom prst="rect">
            <a:avLst/>
          </a:prstGeom>
          <a:solidFill>
            <a:srgbClr val="901F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rgbClr val="901F93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8602180" y="391887"/>
            <a:ext cx="3200496" cy="5527202"/>
            <a:chOff x="2342936" y="476046"/>
            <a:chExt cx="1935595" cy="388194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2936" y="476046"/>
              <a:ext cx="1935595" cy="3881945"/>
            </a:xfrm>
            <a:prstGeom prst="rect">
              <a:avLst/>
            </a:prstGeom>
          </p:spPr>
        </p:pic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2469778" y="599569"/>
              <a:ext cx="1686986" cy="3633125"/>
            </a:xfrm>
            <a:custGeom>
              <a:avLst/>
              <a:gdLst>
                <a:gd name="T0" fmla="*/ 510 w 570"/>
                <a:gd name="T1" fmla="*/ 0 h 1232"/>
                <a:gd name="T2" fmla="*/ 510 w 570"/>
                <a:gd name="T3" fmla="*/ 0 h 1232"/>
                <a:gd name="T4" fmla="*/ 452 w 570"/>
                <a:gd name="T5" fmla="*/ 0 h 1232"/>
                <a:gd name="T6" fmla="*/ 444 w 570"/>
                <a:gd name="T7" fmla="*/ 7 h 1232"/>
                <a:gd name="T8" fmla="*/ 444 w 570"/>
                <a:gd name="T9" fmla="*/ 8 h 1232"/>
                <a:gd name="T10" fmla="*/ 444 w 570"/>
                <a:gd name="T11" fmla="*/ 8 h 1232"/>
                <a:gd name="T12" fmla="*/ 444 w 570"/>
                <a:gd name="T13" fmla="*/ 16 h 1232"/>
                <a:gd name="T14" fmla="*/ 415 w 570"/>
                <a:gd name="T15" fmla="*/ 45 h 1232"/>
                <a:gd name="T16" fmla="*/ 414 w 570"/>
                <a:gd name="T17" fmla="*/ 45 h 1232"/>
                <a:gd name="T18" fmla="*/ 157 w 570"/>
                <a:gd name="T19" fmla="*/ 45 h 1232"/>
                <a:gd name="T20" fmla="*/ 156 w 570"/>
                <a:gd name="T21" fmla="*/ 45 h 1232"/>
                <a:gd name="T22" fmla="*/ 155 w 570"/>
                <a:gd name="T23" fmla="*/ 45 h 1232"/>
                <a:gd name="T24" fmla="*/ 155 w 570"/>
                <a:gd name="T25" fmla="*/ 45 h 1232"/>
                <a:gd name="T26" fmla="*/ 155 w 570"/>
                <a:gd name="T27" fmla="*/ 45 h 1232"/>
                <a:gd name="T28" fmla="*/ 127 w 570"/>
                <a:gd name="T29" fmla="*/ 16 h 1232"/>
                <a:gd name="T30" fmla="*/ 127 w 570"/>
                <a:gd name="T31" fmla="*/ 7 h 1232"/>
                <a:gd name="T32" fmla="*/ 119 w 570"/>
                <a:gd name="T33" fmla="*/ 0 h 1232"/>
                <a:gd name="T34" fmla="*/ 60 w 570"/>
                <a:gd name="T35" fmla="*/ 0 h 1232"/>
                <a:gd name="T36" fmla="*/ 60 w 570"/>
                <a:gd name="T37" fmla="*/ 0 h 1232"/>
                <a:gd name="T38" fmla="*/ 60 w 570"/>
                <a:gd name="T39" fmla="*/ 0 h 1232"/>
                <a:gd name="T40" fmla="*/ 57 w 570"/>
                <a:gd name="T41" fmla="*/ 0 h 1232"/>
                <a:gd name="T42" fmla="*/ 57 w 570"/>
                <a:gd name="T43" fmla="*/ 0 h 1232"/>
                <a:gd name="T44" fmla="*/ 0 w 570"/>
                <a:gd name="T45" fmla="*/ 60 h 1232"/>
                <a:gd name="T46" fmla="*/ 0 w 570"/>
                <a:gd name="T47" fmla="*/ 1171 h 1232"/>
                <a:gd name="T48" fmla="*/ 0 w 570"/>
                <a:gd name="T49" fmla="*/ 1171 h 1232"/>
                <a:gd name="T50" fmla="*/ 60 w 570"/>
                <a:gd name="T51" fmla="*/ 1232 h 1232"/>
                <a:gd name="T52" fmla="*/ 510 w 570"/>
                <a:gd name="T53" fmla="*/ 1232 h 1232"/>
                <a:gd name="T54" fmla="*/ 570 w 570"/>
                <a:gd name="T55" fmla="*/ 1171 h 1232"/>
                <a:gd name="T56" fmla="*/ 570 w 570"/>
                <a:gd name="T57" fmla="*/ 1171 h 1232"/>
                <a:gd name="T58" fmla="*/ 570 w 570"/>
                <a:gd name="T59" fmla="*/ 60 h 1232"/>
                <a:gd name="T60" fmla="*/ 510 w 570"/>
                <a:gd name="T61" fmla="*/ 0 h 1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70" h="1232">
                  <a:moveTo>
                    <a:pt x="510" y="0"/>
                  </a:moveTo>
                  <a:cubicBezTo>
                    <a:pt x="510" y="0"/>
                    <a:pt x="510" y="0"/>
                    <a:pt x="510" y="0"/>
                  </a:cubicBezTo>
                  <a:cubicBezTo>
                    <a:pt x="452" y="0"/>
                    <a:pt x="452" y="0"/>
                    <a:pt x="452" y="0"/>
                  </a:cubicBezTo>
                  <a:cubicBezTo>
                    <a:pt x="447" y="0"/>
                    <a:pt x="444" y="3"/>
                    <a:pt x="444" y="7"/>
                  </a:cubicBezTo>
                  <a:cubicBezTo>
                    <a:pt x="444" y="8"/>
                    <a:pt x="444" y="8"/>
                    <a:pt x="444" y="8"/>
                  </a:cubicBezTo>
                  <a:cubicBezTo>
                    <a:pt x="444" y="8"/>
                    <a:pt x="444" y="8"/>
                    <a:pt x="444" y="8"/>
                  </a:cubicBezTo>
                  <a:cubicBezTo>
                    <a:pt x="444" y="16"/>
                    <a:pt x="444" y="16"/>
                    <a:pt x="444" y="16"/>
                  </a:cubicBezTo>
                  <a:cubicBezTo>
                    <a:pt x="444" y="32"/>
                    <a:pt x="431" y="45"/>
                    <a:pt x="415" y="45"/>
                  </a:cubicBezTo>
                  <a:cubicBezTo>
                    <a:pt x="414" y="45"/>
                    <a:pt x="414" y="45"/>
                    <a:pt x="414" y="45"/>
                  </a:cubicBezTo>
                  <a:cubicBezTo>
                    <a:pt x="157" y="45"/>
                    <a:pt x="157" y="45"/>
                    <a:pt x="157" y="45"/>
                  </a:cubicBezTo>
                  <a:cubicBezTo>
                    <a:pt x="157" y="45"/>
                    <a:pt x="156" y="45"/>
                    <a:pt x="156" y="45"/>
                  </a:cubicBezTo>
                  <a:cubicBezTo>
                    <a:pt x="156" y="45"/>
                    <a:pt x="156" y="45"/>
                    <a:pt x="155" y="45"/>
                  </a:cubicBezTo>
                  <a:cubicBezTo>
                    <a:pt x="155" y="45"/>
                    <a:pt x="155" y="45"/>
                    <a:pt x="155" y="45"/>
                  </a:cubicBezTo>
                  <a:cubicBezTo>
                    <a:pt x="155" y="45"/>
                    <a:pt x="155" y="45"/>
                    <a:pt x="155" y="45"/>
                  </a:cubicBezTo>
                  <a:cubicBezTo>
                    <a:pt x="140" y="44"/>
                    <a:pt x="127" y="31"/>
                    <a:pt x="127" y="16"/>
                  </a:cubicBezTo>
                  <a:cubicBezTo>
                    <a:pt x="127" y="7"/>
                    <a:pt x="127" y="7"/>
                    <a:pt x="127" y="7"/>
                  </a:cubicBezTo>
                  <a:cubicBezTo>
                    <a:pt x="127" y="3"/>
                    <a:pt x="124" y="0"/>
                    <a:pt x="119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25" y="1"/>
                    <a:pt x="0" y="27"/>
                    <a:pt x="0" y="60"/>
                  </a:cubicBezTo>
                  <a:cubicBezTo>
                    <a:pt x="0" y="1171"/>
                    <a:pt x="0" y="1171"/>
                    <a:pt x="0" y="1171"/>
                  </a:cubicBezTo>
                  <a:cubicBezTo>
                    <a:pt x="0" y="1171"/>
                    <a:pt x="0" y="1171"/>
                    <a:pt x="0" y="1171"/>
                  </a:cubicBezTo>
                  <a:cubicBezTo>
                    <a:pt x="0" y="1205"/>
                    <a:pt x="27" y="1232"/>
                    <a:pt x="60" y="1232"/>
                  </a:cubicBezTo>
                  <a:cubicBezTo>
                    <a:pt x="510" y="1232"/>
                    <a:pt x="510" y="1232"/>
                    <a:pt x="510" y="1232"/>
                  </a:cubicBezTo>
                  <a:cubicBezTo>
                    <a:pt x="543" y="1232"/>
                    <a:pt x="570" y="1205"/>
                    <a:pt x="570" y="1171"/>
                  </a:cubicBezTo>
                  <a:cubicBezTo>
                    <a:pt x="570" y="1171"/>
                    <a:pt x="570" y="1171"/>
                    <a:pt x="570" y="1171"/>
                  </a:cubicBezTo>
                  <a:cubicBezTo>
                    <a:pt x="570" y="60"/>
                    <a:pt x="570" y="60"/>
                    <a:pt x="570" y="60"/>
                  </a:cubicBezTo>
                  <a:cubicBezTo>
                    <a:pt x="570" y="27"/>
                    <a:pt x="543" y="0"/>
                    <a:pt x="510" y="0"/>
                  </a:cubicBezTo>
                  <a:close/>
                </a:path>
              </a:pathLst>
            </a:custGeom>
            <a:solidFill>
              <a:srgbClr val="DDDDDD"/>
            </a:solidFill>
            <a:ln w="3175" cap="flat">
              <a:solidFill>
                <a:schemeClr val="tx1">
                  <a:lumMod val="90000"/>
                  <a:lumOff val="1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baseline="-25000" dirty="0"/>
            </a:p>
          </p:txBody>
        </p:sp>
      </p:grpSp>
      <p:sp>
        <p:nvSpPr>
          <p:cNvPr id="3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8761528" y="567762"/>
            <a:ext cx="2948939" cy="5193919"/>
          </a:xfrm>
          <a:custGeom>
            <a:avLst/>
            <a:gdLst>
              <a:gd name="connsiteX0" fmla="*/ 158949 w 1589485"/>
              <a:gd name="connsiteY0" fmla="*/ 0 h 3423148"/>
              <a:gd name="connsiteX1" fmla="*/ 167314 w 1589485"/>
              <a:gd name="connsiteY1" fmla="*/ 0 h 3423148"/>
              <a:gd name="connsiteX2" fmla="*/ 331840 w 1589485"/>
              <a:gd name="connsiteY2" fmla="*/ 0 h 3423148"/>
              <a:gd name="connsiteX3" fmla="*/ 354149 w 1589485"/>
              <a:gd name="connsiteY3" fmla="*/ 19450 h 3423148"/>
              <a:gd name="connsiteX4" fmla="*/ 354149 w 1589485"/>
              <a:gd name="connsiteY4" fmla="*/ 44456 h 3423148"/>
              <a:gd name="connsiteX5" fmla="*/ 432229 w 1589485"/>
              <a:gd name="connsiteY5" fmla="*/ 125034 h 3423148"/>
              <a:gd name="connsiteX6" fmla="*/ 435017 w 1589485"/>
              <a:gd name="connsiteY6" fmla="*/ 125034 h 3423148"/>
              <a:gd name="connsiteX7" fmla="*/ 437806 w 1589485"/>
              <a:gd name="connsiteY7" fmla="*/ 125034 h 3423148"/>
              <a:gd name="connsiteX8" fmla="*/ 1154468 w 1589485"/>
              <a:gd name="connsiteY8" fmla="*/ 125034 h 3423148"/>
              <a:gd name="connsiteX9" fmla="*/ 1157257 w 1589485"/>
              <a:gd name="connsiteY9" fmla="*/ 125034 h 3423148"/>
              <a:gd name="connsiteX10" fmla="*/ 1238125 w 1589485"/>
              <a:gd name="connsiteY10" fmla="*/ 44456 h 3423148"/>
              <a:gd name="connsiteX11" fmla="*/ 1238125 w 1589485"/>
              <a:gd name="connsiteY11" fmla="*/ 22228 h 3423148"/>
              <a:gd name="connsiteX12" fmla="*/ 1238125 w 1589485"/>
              <a:gd name="connsiteY12" fmla="*/ 19450 h 3423148"/>
              <a:gd name="connsiteX13" fmla="*/ 1260434 w 1589485"/>
              <a:gd name="connsiteY13" fmla="*/ 0 h 3423148"/>
              <a:gd name="connsiteX14" fmla="*/ 1422171 w 1589485"/>
              <a:gd name="connsiteY14" fmla="*/ 0 h 3423148"/>
              <a:gd name="connsiteX15" fmla="*/ 1589485 w 1589485"/>
              <a:gd name="connsiteY15" fmla="*/ 166712 h 3423148"/>
              <a:gd name="connsiteX16" fmla="*/ 1589485 w 1589485"/>
              <a:gd name="connsiteY16" fmla="*/ 3253658 h 3423148"/>
              <a:gd name="connsiteX17" fmla="*/ 1422171 w 1589485"/>
              <a:gd name="connsiteY17" fmla="*/ 3423148 h 3423148"/>
              <a:gd name="connsiteX18" fmla="*/ 167314 w 1589485"/>
              <a:gd name="connsiteY18" fmla="*/ 3423148 h 3423148"/>
              <a:gd name="connsiteX19" fmla="*/ 0 w 1589485"/>
              <a:gd name="connsiteY19" fmla="*/ 3253658 h 3423148"/>
              <a:gd name="connsiteX20" fmla="*/ 0 w 1589485"/>
              <a:gd name="connsiteY20" fmla="*/ 166712 h 3423148"/>
              <a:gd name="connsiteX21" fmla="*/ 158949 w 1589485"/>
              <a:gd name="connsiteY21" fmla="*/ 0 h 342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89485" h="3423148">
                <a:moveTo>
                  <a:pt x="158949" y="0"/>
                </a:moveTo>
                <a:cubicBezTo>
                  <a:pt x="158949" y="0"/>
                  <a:pt x="158949" y="0"/>
                  <a:pt x="167314" y="0"/>
                </a:cubicBezTo>
                <a:cubicBezTo>
                  <a:pt x="167314" y="0"/>
                  <a:pt x="167314" y="0"/>
                  <a:pt x="331840" y="0"/>
                </a:cubicBezTo>
                <a:cubicBezTo>
                  <a:pt x="345783" y="0"/>
                  <a:pt x="354149" y="8336"/>
                  <a:pt x="354149" y="19450"/>
                </a:cubicBezTo>
                <a:cubicBezTo>
                  <a:pt x="354149" y="19450"/>
                  <a:pt x="354149" y="19450"/>
                  <a:pt x="354149" y="44456"/>
                </a:cubicBezTo>
                <a:cubicBezTo>
                  <a:pt x="354149" y="86134"/>
                  <a:pt x="390400" y="122255"/>
                  <a:pt x="432229" y="125034"/>
                </a:cubicBezTo>
                <a:cubicBezTo>
                  <a:pt x="435017" y="125034"/>
                  <a:pt x="435017" y="125034"/>
                  <a:pt x="435017" y="125034"/>
                </a:cubicBezTo>
                <a:cubicBezTo>
                  <a:pt x="435017" y="125034"/>
                  <a:pt x="437806" y="125034"/>
                  <a:pt x="437806" y="125034"/>
                </a:cubicBezTo>
                <a:cubicBezTo>
                  <a:pt x="437806" y="125034"/>
                  <a:pt x="437806" y="125034"/>
                  <a:pt x="1154468" y="125034"/>
                </a:cubicBezTo>
                <a:cubicBezTo>
                  <a:pt x="1154468" y="125034"/>
                  <a:pt x="1154468" y="125034"/>
                  <a:pt x="1157257" y="125034"/>
                </a:cubicBezTo>
                <a:cubicBezTo>
                  <a:pt x="1201874" y="125034"/>
                  <a:pt x="1238125" y="88913"/>
                  <a:pt x="1238125" y="44456"/>
                </a:cubicBezTo>
                <a:cubicBezTo>
                  <a:pt x="1238125" y="44456"/>
                  <a:pt x="1238125" y="44456"/>
                  <a:pt x="1238125" y="22228"/>
                </a:cubicBezTo>
                <a:cubicBezTo>
                  <a:pt x="1238125" y="22228"/>
                  <a:pt x="1238125" y="22228"/>
                  <a:pt x="1238125" y="19450"/>
                </a:cubicBezTo>
                <a:cubicBezTo>
                  <a:pt x="1238125" y="8336"/>
                  <a:pt x="1246491" y="0"/>
                  <a:pt x="1260434" y="0"/>
                </a:cubicBezTo>
                <a:cubicBezTo>
                  <a:pt x="1260434" y="0"/>
                  <a:pt x="1260434" y="0"/>
                  <a:pt x="1422171" y="0"/>
                </a:cubicBezTo>
                <a:cubicBezTo>
                  <a:pt x="1514194" y="0"/>
                  <a:pt x="1589485" y="75020"/>
                  <a:pt x="1589485" y="166712"/>
                </a:cubicBezTo>
                <a:cubicBezTo>
                  <a:pt x="1589485" y="166712"/>
                  <a:pt x="1589485" y="166712"/>
                  <a:pt x="1589485" y="3253658"/>
                </a:cubicBezTo>
                <a:cubicBezTo>
                  <a:pt x="1589485" y="3348128"/>
                  <a:pt x="1514194" y="3423148"/>
                  <a:pt x="1422171" y="3423148"/>
                </a:cubicBezTo>
                <a:cubicBezTo>
                  <a:pt x="1422171" y="3423148"/>
                  <a:pt x="1422171" y="3423148"/>
                  <a:pt x="167314" y="3423148"/>
                </a:cubicBezTo>
                <a:cubicBezTo>
                  <a:pt x="75291" y="3423148"/>
                  <a:pt x="0" y="3348128"/>
                  <a:pt x="0" y="3253658"/>
                </a:cubicBezTo>
                <a:cubicBezTo>
                  <a:pt x="0" y="3253658"/>
                  <a:pt x="0" y="3253658"/>
                  <a:pt x="0" y="166712"/>
                </a:cubicBezTo>
                <a:cubicBezTo>
                  <a:pt x="0" y="75020"/>
                  <a:pt x="69714" y="2778"/>
                  <a:pt x="158949" y="0"/>
                </a:cubicBezTo>
                <a:close/>
              </a:path>
            </a:pathLst>
          </a:custGeom>
          <a:noFill/>
          <a:ln w="19050">
            <a:noFill/>
          </a:ln>
        </p:spPr>
        <p:txBody>
          <a:bodyPr wrap="square" lIns="0" tIns="91440" rIns="0" bIns="45720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470" y="288284"/>
            <a:ext cx="7374655" cy="528350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ts val="3400"/>
              </a:lnSpc>
              <a:defRPr sz="2600" b="1">
                <a:solidFill>
                  <a:srgbClr val="FFFFFF"/>
                </a:solidFill>
                <a:latin typeface="Lato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bg-BG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15938" y="1720850"/>
            <a:ext cx="7373937" cy="4198938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spcBef>
                <a:spcPts val="1200"/>
              </a:spcBef>
              <a:defRPr sz="2600"/>
            </a:lvl1pPr>
            <a:lvl2pPr>
              <a:lnSpc>
                <a:spcPts val="3400"/>
              </a:lnSpc>
              <a:spcBef>
                <a:spcPts val="1200"/>
              </a:spcBef>
              <a:defRPr sz="2600"/>
            </a:lvl2pPr>
            <a:lvl3pPr>
              <a:lnSpc>
                <a:spcPts val="3400"/>
              </a:lnSpc>
              <a:spcBef>
                <a:spcPts val="1200"/>
              </a:spcBef>
              <a:defRPr sz="2600"/>
            </a:lvl3pPr>
            <a:lvl4pPr>
              <a:lnSpc>
                <a:spcPts val="3400"/>
              </a:lnSpc>
              <a:spcBef>
                <a:spcPts val="1200"/>
              </a:spcBef>
              <a:defRPr sz="2600"/>
            </a:lvl4pPr>
            <a:lvl5pPr>
              <a:lnSpc>
                <a:spcPts val="3400"/>
              </a:lnSpc>
              <a:spcBef>
                <a:spcPts val="1200"/>
              </a:spcBef>
              <a:defRPr sz="26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989273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-1" y="-17817"/>
            <a:ext cx="12192001" cy="1722110"/>
          </a:xfrm>
          <a:prstGeom prst="rect">
            <a:avLst/>
          </a:prstGeom>
          <a:solidFill>
            <a:srgbClr val="901F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 rot="16200000">
            <a:off x="6691276" y="244838"/>
            <a:ext cx="4364996" cy="6088324"/>
            <a:chOff x="5865781" y="280516"/>
            <a:chExt cx="2880079" cy="4241722"/>
          </a:xfrm>
        </p:grpSpPr>
        <p:sp>
          <p:nvSpPr>
            <p:cNvPr id="5" name="Freeform 4"/>
            <p:cNvSpPr>
              <a:spLocks noEditPoints="1"/>
            </p:cNvSpPr>
            <p:nvPr/>
          </p:nvSpPr>
          <p:spPr bwMode="auto">
            <a:xfrm>
              <a:off x="5865781" y="280516"/>
              <a:ext cx="2880079" cy="4241722"/>
            </a:xfrm>
            <a:custGeom>
              <a:avLst/>
              <a:gdLst>
                <a:gd name="T0" fmla="*/ 1156 w 1156"/>
                <a:gd name="T1" fmla="*/ 87 h 1703"/>
                <a:gd name="T2" fmla="*/ 1068 w 1156"/>
                <a:gd name="T3" fmla="*/ 0 h 1703"/>
                <a:gd name="T4" fmla="*/ 88 w 1156"/>
                <a:gd name="T5" fmla="*/ 0 h 1703"/>
                <a:gd name="T6" fmla="*/ 26 w 1156"/>
                <a:gd name="T7" fmla="*/ 26 h 1703"/>
                <a:gd name="T8" fmla="*/ 1 w 1156"/>
                <a:gd name="T9" fmla="*/ 87 h 1703"/>
                <a:gd name="T10" fmla="*/ 0 w 1156"/>
                <a:gd name="T11" fmla="*/ 1616 h 1703"/>
                <a:gd name="T12" fmla="*/ 87 w 1156"/>
                <a:gd name="T13" fmla="*/ 1703 h 1703"/>
                <a:gd name="T14" fmla="*/ 1068 w 1156"/>
                <a:gd name="T15" fmla="*/ 1703 h 1703"/>
                <a:gd name="T16" fmla="*/ 1129 w 1156"/>
                <a:gd name="T17" fmla="*/ 1678 h 1703"/>
                <a:gd name="T18" fmla="*/ 1155 w 1156"/>
                <a:gd name="T19" fmla="*/ 1616 h 1703"/>
                <a:gd name="T20" fmla="*/ 1156 w 1156"/>
                <a:gd name="T21" fmla="*/ 87 h 1703"/>
                <a:gd name="T22" fmla="*/ 89 w 1156"/>
                <a:gd name="T23" fmla="*/ 1689 h 1703"/>
                <a:gd name="T24" fmla="*/ 89 w 1156"/>
                <a:gd name="T25" fmla="*/ 1689 h 1703"/>
                <a:gd name="T26" fmla="*/ 89 w 1156"/>
                <a:gd name="T27" fmla="*/ 1689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56" h="1703">
                  <a:moveTo>
                    <a:pt x="1156" y="87"/>
                  </a:moveTo>
                  <a:cubicBezTo>
                    <a:pt x="1156" y="40"/>
                    <a:pt x="1117" y="1"/>
                    <a:pt x="106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65" y="0"/>
                    <a:pt x="43" y="9"/>
                    <a:pt x="26" y="26"/>
                  </a:cubicBezTo>
                  <a:cubicBezTo>
                    <a:pt x="10" y="42"/>
                    <a:pt x="1" y="64"/>
                    <a:pt x="1" y="87"/>
                  </a:cubicBezTo>
                  <a:cubicBezTo>
                    <a:pt x="0" y="1616"/>
                    <a:pt x="0" y="1616"/>
                    <a:pt x="0" y="1616"/>
                  </a:cubicBezTo>
                  <a:cubicBezTo>
                    <a:pt x="0" y="1664"/>
                    <a:pt x="39" y="1703"/>
                    <a:pt x="87" y="1703"/>
                  </a:cubicBezTo>
                  <a:cubicBezTo>
                    <a:pt x="1068" y="1703"/>
                    <a:pt x="1068" y="1703"/>
                    <a:pt x="1068" y="1703"/>
                  </a:cubicBezTo>
                  <a:cubicBezTo>
                    <a:pt x="1091" y="1703"/>
                    <a:pt x="1113" y="1694"/>
                    <a:pt x="1129" y="1678"/>
                  </a:cubicBezTo>
                  <a:cubicBezTo>
                    <a:pt x="1146" y="1661"/>
                    <a:pt x="1155" y="1639"/>
                    <a:pt x="1155" y="1616"/>
                  </a:cubicBezTo>
                  <a:cubicBezTo>
                    <a:pt x="1156" y="87"/>
                    <a:pt x="1156" y="87"/>
                    <a:pt x="1156" y="87"/>
                  </a:cubicBezTo>
                  <a:moveTo>
                    <a:pt x="89" y="1689"/>
                  </a:moveTo>
                  <a:cubicBezTo>
                    <a:pt x="89" y="1689"/>
                    <a:pt x="89" y="1689"/>
                    <a:pt x="89" y="1689"/>
                  </a:cubicBezTo>
                  <a:cubicBezTo>
                    <a:pt x="89" y="1689"/>
                    <a:pt x="89" y="1689"/>
                    <a:pt x="89" y="1689"/>
                  </a:cubicBezTo>
                </a:path>
              </a:pathLst>
            </a:cu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889406" y="297697"/>
              <a:ext cx="2824239" cy="4192324"/>
              <a:chOff x="5889406" y="297697"/>
              <a:chExt cx="2824239" cy="4192324"/>
            </a:xfrm>
          </p:grpSpPr>
          <p:sp>
            <p:nvSpPr>
              <p:cNvPr id="8" name="Freeform 7"/>
              <p:cNvSpPr>
                <a:spLocks/>
              </p:cNvSpPr>
              <p:nvPr/>
            </p:nvSpPr>
            <p:spPr bwMode="auto">
              <a:xfrm>
                <a:off x="5889406" y="297697"/>
                <a:ext cx="2824239" cy="4192324"/>
              </a:xfrm>
              <a:custGeom>
                <a:avLst/>
                <a:gdLst>
                  <a:gd name="T0" fmla="*/ 1053 w 1133"/>
                  <a:gd name="T1" fmla="*/ 0 h 1683"/>
                  <a:gd name="T2" fmla="*/ 81 w 1133"/>
                  <a:gd name="T3" fmla="*/ 0 h 1683"/>
                  <a:gd name="T4" fmla="*/ 1 w 1133"/>
                  <a:gd name="T5" fmla="*/ 80 h 1683"/>
                  <a:gd name="T6" fmla="*/ 0 w 1133"/>
                  <a:gd name="T7" fmla="*/ 1602 h 1683"/>
                  <a:gd name="T8" fmla="*/ 80 w 1133"/>
                  <a:gd name="T9" fmla="*/ 1682 h 1683"/>
                  <a:gd name="T10" fmla="*/ 1052 w 1133"/>
                  <a:gd name="T11" fmla="*/ 1683 h 1683"/>
                  <a:gd name="T12" fmla="*/ 1132 w 1133"/>
                  <a:gd name="T13" fmla="*/ 1603 h 1683"/>
                  <a:gd name="T14" fmla="*/ 1133 w 1133"/>
                  <a:gd name="T15" fmla="*/ 80 h 1683"/>
                  <a:gd name="T16" fmla="*/ 1053 w 1133"/>
                  <a:gd name="T17" fmla="*/ 0 h 1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33" h="1683">
                    <a:moveTo>
                      <a:pt x="1053" y="0"/>
                    </a:moveTo>
                    <a:cubicBezTo>
                      <a:pt x="81" y="0"/>
                      <a:pt x="81" y="0"/>
                      <a:pt x="81" y="0"/>
                    </a:cubicBezTo>
                    <a:cubicBezTo>
                      <a:pt x="37" y="0"/>
                      <a:pt x="1" y="36"/>
                      <a:pt x="1" y="80"/>
                    </a:cubicBezTo>
                    <a:cubicBezTo>
                      <a:pt x="0" y="1602"/>
                      <a:pt x="0" y="1602"/>
                      <a:pt x="0" y="1602"/>
                    </a:cubicBezTo>
                    <a:cubicBezTo>
                      <a:pt x="0" y="1646"/>
                      <a:pt x="36" y="1682"/>
                      <a:pt x="80" y="1682"/>
                    </a:cubicBezTo>
                    <a:cubicBezTo>
                      <a:pt x="1052" y="1683"/>
                      <a:pt x="1052" y="1683"/>
                      <a:pt x="1052" y="1683"/>
                    </a:cubicBezTo>
                    <a:cubicBezTo>
                      <a:pt x="1096" y="1683"/>
                      <a:pt x="1132" y="1647"/>
                      <a:pt x="1132" y="1603"/>
                    </a:cubicBezTo>
                    <a:cubicBezTo>
                      <a:pt x="1133" y="80"/>
                      <a:pt x="1133" y="80"/>
                      <a:pt x="1133" y="80"/>
                    </a:cubicBezTo>
                    <a:cubicBezTo>
                      <a:pt x="1133" y="36"/>
                      <a:pt x="1097" y="0"/>
                      <a:pt x="1053" y="0"/>
                    </a:cubicBezTo>
                  </a:path>
                </a:pathLst>
              </a:custGeom>
              <a:gradFill flip="none" rotWithShape="1">
                <a:gsLst>
                  <a:gs pos="0">
                    <a:schemeClr val="tx2">
                      <a:lumMod val="25000"/>
                      <a:lumOff val="75000"/>
                      <a:tint val="66000"/>
                      <a:satMod val="160000"/>
                    </a:schemeClr>
                  </a:gs>
                  <a:gs pos="50000">
                    <a:schemeClr val="tx2">
                      <a:lumMod val="25000"/>
                      <a:lumOff val="75000"/>
                      <a:tint val="44500"/>
                      <a:satMod val="160000"/>
                    </a:schemeClr>
                  </a:gs>
                  <a:gs pos="100000">
                    <a:schemeClr val="tx2">
                      <a:lumMod val="25000"/>
                      <a:lumOff val="75000"/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dirty="0"/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7180936" y="4151442"/>
                <a:ext cx="241178" cy="241176"/>
                <a:chOff x="4416669" y="4738689"/>
                <a:chExt cx="298444" cy="298442"/>
              </a:xfrm>
            </p:grpSpPr>
            <p:sp>
              <p:nvSpPr>
                <p:cNvPr id="17" name="Freeform 16"/>
                <p:cNvSpPr>
                  <a:spLocks/>
                </p:cNvSpPr>
                <p:nvPr/>
              </p:nvSpPr>
              <p:spPr bwMode="auto">
                <a:xfrm>
                  <a:off x="4416669" y="4738689"/>
                  <a:ext cx="298444" cy="298442"/>
                </a:xfrm>
                <a:custGeom>
                  <a:avLst/>
                  <a:gdLst>
                    <a:gd name="T0" fmla="*/ 92 w 92"/>
                    <a:gd name="T1" fmla="*/ 46 h 93"/>
                    <a:gd name="T2" fmla="*/ 46 w 92"/>
                    <a:gd name="T3" fmla="*/ 93 h 93"/>
                    <a:gd name="T4" fmla="*/ 0 w 92"/>
                    <a:gd name="T5" fmla="*/ 46 h 93"/>
                    <a:gd name="T6" fmla="*/ 46 w 92"/>
                    <a:gd name="T7" fmla="*/ 0 h 93"/>
                    <a:gd name="T8" fmla="*/ 92 w 92"/>
                    <a:gd name="T9" fmla="*/ 46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93">
                      <a:moveTo>
                        <a:pt x="92" y="46"/>
                      </a:moveTo>
                      <a:cubicBezTo>
                        <a:pt x="92" y="72"/>
                        <a:pt x="72" y="93"/>
                        <a:pt x="46" y="93"/>
                      </a:cubicBezTo>
                      <a:cubicBezTo>
                        <a:pt x="21" y="92"/>
                        <a:pt x="0" y="72"/>
                        <a:pt x="0" y="46"/>
                      </a:cubicBezTo>
                      <a:cubicBezTo>
                        <a:pt x="0" y="21"/>
                        <a:pt x="21" y="0"/>
                        <a:pt x="46" y="0"/>
                      </a:cubicBezTo>
                      <a:cubicBezTo>
                        <a:pt x="72" y="0"/>
                        <a:pt x="92" y="21"/>
                        <a:pt x="92" y="4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0E0E0">
                        <a:shade val="30000"/>
                        <a:satMod val="115000"/>
                      </a:srgbClr>
                    </a:gs>
                    <a:gs pos="50000">
                      <a:srgbClr val="E0E0E0">
                        <a:shade val="67500"/>
                        <a:satMod val="115000"/>
                      </a:srgbClr>
                    </a:gs>
                    <a:gs pos="100000">
                      <a:srgbClr val="E0E0E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 dirty="0"/>
                </a:p>
              </p:txBody>
            </p:sp>
            <p:sp>
              <p:nvSpPr>
                <p:cNvPr id="18" name="Freeform 17"/>
                <p:cNvSpPr>
                  <a:spLocks/>
                </p:cNvSpPr>
                <p:nvPr/>
              </p:nvSpPr>
              <p:spPr bwMode="auto">
                <a:xfrm>
                  <a:off x="4431679" y="4756354"/>
                  <a:ext cx="265767" cy="265767"/>
                </a:xfrm>
                <a:custGeom>
                  <a:avLst/>
                  <a:gdLst>
                    <a:gd name="T0" fmla="*/ 86 w 86"/>
                    <a:gd name="T1" fmla="*/ 43 h 86"/>
                    <a:gd name="T2" fmla="*/ 43 w 86"/>
                    <a:gd name="T3" fmla="*/ 86 h 86"/>
                    <a:gd name="T4" fmla="*/ 0 w 86"/>
                    <a:gd name="T5" fmla="*/ 43 h 86"/>
                    <a:gd name="T6" fmla="*/ 43 w 86"/>
                    <a:gd name="T7" fmla="*/ 0 h 86"/>
                    <a:gd name="T8" fmla="*/ 86 w 86"/>
                    <a:gd name="T9" fmla="*/ 43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86">
                      <a:moveTo>
                        <a:pt x="86" y="43"/>
                      </a:moveTo>
                      <a:cubicBezTo>
                        <a:pt x="86" y="67"/>
                        <a:pt x="67" y="86"/>
                        <a:pt x="43" y="86"/>
                      </a:cubicBezTo>
                      <a:cubicBezTo>
                        <a:pt x="19" y="86"/>
                        <a:pt x="0" y="67"/>
                        <a:pt x="0" y="43"/>
                      </a:cubicBezTo>
                      <a:cubicBezTo>
                        <a:pt x="0" y="19"/>
                        <a:pt x="20" y="0"/>
                        <a:pt x="43" y="0"/>
                      </a:cubicBezTo>
                      <a:cubicBezTo>
                        <a:pt x="67" y="0"/>
                        <a:pt x="86" y="19"/>
                        <a:pt x="86" y="4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tx2">
                        <a:lumMod val="25000"/>
                        <a:lumOff val="75000"/>
                        <a:tint val="66000"/>
                        <a:satMod val="160000"/>
                      </a:schemeClr>
                    </a:gs>
                    <a:gs pos="50000">
                      <a:schemeClr val="tx2">
                        <a:lumMod val="25000"/>
                        <a:lumOff val="75000"/>
                        <a:tint val="44500"/>
                        <a:satMod val="160000"/>
                      </a:schemeClr>
                    </a:gs>
                    <a:gs pos="100000">
                      <a:schemeClr val="tx2">
                        <a:lumMod val="25000"/>
                        <a:lumOff val="75000"/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 dirty="0"/>
                </a:p>
              </p:txBody>
            </p:sp>
            <p:sp>
              <p:nvSpPr>
                <p:cNvPr id="19" name="Freeform 18"/>
                <p:cNvSpPr>
                  <a:spLocks noEditPoints="1"/>
                </p:cNvSpPr>
                <p:nvPr/>
              </p:nvSpPr>
              <p:spPr bwMode="auto">
                <a:xfrm>
                  <a:off x="4511409" y="4838743"/>
                  <a:ext cx="100991" cy="100991"/>
                </a:xfrm>
                <a:custGeom>
                  <a:avLst/>
                  <a:gdLst>
                    <a:gd name="T0" fmla="*/ 26 w 32"/>
                    <a:gd name="T1" fmla="*/ 32 h 32"/>
                    <a:gd name="T2" fmla="*/ 7 w 32"/>
                    <a:gd name="T3" fmla="*/ 32 h 32"/>
                    <a:gd name="T4" fmla="*/ 0 w 32"/>
                    <a:gd name="T5" fmla="*/ 26 h 32"/>
                    <a:gd name="T6" fmla="*/ 0 w 32"/>
                    <a:gd name="T7" fmla="*/ 7 h 32"/>
                    <a:gd name="T8" fmla="*/ 7 w 32"/>
                    <a:gd name="T9" fmla="*/ 0 h 32"/>
                    <a:gd name="T10" fmla="*/ 26 w 32"/>
                    <a:gd name="T11" fmla="*/ 0 h 32"/>
                    <a:gd name="T12" fmla="*/ 32 w 32"/>
                    <a:gd name="T13" fmla="*/ 7 h 32"/>
                    <a:gd name="T14" fmla="*/ 32 w 32"/>
                    <a:gd name="T15" fmla="*/ 26 h 32"/>
                    <a:gd name="T16" fmla="*/ 26 w 32"/>
                    <a:gd name="T17" fmla="*/ 32 h 32"/>
                    <a:gd name="T18" fmla="*/ 7 w 32"/>
                    <a:gd name="T19" fmla="*/ 2 h 32"/>
                    <a:gd name="T20" fmla="*/ 2 w 32"/>
                    <a:gd name="T21" fmla="*/ 7 h 32"/>
                    <a:gd name="T22" fmla="*/ 2 w 32"/>
                    <a:gd name="T23" fmla="*/ 26 h 32"/>
                    <a:gd name="T24" fmla="*/ 7 w 32"/>
                    <a:gd name="T25" fmla="*/ 31 h 32"/>
                    <a:gd name="T26" fmla="*/ 26 w 32"/>
                    <a:gd name="T27" fmla="*/ 31 h 32"/>
                    <a:gd name="T28" fmla="*/ 31 w 32"/>
                    <a:gd name="T29" fmla="*/ 26 h 32"/>
                    <a:gd name="T30" fmla="*/ 31 w 32"/>
                    <a:gd name="T31" fmla="*/ 7 h 32"/>
                    <a:gd name="T32" fmla="*/ 26 w 32"/>
                    <a:gd name="T33" fmla="*/ 2 h 32"/>
                    <a:gd name="T34" fmla="*/ 7 w 32"/>
                    <a:gd name="T35" fmla="*/ 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32" h="32">
                      <a:moveTo>
                        <a:pt x="26" y="32"/>
                      </a:moveTo>
                      <a:cubicBezTo>
                        <a:pt x="7" y="32"/>
                        <a:pt x="7" y="32"/>
                        <a:pt x="7" y="32"/>
                      </a:cubicBezTo>
                      <a:cubicBezTo>
                        <a:pt x="3" y="32"/>
                        <a:pt x="0" y="29"/>
                        <a:pt x="0" y="26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3"/>
                        <a:pt x="3" y="0"/>
                        <a:pt x="7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30" y="0"/>
                        <a:pt x="32" y="3"/>
                        <a:pt x="32" y="7"/>
                      </a:cubicBezTo>
                      <a:cubicBezTo>
                        <a:pt x="32" y="26"/>
                        <a:pt x="32" y="26"/>
                        <a:pt x="32" y="26"/>
                      </a:cubicBezTo>
                      <a:cubicBezTo>
                        <a:pt x="32" y="30"/>
                        <a:pt x="30" y="32"/>
                        <a:pt x="26" y="32"/>
                      </a:cubicBezTo>
                      <a:close/>
                      <a:moveTo>
                        <a:pt x="7" y="2"/>
                      </a:moveTo>
                      <a:cubicBezTo>
                        <a:pt x="4" y="2"/>
                        <a:pt x="2" y="4"/>
                        <a:pt x="2" y="7"/>
                      </a:cubicBezTo>
                      <a:cubicBezTo>
                        <a:pt x="2" y="26"/>
                        <a:pt x="2" y="26"/>
                        <a:pt x="2" y="26"/>
                      </a:cubicBezTo>
                      <a:cubicBezTo>
                        <a:pt x="2" y="29"/>
                        <a:pt x="4" y="31"/>
                        <a:pt x="7" y="31"/>
                      </a:cubicBezTo>
                      <a:cubicBezTo>
                        <a:pt x="26" y="31"/>
                        <a:pt x="26" y="31"/>
                        <a:pt x="26" y="31"/>
                      </a:cubicBezTo>
                      <a:cubicBezTo>
                        <a:pt x="29" y="31"/>
                        <a:pt x="31" y="29"/>
                        <a:pt x="31" y="26"/>
                      </a:cubicBezTo>
                      <a:cubicBezTo>
                        <a:pt x="31" y="7"/>
                        <a:pt x="31" y="7"/>
                        <a:pt x="31" y="7"/>
                      </a:cubicBezTo>
                      <a:cubicBezTo>
                        <a:pt x="31" y="4"/>
                        <a:pt x="29" y="2"/>
                        <a:pt x="26" y="2"/>
                      </a:cubicBezTo>
                      <a:lnTo>
                        <a:pt x="7" y="2"/>
                      </a:lnTo>
                      <a:close/>
                    </a:path>
                  </a:pathLst>
                </a:custGeom>
                <a:solidFill>
                  <a:srgbClr val="8E8E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 dirty="0"/>
                </a:p>
              </p:txBody>
            </p:sp>
          </p:grpSp>
          <p:grpSp>
            <p:nvGrpSpPr>
              <p:cNvPr id="10" name="Group 9"/>
              <p:cNvGrpSpPr/>
              <p:nvPr/>
            </p:nvGrpSpPr>
            <p:grpSpPr>
              <a:xfrm>
                <a:off x="7203803" y="483671"/>
                <a:ext cx="136187" cy="74777"/>
                <a:chOff x="4444966" y="200025"/>
                <a:chExt cx="168524" cy="92532"/>
              </a:xfrm>
            </p:grpSpPr>
            <p:sp>
              <p:nvSpPr>
                <p:cNvPr id="11" name="Oval 18"/>
                <p:cNvSpPr>
                  <a:spLocks noChangeArrowheads="1"/>
                </p:cNvSpPr>
                <p:nvPr/>
              </p:nvSpPr>
              <p:spPr bwMode="auto">
                <a:xfrm>
                  <a:off x="4444966" y="233001"/>
                  <a:ext cx="34551" cy="34551"/>
                </a:xfrm>
                <a:prstGeom prst="ellipse">
                  <a:avLst/>
                </a:prstGeom>
                <a:solidFill>
                  <a:srgbClr val="35363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 dirty="0"/>
                </a:p>
              </p:txBody>
            </p:sp>
            <p:grpSp>
              <p:nvGrpSpPr>
                <p:cNvPr id="12" name="Group 11"/>
                <p:cNvGrpSpPr/>
                <p:nvPr/>
              </p:nvGrpSpPr>
              <p:grpSpPr>
                <a:xfrm>
                  <a:off x="4520950" y="200025"/>
                  <a:ext cx="92540" cy="92532"/>
                  <a:chOff x="4520950" y="200025"/>
                  <a:chExt cx="92540" cy="92532"/>
                </a:xfrm>
              </p:grpSpPr>
              <p:sp>
                <p:nvSpPr>
                  <p:cNvPr id="13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4553932" y="233003"/>
                    <a:ext cx="26577" cy="26577"/>
                  </a:xfrm>
                  <a:prstGeom prst="ellipse">
                    <a:avLst/>
                  </a:prstGeom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2400" dirty="0"/>
                  </a:p>
                </p:txBody>
              </p:sp>
              <p:sp>
                <p:nvSpPr>
                  <p:cNvPr id="14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4520950" y="200025"/>
                    <a:ext cx="92540" cy="92532"/>
                  </a:xfrm>
                  <a:prstGeom prst="ellipse">
                    <a:avLst/>
                  </a:prstGeom>
                  <a:solidFill>
                    <a:srgbClr val="2A2A2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2400" dirty="0"/>
                  </a:p>
                </p:txBody>
              </p:sp>
              <p:sp>
                <p:nvSpPr>
                  <p:cNvPr id="15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4537268" y="216342"/>
                    <a:ext cx="59904" cy="59899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2400" dirty="0"/>
                  </a:p>
                </p:txBody>
              </p:sp>
              <p:sp>
                <p:nvSpPr>
                  <p:cNvPr id="16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4558076" y="237147"/>
                    <a:ext cx="18288" cy="18288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2400" dirty="0"/>
                  </a:p>
                </p:txBody>
              </p:sp>
            </p:grpSp>
          </p:grpSp>
        </p:grp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5965195" y="699320"/>
              <a:ext cx="2672660" cy="3354720"/>
            </a:xfrm>
            <a:custGeom>
              <a:avLst/>
              <a:gdLst>
                <a:gd name="T0" fmla="*/ 1077 w 1077"/>
                <a:gd name="T1" fmla="*/ 1348 h 1353"/>
                <a:gd name="T2" fmla="*/ 1071 w 1077"/>
                <a:gd name="T3" fmla="*/ 1353 h 1353"/>
                <a:gd name="T4" fmla="*/ 6 w 1077"/>
                <a:gd name="T5" fmla="*/ 1353 h 1353"/>
                <a:gd name="T6" fmla="*/ 0 w 1077"/>
                <a:gd name="T7" fmla="*/ 1347 h 1353"/>
                <a:gd name="T8" fmla="*/ 1 w 1077"/>
                <a:gd name="T9" fmla="*/ 6 h 1353"/>
                <a:gd name="T10" fmla="*/ 6 w 1077"/>
                <a:gd name="T11" fmla="*/ 0 h 1353"/>
                <a:gd name="T12" fmla="*/ 1072 w 1077"/>
                <a:gd name="T13" fmla="*/ 1 h 1353"/>
                <a:gd name="T14" fmla="*/ 1077 w 1077"/>
                <a:gd name="T15" fmla="*/ 7 h 1353"/>
                <a:gd name="T16" fmla="*/ 1077 w 1077"/>
                <a:gd name="T17" fmla="*/ 1348 h 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77" h="1353">
                  <a:moveTo>
                    <a:pt x="1077" y="1348"/>
                  </a:moveTo>
                  <a:cubicBezTo>
                    <a:pt x="1077" y="1351"/>
                    <a:pt x="1074" y="1353"/>
                    <a:pt x="1071" y="1353"/>
                  </a:cubicBezTo>
                  <a:cubicBezTo>
                    <a:pt x="6" y="1353"/>
                    <a:pt x="6" y="1353"/>
                    <a:pt x="6" y="1353"/>
                  </a:cubicBezTo>
                  <a:cubicBezTo>
                    <a:pt x="3" y="1353"/>
                    <a:pt x="0" y="1350"/>
                    <a:pt x="0" y="1347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3"/>
                    <a:pt x="3" y="0"/>
                    <a:pt x="6" y="0"/>
                  </a:cubicBezTo>
                  <a:cubicBezTo>
                    <a:pt x="1072" y="1"/>
                    <a:pt x="1072" y="1"/>
                    <a:pt x="1072" y="1"/>
                  </a:cubicBezTo>
                  <a:cubicBezTo>
                    <a:pt x="1075" y="1"/>
                    <a:pt x="1077" y="3"/>
                    <a:pt x="1077" y="7"/>
                  </a:cubicBezTo>
                  <a:cubicBezTo>
                    <a:pt x="1077" y="1348"/>
                    <a:pt x="1077" y="1348"/>
                    <a:pt x="1077" y="1348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</p:grpSp>
      <p:sp>
        <p:nvSpPr>
          <p:cNvPr id="3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368344" y="1270191"/>
            <a:ext cx="4999961" cy="4050637"/>
          </a:xfrm>
          <a:custGeom>
            <a:avLst/>
            <a:gdLst>
              <a:gd name="connsiteX0" fmla="*/ 17722 w 3425369"/>
              <a:gd name="connsiteY0" fmla="*/ 0 h 2728948"/>
              <a:gd name="connsiteX1" fmla="*/ 3412710 w 3425369"/>
              <a:gd name="connsiteY1" fmla="*/ 0 h 2728948"/>
              <a:gd name="connsiteX2" fmla="*/ 3425369 w 3425369"/>
              <a:gd name="connsiteY2" fmla="*/ 15203 h 2728948"/>
              <a:gd name="connsiteX3" fmla="*/ 3425369 w 3425369"/>
              <a:gd name="connsiteY3" fmla="*/ 2713745 h 2728948"/>
              <a:gd name="connsiteX4" fmla="*/ 3410179 w 3425369"/>
              <a:gd name="connsiteY4" fmla="*/ 2728948 h 2728948"/>
              <a:gd name="connsiteX5" fmla="*/ 15190 w 3425369"/>
              <a:gd name="connsiteY5" fmla="*/ 2726414 h 2728948"/>
              <a:gd name="connsiteX6" fmla="*/ 0 w 3425369"/>
              <a:gd name="connsiteY6" fmla="*/ 2713745 h 2728948"/>
              <a:gd name="connsiteX7" fmla="*/ 2532 w 3425369"/>
              <a:gd name="connsiteY7" fmla="*/ 12670 h 2728948"/>
              <a:gd name="connsiteX8" fmla="*/ 17722 w 3425369"/>
              <a:gd name="connsiteY8" fmla="*/ 0 h 2728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25369" h="2728948">
                <a:moveTo>
                  <a:pt x="17722" y="0"/>
                </a:moveTo>
                <a:cubicBezTo>
                  <a:pt x="3412710" y="0"/>
                  <a:pt x="3412710" y="0"/>
                  <a:pt x="3412710" y="0"/>
                </a:cubicBezTo>
                <a:cubicBezTo>
                  <a:pt x="3420305" y="0"/>
                  <a:pt x="3425369" y="7602"/>
                  <a:pt x="3425369" y="15203"/>
                </a:cubicBezTo>
                <a:cubicBezTo>
                  <a:pt x="3425369" y="2713745"/>
                  <a:pt x="3425369" y="2713745"/>
                  <a:pt x="3425369" y="2713745"/>
                </a:cubicBezTo>
                <a:cubicBezTo>
                  <a:pt x="3425369" y="2721346"/>
                  <a:pt x="3417774" y="2728948"/>
                  <a:pt x="3410179" y="2728948"/>
                </a:cubicBezTo>
                <a:cubicBezTo>
                  <a:pt x="15190" y="2726414"/>
                  <a:pt x="15190" y="2726414"/>
                  <a:pt x="15190" y="2726414"/>
                </a:cubicBezTo>
                <a:cubicBezTo>
                  <a:pt x="7595" y="2726414"/>
                  <a:pt x="0" y="2721346"/>
                  <a:pt x="0" y="2713745"/>
                </a:cubicBezTo>
                <a:cubicBezTo>
                  <a:pt x="2532" y="12670"/>
                  <a:pt x="2532" y="12670"/>
                  <a:pt x="2532" y="12670"/>
                </a:cubicBezTo>
                <a:cubicBezTo>
                  <a:pt x="2532" y="5068"/>
                  <a:pt x="7595" y="0"/>
                  <a:pt x="17722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wrap="square" lIns="0" tIns="91440" rIns="0" bIns="45720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214" y="366342"/>
            <a:ext cx="11070557" cy="52835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ts val="3400"/>
              </a:lnSpc>
              <a:defRPr sz="2600">
                <a:solidFill>
                  <a:schemeClr val="bg1"/>
                </a:solidFill>
                <a:latin typeface="Lato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bg-BG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5"/>
          </p:nvPr>
        </p:nvSpPr>
        <p:spPr>
          <a:xfrm>
            <a:off x="431800" y="1990725"/>
            <a:ext cx="5008563" cy="3481388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spcBef>
                <a:spcPts val="1200"/>
              </a:spcBef>
              <a:defRPr sz="2600"/>
            </a:lvl1pPr>
            <a:lvl2pPr>
              <a:lnSpc>
                <a:spcPts val="3400"/>
              </a:lnSpc>
              <a:spcBef>
                <a:spcPts val="1200"/>
              </a:spcBef>
              <a:defRPr sz="2600"/>
            </a:lvl2pPr>
            <a:lvl3pPr>
              <a:lnSpc>
                <a:spcPts val="3400"/>
              </a:lnSpc>
              <a:spcBef>
                <a:spcPts val="1200"/>
              </a:spcBef>
              <a:defRPr sz="2600"/>
            </a:lvl3pPr>
            <a:lvl4pPr>
              <a:lnSpc>
                <a:spcPts val="3400"/>
              </a:lnSpc>
              <a:spcBef>
                <a:spcPts val="1200"/>
              </a:spcBef>
              <a:defRPr sz="2600"/>
            </a:lvl4pPr>
            <a:lvl5pPr>
              <a:lnSpc>
                <a:spcPts val="3400"/>
              </a:lnSpc>
              <a:spcBef>
                <a:spcPts val="1200"/>
              </a:spcBef>
              <a:defRPr sz="26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739613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08013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998" y="0"/>
            <a:ext cx="12192000" cy="6858000"/>
          </a:xfrm>
          <a:prstGeom prst="rect">
            <a:avLst/>
          </a:prstGeom>
          <a:solidFill>
            <a:srgbClr val="901F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1135" y="-63365"/>
            <a:ext cx="1407885" cy="3449882"/>
          </a:xfrm>
          <a:prstGeom prst="rect">
            <a:avLst/>
          </a:prstGeom>
          <a:effectLst>
            <a:reflection stA="85000" dist="508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908" y="4932929"/>
            <a:ext cx="1556187" cy="14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376" y="4932929"/>
            <a:ext cx="1081849" cy="1440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 userDrawn="1"/>
        </p:nvSpPr>
        <p:spPr>
          <a:xfrm>
            <a:off x="2664000" y="427766"/>
            <a:ext cx="9132382" cy="140038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ctr" defTabSz="914400" rtl="0" eaLnBrk="1" latinLnBrk="0" hangingPunct="1">
              <a:lnSpc>
                <a:spcPts val="4600"/>
              </a:lnSpc>
              <a:spcBef>
                <a:spcPts val="1200"/>
              </a:spcBef>
              <a:buNone/>
              <a:defRPr lang="id-ID" sz="3200" b="1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>
              <a:lnSpc>
                <a:spcPts val="4800"/>
              </a:lnSpc>
              <a:spcBef>
                <a:spcPts val="600"/>
              </a:spcBef>
            </a:pPr>
            <a:r>
              <a:rPr lang="bg-BG" sz="3500" b="0" dirty="0" smtClean="0">
                <a:effectLst/>
              </a:rPr>
              <a:t>ТРЕНИРОВЪЧЕН СЕМИНАР</a:t>
            </a:r>
          </a:p>
          <a:p>
            <a:pPr>
              <a:lnSpc>
                <a:spcPts val="4800"/>
              </a:lnSpc>
              <a:spcBef>
                <a:spcPts val="600"/>
              </a:spcBef>
            </a:pPr>
            <a:r>
              <a:rPr lang="bg-BG" sz="3500" b="0" dirty="0" smtClean="0">
                <a:effectLst/>
              </a:rPr>
              <a:t>ЗА ЕЛЕКТ-ПРЕЗИДЕНТИ И ЕЛЕКТ-СЕКРЕТАРИ</a:t>
            </a:r>
            <a:endParaRPr lang="bg-BG" sz="3500" b="0" dirty="0">
              <a:effectLst/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664000" y="2391492"/>
            <a:ext cx="8959583" cy="152862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ctr" defTabSz="914400" rtl="0" eaLnBrk="1" latinLnBrk="0" hangingPunct="1">
              <a:lnSpc>
                <a:spcPts val="4600"/>
              </a:lnSpc>
              <a:spcBef>
                <a:spcPts val="1200"/>
              </a:spcBef>
              <a:buNone/>
              <a:defRPr lang="id-ID" sz="3200" b="1" kern="1200" cap="all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>
              <a:lnSpc>
                <a:spcPts val="5000"/>
              </a:lnSpc>
              <a:spcBef>
                <a:spcPts val="600"/>
              </a:spcBef>
            </a:pPr>
            <a:r>
              <a:rPr lang="bg-BG" sz="4500" dirty="0" smtClean="0">
                <a:solidFill>
                  <a:srgbClr val="FDB813"/>
                </a:solidFill>
                <a:effectLst/>
              </a:rPr>
              <a:t>ВТОРА</a:t>
            </a:r>
            <a:r>
              <a:rPr lang="bg-BG" sz="4500" baseline="0" dirty="0" smtClean="0">
                <a:solidFill>
                  <a:srgbClr val="FDB813"/>
                </a:solidFill>
                <a:effectLst/>
              </a:rPr>
              <a:t> ПЛЕНАРНА СЕСЕИЯ</a:t>
            </a:r>
          </a:p>
          <a:p>
            <a:pPr>
              <a:lnSpc>
                <a:spcPts val="5000"/>
              </a:lnSpc>
              <a:spcBef>
                <a:spcPts val="1200"/>
              </a:spcBef>
            </a:pPr>
            <a:r>
              <a:rPr lang="bg-BG" sz="4500" dirty="0" smtClean="0">
                <a:solidFill>
                  <a:srgbClr val="019739"/>
                </a:solidFill>
                <a:effectLst/>
              </a:rPr>
              <a:t>ЗАЕДНО ПРЕОТКРИВАМЕ РОТАРИ!</a:t>
            </a:r>
            <a:endParaRPr lang="bg-BG" sz="4500" dirty="0">
              <a:solidFill>
                <a:srgbClr val="019739"/>
              </a:solidFill>
              <a:effectLst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49310" y="4932929"/>
            <a:ext cx="3757143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57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679" y="0"/>
            <a:ext cx="12192001" cy="2727832"/>
          </a:xfrm>
          <a:prstGeom prst="rect">
            <a:avLst/>
          </a:prstGeom>
          <a:solidFill>
            <a:srgbClr val="8E2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srgbClr val="901F93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19" y="3427206"/>
            <a:ext cx="1594032" cy="216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970" y="3427206"/>
            <a:ext cx="2300531" cy="2160000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46859" y="1418579"/>
            <a:ext cx="10311642" cy="52835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3400"/>
              </a:lnSpc>
              <a:spcBef>
                <a:spcPts val="0"/>
              </a:spcBef>
              <a:buNone/>
              <a:defRPr lang="id-ID" sz="2600" kern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z="2600" i="1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Add quote</a:t>
            </a:r>
            <a:endParaRPr lang="id-ID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3434256" y="297777"/>
            <a:ext cx="5336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3600" b="1" dirty="0">
                <a:solidFill>
                  <a:schemeClr val="bg1"/>
                </a:solidFill>
                <a:latin typeface="Segoe UI Light" panose="020B0502040204020203" pitchFamily="34" charset="0"/>
                <a:ea typeface="Lato" panose="020F0502020204030203" pitchFamily="34" charset="0"/>
                <a:cs typeface="Segoe UI Light" panose="020B0502040204020203" pitchFamily="34" charset="0"/>
              </a:rPr>
              <a:t>Благодаря за вниманието</a:t>
            </a:r>
            <a:endParaRPr lang="en-US" sz="3600" b="1" dirty="0">
              <a:solidFill>
                <a:schemeClr val="bg1"/>
              </a:solidFill>
              <a:latin typeface="Segoe UI Light" panose="020B0502040204020203" pitchFamily="34" charset="0"/>
              <a:ea typeface="Lato" panose="020F050202020403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175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72F30-109A-7E42-890D-14852F151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4CFB6-2779-B049-8495-E2550A5E5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CE11D-B06C-FD42-8F47-D157317AF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37358-4499-C349-B213-E57B25DFA1A9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F3784-6CE1-BE4E-9314-144D7DEF0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CB8F6-5CA3-1A48-922E-60988DF29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A45E2-6A90-F447-B523-98D487CD3A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978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82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1584000" y="2251911"/>
            <a:ext cx="9144000" cy="2174092"/>
          </a:xfrm>
          <a:prstGeom prst="roundRect">
            <a:avLst/>
          </a:prstGeom>
          <a:solidFill>
            <a:srgbClr val="901F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58040" y="2814769"/>
            <a:ext cx="8075920" cy="682238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algn="ctr">
              <a:lnSpc>
                <a:spcPts val="4600"/>
              </a:lnSpc>
              <a:spcBef>
                <a:spcPts val="1200"/>
              </a:spcBef>
              <a:defRPr lang="id-ID" sz="3200" b="1" kern="12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 smtClean="0"/>
              <a:t>Click to edit Master </a:t>
            </a:r>
            <a:r>
              <a:rPr lang="en-US" dirty="0" err="1" smtClean="0"/>
              <a:t>titlE</a:t>
            </a:r>
            <a:endParaRPr lang="id-ID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84000" y="4779463"/>
            <a:ext cx="9144000" cy="52835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ts val="3400"/>
              </a:lnSpc>
              <a:spcBef>
                <a:spcPts val="600"/>
              </a:spcBef>
              <a:buNone/>
              <a:defRPr sz="28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add your name, position, Rotary club </a:t>
            </a:r>
            <a:endParaRPr lang="id-ID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08000" y="320183"/>
            <a:ext cx="3096000" cy="140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3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52463" y="622300"/>
            <a:ext cx="10972800" cy="2887970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ts val="3400"/>
              </a:lnSpc>
              <a:spcBef>
                <a:spcPts val="1200"/>
              </a:spcBef>
              <a:defRPr sz="2600">
                <a:latin typeface="Lato"/>
              </a:defRPr>
            </a:lvl1pPr>
            <a:lvl2pPr>
              <a:lnSpc>
                <a:spcPts val="3400"/>
              </a:lnSpc>
              <a:spcBef>
                <a:spcPts val="1200"/>
              </a:spcBef>
              <a:defRPr sz="2600">
                <a:latin typeface="Lato"/>
              </a:defRPr>
            </a:lvl2pPr>
            <a:lvl3pPr>
              <a:lnSpc>
                <a:spcPts val="3400"/>
              </a:lnSpc>
              <a:spcBef>
                <a:spcPts val="1200"/>
              </a:spcBef>
              <a:defRPr sz="2600">
                <a:latin typeface="Lato"/>
              </a:defRPr>
            </a:lvl3pPr>
            <a:lvl4pPr>
              <a:lnSpc>
                <a:spcPts val="3400"/>
              </a:lnSpc>
              <a:spcBef>
                <a:spcPts val="1200"/>
              </a:spcBef>
              <a:defRPr sz="2600">
                <a:latin typeface="Lato"/>
              </a:defRPr>
            </a:lvl4pPr>
            <a:lvl5pPr>
              <a:lnSpc>
                <a:spcPts val="3400"/>
              </a:lnSpc>
              <a:spcBef>
                <a:spcPts val="1200"/>
              </a:spcBef>
              <a:defRPr sz="2600">
                <a:latin typeface="Lato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980115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468726"/>
            <a:ext cx="4917782" cy="53404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371140" y="454639"/>
            <a:ext cx="6323960" cy="52835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lnSpc>
                <a:spcPts val="3400"/>
              </a:lnSpc>
              <a:defRPr lang="id-ID" sz="2600" b="1" kern="1200" dirty="0">
                <a:solidFill>
                  <a:srgbClr val="901F93"/>
                </a:solidFill>
                <a:latin typeface="Trebuchet MS" panose="020B0603020202020204" pitchFamily="34" charset="0"/>
                <a:ea typeface="Microsoft YaHei UI" panose="020B0503020204020204" pitchFamily="34" charset="-122"/>
                <a:cs typeface="Lato Light" panose="020F0502020204030203" pitchFamily="34" charset="0"/>
              </a:defRPr>
            </a:lvl1pPr>
          </a:lstStyle>
          <a:p>
            <a:r>
              <a:rPr lang="en-US" dirty="0" smtClean="0"/>
              <a:t>Click to add Title</a:t>
            </a:r>
            <a:endParaRPr lang="id-ID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71140" y="1312195"/>
            <a:ext cx="6323959" cy="52835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just">
              <a:lnSpc>
                <a:spcPts val="3400"/>
              </a:lnSpc>
              <a:spcBef>
                <a:spcPts val="600"/>
              </a:spcBef>
              <a:buNone/>
              <a:defRPr lang="id-ID" sz="2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add text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76532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5435349" cy="6282000"/>
          </a:xfrm>
          <a:prstGeom prst="parallelogram">
            <a:avLst/>
          </a:prstGeom>
          <a:solidFill>
            <a:schemeClr val="bg1">
              <a:alpha val="1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5754818" y="347063"/>
            <a:ext cx="5940281" cy="52835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lnSpc>
                <a:spcPts val="3400"/>
              </a:lnSpc>
              <a:defRPr lang="id-ID" sz="2600" b="1" kern="1200" dirty="0">
                <a:solidFill>
                  <a:srgbClr val="901F93"/>
                </a:solidFill>
                <a:latin typeface="Trebuchet MS" panose="020B0603020202020204" pitchFamily="34" charset="0"/>
                <a:ea typeface="Microsoft YaHei UI" panose="020B0503020204020204" pitchFamily="34" charset="-122"/>
                <a:cs typeface="Lato Light" panose="020F0502020204030203" pitchFamily="34" charset="0"/>
              </a:defRPr>
            </a:lvl1pPr>
          </a:lstStyle>
          <a:p>
            <a:r>
              <a:rPr lang="en-US" dirty="0" smtClean="0"/>
              <a:t>Click to add Title</a:t>
            </a:r>
            <a:endParaRPr lang="id-ID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54818" y="1219988"/>
            <a:ext cx="5940281" cy="52835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just">
              <a:lnSpc>
                <a:spcPts val="3400"/>
              </a:lnSpc>
              <a:spcBef>
                <a:spcPts val="600"/>
              </a:spcBef>
              <a:buNone/>
              <a:defRPr lang="id-ID" sz="2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add text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140989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154930" y="1"/>
            <a:ext cx="6037071" cy="6282000"/>
          </a:xfrm>
          <a:prstGeom prst="parallelogram">
            <a:avLst/>
          </a:prstGeom>
          <a:solidFill>
            <a:schemeClr val="bg1">
              <a:alpha val="1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6408" y="1143148"/>
            <a:ext cx="5940281" cy="52835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just">
              <a:lnSpc>
                <a:spcPts val="3400"/>
              </a:lnSpc>
              <a:spcBef>
                <a:spcPts val="600"/>
              </a:spcBef>
              <a:buNone/>
              <a:defRPr lang="id-ID" sz="2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add text</a:t>
            </a:r>
            <a:endParaRPr lang="id-ID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706408" y="270223"/>
            <a:ext cx="5102721" cy="52835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lnSpc>
                <a:spcPts val="3400"/>
              </a:lnSpc>
              <a:defRPr lang="id-ID" sz="2600" b="1" kern="1200" dirty="0">
                <a:solidFill>
                  <a:srgbClr val="901F93"/>
                </a:solidFill>
                <a:latin typeface="Trebuchet MS" panose="020B0603020202020204" pitchFamily="34" charset="0"/>
                <a:ea typeface="Microsoft YaHei UI" panose="020B0503020204020204" pitchFamily="34" charset="-122"/>
                <a:cs typeface="Lato Light" panose="020F0502020204030203" pitchFamily="34" charset="0"/>
              </a:defRPr>
            </a:lvl1pPr>
          </a:lstStyle>
          <a:p>
            <a:r>
              <a:rPr lang="en-US" dirty="0" smtClean="0"/>
              <a:t>Click to add Title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891512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154930" y="2"/>
            <a:ext cx="6037071" cy="6231749"/>
          </a:xfrm>
          <a:prstGeom prst="teardrop">
            <a:avLst/>
          </a:prstGeom>
          <a:solidFill>
            <a:schemeClr val="bg1">
              <a:alpha val="1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706408" y="270223"/>
            <a:ext cx="5102721" cy="52835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lnSpc>
                <a:spcPts val="3400"/>
              </a:lnSpc>
              <a:defRPr lang="id-ID" sz="2600" b="1" kern="1200" dirty="0">
                <a:solidFill>
                  <a:srgbClr val="901F93"/>
                </a:solidFill>
                <a:latin typeface="Trebuchet MS" panose="020B0603020202020204" pitchFamily="34" charset="0"/>
                <a:ea typeface="Microsoft YaHei UI" panose="020B0503020204020204" pitchFamily="34" charset="-122"/>
                <a:cs typeface="Lato Light" panose="020F0502020204030203" pitchFamily="34" charset="0"/>
              </a:defRPr>
            </a:lvl1pPr>
          </a:lstStyle>
          <a:p>
            <a:r>
              <a:rPr lang="en-US" dirty="0" smtClean="0"/>
              <a:t>Click to add Title</a:t>
            </a:r>
            <a:endParaRPr lang="id-ID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6408" y="1143148"/>
            <a:ext cx="5102721" cy="52835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just">
              <a:lnSpc>
                <a:spcPts val="3400"/>
              </a:lnSpc>
              <a:spcBef>
                <a:spcPts val="600"/>
              </a:spcBef>
              <a:buNone/>
              <a:defRPr lang="id-ID" sz="2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add text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482109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880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9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0165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3786"/>
            <a:ext cx="12204000" cy="55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8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5" r:id="rId7"/>
    <p:sldLayoutId id="2147483670" r:id="rId8"/>
    <p:sldLayoutId id="2147483676" r:id="rId9"/>
    <p:sldLayoutId id="2147483671" r:id="rId10"/>
    <p:sldLayoutId id="2147483672" r:id="rId11"/>
    <p:sldLayoutId id="2147483678" r:id="rId12"/>
    <p:sldLayoutId id="2147483679" r:id="rId13"/>
    <p:sldLayoutId id="2147483673" r:id="rId14"/>
    <p:sldLayoutId id="2147483674" r:id="rId15"/>
    <p:sldLayoutId id="2147483650" r:id="rId16"/>
    <p:sldLayoutId id="2147483681" r:id="rId17"/>
    <p:sldLayoutId id="2147483704" r:id="rId1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f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fi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8.png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574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лавие 2">
            <a:extLst>
              <a:ext uri="{FF2B5EF4-FFF2-40B4-BE49-F238E27FC236}">
                <a16:creationId xmlns:a16="http://schemas.microsoft.com/office/drawing/2014/main" id="{04778520-8F63-4E81-82AB-679FD643E8ED}"/>
              </a:ext>
            </a:extLst>
          </p:cNvPr>
          <p:cNvSpPr txBox="1">
            <a:spLocks/>
          </p:cNvSpPr>
          <p:nvPr/>
        </p:nvSpPr>
        <p:spPr>
          <a:xfrm>
            <a:off x="706408" y="1143148"/>
            <a:ext cx="10345905" cy="4890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g-BG" sz="2600" b="1" dirty="0">
                <a:solidFill>
                  <a:srgbClr val="901F93"/>
                </a:solidFill>
                <a:latin typeface="Trebuchet MS" panose="020B0603020202020204" pitchFamily="34" charset="0"/>
                <a:ea typeface="Microsoft YaHei UI" panose="020B0503020204020204" pitchFamily="34" charset="-122"/>
                <a:cs typeface="Lato Light" panose="020F0502020204030203" pitchFamily="34" charset="0"/>
              </a:rPr>
              <a:t>4.</a:t>
            </a:r>
            <a:r>
              <a:rPr lang="ru-RU" sz="2600" b="1" dirty="0">
                <a:solidFill>
                  <a:srgbClr val="901F93"/>
                </a:solidFill>
                <a:latin typeface="Trebuchet MS" panose="020B0603020202020204" pitchFamily="34" charset="0"/>
                <a:ea typeface="Microsoft YaHei UI" panose="020B0503020204020204" pitchFamily="34" charset="-122"/>
                <a:cs typeface="Lato Light" panose="020F0502020204030203" pitchFamily="34" charset="0"/>
              </a:rPr>
              <a:t> </a:t>
            </a:r>
            <a:r>
              <a:rPr lang="bg-BG" sz="2600" b="1" dirty="0">
                <a:solidFill>
                  <a:srgbClr val="901F93"/>
                </a:solidFill>
                <a:latin typeface="Trebuchet MS" panose="020B0603020202020204" pitchFamily="34" charset="0"/>
                <a:ea typeface="Microsoft YaHei UI" panose="020B0503020204020204" pitchFamily="34" charset="-122"/>
                <a:cs typeface="Lato Light" panose="020F0502020204030203" pitchFamily="34" charset="0"/>
              </a:rPr>
              <a:t>ИЗГРАЖДАНЕ НА МРЕЖИ </a:t>
            </a:r>
          </a:p>
        </p:txBody>
      </p:sp>
      <p:sp>
        <p:nvSpPr>
          <p:cNvPr id="3" name="Заглавие 3">
            <a:extLst>
              <a:ext uri="{FF2B5EF4-FFF2-40B4-BE49-F238E27FC236}">
                <a16:creationId xmlns:a16="http://schemas.microsoft.com/office/drawing/2014/main" id="{73E57A47-CF5C-4449-A37E-113C05823C38}"/>
              </a:ext>
            </a:extLst>
          </p:cNvPr>
          <p:cNvSpPr txBox="1">
            <a:spLocks/>
          </p:cNvSpPr>
          <p:nvPr/>
        </p:nvSpPr>
        <p:spPr>
          <a:xfrm>
            <a:off x="706407" y="416418"/>
            <a:ext cx="5102721" cy="4959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2600" b="1" dirty="0" smtClean="0">
                <a:solidFill>
                  <a:srgbClr val="17478F"/>
                </a:solidFill>
                <a:latin typeface="Trebuchet MS" panose="020B0603020202020204" pitchFamily="34" charset="0"/>
                <a:ea typeface="Microsoft YaHei UI" panose="020B0503020204020204" pitchFamily="34" charset="-122"/>
                <a:cs typeface="Lato Light" panose="020F0502020204030203" pitchFamily="34" charset="0"/>
              </a:rPr>
              <a:t>Приоритети</a:t>
            </a:r>
            <a:endParaRPr lang="bg-BG" sz="2600" b="1" dirty="0">
              <a:solidFill>
                <a:srgbClr val="17478F"/>
              </a:solidFill>
              <a:latin typeface="Trebuchet MS" panose="020B0603020202020204" pitchFamily="34" charset="0"/>
              <a:ea typeface="Microsoft YaHei UI" panose="020B0503020204020204" pitchFamily="34" charset="-122"/>
              <a:cs typeface="Lato Light" panose="020F0502020204030203" pitchFamily="34" charset="0"/>
            </a:endParaRPr>
          </a:p>
        </p:txBody>
      </p:sp>
      <p:sp>
        <p:nvSpPr>
          <p:cNvPr id="4" name="Подзаглавие 2">
            <a:extLst>
              <a:ext uri="{FF2B5EF4-FFF2-40B4-BE49-F238E27FC236}">
                <a16:creationId xmlns:a16="http://schemas.microsoft.com/office/drawing/2014/main" id="{CC4509C8-D671-49FE-950C-CA6EF8C7DF40}"/>
              </a:ext>
            </a:extLst>
          </p:cNvPr>
          <p:cNvSpPr txBox="1">
            <a:spLocks/>
          </p:cNvSpPr>
          <p:nvPr/>
        </p:nvSpPr>
        <p:spPr>
          <a:xfrm>
            <a:off x="6365145" y="2002887"/>
            <a:ext cx="5522113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lvl1pPr marL="0" indent="0" algn="just" defTabSz="914400" rtl="0" eaLnBrk="1" latinLnBrk="0" hangingPunct="1">
              <a:lnSpc>
                <a:spcPts val="3400"/>
              </a:lnSpc>
              <a:spcBef>
                <a:spcPts val="600"/>
              </a:spcBef>
              <a:buFont typeface="Arial" panose="020B0604020202020204" pitchFamily="34" charset="0"/>
              <a:buNone/>
              <a:defRPr lang="id-ID" sz="2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bg-BG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Допринася за изпълнение на </a:t>
            </a:r>
            <a:r>
              <a:rPr lang="bg-BG" sz="1800" b="1" dirty="0">
                <a:latin typeface="Cambria" panose="02040503050406030204" pitchFamily="18" charset="0"/>
                <a:cs typeface="Times New Roman" panose="02020603050405020304" pitchFamily="18" charset="0"/>
              </a:rPr>
              <a:t>приоритетите</a:t>
            </a:r>
            <a:r>
              <a:rPr lang="bg-BG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 на РИ: 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Засилване</a:t>
            </a:r>
            <a:r>
              <a:rPr lang="ru-RU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нашето</a:t>
            </a:r>
            <a:r>
              <a:rPr lang="ru-RU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ВЪЗДЕЙСТВИЕ</a:t>
            </a:r>
            <a:endParaRPr lang="ru-RU" sz="20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bg-BG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Повишаване на нашата АНГАЖИРАНОСТ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Увеличаване</a:t>
            </a:r>
            <a:r>
              <a:rPr lang="ru-RU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способността</a:t>
            </a:r>
            <a:r>
              <a:rPr lang="ru-RU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АДАПТИРАНЕ</a:t>
            </a:r>
            <a:endParaRPr lang="ru-RU" sz="2000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лавие 2">
            <a:extLst>
              <a:ext uri="{FF2B5EF4-FFF2-40B4-BE49-F238E27FC236}">
                <a16:creationId xmlns:a16="http://schemas.microsoft.com/office/drawing/2014/main" id="{3BB22DD2-5C07-4D6C-AD05-7E5479F526CB}"/>
              </a:ext>
            </a:extLst>
          </p:cNvPr>
          <p:cNvSpPr txBox="1">
            <a:spLocks/>
          </p:cNvSpPr>
          <p:nvPr/>
        </p:nvSpPr>
        <p:spPr>
          <a:xfrm>
            <a:off x="706408" y="1863018"/>
            <a:ext cx="5102720" cy="33971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just" defTabSz="914400" rtl="0" eaLnBrk="1" latinLnBrk="0" hangingPunct="1">
              <a:lnSpc>
                <a:spcPts val="3400"/>
              </a:lnSpc>
              <a:spcBef>
                <a:spcPts val="600"/>
              </a:spcBef>
              <a:buFont typeface="Arial" panose="020B0604020202020204" pitchFamily="34" charset="0"/>
              <a:buNone/>
              <a:defRPr lang="id-ID" sz="2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Международно сътрудничество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Насърчаване участието в глобални проекти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Укрепване на професионалните и неформалните контакти между отделни ротарианци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Ендполио</a:t>
            </a:r>
            <a:r>
              <a:rPr lang="bg-BG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всички инициативи на РИ</a:t>
            </a:r>
          </a:p>
        </p:txBody>
      </p:sp>
    </p:spTree>
    <p:extLst>
      <p:ext uri="{BB962C8B-B14F-4D97-AF65-F5344CB8AC3E}">
        <p14:creationId xmlns:p14="http://schemas.microsoft.com/office/powerpoint/2010/main" val="230870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861390" y="601879"/>
            <a:ext cx="6323960" cy="4959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2600" b="1" dirty="0">
                <a:solidFill>
                  <a:srgbClr val="17478F"/>
                </a:solidFill>
                <a:latin typeface="Trebuchet MS" panose="020B0603020202020204" pitchFamily="34" charset="0"/>
                <a:ea typeface="Microsoft YaHei UI" panose="020B0503020204020204" pitchFamily="34" charset="-122"/>
                <a:cs typeface="Lato Light" panose="020F0502020204030203" pitchFamily="34" charset="0"/>
              </a:rPr>
              <a:t>Какво предстои?</a:t>
            </a:r>
          </a:p>
        </p:txBody>
      </p:sp>
      <p:sp>
        <p:nvSpPr>
          <p:cNvPr id="3" name="Subtitle 5"/>
          <p:cNvSpPr txBox="1">
            <a:spLocks/>
          </p:cNvSpPr>
          <p:nvPr/>
        </p:nvSpPr>
        <p:spPr>
          <a:xfrm>
            <a:off x="958166" y="1255101"/>
            <a:ext cx="9793358" cy="25555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g-BG" sz="2600" b="1" dirty="0"/>
              <a:t>Формулиране на: </a:t>
            </a:r>
          </a:p>
          <a:p>
            <a:pPr marL="457200" indent="-457200"/>
            <a:r>
              <a:rPr lang="bg-BG" sz="2600" dirty="0"/>
              <a:t>Цели и мерки по отделните приоритети</a:t>
            </a:r>
          </a:p>
          <a:p>
            <a:pPr marL="457200" indent="-457200"/>
            <a:r>
              <a:rPr lang="bg-BG" sz="2600" dirty="0"/>
              <a:t>Индикатори</a:t>
            </a:r>
          </a:p>
          <a:p>
            <a:pPr marL="457200" indent="-457200"/>
            <a:r>
              <a:rPr lang="bg-BG" sz="2600" dirty="0"/>
              <a:t>Годишни цели на дистрикта (за всяка ротарианска година)</a:t>
            </a:r>
          </a:p>
          <a:p>
            <a:pPr marL="457200" indent="-457200"/>
            <a:r>
              <a:rPr lang="bg-BG" sz="2600" dirty="0"/>
              <a:t>Годишни цели на клубовете, проекти, индикатори, бюджет, екип</a:t>
            </a:r>
          </a:p>
        </p:txBody>
      </p:sp>
      <p:graphicFrame>
        <p:nvGraphicFramePr>
          <p:cNvPr id="4" name="Таблица 1">
            <a:extLst>
              <a:ext uri="{FF2B5EF4-FFF2-40B4-BE49-F238E27FC236}">
                <a16:creationId xmlns:a16="http://schemas.microsoft.com/office/drawing/2014/main" id="{DE4DF602-29C5-464C-8476-B6FA28BEFD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8421055"/>
              </p:ext>
            </p:extLst>
          </p:nvPr>
        </p:nvGraphicFramePr>
        <p:xfrm>
          <a:off x="861390" y="3967989"/>
          <a:ext cx="9793358" cy="1678026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263732">
                  <a:extLst>
                    <a:ext uri="{9D8B030D-6E8A-4147-A177-3AD203B41FA5}">
                      <a16:colId xmlns:a16="http://schemas.microsoft.com/office/drawing/2014/main" val="2372306254"/>
                    </a:ext>
                  </a:extLst>
                </a:gridCol>
                <a:gridCol w="3264813">
                  <a:extLst>
                    <a:ext uri="{9D8B030D-6E8A-4147-A177-3AD203B41FA5}">
                      <a16:colId xmlns:a16="http://schemas.microsoft.com/office/drawing/2014/main" val="3869767820"/>
                    </a:ext>
                  </a:extLst>
                </a:gridCol>
                <a:gridCol w="3264813">
                  <a:extLst>
                    <a:ext uri="{9D8B030D-6E8A-4147-A177-3AD203B41FA5}">
                      <a16:colId xmlns:a16="http://schemas.microsoft.com/office/drawing/2014/main" val="2145350058"/>
                    </a:ext>
                  </a:extLst>
                </a:gridCol>
              </a:tblGrid>
              <a:tr h="3295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800" dirty="0">
                          <a:effectLst/>
                        </a:rPr>
                        <a:t> </a:t>
                      </a:r>
                      <a:endParaRPr lang="bg-BG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E28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800" dirty="0">
                          <a:effectLst/>
                        </a:rPr>
                        <a:t>База</a:t>
                      </a:r>
                      <a:endParaRPr lang="bg-BG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E28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800" dirty="0">
                          <a:effectLst/>
                        </a:rPr>
                        <a:t>Планиран индикатор</a:t>
                      </a:r>
                      <a:endParaRPr lang="bg-BG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E28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894727"/>
                  </a:ext>
                </a:extLst>
              </a:tr>
              <a:tr h="6742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800" dirty="0">
                          <a:effectLst/>
                        </a:rPr>
                        <a:t>Повишаване броя на публикациите в ….</a:t>
                      </a:r>
                      <a:endParaRPr lang="bg-BG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E28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800" dirty="0">
                          <a:effectLst/>
                        </a:rPr>
                        <a:t>20 публикации месечно</a:t>
                      </a:r>
                      <a:endParaRPr lang="bg-BG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800" dirty="0">
                          <a:effectLst/>
                        </a:rPr>
                        <a:t>10%</a:t>
                      </a:r>
                      <a:endParaRPr lang="bg-BG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98231375"/>
                  </a:ext>
                </a:extLst>
              </a:tr>
              <a:tr h="6742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800" dirty="0">
                          <a:effectLst/>
                        </a:rPr>
                        <a:t>Степен на задържане на членовете</a:t>
                      </a:r>
                      <a:endParaRPr lang="bg-BG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E28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800" dirty="0">
                          <a:effectLst/>
                        </a:rPr>
                        <a:t>95%</a:t>
                      </a:r>
                      <a:endParaRPr lang="bg-BG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800" dirty="0">
                          <a:effectLst/>
                        </a:rPr>
                        <a:t>96%</a:t>
                      </a:r>
                      <a:endParaRPr lang="bg-BG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868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419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859" y="1418579"/>
            <a:ext cx="10311642" cy="1007840"/>
          </a:xfrm>
        </p:spPr>
        <p:txBody>
          <a:bodyPr/>
          <a:lstStyle/>
          <a:p>
            <a:r>
              <a:rPr lang="en-US" i="1" dirty="0">
                <a:latin typeface="Trebuchet MS" panose="020B0603020202020204" pitchFamily="34" charset="0"/>
                <a:ea typeface="Microsoft YaHei UI" panose="020B0503020204020204" pitchFamily="34" charset="-122"/>
                <a:cs typeface="Lato Light" panose="020F0502020204030203" pitchFamily="34" charset="0"/>
              </a:rPr>
              <a:t>The time to repair the roof is when the sun is shining!</a:t>
            </a:r>
          </a:p>
          <a:p>
            <a:pPr>
              <a:spcBef>
                <a:spcPts val="600"/>
              </a:spcBef>
            </a:pPr>
            <a:r>
              <a:rPr lang="en-US" i="1" dirty="0" smtClean="0">
                <a:latin typeface="Trebuchet MS" panose="020B0603020202020204" pitchFamily="34" charset="0"/>
                <a:ea typeface="Microsoft YaHei UI" panose="020B0503020204020204" pitchFamily="34" charset="-122"/>
                <a:cs typeface="Lato Light" panose="020F0502020204030203" pitchFamily="34" charset="0"/>
              </a:rPr>
              <a:t>John </a:t>
            </a:r>
            <a:r>
              <a:rPr lang="en-US" i="1" dirty="0">
                <a:latin typeface="Trebuchet MS" panose="020B0603020202020204" pitchFamily="34" charset="0"/>
                <a:ea typeface="Microsoft YaHei UI" panose="020B0503020204020204" pitchFamily="34" charset="-122"/>
                <a:cs typeface="Lato Light" panose="020F0502020204030203" pitchFamily="34" charset="0"/>
              </a:rPr>
              <a:t>F. </a:t>
            </a:r>
            <a:r>
              <a:rPr lang="en-US" i="1" dirty="0" smtClean="0">
                <a:latin typeface="Trebuchet MS" panose="020B0603020202020204" pitchFamily="34" charset="0"/>
                <a:ea typeface="Microsoft YaHei UI" panose="020B0503020204020204" pitchFamily="34" charset="-122"/>
                <a:cs typeface="Lato Light" panose="020F0502020204030203" pitchFamily="34" charset="0"/>
              </a:rPr>
              <a:t>Kennedy</a:t>
            </a:r>
            <a:endParaRPr lang="bg-BG" i="1" dirty="0"/>
          </a:p>
        </p:txBody>
      </p:sp>
    </p:spTree>
    <p:extLst>
      <p:ext uri="{BB962C8B-B14F-4D97-AF65-F5344CB8AC3E}">
        <p14:creationId xmlns:p14="http://schemas.microsoft.com/office/powerpoint/2010/main" val="225215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57825" y="3022238"/>
            <a:ext cx="8075920" cy="643125"/>
          </a:xfrm>
        </p:spPr>
        <p:txBody>
          <a:bodyPr/>
          <a:lstStyle/>
          <a:p>
            <a:r>
              <a:rPr lang="bg-BG" dirty="0">
                <a:effectLst/>
              </a:rPr>
              <a:t>Подкрепа за младежките ни програми</a:t>
            </a:r>
            <a:endParaRPr lang="ru-RU" b="0" dirty="0"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8931" y="4725675"/>
            <a:ext cx="9713708" cy="1041311"/>
          </a:xfrm>
        </p:spPr>
        <p:txBody>
          <a:bodyPr/>
          <a:lstStyle/>
          <a:p>
            <a:r>
              <a:rPr lang="bg-BG" dirty="0">
                <a:solidFill>
                  <a:srgbClr val="17458F"/>
                </a:solidFill>
              </a:rPr>
              <a:t>ПП </a:t>
            </a:r>
            <a:r>
              <a:rPr lang="bg-BG" dirty="0" smtClean="0">
                <a:solidFill>
                  <a:srgbClr val="17458F"/>
                </a:solidFill>
              </a:rPr>
              <a:t>Мария Белински</a:t>
            </a:r>
            <a:r>
              <a:rPr lang="en-US" dirty="0" smtClean="0">
                <a:solidFill>
                  <a:srgbClr val="17458F"/>
                </a:solidFill>
              </a:rPr>
              <a:t>, </a:t>
            </a:r>
            <a:r>
              <a:rPr lang="bg-BG" dirty="0">
                <a:solidFill>
                  <a:srgbClr val="17458F"/>
                </a:solidFill>
              </a:rPr>
              <a:t>РК </a:t>
            </a:r>
            <a:r>
              <a:rPr lang="bg-BG" dirty="0" smtClean="0">
                <a:solidFill>
                  <a:srgbClr val="17458F"/>
                </a:solidFill>
              </a:rPr>
              <a:t>Бургас-Пиргос</a:t>
            </a:r>
          </a:p>
          <a:p>
            <a:r>
              <a:rPr lang="bg-BG" dirty="0" smtClean="0">
                <a:solidFill>
                  <a:srgbClr val="17458F"/>
                </a:solidFill>
              </a:rPr>
              <a:t>Председател на Комитет</a:t>
            </a:r>
            <a:r>
              <a:rPr lang="ru-RU" dirty="0" smtClean="0">
                <a:solidFill>
                  <a:srgbClr val="17458F"/>
                </a:solidFill>
              </a:rPr>
              <a:t> </a:t>
            </a:r>
            <a:r>
              <a:rPr lang="ru-RU" dirty="0">
                <a:solidFill>
                  <a:srgbClr val="17458F"/>
                </a:solidFill>
              </a:rPr>
              <a:t>СЛУЖБА НА МЛАДИТЕ </a:t>
            </a:r>
            <a:r>
              <a:rPr lang="ru-RU" dirty="0" smtClean="0">
                <a:solidFill>
                  <a:srgbClr val="17458F"/>
                </a:solidFill>
              </a:rPr>
              <a:t>ПОКОЛЕНИЯ</a:t>
            </a:r>
            <a:endParaRPr lang="bg-BG" dirty="0">
              <a:solidFill>
                <a:srgbClr val="1745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89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609600" y="3879273"/>
            <a:ext cx="10760364" cy="206723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17478F"/>
                </a:solidFill>
              </a:rPr>
              <a:t>Вече 60 </a:t>
            </a:r>
            <a:r>
              <a:rPr lang="bg-BG" b="1" dirty="0">
                <a:solidFill>
                  <a:srgbClr val="17478F"/>
                </a:solidFill>
              </a:rPr>
              <a:t>години</a:t>
            </a:r>
            <a:r>
              <a:rPr lang="ru-RU" b="1" dirty="0">
                <a:solidFill>
                  <a:srgbClr val="17478F"/>
                </a:solidFill>
              </a:rPr>
              <a:t> ротарианците се водят от  лозунга:</a:t>
            </a:r>
          </a:p>
          <a:p>
            <a:pPr algn="ctr"/>
            <a:r>
              <a:rPr lang="ru-RU" sz="2800" dirty="0">
                <a:solidFill>
                  <a:srgbClr val="17478F"/>
                </a:solidFill>
              </a:rPr>
              <a:t> </a:t>
            </a:r>
            <a:r>
              <a:rPr lang="ru-RU" sz="2800" b="1" dirty="0">
                <a:solidFill>
                  <a:srgbClr val="1747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”Всеки ротарианец -  пример на младежта.” </a:t>
            </a:r>
          </a:p>
          <a:p>
            <a:pPr algn="ctr"/>
            <a:r>
              <a:rPr lang="ru-RU" dirty="0">
                <a:solidFill>
                  <a:srgbClr val="17478F"/>
                </a:solidFill>
              </a:rPr>
              <a:t>Най-добрата инвестиция на време и ресурси е в поколението, </a:t>
            </a:r>
          </a:p>
          <a:p>
            <a:pPr algn="ctr"/>
            <a:r>
              <a:rPr lang="ru-RU" dirty="0">
                <a:solidFill>
                  <a:srgbClr val="17478F"/>
                </a:solidFill>
              </a:rPr>
              <a:t>което ще води света утре</a:t>
            </a:r>
            <a:r>
              <a:rPr lang="ru-RU" dirty="0" smtClean="0">
                <a:solidFill>
                  <a:srgbClr val="17478F"/>
                </a:solidFill>
              </a:rPr>
              <a:t>.</a:t>
            </a:r>
            <a:endParaRPr lang="bg-BG" dirty="0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3" b="13213"/>
          <a:stretch>
            <a:fillRect/>
          </a:stretch>
        </p:blipFill>
        <p:spPr>
          <a:xfrm>
            <a:off x="369454" y="486786"/>
            <a:ext cx="11413624" cy="3133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10949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5643418" y="1320801"/>
            <a:ext cx="6132946" cy="3177308"/>
          </a:xfrm>
        </p:spPr>
        <p:txBody>
          <a:bodyPr/>
          <a:lstStyle/>
          <a:p>
            <a:r>
              <a:rPr lang="ru-RU" dirty="0">
                <a:solidFill>
                  <a:srgbClr val="17478F"/>
                </a:solidFill>
              </a:rPr>
              <a:t> </a:t>
            </a:r>
            <a:r>
              <a:rPr lang="ru-RU" dirty="0">
                <a:solidFill>
                  <a:srgbClr val="1747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„За да бъде подготвена за бъдещето, Ротари трябва да продължи да бъде революционна и да вярва в силата на младостта.“</a:t>
            </a:r>
          </a:p>
          <a:p>
            <a:pPr algn="r"/>
            <a:r>
              <a:rPr lang="ru-RU" dirty="0">
                <a:solidFill>
                  <a:srgbClr val="17478F"/>
                </a:solidFill>
              </a:rPr>
              <a:t> Холгер Кнаак </a:t>
            </a:r>
          </a:p>
          <a:p>
            <a:pPr algn="r"/>
            <a:r>
              <a:rPr lang="ru-RU" dirty="0">
                <a:solidFill>
                  <a:srgbClr val="17478F"/>
                </a:solidFill>
              </a:rPr>
              <a:t> Президент на РИ 20-21</a:t>
            </a:r>
          </a:p>
          <a:p>
            <a:endParaRPr lang="bg-BG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115" r="5115"/>
          <a:stretch>
            <a:fillRect/>
          </a:stretch>
        </p:blipFill>
        <p:spPr>
          <a:xfrm>
            <a:off x="258475" y="1246909"/>
            <a:ext cx="5191125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91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AD385-87AC-CE4C-804F-03244C365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818" y="130629"/>
            <a:ext cx="10383982" cy="831958"/>
          </a:xfrm>
        </p:spPr>
        <p:txBody>
          <a:bodyPr>
            <a:normAutofit/>
          </a:bodyPr>
          <a:lstStyle/>
          <a:p>
            <a:pPr algn="ctr"/>
            <a:r>
              <a:rPr lang="bg-BG" sz="4000" b="1" dirty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</a:rPr>
              <a:t>Партньори и програми на Ротари</a:t>
            </a:r>
            <a:endParaRPr lang="en-US" sz="4000" b="1" dirty="0">
              <a:solidFill>
                <a:schemeClr val="accent3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75B8E-114C-AB43-AC81-C2EB2DD1A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8496" y="1825625"/>
            <a:ext cx="2874264" cy="35607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bg-BG" sz="2000" dirty="0">
              <a:latin typeface="Exo 2" pitchFamily="2" charset="77"/>
            </a:endParaRPr>
          </a:p>
          <a:p>
            <a:pPr marL="0" indent="0">
              <a:buNone/>
            </a:pPr>
            <a:endParaRPr lang="bg-BG" sz="2000" dirty="0">
              <a:latin typeface="Exo 2" pitchFamily="2" charset="77"/>
            </a:endParaRPr>
          </a:p>
          <a:p>
            <a:pPr marL="0" indent="0">
              <a:buNone/>
            </a:pPr>
            <a:endParaRPr lang="bg-BG" sz="2000" dirty="0">
              <a:latin typeface="Exo 2" pitchFamily="2" charset="77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375B8E-114C-AB43-AC81-C2EB2DD1A075}"/>
              </a:ext>
            </a:extLst>
          </p:cNvPr>
          <p:cNvSpPr txBox="1">
            <a:spLocks/>
          </p:cNvSpPr>
          <p:nvPr/>
        </p:nvSpPr>
        <p:spPr>
          <a:xfrm>
            <a:off x="838200" y="2739853"/>
            <a:ext cx="4027387" cy="1276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bg-BG" sz="2000" dirty="0">
              <a:latin typeface="Exo 2" pitchFamily="2" charset="77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47" y="1016852"/>
            <a:ext cx="4841207" cy="209382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7" name="Rectangle 16"/>
          <p:cNvSpPr/>
          <p:nvPr/>
        </p:nvSpPr>
        <p:spPr>
          <a:xfrm>
            <a:off x="5940024" y="1010982"/>
            <a:ext cx="4837621" cy="2101226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262" y="1009856"/>
            <a:ext cx="4857383" cy="2100818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grpSp>
        <p:nvGrpSpPr>
          <p:cNvPr id="21" name="Group 20"/>
          <p:cNvGrpSpPr/>
          <p:nvPr/>
        </p:nvGrpSpPr>
        <p:grpSpPr>
          <a:xfrm>
            <a:off x="648885" y="3620168"/>
            <a:ext cx="4837621" cy="2107845"/>
            <a:chOff x="648885" y="3620168"/>
            <a:chExt cx="4837621" cy="2107845"/>
          </a:xfrm>
        </p:grpSpPr>
        <p:sp>
          <p:nvSpPr>
            <p:cNvPr id="18" name="Rectangle 17"/>
            <p:cNvSpPr/>
            <p:nvPr/>
          </p:nvSpPr>
          <p:spPr>
            <a:xfrm>
              <a:off x="648885" y="3620168"/>
              <a:ext cx="4837621" cy="210122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008" y="3681794"/>
              <a:ext cx="3491841" cy="2046219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5940023" y="3626787"/>
            <a:ext cx="4837621" cy="2101226"/>
            <a:chOff x="5940023" y="3626787"/>
            <a:chExt cx="4837621" cy="2101226"/>
          </a:xfrm>
        </p:grpSpPr>
        <p:sp>
          <p:nvSpPr>
            <p:cNvPr id="19" name="Rectangle 18"/>
            <p:cNvSpPr/>
            <p:nvPr/>
          </p:nvSpPr>
          <p:spPr>
            <a:xfrm>
              <a:off x="5940023" y="3626787"/>
              <a:ext cx="4837621" cy="210122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3359" y="3834846"/>
              <a:ext cx="3573295" cy="16318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8925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25991" y="2517569"/>
            <a:ext cx="5055607" cy="3144451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>
                <a:solidFill>
                  <a:srgbClr val="1747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Rotaract </a:t>
            </a:r>
            <a:r>
              <a:rPr lang="ru-RU" dirty="0">
                <a:solidFill>
                  <a:srgbClr val="17478F"/>
                </a:solidFill>
              </a:rPr>
              <a:t>(1967г.) съкратено от „Rotary in action“ означава Ротари в действие - Ротаракт е клуб за млади хора на възраст над 18 години. </a:t>
            </a:r>
            <a:r>
              <a:rPr lang="ru-RU" b="1" dirty="0">
                <a:solidFill>
                  <a:srgbClr val="17478F"/>
                </a:solidFill>
              </a:rPr>
              <a:t>Ротаракт клубовете са членове на Ротари Интернешънъл. (ЗС 2019)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91" y="219195"/>
            <a:ext cx="5218628" cy="24325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619" y="1273060"/>
            <a:ext cx="6552856" cy="455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78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5887" r="5887"/>
          <a:stretch>
            <a:fillRect/>
          </a:stretch>
        </p:blipFill>
        <p:spPr>
          <a:xfrm>
            <a:off x="8078074" y="313499"/>
            <a:ext cx="4010212" cy="4060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928474" y="313499"/>
            <a:ext cx="4073153" cy="2350772"/>
          </a:xfrm>
        </p:spPr>
        <p:txBody>
          <a:bodyPr/>
          <a:lstStyle/>
          <a:p>
            <a:r>
              <a:rPr lang="bg-BG" sz="2400" b="1" dirty="0">
                <a:solidFill>
                  <a:srgbClr val="17478F"/>
                </a:solidFill>
              </a:rPr>
              <a:t>Партньорството между Ротари и Ротаракт клубовете  </a:t>
            </a:r>
            <a:r>
              <a:rPr lang="bg-BG" sz="2400" dirty="0">
                <a:solidFill>
                  <a:srgbClr val="17478F"/>
                </a:solidFill>
              </a:rPr>
              <a:t>е от ключово значение за развитието на нашата организация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55" y="199912"/>
            <a:ext cx="3650673" cy="3650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371" y="3197194"/>
            <a:ext cx="4581405" cy="2913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30" y="3037342"/>
            <a:ext cx="4332166" cy="3232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15429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29862" y="2276261"/>
            <a:ext cx="5905839" cy="3657411"/>
          </a:xfrm>
        </p:spPr>
        <p:txBody>
          <a:bodyPr/>
          <a:lstStyle/>
          <a:p>
            <a:r>
              <a:rPr lang="ru-RU" b="1" dirty="0">
                <a:solidFill>
                  <a:srgbClr val="1747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sz="2700" b="1" dirty="0">
                <a:solidFill>
                  <a:srgbClr val="1747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nteract </a:t>
            </a:r>
            <a:r>
              <a:rPr lang="ru-RU" sz="2700" dirty="0">
                <a:solidFill>
                  <a:srgbClr val="17478F"/>
                </a:solidFill>
              </a:rPr>
              <a:t>(1962г.) е програма на Ротари за младежи на възраст между 12 и 18 </a:t>
            </a:r>
            <a:r>
              <a:rPr lang="ru-RU" sz="2700" dirty="0" smtClean="0">
                <a:solidFill>
                  <a:srgbClr val="17478F"/>
                </a:solidFill>
              </a:rPr>
              <a:t>години</a:t>
            </a:r>
            <a:r>
              <a:rPr lang="en-US" sz="2700" dirty="0" smtClean="0">
                <a:solidFill>
                  <a:srgbClr val="17478F"/>
                </a:solidFill>
              </a:rPr>
              <a:t>. </a:t>
            </a:r>
            <a:r>
              <a:rPr lang="bg-BG" sz="2700" dirty="0">
                <a:solidFill>
                  <a:srgbClr val="17478F"/>
                </a:solidFill>
              </a:rPr>
              <a:t>Буквално тази дума </a:t>
            </a:r>
            <a:r>
              <a:rPr lang="bg-BG" sz="2700" dirty="0" smtClean="0">
                <a:solidFill>
                  <a:srgbClr val="17478F"/>
                </a:solidFill>
              </a:rPr>
              <a:t>означава „общувам, взаимодействам“.</a:t>
            </a:r>
          </a:p>
          <a:p>
            <a:r>
              <a:rPr lang="ru-RU" sz="2700" dirty="0" smtClean="0">
                <a:solidFill>
                  <a:srgbClr val="17478F"/>
                </a:solidFill>
              </a:rPr>
              <a:t>Ротари </a:t>
            </a:r>
            <a:r>
              <a:rPr lang="ru-RU" sz="2700" dirty="0">
                <a:solidFill>
                  <a:srgbClr val="17478F"/>
                </a:solidFill>
              </a:rPr>
              <a:t>клубовете могат да стимулират и вдъхновяват млади лидери, като ги насърчават да станат отговорни граждани на света 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747"/>
            <a:ext cx="5230821" cy="24386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280" y="2338309"/>
            <a:ext cx="4119302" cy="3916381"/>
          </a:xfrm>
          <a:prstGeom prst="ellipse">
            <a:avLst/>
          </a:prstGeom>
          <a:ln w="6350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9923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18040" y="2638036"/>
            <a:ext cx="8075920" cy="1272143"/>
          </a:xfrm>
        </p:spPr>
        <p:txBody>
          <a:bodyPr/>
          <a:lstStyle/>
          <a:p>
            <a:r>
              <a:rPr lang="bg-BG" dirty="0">
                <a:effectLst/>
              </a:rPr>
              <a:t>Плановете са </a:t>
            </a:r>
            <a:r>
              <a:rPr lang="bg-BG" dirty="0" smtClean="0">
                <a:effectLst/>
              </a:rPr>
              <a:t>нищо.</a:t>
            </a:r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r>
              <a:rPr lang="bg-BG" dirty="0" smtClean="0">
                <a:effectLst/>
              </a:rPr>
              <a:t>Планирането </a:t>
            </a:r>
            <a:r>
              <a:rPr lang="bg-BG" dirty="0">
                <a:effectLst/>
              </a:rPr>
              <a:t>е всичко!</a:t>
            </a:r>
            <a:endParaRPr lang="ru-RU" b="0" dirty="0"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4000" y="4779463"/>
            <a:ext cx="9144000" cy="528350"/>
          </a:xfrm>
        </p:spPr>
        <p:txBody>
          <a:bodyPr/>
          <a:lstStyle/>
          <a:p>
            <a:r>
              <a:rPr lang="bg-BG" dirty="0">
                <a:solidFill>
                  <a:srgbClr val="17458F"/>
                </a:solidFill>
              </a:rPr>
              <a:t>ПП Маргарита </a:t>
            </a:r>
            <a:r>
              <a:rPr lang="bg-BG" dirty="0" smtClean="0">
                <a:solidFill>
                  <a:srgbClr val="17458F"/>
                </a:solidFill>
              </a:rPr>
              <a:t>Богданова</a:t>
            </a:r>
            <a:r>
              <a:rPr lang="en-US" dirty="0" smtClean="0">
                <a:solidFill>
                  <a:srgbClr val="17458F"/>
                </a:solidFill>
              </a:rPr>
              <a:t>, </a:t>
            </a:r>
            <a:r>
              <a:rPr lang="bg-BG" dirty="0" smtClean="0">
                <a:solidFill>
                  <a:srgbClr val="17458F"/>
                </a:solidFill>
              </a:rPr>
              <a:t>РК Свищов</a:t>
            </a:r>
            <a:endParaRPr lang="bg-BG" dirty="0">
              <a:solidFill>
                <a:srgbClr val="1745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7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26"/>
          </p:nvPr>
        </p:nvSpPr>
        <p:spPr>
          <a:xfrm>
            <a:off x="342254" y="3509274"/>
            <a:ext cx="11425381" cy="3580467"/>
          </a:xfrm>
        </p:spPr>
        <p:txBody>
          <a:bodyPr/>
          <a:lstStyle/>
          <a:p>
            <a:pPr algn="just"/>
            <a:r>
              <a:rPr lang="ru-RU" sz="2700" dirty="0">
                <a:solidFill>
                  <a:srgbClr val="17478F"/>
                </a:solidFill>
              </a:rPr>
              <a:t>Всеки Ротари клуб, който е създал своята младежка програма Интеракт клуб, е приел да напътства и води младежите, съгласно правилата на Ротари и действащото в страната законодателство. Силните клубове Interact започват с ангажирани ротари клубове спонсори. Ротари клубът подкрепя младите приятели, дава им насоки , работи заедно с тях по проекти, подкрепя ги. </a:t>
            </a:r>
          </a:p>
          <a:p>
            <a:pPr algn="ctr"/>
            <a:r>
              <a:rPr lang="ru-RU" sz="2700" dirty="0">
                <a:solidFill>
                  <a:srgbClr val="17478F"/>
                </a:solidFill>
              </a:rPr>
              <a:t>Бъдете </a:t>
            </a:r>
            <a:r>
              <a:rPr lang="ru-RU" sz="2700" b="1" dirty="0">
                <a:solidFill>
                  <a:srgbClr val="1747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МЕНТОРИ</a:t>
            </a:r>
            <a:r>
              <a:rPr lang="ru-RU" sz="2700" dirty="0">
                <a:solidFill>
                  <a:srgbClr val="17478F"/>
                </a:solidFill>
              </a:rPr>
              <a:t>  на ИАК !</a:t>
            </a:r>
          </a:p>
          <a:p>
            <a:endParaRPr lang="bg-BG" dirty="0"/>
          </a:p>
          <a:p>
            <a:endParaRPr lang="bg-B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56" y="413779"/>
            <a:ext cx="3783942" cy="2855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75" y="1400640"/>
            <a:ext cx="2800698" cy="2108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419" y="50288"/>
            <a:ext cx="3252216" cy="2167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509" y="-125961"/>
            <a:ext cx="3127374" cy="2343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69022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6"/>
          </p:nvPr>
        </p:nvSpPr>
        <p:spPr>
          <a:xfrm>
            <a:off x="283165" y="840508"/>
            <a:ext cx="6662579" cy="5293437"/>
          </a:xfrm>
        </p:spPr>
        <p:txBody>
          <a:bodyPr/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17478F"/>
                </a:solidFill>
              </a:rPr>
              <a:t>Изтеглете Ръководството за взаимодействие за спонсори и съветници на Ротари клуб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17478F"/>
                </a:solidFill>
              </a:rPr>
              <a:t>намерете членове, изберете офицери за вашия клуб </a:t>
            </a:r>
            <a:r>
              <a:rPr lang="en-US" dirty="0">
                <a:solidFill>
                  <a:srgbClr val="17478F"/>
                </a:solidFill>
              </a:rPr>
              <a:t>Interact,</a:t>
            </a:r>
            <a:endParaRPr lang="ru-RU" dirty="0">
              <a:solidFill>
                <a:srgbClr val="17478F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17478F"/>
                </a:solidFill>
              </a:rPr>
              <a:t>Подкрепете и помогнете на младежите да работят по интересни и смислени проекти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17478F"/>
                </a:solidFill>
              </a:rPr>
              <a:t>Свържете се с глобалната общност на Interact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17478F"/>
                </a:solidFill>
              </a:rPr>
              <a:t>Наемете зала, където да се провеждат сбирките</a:t>
            </a:r>
          </a:p>
          <a:p>
            <a:pPr algn="just"/>
            <a:r>
              <a:rPr lang="ru-RU" dirty="0">
                <a:solidFill>
                  <a:srgbClr val="17478F"/>
                </a:solidFill>
              </a:rPr>
              <a:t>След като организирате Интеракт </a:t>
            </a:r>
            <a:r>
              <a:rPr lang="ru-RU" dirty="0" smtClean="0">
                <a:solidFill>
                  <a:srgbClr val="17478F"/>
                </a:solidFill>
              </a:rPr>
              <a:t>клуб, </a:t>
            </a:r>
            <a:r>
              <a:rPr lang="ru-RU" dirty="0">
                <a:solidFill>
                  <a:srgbClr val="17478F"/>
                </a:solidFill>
              </a:rPr>
              <a:t>можете да кандидатствате за харта от Ротари Интернешънъл. </a:t>
            </a:r>
            <a:r>
              <a:rPr lang="ru-RU" b="1" dirty="0">
                <a:solidFill>
                  <a:srgbClr val="17478F"/>
                </a:solidFill>
              </a:rPr>
              <a:t>Не се изисква такса.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291" y="266357"/>
            <a:ext cx="3643746" cy="36291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509" y="3659909"/>
            <a:ext cx="4966711" cy="2399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581891" y="53921"/>
            <a:ext cx="691341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600" b="1" dirty="0">
                <a:solidFill>
                  <a:srgbClr val="E9ABE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АКО ОЩЕ НЕ СПОНСОРИРАТЕ ИНТЕРАКТ КЛУБ -  </a:t>
            </a:r>
          </a:p>
          <a:p>
            <a:pPr lvl="0" algn="ctr"/>
            <a:r>
              <a:rPr lang="ru-RU" sz="2600" b="1" dirty="0">
                <a:solidFill>
                  <a:srgbClr val="E9ABE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ДА ЗАПОЧНЕТЕ?</a:t>
            </a:r>
          </a:p>
        </p:txBody>
      </p:sp>
    </p:spTree>
    <p:extLst>
      <p:ext uri="{BB962C8B-B14F-4D97-AF65-F5344CB8AC3E}">
        <p14:creationId xmlns:p14="http://schemas.microsoft.com/office/powerpoint/2010/main" val="36240331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402" y="769492"/>
            <a:ext cx="4009598" cy="4009598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26"/>
          </p:nvPr>
        </p:nvSpPr>
        <p:spPr>
          <a:xfrm>
            <a:off x="541781" y="988291"/>
            <a:ext cx="8121927" cy="5303503"/>
          </a:xfrm>
        </p:spPr>
        <p:txBody>
          <a:bodyPr/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600" b="1" dirty="0">
                <a:solidFill>
                  <a:srgbClr val="1747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Силните клубове Interact започват с ангажирани ротари клубове спонсори.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600" b="1" dirty="0">
                <a:solidFill>
                  <a:srgbClr val="1747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Актуализирайте информацията за клуба. </a:t>
            </a:r>
            <a:r>
              <a:rPr lang="ru-RU" sz="2600" dirty="0">
                <a:solidFill>
                  <a:srgbClr val="17478F"/>
                </a:solidFill>
              </a:rPr>
              <a:t>Спонсор Клубовете трябва да актуализират информацията за съветник на Интеракт клуб ежегодно в My Rotary, за да поддържат активния статут на клуба и да продължават да получават ресурси от Rotary International.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600" b="1" dirty="0">
                <a:solidFill>
                  <a:srgbClr val="1747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Повечето Интерактори са непълнолетни</a:t>
            </a:r>
            <a:r>
              <a:rPr lang="ru-RU" sz="2600" dirty="0">
                <a:solidFill>
                  <a:srgbClr val="17478F"/>
                </a:solidFill>
              </a:rPr>
              <a:t>, Rotary International не публикува публично списъци на клубовете на Interact или тяхната информация за контакт. </a:t>
            </a:r>
            <a:endParaRPr lang="bg-BG" sz="2600" dirty="0">
              <a:solidFill>
                <a:srgbClr val="17478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1255" y="385330"/>
            <a:ext cx="3373582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</a:rPr>
              <a:t>НЕ ЗАБРАВЯЙТЕ! </a:t>
            </a:r>
          </a:p>
        </p:txBody>
      </p:sp>
    </p:spTree>
    <p:extLst>
      <p:ext uri="{BB962C8B-B14F-4D97-AF65-F5344CB8AC3E}">
        <p14:creationId xmlns:p14="http://schemas.microsoft.com/office/powerpoint/2010/main" val="41480351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6174551" y="1089890"/>
            <a:ext cx="5223122" cy="4544291"/>
          </a:xfrm>
        </p:spPr>
        <p:txBody>
          <a:bodyPr/>
          <a:lstStyle/>
          <a:p>
            <a:r>
              <a:rPr lang="ru-RU" sz="2800" b="1" dirty="0">
                <a:solidFill>
                  <a:srgbClr val="1747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Rotary Youth Exchange </a:t>
            </a:r>
            <a:r>
              <a:rPr lang="ru-RU" sz="2800" dirty="0">
                <a:solidFill>
                  <a:srgbClr val="17478F"/>
                </a:solidFill>
              </a:rPr>
              <a:t>– ученици от гимназиален курс, спонсорирани от Ротари клубове или дистрикти са изпращани да учат или пътуват в чужбина с цел да подобрят международното разбирателство и добрата воля, както и да получат личен опит за живота, културата и образованието в друга държава.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6" y="2685473"/>
            <a:ext cx="5560290" cy="34751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31" y="276246"/>
            <a:ext cx="5218628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512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7079" y="412919"/>
            <a:ext cx="5038610" cy="5387244"/>
          </a:xfrm>
        </p:spPr>
        <p:txBody>
          <a:bodyPr/>
          <a:lstStyle/>
          <a:p>
            <a:r>
              <a:rPr lang="ru-RU" sz="2800" dirty="0">
                <a:solidFill>
                  <a:srgbClr val="17478F"/>
                </a:solidFill>
              </a:rPr>
              <a:t>Ежегодно около 9000 младежи  между  14 и 30 години гостуват на  ротариански семейства в повече от 80 държави и участват в програмата за период от няколко седмици до една година.</a:t>
            </a:r>
          </a:p>
          <a:p>
            <a:r>
              <a:rPr lang="ru-RU" sz="2800" dirty="0">
                <a:solidFill>
                  <a:srgbClr val="17478F"/>
                </a:solidFill>
              </a:rPr>
              <a:t>Те са посланици на своята страна и култура и ще представят клуба, който ги спонсорира, проектите по които клуба работи и себе </a:t>
            </a:r>
            <a:r>
              <a:rPr lang="ru-RU" sz="2800" dirty="0" smtClean="0">
                <a:solidFill>
                  <a:srgbClr val="17478F"/>
                </a:solidFill>
              </a:rPr>
              <a:t>си. </a:t>
            </a:r>
            <a:endParaRPr lang="bg-BG" sz="2800" dirty="0">
              <a:solidFill>
                <a:srgbClr val="17478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123" y="193963"/>
            <a:ext cx="4844622" cy="30553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874" y="3734795"/>
            <a:ext cx="6382871" cy="219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821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335822" y="248208"/>
            <a:ext cx="5312538" cy="16396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901F9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57962" y="1803233"/>
            <a:ext cx="4010212" cy="4010212"/>
          </a:xfr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8931" y="248208"/>
            <a:ext cx="5491019" cy="1677382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ea typeface="+mn-ea"/>
                <a:cs typeface="+mn-cs"/>
              </a:rPr>
              <a:t>Развива лидерски умения 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ea typeface="+mn-ea"/>
                <a:cs typeface="+mn-cs"/>
              </a:rPr>
              <a:t>Запознанство с  нов език и култура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ea typeface="+mn-ea"/>
                <a:cs typeface="+mn-cs"/>
              </a:rPr>
              <a:t>Изгражда трайни приятелства 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ea typeface="+mn-ea"/>
                <a:cs typeface="+mn-cs"/>
              </a:rPr>
              <a:t>Ставате глобален гражданин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072" y="375538"/>
            <a:ext cx="2235201" cy="13849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</a:rPr>
              <a:t>Какви са ползите?</a:t>
            </a:r>
          </a:p>
          <a:p>
            <a:pPr algn="ctr"/>
            <a:endParaRPr lang="ru-RU" sz="2800" b="1" dirty="0">
              <a:solidFill>
                <a:schemeClr val="accent3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35822" y="2184079"/>
            <a:ext cx="2425702" cy="13849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</a:rPr>
              <a:t>Колко дълго траят обмените?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86127" y="4471150"/>
            <a:ext cx="2235201" cy="13849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</a:rPr>
              <a:t>Какви са </a:t>
            </a:r>
            <a:r>
              <a:rPr lang="ru-RU" sz="2800" b="1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</a:rPr>
              <a:t>разходите?</a:t>
            </a:r>
          </a:p>
          <a:p>
            <a:pPr algn="ctr"/>
            <a:endParaRPr lang="ru-RU" sz="2800" b="1" dirty="0">
              <a:solidFill>
                <a:schemeClr val="accent3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31716" y="2024227"/>
            <a:ext cx="5068794" cy="17046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901F9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</a:rPr>
              <a:t>Дългосрочният обмен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</a:rPr>
              <a:t>- цяла учебна година. 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</a:rPr>
              <a:t>Краткосрочните обмени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</a:rPr>
              <a:t>- от няколко дни до три месеца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292437" y="3976365"/>
            <a:ext cx="4950690" cy="22019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901F9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</a:rPr>
              <a:t>Двупосочни самолетни билети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</a:rPr>
              <a:t>Застраховка за пътуване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</a:rPr>
              <a:t>Документи за пътуване (като паспорти и визи)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</a:rPr>
              <a:t>Джобни пари за допълнителни пътувания или обиколки</a:t>
            </a:r>
          </a:p>
        </p:txBody>
      </p:sp>
    </p:spTree>
    <p:extLst>
      <p:ext uri="{BB962C8B-B14F-4D97-AF65-F5344CB8AC3E}">
        <p14:creationId xmlns:p14="http://schemas.microsoft.com/office/powerpoint/2010/main" val="4345594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419" y="205213"/>
            <a:ext cx="4749102" cy="22273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19" y="2697566"/>
            <a:ext cx="3537527" cy="353752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221019" y="2697254"/>
            <a:ext cx="663170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dirty="0">
                <a:solidFill>
                  <a:srgbClr val="1747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</a:rPr>
              <a:t>Rotary Youth Leadership Award (RYLA) </a:t>
            </a:r>
            <a:r>
              <a:rPr lang="ru-RU" sz="2600" dirty="0">
                <a:solidFill>
                  <a:srgbClr val="17478F"/>
                </a:solidFill>
              </a:rPr>
              <a:t>- </a:t>
            </a:r>
            <a:r>
              <a:rPr lang="ru-RU" sz="2600" dirty="0">
                <a:solidFill>
                  <a:srgbClr val="17478F"/>
                </a:solidFill>
                <a:latin typeface="Lato"/>
              </a:rPr>
              <a:t>интензивна обучителна програма за младежи на възраст 18-30 години. Програмата се провежда под формата на семинар, лагер или workshop, с продължителност 3-10 дни. Организатор може да е:  местен клуб , на дистриктно ниво или международен семинар.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29310" y="337128"/>
            <a:ext cx="6911110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ИМАТЕ ЛИ ВСИЧКО НЕОБХОДИМО, ЗА ДА СТАНЕТЕ ДИНАМИЧЕН ЛИДЕР И ДА ПРОМЕНИТЕ СЕБЕ СИ И СВЕТА?</a:t>
            </a:r>
          </a:p>
        </p:txBody>
      </p:sp>
    </p:spTree>
    <p:extLst>
      <p:ext uri="{BB962C8B-B14F-4D97-AF65-F5344CB8AC3E}">
        <p14:creationId xmlns:p14="http://schemas.microsoft.com/office/powerpoint/2010/main" val="25301219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26329" y="2207491"/>
            <a:ext cx="9217890" cy="23570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901F9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8" name="Rectangle 7"/>
          <p:cNvSpPr/>
          <p:nvPr/>
        </p:nvSpPr>
        <p:spPr>
          <a:xfrm>
            <a:off x="2826328" y="181335"/>
            <a:ext cx="9217890" cy="19559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901F9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" name="Rectangle 2"/>
          <p:cNvSpPr/>
          <p:nvPr/>
        </p:nvSpPr>
        <p:spPr>
          <a:xfrm>
            <a:off x="2881745" y="198315"/>
            <a:ext cx="88484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</a:rPr>
              <a:t>Изгражда умения за комуникация и решаване на проблеми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</a:rPr>
              <a:t>Учиш се как да станете динамичен лидер в общността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</a:rPr>
              <a:t>Отключва потенциала на всеки да превърне мотивацията в действие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</a:rPr>
              <a:t>Създават се трайни приятелства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4109" y="490166"/>
            <a:ext cx="2235201" cy="13849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</a:rPr>
              <a:t>Какви са ползите?</a:t>
            </a:r>
          </a:p>
          <a:p>
            <a:pPr algn="ctr"/>
            <a:endParaRPr lang="ru-RU" sz="2800" b="1" dirty="0">
              <a:solidFill>
                <a:schemeClr val="accent3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26329" y="2207491"/>
            <a:ext cx="9143998" cy="2308324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</a:rPr>
              <a:t>Участниците се номинират от ротари клубове. Всеки клуб или дистрикт, който организира RYLA, поставя специфични изисквания за участие. 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</a:rPr>
              <a:t>За да научите повече за събитията на RYLA, как да кандидатствате и всички разходи , свържете се с клуба организатор. </a:t>
            </a:r>
          </a:p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</a:rPr>
              <a:t> </a:t>
            </a:r>
            <a:r>
              <a:rPr lang="ru-RU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</a:rPr>
              <a:t>РК </a:t>
            </a:r>
            <a:r>
              <a:rPr lang="ru-RU" sz="2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</a:rPr>
              <a:t>Бургас-Пиргос </a:t>
            </a:r>
            <a:r>
              <a:rPr lang="ru-RU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</a:rPr>
              <a:t>е заявил организиране на RYLA – </a:t>
            </a:r>
            <a:r>
              <a:rPr lang="ru-RU" sz="2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</a:rPr>
              <a:t>15,16,17.04.2022 </a:t>
            </a:r>
            <a:endParaRPr lang="ru-RU" sz="2300" dirty="0">
              <a:solidFill>
                <a:schemeClr val="tx1">
                  <a:lumMod val="75000"/>
                  <a:lumOff val="25000"/>
                </a:schemeClr>
              </a:solidFill>
              <a:latin typeface="Lat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109" y="2386447"/>
            <a:ext cx="2235201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</a:rPr>
              <a:t>Как може да се участва?</a:t>
            </a:r>
          </a:p>
          <a:p>
            <a:pPr algn="ctr"/>
            <a:endParaRPr lang="ru-RU" sz="2800" b="1" dirty="0">
              <a:solidFill>
                <a:schemeClr val="accent3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10" y="4564587"/>
            <a:ext cx="8848436" cy="172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786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312527" y="1068598"/>
            <a:ext cx="4250237" cy="2272417"/>
          </a:xfrm>
        </p:spPr>
        <p:txBody>
          <a:bodyPr/>
          <a:lstStyle/>
          <a:p>
            <a:r>
              <a:rPr lang="ru-RU" sz="2400" dirty="0">
                <a:solidFill>
                  <a:srgbClr val="17478F"/>
                </a:solidFill>
              </a:rPr>
              <a:t>В </a:t>
            </a:r>
            <a:r>
              <a:rPr lang="en-US" sz="2400" dirty="0">
                <a:solidFill>
                  <a:srgbClr val="17478F"/>
                </a:solidFill>
              </a:rPr>
              <a:t>RYLA</a:t>
            </a:r>
            <a:r>
              <a:rPr lang="bg-BG" sz="2400" dirty="0">
                <a:solidFill>
                  <a:srgbClr val="17478F"/>
                </a:solidFill>
              </a:rPr>
              <a:t> </a:t>
            </a:r>
            <a:r>
              <a:rPr lang="ru-RU" sz="2400" dirty="0">
                <a:solidFill>
                  <a:srgbClr val="17478F"/>
                </a:solidFill>
              </a:rPr>
              <a:t>семинара в гр. Бургас взимат участие  младежи на възраст от 18 до 25 години изпратени от различни  Ротари клуба от  </a:t>
            </a:r>
            <a:r>
              <a:rPr lang="ru-RU" sz="2400" dirty="0">
                <a:solidFill>
                  <a:srgbClr val="1747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Дистрикт  2482.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0982" y="842665"/>
            <a:ext cx="4037757" cy="23448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927" y="3229432"/>
            <a:ext cx="5524812" cy="25971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054" y="1068598"/>
            <a:ext cx="3647745" cy="2585295"/>
          </a:xfrm>
          <a:prstGeom prst="rect">
            <a:avLst/>
          </a:prstGeom>
        </p:spPr>
      </p:pic>
      <p:sp>
        <p:nvSpPr>
          <p:cNvPr id="9" name="Subtitle 5"/>
          <p:cNvSpPr txBox="1">
            <a:spLocks/>
          </p:cNvSpPr>
          <p:nvPr/>
        </p:nvSpPr>
        <p:spPr>
          <a:xfrm>
            <a:off x="285953" y="4029151"/>
            <a:ext cx="5903546" cy="179741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just" defTabSz="914400" rtl="0" eaLnBrk="1" latinLnBrk="0" hangingPunct="1">
              <a:lnSpc>
                <a:spcPts val="3400"/>
              </a:lnSpc>
              <a:spcBef>
                <a:spcPts val="600"/>
              </a:spcBef>
              <a:buFont typeface="Arial" panose="020B0604020202020204" pitchFamily="34" charset="0"/>
              <a:buNone/>
              <a:defRPr lang="id-ID" sz="2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rgbClr val="17478F"/>
                </a:solidFill>
              </a:rPr>
              <a:t>По време на семинара  участниците  са провокирани   чрез различни игри и задачи да  разкрият   умения , които те самите не са сигурни дали притежават. </a:t>
            </a:r>
            <a:endParaRPr lang="bg-BG" sz="2400" dirty="0">
              <a:solidFill>
                <a:srgbClr val="17478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5852" y="186138"/>
            <a:ext cx="1018771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g-BG" sz="2800" b="1" dirty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</a:rPr>
              <a:t>RYLA СЕМИНАР организиран от РК Бургас- Пиргос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0034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86622" y="940565"/>
            <a:ext cx="8090760" cy="5432256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ru-RU" dirty="0">
                <a:solidFill>
                  <a:srgbClr val="17478F"/>
                </a:solidFill>
              </a:rPr>
              <a:t>За да се случи това : </a:t>
            </a:r>
          </a:p>
          <a:p>
            <a:pPr algn="just">
              <a:lnSpc>
                <a:spcPct val="100000"/>
              </a:lnSpc>
            </a:pPr>
            <a:r>
              <a:rPr lang="ru-RU" b="1" dirty="0">
                <a:solidFill>
                  <a:srgbClr val="1747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ПЪРВО</a:t>
            </a:r>
            <a:r>
              <a:rPr lang="ru-RU" dirty="0">
                <a:solidFill>
                  <a:srgbClr val="17478F"/>
                </a:solidFill>
              </a:rPr>
              <a:t>  условие е да решите каква ще е рамката: </a:t>
            </a:r>
          </a:p>
          <a:p>
            <a:pPr algn="just">
              <a:lnSpc>
                <a:spcPct val="100000"/>
              </a:lnSpc>
            </a:pPr>
            <a:r>
              <a:rPr lang="ru-RU" dirty="0">
                <a:solidFill>
                  <a:srgbClr val="17478F"/>
                </a:solidFill>
              </a:rPr>
              <a:t>- само за вашия град или зона</a:t>
            </a:r>
          </a:p>
          <a:p>
            <a:pPr algn="just">
              <a:lnSpc>
                <a:spcPct val="100000"/>
              </a:lnSpc>
            </a:pPr>
            <a:r>
              <a:rPr lang="ru-RU" dirty="0">
                <a:solidFill>
                  <a:srgbClr val="17478F"/>
                </a:solidFill>
              </a:rPr>
              <a:t>- На Дистриктно ниво</a:t>
            </a:r>
          </a:p>
          <a:p>
            <a:pPr marL="342900" indent="-342900" algn="just">
              <a:lnSpc>
                <a:spcPct val="100000"/>
              </a:lnSpc>
              <a:buFontTx/>
              <a:buChar char="-"/>
            </a:pPr>
            <a:r>
              <a:rPr lang="ru-RU" dirty="0">
                <a:solidFill>
                  <a:srgbClr val="17478F"/>
                </a:solidFill>
              </a:rPr>
              <a:t>На Международно ниво</a:t>
            </a:r>
          </a:p>
          <a:p>
            <a:pPr algn="just">
              <a:lnSpc>
                <a:spcPct val="100000"/>
              </a:lnSpc>
            </a:pPr>
            <a:r>
              <a:rPr lang="ru-RU" b="1" dirty="0">
                <a:solidFill>
                  <a:srgbClr val="1747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ВТОРО:</a:t>
            </a:r>
            <a:r>
              <a:rPr lang="ru-RU" dirty="0">
                <a:solidFill>
                  <a:srgbClr val="17478F"/>
                </a:solidFill>
              </a:rPr>
              <a:t> Да проучите какви теми , свързани с лидерство ще са интересни на общността , към която ще се насочите. Дали има мотивирани хора, които да проведат семинара- лектори. </a:t>
            </a:r>
          </a:p>
          <a:p>
            <a:pPr algn="just">
              <a:lnSpc>
                <a:spcPct val="100000"/>
              </a:lnSpc>
            </a:pPr>
            <a:r>
              <a:rPr lang="ru-RU" b="1" dirty="0">
                <a:solidFill>
                  <a:srgbClr val="1747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ТРЕТО:</a:t>
            </a:r>
            <a:r>
              <a:rPr lang="ru-RU" b="1" dirty="0">
                <a:solidFill>
                  <a:srgbClr val="17478F"/>
                </a:solidFill>
              </a:rPr>
              <a:t> </a:t>
            </a:r>
            <a:r>
              <a:rPr lang="ru-RU" dirty="0">
                <a:solidFill>
                  <a:srgbClr val="17478F"/>
                </a:solidFill>
              </a:rPr>
              <a:t>Да заявите желанието си пред ДГ и председателя на подкомитета за RYLA. </a:t>
            </a:r>
          </a:p>
          <a:p>
            <a:pPr algn="just">
              <a:lnSpc>
                <a:spcPct val="100000"/>
              </a:lnSpc>
            </a:pPr>
            <a:r>
              <a:rPr lang="ru-RU" b="1" dirty="0">
                <a:solidFill>
                  <a:srgbClr val="1747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ЧЕТВЪРТО:</a:t>
            </a:r>
            <a:r>
              <a:rPr lang="ru-RU" b="1" dirty="0">
                <a:solidFill>
                  <a:srgbClr val="17478F"/>
                </a:solidFill>
              </a:rPr>
              <a:t> </a:t>
            </a:r>
            <a:r>
              <a:rPr lang="ru-RU" dirty="0">
                <a:solidFill>
                  <a:srgbClr val="17478F"/>
                </a:solidFill>
              </a:rPr>
              <a:t>да подготвите цялата организация, да изпратите покани за участие и т.н.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8908" y="230910"/>
            <a:ext cx="1018771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rebuchet MS" panose="020B0603020202020204" pitchFamily="34" charset="0"/>
              </a:rPr>
              <a:t>Искате ли да организирате събитие в RYLA?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658" y="3511127"/>
            <a:ext cx="3491050" cy="26182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72" y="964883"/>
            <a:ext cx="4128063" cy="242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99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 контейнер 1">
            <a:extLst>
              <a:ext uri="{FF2B5EF4-FFF2-40B4-BE49-F238E27FC236}">
                <a16:creationId xmlns:a16="http://schemas.microsoft.com/office/drawing/2014/main" id="{68BE1ED2-45F0-4E03-AFCB-AF32B414D7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75812" y="1017523"/>
            <a:ext cx="3737598" cy="4832092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bg-BG" sz="2400" b="1" dirty="0">
                <a:solidFill>
                  <a:srgbClr val="17478F"/>
                </a:solidFill>
              </a:rPr>
              <a:t>До момента: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en-US" sz="2100" dirty="0">
                <a:solidFill>
                  <a:srgbClr val="17478F"/>
                </a:solidFill>
              </a:rPr>
              <a:t>SWOT </a:t>
            </a:r>
            <a:r>
              <a:rPr lang="bg-BG" sz="2100" dirty="0">
                <a:solidFill>
                  <a:srgbClr val="17478F"/>
                </a:solidFill>
              </a:rPr>
              <a:t>анализ </a:t>
            </a:r>
            <a:r>
              <a:rPr lang="bg-BG" sz="2100" dirty="0" smtClean="0">
                <a:solidFill>
                  <a:srgbClr val="17478F"/>
                </a:solidFill>
              </a:rPr>
              <a:t>                                     (</a:t>
            </a:r>
            <a:r>
              <a:rPr lang="bg-BG" sz="2100" dirty="0">
                <a:solidFill>
                  <a:srgbClr val="17478F"/>
                </a:solidFill>
              </a:rPr>
              <a:t>дек. </a:t>
            </a:r>
            <a:r>
              <a:rPr lang="en-US" sz="2100" dirty="0">
                <a:solidFill>
                  <a:srgbClr val="17478F"/>
                </a:solidFill>
              </a:rPr>
              <a:t>21-</a:t>
            </a:r>
            <a:r>
              <a:rPr lang="bg-BG" sz="2100" dirty="0">
                <a:solidFill>
                  <a:srgbClr val="17478F"/>
                </a:solidFill>
              </a:rPr>
              <a:t>ян. </a:t>
            </a:r>
            <a:r>
              <a:rPr lang="en-US" sz="2100" dirty="0">
                <a:solidFill>
                  <a:srgbClr val="17478F"/>
                </a:solidFill>
              </a:rPr>
              <a:t>22</a:t>
            </a:r>
            <a:r>
              <a:rPr lang="bg-BG" sz="2100" dirty="0">
                <a:solidFill>
                  <a:srgbClr val="17478F"/>
                </a:solidFill>
              </a:rPr>
              <a:t>)</a:t>
            </a:r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buClr>
                <a:srgbClr val="7030A0"/>
              </a:buClr>
              <a:buFont typeface="Symbol" panose="05050102010706020507" pitchFamily="18" charset="2"/>
              <a:buChar char=""/>
              <a:defRPr/>
            </a:pPr>
            <a:r>
              <a:rPr lang="bg-BG" sz="2100" dirty="0">
                <a:solidFill>
                  <a:srgbClr val="17478F"/>
                </a:solidFill>
              </a:rPr>
              <a:t>Две анкетни </a:t>
            </a:r>
            <a:r>
              <a:rPr lang="bg-BG" sz="2100" dirty="0" smtClean="0">
                <a:solidFill>
                  <a:srgbClr val="17478F"/>
                </a:solidFill>
              </a:rPr>
              <a:t>карти                   </a:t>
            </a:r>
            <a:r>
              <a:rPr lang="bg-BG" sz="2100" dirty="0">
                <a:solidFill>
                  <a:srgbClr val="17478F"/>
                </a:solidFill>
              </a:rPr>
              <a:t>(7 въпроса)</a:t>
            </a:r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buClr>
                <a:srgbClr val="7030A0"/>
              </a:buClr>
              <a:buFont typeface="Symbol" panose="05050102010706020507" pitchFamily="18" charset="2"/>
              <a:buChar char=""/>
              <a:defRPr/>
            </a:pPr>
            <a:r>
              <a:rPr lang="ru-RU" sz="2100" dirty="0">
                <a:solidFill>
                  <a:srgbClr val="17478F"/>
                </a:solidFill>
              </a:rPr>
              <a:t>57+12 </a:t>
            </a:r>
            <a:r>
              <a:rPr lang="bg-BG" sz="2100" dirty="0">
                <a:solidFill>
                  <a:srgbClr val="17478F"/>
                </a:solidFill>
              </a:rPr>
              <a:t>респондента</a:t>
            </a:r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buClr>
                <a:srgbClr val="7030A0"/>
              </a:buClr>
              <a:buFont typeface="Symbol" panose="05050102010706020507" pitchFamily="18" charset="2"/>
              <a:buChar char=""/>
              <a:defRPr/>
            </a:pPr>
            <a:r>
              <a:rPr lang="bg-BG" sz="2100" dirty="0">
                <a:solidFill>
                  <a:srgbClr val="17478F"/>
                </a:solidFill>
              </a:rPr>
              <a:t>Качествен анализ на данни</a:t>
            </a:r>
            <a:endParaRPr lang="en-US" sz="2100" dirty="0">
              <a:solidFill>
                <a:srgbClr val="17478F"/>
              </a:solidFill>
            </a:endParaRPr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buClr>
                <a:srgbClr val="7030A0"/>
              </a:buClr>
              <a:buFont typeface="Symbol" panose="05050102010706020507" pitchFamily="18" charset="2"/>
              <a:buChar char=""/>
              <a:defRPr/>
            </a:pPr>
            <a:r>
              <a:rPr lang="bg-BG" sz="2100" dirty="0">
                <a:solidFill>
                  <a:srgbClr val="17478F"/>
                </a:solidFill>
              </a:rPr>
              <a:t>Декември 2021 – януари 2022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bg-BG" sz="2100" dirty="0">
                <a:solidFill>
                  <a:srgbClr val="17478F"/>
                </a:solidFill>
              </a:rPr>
              <a:t>Визия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bg-BG" sz="2100" dirty="0">
                <a:solidFill>
                  <a:srgbClr val="17478F"/>
                </a:solidFill>
              </a:rPr>
              <a:t>План за действие (2022-2027 г.) - приоритети</a:t>
            </a:r>
          </a:p>
        </p:txBody>
      </p:sp>
      <p:graphicFrame>
        <p:nvGraphicFramePr>
          <p:cNvPr id="3" name="Диаграма 2">
            <a:extLst>
              <a:ext uri="{FF2B5EF4-FFF2-40B4-BE49-F238E27FC236}">
                <a16:creationId xmlns:a16="http://schemas.microsoft.com/office/drawing/2014/main" id="{6B412838-0858-4649-AE69-591C4AC56C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6062297"/>
              </p:ext>
            </p:extLst>
          </p:nvPr>
        </p:nvGraphicFramePr>
        <p:xfrm>
          <a:off x="173651" y="1017523"/>
          <a:ext cx="8002161" cy="5013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Текстов контейнер 1">
            <a:extLst>
              <a:ext uri="{FF2B5EF4-FFF2-40B4-BE49-F238E27FC236}">
                <a16:creationId xmlns:a16="http://schemas.microsoft.com/office/drawing/2014/main" id="{6EAE466C-AFE8-47EC-93C5-B1106CCCA6F3}"/>
              </a:ext>
            </a:extLst>
          </p:cNvPr>
          <p:cNvSpPr txBox="1">
            <a:spLocks/>
          </p:cNvSpPr>
          <p:nvPr/>
        </p:nvSpPr>
        <p:spPr>
          <a:xfrm>
            <a:off x="660147" y="361043"/>
            <a:ext cx="10972800" cy="367152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ts val="34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34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34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34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34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000"/>
              </a:lnSpc>
              <a:buFont typeface="Arial" panose="020B0604020202020204" pitchFamily="34" charset="0"/>
              <a:buNone/>
            </a:pPr>
            <a:r>
              <a:rPr lang="bg-BG" sz="2800" b="1" dirty="0">
                <a:solidFill>
                  <a:srgbClr val="901F93"/>
                </a:solidFill>
                <a:latin typeface="Trebuchet MS" panose="020B0603020202020204" pitchFamily="34" charset="0"/>
                <a:ea typeface="Microsoft YaHei UI" panose="020B0503020204020204" pitchFamily="34" charset="-122"/>
                <a:cs typeface="Lato Light" panose="020F0502020204030203" pitchFamily="34" charset="0"/>
              </a:rPr>
              <a:t>Стратегически план на Ротари България </a:t>
            </a:r>
          </a:p>
        </p:txBody>
      </p:sp>
    </p:spTree>
    <p:extLst>
      <p:ext uri="{BB962C8B-B14F-4D97-AF65-F5344CB8AC3E}">
        <p14:creationId xmlns:p14="http://schemas.microsoft.com/office/powerpoint/2010/main" val="13818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26471" y="895927"/>
            <a:ext cx="7555347" cy="4683333"/>
          </a:xfr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Нашият най-голям ресурс са умовете на нашите деца. Затова общувай с децата. Говори с тях. Но най-вече: СЛУШАЙ ГИ.   </a:t>
            </a: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забравяй, че всички възрастни сме всъщност пораснали деца. Обичай и се забавлявай с детето в себе си. Така животът е по-хубав!</a:t>
            </a:r>
          </a:p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i="1" spc="300" dirty="0">
                <a:solidFill>
                  <a:srgbClr val="1747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УОЛТ ДИСНИ </a:t>
            </a:r>
            <a:r>
              <a:rPr lang="ru-RU" sz="2800" dirty="0">
                <a:solidFill>
                  <a:srgbClr val="17478F"/>
                </a:solidFill>
              </a:rPr>
              <a:t>- почетен член на РК „Палм Спрингс“, Калифорния, САЩ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473" y="895927"/>
            <a:ext cx="3272591" cy="424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307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780145" y="2798619"/>
            <a:ext cx="6317673" cy="3144451"/>
          </a:xfrm>
        </p:spPr>
        <p:txBody>
          <a:bodyPr/>
          <a:lstStyle/>
          <a:p>
            <a:r>
              <a:rPr lang="en-US" b="1" dirty="0">
                <a:solidFill>
                  <a:srgbClr val="17478F"/>
                </a:solidFill>
              </a:rPr>
              <a:t>“ </a:t>
            </a:r>
            <a:r>
              <a:rPr lang="ru-RU" b="1" dirty="0">
                <a:solidFill>
                  <a:srgbClr val="17478F"/>
                </a:solidFill>
              </a:rPr>
              <a:t>Лидерството означава да познавате собствените си силни и слаби страни и да ги допълвате с</a:t>
            </a:r>
            <a:r>
              <a:rPr lang="en-US" b="1" dirty="0">
                <a:solidFill>
                  <a:srgbClr val="17478F"/>
                </a:solidFill>
              </a:rPr>
              <a:t> </a:t>
            </a:r>
            <a:r>
              <a:rPr lang="ru-RU" b="1" dirty="0">
                <a:solidFill>
                  <a:srgbClr val="17478F"/>
                </a:solidFill>
              </a:rPr>
              <a:t>най-светлите умове, знаещи как да слушат и да се учат.</a:t>
            </a:r>
            <a:r>
              <a:rPr lang="en-US" b="1" dirty="0">
                <a:solidFill>
                  <a:srgbClr val="17478F"/>
                </a:solidFill>
              </a:rPr>
              <a:t> “ </a:t>
            </a:r>
            <a:endParaRPr lang="bg-BG" b="1" dirty="0">
              <a:solidFill>
                <a:srgbClr val="17478F"/>
              </a:solidFill>
            </a:endParaRPr>
          </a:p>
          <a:p>
            <a:r>
              <a:rPr lang="bg-BG" dirty="0">
                <a:solidFill>
                  <a:srgbClr val="17478F"/>
                </a:solidFill>
              </a:rPr>
              <a:t>Дженифър Джоунс </a:t>
            </a:r>
          </a:p>
          <a:p>
            <a:r>
              <a:rPr lang="bg-BG" dirty="0">
                <a:solidFill>
                  <a:srgbClr val="17478F"/>
                </a:solidFill>
              </a:rPr>
              <a:t>Президент на РИ 2</a:t>
            </a:r>
            <a:r>
              <a:rPr lang="en-US" dirty="0">
                <a:solidFill>
                  <a:srgbClr val="17478F"/>
                </a:solidFill>
              </a:rPr>
              <a:t>2</a:t>
            </a:r>
            <a:r>
              <a:rPr lang="bg-BG" dirty="0">
                <a:solidFill>
                  <a:srgbClr val="17478F"/>
                </a:solidFill>
              </a:rPr>
              <a:t>-2</a:t>
            </a:r>
            <a:r>
              <a:rPr lang="en-US" dirty="0">
                <a:solidFill>
                  <a:srgbClr val="17478F"/>
                </a:solidFill>
              </a:rPr>
              <a:t>3</a:t>
            </a:r>
            <a:endParaRPr lang="bg-BG" dirty="0">
              <a:solidFill>
                <a:srgbClr val="1747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3478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18040" y="2983818"/>
            <a:ext cx="8075920" cy="682238"/>
          </a:xfrm>
        </p:spPr>
        <p:txBody>
          <a:bodyPr/>
          <a:lstStyle/>
          <a:p>
            <a:r>
              <a:rPr lang="bg-BG" dirty="0">
                <a:effectLst/>
              </a:rPr>
              <a:t>Ротари е уникално семейство!</a:t>
            </a:r>
            <a:endParaRPr lang="ru-RU" b="0" dirty="0"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4000" y="4779463"/>
            <a:ext cx="9144000" cy="528350"/>
          </a:xfrm>
        </p:spPr>
        <p:txBody>
          <a:bodyPr/>
          <a:lstStyle/>
          <a:p>
            <a:r>
              <a:rPr lang="bg-BG" dirty="0" smtClean="0">
                <a:solidFill>
                  <a:srgbClr val="17458F"/>
                </a:solidFill>
              </a:rPr>
              <a:t>ДРР-Елект Станислава Пенчева</a:t>
            </a:r>
            <a:r>
              <a:rPr lang="en-US" dirty="0" smtClean="0">
                <a:solidFill>
                  <a:srgbClr val="17458F"/>
                </a:solidFill>
              </a:rPr>
              <a:t>, </a:t>
            </a:r>
            <a:r>
              <a:rPr lang="bg-BG" dirty="0" smtClean="0">
                <a:solidFill>
                  <a:srgbClr val="17458F"/>
                </a:solidFill>
              </a:rPr>
              <a:t>РАК Велико Търново</a:t>
            </a:r>
            <a:endParaRPr lang="bg-BG" dirty="0">
              <a:solidFill>
                <a:srgbClr val="1745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61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8561" y="2676457"/>
            <a:ext cx="8075920" cy="1272143"/>
          </a:xfrm>
        </p:spPr>
        <p:txBody>
          <a:bodyPr/>
          <a:lstStyle/>
          <a:p>
            <a:r>
              <a:rPr lang="bg-BG" dirty="0">
                <a:effectLst/>
              </a:rPr>
              <a:t>Можете да кажете, че съм </a:t>
            </a:r>
            <a:r>
              <a:rPr lang="bg-BG" dirty="0" smtClean="0">
                <a:effectLst/>
              </a:rPr>
              <a:t>мечтател,</a:t>
            </a:r>
            <a:br>
              <a:rPr lang="bg-BG" dirty="0" smtClean="0">
                <a:effectLst/>
              </a:rPr>
            </a:br>
            <a:r>
              <a:rPr lang="bg-BG" dirty="0" smtClean="0">
                <a:effectLst/>
              </a:rPr>
              <a:t>но </a:t>
            </a:r>
            <a:r>
              <a:rPr lang="bg-BG" dirty="0">
                <a:effectLst/>
              </a:rPr>
              <a:t>не съм само аз!</a:t>
            </a:r>
            <a:endParaRPr lang="ru-RU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46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28263" y="3229708"/>
            <a:ext cx="7684034" cy="19262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g-BG" sz="15000" b="1" cap="all" dirty="0" smtClean="0">
                <a:solidFill>
                  <a:srgbClr val="8E288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525 600</a:t>
            </a:r>
            <a:endParaRPr lang="ru-RU" sz="15000" b="1" cap="all" dirty="0">
              <a:solidFill>
                <a:srgbClr val="8E288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077" y="475235"/>
            <a:ext cx="4578406" cy="2098916"/>
          </a:xfrm>
          <a:prstGeom prst="rect">
            <a:avLst/>
          </a:prstGeom>
        </p:spPr>
      </p:pic>
      <p:pic>
        <p:nvPicPr>
          <p:cNvPr id="4" name="525,600 minutes lyric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28494" y="470583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3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7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авоъгълник 5">
            <a:extLst>
              <a:ext uri="{FF2B5EF4-FFF2-40B4-BE49-F238E27FC236}">
                <a16:creationId xmlns:a16="http://schemas.microsoft.com/office/drawing/2014/main" id="{352E639D-02D1-4A10-A067-220E04179F92}"/>
              </a:ext>
            </a:extLst>
          </p:cNvPr>
          <p:cNvSpPr/>
          <p:nvPr/>
        </p:nvSpPr>
        <p:spPr>
          <a:xfrm>
            <a:off x="720000" y="540000"/>
            <a:ext cx="10728000" cy="2772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4" name="Текстов контейнер 1">
            <a:extLst>
              <a:ext uri="{FF2B5EF4-FFF2-40B4-BE49-F238E27FC236}">
                <a16:creationId xmlns:a16="http://schemas.microsoft.com/office/drawing/2014/main" id="{527B730F-7E04-4CF6-B7AE-F7D9EBAE518F}"/>
              </a:ext>
            </a:extLst>
          </p:cNvPr>
          <p:cNvSpPr txBox="1">
            <a:spLocks/>
          </p:cNvSpPr>
          <p:nvPr/>
        </p:nvSpPr>
        <p:spPr>
          <a:xfrm>
            <a:off x="720000" y="3312570"/>
            <a:ext cx="5364000" cy="28800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ts val="34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34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34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34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34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bg-BG" dirty="0">
                <a:solidFill>
                  <a:srgbClr val="17478F"/>
                </a:solidFill>
              </a:rPr>
              <a:t>Възможности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bg-BG" sz="2000" dirty="0">
                <a:latin typeface="+mn-lt"/>
              </a:rPr>
              <a:t>Модернизиране на обучението </a:t>
            </a:r>
            <a:r>
              <a:rPr lang="bg-BG" sz="1600" dirty="0">
                <a:latin typeface="+mn-lt"/>
              </a:rPr>
              <a:t>на всички нива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bg-BG" sz="2000" dirty="0">
                <a:latin typeface="+mn-lt"/>
              </a:rPr>
              <a:t>Интегриране на </a:t>
            </a:r>
            <a:r>
              <a:rPr lang="bg-BG" sz="2000" dirty="0" err="1">
                <a:latin typeface="+mn-lt"/>
              </a:rPr>
              <a:t>Ротаракт</a:t>
            </a:r>
            <a:r>
              <a:rPr lang="bg-BG" sz="2000" dirty="0">
                <a:latin typeface="+mn-lt"/>
              </a:rPr>
              <a:t> в клубовете, </a:t>
            </a:r>
            <a:r>
              <a:rPr lang="bg-BG" sz="1600" dirty="0">
                <a:latin typeface="+mn-lt"/>
              </a:rPr>
              <a:t>участие на повече млади хора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bg-BG" sz="2000" dirty="0">
                <a:latin typeface="+mn-lt"/>
              </a:rPr>
              <a:t>Иновативни начини за комуникация </a:t>
            </a:r>
            <a:r>
              <a:rPr lang="bg-BG" sz="1600" dirty="0">
                <a:latin typeface="+mn-lt"/>
              </a:rPr>
              <a:t>в Д</a:t>
            </a:r>
            <a:r>
              <a:rPr lang="bg-BG" sz="1600" dirty="0" smtClean="0">
                <a:latin typeface="+mn-lt"/>
              </a:rPr>
              <a:t>истрикта </a:t>
            </a:r>
            <a:r>
              <a:rPr lang="bg-BG" sz="1600" dirty="0">
                <a:latin typeface="+mn-lt"/>
              </a:rPr>
              <a:t>и в клубовете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bg-BG" sz="2000" dirty="0">
                <a:latin typeface="+mn-lt"/>
              </a:rPr>
              <a:t>Подобряване на публичния имидж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bg-BG" sz="2000" dirty="0">
                <a:latin typeface="+mn-lt"/>
              </a:rPr>
              <a:t>Съвместни проекти в Д2482 и с клубове от други </a:t>
            </a:r>
            <a:r>
              <a:rPr lang="bg-BG" sz="2000" dirty="0" smtClean="0">
                <a:latin typeface="+mn-lt"/>
              </a:rPr>
              <a:t>страни</a:t>
            </a:r>
            <a:endParaRPr lang="bg-BG" sz="500" dirty="0">
              <a:latin typeface="+mn-lt"/>
            </a:endParaRPr>
          </a:p>
        </p:txBody>
      </p:sp>
      <p:sp>
        <p:nvSpPr>
          <p:cNvPr id="5" name="Текстово поле 9">
            <a:extLst>
              <a:ext uri="{FF2B5EF4-FFF2-40B4-BE49-F238E27FC236}">
                <a16:creationId xmlns:a16="http://schemas.microsoft.com/office/drawing/2014/main" id="{77E55157-E9F3-4322-B714-F7DE115065C1}"/>
              </a:ext>
            </a:extLst>
          </p:cNvPr>
          <p:cNvSpPr txBox="1"/>
          <p:nvPr/>
        </p:nvSpPr>
        <p:spPr>
          <a:xfrm>
            <a:off x="705472" y="496905"/>
            <a:ext cx="420963" cy="47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500" b="1" dirty="0">
                <a:solidFill>
                  <a:srgbClr val="8E288E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bg-BG" sz="2500" b="1" dirty="0">
                <a:solidFill>
                  <a:srgbClr val="8E288E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Текстово поле 10">
            <a:extLst>
              <a:ext uri="{FF2B5EF4-FFF2-40B4-BE49-F238E27FC236}">
                <a16:creationId xmlns:a16="http://schemas.microsoft.com/office/drawing/2014/main" id="{60551017-B4F7-44D0-B737-62158B3BF5F4}"/>
              </a:ext>
            </a:extLst>
          </p:cNvPr>
          <p:cNvSpPr txBox="1"/>
          <p:nvPr/>
        </p:nvSpPr>
        <p:spPr>
          <a:xfrm>
            <a:off x="6122503" y="489558"/>
            <a:ext cx="420963" cy="47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500" b="1" dirty="0">
                <a:solidFill>
                  <a:srgbClr val="8E288E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bg-BG" sz="2500" b="1" dirty="0">
                <a:solidFill>
                  <a:srgbClr val="8E288E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Текстово поле 11">
            <a:extLst>
              <a:ext uri="{FF2B5EF4-FFF2-40B4-BE49-F238E27FC236}">
                <a16:creationId xmlns:a16="http://schemas.microsoft.com/office/drawing/2014/main" id="{335AB3E9-1C06-4264-818B-64A0D8C28E8A}"/>
              </a:ext>
            </a:extLst>
          </p:cNvPr>
          <p:cNvSpPr txBox="1"/>
          <p:nvPr/>
        </p:nvSpPr>
        <p:spPr>
          <a:xfrm>
            <a:off x="705472" y="3262540"/>
            <a:ext cx="485553" cy="503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500" b="1" dirty="0">
                <a:solidFill>
                  <a:srgbClr val="8E288E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bg-BG" sz="24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Текстово поле 12">
            <a:extLst>
              <a:ext uri="{FF2B5EF4-FFF2-40B4-BE49-F238E27FC236}">
                <a16:creationId xmlns:a16="http://schemas.microsoft.com/office/drawing/2014/main" id="{F7F5C089-4CD8-4AF8-BB07-F01DBABA51D6}"/>
              </a:ext>
            </a:extLst>
          </p:cNvPr>
          <p:cNvSpPr txBox="1"/>
          <p:nvPr/>
        </p:nvSpPr>
        <p:spPr>
          <a:xfrm>
            <a:off x="6095998" y="3280066"/>
            <a:ext cx="420963" cy="47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500" b="1" dirty="0">
                <a:solidFill>
                  <a:srgbClr val="8E288E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bg-BG" sz="2500" b="1" dirty="0">
                <a:solidFill>
                  <a:srgbClr val="8E288E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Текстов контейнер 1">
            <a:extLst>
              <a:ext uri="{FF2B5EF4-FFF2-40B4-BE49-F238E27FC236}">
                <a16:creationId xmlns:a16="http://schemas.microsoft.com/office/drawing/2014/main" id="{5ECAB76B-6CAF-4EA7-A016-5B6E1196D34F}"/>
              </a:ext>
            </a:extLst>
          </p:cNvPr>
          <p:cNvSpPr txBox="1">
            <a:spLocks/>
          </p:cNvSpPr>
          <p:nvPr/>
        </p:nvSpPr>
        <p:spPr>
          <a:xfrm>
            <a:off x="6084083" y="3312570"/>
            <a:ext cx="5364000" cy="28800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ts val="34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34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34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34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34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bg-BG" dirty="0">
                <a:solidFill>
                  <a:srgbClr val="17478F"/>
                </a:solidFill>
              </a:rPr>
              <a:t>Заплахи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+mn-lt"/>
              </a:rPr>
              <a:t>Ковид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ru-RU" sz="2000" dirty="0" err="1">
                <a:latin typeface="+mn-lt"/>
              </a:rPr>
              <a:t>Демографски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проблеми</a:t>
            </a:r>
            <a:r>
              <a:rPr lang="ru-RU" sz="2000" dirty="0">
                <a:latin typeface="+mn-lt"/>
              </a:rPr>
              <a:t> - </a:t>
            </a:r>
            <a:r>
              <a:rPr lang="ru-RU" sz="2000" dirty="0" err="1">
                <a:latin typeface="+mn-lt"/>
              </a:rPr>
              <a:t>застаряващо</a:t>
            </a:r>
            <a:r>
              <a:rPr lang="ru-RU" sz="2000" dirty="0">
                <a:latin typeface="+mn-lt"/>
              </a:rPr>
              <a:t> население, </a:t>
            </a:r>
            <a:r>
              <a:rPr lang="ru-RU" sz="2000" dirty="0" err="1">
                <a:latin typeface="+mn-lt"/>
              </a:rPr>
              <a:t>продължаваща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емиграция</a:t>
            </a:r>
            <a:endParaRPr lang="ru-RU" sz="2000" dirty="0">
              <a:latin typeface="+mn-l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ru-RU" sz="2000" dirty="0" err="1">
                <a:latin typeface="+mn-lt"/>
              </a:rPr>
              <a:t>Икономическа</a:t>
            </a:r>
            <a:r>
              <a:rPr lang="ru-RU" sz="2000" dirty="0">
                <a:latin typeface="+mn-lt"/>
              </a:rPr>
              <a:t> криза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+mn-lt"/>
              </a:rPr>
              <a:t>Затруднено </a:t>
            </a:r>
            <a:r>
              <a:rPr lang="ru-RU" sz="2000" dirty="0" err="1">
                <a:latin typeface="+mn-lt"/>
              </a:rPr>
              <a:t>набиране</a:t>
            </a:r>
            <a:r>
              <a:rPr lang="ru-RU" sz="2000" dirty="0">
                <a:latin typeface="+mn-lt"/>
              </a:rPr>
              <a:t> на средства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endParaRPr lang="ru-RU" sz="1800" dirty="0">
              <a:latin typeface="+mn-l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endParaRPr lang="ru-RU" sz="1400" dirty="0">
              <a:latin typeface="+mn-l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endParaRPr lang="ru-RU" sz="1800" dirty="0">
              <a:latin typeface="+mn-lt"/>
            </a:endParaRPr>
          </a:p>
        </p:txBody>
      </p:sp>
      <p:sp>
        <p:nvSpPr>
          <p:cNvPr id="10" name="Текстов контейнер 1">
            <a:extLst>
              <a:ext uri="{FF2B5EF4-FFF2-40B4-BE49-F238E27FC236}">
                <a16:creationId xmlns:a16="http://schemas.microsoft.com/office/drawing/2014/main" id="{4A69DDF7-F47C-486B-B6C7-DDFC1B39CE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0" y="551161"/>
            <a:ext cx="5364000" cy="2772000"/>
          </a:xfrm>
          <a:noFill/>
          <a:ln>
            <a:solidFill>
              <a:schemeClr val="accent6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bg-BG" dirty="0">
                <a:solidFill>
                  <a:srgbClr val="17478F"/>
                </a:solidFill>
              </a:rPr>
              <a:t>Силни страни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bg-BG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Развита мрежа от клубове, която покрива цялата територия на страната 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bg-BG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Сплотени, добре работещи клубове с традиции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bg-BG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Лидерство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bg-BG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Включване на млади хора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bg-BG" sz="18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Дистриктно</a:t>
            </a:r>
            <a:r>
              <a:rPr lang="bg-BG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финансиране за проекти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bg-BG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Международни контакти на клубовете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bg-BG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Добра комуникация между клубовете</a:t>
            </a:r>
          </a:p>
        </p:txBody>
      </p:sp>
      <p:sp>
        <p:nvSpPr>
          <p:cNvPr id="11" name="Текстов контейнер 1">
            <a:extLst>
              <a:ext uri="{FF2B5EF4-FFF2-40B4-BE49-F238E27FC236}">
                <a16:creationId xmlns:a16="http://schemas.microsoft.com/office/drawing/2014/main" id="{C4B2F99E-540C-48DE-B015-4F054A517212}"/>
              </a:ext>
            </a:extLst>
          </p:cNvPr>
          <p:cNvSpPr txBox="1">
            <a:spLocks/>
          </p:cNvSpPr>
          <p:nvPr/>
        </p:nvSpPr>
        <p:spPr>
          <a:xfrm>
            <a:off x="6084083" y="540000"/>
            <a:ext cx="5364000" cy="27720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ts val="34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34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34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34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34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bg-BG" dirty="0">
                <a:solidFill>
                  <a:srgbClr val="17478F"/>
                </a:solidFill>
              </a:rPr>
              <a:t>Слаби страни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bg-BG" sz="2000" dirty="0">
                <a:latin typeface="+mn-lt"/>
              </a:rPr>
              <a:t>Ниска активност на някои клубове, намаляващ брой членове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bg-BG" sz="2000" dirty="0">
                <a:latin typeface="+mn-lt"/>
              </a:rPr>
              <a:t>Недостатъчен лидерски капацитет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bg-BG" sz="2000" dirty="0">
                <a:latin typeface="+mn-lt"/>
              </a:rPr>
              <a:t>Липса на млади хора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bg-BG" sz="2000" dirty="0">
                <a:latin typeface="+mn-lt"/>
              </a:rPr>
              <a:t>Неефективна комуникация </a:t>
            </a:r>
            <a:r>
              <a:rPr lang="bg-BG" sz="1600" dirty="0">
                <a:latin typeface="+mn-lt"/>
              </a:rPr>
              <a:t>между клубовете и ръководството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bg-BG" sz="2000" dirty="0">
                <a:latin typeface="+mn-lt"/>
              </a:rPr>
              <a:t>Недостатъчна </a:t>
            </a:r>
            <a:r>
              <a:rPr lang="bg-BG" sz="2000" dirty="0" smtClean="0">
                <a:latin typeface="+mn-lt"/>
              </a:rPr>
              <a:t>публичност</a:t>
            </a:r>
            <a:endParaRPr lang="bg-BG" sz="2400" dirty="0">
              <a:latin typeface="+mn-lt"/>
            </a:endParaRPr>
          </a:p>
        </p:txBody>
      </p:sp>
      <p:sp>
        <p:nvSpPr>
          <p:cNvPr id="12" name="Текстово поле 8">
            <a:extLst>
              <a:ext uri="{FF2B5EF4-FFF2-40B4-BE49-F238E27FC236}">
                <a16:creationId xmlns:a16="http://schemas.microsoft.com/office/drawing/2014/main" id="{B6E4193A-C0D5-470F-90F2-28170FB74110}"/>
              </a:ext>
            </a:extLst>
          </p:cNvPr>
          <p:cNvSpPr txBox="1"/>
          <p:nvPr/>
        </p:nvSpPr>
        <p:spPr>
          <a:xfrm>
            <a:off x="4889215" y="-8271"/>
            <a:ext cx="2466575" cy="497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200"/>
              </a:spcAft>
            </a:pPr>
            <a:r>
              <a:rPr lang="en-US" sz="2600" dirty="0">
                <a:solidFill>
                  <a:srgbClr val="8E288E"/>
                </a:solidFill>
                <a:latin typeface="Lato"/>
              </a:rPr>
              <a:t>SWOT </a:t>
            </a:r>
            <a:r>
              <a:rPr lang="bg-BG" sz="2600" dirty="0">
                <a:solidFill>
                  <a:srgbClr val="8E288E"/>
                </a:solidFill>
                <a:latin typeface="Lato"/>
              </a:rPr>
              <a:t>анализ </a:t>
            </a:r>
          </a:p>
        </p:txBody>
      </p:sp>
    </p:spTree>
    <p:extLst>
      <p:ext uri="{BB962C8B-B14F-4D97-AF65-F5344CB8AC3E}">
        <p14:creationId xmlns:p14="http://schemas.microsoft.com/office/powerpoint/2010/main" val="38406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 контейнер 1">
            <a:extLst>
              <a:ext uri="{FF2B5EF4-FFF2-40B4-BE49-F238E27FC236}">
                <a16:creationId xmlns:a16="http://schemas.microsoft.com/office/drawing/2014/main" id="{4A69DDF7-F47C-486B-B6C7-DDFC1B39CE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52938" y="1116768"/>
            <a:ext cx="4943061" cy="2031325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/>
          <a:lstStyle/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bg-BG" sz="18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buNone/>
            </a:pPr>
            <a:endParaRPr lang="bg-BG" sz="18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bg-BG" sz="1800" dirty="0">
              <a:latin typeface="+mn-lt"/>
            </a:endParaRP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bg-BG" sz="18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bg-BG" sz="1800" dirty="0">
              <a:latin typeface="+mn-l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bg-BG" sz="18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bg-BG" sz="1800" dirty="0">
              <a:latin typeface="+mn-lt"/>
            </a:endParaRPr>
          </a:p>
        </p:txBody>
      </p:sp>
      <p:sp>
        <p:nvSpPr>
          <p:cNvPr id="3" name="Текстов контейнер 1">
            <a:extLst>
              <a:ext uri="{FF2B5EF4-FFF2-40B4-BE49-F238E27FC236}">
                <a16:creationId xmlns:a16="http://schemas.microsoft.com/office/drawing/2014/main" id="{C4B2F99E-540C-48DE-B015-4F054A517212}"/>
              </a:ext>
            </a:extLst>
          </p:cNvPr>
          <p:cNvSpPr txBox="1">
            <a:spLocks/>
          </p:cNvSpPr>
          <p:nvPr/>
        </p:nvSpPr>
        <p:spPr>
          <a:xfrm>
            <a:off x="6096003" y="1112860"/>
            <a:ext cx="4943059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ts val="34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34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34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34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34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endParaRPr lang="bg-BG" sz="1800" dirty="0">
              <a:latin typeface="+mn-l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endParaRPr lang="bg-BG" sz="1800" dirty="0">
              <a:latin typeface="+mn-l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endParaRPr lang="bg-BG" sz="1800" dirty="0">
              <a:latin typeface="+mn-l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endParaRPr lang="bg-BG" sz="1800" dirty="0">
              <a:latin typeface="+mn-l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endParaRPr lang="bg-BG" sz="1800" dirty="0">
              <a:latin typeface="+mn-l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endParaRPr lang="bg-BG" sz="1800" dirty="0">
              <a:latin typeface="+mn-l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endParaRPr lang="bg-BG" sz="1800" dirty="0">
              <a:latin typeface="+mn-lt"/>
            </a:endParaRPr>
          </a:p>
        </p:txBody>
      </p:sp>
      <p:sp>
        <p:nvSpPr>
          <p:cNvPr id="4" name="Текстов контейнер 1">
            <a:extLst>
              <a:ext uri="{FF2B5EF4-FFF2-40B4-BE49-F238E27FC236}">
                <a16:creationId xmlns:a16="http://schemas.microsoft.com/office/drawing/2014/main" id="{527B730F-7E04-4CF6-B7AE-F7D9EBAE518F}"/>
              </a:ext>
            </a:extLst>
          </p:cNvPr>
          <p:cNvSpPr txBox="1">
            <a:spLocks/>
          </p:cNvSpPr>
          <p:nvPr/>
        </p:nvSpPr>
        <p:spPr>
          <a:xfrm>
            <a:off x="1152938" y="3152001"/>
            <a:ext cx="4943062" cy="191334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ts val="34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34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34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34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34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bg-BG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endParaRPr lang="bg-BG" sz="1800" dirty="0">
              <a:latin typeface="+mn-l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endParaRPr lang="bg-BG" sz="1800" dirty="0">
              <a:latin typeface="+mn-l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endParaRPr lang="bg-BG" sz="1800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bg-BG" sz="1800" dirty="0">
              <a:latin typeface="+mn-l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endParaRPr lang="bg-BG" sz="1800" dirty="0">
              <a:latin typeface="+mn-lt"/>
            </a:endParaRPr>
          </a:p>
        </p:txBody>
      </p:sp>
      <p:sp>
        <p:nvSpPr>
          <p:cNvPr id="5" name="Текстов контейнер 1">
            <a:extLst>
              <a:ext uri="{FF2B5EF4-FFF2-40B4-BE49-F238E27FC236}">
                <a16:creationId xmlns:a16="http://schemas.microsoft.com/office/drawing/2014/main" id="{5ECAB76B-6CAF-4EA7-A016-5B6E1196D34F}"/>
              </a:ext>
            </a:extLst>
          </p:cNvPr>
          <p:cNvSpPr txBox="1">
            <a:spLocks/>
          </p:cNvSpPr>
          <p:nvPr/>
        </p:nvSpPr>
        <p:spPr>
          <a:xfrm>
            <a:off x="6096003" y="3149396"/>
            <a:ext cx="4943059" cy="191334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ts val="34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34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34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34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34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bg-BG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endParaRPr lang="ru-RU" sz="1800" dirty="0">
              <a:latin typeface="+mn-l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endParaRPr lang="ru-RU" sz="1800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>
              <a:latin typeface="+mn-l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endParaRPr lang="ru-RU" sz="1800" dirty="0">
              <a:latin typeface="+mn-l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endParaRPr lang="ru-RU" sz="1800" dirty="0">
              <a:latin typeface="+mn-lt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358A5E4C-ACE2-41A5-BDE9-86B79D988AF2}"/>
              </a:ext>
            </a:extLst>
          </p:cNvPr>
          <p:cNvSpPr/>
          <p:nvPr/>
        </p:nvSpPr>
        <p:spPr>
          <a:xfrm>
            <a:off x="4444450" y="3859331"/>
            <a:ext cx="771933" cy="7406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B428E819-B100-4C6F-B56E-E80E30B67F67}"/>
              </a:ext>
            </a:extLst>
          </p:cNvPr>
          <p:cNvSpPr/>
          <p:nvPr/>
        </p:nvSpPr>
        <p:spPr>
          <a:xfrm>
            <a:off x="5509593" y="2607365"/>
            <a:ext cx="848139" cy="8216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8" name="Текстово поле 8">
            <a:extLst>
              <a:ext uri="{FF2B5EF4-FFF2-40B4-BE49-F238E27FC236}">
                <a16:creationId xmlns:a16="http://schemas.microsoft.com/office/drawing/2014/main" id="{60FBBB46-7180-45E0-B895-3B1E19A7D76A}"/>
              </a:ext>
            </a:extLst>
          </p:cNvPr>
          <p:cNvSpPr txBox="1"/>
          <p:nvPr/>
        </p:nvSpPr>
        <p:spPr>
          <a:xfrm rot="16200000">
            <a:off x="-278885" y="1874898"/>
            <a:ext cx="21903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bg-BG" sz="2400" b="1" dirty="0">
                <a:solidFill>
                  <a:srgbClr val="17478F"/>
                </a:solidFill>
              </a:rPr>
              <a:t>Възможности</a:t>
            </a:r>
            <a:endParaRPr lang="bg-BG" b="1" dirty="0">
              <a:solidFill>
                <a:srgbClr val="17478F"/>
              </a:solidFill>
            </a:endParaRPr>
          </a:p>
        </p:txBody>
      </p:sp>
      <p:sp>
        <p:nvSpPr>
          <p:cNvPr id="9" name="Овал 9">
            <a:extLst>
              <a:ext uri="{FF2B5EF4-FFF2-40B4-BE49-F238E27FC236}">
                <a16:creationId xmlns:a16="http://schemas.microsoft.com/office/drawing/2014/main" id="{E3EC3D8E-DD08-4BDF-9A1F-53E2ADCCEF1A}"/>
              </a:ext>
            </a:extLst>
          </p:cNvPr>
          <p:cNvSpPr/>
          <p:nvPr/>
        </p:nvSpPr>
        <p:spPr>
          <a:xfrm>
            <a:off x="1693064" y="1461310"/>
            <a:ext cx="702368" cy="6672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0" name="Текстово поле 10">
            <a:extLst>
              <a:ext uri="{FF2B5EF4-FFF2-40B4-BE49-F238E27FC236}">
                <a16:creationId xmlns:a16="http://schemas.microsoft.com/office/drawing/2014/main" id="{0A529B9D-D3B2-456D-8EC1-1B754E1EF64C}"/>
              </a:ext>
            </a:extLst>
          </p:cNvPr>
          <p:cNvSpPr txBox="1"/>
          <p:nvPr/>
        </p:nvSpPr>
        <p:spPr>
          <a:xfrm>
            <a:off x="2829338" y="548894"/>
            <a:ext cx="2001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>
                <a:solidFill>
                  <a:srgbClr val="17478F"/>
                </a:solidFill>
              </a:rPr>
              <a:t>Силни страни</a:t>
            </a:r>
          </a:p>
        </p:txBody>
      </p:sp>
      <p:sp>
        <p:nvSpPr>
          <p:cNvPr id="11" name="Текстово поле 11">
            <a:extLst>
              <a:ext uri="{FF2B5EF4-FFF2-40B4-BE49-F238E27FC236}">
                <a16:creationId xmlns:a16="http://schemas.microsoft.com/office/drawing/2014/main" id="{9FEC8317-90F2-43B4-B9C7-E73E808B6C14}"/>
              </a:ext>
            </a:extLst>
          </p:cNvPr>
          <p:cNvSpPr txBox="1"/>
          <p:nvPr/>
        </p:nvSpPr>
        <p:spPr>
          <a:xfrm>
            <a:off x="7566992" y="548894"/>
            <a:ext cx="2001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>
                <a:solidFill>
                  <a:srgbClr val="17478F"/>
                </a:solidFill>
              </a:rPr>
              <a:t>Слаби страни</a:t>
            </a:r>
          </a:p>
        </p:txBody>
      </p:sp>
      <p:sp>
        <p:nvSpPr>
          <p:cNvPr id="12" name="Текстово поле 12">
            <a:extLst>
              <a:ext uri="{FF2B5EF4-FFF2-40B4-BE49-F238E27FC236}">
                <a16:creationId xmlns:a16="http://schemas.microsoft.com/office/drawing/2014/main" id="{22DAEF8A-23CC-4A88-89E7-2D16D3ADD98E}"/>
              </a:ext>
            </a:extLst>
          </p:cNvPr>
          <p:cNvSpPr txBox="1"/>
          <p:nvPr/>
        </p:nvSpPr>
        <p:spPr>
          <a:xfrm rot="16200000">
            <a:off x="-278885" y="3998837"/>
            <a:ext cx="21903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bg-BG" sz="2400" b="1" dirty="0">
                <a:solidFill>
                  <a:srgbClr val="17478F"/>
                </a:solidFill>
              </a:rPr>
              <a:t>Заплахи</a:t>
            </a:r>
            <a:endParaRPr lang="bg-BG" b="1" dirty="0">
              <a:solidFill>
                <a:srgbClr val="17478F"/>
              </a:solidFill>
            </a:endParaRPr>
          </a:p>
        </p:txBody>
      </p:sp>
      <p:sp>
        <p:nvSpPr>
          <p:cNvPr id="13" name="Овал 13">
            <a:extLst>
              <a:ext uri="{FF2B5EF4-FFF2-40B4-BE49-F238E27FC236}">
                <a16:creationId xmlns:a16="http://schemas.microsoft.com/office/drawing/2014/main" id="{095A0430-C053-4E65-9154-EE8BADADF6F3}"/>
              </a:ext>
            </a:extLst>
          </p:cNvPr>
          <p:cNvSpPr/>
          <p:nvPr/>
        </p:nvSpPr>
        <p:spPr>
          <a:xfrm>
            <a:off x="9799983" y="2290494"/>
            <a:ext cx="457200" cy="4306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4" name="Овал 14">
            <a:extLst>
              <a:ext uri="{FF2B5EF4-FFF2-40B4-BE49-F238E27FC236}">
                <a16:creationId xmlns:a16="http://schemas.microsoft.com/office/drawing/2014/main" id="{881970C8-4937-4C9E-9058-9789A81EACB1}"/>
              </a:ext>
            </a:extLst>
          </p:cNvPr>
          <p:cNvSpPr/>
          <p:nvPr/>
        </p:nvSpPr>
        <p:spPr>
          <a:xfrm>
            <a:off x="8209722" y="3429000"/>
            <a:ext cx="815008" cy="8006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9693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5"/>
          <p:cNvSpPr txBox="1">
            <a:spLocks/>
          </p:cNvSpPr>
          <p:nvPr/>
        </p:nvSpPr>
        <p:spPr>
          <a:xfrm>
            <a:off x="3345543" y="404182"/>
            <a:ext cx="8258627" cy="54015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2400" b="1" dirty="0"/>
              <a:t>Към 2027 г. Ротари България да бъде общност от:</a:t>
            </a:r>
          </a:p>
          <a:p>
            <a:pPr marL="342900" indent="-342900">
              <a:lnSpc>
                <a:spcPts val="32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bg-BG" sz="2600" b="1" dirty="0">
                <a:solidFill>
                  <a:srgbClr val="8E288E"/>
                </a:solidFill>
              </a:rPr>
              <a:t>ЖИЗНЕНИ КЛУБОВЕ,</a:t>
            </a:r>
            <a:r>
              <a:rPr lang="bg-BG" sz="2400" dirty="0"/>
              <a:t> посветени на непреходните ротариански ценности за служба</a:t>
            </a:r>
          </a:p>
          <a:p>
            <a:pPr marL="342900" indent="-342900">
              <a:lnSpc>
                <a:spcPts val="32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bg-BG" sz="2600" b="1" dirty="0">
                <a:solidFill>
                  <a:srgbClr val="8E288E"/>
                </a:solidFill>
              </a:rPr>
              <a:t>ИНОВАТИВНИ ЛИДЕРИ </a:t>
            </a:r>
            <a:r>
              <a:rPr lang="bg-BG" sz="2400" dirty="0"/>
              <a:t>на всички нива, стимулиращи клубовете в реализирането на техните цели, проекти и инициативи</a:t>
            </a:r>
          </a:p>
          <a:p>
            <a:pPr marL="342900" indent="-342900">
              <a:lnSpc>
                <a:spcPts val="32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bg-BG" sz="2600" b="1" dirty="0">
                <a:solidFill>
                  <a:srgbClr val="8E288E"/>
                </a:solidFill>
              </a:rPr>
              <a:t>КРЕАТИВНИ ХОРА НА ДЕЙСТВИЕТО </a:t>
            </a:r>
            <a:r>
              <a:rPr lang="bg-BG" sz="2400" u="sng" dirty="0"/>
              <a:t>от всички възрасти</a:t>
            </a:r>
            <a:r>
              <a:rPr lang="bg-BG" sz="2400" dirty="0"/>
              <a:t>, които работят заедно за вдъхновяващи каузи и популяризирането им в общността</a:t>
            </a:r>
          </a:p>
          <a:p>
            <a:pPr marL="342900" indent="-342900">
              <a:lnSpc>
                <a:spcPts val="32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bg-BG" sz="2400" dirty="0"/>
              <a:t>Професионалисти, които съвместно с приятели ротарианци от цял свят </a:t>
            </a:r>
            <a:r>
              <a:rPr lang="bg-BG" sz="2600" b="1" dirty="0">
                <a:solidFill>
                  <a:srgbClr val="8E288E"/>
                </a:solidFill>
              </a:rPr>
              <a:t>ИЗГРАЖДАТ МРЕЖИ </a:t>
            </a:r>
            <a:r>
              <a:rPr lang="bg-BG" sz="2400" dirty="0"/>
              <a:t>и обменят идеи за решаване на значими световни проблеми.</a:t>
            </a:r>
          </a:p>
          <a:p>
            <a:endParaRPr lang="bg-BG" dirty="0"/>
          </a:p>
        </p:txBody>
      </p:sp>
      <p:grpSp>
        <p:nvGrpSpPr>
          <p:cNvPr id="5" name="Group 4"/>
          <p:cNvGrpSpPr/>
          <p:nvPr/>
        </p:nvGrpSpPr>
        <p:grpSpPr>
          <a:xfrm>
            <a:off x="675861" y="537029"/>
            <a:ext cx="2155371" cy="783772"/>
            <a:chOff x="668604" y="1661885"/>
            <a:chExt cx="2155371" cy="783772"/>
          </a:xfrm>
        </p:grpSpPr>
        <p:sp>
          <p:nvSpPr>
            <p:cNvPr id="4" name="Rectangle 3"/>
            <p:cNvSpPr/>
            <p:nvPr/>
          </p:nvSpPr>
          <p:spPr>
            <a:xfrm>
              <a:off x="668604" y="1661885"/>
              <a:ext cx="2155371" cy="783772"/>
            </a:xfrm>
            <a:prstGeom prst="rect">
              <a:avLst/>
            </a:prstGeom>
            <a:solidFill>
              <a:srgbClr val="8E288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3" name="Title 4"/>
            <p:cNvSpPr txBox="1">
              <a:spLocks/>
            </p:cNvSpPr>
            <p:nvPr/>
          </p:nvSpPr>
          <p:spPr>
            <a:xfrm>
              <a:off x="758498" y="1754010"/>
              <a:ext cx="2065477" cy="495905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bg-BG" sz="3500" b="1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Microsoft YaHei UI" panose="020B0503020204020204" pitchFamily="34" charset="-122"/>
                  <a:cs typeface="Lato Light" panose="020F0502020204030203" pitchFamily="34" charset="0"/>
                </a:rPr>
                <a:t>ВИЗИЯ</a:t>
              </a:r>
              <a:endParaRPr lang="bg-BG" sz="3500" b="1" dirty="0">
                <a:solidFill>
                  <a:schemeClr val="bg1"/>
                </a:solidFill>
                <a:latin typeface="Trebuchet MS" panose="020B0603020202020204" pitchFamily="34" charset="0"/>
                <a:ea typeface="Microsoft YaHei UI" panose="020B0503020204020204" pitchFamily="34" charset="-122"/>
                <a:cs typeface="Lato Light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056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лавие 2">
            <a:extLst>
              <a:ext uri="{FF2B5EF4-FFF2-40B4-BE49-F238E27FC236}">
                <a16:creationId xmlns:a16="http://schemas.microsoft.com/office/drawing/2014/main" id="{04778520-8F63-4E81-82AB-679FD643E8ED}"/>
              </a:ext>
            </a:extLst>
          </p:cNvPr>
          <p:cNvSpPr txBox="1">
            <a:spLocks/>
          </p:cNvSpPr>
          <p:nvPr/>
        </p:nvSpPr>
        <p:spPr>
          <a:xfrm>
            <a:off x="706409" y="1143148"/>
            <a:ext cx="4501696" cy="5006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g-BG" sz="2600" b="1" dirty="0">
                <a:solidFill>
                  <a:srgbClr val="901F93"/>
                </a:solidFill>
                <a:latin typeface="Trebuchet MS" panose="020B0603020202020204" pitchFamily="34" charset="0"/>
                <a:ea typeface="Microsoft YaHei UI" panose="020B0503020204020204" pitchFamily="34" charset="-122"/>
                <a:cs typeface="Lato Light" panose="020F0502020204030203" pitchFamily="34" charset="0"/>
              </a:rPr>
              <a:t>1. ЖИЗНЕНИ КЛУБОВЕ</a:t>
            </a:r>
          </a:p>
        </p:txBody>
      </p:sp>
      <p:sp>
        <p:nvSpPr>
          <p:cNvPr id="3" name="Заглавие 3">
            <a:extLst>
              <a:ext uri="{FF2B5EF4-FFF2-40B4-BE49-F238E27FC236}">
                <a16:creationId xmlns:a16="http://schemas.microsoft.com/office/drawing/2014/main" id="{73E57A47-CF5C-4449-A37E-113C05823C38}"/>
              </a:ext>
            </a:extLst>
          </p:cNvPr>
          <p:cNvSpPr txBox="1">
            <a:spLocks/>
          </p:cNvSpPr>
          <p:nvPr/>
        </p:nvSpPr>
        <p:spPr>
          <a:xfrm>
            <a:off x="706408" y="474955"/>
            <a:ext cx="5102721" cy="4959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2600" b="1" dirty="0">
                <a:solidFill>
                  <a:srgbClr val="17478F"/>
                </a:solidFill>
                <a:latin typeface="Trebuchet MS" panose="020B0603020202020204" pitchFamily="34" charset="0"/>
                <a:ea typeface="Microsoft YaHei UI" panose="020B0503020204020204" pitchFamily="34" charset="-122"/>
                <a:cs typeface="Lato Light" panose="020F0502020204030203" pitchFamily="34" charset="0"/>
              </a:rPr>
              <a:t>Приоритети</a:t>
            </a:r>
          </a:p>
        </p:txBody>
      </p:sp>
      <p:sp>
        <p:nvSpPr>
          <p:cNvPr id="4" name="Подзаглавие 2">
            <a:extLst>
              <a:ext uri="{FF2B5EF4-FFF2-40B4-BE49-F238E27FC236}">
                <a16:creationId xmlns:a16="http://schemas.microsoft.com/office/drawing/2014/main" id="{CC4509C8-D671-49FE-950C-CA6EF8C7DF40}"/>
              </a:ext>
            </a:extLst>
          </p:cNvPr>
          <p:cNvSpPr txBox="1">
            <a:spLocks/>
          </p:cNvSpPr>
          <p:nvPr/>
        </p:nvSpPr>
        <p:spPr>
          <a:xfrm>
            <a:off x="6111145" y="2111744"/>
            <a:ext cx="5522113" cy="21236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lvl1pPr marL="0" indent="0" algn="just" defTabSz="914400" rtl="0" eaLnBrk="1" latinLnBrk="0" hangingPunct="1">
              <a:lnSpc>
                <a:spcPts val="3400"/>
              </a:lnSpc>
              <a:spcBef>
                <a:spcPts val="600"/>
              </a:spcBef>
              <a:buFont typeface="Arial" panose="020B0604020202020204" pitchFamily="34" charset="0"/>
              <a:buNone/>
              <a:defRPr lang="id-ID" sz="2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bg-BG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Допринася за изпълнение на </a:t>
            </a:r>
            <a:r>
              <a:rPr lang="bg-BG" sz="1800" b="1" dirty="0">
                <a:latin typeface="Cambria" panose="02040503050406030204" pitchFamily="18" charset="0"/>
                <a:cs typeface="Times New Roman" panose="02020603050405020304" pitchFamily="18" charset="0"/>
              </a:rPr>
              <a:t>приоритетите</a:t>
            </a:r>
            <a:r>
              <a:rPr lang="bg-BG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 на РИ: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Разширяване на нашия ОБХВАТ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Повишаване на нашата АНГАЖИРАНОСТ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Увеличаване способността за АДАПТИРАНЕ</a:t>
            </a:r>
          </a:p>
        </p:txBody>
      </p:sp>
      <p:sp>
        <p:nvSpPr>
          <p:cNvPr id="5" name="Подзаглавие 2">
            <a:extLst>
              <a:ext uri="{FF2B5EF4-FFF2-40B4-BE49-F238E27FC236}">
                <a16:creationId xmlns:a16="http://schemas.microsoft.com/office/drawing/2014/main" id="{3BB22DD2-5C07-4D6C-AD05-7E5479F526CB}"/>
              </a:ext>
            </a:extLst>
          </p:cNvPr>
          <p:cNvSpPr txBox="1">
            <a:spLocks/>
          </p:cNvSpPr>
          <p:nvPr/>
        </p:nvSpPr>
        <p:spPr>
          <a:xfrm>
            <a:off x="706408" y="1988373"/>
            <a:ext cx="4700163" cy="320010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just" defTabSz="914400" rtl="0" eaLnBrk="1" latinLnBrk="0" hangingPunct="1">
              <a:lnSpc>
                <a:spcPts val="3400"/>
              </a:lnSpc>
              <a:spcBef>
                <a:spcPts val="600"/>
              </a:spcBef>
              <a:buFont typeface="Arial" panose="020B0604020202020204" pitchFamily="34" charset="0"/>
              <a:buNone/>
              <a:defRPr lang="id-ID" sz="2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Многообразие на членството, сателитни клубове, изграждане на култура на членството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Подкрепа на клубовете в риск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Насърчаване на планирането, вкл. в РК Централ, отчитането на дейността на клубовете и т.н.</a:t>
            </a:r>
          </a:p>
        </p:txBody>
      </p:sp>
    </p:spTree>
    <p:extLst>
      <p:ext uri="{BB962C8B-B14F-4D97-AF65-F5344CB8AC3E}">
        <p14:creationId xmlns:p14="http://schemas.microsoft.com/office/powerpoint/2010/main" val="315792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лавие 2">
            <a:extLst>
              <a:ext uri="{FF2B5EF4-FFF2-40B4-BE49-F238E27FC236}">
                <a16:creationId xmlns:a16="http://schemas.microsoft.com/office/drawing/2014/main" id="{04778520-8F63-4E81-82AB-679FD643E8ED}"/>
              </a:ext>
            </a:extLst>
          </p:cNvPr>
          <p:cNvSpPr txBox="1">
            <a:spLocks/>
          </p:cNvSpPr>
          <p:nvPr/>
        </p:nvSpPr>
        <p:spPr>
          <a:xfrm>
            <a:off x="706408" y="1143148"/>
            <a:ext cx="10345905" cy="4900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g-BG" sz="2600" b="1" dirty="0">
                <a:solidFill>
                  <a:srgbClr val="901F93"/>
                </a:solidFill>
                <a:latin typeface="Trebuchet MS" panose="020B0603020202020204" pitchFamily="34" charset="0"/>
                <a:ea typeface="Microsoft YaHei UI" panose="020B0503020204020204" pitchFamily="34" charset="-122"/>
                <a:cs typeface="Lato Light" panose="020F0502020204030203" pitchFamily="34" charset="0"/>
              </a:rPr>
              <a:t>2. ИНОВАТИВНИ ЛИДЕРИ</a:t>
            </a:r>
            <a:r>
              <a:rPr lang="bg-BG" b="1" dirty="0">
                <a:solidFill>
                  <a:srgbClr val="901F93"/>
                </a:solidFill>
                <a:latin typeface="Trebuchet MS" panose="020B0603020202020204" pitchFamily="34" charset="0"/>
                <a:ea typeface="Microsoft YaHei UI" panose="020B0503020204020204" pitchFamily="34" charset="-122"/>
                <a:cs typeface="Lato Light" panose="020F0502020204030203" pitchFamily="34" charset="0"/>
              </a:rPr>
              <a:t> </a:t>
            </a:r>
            <a:r>
              <a:rPr lang="bg-BG" sz="2500" dirty="0">
                <a:solidFill>
                  <a:srgbClr val="901F93"/>
                </a:solidFill>
                <a:latin typeface="Trebuchet MS" panose="020B0603020202020204" pitchFamily="34" charset="0"/>
                <a:ea typeface="Microsoft YaHei UI" panose="020B0503020204020204" pitchFamily="34" charset="-122"/>
                <a:cs typeface="Lato Light" panose="020F0502020204030203" pitchFamily="34" charset="0"/>
              </a:rPr>
              <a:t>в подкрепа на клубни цели и проекти</a:t>
            </a:r>
          </a:p>
        </p:txBody>
      </p:sp>
      <p:sp>
        <p:nvSpPr>
          <p:cNvPr id="3" name="Заглавие 3">
            <a:extLst>
              <a:ext uri="{FF2B5EF4-FFF2-40B4-BE49-F238E27FC236}">
                <a16:creationId xmlns:a16="http://schemas.microsoft.com/office/drawing/2014/main" id="{73E57A47-CF5C-4449-A37E-113C05823C38}"/>
              </a:ext>
            </a:extLst>
          </p:cNvPr>
          <p:cNvSpPr txBox="1">
            <a:spLocks/>
          </p:cNvSpPr>
          <p:nvPr/>
        </p:nvSpPr>
        <p:spPr>
          <a:xfrm>
            <a:off x="706407" y="418783"/>
            <a:ext cx="5102721" cy="4959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2600" b="1" dirty="0">
                <a:solidFill>
                  <a:srgbClr val="17478F"/>
                </a:solidFill>
                <a:latin typeface="Trebuchet MS" panose="020B0603020202020204" pitchFamily="34" charset="0"/>
                <a:ea typeface="Microsoft YaHei UI" panose="020B0503020204020204" pitchFamily="34" charset="-122"/>
                <a:cs typeface="Lato Light" panose="020F0502020204030203" pitchFamily="34" charset="0"/>
              </a:rPr>
              <a:t>Приоритети</a:t>
            </a:r>
          </a:p>
        </p:txBody>
      </p:sp>
      <p:sp>
        <p:nvSpPr>
          <p:cNvPr id="4" name="Подзаглавие 2">
            <a:extLst>
              <a:ext uri="{FF2B5EF4-FFF2-40B4-BE49-F238E27FC236}">
                <a16:creationId xmlns:a16="http://schemas.microsoft.com/office/drawing/2014/main" id="{CC4509C8-D671-49FE-950C-CA6EF8C7DF40}"/>
              </a:ext>
            </a:extLst>
          </p:cNvPr>
          <p:cNvSpPr txBox="1">
            <a:spLocks/>
          </p:cNvSpPr>
          <p:nvPr/>
        </p:nvSpPr>
        <p:spPr>
          <a:xfrm>
            <a:off x="6365145" y="2085098"/>
            <a:ext cx="5522113" cy="19851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lvl1pPr marL="0" indent="0" algn="just" defTabSz="914400" rtl="0" eaLnBrk="1" latinLnBrk="0" hangingPunct="1">
              <a:lnSpc>
                <a:spcPts val="3400"/>
              </a:lnSpc>
              <a:spcBef>
                <a:spcPts val="600"/>
              </a:spcBef>
              <a:buFont typeface="Arial" panose="020B0604020202020204" pitchFamily="34" charset="0"/>
              <a:buNone/>
              <a:defRPr lang="id-ID" sz="2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bg-BG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Допринася за изпълнение на </a:t>
            </a:r>
            <a:r>
              <a:rPr lang="bg-BG" sz="1800" b="1" dirty="0">
                <a:latin typeface="Cambria" panose="02040503050406030204" pitchFamily="18" charset="0"/>
                <a:cs typeface="Times New Roman" panose="02020603050405020304" pitchFamily="18" charset="0"/>
              </a:rPr>
              <a:t>приоритетите </a:t>
            </a:r>
            <a:r>
              <a:rPr lang="bg-BG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на РИ: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Засилване на нашето ВЪЗДЕЙСТВИЕ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Повишаване на нашата АНГАЖИРАНОСТ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Увеличаване способността за АДАПТИРАНЕ</a:t>
            </a:r>
          </a:p>
        </p:txBody>
      </p:sp>
      <p:sp>
        <p:nvSpPr>
          <p:cNvPr id="5" name="Подзаглавие 2">
            <a:extLst>
              <a:ext uri="{FF2B5EF4-FFF2-40B4-BE49-F238E27FC236}">
                <a16:creationId xmlns:a16="http://schemas.microsoft.com/office/drawing/2014/main" id="{3BB22DD2-5C07-4D6C-AD05-7E5479F526CB}"/>
              </a:ext>
            </a:extLst>
          </p:cNvPr>
          <p:cNvSpPr txBox="1">
            <a:spLocks/>
          </p:cNvSpPr>
          <p:nvPr/>
        </p:nvSpPr>
        <p:spPr>
          <a:xfrm>
            <a:off x="706407" y="1977729"/>
            <a:ext cx="5102721" cy="3379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just" defTabSz="914400" rtl="0" eaLnBrk="1" latinLnBrk="0" hangingPunct="1">
              <a:lnSpc>
                <a:spcPts val="3400"/>
              </a:lnSpc>
              <a:spcBef>
                <a:spcPts val="600"/>
              </a:spcBef>
              <a:buFont typeface="Arial" panose="020B0604020202020204" pitchFamily="34" charset="0"/>
              <a:buNone/>
              <a:defRPr lang="id-ID" sz="2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Обучения на клубни и </a:t>
            </a:r>
            <a:r>
              <a:rPr lang="bg-BG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дистриктни</a:t>
            </a:r>
            <a:r>
              <a:rPr lang="bg-BG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лидери, участия в асамблеи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Фондация Ротари, нови проекти на локално и особено на </a:t>
            </a:r>
            <a:r>
              <a:rPr lang="bg-BG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дистриктно</a:t>
            </a:r>
            <a:r>
              <a:rPr lang="bg-BG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ниво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Идентифициране на бъдещи лидери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Процедури, нормативна база и др</a:t>
            </a:r>
            <a:r>
              <a:rPr lang="bg-BG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bg-BG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58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лавие 2">
            <a:extLst>
              <a:ext uri="{FF2B5EF4-FFF2-40B4-BE49-F238E27FC236}">
                <a16:creationId xmlns:a16="http://schemas.microsoft.com/office/drawing/2014/main" id="{04778520-8F63-4E81-82AB-679FD643E8ED}"/>
              </a:ext>
            </a:extLst>
          </p:cNvPr>
          <p:cNvSpPr txBox="1">
            <a:spLocks/>
          </p:cNvSpPr>
          <p:nvPr/>
        </p:nvSpPr>
        <p:spPr>
          <a:xfrm>
            <a:off x="706408" y="1143148"/>
            <a:ext cx="10345905" cy="4890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g-BG" sz="2600" b="1" dirty="0">
                <a:solidFill>
                  <a:srgbClr val="901F93"/>
                </a:solidFill>
                <a:latin typeface="Trebuchet MS" panose="020B0603020202020204" pitchFamily="34" charset="0"/>
                <a:ea typeface="Microsoft YaHei UI" panose="020B0503020204020204" pitchFamily="34" charset="-122"/>
                <a:cs typeface="Lato Light" panose="020F0502020204030203" pitchFamily="34" charset="0"/>
              </a:rPr>
              <a:t>3.</a:t>
            </a:r>
            <a:r>
              <a:rPr lang="ru-RU" sz="2600" b="1" dirty="0">
                <a:solidFill>
                  <a:srgbClr val="901F93"/>
                </a:solidFill>
                <a:latin typeface="Trebuchet MS" panose="020B0603020202020204" pitchFamily="34" charset="0"/>
                <a:ea typeface="Microsoft YaHei UI" panose="020B0503020204020204" pitchFamily="34" charset="-122"/>
                <a:cs typeface="Lato Light" panose="020F0502020204030203" pitchFamily="34" charset="0"/>
              </a:rPr>
              <a:t> </a:t>
            </a:r>
            <a:r>
              <a:rPr lang="bg-BG" sz="2600" b="1" dirty="0">
                <a:solidFill>
                  <a:srgbClr val="901F93"/>
                </a:solidFill>
                <a:latin typeface="Trebuchet MS" panose="020B0603020202020204" pitchFamily="34" charset="0"/>
                <a:ea typeface="Microsoft YaHei UI" panose="020B0503020204020204" pitchFamily="34" charset="-122"/>
                <a:cs typeface="Lato Light" panose="020F0502020204030203" pitchFamily="34" charset="0"/>
              </a:rPr>
              <a:t>КРЕАТИВНИ ХОРА НА ДЕЙСТВИЕТО </a:t>
            </a:r>
            <a:r>
              <a:rPr lang="bg-BG" sz="2500" u="sng" dirty="0">
                <a:solidFill>
                  <a:srgbClr val="901F93"/>
                </a:solidFill>
                <a:latin typeface="Trebuchet MS" panose="020B0603020202020204" pitchFamily="34" charset="0"/>
                <a:ea typeface="Microsoft YaHei UI" panose="020B0503020204020204" pitchFamily="34" charset="-122"/>
                <a:cs typeface="Lato Light" panose="020F0502020204030203" pitchFamily="34" charset="0"/>
              </a:rPr>
              <a:t>от всички възрасти</a:t>
            </a:r>
          </a:p>
        </p:txBody>
      </p:sp>
      <p:sp>
        <p:nvSpPr>
          <p:cNvPr id="3" name="Заглавие 3">
            <a:extLst>
              <a:ext uri="{FF2B5EF4-FFF2-40B4-BE49-F238E27FC236}">
                <a16:creationId xmlns:a16="http://schemas.microsoft.com/office/drawing/2014/main" id="{73E57A47-CF5C-4449-A37E-113C05823C38}"/>
              </a:ext>
            </a:extLst>
          </p:cNvPr>
          <p:cNvSpPr txBox="1">
            <a:spLocks/>
          </p:cNvSpPr>
          <p:nvPr/>
        </p:nvSpPr>
        <p:spPr>
          <a:xfrm>
            <a:off x="706408" y="364993"/>
            <a:ext cx="5102721" cy="4959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2600" b="1" dirty="0">
                <a:solidFill>
                  <a:srgbClr val="17478F"/>
                </a:solidFill>
                <a:latin typeface="Trebuchet MS" panose="020B0603020202020204" pitchFamily="34" charset="0"/>
                <a:ea typeface="Microsoft YaHei UI" panose="020B0503020204020204" pitchFamily="34" charset="-122"/>
                <a:cs typeface="Lato Light" panose="020F0502020204030203" pitchFamily="34" charset="0"/>
              </a:rPr>
              <a:t>Приоритети</a:t>
            </a:r>
          </a:p>
        </p:txBody>
      </p:sp>
      <p:sp>
        <p:nvSpPr>
          <p:cNvPr id="4" name="Подзаглавие 2">
            <a:extLst>
              <a:ext uri="{FF2B5EF4-FFF2-40B4-BE49-F238E27FC236}">
                <a16:creationId xmlns:a16="http://schemas.microsoft.com/office/drawing/2014/main" id="{CC4509C8-D671-49FE-950C-CA6EF8C7DF40}"/>
              </a:ext>
            </a:extLst>
          </p:cNvPr>
          <p:cNvSpPr txBox="1">
            <a:spLocks/>
          </p:cNvSpPr>
          <p:nvPr/>
        </p:nvSpPr>
        <p:spPr>
          <a:xfrm>
            <a:off x="6263546" y="2060944"/>
            <a:ext cx="5522113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lvl1pPr marL="0" indent="0" algn="just" defTabSz="914400" rtl="0" eaLnBrk="1" latinLnBrk="0" hangingPunct="1">
              <a:lnSpc>
                <a:spcPts val="3400"/>
              </a:lnSpc>
              <a:spcBef>
                <a:spcPts val="600"/>
              </a:spcBef>
              <a:buFont typeface="Arial" panose="020B0604020202020204" pitchFamily="34" charset="0"/>
              <a:buNone/>
              <a:defRPr lang="id-ID" sz="2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bg-BG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Допринася за изпълнение на </a:t>
            </a:r>
            <a:r>
              <a:rPr lang="bg-BG" sz="1800" b="1" dirty="0">
                <a:latin typeface="Cambria" panose="02040503050406030204" pitchFamily="18" charset="0"/>
                <a:cs typeface="Times New Roman" panose="02020603050405020304" pitchFamily="18" charset="0"/>
              </a:rPr>
              <a:t>приоритетите</a:t>
            </a:r>
            <a:r>
              <a:rPr lang="bg-BG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 на РИ: 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Засилване</a:t>
            </a:r>
            <a:r>
              <a:rPr lang="ru-RU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нашето</a:t>
            </a:r>
            <a:r>
              <a:rPr lang="ru-RU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ВЪЗДЕЙСТВИЕ</a:t>
            </a:r>
            <a:endParaRPr lang="ru-RU" sz="20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Разширяване</a:t>
            </a:r>
            <a:r>
              <a:rPr lang="ru-RU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нашия</a:t>
            </a:r>
            <a:r>
              <a:rPr lang="ru-RU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 ОБХВАТ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Увеличаване</a:t>
            </a:r>
            <a:r>
              <a:rPr lang="ru-RU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способността</a:t>
            </a:r>
            <a:r>
              <a:rPr lang="ru-RU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АДАПТИРАНЕ</a:t>
            </a:r>
            <a:endParaRPr lang="ru-RU" sz="2000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лавие 2">
            <a:extLst>
              <a:ext uri="{FF2B5EF4-FFF2-40B4-BE49-F238E27FC236}">
                <a16:creationId xmlns:a16="http://schemas.microsoft.com/office/drawing/2014/main" id="{3BB22DD2-5C07-4D6C-AD05-7E5479F526CB}"/>
              </a:ext>
            </a:extLst>
          </p:cNvPr>
          <p:cNvSpPr txBox="1">
            <a:spLocks/>
          </p:cNvSpPr>
          <p:nvPr/>
        </p:nvSpPr>
        <p:spPr>
          <a:xfrm>
            <a:off x="706409" y="1914443"/>
            <a:ext cx="4896106" cy="282243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just" defTabSz="914400" rtl="0" eaLnBrk="1" latinLnBrk="0" hangingPunct="1">
              <a:lnSpc>
                <a:spcPts val="3400"/>
              </a:lnSpc>
              <a:spcBef>
                <a:spcPts val="600"/>
              </a:spcBef>
              <a:buFont typeface="Arial" panose="020B0604020202020204" pitchFamily="34" charset="0"/>
              <a:buNone/>
              <a:defRPr lang="id-ID" sz="2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Интегриране на младите хора в Ротари, приемственост в клубовете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Връзки с обществеността - правила за комуникация, уеб сайт, списания, социални мрежи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Национална награда на Ротари и </a:t>
            </a:r>
            <a:r>
              <a:rPr lang="bg-BG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др</a:t>
            </a:r>
            <a:endParaRPr lang="bg-BG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83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E9ABEB"/>
      </a:accent3>
      <a:accent4>
        <a:srgbClr val="E32D91"/>
      </a:accent4>
      <a:accent5>
        <a:srgbClr val="E590AA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2666</TotalTime>
  <Words>1655</Words>
  <Application>Microsoft Office PowerPoint</Application>
  <PresentationFormat>Widescreen</PresentationFormat>
  <Paragraphs>216</Paragraphs>
  <Slides>34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52" baseType="lpstr">
      <vt:lpstr>Microsoft YaHei UI</vt:lpstr>
      <vt:lpstr>MS PGothic</vt:lpstr>
      <vt:lpstr>Arial</vt:lpstr>
      <vt:lpstr>Calibri</vt:lpstr>
      <vt:lpstr>Calibri Light</vt:lpstr>
      <vt:lpstr>Cambria</vt:lpstr>
      <vt:lpstr>Exo 2</vt:lpstr>
      <vt:lpstr>Georgia</vt:lpstr>
      <vt:lpstr>Lato</vt:lpstr>
      <vt:lpstr>Lato Light</vt:lpstr>
      <vt:lpstr>Segoe UI Light</vt:lpstr>
      <vt:lpstr>Symbol</vt:lpstr>
      <vt:lpstr>Times New Roman</vt:lpstr>
      <vt:lpstr>Trebuchet MS</vt:lpstr>
      <vt:lpstr>Wingdings</vt:lpstr>
      <vt:lpstr>Custom Design</vt:lpstr>
      <vt:lpstr>2_Custom Design</vt:lpstr>
      <vt:lpstr>Office Theme</vt:lpstr>
      <vt:lpstr>PowerPoint Presentation</vt:lpstr>
      <vt:lpstr>Плановете са нищо. Планирането е всичко!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Подкрепа за младежките ни програми</vt:lpstr>
      <vt:lpstr>PowerPoint Presentation</vt:lpstr>
      <vt:lpstr>PowerPoint Presentation</vt:lpstr>
      <vt:lpstr>Партньори и програми на Ротари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Ротари е уникално семейство!</vt:lpstr>
      <vt:lpstr>Можете да кажете, че съм мечтател, но не съм само аз!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maranita</dc:creator>
  <cp:lastModifiedBy>Cally</cp:lastModifiedBy>
  <cp:revision>741</cp:revision>
  <dcterms:created xsi:type="dcterms:W3CDTF">2018-07-17T11:16:02Z</dcterms:created>
  <dcterms:modified xsi:type="dcterms:W3CDTF">2022-03-30T20:14:14Z</dcterms:modified>
</cp:coreProperties>
</file>