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708" r:id="rId3"/>
  </p:sldMasterIdLst>
  <p:notesMasterIdLst>
    <p:notesMasterId r:id="rId20"/>
  </p:notesMasterIdLst>
  <p:sldIdLst>
    <p:sldId id="256" r:id="rId4"/>
    <p:sldId id="257" r:id="rId5"/>
    <p:sldId id="261" r:id="rId6"/>
    <p:sldId id="260" r:id="rId7"/>
    <p:sldId id="266" r:id="rId8"/>
    <p:sldId id="282" r:id="rId9"/>
    <p:sldId id="264" r:id="rId10"/>
    <p:sldId id="263" r:id="rId11"/>
    <p:sldId id="270" r:id="rId12"/>
    <p:sldId id="269" r:id="rId13"/>
    <p:sldId id="268" r:id="rId14"/>
    <p:sldId id="279" r:id="rId15"/>
    <p:sldId id="262" r:id="rId16"/>
    <p:sldId id="280" r:id="rId17"/>
    <p:sldId id="275" r:id="rId18"/>
    <p:sldId id="272" r:id="rId19"/>
  </p:sldIdLst>
  <p:sldSz cx="9144000" cy="6858000" type="screen4x3"/>
  <p:notesSz cx="7010400" cy="92964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rie Nunes" initials="CN" lastIdx="4" clrIdx="0"/>
  <p:cmAuthor id="1" name="Sarah Remijan" initials="SR" lastIdx="15" clrIdx="1"/>
  <p:cmAuthor id="2" name="Heather Antti" initials="HJA" lastIdx="8" clrIdx="2"/>
  <p:cmAuthor id="3" name="Kelly Doherty" initials="KD" lastIdx="9" clrIdx="3">
    <p:extLst>
      <p:ext uri="{19B8F6BF-5375-455C-9EA6-DF929625EA0E}">
        <p15:presenceInfo xmlns:p15="http://schemas.microsoft.com/office/powerpoint/2012/main" userId="S-1-5-21-2052111302-1645522239-682003330-37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B4E7"/>
    <a:srgbClr val="F7A81B"/>
    <a:srgbClr val="FF7600"/>
    <a:srgbClr val="005DAA"/>
    <a:srgbClr val="5858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0" autoAdjust="0"/>
    <p:restoredTop sz="93515" autoAdjust="0"/>
  </p:normalViewPr>
  <p:slideViewPr>
    <p:cSldViewPr snapToGrid="0" snapToObjects="1">
      <p:cViewPr varScale="1">
        <p:scale>
          <a:sx n="58" d="100"/>
          <a:sy n="58" d="100"/>
        </p:scale>
        <p:origin x="1689" y="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94"/>
    </p:cViewPr>
  </p:sorterViewPr>
  <p:notesViewPr>
    <p:cSldViewPr snapToGrid="0" snapToObjects="1">
      <p:cViewPr varScale="1">
        <p:scale>
          <a:sx n="81" d="100"/>
          <a:sy n="81" d="100"/>
        </p:scale>
        <p:origin x="2022" y="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43DE84-F763-4E6E-A2A5-D1BC0F231907}" type="doc">
      <dgm:prSet loTypeId="urn:microsoft.com/office/officeart/2009/3/layout/FramedTextPicture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0F0DB1B-D3DB-4BB5-BBE9-DC426C0756C9}" type="pres">
      <dgm:prSet presAssocID="{0743DE84-F763-4E6E-A2A5-D1BC0F231907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</dgm:ptLst>
  <dgm:cxnLst>
    <dgm:cxn modelId="{AE57A189-A7BF-4ED5-85EF-CE36C9AA3A32}" type="presOf" srcId="{0743DE84-F763-4E6E-A2A5-D1BC0F231907}" destId="{00F0DB1B-D3DB-4BB5-BBE9-DC426C0756C9}" srcOrd="0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75788F-7D53-4027-9888-C544B9BF9EB9}" type="datetimeFigureOut">
              <a:rPr lang="en-US" smtClean="0"/>
              <a:pPr/>
              <a:t>3/1/2022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4DF5E24-4F2E-44C2-811C-1D95A883A1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097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b="1" dirty="0"/>
              <a:t>Бележки</a:t>
            </a:r>
            <a:r>
              <a:rPr lang="bg-BG" b="1" baseline="0" dirty="0"/>
              <a:t> на президента</a:t>
            </a:r>
            <a:endParaRPr lang="en-US" b="1" dirty="0"/>
          </a:p>
          <a:p>
            <a:r>
              <a:rPr lang="ru-RU" i="1" dirty="0"/>
              <a:t>Използвайте бележките на тези слайдове, за да ви помогнат да направите вашата презентация. В допълнение към предоставянето на основна информация, ние също така сме включили незадължителни дейности и въпроси, които можете да зададете на членовете, за да ги включите във вашата презентация. Заедно с публикацията «Бъдете жизнен клуб», тази презентация може да ви помогне да накарате членовете си да мислят за своя клуб и какво могат да направят, за да го съживят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i="1" dirty="0"/>
              <a:t>Приспособете текста към нуждите на аудиторията си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eaLnBrk="1" hangingPunct="1"/>
            <a:endParaRPr lang="en-US" i="1" dirty="0"/>
          </a:p>
          <a:p>
            <a:pPr eaLnBrk="1" hangingPunct="1"/>
            <a:r>
              <a:rPr lang="bg-BG" b="1" dirty="0"/>
              <a:t>Активност</a:t>
            </a:r>
            <a:endParaRPr lang="en-US" b="1" dirty="0"/>
          </a:p>
          <a:p>
            <a:pPr eaLnBrk="1" hangingPunct="1"/>
            <a:endParaRPr lang="en-US" b="1" dirty="0"/>
          </a:p>
          <a:p>
            <a:pPr eaLnBrk="1" hangingPunct="1"/>
            <a:r>
              <a:rPr lang="bg-BG" i="1" dirty="0"/>
              <a:t>Попитайте участниците</a:t>
            </a:r>
            <a:r>
              <a:rPr lang="en-US" i="1" dirty="0"/>
              <a:t>:</a:t>
            </a:r>
          </a:p>
          <a:p>
            <a:pPr eaLnBrk="1" hangingPunct="1"/>
            <a:endParaRPr lang="en-US" i="1" dirty="0"/>
          </a:p>
          <a:p>
            <a:pPr eaLnBrk="1" hangingPunct="1">
              <a:buFontTx/>
              <a:buChar char="•"/>
            </a:pPr>
            <a:r>
              <a:rPr lang="en-US" dirty="0"/>
              <a:t> </a:t>
            </a:r>
            <a:r>
              <a:rPr lang="bg-BG" dirty="0"/>
              <a:t>Какъв е нашият клуб? Оживен и забавен ли е? Разнообразен и отворен ли е за нови идеи? Нашите членове участват ли активно?</a:t>
            </a:r>
            <a:r>
              <a:rPr lang="en-US" dirty="0"/>
              <a:t> </a:t>
            </a:r>
          </a:p>
          <a:p>
            <a:pPr eaLnBrk="1" hangingPunct="1">
              <a:buFontTx/>
              <a:buChar char="•"/>
            </a:pPr>
            <a:r>
              <a:rPr lang="en-US" dirty="0"/>
              <a:t> </a:t>
            </a:r>
            <a:r>
              <a:rPr lang="bg-BG" dirty="0"/>
              <a:t>Как може нашият клуб да стане по-жизнен?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962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Хората, които обичат своите клубове, са по-склонни да бъдат активни членове. Един от начините да поддържаме членовете свързани с клуба е да организираме социални събития и дейности</a:t>
            </a:r>
            <a:r>
              <a:rPr lang="ru-RU" baseline="0" dirty="0"/>
              <a:t> в мрежа</a:t>
            </a:r>
            <a:r>
              <a:rPr lang="ru-RU" dirty="0"/>
              <a:t>, които ни дават шанс да се опознаем по-добре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Дейности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i="1" dirty="0"/>
              <a:t>Попитайте членовете как могат да създадат възможности да се опознаят или да развият професионални връзки. Запишете техните отговори на флипчарт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i="1" dirty="0"/>
              <a:t>Помолете всеки участник да говори с друг член, който не познава много добре. Помолете ги да разкажат един на друг за нещо хубаво, което се е случило тази седмица, или нещо за себе си, което хората биха били изненадани да разберат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6329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Членовете участват ли в дейности, от които наистина се интересуват? Членовете, които участват в дейности, които им харесват, често са по-отдадени на клуба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Чрез редовно анкетиране на членовете можем да разберем какви са техните интереси и да планираме дейности, които им харесват. Можем също така да насърчим новите членове да се включат рано, като ги помолим да разработят клубни програми и дейности въз основа на техните интереси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i="1" dirty="0"/>
              <a:t>Помолете всеки участник да назове проект, в който би искал да участва, и напишете отговорите си на флипчарт. След това изберете една от идеите и помолете всички участници да помислят за умение, което биха могли да внесат в проекта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791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Срещите на дистрикта, ориентацията на нови членове, онлайн обученията и програмите за развитие на лидерство са части от цялостен план за обучение.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dirty="0"/>
              <a:t>Назначаването на клубен преподавател (или, ако клубът е голям, комисия по обучението) може да помогне да се гарантира, че новите и настоящите членове получават необходимото обучение. Членовете се насърчават да посещават редовно Центъра за обучение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Learning Center</a:t>
            </a: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dirty="0"/>
              <a:t>за да проверят какви курсове са налични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Можем също да използваме анкета, за да видим кои умения биха искали да развият нашите членове. Наръчникът за лидери «Лидерство в действие» може да ни помогне да създадем ефективна програма за обучение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Попитайте участниците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Какво обучение бихте искали нашият клуб да предложи или</a:t>
            </a:r>
            <a:r>
              <a:rPr lang="ru-RU" baseline="0" dirty="0"/>
              <a:t> в какво</a:t>
            </a:r>
            <a:r>
              <a:rPr lang="ru-RU" dirty="0"/>
              <a:t> да участва?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dirty="0"/>
              <a:t>Какво обучение може да бъде прекратено, комбинирано или радикално променено?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3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Жизнените клубове използват комисии, за да постигнат целите си и да предоставят на членовете възможности за участие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dirty="0"/>
              <a:t>По-големите клубове могат да обмислят създаването на допълнителни комисии или подкомисии, за да постигнат повече. По-малките клубове могат да комбинират своите комисии, за да не претоварват някои членове или да облекчат членовете, които изпълняват твърде много роли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dirty="0"/>
              <a:t>Независимо от структурата на комисиите в нашия клуб, добра идея е да преглеждаме комисиите си ежегодно, за да се уверим, че ни помагат да постигнем целите си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bg-BG" b="1" dirty="0"/>
              <a:t>Дейност</a:t>
            </a:r>
            <a:endParaRPr lang="en-US" b="1" dirty="0"/>
          </a:p>
          <a:p>
            <a:pPr eaLnBrk="1" hangingPunct="1"/>
            <a:endParaRPr lang="en-US" b="1" dirty="0"/>
          </a:p>
          <a:p>
            <a:pPr eaLnBrk="1" hangingPunct="1"/>
            <a:r>
              <a:rPr lang="bg-BG" i="1" dirty="0"/>
              <a:t>Попитайте участниците</a:t>
            </a:r>
            <a:r>
              <a:rPr lang="en-US" i="1" dirty="0"/>
              <a:t>:</a:t>
            </a:r>
          </a:p>
          <a:p>
            <a:pPr eaLnBrk="1" hangingPunct="1"/>
            <a:endParaRPr lang="en-US" i="1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Има ли нещо в структурата на нашия клуб, което не работи добре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dirty="0"/>
              <a:t>Можем ли да добавим нови комисии, за да помогнем на клуба да работи по-добре?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Имаме ли комисии, които не са необходими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 </a:t>
            </a:r>
          </a:p>
          <a:p>
            <a:pPr eaLnBrk="1" hangingPunct="1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1143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dirty="0"/>
              <a:t>Можете да намерите историята за това как един клуб в нашия регион преодоля предизвикателствата си, като използвате някои от най-добрите практики в Бъдете жизнен клуб: Вашият план за ръководство на клуба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baseline="0" dirty="0"/>
          </a:p>
          <a:p>
            <a:r>
              <a:rPr lang="en-US" baseline="0" dirty="0"/>
              <a:t> </a:t>
            </a:r>
            <a:r>
              <a:rPr lang="bg-BG" b="1" baseline="0" dirty="0"/>
              <a:t>Дейност</a:t>
            </a: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Организирайте участниците в три групи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Раздайте версията</a:t>
            </a:r>
            <a:r>
              <a:rPr lang="bg-BG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вашия регион на “</a:t>
            </a: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Бъдете жизнен клуб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Вашият план за ръководство на клуба” на всяка група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Помолете участниците да прочетат историята и да я дискутират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baseline="0" dirty="0"/>
          </a:p>
          <a:p>
            <a:r>
              <a:rPr lang="bg-BG" i="1" baseline="0" dirty="0"/>
              <a:t>Въпроси за дискусия</a:t>
            </a:r>
            <a:r>
              <a:rPr lang="en-US" i="1" baseline="0" dirty="0"/>
              <a:t>:</a:t>
            </a:r>
          </a:p>
          <a:p>
            <a:endParaRPr lang="en-US" i="1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baseline="0" dirty="0"/>
              <a:t>Пред какви предизвикателства беше изправен клубът</a:t>
            </a:r>
            <a:r>
              <a:rPr lang="en-US" baseline="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baseline="0" dirty="0"/>
              <a:t>Как клубът преодоля предизвикателствата</a:t>
            </a:r>
            <a:r>
              <a:rPr lang="en-US" baseline="0" dirty="0"/>
              <a:t>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dirty="0"/>
              <a:t>Как тази трансформация повлия на членството и ангажираността на членовете?</a:t>
            </a: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dirty="0"/>
              <a:t>Какви препоръчани най-добри практики можем да използваме в нашия клуб</a:t>
            </a:r>
            <a:r>
              <a:rPr lang="en-US" baseline="0" dirty="0"/>
              <a:t>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351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i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820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bg-BG" dirty="0"/>
              <a:t>Да работим заедно, за да сравним настоящите практики на нашия клуб с всяка от най-добрите практики, изброени в ръководството</a:t>
            </a:r>
            <a:r>
              <a:rPr lang="en-US" i="0" dirty="0"/>
              <a:t>.</a:t>
            </a:r>
          </a:p>
          <a:p>
            <a:pPr eaLnBrk="1" hangingPunct="1"/>
            <a:endParaRPr lang="en-US" i="0" dirty="0"/>
          </a:p>
          <a:p>
            <a:pPr eaLnBrk="1" hangingPunct="1"/>
            <a:r>
              <a:rPr lang="bg-BG" dirty="0"/>
              <a:t>Да помислим за нови идеи в сферите, които се нуждаят от подобрение, и да решим как да ги приложим. Промяната отнема време, но усилията си заслужават</a:t>
            </a:r>
            <a:r>
              <a:rPr lang="en-US" i="0" dirty="0"/>
              <a:t>.</a:t>
            </a:r>
          </a:p>
          <a:p>
            <a:pPr eaLnBrk="1" hangingPunct="1"/>
            <a:endParaRPr lang="en-US" b="1" dirty="0"/>
          </a:p>
          <a:p>
            <a:pPr eaLnBrk="1" hangingPunct="1"/>
            <a:r>
              <a:rPr lang="bg-BG" b="1" dirty="0"/>
              <a:t>Дейност</a:t>
            </a:r>
            <a:endParaRPr lang="en-US" b="1" dirty="0"/>
          </a:p>
          <a:p>
            <a:pPr eaLnBrk="1" hangingPunct="1"/>
            <a:endParaRPr lang="en-US" b="1" dirty="0"/>
          </a:p>
          <a:p>
            <a:pPr eaLnBrk="1" hangingPunct="1"/>
            <a:r>
              <a:rPr lang="bg-BG" i="1" dirty="0"/>
              <a:t>Попитайте участниците</a:t>
            </a:r>
            <a:r>
              <a:rPr lang="en-US" i="1" dirty="0"/>
              <a:t>:</a:t>
            </a:r>
          </a:p>
          <a:p>
            <a:pPr eaLnBrk="1" hangingPunct="1"/>
            <a:endParaRPr lang="en-US" i="1" dirty="0"/>
          </a:p>
          <a:p>
            <a:pPr eaLnBrk="1" hangingPunct="1">
              <a:buFontTx/>
              <a:buChar char="•"/>
            </a:pPr>
            <a:r>
              <a:rPr lang="en-US" dirty="0"/>
              <a:t> </a:t>
            </a:r>
            <a:r>
              <a:rPr lang="bg-BG" dirty="0"/>
              <a:t>Какви други най-добри практики трябва да обмисли</a:t>
            </a:r>
            <a:r>
              <a:rPr lang="bg-BG" baseline="0" dirty="0"/>
              <a:t> нашият клуб</a:t>
            </a:r>
            <a:r>
              <a:rPr lang="en-US" dirty="0"/>
              <a:t>?</a:t>
            </a:r>
          </a:p>
          <a:p>
            <a:pPr eaLnBrk="1" hangingPunct="1">
              <a:buFontTx/>
              <a:buChar char="•"/>
            </a:pPr>
            <a:r>
              <a:rPr lang="en-US" dirty="0"/>
              <a:t> </a:t>
            </a:r>
            <a:r>
              <a:rPr lang="bg-BG" dirty="0"/>
              <a:t>Какви въпроси или коментари имате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138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36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  <a:p>
            <a:r>
              <a:rPr lang="bg-BG" dirty="0"/>
              <a:t>Какво има тук за нас? Живите клубове са отворени за нови идеи. Те търсят начини да </a:t>
            </a:r>
            <a:r>
              <a:rPr lang="bg-BG" dirty="0" smtClean="0"/>
              <a:t>бъдат подкрепящи своите </a:t>
            </a:r>
            <a:r>
              <a:rPr lang="bg-BG" dirty="0"/>
              <a:t>общности, като същевременно отговарят на нуждите на своите членове.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bg-BG" dirty="0"/>
              <a:t>Гъвкавостта, която Ротари клубовете имат сега, улеснява</a:t>
            </a:r>
            <a:r>
              <a:rPr lang="bg-BG" baseline="0" dirty="0"/>
              <a:t> повече</a:t>
            </a:r>
            <a:r>
              <a:rPr lang="bg-BG" dirty="0"/>
              <a:t> от всякога </a:t>
            </a:r>
            <a:r>
              <a:rPr lang="bg-BG" dirty="0" smtClean="0"/>
              <a:t>възможностите </a:t>
            </a:r>
            <a:r>
              <a:rPr lang="bg-BG" dirty="0"/>
              <a:t>да се правят промени, които ще подобрят изживяването в клуба, ще привлекат нови членове и ще запазят настоящите членове.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bg-BG" dirty="0"/>
              <a:t>На следващите слайдове ще разгледаме някои препоръчани най-добри практики за жизнени клубове. Докато преминаваме през тях, искам да </a:t>
            </a:r>
            <a:r>
              <a:rPr lang="bg-BG" dirty="0" smtClean="0"/>
              <a:t>помислите </a:t>
            </a:r>
            <a:r>
              <a:rPr lang="bg-BG" dirty="0"/>
              <a:t>как </a:t>
            </a:r>
            <a:r>
              <a:rPr lang="bg-BG" dirty="0" smtClean="0"/>
              <a:t>бихте </a:t>
            </a:r>
            <a:r>
              <a:rPr lang="bg-BG" dirty="0"/>
              <a:t>могли да ги използваме </a:t>
            </a:r>
            <a:r>
              <a:rPr lang="bg-BG" dirty="0" smtClean="0"/>
              <a:t>във вашия </a:t>
            </a:r>
            <a:r>
              <a:rPr lang="bg-BG" dirty="0"/>
              <a:t>клуб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055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Какъв искаме да бъде клубът ни след 3-5 години? Искаме ли по-разнообразно членство? Интересуваме ли се от по-активното участие на нашата общност в клубните дейности? Или търсим начини за </a:t>
            </a:r>
            <a:r>
              <a:rPr lang="bg-BG" dirty="0" smtClean="0"/>
              <a:t>реализиране </a:t>
            </a:r>
            <a:r>
              <a:rPr lang="bg-BG" dirty="0"/>
              <a:t>на по-смислени проекти? Създаването на план и поставянето на цели, които могат да бъдат постигнати за три до пет години, може да ни помогне да постигнем тези цели и </a:t>
            </a:r>
            <a:r>
              <a:rPr lang="bg-BG" dirty="0" smtClean="0"/>
              <a:t>дори повече</a:t>
            </a: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dirty="0"/>
              <a:t>Стратегическият план може да ни помогне да </a:t>
            </a:r>
            <a:r>
              <a:rPr lang="bg-BG" dirty="0" smtClean="0"/>
              <a:t>разберем </a:t>
            </a:r>
            <a:r>
              <a:rPr lang="bg-BG" dirty="0"/>
              <a:t>приоритетите на нашите членове по отношение на дейностите и идеите, които искаме да запазим, променим или приложим, за да постигнем целите си. </a:t>
            </a:r>
            <a:r>
              <a:rPr lang="bg-BG" dirty="0" smtClean="0"/>
              <a:t>Визията на клуба за годината, може </a:t>
            </a:r>
            <a:r>
              <a:rPr lang="bg-BG" dirty="0"/>
              <a:t>да ни помогне да оценим нашия клуб и да решим какво трябва да променим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Дейности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Попитайте участниците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Каква е вашата визия за нашия клуб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lvl="0"/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Какви промени искаме да направим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lvl="0"/>
            <a:r>
              <a:rPr lang="bg-BG" dirty="0"/>
              <a:t>Какви дългосрочни цели искаме да постигнем през следващите три до пет години?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i="1" dirty="0"/>
              <a:t>Дайте на участниците копия от </a:t>
            </a:r>
            <a:r>
              <a:rPr lang="bg-BG" i="1" dirty="0" smtClean="0"/>
              <a:t>Клубния Профилактичен </a:t>
            </a:r>
            <a:r>
              <a:rPr lang="bg-BG" i="1" dirty="0" smtClean="0"/>
              <a:t>преглед </a:t>
            </a:r>
            <a:r>
              <a:rPr lang="bg-BG" i="1" dirty="0"/>
              <a:t>на Ротари клуба и </a:t>
            </a:r>
            <a:r>
              <a:rPr lang="bg-BG" i="1" dirty="0" smtClean="0"/>
              <a:t>Ръководството </a:t>
            </a:r>
            <a:r>
              <a:rPr lang="bg-BG" i="1" dirty="0"/>
              <a:t>за стратегическо планиране. Използвайте </a:t>
            </a:r>
            <a:r>
              <a:rPr lang="bg-BG" i="1" dirty="0" smtClean="0"/>
              <a:t>профилактичния преглед, </a:t>
            </a:r>
            <a:r>
              <a:rPr lang="bg-BG" i="1" dirty="0"/>
              <a:t>за да идентифицирате силните страни на вашия клуб и областите, които се нуждаят от подобрение. Ръководството за стратегическо планиране може да ви помогне да създадете дългосрочна стратегия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428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По-лесно е да се постигнат дългосрочни цели, когато са разделени на по-малки годишни цели. Ротари клуб Централ може да ни помогне да трансформираме визията на нашия клуб в мини цели, които можем да постигнем за </a:t>
            </a:r>
            <a:r>
              <a:rPr lang="bg-BG" dirty="0" smtClean="0"/>
              <a:t>по-кратко </a:t>
            </a:r>
            <a:r>
              <a:rPr lang="bg-BG" dirty="0"/>
              <a:t>време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Клубните</a:t>
            </a:r>
            <a:r>
              <a:rPr lang="ru-RU" baseline="0" dirty="0"/>
              <a:t> лидери </a:t>
            </a:r>
            <a:r>
              <a:rPr lang="ru-RU" dirty="0"/>
              <a:t>могат също да проследяват напредъка на нашия клуб към нашите цели в Ротари клуб Централ и редовно да актуализират нашите комисии и членове.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Попитайте участниците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Какви са годишните цели на клуба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dirty="0"/>
              <a:t>Как бяха поставени тези цели?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dirty="0"/>
              <a:t>Как можем да използваме Ротари клуб Централ, за да поставим важни точки за постигане на нашите дългосрочни цели?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296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Оживените, информативни срещи могат да предизвикат</a:t>
            </a:r>
            <a:r>
              <a:rPr lang="bg-BG" baseline="0" dirty="0"/>
              <a:t> ентусиазъм у</a:t>
            </a:r>
            <a:r>
              <a:rPr lang="bg-BG" dirty="0"/>
              <a:t> членовете по отношение на нашия клуб и те да поискат да идват</a:t>
            </a:r>
            <a:r>
              <a:rPr lang="bg-BG" baseline="0" dirty="0"/>
              <a:t> отново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dirty="0"/>
              <a:t>Можем да се уверим, че нашите срещи са ангажиращи, като използваме Проучването за удовлетвореността на членовете. Резултатите от анкетата могат да ни кажат какво харесват и не харесват членовете на срещите и да ни дадат идеи за подобряването им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dirty="0"/>
              <a:t>Един от начините да увеличим посещаемостта на срещите е да променим форматите им. Бихме могли да проведем някои срещи онлайн или да комбинираме срещи с проекти или социални събирания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Попитайте участниците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Какво прави една среща ангажираща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dirty="0"/>
              <a:t>Какво харесват нашите членове в нашите клубни сбирки, асамблеи и срещи на борда?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Какво можем да подобрим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Какъв формат на срещата може да помогне на нашия клуб да </a:t>
            </a:r>
            <a:r>
              <a:rPr lang="ru-RU" dirty="0" smtClean="0"/>
              <a:t>въвлича в дейността на клуба или отново</a:t>
            </a:r>
            <a:r>
              <a:rPr lang="ru-RU" baseline="0" dirty="0" smtClean="0"/>
              <a:t> да </a:t>
            </a:r>
            <a:r>
              <a:rPr lang="ru-RU" dirty="0" smtClean="0"/>
              <a:t>ангажира членовете?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Насърчавайте клубните лидери да използват тези ресурси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Проучване за удовлетвореността</a:t>
            </a:r>
            <a:r>
              <a:rPr lang="bg-BG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членовете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 разберем защо членовете напускат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Проучване при напускане</a:t>
            </a: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Проверка</a:t>
            </a:r>
            <a:r>
              <a:rPr lang="bg-BG" sz="1200" i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здравето на Ротари клуба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Здрав ли е вашият клуб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(</a:t>
            </a:r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онлайн курс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17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Всеки страхотен стратегически план включва добър комуникационен план. Жизнените клубове са отворени за използване на творчески методи за информиране на членовете и общността относно клуба и неговите дейности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Днешният дигитален свят улеснява информирането на членовете. Skype, WhatsApp и Facebook Live могат да се използват за комуникация с членове, които не могат да присъстват на среща лично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dirty="0"/>
              <a:t>Социалните медии могат да ни помогнат да популяризираме нашия клуб и неговите дейности пред нашите приятели, семейство и членове на общността. Това също е чудесен начин да покажем на бъдещите членове как допринасяме за общността. Важно е да поддържаме актуални нашия клубен уебсайт и сайтове в социалните медии, като Facebook и Instagram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</a:t>
            </a: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Попитайте участниците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dirty="0"/>
              <a:t>Какво правим сега, за да поддържаме членовете информирани и ангажирани? Как можем да го подобрим?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Колко често актуализираме нашия уебсайт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dirty="0"/>
              <a:t>Как използваме шаблоните и ресурсите в </a:t>
            </a:r>
            <a:r>
              <a:rPr lang="bg-BG" dirty="0" smtClean="0"/>
              <a:t>Бранд Центъра</a:t>
            </a:r>
            <a:r>
              <a:rPr lang="bg-BG" baseline="0" dirty="0" smtClean="0"/>
              <a:t> </a:t>
            </a:r>
            <a:r>
              <a:rPr lang="bg-BG" dirty="0" smtClean="0"/>
              <a:t>на Ротари (</a:t>
            </a:r>
            <a:r>
              <a:rPr lang="en-US" dirty="0" smtClean="0"/>
              <a:t>Brand Center</a:t>
            </a:r>
            <a:r>
              <a:rPr lang="bg-BG" dirty="0" smtClean="0"/>
              <a:t>), </a:t>
            </a:r>
            <a:r>
              <a:rPr lang="bg-BG" dirty="0"/>
              <a:t>за да популяризираме дейностите си в нашата общност?</a:t>
            </a:r>
            <a:endParaRPr lang="en-US" sz="120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308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За да сме сигурни, че нашият клуб изпълнява дългосрочния си план, имаме нужда от лидери, които са участвали от самото начало в поставянето на цели и вземането на решения. Приемствеността в лидерството може да помогне. Това означава да изберем офицери на клуба няколко години предварително и да ги докладваме в Моето Ротари, за да могат да участват в планирането, да получат обучение на работното място и да виждат отчети в Ротари клуб Централ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Дейности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Попитайте участниците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bg-BG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Кой ще бъде лидер на нашия</a:t>
            </a:r>
            <a:r>
              <a:rPr lang="bg-BG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клуб следващата ротарианска година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Настоящи лидери: Какво ви помогна да се подготвите за мандата си? Какво би ви подготвило по-добре?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ru-RU" dirty="0"/>
              <a:t>Има ли нашият клуб лидерска програма — начин за идентифициране на потенциални лидери и развитие на техните умения? Ако е така, работи ли? Ако нямаме такава, ще помогне ли? </a:t>
            </a:r>
          </a:p>
          <a:p>
            <a:pPr marL="171450" lvl="0" indent="-171450">
              <a:buFont typeface="Arial" panose="020B0604020202020204" pitchFamily="34" charset="0"/>
              <a:buNone/>
            </a:pPr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i="1" dirty="0"/>
              <a:t>Накарайте малки групи да направят списък с проекти или процеси, които биха спечелили от приемствеността в лидерството на клуба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987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g-BG" dirty="0"/>
              <a:t>Препоръчителният Правиник на Ротари клуба е предназначен да се адаптира от клубовете. Тъй като нашият клуб се развива, правилникът ни трябва да отразява настоящите ни практики. Членовете на клуба се насърчават да се включат в ежегодния преглед на правилника на нашия клуб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bg-BG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Дейност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i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i="1" dirty="0"/>
              <a:t>Помолете всеки член да напише една практика, която би искал клубът да спре, и една, която би искал клубът да приеме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DF5E24-4F2E-44C2-811C-1D95A883A1B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824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2160228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622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436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7359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kern="1200">
          <a:solidFill>
            <a:srgbClr val="5858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585858"/>
          </a:solidFill>
          <a:latin typeface="+mn-lt"/>
          <a:ea typeface="+mn-ea"/>
          <a:cs typeface="+mn-cs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5858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585858"/>
          </a:solidFill>
          <a:latin typeface="+mn-lt"/>
          <a:ea typeface="+mn-ea"/>
          <a:cs typeface="+mn-cs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5858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tags" Target="../tags/tag1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cid:storage_emulated_0_Android_data_com_samsung_android_email_provider_cache_IMG-20170209-WA0094_jpg_1491058255654" TargetMode="Externa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89108" y="1178544"/>
            <a:ext cx="4972713" cy="2001536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bg-BG" sz="5400" b="1" spc="-150" dirty="0">
                <a:solidFill>
                  <a:srgbClr val="FFFFFF"/>
                </a:solidFill>
                <a:latin typeface="Arial Narrow Bold"/>
                <a:cs typeface="Arial Narrow Bold"/>
              </a:rPr>
              <a:t>ДА БЪДЕМ ЖИЗНЕН</a:t>
            </a:r>
            <a:r>
              <a:rPr lang="en-US" sz="5400" b="1" spc="-150" dirty="0">
                <a:solidFill>
                  <a:srgbClr val="FFFFFF"/>
                </a:solidFill>
                <a:latin typeface="Arial Narrow Bold"/>
                <a:cs typeface="Arial Narrow Bold"/>
              </a:rPr>
              <a:t> </a:t>
            </a:r>
            <a:r>
              <a:rPr lang="bg-BG" sz="5400" b="1" spc="-150" dirty="0">
                <a:solidFill>
                  <a:srgbClr val="FFFFFF"/>
                </a:solidFill>
                <a:latin typeface="Arial Narrow Bold"/>
                <a:cs typeface="Arial Narrow Bold"/>
              </a:rPr>
              <a:t>КЛУБ</a:t>
            </a:r>
            <a:endParaRPr lang="en-US" sz="5400" b="1" spc="-150" dirty="0">
              <a:solidFill>
                <a:srgbClr val="FFFFFF"/>
              </a:solidFill>
              <a:latin typeface="Arial Narrow Bold"/>
              <a:cs typeface="Arial Narrow Bold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89108" y="3427245"/>
            <a:ext cx="4972713" cy="166077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90000"/>
              </a:lnSpc>
            </a:pPr>
            <a:r>
              <a:rPr lang="bg-BG" sz="3600" b="0" spc="0" dirty="0">
                <a:solidFill>
                  <a:srgbClr val="FFFFFF"/>
                </a:solidFill>
                <a:latin typeface="Arial"/>
                <a:cs typeface="Arial"/>
              </a:rPr>
              <a:t>ПЛАН ЗА РЪКОВОДСТВО НА НАШИЯ КЛУБ</a:t>
            </a:r>
            <a:endParaRPr lang="en-US" sz="3600" b="0" spc="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3381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84221"/>
            <a:ext cx="8690197" cy="118597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20000"/>
              </a:lnSpc>
            </a:pPr>
            <a:r>
              <a:rPr lang="bg-BG" sz="3600" spc="0" dirty="0">
                <a:solidFill>
                  <a:schemeClr val="bg1"/>
                </a:solidFill>
              </a:rPr>
              <a:t>НАЙ-ДОБРИ ПРАКТИКИ</a:t>
            </a:r>
            <a:r>
              <a:rPr lang="en-US" sz="3600" spc="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20000"/>
              </a:lnSpc>
            </a:pPr>
            <a:r>
              <a:rPr lang="bg-BG" sz="3600" spc="0" dirty="0">
                <a:solidFill>
                  <a:schemeClr val="bg1"/>
                </a:solidFill>
              </a:rPr>
              <a:t>РАЗВИВАЙТЕ ВЗАИМООТНОШЕНИЯТА В КЛУБА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262"/>
            <a:ext cx="9144000" cy="55637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0143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7" y="1"/>
            <a:ext cx="8954893" cy="11644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10000"/>
              </a:lnSpc>
            </a:pPr>
            <a:r>
              <a:rPr lang="bg-BG" sz="3300" spc="0" dirty="0">
                <a:solidFill>
                  <a:schemeClr val="bg1"/>
                </a:solidFill>
              </a:rPr>
              <a:t>НАЙ-ДОБРИ ПРАКТИКИ</a:t>
            </a:r>
            <a:r>
              <a:rPr lang="en-US" sz="3300" spc="0" dirty="0" smtClean="0">
                <a:solidFill>
                  <a:schemeClr val="bg1"/>
                </a:solidFill>
              </a:rPr>
              <a:t>:</a:t>
            </a:r>
            <a:r>
              <a:rPr lang="bg-BG" sz="3300" spc="0" dirty="0" smtClean="0">
                <a:solidFill>
                  <a:schemeClr val="bg1"/>
                </a:solidFill>
              </a:rPr>
              <a:t> СВЪРЗВАЙТЕ ДЕЙ-НОСТИТЕ </a:t>
            </a:r>
            <a:r>
              <a:rPr lang="bg-BG" sz="3300" spc="0" dirty="0">
                <a:solidFill>
                  <a:schemeClr val="bg1"/>
                </a:solidFill>
              </a:rPr>
              <a:t>НА ЧЛЕНОВЕТЕ С ТЕХНИТЕ ИНТЕРЕСИ</a:t>
            </a:r>
            <a:endParaRPr lang="en-US" sz="3300" spc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7" b="10520"/>
          <a:stretch/>
        </p:blipFill>
        <p:spPr>
          <a:xfrm>
            <a:off x="-934" y="1152658"/>
            <a:ext cx="9144000" cy="57053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2595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0"/>
            <a:ext cx="8763917" cy="1198288"/>
          </a:xfrm>
          <a:prstGeom prst="rect">
            <a:avLst/>
          </a:prstGeom>
          <a:solidFill>
            <a:srgbClr val="005DAA"/>
          </a:solidFill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10000"/>
              </a:lnSpc>
            </a:pPr>
            <a:r>
              <a:rPr lang="bg-BG" sz="3600" spc="0" dirty="0" smtClean="0">
                <a:solidFill>
                  <a:schemeClr val="bg1"/>
                </a:solidFill>
              </a:rPr>
              <a:t>НАЙ-ДОБРИ ПРАКТИКИ</a:t>
            </a:r>
            <a:r>
              <a:rPr lang="en-US" sz="3600" spc="0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bg-BG" sz="3600" spc="0" dirty="0" smtClean="0">
                <a:solidFill>
                  <a:schemeClr val="bg1"/>
                </a:solidFill>
              </a:rPr>
              <a:t>ТРЕНИРАЙТЕ ЧЛЕНОВЕТЕ ДА РЪКОВОДЯТ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777"/>
          <a:stretch/>
        </p:blipFill>
        <p:spPr>
          <a:xfrm>
            <a:off x="0" y="1228725"/>
            <a:ext cx="9144000" cy="57292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3856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108739"/>
            <a:ext cx="8763917" cy="113570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3600" spc="0" dirty="0">
                <a:solidFill>
                  <a:schemeClr val="bg1"/>
                </a:solidFill>
              </a:rPr>
              <a:t>НАЙ-ДОБРИ ПРАКТИКИ</a:t>
            </a:r>
            <a:r>
              <a:rPr lang="en-US" sz="3600" spc="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bg-BG" sz="3600" spc="0" dirty="0">
                <a:solidFill>
                  <a:schemeClr val="bg1"/>
                </a:solidFill>
              </a:rPr>
              <a:t>СЪЗДАЙТЕ </a:t>
            </a:r>
            <a:r>
              <a:rPr lang="bg-BG" sz="3600" spc="0" dirty="0" smtClean="0">
                <a:solidFill>
                  <a:schemeClr val="bg1"/>
                </a:solidFill>
              </a:rPr>
              <a:t>РАБОТЕЩИ </a:t>
            </a:r>
            <a:r>
              <a:rPr lang="bg-BG" sz="3600" spc="0" dirty="0">
                <a:solidFill>
                  <a:schemeClr val="bg1"/>
                </a:solidFill>
              </a:rPr>
              <a:t>КОМИСИИ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108" y="1520995"/>
            <a:ext cx="838339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Georgia"/>
              </a:rPr>
              <a:t>Създайте комисии, които са полезни за клуба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Georgia"/>
              </a:rPr>
              <a:t>:</a:t>
            </a: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cs typeface="Georg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Georgia"/>
              </a:rPr>
              <a:t>Администрация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cs typeface="Georg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Georgia"/>
              </a:rPr>
              <a:t>Членство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cs typeface="Georg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Georgia"/>
              </a:rPr>
              <a:t>Фондация Ротари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cs typeface="Georgia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Georgia"/>
              </a:rPr>
              <a:t>Служба в общността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Georgia"/>
              </a:rPr>
              <a:t>Връзки с </a:t>
            </a:r>
            <a:r>
              <a:rPr lang="bg-B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  <a:cs typeface="Georgia"/>
              </a:rPr>
              <a:t>обществеността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  <a:cs typeface="Georgia"/>
            </a:endParaRPr>
          </a:p>
        </p:txBody>
      </p:sp>
      <p:pic>
        <p:nvPicPr>
          <p:cNvPr id="1028" name="Picture 4" descr="http://images.rotary.org/rotary_images/api/v1/asset/175760/pr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702" y="2450210"/>
            <a:ext cx="3791298" cy="25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3709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108" y="286656"/>
            <a:ext cx="8763917" cy="874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endParaRPr lang="en-US" sz="3600" spc="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47975" y="4499029"/>
            <a:ext cx="61240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Клубове по света, които са превърнали предизвикателствата в успех, за да станат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bg-BG" sz="3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жизнени!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89108" y="366983"/>
            <a:ext cx="8763917" cy="5488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sz="3600" spc="0" dirty="0">
                <a:solidFill>
                  <a:schemeClr val="bg1"/>
                </a:solidFill>
              </a:rPr>
              <a:t>ПРИМЕРИ ЗА ЖИЗНЕНИ КЛУБОВЕ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2459826"/>
              </p:ext>
            </p:extLst>
          </p:nvPr>
        </p:nvGraphicFramePr>
        <p:xfrm>
          <a:off x="974725" y="1441450"/>
          <a:ext cx="1873250" cy="277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7" name="Acrobat Document" r:id="rId5" imgW="6471720" imgH="8380800" progId="AcroExch.Document.7">
                  <p:embed/>
                </p:oleObj>
              </mc:Choice>
              <mc:Fallback>
                <p:oleObj name="Acrobat Document" r:id="rId5" imgW="6471720" imgH="8380800" progId="AcroExch.Document.7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4725" y="1441450"/>
                        <a:ext cx="1873250" cy="277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/>
          <a:srcRect l="13263" t="17863" r="63411" b="4118"/>
          <a:stretch/>
        </p:blipFill>
        <p:spPr>
          <a:xfrm>
            <a:off x="5780869" y="1441444"/>
            <a:ext cx="1879105" cy="2777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12881" t="8329" r="63221" b="15241"/>
          <a:stretch/>
        </p:blipFill>
        <p:spPr>
          <a:xfrm>
            <a:off x="3388387" y="1441445"/>
            <a:ext cx="1884995" cy="277764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74725" y="1441450"/>
            <a:ext cx="1873250" cy="277812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88387" y="1441445"/>
            <a:ext cx="1884995" cy="277813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780869" y="1441445"/>
            <a:ext cx="1879105" cy="2777645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0442283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89108" y="410008"/>
            <a:ext cx="8763917" cy="546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sz="3600" spc="0" dirty="0">
                <a:solidFill>
                  <a:schemeClr val="bg1"/>
                </a:solidFill>
              </a:rPr>
              <a:t>РЕСУРСИ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2371" y="1405439"/>
            <a:ext cx="86206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Georgia" pitchFamily="18" charset="0"/>
              </a:rPr>
              <a:t>Да се регистрираме в </a:t>
            </a:r>
            <a:r>
              <a:rPr lang="en-US" sz="2400" dirty="0" smtClean="0">
                <a:latin typeface="Georgia" pitchFamily="18" charset="0"/>
              </a:rPr>
              <a:t>My Rotary</a:t>
            </a:r>
            <a:r>
              <a:rPr lang="ru-RU" sz="2400" dirty="0" smtClean="0">
                <a:latin typeface="Georgia" pitchFamily="18" charset="0"/>
              </a:rPr>
              <a:t>, </a:t>
            </a:r>
            <a:r>
              <a:rPr lang="ru-RU" sz="2400" dirty="0">
                <a:latin typeface="Georgia" pitchFamily="18" charset="0"/>
              </a:rPr>
              <a:t>за да намерим ресурси, които могат да ни помогнат да направим нашия клуб </a:t>
            </a:r>
            <a:r>
              <a:rPr lang="ru-RU" sz="2400" dirty="0" smtClean="0">
                <a:latin typeface="Georgia" pitchFamily="18" charset="0"/>
              </a:rPr>
              <a:t>по-жизнен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:</a:t>
            </a: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latin typeface="Georgia" panose="02040502050405020303" pitchFamily="18" charset="0"/>
              </a:rPr>
              <a:t>Клубен профилактичен преглед на </a:t>
            </a:r>
            <a:r>
              <a:rPr lang="bg-BG" sz="2400" dirty="0">
                <a:latin typeface="Georgia" panose="02040502050405020303" pitchFamily="18" charset="0"/>
              </a:rPr>
              <a:t>Ротари клуба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>
                <a:latin typeface="Georgia" panose="02040502050405020303" pitchFamily="18" charset="0"/>
              </a:rPr>
              <a:t>Ръководство за стратегическо планиране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>
                <a:latin typeface="Georgia" panose="02040502050405020303" pitchFamily="18" charset="0"/>
              </a:rPr>
              <a:t>Ротари клуб Централ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>
                <a:latin typeface="Georgia" panose="02040502050405020303" pitchFamily="18" charset="0"/>
              </a:rPr>
              <a:t>Проучване на удовлетвореността на членовете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>
                <a:latin typeface="Georgia" panose="02040502050405020303" pitchFamily="18" charset="0"/>
              </a:rPr>
              <a:t>Онлайн курсове за членството в Центъра за обучение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 smtClean="0">
                <a:latin typeface="Georgia" panose="02040502050405020303" pitchFamily="18" charset="0"/>
              </a:rPr>
              <a:t>Бранд Център на РИ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>
                <a:latin typeface="Georgia" panose="02040502050405020303" pitchFamily="18" charset="0"/>
              </a:rPr>
              <a:t>Представяне на нови членове в Ротари</a:t>
            </a:r>
            <a:endParaRPr lang="en-US" sz="2400" dirty="0"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dirty="0">
                <a:latin typeface="Georgia" panose="02040502050405020303" pitchFamily="18" charset="0"/>
              </a:rPr>
              <a:t>Лидерство в действие</a:t>
            </a:r>
            <a:r>
              <a:rPr lang="en-US" sz="2400" dirty="0">
                <a:latin typeface="Georgia" panose="02040502050405020303" pitchFamily="18" charset="0"/>
              </a:rPr>
              <a:t>: </a:t>
            </a:r>
            <a:r>
              <a:rPr lang="bg-BG" sz="2400" dirty="0">
                <a:latin typeface="Georgia" panose="02040502050405020303" pitchFamily="18" charset="0"/>
              </a:rPr>
              <a:t>Вашето ръководство за       					</a:t>
            </a:r>
            <a:r>
              <a:rPr lang="bg-BG" sz="2400" dirty="0" smtClean="0">
                <a:latin typeface="Georgia" panose="02040502050405020303" pitchFamily="18" charset="0"/>
              </a:rPr>
              <a:t>                              стартиране </a:t>
            </a:r>
            <a:r>
              <a:rPr lang="bg-BG" sz="2400" dirty="0">
                <a:latin typeface="Georgia" panose="02040502050405020303" pitchFamily="18" charset="0"/>
              </a:rPr>
              <a:t>на програма</a:t>
            </a:r>
            <a:endParaRPr lang="en-US" sz="2400" dirty="0"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6363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0057" y="381860"/>
            <a:ext cx="8763917" cy="5566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sz="3600" spc="0" dirty="0">
                <a:solidFill>
                  <a:schemeClr val="bg1"/>
                </a:solidFill>
              </a:rPr>
              <a:t>НАШИЯТ КЛУБ, НАШАТА ИСТОРИЯ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" t="27300" r="-560" b="-7605"/>
          <a:stretch/>
        </p:blipFill>
        <p:spPr>
          <a:xfrm>
            <a:off x="-1" y="2461491"/>
            <a:ext cx="9189720" cy="48938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6186" y="1352189"/>
            <a:ext cx="79846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Какви стъпки можем да предприемем, за да направим нашия клуб жизнен</a:t>
            </a:r>
            <a:r>
              <a: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743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405923"/>
            <a:ext cx="8763917" cy="55660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sz="3600" spc="0" dirty="0">
                <a:solidFill>
                  <a:schemeClr val="bg1"/>
                </a:solidFill>
              </a:rPr>
              <a:t>КАКВО Е ЖИЗНЕН КЛУБ</a:t>
            </a:r>
            <a:r>
              <a:rPr lang="en-US" sz="3600" spc="0" dirty="0">
                <a:solidFill>
                  <a:schemeClr val="bg1"/>
                </a:solidFill>
              </a:rPr>
              <a:t>?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665813221"/>
              </p:ext>
            </p:extLst>
          </p:nvPr>
        </p:nvGraphicFramePr>
        <p:xfrm>
          <a:off x="189108" y="1507836"/>
          <a:ext cx="8954891" cy="27623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3" y="2378625"/>
            <a:ext cx="5090673" cy="28046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51231" y="1765009"/>
            <a:ext cx="350179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Ангажира своите членове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Реализира значими проекти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  <a:p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Georgia" panose="02040502050405020303" pitchFamily="18" charset="0"/>
              </a:rPr>
              <a:t>Опитва нови идеи</a:t>
            </a:r>
            <a:endParaRPr lang="en-US" sz="3200" dirty="0">
              <a:solidFill>
                <a:schemeClr val="tx1">
                  <a:lumMod val="65000"/>
                  <a:lumOff val="35000"/>
                </a:schemeClr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36599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357797"/>
            <a:ext cx="8763917" cy="58066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bg-BG" sz="3600" spc="0" dirty="0">
                <a:solidFill>
                  <a:schemeClr val="bg1"/>
                </a:solidFill>
              </a:rPr>
              <a:t>ЗАЩО ТОВА Е ДОБРО ЗА НАШИЯ КЛУБ</a:t>
            </a:r>
            <a:r>
              <a:rPr lang="en-US" sz="3600" spc="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6" name="Picture 5" descr="cid:storage_emulated_0_Android_data_com_samsung_android_email_provider_cache_IMG-20170209-WA0094_jpg_1491058255654"/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6"/>
            <a:ext cx="9143999" cy="5629274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378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732968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04582" y="39398"/>
            <a:ext cx="8763917" cy="114932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10000"/>
              </a:lnSpc>
            </a:pPr>
            <a:r>
              <a:rPr lang="bg-BG" sz="3600" spc="0" dirty="0">
                <a:solidFill>
                  <a:schemeClr val="bg1"/>
                </a:solidFill>
                <a:latin typeface="Arial Narrow" panose="020B0606020202030204" pitchFamily="34" charset="0"/>
                <a:cs typeface="Georgia"/>
              </a:rPr>
              <a:t>НАЙ-ДОБРИ ПРАКТИКИ</a:t>
            </a:r>
            <a:r>
              <a:rPr lang="en-US" sz="3600" spc="0" dirty="0">
                <a:solidFill>
                  <a:schemeClr val="bg1"/>
                </a:solidFill>
                <a:latin typeface="Arial Narrow" panose="020B0606020202030204" pitchFamily="34" charset="0"/>
                <a:cs typeface="Georgia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bg-BG" sz="3600" spc="0" dirty="0">
                <a:solidFill>
                  <a:schemeClr val="bg1"/>
                </a:solidFill>
                <a:latin typeface="Arial Narrow" panose="020B0606020202030204" pitchFamily="34" charset="0"/>
                <a:cs typeface="Georgia"/>
              </a:rPr>
              <a:t>НАПРАВЕТЕ ДЪЛГОСРОЧНИ ПЛАНОВЕ</a:t>
            </a:r>
            <a:endParaRPr lang="en-US" sz="3600" spc="0" dirty="0">
              <a:solidFill>
                <a:schemeClr val="bg1"/>
              </a:solidFill>
              <a:latin typeface="Arial Narrow" panose="020B0606020202030204" pitchFamily="34" charset="0"/>
              <a:cs typeface="Georg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" y="1251842"/>
            <a:ext cx="9144000" cy="56061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4430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151586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0057" y="0"/>
            <a:ext cx="8763917" cy="1211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3300" spc="0" dirty="0">
                <a:solidFill>
                  <a:schemeClr val="bg1"/>
                </a:solidFill>
              </a:rPr>
              <a:t>НАЙ-ДОБРИ ПРАКТИКИ</a:t>
            </a:r>
            <a:r>
              <a:rPr lang="en-US" sz="3300" spc="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bg-BG" sz="3300" spc="0" dirty="0">
                <a:solidFill>
                  <a:schemeClr val="bg1"/>
                </a:solidFill>
              </a:rPr>
              <a:t>РАЗРАБОТВАЙТЕ ГОДИШНИ ЦЕЛИ</a:t>
            </a:r>
            <a:endParaRPr lang="en-US" sz="3300" spc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775"/>
            <a:ext cx="9144000" cy="5646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77837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 txBox="1">
            <a:spLocks/>
          </p:cNvSpPr>
          <p:nvPr/>
        </p:nvSpPr>
        <p:spPr>
          <a:xfrm>
            <a:off x="220057" y="1518469"/>
            <a:ext cx="8151586" cy="430996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585858"/>
              </a:solidFill>
              <a:latin typeface="Georgia"/>
              <a:cs typeface="Georgia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89108" y="61093"/>
            <a:ext cx="8763917" cy="12255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10000"/>
              </a:lnSpc>
            </a:pPr>
            <a:r>
              <a:rPr lang="bg-BG" sz="3300" spc="0" dirty="0">
                <a:solidFill>
                  <a:schemeClr val="bg1"/>
                </a:solidFill>
              </a:rPr>
              <a:t>НАЙ-ДОБРИ ПРАКТИКИ</a:t>
            </a:r>
            <a:r>
              <a:rPr lang="en-US" sz="3300" spc="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bg-BG" sz="3300" spc="0" dirty="0">
                <a:solidFill>
                  <a:schemeClr val="bg1"/>
                </a:solidFill>
              </a:rPr>
              <a:t>ПРОВЕЖДАЙТЕ АНГАЖИРАЩИ СРЕЩИ</a:t>
            </a:r>
            <a:endParaRPr lang="en-US" sz="3300" spc="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3976"/>
            <a:ext cx="9144000" cy="55940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048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46607"/>
            <a:ext cx="8763917" cy="123657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10000"/>
              </a:lnSpc>
            </a:pPr>
            <a:r>
              <a:rPr lang="bg-BG" sz="3300" spc="0" dirty="0">
                <a:solidFill>
                  <a:schemeClr val="bg1"/>
                </a:solidFill>
              </a:rPr>
              <a:t>НАЙ-ДОБРИ ПРАКТИКИ</a:t>
            </a:r>
            <a:r>
              <a:rPr lang="en-US" sz="3300" spc="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bg-BG" sz="3300" spc="0" dirty="0">
                <a:solidFill>
                  <a:schemeClr val="bg1"/>
                </a:solidFill>
              </a:rPr>
              <a:t>ИЗГОТВЕТЕ ПЛАН ЗА КОМУНИКАЦИЯ</a:t>
            </a:r>
            <a:endParaRPr lang="en-US" sz="3300" spc="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b="8737"/>
          <a:stretch/>
        </p:blipFill>
        <p:spPr>
          <a:xfrm>
            <a:off x="-83127" y="1283177"/>
            <a:ext cx="9227127" cy="55914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364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118854"/>
            <a:ext cx="8999621" cy="112350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20000"/>
              </a:lnSpc>
            </a:pPr>
            <a:r>
              <a:rPr lang="bg-BG" sz="3600" spc="0" dirty="0">
                <a:solidFill>
                  <a:schemeClr val="bg1"/>
                </a:solidFill>
              </a:rPr>
              <a:t>НАЙ-ДОБРИ ПРАКТИКИ</a:t>
            </a:r>
            <a:r>
              <a:rPr lang="en-US" sz="3600" spc="0" dirty="0" smtClean="0">
                <a:solidFill>
                  <a:schemeClr val="bg1"/>
                </a:solidFill>
              </a:rPr>
              <a:t>:</a:t>
            </a:r>
            <a:r>
              <a:rPr lang="bg-BG" sz="3600" spc="0" dirty="0" smtClean="0">
                <a:solidFill>
                  <a:schemeClr val="bg1"/>
                </a:solidFill>
              </a:rPr>
              <a:t> ПЛАНИРАЙТЕ </a:t>
            </a:r>
            <a:r>
              <a:rPr lang="bg-BG" sz="3600" spc="0" dirty="0">
                <a:solidFill>
                  <a:schemeClr val="bg1"/>
                </a:solidFill>
              </a:rPr>
              <a:t>ДА ПОДДЪРЖАТЕ ПРИЕМСТВЕНОСТ В УПРАВЛЕНИЕТО</a:t>
            </a:r>
            <a:endParaRPr lang="en-US" sz="3600" spc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2355"/>
            <a:ext cx="9142133" cy="56156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3048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89108" y="48127"/>
            <a:ext cx="8763917" cy="101065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800" b="1" i="0" kern="1200" spc="-150" baseline="0">
                <a:solidFill>
                  <a:srgbClr val="005DAA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pPr>
              <a:lnSpc>
                <a:spcPct val="100000"/>
              </a:lnSpc>
            </a:pPr>
            <a:r>
              <a:rPr lang="bg-BG" sz="3300" spc="0" dirty="0">
                <a:solidFill>
                  <a:schemeClr val="bg1"/>
                </a:solidFill>
              </a:rPr>
              <a:t>НАЙ-ДОБРИ ПРАКТИКИ</a:t>
            </a:r>
            <a:r>
              <a:rPr lang="en-US" sz="3300" spc="0" dirty="0" smtClean="0">
                <a:solidFill>
                  <a:schemeClr val="bg1"/>
                </a:solidFill>
              </a:rPr>
              <a:t>:</a:t>
            </a:r>
            <a:r>
              <a:rPr lang="bg-BG" sz="3300" spc="0" dirty="0" smtClean="0">
                <a:solidFill>
                  <a:schemeClr val="bg1"/>
                </a:solidFill>
              </a:rPr>
              <a:t> АДАПТИРАЙТЕ </a:t>
            </a:r>
            <a:r>
              <a:rPr lang="bg-BG" sz="3300" spc="0" dirty="0">
                <a:solidFill>
                  <a:schemeClr val="bg1"/>
                </a:solidFill>
              </a:rPr>
              <a:t>ПРАВИЛНИКА, ЗА ДА Е ПОДХОДЯЩ ЗА КЛУБА</a:t>
            </a:r>
            <a:endParaRPr lang="en-US" sz="3300" spc="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" t="7759" r="-1223" b="6120"/>
          <a:stretch/>
        </p:blipFill>
        <p:spPr>
          <a:xfrm>
            <a:off x="1" y="1273409"/>
            <a:ext cx="9260638" cy="55929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03185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REFERENCE_ID" val="7728e10a-50dc-48ec-9262-a1b3ce8194d6"/>
  <p:tag name="ARTICULATE_DESIGN_ID_1_CUSTOM DESIGN" val="5efuOoRZ6eG"/>
  <p:tag name="ARTICULATE_PRESENTATION_ID" val="119549"/>
  <p:tag name="ARTICULATE_DESIGN_ID_CUSTOM DESIGN" val="6ONYvZcmCqb"/>
  <p:tag name="ARTICULATE_USED_PAGE_ORIENTATION" val="1"/>
  <p:tag name="ARTICULATE_USED_PAGE_SIZE" val="1"/>
  <p:tag name="TAG_BACKING_FORM_KEY" val="525656-s:\publications and courses\16 pubs\245_be a vibrant club\be a vibrant club_slides.pptx"/>
  <p:tag name="ARTICULATE_PRESENTER_VERSION" val="8"/>
  <p:tag name="ARTICULATE_SLIDE_COUNT" val="16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3"/>
  <p:tag name="ARTICULATE_USED_LAYOUT" val="1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0"/>
  <p:tag name="ARTICULATE_USED_LAYOUT" val="1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9"/>
  <p:tag name="ARTICULATE_USED_LAYOUT" val="1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USED_LAYOUT" val="1"/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9"/>
  <p:tag name="ARTICULATE_USED_LAYOUT" val="1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2"/>
  <p:tag name="ARTICULATE_USED_LAYOUT" val="1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5"/>
  <p:tag name="ARTICULATE_USED_LAYOUT" val="1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2"/>
  <p:tag name="ARTICULATE_USED_LAYOUT" val="1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1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7"/>
  <p:tag name="ARTICULATE_USED_LAYOUT" val="1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USED_LAYOUT" val="1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0"/>
  <p:tag name="ARTICULATE_USED_LAYOUT" val="1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6"/>
  <p:tag name="ARTICULATE_USED_LAYOUT" val="1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6"/>
  <p:tag name="ARTICULATE_USED_LAYOUT" val="1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4"/>
  <p:tag name="ARTICULATE_USED_LAYOUT" val="1"/>
  <p:tag name="ARTICULATE_SLIDE_THUMBNAIL_REFRESH" val="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anchor="t"/>
      <a:lstStyle>
        <a:defPPr algn="r">
          <a:defRPr sz="1600" b="1" i="0" dirty="0" smtClean="0">
            <a:solidFill>
              <a:srgbClr val="01B4E7"/>
            </a:solidFill>
            <a:latin typeface="Arial Narrow Bold"/>
            <a:cs typeface="Arial Narrow Bold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246_Training-Template_EN13.potx</Template>
  <TotalTime>7640</TotalTime>
  <Words>1990</Words>
  <Application>Microsoft Office PowerPoint</Application>
  <PresentationFormat>On-screen Show (4:3)</PresentationFormat>
  <Paragraphs>214</Paragraphs>
  <Slides>16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Arial Narrow</vt:lpstr>
      <vt:lpstr>Arial Narrow Bold</vt:lpstr>
      <vt:lpstr>Calibri</vt:lpstr>
      <vt:lpstr>Georgia</vt:lpstr>
      <vt:lpstr>Custom Design</vt:lpstr>
      <vt:lpstr>1_Custom Design</vt:lpstr>
      <vt:lpstr>2_Custom Design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Rotary International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Moran</dc:creator>
  <cp:lastModifiedBy>Cally</cp:lastModifiedBy>
  <cp:revision>506</cp:revision>
  <cp:lastPrinted>2017-09-14T15:54:09Z</cp:lastPrinted>
  <dcterms:created xsi:type="dcterms:W3CDTF">2013-06-19T15:10:07Z</dcterms:created>
  <dcterms:modified xsi:type="dcterms:W3CDTF">2022-03-01T09:25:30Z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Be A Vibrant Club_Slides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E48F2423-0D7B-4A3D-9D68-0608E3FE359E</vt:lpwstr>
  </property>
  <property fmtid="{D5CDD505-2E9C-101B-9397-08002B2CF9AE}" pid="6" name="ArticulateProjectFull">
    <vt:lpwstr>S:\publications and courses\16 pubs\245_Be a Vibrant Club\Master_245\Presentation and Worksheet\Be A Vibrant Club_Slides.ppta</vt:lpwstr>
  </property>
</Properties>
</file>