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9" r:id="rId3"/>
  </p:sldMasterIdLst>
  <p:notesMasterIdLst>
    <p:notesMasterId r:id="rId81"/>
  </p:notesMasterIdLst>
  <p:sldIdLst>
    <p:sldId id="257" r:id="rId4"/>
    <p:sldId id="274" r:id="rId5"/>
    <p:sldId id="276" r:id="rId6"/>
    <p:sldId id="256" r:id="rId7"/>
    <p:sldId id="560" r:id="rId8"/>
    <p:sldId id="562" r:id="rId9"/>
    <p:sldId id="277" r:id="rId10"/>
    <p:sldId id="278" r:id="rId11"/>
    <p:sldId id="567" r:id="rId12"/>
    <p:sldId id="566" r:id="rId13"/>
    <p:sldId id="568" r:id="rId14"/>
    <p:sldId id="569" r:id="rId15"/>
    <p:sldId id="561" r:id="rId16"/>
    <p:sldId id="565" r:id="rId17"/>
    <p:sldId id="564" r:id="rId18"/>
    <p:sldId id="563" r:id="rId19"/>
    <p:sldId id="262" r:id="rId20"/>
    <p:sldId id="570" r:id="rId21"/>
    <p:sldId id="571" r:id="rId22"/>
    <p:sldId id="572" r:id="rId23"/>
    <p:sldId id="573" r:id="rId24"/>
    <p:sldId id="574" r:id="rId25"/>
    <p:sldId id="271" r:id="rId26"/>
    <p:sldId id="273" r:id="rId27"/>
    <p:sldId id="586" r:id="rId28"/>
    <p:sldId id="576" r:id="rId29"/>
    <p:sldId id="577" r:id="rId30"/>
    <p:sldId id="578" r:id="rId31"/>
    <p:sldId id="295" r:id="rId32"/>
    <p:sldId id="579" r:id="rId33"/>
    <p:sldId id="294" r:id="rId34"/>
    <p:sldId id="283" r:id="rId35"/>
    <p:sldId id="286" r:id="rId36"/>
    <p:sldId id="285" r:id="rId37"/>
    <p:sldId id="287" r:id="rId38"/>
    <p:sldId id="288" r:id="rId39"/>
    <p:sldId id="289" r:id="rId40"/>
    <p:sldId id="290" r:id="rId41"/>
    <p:sldId id="296" r:id="rId42"/>
    <p:sldId id="297" r:id="rId43"/>
    <p:sldId id="299" r:id="rId44"/>
    <p:sldId id="291" r:id="rId45"/>
    <p:sldId id="292" r:id="rId46"/>
    <p:sldId id="293" r:id="rId47"/>
    <p:sldId id="300" r:id="rId48"/>
    <p:sldId id="580" r:id="rId49"/>
    <p:sldId id="588" r:id="rId50"/>
    <p:sldId id="589" r:id="rId51"/>
    <p:sldId id="590" r:id="rId52"/>
    <p:sldId id="265" r:id="rId53"/>
    <p:sldId id="591" r:id="rId54"/>
    <p:sldId id="592" r:id="rId55"/>
    <p:sldId id="593" r:id="rId56"/>
    <p:sldId id="272" r:id="rId57"/>
    <p:sldId id="594" r:id="rId58"/>
    <p:sldId id="269" r:id="rId59"/>
    <p:sldId id="267" r:id="rId60"/>
    <p:sldId id="266" r:id="rId61"/>
    <p:sldId id="264" r:id="rId62"/>
    <p:sldId id="595" r:id="rId63"/>
    <p:sldId id="582" r:id="rId64"/>
    <p:sldId id="583" r:id="rId65"/>
    <p:sldId id="584" r:id="rId66"/>
    <p:sldId id="368" r:id="rId67"/>
    <p:sldId id="369" r:id="rId68"/>
    <p:sldId id="371" r:id="rId69"/>
    <p:sldId id="396" r:id="rId70"/>
    <p:sldId id="384" r:id="rId71"/>
    <p:sldId id="385" r:id="rId72"/>
    <p:sldId id="382" r:id="rId73"/>
    <p:sldId id="379" r:id="rId74"/>
    <p:sldId id="387" r:id="rId75"/>
    <p:sldId id="398" r:id="rId76"/>
    <p:sldId id="404" r:id="rId77"/>
    <p:sldId id="403" r:id="rId78"/>
    <p:sldId id="402" r:id="rId79"/>
    <p:sldId id="587" r:id="rId80"/>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Секция по подразбиране" id="{908FD0CD-70C9-4A2D-A030-46220F9CCD8C}">
          <p14:sldIdLst>
            <p14:sldId id="257"/>
            <p14:sldId id="274"/>
            <p14:sldId id="276"/>
            <p14:sldId id="256"/>
            <p14:sldId id="560"/>
            <p14:sldId id="562"/>
            <p14:sldId id="277"/>
            <p14:sldId id="278"/>
            <p14:sldId id="567"/>
            <p14:sldId id="566"/>
            <p14:sldId id="568"/>
            <p14:sldId id="569"/>
            <p14:sldId id="561"/>
            <p14:sldId id="565"/>
            <p14:sldId id="564"/>
            <p14:sldId id="563"/>
            <p14:sldId id="262"/>
            <p14:sldId id="570"/>
            <p14:sldId id="571"/>
            <p14:sldId id="572"/>
            <p14:sldId id="573"/>
            <p14:sldId id="574"/>
            <p14:sldId id="271"/>
            <p14:sldId id="273"/>
            <p14:sldId id="586"/>
            <p14:sldId id="576"/>
          </p14:sldIdLst>
        </p14:section>
        <p14:section name="Секция по подразбиране" id="{5E6F3807-2D46-45EF-B7F7-8296F4F55DDC}">
          <p14:sldIdLst>
            <p14:sldId id="577"/>
            <p14:sldId id="578"/>
            <p14:sldId id="295"/>
            <p14:sldId id="579"/>
            <p14:sldId id="294"/>
            <p14:sldId id="283"/>
            <p14:sldId id="286"/>
            <p14:sldId id="285"/>
            <p14:sldId id="287"/>
            <p14:sldId id="288"/>
            <p14:sldId id="289"/>
            <p14:sldId id="290"/>
            <p14:sldId id="296"/>
            <p14:sldId id="297"/>
            <p14:sldId id="299"/>
            <p14:sldId id="291"/>
            <p14:sldId id="292"/>
            <p14:sldId id="293"/>
            <p14:sldId id="300"/>
            <p14:sldId id="580"/>
            <p14:sldId id="588"/>
            <p14:sldId id="589"/>
            <p14:sldId id="590"/>
            <p14:sldId id="265"/>
            <p14:sldId id="591"/>
            <p14:sldId id="592"/>
            <p14:sldId id="593"/>
            <p14:sldId id="272"/>
            <p14:sldId id="594"/>
            <p14:sldId id="269"/>
            <p14:sldId id="267"/>
            <p14:sldId id="266"/>
            <p14:sldId id="264"/>
            <p14:sldId id="595"/>
          </p14:sldIdLst>
        </p14:section>
        <p14:section name="Секция по подразбиране" id="{FD610737-89CD-4B3C-BAB4-1CE5C2B17626}">
          <p14:sldIdLst>
            <p14:sldId id="582"/>
            <p14:sldId id="583"/>
            <p14:sldId id="584"/>
            <p14:sldId id="368"/>
            <p14:sldId id="369"/>
            <p14:sldId id="371"/>
            <p14:sldId id="396"/>
            <p14:sldId id="384"/>
            <p14:sldId id="385"/>
            <p14:sldId id="382"/>
            <p14:sldId id="379"/>
            <p14:sldId id="387"/>
            <p14:sldId id="398"/>
            <p14:sldId id="404"/>
            <p14:sldId id="403"/>
            <p14:sldId id="402"/>
            <p14:sldId id="5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2548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autoAdjust="0"/>
  </p:normalViewPr>
  <p:slideViewPr>
    <p:cSldViewPr snapToGrid="0">
      <p:cViewPr varScale="1">
        <p:scale>
          <a:sx n="151" d="100"/>
          <a:sy n="151" d="100"/>
        </p:scale>
        <p:origin x="82" y="10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05C31-69D2-42CE-82D9-2E1108730FD8}" type="datetimeFigureOut">
              <a:rPr lang="bg-BG" smtClean="0"/>
              <a:t>7.4.2025</a:t>
            </a:fld>
            <a:endParaRPr lang="bg-BG"/>
          </a:p>
        </p:txBody>
      </p:sp>
      <p:sp>
        <p:nvSpPr>
          <p:cNvPr id="4" name="Контейнер за изображение на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C19CB-8586-42C1-B3F0-D66E59B461A5}" type="slidenum">
              <a:rPr lang="bg-BG" smtClean="0"/>
              <a:t>‹#›</a:t>
            </a:fld>
            <a:endParaRPr lang="bg-BG"/>
          </a:p>
        </p:txBody>
      </p:sp>
    </p:spTree>
    <p:extLst>
      <p:ext uri="{BB962C8B-B14F-4D97-AF65-F5344CB8AC3E}">
        <p14:creationId xmlns:p14="http://schemas.microsoft.com/office/powerpoint/2010/main" val="305227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bg-BG" sz="1800" dirty="0">
                <a:effectLst/>
                <a:latin typeface="Calibri" panose="020F0502020204030204" pitchFamily="34" charset="0"/>
                <a:ea typeface="Calibri" panose="020F0502020204030204" pitchFamily="34" charset="0"/>
                <a:cs typeface="Times New Roman" panose="02020603050405020304" pitchFamily="18" charset="0"/>
              </a:rPr>
              <a:t>Днес 120 години по-късно Ротари интернешънъл наброява повече от 32 000 клуба, разположени в над 200 страни и географски райони. Всички ние сме част от семейството на Ротари, което се състои от над 1,2 милиона ротарианци.</a:t>
            </a:r>
          </a:p>
          <a:p>
            <a:pPr>
              <a:lnSpc>
                <a:spcPct val="107000"/>
              </a:lnSpc>
              <a:spcAft>
                <a:spcPts val="800"/>
              </a:spcAft>
            </a:pPr>
            <a:r>
              <a:rPr lang="bg-BG" sz="1800" dirty="0">
                <a:effectLst/>
                <a:latin typeface="Calibri" panose="020F0502020204030204" pitchFamily="34" charset="0"/>
                <a:ea typeface="Calibri" panose="020F0502020204030204" pitchFamily="34" charset="0"/>
                <a:cs typeface="Times New Roman" panose="02020603050405020304" pitchFamily="18" charset="0"/>
              </a:rPr>
              <a:t>За да бъде по-лесно администрирането на всички клубове, те са обединени в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Дистрикти</a:t>
            </a:r>
            <a:r>
              <a:rPr lang="bg-BG" sz="1800" dirty="0">
                <a:effectLst/>
                <a:latin typeface="Calibri" panose="020F0502020204030204" pitchFamily="34" charset="0"/>
                <a:ea typeface="Calibri" panose="020F0502020204030204" pitchFamily="34" charset="0"/>
                <a:cs typeface="Times New Roman" panose="02020603050405020304" pitchFamily="18" charset="0"/>
              </a:rPr>
              <a:t>. Нашият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a:t>
            </a:r>
            <a:r>
              <a:rPr lang="bg-BG" sz="1800" dirty="0">
                <a:effectLst/>
                <a:latin typeface="Calibri" panose="020F0502020204030204" pitchFamily="34" charset="0"/>
                <a:ea typeface="Calibri" panose="020F0502020204030204" pitchFamily="34" charset="0"/>
                <a:cs typeface="Times New Roman" panose="02020603050405020304" pitchFamily="18" charset="0"/>
              </a:rPr>
              <a:t> се състои от 86 клуба. Има държави, в които има повече от 1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a:t>
            </a:r>
            <a:r>
              <a:rPr lang="bg-BG" sz="1800" dirty="0">
                <a:effectLst/>
                <a:latin typeface="Calibri" panose="020F0502020204030204" pitchFamily="34" charset="0"/>
                <a:ea typeface="Calibri" panose="020F0502020204030204" pitchFamily="34" charset="0"/>
                <a:cs typeface="Times New Roman" panose="02020603050405020304" pitchFamily="18" charset="0"/>
              </a:rPr>
              <a:t>, например нашите приятели в Турция са разделени в три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Дистрикта</a:t>
            </a:r>
            <a:r>
              <a:rPr lang="bg-BG" sz="1800" dirty="0">
                <a:effectLst/>
                <a:latin typeface="Calibri" panose="020F0502020204030204" pitchFamily="34" charset="0"/>
                <a:ea typeface="Calibri" panose="020F0502020204030204" pitchFamily="34" charset="0"/>
                <a:cs typeface="Times New Roman" panose="02020603050405020304" pitchFamily="18" charset="0"/>
              </a:rPr>
              <a:t>. Има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Дистрикти</a:t>
            </a:r>
            <a:r>
              <a:rPr lang="bg-BG" sz="1800" dirty="0">
                <a:effectLst/>
                <a:latin typeface="Calibri" panose="020F0502020204030204" pitchFamily="34" charset="0"/>
                <a:ea typeface="Calibri" panose="020F0502020204030204" pitchFamily="34" charset="0"/>
                <a:cs typeface="Times New Roman" panose="02020603050405020304" pitchFamily="18" charset="0"/>
              </a:rPr>
              <a:t>, които са разположени на територията на две държави – например нашите приятели в Република Румъния и Република Молдова представляват един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a:t>
            </a:r>
            <a:r>
              <a:rPr lang="bg-BG" sz="1800" dirty="0">
                <a:effectLst/>
                <a:latin typeface="Calibri" panose="020F0502020204030204" pitchFamily="34" charset="0"/>
                <a:ea typeface="Calibri" panose="020F0502020204030204" pitchFamily="34" charset="0"/>
                <a:cs typeface="Times New Roman" panose="02020603050405020304" pitchFamily="18" charset="0"/>
              </a:rPr>
              <a:t>. А има дори и градове, в които има по няколко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Дистрикта</a:t>
            </a:r>
            <a:r>
              <a:rPr lang="bg-BG" sz="1800" dirty="0">
                <a:effectLst/>
                <a:latin typeface="Calibri" panose="020F0502020204030204" pitchFamily="34" charset="0"/>
                <a:ea typeface="Calibri" panose="020F0502020204030204" pitchFamily="34" charset="0"/>
                <a:cs typeface="Times New Roman" panose="02020603050405020304" pitchFamily="18" charset="0"/>
              </a:rPr>
              <a:t>. Това са мегаполиси, пример за такъв град е Мумбай, Индия.</a:t>
            </a:r>
          </a:p>
          <a:p>
            <a:pPr>
              <a:lnSpc>
                <a:spcPct val="107000"/>
              </a:lnSpc>
              <a:spcAft>
                <a:spcPts val="800"/>
              </a:spcAft>
            </a:pPr>
            <a:r>
              <a:rPr lang="bg-BG" sz="1800" dirty="0">
                <a:effectLst/>
                <a:latin typeface="Calibri" panose="020F0502020204030204" pitchFamily="34" charset="0"/>
                <a:ea typeface="Calibri" panose="020F0502020204030204" pitchFamily="34" charset="0"/>
                <a:cs typeface="Times New Roman" panose="02020603050405020304" pitchFamily="18" charset="0"/>
              </a:rPr>
              <a:t>Всички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Дистрикти</a:t>
            </a:r>
            <a:r>
              <a:rPr lang="bg-BG" sz="1800" dirty="0">
                <a:effectLst/>
                <a:latin typeface="Calibri" panose="020F0502020204030204" pitchFamily="34" charset="0"/>
                <a:ea typeface="Calibri" panose="020F0502020204030204" pitchFamily="34" charset="0"/>
                <a:cs typeface="Times New Roman" panose="02020603050405020304" pitchFamily="18" charset="0"/>
              </a:rPr>
              <a:t> на Ротари са обединени в зони, отново на географски принцип. Номерът на нашата зона е 21. Тя е разделена на две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подзони</a:t>
            </a:r>
            <a:r>
              <a:rPr lang="bg-BG" sz="1800" dirty="0">
                <a:effectLst/>
                <a:latin typeface="Calibri" panose="020F0502020204030204" pitchFamily="34" charset="0"/>
                <a:ea typeface="Calibri" panose="020F0502020204030204" pitchFamily="34" charset="0"/>
                <a:cs typeface="Times New Roman" panose="02020603050405020304" pitchFamily="18" charset="0"/>
              </a:rPr>
              <a:t>, като в зона А попадат 11 държави в 8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Дистрикта</a:t>
            </a:r>
            <a:r>
              <a:rPr lang="bg-BG" sz="1800" dirty="0">
                <a:effectLst/>
                <a:latin typeface="Calibri" panose="020F0502020204030204" pitchFamily="34" charset="0"/>
                <a:ea typeface="Calibri" panose="020F0502020204030204" pitchFamily="34" charset="0"/>
                <a:cs typeface="Times New Roman" panose="02020603050405020304" pitchFamily="18" charset="0"/>
              </a:rPr>
              <a:t>. В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подзона</a:t>
            </a:r>
            <a:r>
              <a:rPr lang="bg-BG" sz="1800" dirty="0">
                <a:effectLst/>
                <a:latin typeface="Calibri" panose="020F0502020204030204" pitchFamily="34" charset="0"/>
                <a:ea typeface="Calibri" panose="020F0502020204030204" pitchFamily="34" charset="0"/>
                <a:cs typeface="Times New Roman" panose="02020603050405020304" pitchFamily="18" charset="0"/>
              </a:rPr>
              <a:t> Б, където попада и нашият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a:t>
            </a:r>
            <a:r>
              <a:rPr lang="bg-BG" sz="1800" dirty="0">
                <a:effectLst/>
                <a:latin typeface="Calibri" panose="020F0502020204030204" pitchFamily="34" charset="0"/>
                <a:ea typeface="Calibri" panose="020F0502020204030204" pitchFamily="34" charset="0"/>
                <a:cs typeface="Times New Roman" panose="02020603050405020304" pitchFamily="18" charset="0"/>
              </a:rPr>
              <a:t> 2482 – България, са включени 24 държави, 13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дистрикта</a:t>
            </a:r>
            <a:r>
              <a:rPr lang="bg-BG" sz="1800" dirty="0">
                <a:effectLst/>
                <a:latin typeface="Calibri" panose="020F0502020204030204" pitchFamily="34" charset="0"/>
                <a:ea typeface="Calibri" panose="020F0502020204030204" pitchFamily="34" charset="0"/>
                <a:cs typeface="Times New Roman" panose="02020603050405020304" pitchFamily="18" charset="0"/>
              </a:rPr>
              <a:t>, разположени на 3 континента Европа, Азия и Африка. </a:t>
            </a:r>
            <a:br>
              <a:rPr lang="bg-BG" sz="1800" dirty="0">
                <a:effectLst/>
                <a:latin typeface="Calibri" panose="020F0502020204030204" pitchFamily="34" charset="0"/>
                <a:ea typeface="Calibri" panose="020F0502020204030204" pitchFamily="34" charset="0"/>
                <a:cs typeface="Times New Roman" panose="02020603050405020304" pitchFamily="18" charset="0"/>
              </a:rPr>
            </a:br>
            <a:endParaRPr lang="bg-BG" dirty="0"/>
          </a:p>
        </p:txBody>
      </p:sp>
      <p:sp>
        <p:nvSpPr>
          <p:cNvPr id="4" name="Slide Number Placeholder 3"/>
          <p:cNvSpPr>
            <a:spLocks noGrp="1"/>
          </p:cNvSpPr>
          <p:nvPr>
            <p:ph type="sldNum" sz="quarter" idx="5"/>
          </p:nvPr>
        </p:nvSpPr>
        <p:spPr/>
        <p:txBody>
          <a:bodyPr/>
          <a:lstStyle/>
          <a:p>
            <a:fld id="{5F7D0D09-A5E5-4516-AA7C-52F5A1CFFF83}" type="slidenum">
              <a:rPr lang="bg-BG" smtClean="0"/>
              <a:t>29</a:t>
            </a:fld>
            <a:endParaRPr lang="bg-BG"/>
          </a:p>
        </p:txBody>
      </p:sp>
    </p:spTree>
    <p:extLst>
      <p:ext uri="{BB962C8B-B14F-4D97-AF65-F5344CB8AC3E}">
        <p14:creationId xmlns:p14="http://schemas.microsoft.com/office/powerpoint/2010/main" val="47582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38</a:t>
            </a:fld>
            <a:endParaRPr lang="bg-BG"/>
          </a:p>
        </p:txBody>
      </p:sp>
    </p:spTree>
    <p:extLst>
      <p:ext uri="{BB962C8B-B14F-4D97-AF65-F5344CB8AC3E}">
        <p14:creationId xmlns:p14="http://schemas.microsoft.com/office/powerpoint/2010/main" val="386448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39</a:t>
            </a:fld>
            <a:endParaRPr lang="bg-BG"/>
          </a:p>
        </p:txBody>
      </p:sp>
    </p:spTree>
    <p:extLst>
      <p:ext uri="{BB962C8B-B14F-4D97-AF65-F5344CB8AC3E}">
        <p14:creationId xmlns:p14="http://schemas.microsoft.com/office/powerpoint/2010/main" val="3253984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40</a:t>
            </a:fld>
            <a:endParaRPr lang="bg-BG"/>
          </a:p>
        </p:txBody>
      </p:sp>
    </p:spTree>
    <p:extLst>
      <p:ext uri="{BB962C8B-B14F-4D97-AF65-F5344CB8AC3E}">
        <p14:creationId xmlns:p14="http://schemas.microsoft.com/office/powerpoint/2010/main" val="205266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41</a:t>
            </a:fld>
            <a:endParaRPr lang="bg-BG"/>
          </a:p>
        </p:txBody>
      </p:sp>
    </p:spTree>
    <p:extLst>
      <p:ext uri="{BB962C8B-B14F-4D97-AF65-F5344CB8AC3E}">
        <p14:creationId xmlns:p14="http://schemas.microsoft.com/office/powerpoint/2010/main" val="114140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42</a:t>
            </a:fld>
            <a:endParaRPr lang="bg-BG"/>
          </a:p>
        </p:txBody>
      </p:sp>
    </p:spTree>
    <p:extLst>
      <p:ext uri="{BB962C8B-B14F-4D97-AF65-F5344CB8AC3E}">
        <p14:creationId xmlns:p14="http://schemas.microsoft.com/office/powerpoint/2010/main" val="147994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43</a:t>
            </a:fld>
            <a:endParaRPr lang="bg-BG"/>
          </a:p>
        </p:txBody>
      </p:sp>
    </p:spTree>
    <p:extLst>
      <p:ext uri="{BB962C8B-B14F-4D97-AF65-F5344CB8AC3E}">
        <p14:creationId xmlns:p14="http://schemas.microsoft.com/office/powerpoint/2010/main" val="1883283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44</a:t>
            </a:fld>
            <a:endParaRPr lang="bg-BG"/>
          </a:p>
        </p:txBody>
      </p:sp>
    </p:spTree>
    <p:extLst>
      <p:ext uri="{BB962C8B-B14F-4D97-AF65-F5344CB8AC3E}">
        <p14:creationId xmlns:p14="http://schemas.microsoft.com/office/powerpoint/2010/main" val="429761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45</a:t>
            </a:fld>
            <a:endParaRPr lang="bg-BG"/>
          </a:p>
        </p:txBody>
      </p:sp>
    </p:spTree>
    <p:extLst>
      <p:ext uri="{BB962C8B-B14F-4D97-AF65-F5344CB8AC3E}">
        <p14:creationId xmlns:p14="http://schemas.microsoft.com/office/powerpoint/2010/main" val="3697112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noProof="0" dirty="0"/>
              <a:t>Кой от вас се е присъединил към Ротари, за да направи нещо значимо?</a:t>
            </a:r>
          </a:p>
        </p:txBody>
      </p:sp>
      <p:sp>
        <p:nvSpPr>
          <p:cNvPr id="4" name="Slide Number Placeholder 3"/>
          <p:cNvSpPr>
            <a:spLocks noGrp="1"/>
          </p:cNvSpPr>
          <p:nvPr>
            <p:ph type="sldNum" sz="quarter" idx="5"/>
          </p:nvPr>
        </p:nvSpPr>
        <p:spPr/>
        <p:txBody>
          <a:bodyPr/>
          <a:lstStyle/>
          <a:p>
            <a:fld id="{90B7D991-2586-46C4-9698-F84366C229E2}" type="slidenum">
              <a:rPr lang="en-US" smtClean="0"/>
              <a:t>62</a:t>
            </a:fld>
            <a:endParaRPr lang="en-US"/>
          </a:p>
        </p:txBody>
      </p:sp>
    </p:spTree>
    <p:extLst>
      <p:ext uri="{BB962C8B-B14F-4D97-AF65-F5344CB8AC3E}">
        <p14:creationId xmlns:p14="http://schemas.microsoft.com/office/powerpoint/2010/main" val="2254537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ltLang="en-US" dirty="0" err="1">
                <a:solidFill>
                  <a:srgbClr val="000000"/>
                </a:solidFill>
                <a:latin typeface="Arial" panose="020B0604020202020204" pitchFamily="34" charset="0"/>
                <a:ea typeface="MS PGothic" panose="020B0600070205080204" pitchFamily="34" charset="-128"/>
              </a:rPr>
              <a:t>Арч</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Клъмф</a:t>
            </a:r>
            <a:r>
              <a:rPr lang="ru-RU" altLang="en-US" dirty="0">
                <a:solidFill>
                  <a:srgbClr val="000000"/>
                </a:solidFill>
                <a:latin typeface="Arial" panose="020B0604020202020204" pitchFamily="34" charset="0"/>
                <a:ea typeface="MS PGothic" panose="020B0600070205080204" pitchFamily="34" charset="-128"/>
              </a:rPr>
              <a:t> е </a:t>
            </a:r>
            <a:r>
              <a:rPr lang="ru-RU" altLang="en-US" dirty="0" err="1">
                <a:solidFill>
                  <a:srgbClr val="000000"/>
                </a:solidFill>
                <a:latin typeface="Arial" panose="020B0604020202020204" pitchFamily="34" charset="0"/>
                <a:ea typeface="MS PGothic" panose="020B0600070205080204" pitchFamily="34" charset="-128"/>
              </a:rPr>
              <a:t>наричан</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бащата</a:t>
            </a:r>
            <a:r>
              <a:rPr lang="ru-RU" altLang="en-US" dirty="0">
                <a:solidFill>
                  <a:srgbClr val="000000"/>
                </a:solidFill>
                <a:latin typeface="Arial" panose="020B0604020202020204" pitchFamily="34" charset="0"/>
                <a:ea typeface="MS PGothic" panose="020B0600070205080204" pitchFamily="34" charset="-128"/>
              </a:rPr>
              <a:t> на </a:t>
            </a:r>
            <a:r>
              <a:rPr lang="ru-RU" altLang="en-US" dirty="0" err="1">
                <a:solidFill>
                  <a:srgbClr val="000000"/>
                </a:solidFill>
                <a:latin typeface="Arial" panose="020B0604020202020204" pitchFamily="34" charset="0"/>
                <a:ea typeface="MS PGothic" panose="020B0600070205080204" pitchFamily="34" charset="-128"/>
              </a:rPr>
              <a:t>фондацията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защото</a:t>
            </a:r>
            <a:r>
              <a:rPr lang="ru-RU" altLang="en-US" dirty="0">
                <a:solidFill>
                  <a:srgbClr val="000000"/>
                </a:solidFill>
                <a:latin typeface="Arial" panose="020B0604020202020204" pitchFamily="34" charset="0"/>
                <a:ea typeface="MS PGothic" panose="020B0600070205080204" pitchFamily="34" charset="-128"/>
              </a:rPr>
              <a:t> е имал </a:t>
            </a:r>
            <a:r>
              <a:rPr lang="ru-RU" altLang="en-US" dirty="0" err="1">
                <a:solidFill>
                  <a:srgbClr val="000000"/>
                </a:solidFill>
                <a:latin typeface="Arial" panose="020B0604020202020204" pitchFamily="34" charset="0"/>
                <a:ea typeface="MS PGothic" panose="020B0600070205080204" pitchFamily="34" charset="-128"/>
              </a:rPr>
              <a:t>визията</a:t>
            </a:r>
            <a:r>
              <a:rPr lang="ru-RU" altLang="en-US" dirty="0">
                <a:solidFill>
                  <a:srgbClr val="000000"/>
                </a:solidFill>
                <a:latin typeface="Arial" panose="020B0604020202020204" pitchFamily="34" charset="0"/>
                <a:ea typeface="MS PGothic" panose="020B0600070205080204" pitchFamily="34" charset="-128"/>
              </a:rPr>
              <a:t> за </a:t>
            </a:r>
            <a:r>
              <a:rPr lang="ru-RU" altLang="en-US" dirty="0" err="1">
                <a:solidFill>
                  <a:srgbClr val="000000"/>
                </a:solidFill>
                <a:latin typeface="Arial" panose="020B0604020202020204" pitchFamily="34" charset="0"/>
                <a:ea typeface="MS PGothic" panose="020B0600070205080204" pitchFamily="34" charset="-128"/>
              </a:rPr>
              <a:t>ротариански</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дарителски</a:t>
            </a:r>
            <a:r>
              <a:rPr lang="ru-RU" altLang="en-US" dirty="0">
                <a:solidFill>
                  <a:srgbClr val="000000"/>
                </a:solidFill>
                <a:latin typeface="Arial" panose="020B0604020202020204" pitchFamily="34" charset="0"/>
                <a:ea typeface="MS PGothic" panose="020B0600070205080204" pitchFamily="34" charset="-128"/>
              </a:rPr>
              <a:t> фонд и </a:t>
            </a:r>
            <a:r>
              <a:rPr lang="ru-RU" altLang="en-US" dirty="0" err="1">
                <a:solidFill>
                  <a:srgbClr val="000000"/>
                </a:solidFill>
                <a:latin typeface="Arial" panose="020B0604020202020204" pitchFamily="34" charset="0"/>
                <a:ea typeface="MS PGothic" panose="020B0600070205080204" pitchFamily="34" charset="-128"/>
              </a:rPr>
              <a:t>отдадеността</a:t>
            </a:r>
            <a:r>
              <a:rPr lang="ru-RU" altLang="en-US" dirty="0">
                <a:solidFill>
                  <a:srgbClr val="000000"/>
                </a:solidFill>
                <a:latin typeface="Arial" panose="020B0604020202020204" pitchFamily="34" charset="0"/>
                <a:ea typeface="MS PGothic" panose="020B0600070205080204" pitchFamily="34" charset="-128"/>
              </a:rPr>
              <a:t> да </a:t>
            </a:r>
            <a:r>
              <a:rPr lang="ru-RU" altLang="en-US" dirty="0" err="1">
                <a:solidFill>
                  <a:srgbClr val="000000"/>
                </a:solidFill>
                <a:latin typeface="Arial" panose="020B0604020202020204" pitchFamily="34" charset="0"/>
                <a:ea typeface="MS PGothic" panose="020B0600070205080204" pitchFamily="34" charset="-128"/>
              </a:rPr>
              <a:t>осъществи</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тази</a:t>
            </a:r>
            <a:r>
              <a:rPr lang="ru-RU" altLang="en-US" dirty="0">
                <a:solidFill>
                  <a:srgbClr val="000000"/>
                </a:solidFill>
                <a:latin typeface="Arial" panose="020B0604020202020204" pitchFamily="34" charset="0"/>
                <a:ea typeface="MS PGothic" panose="020B0600070205080204" pitchFamily="34" charset="-128"/>
              </a:rPr>
              <a:t> мечта.</a:t>
            </a:r>
          </a:p>
          <a:p>
            <a:r>
              <a:rPr lang="ru-RU" altLang="en-US" dirty="0">
                <a:solidFill>
                  <a:srgbClr val="000000"/>
                </a:solidFill>
                <a:latin typeface="Arial" panose="020B0604020202020204" pitchFamily="34" charset="0"/>
                <a:ea typeface="MS PGothic" panose="020B0600070205080204" pitchFamily="34" charset="-128"/>
              </a:rPr>
              <a:t>Като президент на Ротари клуба в </a:t>
            </a:r>
            <a:r>
              <a:rPr lang="ru-RU" altLang="en-US" dirty="0" err="1">
                <a:solidFill>
                  <a:srgbClr val="000000"/>
                </a:solidFill>
                <a:latin typeface="Arial" panose="020B0604020202020204" pitchFamily="34" charset="0"/>
                <a:ea typeface="MS PGothic" panose="020B0600070205080204" pitchFamily="34" charset="-128"/>
              </a:rPr>
              <a:t>Кливланд</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Охайо</a:t>
            </a:r>
            <a:r>
              <a:rPr lang="ru-RU" altLang="en-US" dirty="0">
                <a:solidFill>
                  <a:srgbClr val="000000"/>
                </a:solidFill>
                <a:latin typeface="Arial" panose="020B0604020202020204" pitchFamily="34" charset="0"/>
                <a:ea typeface="MS PGothic" panose="020B0600070205080204" pitchFamily="34" charset="-128"/>
              </a:rPr>
              <a:t>, САЩ, </a:t>
            </a:r>
            <a:r>
              <a:rPr lang="ru-RU" altLang="en-US" dirty="0" err="1">
                <a:solidFill>
                  <a:srgbClr val="000000"/>
                </a:solidFill>
                <a:latin typeface="Arial" panose="020B0604020202020204" pitchFamily="34" charset="0"/>
                <a:ea typeface="MS PGothic" panose="020B0600070205080204" pitchFamily="34" charset="-128"/>
              </a:rPr>
              <a:t>през</a:t>
            </a:r>
            <a:r>
              <a:rPr lang="ru-RU" altLang="en-US" dirty="0">
                <a:solidFill>
                  <a:srgbClr val="000000"/>
                </a:solidFill>
                <a:latin typeface="Arial" panose="020B0604020202020204" pitchFamily="34" charset="0"/>
                <a:ea typeface="MS PGothic" panose="020B0600070205080204" pitchFamily="34" charset="-128"/>
              </a:rPr>
              <a:t> 1913 г. той се </a:t>
            </a:r>
            <a:r>
              <a:rPr lang="ru-RU" altLang="en-US" dirty="0" err="1">
                <a:solidFill>
                  <a:srgbClr val="000000"/>
                </a:solidFill>
                <a:latin typeface="Arial" panose="020B0604020202020204" pitchFamily="34" charset="0"/>
                <a:ea typeface="MS PGothic" panose="020B0600070205080204" pitchFamily="34" charset="-128"/>
              </a:rPr>
              <a:t>застъпва</a:t>
            </a:r>
            <a:r>
              <a:rPr lang="ru-RU" altLang="en-US" dirty="0">
                <a:solidFill>
                  <a:srgbClr val="000000"/>
                </a:solidFill>
                <a:latin typeface="Arial" panose="020B0604020202020204" pitchFamily="34" charset="0"/>
                <a:ea typeface="MS PGothic" panose="020B0600070205080204" pitchFamily="34" charset="-128"/>
              </a:rPr>
              <a:t> за </a:t>
            </a:r>
            <a:r>
              <a:rPr lang="ru-RU" altLang="en-US" dirty="0" err="1">
                <a:solidFill>
                  <a:srgbClr val="000000"/>
                </a:solidFill>
                <a:latin typeface="Arial" panose="020B0604020202020204" pitchFamily="34" charset="0"/>
                <a:ea typeface="MS PGothic" panose="020B0600070205080204" pitchFamily="34" charset="-128"/>
              </a:rPr>
              <a:t>това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клубът</a:t>
            </a:r>
            <a:r>
              <a:rPr lang="ru-RU" altLang="en-US" dirty="0">
                <a:solidFill>
                  <a:srgbClr val="000000"/>
                </a:solidFill>
                <a:latin typeface="Arial" panose="020B0604020202020204" pitchFamily="34" charset="0"/>
                <a:ea typeface="MS PGothic" panose="020B0600070205080204" pitchFamily="34" charset="-128"/>
              </a:rPr>
              <a:t> да </a:t>
            </a:r>
            <a:r>
              <a:rPr lang="ru-RU" altLang="en-US" dirty="0" err="1">
                <a:solidFill>
                  <a:srgbClr val="000000"/>
                </a:solidFill>
                <a:latin typeface="Arial" panose="020B0604020202020204" pitchFamily="34" charset="0"/>
                <a:ea typeface="MS PGothic" panose="020B0600070205080204" pitchFamily="34" charset="-128"/>
              </a:rPr>
              <a:t>създаде</a:t>
            </a:r>
            <a:r>
              <a:rPr lang="ru-RU" altLang="en-US" dirty="0">
                <a:solidFill>
                  <a:srgbClr val="000000"/>
                </a:solidFill>
                <a:latin typeface="Arial" panose="020B0604020202020204" pitchFamily="34" charset="0"/>
                <a:ea typeface="MS PGothic" panose="020B0600070205080204" pitchFamily="34" charset="-128"/>
              </a:rPr>
              <a:t> резерв, </a:t>
            </a:r>
            <a:r>
              <a:rPr lang="ru-RU" altLang="en-US" dirty="0" err="1">
                <a:solidFill>
                  <a:srgbClr val="000000"/>
                </a:solidFill>
                <a:latin typeface="Arial" panose="020B0604020202020204" pitchFamily="34" charset="0"/>
                <a:ea typeface="MS PGothic" panose="020B0600070205080204" pitchFamily="34" charset="-128"/>
              </a:rPr>
              <a:t>който</a:t>
            </a:r>
            <a:r>
              <a:rPr lang="ru-RU" altLang="en-US" dirty="0">
                <a:solidFill>
                  <a:srgbClr val="000000"/>
                </a:solidFill>
                <a:latin typeface="Arial" panose="020B0604020202020204" pitchFamily="34" charset="0"/>
                <a:ea typeface="MS PGothic" panose="020B0600070205080204" pitchFamily="34" charset="-128"/>
              </a:rPr>
              <a:t> да </a:t>
            </a:r>
            <a:r>
              <a:rPr lang="ru-RU" altLang="en-US" dirty="0" err="1">
                <a:solidFill>
                  <a:srgbClr val="000000"/>
                </a:solidFill>
                <a:latin typeface="Arial" panose="020B0604020202020204" pitchFamily="34" charset="0"/>
                <a:ea typeface="MS PGothic" panose="020B0600070205080204" pitchFamily="34" charset="-128"/>
              </a:rPr>
              <a:t>гарантира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средствата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му</a:t>
            </a:r>
            <a:r>
              <a:rPr lang="ru-RU" altLang="en-US" dirty="0">
                <a:solidFill>
                  <a:srgbClr val="000000"/>
                </a:solidFill>
                <a:latin typeface="Arial" panose="020B0604020202020204" pitchFamily="34" charset="0"/>
                <a:ea typeface="MS PGothic" panose="020B0600070205080204" pitchFamily="34" charset="-128"/>
              </a:rPr>
              <a:t> за </a:t>
            </a:r>
            <a:r>
              <a:rPr lang="ru-RU" altLang="en-US" dirty="0" err="1">
                <a:solidFill>
                  <a:srgbClr val="000000"/>
                </a:solidFill>
                <a:latin typeface="Arial" panose="020B0604020202020204" pitchFamily="34" charset="0"/>
                <a:ea typeface="MS PGothic" panose="020B0600070205080204" pitchFamily="34" charset="-128"/>
              </a:rPr>
              <a:t>бъдеща</a:t>
            </a:r>
            <a:r>
              <a:rPr lang="ru-RU" altLang="en-US" dirty="0">
                <a:solidFill>
                  <a:srgbClr val="000000"/>
                </a:solidFill>
                <a:latin typeface="Arial" panose="020B0604020202020204" pitchFamily="34" charset="0"/>
                <a:ea typeface="MS PGothic" panose="020B0600070205080204" pitchFamily="34" charset="-128"/>
              </a:rPr>
              <a:t> добра работа. Като президент на Ротари </a:t>
            </a:r>
            <a:r>
              <a:rPr lang="ru-RU" altLang="en-US" dirty="0" err="1">
                <a:solidFill>
                  <a:srgbClr val="000000"/>
                </a:solidFill>
                <a:latin typeface="Arial" panose="020B0604020202020204" pitchFamily="34" charset="0"/>
                <a:ea typeface="MS PGothic" panose="020B0600070205080204" pitchFamily="34" charset="-128"/>
              </a:rPr>
              <a:t>през</a:t>
            </a:r>
            <a:r>
              <a:rPr lang="ru-RU" altLang="en-US" dirty="0">
                <a:solidFill>
                  <a:srgbClr val="000000"/>
                </a:solidFill>
                <a:latin typeface="Arial" panose="020B0604020202020204" pitchFamily="34" charset="0"/>
                <a:ea typeface="MS PGothic" panose="020B0600070205080204" pitchFamily="34" charset="-128"/>
              </a:rPr>
              <a:t> 1916-17 г. той </a:t>
            </a:r>
            <a:r>
              <a:rPr lang="ru-RU" altLang="en-US" dirty="0" err="1">
                <a:solidFill>
                  <a:srgbClr val="000000"/>
                </a:solidFill>
                <a:latin typeface="Arial" panose="020B0604020202020204" pitchFamily="34" charset="0"/>
                <a:ea typeface="MS PGothic" panose="020B0600070205080204" pitchFamily="34" charset="-128"/>
              </a:rPr>
              <a:t>предлага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тази</a:t>
            </a:r>
            <a:r>
              <a:rPr lang="ru-RU" altLang="en-US" dirty="0">
                <a:solidFill>
                  <a:srgbClr val="000000"/>
                </a:solidFill>
                <a:latin typeface="Arial" panose="020B0604020202020204" pitchFamily="34" charset="0"/>
                <a:ea typeface="MS PGothic" panose="020B0600070205080204" pitchFamily="34" charset="-128"/>
              </a:rPr>
              <a:t> идея на </a:t>
            </a:r>
            <a:r>
              <a:rPr lang="ru-RU" altLang="en-US" dirty="0" err="1">
                <a:solidFill>
                  <a:srgbClr val="000000"/>
                </a:solidFill>
                <a:latin typeface="Arial" panose="020B0604020202020204" pitchFamily="34" charset="0"/>
                <a:ea typeface="MS PGothic" panose="020B0600070205080204" pitchFamily="34" charset="-128"/>
              </a:rPr>
              <a:t>по-широка</a:t>
            </a:r>
            <a:r>
              <a:rPr lang="ru-RU" altLang="en-US" dirty="0">
                <a:solidFill>
                  <a:srgbClr val="000000"/>
                </a:solidFill>
                <a:latin typeface="Arial" panose="020B0604020202020204" pitchFamily="34" charset="0"/>
                <a:ea typeface="MS PGothic" panose="020B0600070205080204" pitchFamily="34" charset="-128"/>
              </a:rPr>
              <a:t> аудитория.</a:t>
            </a:r>
          </a:p>
          <a:p>
            <a:r>
              <a:rPr lang="ru-RU" altLang="en-US" dirty="0">
                <a:solidFill>
                  <a:srgbClr val="000000"/>
                </a:solidFill>
                <a:latin typeface="Arial" panose="020B0604020202020204" pitchFamily="34" charset="0"/>
                <a:ea typeface="MS PGothic" panose="020B0600070205080204" pitchFamily="34" charset="-128"/>
              </a:rPr>
              <a:t>В </a:t>
            </a:r>
            <a:r>
              <a:rPr lang="ru-RU" altLang="en-US" dirty="0" err="1">
                <a:solidFill>
                  <a:srgbClr val="000000"/>
                </a:solidFill>
                <a:latin typeface="Arial" panose="020B0604020202020204" pitchFamily="34" charset="0"/>
                <a:ea typeface="MS PGothic" panose="020B0600070205080204" pitchFamily="34" charset="-128"/>
              </a:rPr>
              <a:t>речта</a:t>
            </a:r>
            <a:r>
              <a:rPr lang="ru-RU" altLang="en-US" dirty="0">
                <a:solidFill>
                  <a:srgbClr val="000000"/>
                </a:solidFill>
                <a:latin typeface="Arial" panose="020B0604020202020204" pitchFamily="34" charset="0"/>
                <a:ea typeface="MS PGothic" panose="020B0600070205080204" pitchFamily="34" charset="-128"/>
              </a:rPr>
              <a:t> си пред </a:t>
            </a:r>
            <a:r>
              <a:rPr lang="ru-RU" altLang="en-US" dirty="0" err="1">
                <a:solidFill>
                  <a:srgbClr val="000000"/>
                </a:solidFill>
                <a:latin typeface="Arial" panose="020B0604020202020204" pitchFamily="34" charset="0"/>
                <a:ea typeface="MS PGothic" panose="020B0600070205080204" pitchFamily="34" charset="-128"/>
              </a:rPr>
              <a:t>конгреса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през</a:t>
            </a:r>
            <a:r>
              <a:rPr lang="ru-RU" altLang="en-US" dirty="0">
                <a:solidFill>
                  <a:srgbClr val="000000"/>
                </a:solidFill>
                <a:latin typeface="Arial" panose="020B0604020202020204" pitchFamily="34" charset="0"/>
                <a:ea typeface="MS PGothic" panose="020B0600070205080204" pitchFamily="34" charset="-128"/>
              </a:rPr>
              <a:t> 1917 г. в Атланта той </a:t>
            </a:r>
            <a:r>
              <a:rPr lang="ru-RU" altLang="en-US" dirty="0" err="1">
                <a:solidFill>
                  <a:srgbClr val="000000"/>
                </a:solidFill>
                <a:latin typeface="Arial" panose="020B0604020202020204" pitchFamily="34" charset="0"/>
                <a:ea typeface="MS PGothic" panose="020B0600070205080204" pitchFamily="34" charset="-128"/>
              </a:rPr>
              <a:t>казва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Изглежда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изключително</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правилно</a:t>
            </a:r>
            <a:r>
              <a:rPr lang="ru-RU" altLang="en-US" dirty="0">
                <a:solidFill>
                  <a:srgbClr val="000000"/>
                </a:solidFill>
                <a:latin typeface="Arial" panose="020B0604020202020204" pitchFamily="34" charset="0"/>
                <a:ea typeface="MS PGothic" panose="020B0600070205080204" pitchFamily="34" charset="-128"/>
              </a:rPr>
              <a:t> да </a:t>
            </a:r>
            <a:r>
              <a:rPr lang="ru-RU" altLang="en-US" dirty="0" err="1">
                <a:solidFill>
                  <a:srgbClr val="000000"/>
                </a:solidFill>
                <a:latin typeface="Arial" panose="020B0604020202020204" pitchFamily="34" charset="0"/>
                <a:ea typeface="MS PGothic" panose="020B0600070205080204" pitchFamily="34" charset="-128"/>
              </a:rPr>
              <a:t>приемаме</a:t>
            </a:r>
            <a:r>
              <a:rPr lang="ru-RU" altLang="en-US" dirty="0">
                <a:solidFill>
                  <a:srgbClr val="000000"/>
                </a:solidFill>
                <a:latin typeface="Arial" panose="020B0604020202020204" pitchFamily="34" charset="0"/>
                <a:ea typeface="MS PGothic" panose="020B0600070205080204" pitchFamily="34" charset="-128"/>
              </a:rPr>
              <a:t> дарения с цел да правим добро в света, в </a:t>
            </a:r>
            <a:r>
              <a:rPr lang="ru-RU" altLang="en-US" dirty="0" err="1">
                <a:solidFill>
                  <a:srgbClr val="000000"/>
                </a:solidFill>
                <a:latin typeface="Arial" panose="020B0604020202020204" pitchFamily="34" charset="0"/>
                <a:ea typeface="MS PGothic" panose="020B0600070205080204" pitchFamily="34" charset="-128"/>
              </a:rPr>
              <a:t>благотворителни</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образователни</a:t>
            </a:r>
            <a:r>
              <a:rPr lang="ru-RU" altLang="en-US" dirty="0">
                <a:solidFill>
                  <a:srgbClr val="000000"/>
                </a:solidFill>
                <a:latin typeface="Arial" panose="020B0604020202020204" pitchFamily="34" charset="0"/>
                <a:ea typeface="MS PGothic" panose="020B0600070205080204" pitchFamily="34" charset="-128"/>
              </a:rPr>
              <a:t> или </a:t>
            </a:r>
            <a:r>
              <a:rPr lang="ru-RU" altLang="en-US" dirty="0" err="1">
                <a:solidFill>
                  <a:srgbClr val="000000"/>
                </a:solidFill>
                <a:latin typeface="Arial" panose="020B0604020202020204" pitchFamily="34" charset="0"/>
                <a:ea typeface="MS PGothic" panose="020B0600070205080204" pitchFamily="34" charset="-128"/>
              </a:rPr>
              <a:t>други</a:t>
            </a:r>
            <a:r>
              <a:rPr lang="ru-RU" altLang="en-US" dirty="0">
                <a:solidFill>
                  <a:srgbClr val="000000"/>
                </a:solidFill>
                <a:latin typeface="Arial" panose="020B0604020202020204" pitchFamily="34" charset="0"/>
                <a:ea typeface="MS PGothic" panose="020B0600070205080204" pitchFamily="34" charset="-128"/>
              </a:rPr>
              <a:t> области на </a:t>
            </a:r>
            <a:r>
              <a:rPr lang="ru-RU" altLang="en-US" dirty="0" err="1">
                <a:solidFill>
                  <a:srgbClr val="000000"/>
                </a:solidFill>
                <a:latin typeface="Arial" panose="020B0604020202020204" pitchFamily="34" charset="0"/>
                <a:ea typeface="MS PGothic" panose="020B0600070205080204" pitchFamily="34" charset="-128"/>
              </a:rPr>
              <a:t>обществения</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прогрес</a:t>
            </a:r>
            <a:r>
              <a:rPr lang="ru-RU" altLang="en-US" dirty="0">
                <a:solidFill>
                  <a:srgbClr val="000000"/>
                </a:solidFill>
                <a:latin typeface="Arial" panose="020B0604020202020204" pitchFamily="34" charset="0"/>
                <a:ea typeface="MS PGothic" panose="020B0600070205080204" pitchFamily="34" charset="-128"/>
              </a:rPr>
              <a:t>..."</a:t>
            </a:r>
          </a:p>
          <a:p>
            <a:r>
              <a:rPr lang="ru-RU" altLang="en-US" dirty="0" err="1">
                <a:solidFill>
                  <a:srgbClr val="000000"/>
                </a:solidFill>
                <a:latin typeface="Arial" panose="020B0604020202020204" pitchFamily="34" charset="0"/>
                <a:ea typeface="MS PGothic" panose="020B0600070205080204" pitchFamily="34" charset="-128"/>
              </a:rPr>
              <a:t>Визията</a:t>
            </a:r>
            <a:r>
              <a:rPr lang="ru-RU" altLang="en-US" dirty="0">
                <a:solidFill>
                  <a:srgbClr val="000000"/>
                </a:solidFill>
                <a:latin typeface="Arial" panose="020B0604020202020204" pitchFamily="34" charset="0"/>
                <a:ea typeface="MS PGothic" panose="020B0600070205080204" pitchFamily="34" charset="-128"/>
              </a:rPr>
              <a:t> на </a:t>
            </a:r>
            <a:r>
              <a:rPr lang="ru-RU" altLang="en-US" dirty="0" err="1">
                <a:solidFill>
                  <a:srgbClr val="000000"/>
                </a:solidFill>
                <a:latin typeface="Arial" panose="020B0604020202020204" pitchFamily="34" charset="0"/>
                <a:ea typeface="MS PGothic" panose="020B0600070205080204" pitchFamily="34" charset="-128"/>
              </a:rPr>
              <a:t>Арч</a:t>
            </a:r>
            <a:r>
              <a:rPr lang="ru-RU" altLang="en-US" dirty="0">
                <a:solidFill>
                  <a:srgbClr val="000000"/>
                </a:solidFill>
                <a:latin typeface="Arial" panose="020B0604020202020204" pitchFamily="34" charset="0"/>
                <a:ea typeface="MS PGothic" panose="020B0600070205080204" pitchFamily="34" charset="-128"/>
              </a:rPr>
              <a:t> за дарение в </a:t>
            </a:r>
            <a:r>
              <a:rPr lang="ru-RU" altLang="en-US" dirty="0" err="1">
                <a:solidFill>
                  <a:srgbClr val="000000"/>
                </a:solidFill>
                <a:latin typeface="Arial" panose="020B0604020202020204" pitchFamily="34" charset="0"/>
                <a:ea typeface="MS PGothic" panose="020B0600070205080204" pitchFamily="34" charset="-128"/>
              </a:rPr>
              <a:t>крайна</a:t>
            </a:r>
            <a:r>
              <a:rPr lang="ru-RU" altLang="en-US" dirty="0">
                <a:solidFill>
                  <a:srgbClr val="000000"/>
                </a:solidFill>
                <a:latin typeface="Arial" panose="020B0604020202020204" pitchFamily="34" charset="0"/>
                <a:ea typeface="MS PGothic" panose="020B0600070205080204" pitchFamily="34" charset="-128"/>
              </a:rPr>
              <a:t> сметка се </a:t>
            </a:r>
            <a:r>
              <a:rPr lang="ru-RU" altLang="en-US" dirty="0" err="1">
                <a:solidFill>
                  <a:srgbClr val="000000"/>
                </a:solidFill>
                <a:latin typeface="Arial" panose="020B0604020202020204" pitchFamily="34" charset="0"/>
                <a:ea typeface="MS PGothic" panose="020B0600070205080204" pitchFamily="34" charset="-128"/>
              </a:rPr>
              <a:t>превръща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във</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Фондация</a:t>
            </a:r>
            <a:r>
              <a:rPr lang="ru-RU" altLang="en-US" dirty="0">
                <a:solidFill>
                  <a:srgbClr val="000000"/>
                </a:solidFill>
                <a:latin typeface="Arial" panose="020B0604020202020204" pitchFamily="34" charset="0"/>
                <a:ea typeface="MS PGothic" panose="020B0600070205080204" pitchFamily="34" charset="-128"/>
              </a:rPr>
              <a:t> "Ротари", а </a:t>
            </a:r>
            <a:r>
              <a:rPr lang="ru-RU" altLang="en-US" dirty="0" err="1">
                <a:solidFill>
                  <a:srgbClr val="000000"/>
                </a:solidFill>
                <a:latin typeface="Arial" panose="020B0604020202020204" pitchFamily="34" charset="0"/>
                <a:ea typeface="MS PGothic" panose="020B0600070205080204" pitchFamily="34" charset="-128"/>
              </a:rPr>
              <a:t>призивът</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му</a:t>
            </a:r>
            <a:r>
              <a:rPr lang="ru-RU" altLang="en-US" dirty="0">
                <a:solidFill>
                  <a:srgbClr val="000000"/>
                </a:solidFill>
                <a:latin typeface="Arial" panose="020B0604020202020204" pitchFamily="34" charset="0"/>
                <a:ea typeface="MS PGothic" panose="020B0600070205080204" pitchFamily="34" charset="-128"/>
              </a:rPr>
              <a:t> за "</a:t>
            </a:r>
            <a:r>
              <a:rPr lang="ru-RU" altLang="en-US" dirty="0" err="1">
                <a:solidFill>
                  <a:srgbClr val="000000"/>
                </a:solidFill>
                <a:latin typeface="Arial" panose="020B0604020202020204" pitchFamily="34" charset="0"/>
                <a:ea typeface="MS PGothic" panose="020B0600070205080204" pitchFamily="34" charset="-128"/>
              </a:rPr>
              <a:t>правене</a:t>
            </a:r>
            <a:r>
              <a:rPr lang="ru-RU" altLang="en-US" dirty="0">
                <a:solidFill>
                  <a:srgbClr val="000000"/>
                </a:solidFill>
                <a:latin typeface="Arial" panose="020B0604020202020204" pitchFamily="34" charset="0"/>
                <a:ea typeface="MS PGothic" panose="020B0600070205080204" pitchFamily="34" charset="-128"/>
              </a:rPr>
              <a:t> на добро в света" става </a:t>
            </a:r>
            <a:r>
              <a:rPr lang="ru-RU" altLang="en-US" dirty="0" err="1">
                <a:solidFill>
                  <a:srgbClr val="000000"/>
                </a:solidFill>
                <a:latin typeface="Arial" panose="020B0604020202020204" pitchFamily="34" charset="0"/>
                <a:ea typeface="MS PGothic" panose="020B0600070205080204" pitchFamily="34" charset="-128"/>
              </a:rPr>
              <a:t>мото</a:t>
            </a:r>
            <a:r>
              <a:rPr lang="ru-RU" altLang="en-US" dirty="0">
                <a:solidFill>
                  <a:srgbClr val="000000"/>
                </a:solidFill>
                <a:latin typeface="Arial" panose="020B0604020202020204" pitchFamily="34" charset="0"/>
                <a:ea typeface="MS PGothic" panose="020B0600070205080204" pitchFamily="34" charset="-128"/>
              </a:rPr>
              <a:t> на </a:t>
            </a:r>
            <a:r>
              <a:rPr lang="ru-RU" altLang="en-US" dirty="0" err="1">
                <a:solidFill>
                  <a:srgbClr val="000000"/>
                </a:solidFill>
                <a:latin typeface="Arial" panose="020B0604020202020204" pitchFamily="34" charset="0"/>
                <a:ea typeface="MS PGothic" panose="020B0600070205080204" pitchFamily="34" charset="-128"/>
              </a:rPr>
              <a:t>Фондацията</a:t>
            </a:r>
            <a:r>
              <a:rPr lang="ru-RU" altLang="en-US" dirty="0">
                <a:solidFill>
                  <a:srgbClr val="000000"/>
                </a:solidFill>
                <a:latin typeface="Arial" panose="020B0604020202020204" pitchFamily="34" charset="0"/>
                <a:ea typeface="MS PGothic" panose="020B0600070205080204" pitchFamily="34" charset="-128"/>
              </a:rPr>
              <a:t>. Но </a:t>
            </a:r>
            <a:r>
              <a:rPr lang="ru-RU" altLang="en-US" dirty="0" err="1">
                <a:solidFill>
                  <a:srgbClr val="000000"/>
                </a:solidFill>
                <a:latin typeface="Arial" panose="020B0604020202020204" pitchFamily="34" charset="0"/>
                <a:ea typeface="MS PGothic" panose="020B0600070205080204" pitchFamily="34" charset="-128"/>
              </a:rPr>
              <a:t>всичко</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това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щеше</a:t>
            </a:r>
            <a:r>
              <a:rPr lang="ru-RU" altLang="en-US" dirty="0">
                <a:solidFill>
                  <a:srgbClr val="000000"/>
                </a:solidFill>
                <a:latin typeface="Arial" panose="020B0604020202020204" pitchFamily="34" charset="0"/>
                <a:ea typeface="MS PGothic" panose="020B0600070205080204" pitchFamily="34" charset="-128"/>
              </a:rPr>
              <a:t> да </a:t>
            </a:r>
            <a:r>
              <a:rPr lang="ru-RU" altLang="en-US" dirty="0" err="1">
                <a:solidFill>
                  <a:srgbClr val="000000"/>
                </a:solidFill>
                <a:latin typeface="Arial" panose="020B0604020202020204" pitchFamily="34" charset="0"/>
                <a:ea typeface="MS PGothic" panose="020B0600070205080204" pitchFamily="34" charset="-128"/>
              </a:rPr>
              <a:t>отнеме</a:t>
            </a:r>
            <a:r>
              <a:rPr lang="ru-RU" altLang="en-US" dirty="0">
                <a:solidFill>
                  <a:srgbClr val="000000"/>
                </a:solidFill>
                <a:latin typeface="Arial" panose="020B0604020202020204" pitchFamily="34" charset="0"/>
                <a:ea typeface="MS PGothic" panose="020B0600070205080204" pitchFamily="34" charset="-128"/>
              </a:rPr>
              <a:t> известно </a:t>
            </a:r>
            <a:r>
              <a:rPr lang="ru-RU" altLang="en-US" dirty="0" err="1">
                <a:solidFill>
                  <a:srgbClr val="000000"/>
                </a:solidFill>
                <a:latin typeface="Arial" panose="020B0604020202020204" pitchFamily="34" charset="0"/>
                <a:ea typeface="MS PGothic" panose="020B0600070205080204" pitchFamily="34" charset="-128"/>
              </a:rPr>
              <a:t>време</a:t>
            </a:r>
            <a:r>
              <a:rPr lang="ru-RU" altLang="en-US" dirty="0">
                <a:solidFill>
                  <a:srgbClr val="000000"/>
                </a:solidFill>
                <a:latin typeface="Arial" panose="020B0604020202020204" pitchFamily="34" charset="0"/>
                <a:ea typeface="MS PGothic" panose="020B0600070205080204" pitchFamily="34" charset="-128"/>
              </a:rPr>
              <a:t>, за да се случи.</a:t>
            </a:r>
          </a:p>
        </p:txBody>
      </p:sp>
      <p:sp>
        <p:nvSpPr>
          <p:cNvPr id="4" name="Slide Number Placeholder 3"/>
          <p:cNvSpPr>
            <a:spLocks noGrp="1"/>
          </p:cNvSpPr>
          <p:nvPr>
            <p:ph type="sldNum" sz="quarter" idx="5"/>
          </p:nvPr>
        </p:nvSpPr>
        <p:spPr/>
        <p:txBody>
          <a:bodyPr/>
          <a:lstStyle/>
          <a:p>
            <a:fld id="{90B7D991-2586-46C4-9698-F84366C229E2}" type="slidenum">
              <a:rPr lang="en-US" smtClean="0"/>
              <a:t>63</a:t>
            </a:fld>
            <a:endParaRPr lang="en-US"/>
          </a:p>
        </p:txBody>
      </p:sp>
    </p:spTree>
    <p:extLst>
      <p:ext uri="{BB962C8B-B14F-4D97-AF65-F5344CB8AC3E}">
        <p14:creationId xmlns:p14="http://schemas.microsoft.com/office/powerpoint/2010/main" val="216747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bg-BG" dirty="0"/>
          </a:p>
        </p:txBody>
      </p:sp>
      <p:sp>
        <p:nvSpPr>
          <p:cNvPr id="4" name="Slide Number Placeholder 3"/>
          <p:cNvSpPr>
            <a:spLocks noGrp="1"/>
          </p:cNvSpPr>
          <p:nvPr>
            <p:ph type="sldNum" sz="quarter" idx="5"/>
          </p:nvPr>
        </p:nvSpPr>
        <p:spPr/>
        <p:txBody>
          <a:bodyPr/>
          <a:lstStyle/>
          <a:p>
            <a:fld id="{5F7D0D09-A5E5-4516-AA7C-52F5A1CFFF83}" type="slidenum">
              <a:rPr lang="bg-BG" smtClean="0"/>
              <a:t>30</a:t>
            </a:fld>
            <a:endParaRPr lang="bg-BG"/>
          </a:p>
        </p:txBody>
      </p:sp>
    </p:spTree>
    <p:extLst>
      <p:ext uri="{BB962C8B-B14F-4D97-AF65-F5344CB8AC3E}">
        <p14:creationId xmlns:p14="http://schemas.microsoft.com/office/powerpoint/2010/main" val="1528333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9EB6F748-7F29-BBC5-F36C-2D0E79C4EB4D}"/>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7FE72CE3-2153-A6ED-60A4-0F841AB919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err="1">
                <a:solidFill>
                  <a:srgbClr val="000000"/>
                </a:solidFill>
                <a:latin typeface="Arial" panose="020B0604020202020204" pitchFamily="34" charset="0"/>
                <a:ea typeface="MS PGothic" panose="020B0600070205080204" pitchFamily="34" charset="-128"/>
              </a:rPr>
              <a:t>Делегатите</a:t>
            </a:r>
            <a:r>
              <a:rPr lang="ru-RU" altLang="en-US" dirty="0">
                <a:solidFill>
                  <a:srgbClr val="000000"/>
                </a:solidFill>
                <a:latin typeface="Arial" panose="020B0604020202020204" pitchFamily="34" charset="0"/>
                <a:ea typeface="MS PGothic" panose="020B0600070205080204" pitchFamily="34" charset="-128"/>
              </a:rPr>
              <a:t> на </a:t>
            </a:r>
            <a:r>
              <a:rPr lang="ru-RU" altLang="en-US" dirty="0" err="1">
                <a:solidFill>
                  <a:srgbClr val="000000"/>
                </a:solidFill>
                <a:latin typeface="Arial" panose="020B0604020202020204" pitchFamily="34" charset="0"/>
                <a:ea typeface="MS PGothic" panose="020B0600070205080204" pitchFamily="34" charset="-128"/>
              </a:rPr>
              <a:t>конгреса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през</a:t>
            </a:r>
            <a:r>
              <a:rPr lang="ru-RU" altLang="en-US" dirty="0">
                <a:solidFill>
                  <a:srgbClr val="000000"/>
                </a:solidFill>
                <a:latin typeface="Arial" panose="020B0604020202020204" pitchFamily="34" charset="0"/>
                <a:ea typeface="MS PGothic" panose="020B0600070205080204" pitchFamily="34" charset="-128"/>
              </a:rPr>
              <a:t> 1917 г. се </a:t>
            </a:r>
            <a:r>
              <a:rPr lang="ru-RU" altLang="en-US" dirty="0" err="1">
                <a:solidFill>
                  <a:srgbClr val="000000"/>
                </a:solidFill>
                <a:latin typeface="Arial" panose="020B0604020202020204" pitchFamily="34" charset="0"/>
                <a:ea typeface="MS PGothic" panose="020B0600070205080204" pitchFamily="34" charset="-128"/>
              </a:rPr>
              <a:t>съгласяват</a:t>
            </a:r>
            <a:r>
              <a:rPr lang="ru-RU" altLang="en-US" dirty="0">
                <a:solidFill>
                  <a:srgbClr val="000000"/>
                </a:solidFill>
                <a:latin typeface="Arial" panose="020B0604020202020204" pitchFamily="34" charset="0"/>
                <a:ea typeface="MS PGothic" panose="020B0600070205080204" pitchFamily="34" charset="-128"/>
              </a:rPr>
              <a:t> с </a:t>
            </a:r>
            <a:r>
              <a:rPr lang="ru-RU" altLang="en-US" dirty="0" err="1">
                <a:solidFill>
                  <a:srgbClr val="000000"/>
                </a:solidFill>
                <a:latin typeface="Arial" panose="020B0604020202020204" pitchFamily="34" charset="0"/>
                <a:ea typeface="MS PGothic" panose="020B0600070205080204" pitchFamily="34" charset="-128"/>
              </a:rPr>
              <a:t>визията</a:t>
            </a:r>
            <a:r>
              <a:rPr lang="ru-RU" altLang="en-US" dirty="0">
                <a:solidFill>
                  <a:srgbClr val="000000"/>
                </a:solidFill>
                <a:latin typeface="Arial" panose="020B0604020202020204" pitchFamily="34" charset="0"/>
                <a:ea typeface="MS PGothic" panose="020B0600070205080204" pitchFamily="34" charset="-128"/>
              </a:rPr>
              <a:t> на </a:t>
            </a:r>
            <a:r>
              <a:rPr lang="ru-RU" altLang="en-US" dirty="0" err="1">
                <a:solidFill>
                  <a:srgbClr val="000000"/>
                </a:solidFill>
                <a:latin typeface="Arial" panose="020B0604020202020204" pitchFamily="34" charset="0"/>
                <a:ea typeface="MS PGothic" panose="020B0600070205080204" pitchFamily="34" charset="-128"/>
              </a:rPr>
              <a:t>Арч</a:t>
            </a:r>
            <a:r>
              <a:rPr lang="ru-RU" altLang="en-US" dirty="0">
                <a:solidFill>
                  <a:srgbClr val="000000"/>
                </a:solidFill>
                <a:latin typeface="Arial" panose="020B0604020202020204" pitchFamily="34" charset="0"/>
                <a:ea typeface="MS PGothic" panose="020B0600070205080204" pitchFamily="34" charset="-128"/>
              </a:rPr>
              <a:t> и </a:t>
            </a:r>
            <a:r>
              <a:rPr lang="ru-RU" altLang="en-US" dirty="0" err="1">
                <a:solidFill>
                  <a:srgbClr val="000000"/>
                </a:solidFill>
                <a:latin typeface="Arial" panose="020B0604020202020204" pitchFamily="34" charset="0"/>
                <a:ea typeface="MS PGothic" panose="020B0600070205080204" pitchFamily="34" charset="-128"/>
              </a:rPr>
              <a:t>гласуват</a:t>
            </a:r>
            <a:r>
              <a:rPr lang="ru-RU" altLang="en-US" dirty="0">
                <a:solidFill>
                  <a:srgbClr val="000000"/>
                </a:solidFill>
                <a:latin typeface="Arial" panose="020B0604020202020204" pitchFamily="34" charset="0"/>
                <a:ea typeface="MS PGothic" panose="020B0600070205080204" pitchFamily="34" charset="-128"/>
              </a:rPr>
              <a:t> за изменение на </a:t>
            </a:r>
            <a:r>
              <a:rPr lang="ru-RU" altLang="en-US" dirty="0" err="1">
                <a:solidFill>
                  <a:srgbClr val="000000"/>
                </a:solidFill>
                <a:latin typeface="Arial" panose="020B0604020202020204" pitchFamily="34" charset="0"/>
                <a:ea typeface="MS PGothic" panose="020B0600070205080204" pitchFamily="34" charset="-128"/>
              </a:rPr>
              <a:t>конституцията</a:t>
            </a:r>
            <a:r>
              <a:rPr lang="ru-RU" altLang="en-US" dirty="0">
                <a:solidFill>
                  <a:srgbClr val="000000"/>
                </a:solidFill>
                <a:latin typeface="Arial" panose="020B0604020202020204" pitchFamily="34" charset="0"/>
                <a:ea typeface="MS PGothic" panose="020B0600070205080204" pitchFamily="34" charset="-128"/>
              </a:rPr>
              <a:t> на Ротари, за да се </a:t>
            </a:r>
            <a:r>
              <a:rPr lang="ru-RU" altLang="en-US" dirty="0" err="1">
                <a:solidFill>
                  <a:srgbClr val="000000"/>
                </a:solidFill>
                <a:latin typeface="Arial" panose="020B0604020202020204" pitchFamily="34" charset="0"/>
                <a:ea typeface="MS PGothic" panose="020B0600070205080204" pitchFamily="34" charset="-128"/>
              </a:rPr>
              <a:t>създаде</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дарителски</a:t>
            </a:r>
            <a:r>
              <a:rPr lang="ru-RU" altLang="en-US" dirty="0">
                <a:solidFill>
                  <a:srgbClr val="000000"/>
                </a:solidFill>
                <a:latin typeface="Arial" panose="020B0604020202020204" pitchFamily="34" charset="0"/>
                <a:ea typeface="MS PGothic" panose="020B0600070205080204" pitchFamily="34" charset="-128"/>
              </a:rPr>
              <a:t> фонд.</a:t>
            </a:r>
          </a:p>
          <a:p>
            <a:r>
              <a:rPr lang="ru-RU" altLang="en-US" dirty="0" err="1">
                <a:solidFill>
                  <a:srgbClr val="000000"/>
                </a:solidFill>
                <a:latin typeface="Arial" panose="020B0604020202020204" pitchFamily="34" charset="0"/>
                <a:ea typeface="MS PGothic" panose="020B0600070205080204" pitchFamily="34" charset="-128"/>
              </a:rPr>
              <a:t>Този</a:t>
            </a:r>
            <a:r>
              <a:rPr lang="ru-RU" altLang="en-US" dirty="0">
                <a:solidFill>
                  <a:srgbClr val="000000"/>
                </a:solidFill>
                <a:latin typeface="Arial" panose="020B0604020202020204" pitchFamily="34" charset="0"/>
                <a:ea typeface="MS PGothic" panose="020B0600070205080204" pitchFamily="34" charset="-128"/>
              </a:rPr>
              <a:t> фонд </a:t>
            </a:r>
            <a:r>
              <a:rPr lang="ru-RU" altLang="en-US" dirty="0" err="1">
                <a:solidFill>
                  <a:srgbClr val="000000"/>
                </a:solidFill>
                <a:latin typeface="Arial" panose="020B0604020202020204" pitchFamily="34" charset="0"/>
                <a:ea typeface="MS PGothic" panose="020B0600070205080204" pitchFamily="34" charset="-128"/>
              </a:rPr>
              <a:t>трябваше</a:t>
            </a:r>
            <a:r>
              <a:rPr lang="ru-RU" altLang="en-US" dirty="0">
                <a:solidFill>
                  <a:srgbClr val="000000"/>
                </a:solidFill>
                <a:latin typeface="Arial" panose="020B0604020202020204" pitchFamily="34" charset="0"/>
                <a:ea typeface="MS PGothic" panose="020B0600070205080204" pitchFamily="34" charset="-128"/>
              </a:rPr>
              <a:t> "да </a:t>
            </a:r>
            <a:r>
              <a:rPr lang="ru-RU" altLang="en-US" dirty="0" err="1">
                <a:solidFill>
                  <a:srgbClr val="000000"/>
                </a:solidFill>
                <a:latin typeface="Arial" panose="020B0604020202020204" pitchFamily="34" charset="0"/>
                <a:ea typeface="MS PGothic" panose="020B0600070205080204" pitchFamily="34" charset="-128"/>
              </a:rPr>
              <a:t>бъде</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съставен</a:t>
            </a:r>
            <a:r>
              <a:rPr lang="ru-RU" altLang="en-US" dirty="0">
                <a:solidFill>
                  <a:srgbClr val="000000"/>
                </a:solidFill>
                <a:latin typeface="Arial" panose="020B0604020202020204" pitchFamily="34" charset="0"/>
                <a:ea typeface="MS PGothic" panose="020B0600070205080204" pitchFamily="34" charset="-128"/>
              </a:rPr>
              <a:t> от вноски от </a:t>
            </a:r>
            <a:r>
              <a:rPr lang="ru-RU" altLang="en-US" dirty="0" err="1">
                <a:solidFill>
                  <a:srgbClr val="000000"/>
                </a:solidFill>
                <a:latin typeface="Arial" panose="020B0604020202020204" pitchFamily="34" charset="0"/>
                <a:ea typeface="MS PGothic" panose="020B0600070205080204" pitchFamily="34" charset="-128"/>
              </a:rPr>
              <a:t>клубове</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частни</a:t>
            </a:r>
            <a:r>
              <a:rPr lang="ru-RU" altLang="en-US" dirty="0">
                <a:solidFill>
                  <a:srgbClr val="000000"/>
                </a:solidFill>
                <a:latin typeface="Arial" panose="020B0604020202020204" pitchFamily="34" charset="0"/>
                <a:ea typeface="MS PGothic" panose="020B0600070205080204" pitchFamily="34" charset="-128"/>
              </a:rPr>
              <a:t> лица, </a:t>
            </a:r>
            <a:r>
              <a:rPr lang="ru-RU" altLang="en-US" dirty="0" err="1">
                <a:solidFill>
                  <a:srgbClr val="000000"/>
                </a:solidFill>
                <a:latin typeface="Arial" panose="020B0604020202020204" pitchFamily="34" charset="0"/>
                <a:ea typeface="MS PGothic" panose="020B0600070205080204" pitchFamily="34" charset="-128"/>
              </a:rPr>
              <a:t>имоти</a:t>
            </a:r>
            <a:r>
              <a:rPr lang="ru-RU" altLang="en-US" dirty="0">
                <a:solidFill>
                  <a:srgbClr val="000000"/>
                </a:solidFill>
                <a:latin typeface="Arial" panose="020B0604020202020204" pitchFamily="34" charset="0"/>
                <a:ea typeface="MS PGothic" panose="020B0600070205080204" pitchFamily="34" charset="-128"/>
              </a:rPr>
              <a:t> и </a:t>
            </a:r>
            <a:r>
              <a:rPr lang="ru-RU" altLang="en-US" dirty="0" err="1">
                <a:solidFill>
                  <a:srgbClr val="000000"/>
                </a:solidFill>
                <a:latin typeface="Arial" panose="020B0604020202020204" pitchFamily="34" charset="0"/>
                <a:ea typeface="MS PGothic" panose="020B0600070205080204" pitchFamily="34" charset="-128"/>
              </a:rPr>
              <a:t>други</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източници</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Главницата</a:t>
            </a:r>
            <a:r>
              <a:rPr lang="ru-RU" altLang="en-US" dirty="0">
                <a:solidFill>
                  <a:srgbClr val="000000"/>
                </a:solidFill>
                <a:latin typeface="Arial" panose="020B0604020202020204" pitchFamily="34" charset="0"/>
                <a:ea typeface="MS PGothic" panose="020B0600070205080204" pitchFamily="34" charset="-128"/>
              </a:rPr>
              <a:t> на фонда </a:t>
            </a:r>
            <a:r>
              <a:rPr lang="ru-RU" altLang="en-US" dirty="0" err="1">
                <a:solidFill>
                  <a:srgbClr val="000000"/>
                </a:solidFill>
                <a:latin typeface="Arial" panose="020B0604020202020204" pitchFamily="34" charset="0"/>
                <a:ea typeface="MS PGothic" panose="020B0600070205080204" pitchFamily="34" charset="-128"/>
              </a:rPr>
              <a:t>трябваше</a:t>
            </a:r>
            <a:r>
              <a:rPr lang="ru-RU" altLang="en-US" dirty="0">
                <a:solidFill>
                  <a:srgbClr val="000000"/>
                </a:solidFill>
                <a:latin typeface="Arial" panose="020B0604020202020204" pitchFamily="34" charset="0"/>
                <a:ea typeface="MS PGothic" panose="020B0600070205080204" pitchFamily="34" charset="-128"/>
              </a:rPr>
              <a:t> да остане </a:t>
            </a:r>
            <a:r>
              <a:rPr lang="ru-RU" altLang="en-US" dirty="0" err="1">
                <a:solidFill>
                  <a:srgbClr val="000000"/>
                </a:solidFill>
                <a:latin typeface="Arial" panose="020B0604020202020204" pitchFamily="34" charset="0"/>
                <a:ea typeface="MS PGothic" panose="020B0600070205080204" pitchFamily="34" charset="-128"/>
              </a:rPr>
              <a:t>непокътната</a:t>
            </a:r>
            <a:r>
              <a:rPr lang="ru-RU" altLang="en-US" dirty="0">
                <a:solidFill>
                  <a:srgbClr val="000000"/>
                </a:solidFill>
                <a:latin typeface="Arial" panose="020B0604020202020204" pitchFamily="34" charset="0"/>
                <a:ea typeface="MS PGothic" panose="020B0600070205080204" pitchFamily="34" charset="-128"/>
              </a:rPr>
              <a:t>, а само </a:t>
            </a:r>
            <a:r>
              <a:rPr lang="ru-RU" altLang="en-US" dirty="0" err="1">
                <a:solidFill>
                  <a:srgbClr val="000000"/>
                </a:solidFill>
                <a:latin typeface="Arial" panose="020B0604020202020204" pitchFamily="34" charset="0"/>
                <a:ea typeface="MS PGothic" panose="020B0600070205080204" pitchFamily="34" charset="-128"/>
              </a:rPr>
              <a:t>лихвите</a:t>
            </a:r>
            <a:r>
              <a:rPr lang="ru-RU" altLang="en-US" dirty="0">
                <a:solidFill>
                  <a:srgbClr val="000000"/>
                </a:solidFill>
                <a:latin typeface="Arial" panose="020B0604020202020204" pitchFamily="34" charset="0"/>
                <a:ea typeface="MS PGothic" panose="020B0600070205080204" pitchFamily="34" charset="-128"/>
              </a:rPr>
              <a:t> да се </a:t>
            </a:r>
            <a:r>
              <a:rPr lang="ru-RU" altLang="en-US" dirty="0" err="1">
                <a:solidFill>
                  <a:srgbClr val="000000"/>
                </a:solidFill>
                <a:latin typeface="Arial" panose="020B0604020202020204" pitchFamily="34" charset="0"/>
                <a:ea typeface="MS PGothic" panose="020B0600070205080204" pitchFamily="34" charset="-128"/>
              </a:rPr>
              <a:t>използват</a:t>
            </a:r>
            <a:r>
              <a:rPr lang="ru-RU" altLang="en-US" dirty="0">
                <a:solidFill>
                  <a:srgbClr val="000000"/>
                </a:solidFill>
                <a:latin typeface="Arial" panose="020B0604020202020204" pitchFamily="34" charset="0"/>
                <a:ea typeface="MS PGothic" panose="020B0600070205080204" pitchFamily="34" charset="-128"/>
              </a:rPr>
              <a:t> за </a:t>
            </a:r>
            <a:r>
              <a:rPr lang="ru-RU" altLang="en-US" dirty="0" err="1">
                <a:solidFill>
                  <a:srgbClr val="000000"/>
                </a:solidFill>
                <a:latin typeface="Arial" panose="020B0604020202020204" pitchFamily="34" charset="0"/>
                <a:ea typeface="MS PGothic" panose="020B0600070205080204" pitchFamily="34" charset="-128"/>
              </a:rPr>
              <a:t>постигане</a:t>
            </a:r>
            <a:r>
              <a:rPr lang="ru-RU" altLang="en-US" dirty="0">
                <a:solidFill>
                  <a:srgbClr val="000000"/>
                </a:solidFill>
                <a:latin typeface="Arial" panose="020B0604020202020204" pitchFamily="34" charset="0"/>
                <a:ea typeface="MS PGothic" panose="020B0600070205080204" pitchFamily="34" charset="-128"/>
              </a:rPr>
              <a:t> на целите на Ротари. </a:t>
            </a:r>
            <a:r>
              <a:rPr lang="ru-RU" altLang="en-US" dirty="0" err="1">
                <a:solidFill>
                  <a:srgbClr val="000000"/>
                </a:solidFill>
                <a:latin typeface="Arial" panose="020B0604020202020204" pitchFamily="34" charset="0"/>
                <a:ea typeface="MS PGothic" panose="020B0600070205080204" pitchFamily="34" charset="-128"/>
              </a:rPr>
              <a:t>Делегатите</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определиха</a:t>
            </a:r>
            <a:r>
              <a:rPr lang="ru-RU" altLang="en-US" dirty="0">
                <a:solidFill>
                  <a:srgbClr val="000000"/>
                </a:solidFill>
                <a:latin typeface="Arial" panose="020B0604020202020204" pitchFamily="34" charset="0"/>
                <a:ea typeface="MS PGothic" panose="020B0600070205080204" pitchFamily="34" charset="-128"/>
              </a:rPr>
              <a:t> Борда на </a:t>
            </a:r>
            <a:r>
              <a:rPr lang="ru-RU" altLang="en-US" dirty="0" err="1">
                <a:solidFill>
                  <a:srgbClr val="000000"/>
                </a:solidFill>
                <a:latin typeface="Arial" panose="020B0604020202020204" pitchFamily="34" charset="0"/>
                <a:ea typeface="MS PGothic" panose="020B0600070205080204" pitchFamily="34" charset="-128"/>
              </a:rPr>
              <a:t>директорите</a:t>
            </a:r>
            <a:r>
              <a:rPr lang="ru-RU" altLang="en-US" dirty="0">
                <a:solidFill>
                  <a:srgbClr val="000000"/>
                </a:solidFill>
                <a:latin typeface="Arial" panose="020B0604020202020204" pitchFamily="34" charset="0"/>
                <a:ea typeface="MS PGothic" panose="020B0600070205080204" pitchFamily="34" charset="-128"/>
              </a:rPr>
              <a:t> на Ротари за попечители на фонда.</a:t>
            </a:r>
          </a:p>
        </p:txBody>
      </p:sp>
      <p:sp>
        <p:nvSpPr>
          <p:cNvPr id="67588" name="Date Placeholder 3">
            <a:extLst>
              <a:ext uri="{FF2B5EF4-FFF2-40B4-BE49-F238E27FC236}">
                <a16:creationId xmlns:a16="http://schemas.microsoft.com/office/drawing/2014/main" id="{0837E1EF-BF49-6F67-C743-C546E815EDB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3524D8B6-DC5B-4FA2-988D-E548A582C92A}" type="datetime1">
              <a:rPr lang="en-US" altLang="en-US" sz="1200" smtClean="0"/>
              <a:pPr/>
              <a:t>4/7/2025</a:t>
            </a:fld>
            <a:endParaRPr lang="en-US" altLang="en-US" sz="1200"/>
          </a:p>
        </p:txBody>
      </p:sp>
      <p:sp>
        <p:nvSpPr>
          <p:cNvPr id="67589" name="Slide Number Placeholder 4">
            <a:extLst>
              <a:ext uri="{FF2B5EF4-FFF2-40B4-BE49-F238E27FC236}">
                <a16:creationId xmlns:a16="http://schemas.microsoft.com/office/drawing/2014/main" id="{F6BBCC3E-E4BB-76CD-14B8-58CD78E906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2FC2ADAC-CFA5-463A-BC38-FA0AA6D32F96}" type="slidenum">
              <a:rPr lang="en-US" altLang="en-US" sz="1200"/>
              <a:pPr/>
              <a:t>64</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D27E6B7-C163-27EB-A3A5-C7973312D1D8}"/>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7D301B76-58AA-635E-2ABC-722B8B9655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err="1">
                <a:solidFill>
                  <a:srgbClr val="000000"/>
                </a:solidFill>
                <a:latin typeface="Arial" panose="020B0604020202020204" pitchFamily="34" charset="0"/>
                <a:ea typeface="MS PGothic" panose="020B0600070205080204" pitchFamily="34" charset="-128"/>
              </a:rPr>
              <a:t>През</a:t>
            </a:r>
            <a:r>
              <a:rPr lang="ru-RU" altLang="en-US" dirty="0">
                <a:solidFill>
                  <a:srgbClr val="000000"/>
                </a:solidFill>
                <a:latin typeface="Arial" panose="020B0604020202020204" pitchFamily="34" charset="0"/>
                <a:ea typeface="MS PGothic" panose="020B0600070205080204" pitchFamily="34" charset="-128"/>
              </a:rPr>
              <a:t> 1917 г. Ротари </a:t>
            </a:r>
            <a:r>
              <a:rPr lang="ru-RU" altLang="en-US" dirty="0" err="1">
                <a:solidFill>
                  <a:srgbClr val="000000"/>
                </a:solidFill>
                <a:latin typeface="Arial" panose="020B0604020202020204" pitchFamily="34" charset="0"/>
                <a:ea typeface="MS PGothic" panose="020B0600070205080204" pitchFamily="34" charset="-128"/>
              </a:rPr>
              <a:t>клубът</a:t>
            </a:r>
            <a:r>
              <a:rPr lang="ru-RU" altLang="en-US" dirty="0">
                <a:solidFill>
                  <a:srgbClr val="000000"/>
                </a:solidFill>
                <a:latin typeface="Arial" panose="020B0604020202020204" pitchFamily="34" charset="0"/>
                <a:ea typeface="MS PGothic" panose="020B0600070205080204" pitchFamily="34" charset="-128"/>
              </a:rPr>
              <a:t> в Канзас Сити, </a:t>
            </a:r>
            <a:r>
              <a:rPr lang="ru-RU" altLang="en-US" dirty="0" err="1">
                <a:solidFill>
                  <a:srgbClr val="000000"/>
                </a:solidFill>
                <a:latin typeface="Arial" panose="020B0604020202020204" pitchFamily="34" charset="0"/>
                <a:ea typeface="MS PGothic" panose="020B0600070205080204" pitchFamily="34" charset="-128"/>
              </a:rPr>
              <a:t>Мисури</a:t>
            </a:r>
            <a:r>
              <a:rPr lang="ru-RU" altLang="en-US" dirty="0">
                <a:solidFill>
                  <a:srgbClr val="000000"/>
                </a:solidFill>
                <a:latin typeface="Arial" panose="020B0604020202020204" pitchFamily="34" charset="0"/>
                <a:ea typeface="MS PGothic" panose="020B0600070205080204" pitchFamily="34" charset="-128"/>
              </a:rPr>
              <a:t>, САЩ, </a:t>
            </a:r>
            <a:r>
              <a:rPr lang="ru-RU" altLang="en-US" dirty="0" err="1">
                <a:solidFill>
                  <a:srgbClr val="000000"/>
                </a:solidFill>
                <a:latin typeface="Arial" panose="020B0604020202020204" pitchFamily="34" charset="0"/>
                <a:ea typeface="MS PGothic" panose="020B0600070205080204" pitchFamily="34" charset="-128"/>
              </a:rPr>
              <a:t>прави</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първата</a:t>
            </a:r>
            <a:r>
              <a:rPr lang="ru-RU" altLang="en-US" dirty="0">
                <a:solidFill>
                  <a:srgbClr val="000000"/>
                </a:solidFill>
                <a:latin typeface="Arial" panose="020B0604020202020204" pitchFamily="34" charset="0"/>
                <a:ea typeface="MS PGothic" panose="020B0600070205080204" pitchFamily="34" charset="-128"/>
              </a:rPr>
              <a:t> вноска - 26,50 </a:t>
            </a:r>
            <a:r>
              <a:rPr lang="ru-RU" altLang="en-US" dirty="0" err="1">
                <a:solidFill>
                  <a:srgbClr val="000000"/>
                </a:solidFill>
                <a:latin typeface="Arial" panose="020B0604020202020204" pitchFamily="34" charset="0"/>
                <a:ea typeface="MS PGothic" panose="020B0600070205080204" pitchFamily="34" charset="-128"/>
              </a:rPr>
              <a:t>долара</a:t>
            </a:r>
            <a:r>
              <a:rPr lang="ru-RU" altLang="en-US" dirty="0">
                <a:solidFill>
                  <a:srgbClr val="000000"/>
                </a:solidFill>
                <a:latin typeface="Arial" panose="020B0604020202020204" pitchFamily="34" charset="0"/>
                <a:ea typeface="MS PGothic" panose="020B0600070205080204" pitchFamily="34" charset="-128"/>
              </a:rPr>
              <a:t> - за </a:t>
            </a:r>
            <a:r>
              <a:rPr lang="ru-RU" altLang="en-US" dirty="0" err="1">
                <a:solidFill>
                  <a:srgbClr val="000000"/>
                </a:solidFill>
                <a:latin typeface="Arial" panose="020B0604020202020204" pitchFamily="34" charset="0"/>
                <a:ea typeface="MS PGothic" panose="020B0600070205080204" pitchFamily="34" charset="-128"/>
              </a:rPr>
              <a:t>дарителския</a:t>
            </a:r>
            <a:r>
              <a:rPr lang="ru-RU" altLang="en-US" dirty="0">
                <a:solidFill>
                  <a:srgbClr val="000000"/>
                </a:solidFill>
                <a:latin typeface="Arial" panose="020B0604020202020204" pitchFamily="34" charset="0"/>
                <a:ea typeface="MS PGothic" panose="020B0600070205080204" pitchFamily="34" charset="-128"/>
              </a:rPr>
              <a:t> фонд, </a:t>
            </a:r>
            <a:r>
              <a:rPr lang="ru-RU" altLang="en-US" dirty="0" err="1">
                <a:solidFill>
                  <a:srgbClr val="000000"/>
                </a:solidFill>
                <a:latin typeface="Arial" panose="020B0604020202020204" pitchFamily="34" charset="0"/>
                <a:ea typeface="MS PGothic" panose="020B0600070205080204" pitchFamily="34" charset="-128"/>
              </a:rPr>
              <a:t>който</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Арч</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Клъмф</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предлага</a:t>
            </a:r>
            <a:r>
              <a:rPr lang="ru-RU" altLang="en-US" dirty="0">
                <a:solidFill>
                  <a:srgbClr val="000000"/>
                </a:solidFill>
                <a:latin typeface="Arial" panose="020B0604020202020204" pitchFamily="34" charset="0"/>
                <a:ea typeface="MS PGothic" panose="020B0600070205080204" pitchFamily="34" charset="-128"/>
              </a:rPr>
              <a:t> в </a:t>
            </a:r>
            <a:r>
              <a:rPr lang="ru-RU" altLang="en-US" dirty="0" err="1">
                <a:solidFill>
                  <a:srgbClr val="000000"/>
                </a:solidFill>
                <a:latin typeface="Arial" panose="020B0604020202020204" pitchFamily="34" charset="0"/>
                <a:ea typeface="MS PGothic" panose="020B0600070205080204" pitchFamily="34" charset="-128"/>
              </a:rPr>
              <a:t>речта</a:t>
            </a:r>
            <a:r>
              <a:rPr lang="ru-RU" altLang="en-US" dirty="0">
                <a:solidFill>
                  <a:srgbClr val="000000"/>
                </a:solidFill>
                <a:latin typeface="Arial" panose="020B0604020202020204" pitchFamily="34" charset="0"/>
                <a:ea typeface="MS PGothic" panose="020B0600070205080204" pitchFamily="34" charset="-128"/>
              </a:rPr>
              <a:t> си на </a:t>
            </a:r>
            <a:r>
              <a:rPr lang="ru-RU" altLang="en-US" dirty="0" err="1">
                <a:solidFill>
                  <a:srgbClr val="000000"/>
                </a:solidFill>
                <a:latin typeface="Arial" panose="020B0604020202020204" pitchFamily="34" charset="0"/>
                <a:ea typeface="MS PGothic" panose="020B0600070205080204" pitchFamily="34" charset="-128"/>
              </a:rPr>
              <a:t>конгреса</a:t>
            </a:r>
            <a:r>
              <a:rPr lang="ru-RU" altLang="en-US" dirty="0">
                <a:solidFill>
                  <a:srgbClr val="000000"/>
                </a:solidFill>
                <a:latin typeface="Arial" panose="020B0604020202020204" pitchFamily="34" charset="0"/>
                <a:ea typeface="MS PGothic" panose="020B0600070205080204" pitchFamily="34" charset="-128"/>
              </a:rPr>
              <a:t>. Но в </a:t>
            </a:r>
            <a:r>
              <a:rPr lang="ru-RU" altLang="en-US" dirty="0" err="1">
                <a:solidFill>
                  <a:srgbClr val="000000"/>
                </a:solidFill>
                <a:latin typeface="Arial" panose="020B0604020202020204" pitchFamily="34" charset="0"/>
                <a:ea typeface="MS PGothic" panose="020B0600070205080204" pitchFamily="34" charset="-128"/>
              </a:rPr>
              <a:t>продължение</a:t>
            </a:r>
            <a:r>
              <a:rPr lang="ru-RU" altLang="en-US" dirty="0">
                <a:solidFill>
                  <a:srgbClr val="000000"/>
                </a:solidFill>
                <a:latin typeface="Arial" panose="020B0604020202020204" pitchFamily="34" charset="0"/>
                <a:ea typeface="MS PGothic" panose="020B0600070205080204" pitchFamily="34" charset="-128"/>
              </a:rPr>
              <a:t> на почти </a:t>
            </a:r>
            <a:r>
              <a:rPr lang="ru-RU" altLang="en-US" dirty="0" err="1">
                <a:solidFill>
                  <a:srgbClr val="000000"/>
                </a:solidFill>
                <a:latin typeface="Arial" panose="020B0604020202020204" pitchFamily="34" charset="0"/>
                <a:ea typeface="MS PGothic" panose="020B0600070205080204" pitchFamily="34" charset="-128"/>
              </a:rPr>
              <a:t>десетилетие</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дарителският</a:t>
            </a:r>
            <a:r>
              <a:rPr lang="ru-RU" altLang="en-US" dirty="0">
                <a:solidFill>
                  <a:srgbClr val="000000"/>
                </a:solidFill>
                <a:latin typeface="Arial" panose="020B0604020202020204" pitchFamily="34" charset="0"/>
                <a:ea typeface="MS PGothic" panose="020B0600070205080204" pitchFamily="34" charset="-128"/>
              </a:rPr>
              <a:t> фонд </a:t>
            </a:r>
            <a:r>
              <a:rPr lang="ru-RU" altLang="en-US" dirty="0" err="1">
                <a:solidFill>
                  <a:srgbClr val="000000"/>
                </a:solidFill>
                <a:latin typeface="Arial" panose="020B0604020202020204" pitchFamily="34" charset="0"/>
                <a:ea typeface="MS PGothic" panose="020B0600070205080204" pitchFamily="34" charset="-128"/>
              </a:rPr>
              <a:t>остава</a:t>
            </a:r>
            <a:r>
              <a:rPr lang="ru-RU" altLang="en-US" dirty="0">
                <a:solidFill>
                  <a:srgbClr val="000000"/>
                </a:solidFill>
                <a:latin typeface="Arial" panose="020B0604020202020204" pitchFamily="34" charset="0"/>
                <a:ea typeface="MS PGothic" panose="020B0600070205080204" pitchFamily="34" charset="-128"/>
              </a:rPr>
              <a:t> почти неизвестен и </a:t>
            </a:r>
            <a:r>
              <a:rPr lang="ru-RU" altLang="en-US" dirty="0" err="1">
                <a:solidFill>
                  <a:srgbClr val="000000"/>
                </a:solidFill>
                <a:latin typeface="Arial" panose="020B0604020202020204" pitchFamily="34" charset="0"/>
                <a:ea typeface="MS PGothic" panose="020B0600070205080204" pitchFamily="34" charset="-128"/>
              </a:rPr>
              <a:t>получава</a:t>
            </a:r>
            <a:r>
              <a:rPr lang="ru-RU" altLang="en-US" dirty="0">
                <a:solidFill>
                  <a:srgbClr val="000000"/>
                </a:solidFill>
                <a:latin typeface="Arial" panose="020B0604020202020204" pitchFamily="34" charset="0"/>
                <a:ea typeface="MS PGothic" panose="020B0600070205080204" pitchFamily="34" charset="-128"/>
              </a:rPr>
              <a:t> много </a:t>
            </a:r>
            <a:r>
              <a:rPr lang="ru-RU" altLang="en-US" dirty="0" err="1">
                <a:solidFill>
                  <a:srgbClr val="000000"/>
                </a:solidFill>
                <a:latin typeface="Arial" panose="020B0604020202020204" pitchFamily="34" charset="0"/>
                <a:ea typeface="MS PGothic" panose="020B0600070205080204" pitchFamily="34" charset="-128"/>
              </a:rPr>
              <a:t>малко</a:t>
            </a:r>
            <a:r>
              <a:rPr lang="ru-RU" altLang="en-US" dirty="0">
                <a:solidFill>
                  <a:srgbClr val="000000"/>
                </a:solidFill>
                <a:latin typeface="Arial" panose="020B0604020202020204" pitchFamily="34" charset="0"/>
                <a:ea typeface="MS PGothic" panose="020B0600070205080204" pitchFamily="34" charset="-128"/>
              </a:rPr>
              <a:t> вноски.</a:t>
            </a:r>
          </a:p>
        </p:txBody>
      </p:sp>
      <p:sp>
        <p:nvSpPr>
          <p:cNvPr id="68612" name="Date Placeholder 3">
            <a:extLst>
              <a:ext uri="{FF2B5EF4-FFF2-40B4-BE49-F238E27FC236}">
                <a16:creationId xmlns:a16="http://schemas.microsoft.com/office/drawing/2014/main" id="{C36DD0F9-06D8-A872-B173-C604B5C14F1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513487F2-8737-49D9-86E6-B021F713CD41}" type="datetime1">
              <a:rPr lang="en-US" altLang="en-US" sz="1200" smtClean="0"/>
              <a:pPr/>
              <a:t>4/7/2025</a:t>
            </a:fld>
            <a:endParaRPr lang="en-US" altLang="en-US" sz="1200"/>
          </a:p>
        </p:txBody>
      </p:sp>
      <p:sp>
        <p:nvSpPr>
          <p:cNvPr id="68613" name="Slide Number Placeholder 4">
            <a:extLst>
              <a:ext uri="{FF2B5EF4-FFF2-40B4-BE49-F238E27FC236}">
                <a16:creationId xmlns:a16="http://schemas.microsoft.com/office/drawing/2014/main" id="{1161F28B-A27F-6C58-F216-E934053C4E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E9D96B0F-784D-4094-871C-24B881918AD8}" type="slidenum">
              <a:rPr lang="en-US" altLang="en-US" sz="1200"/>
              <a:pPr/>
              <a:t>65</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DB9B9FA-2DD7-2F0D-1137-00C02C39F761}"/>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48AD0BB0-18A5-831F-AE93-5B465E0509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err="1">
                <a:solidFill>
                  <a:srgbClr val="000000"/>
                </a:solidFill>
                <a:latin typeface="Arial" panose="020B0604020202020204" pitchFamily="34" charset="0"/>
                <a:ea typeface="MS PGothic" panose="020B0600070205080204" pitchFamily="34" charset="-128"/>
              </a:rPr>
              <a:t>През</a:t>
            </a:r>
            <a:r>
              <a:rPr lang="ru-RU" altLang="en-US" dirty="0">
                <a:solidFill>
                  <a:srgbClr val="000000"/>
                </a:solidFill>
                <a:latin typeface="Arial" panose="020B0604020202020204" pitchFamily="34" charset="0"/>
                <a:ea typeface="MS PGothic" panose="020B0600070205080204" pitchFamily="34" charset="-128"/>
              </a:rPr>
              <a:t> 1930 г. </a:t>
            </a:r>
            <a:r>
              <a:rPr lang="ru-RU" altLang="en-US" dirty="0" err="1">
                <a:solidFill>
                  <a:srgbClr val="000000"/>
                </a:solidFill>
                <a:latin typeface="Arial" panose="020B0604020202020204" pitchFamily="34" charset="0"/>
                <a:ea typeface="MS PGothic" panose="020B0600070205080204" pitchFamily="34" charset="-128"/>
              </a:rPr>
              <a:t>фондацията</a:t>
            </a:r>
            <a:r>
              <a:rPr lang="ru-RU" altLang="en-US" dirty="0">
                <a:solidFill>
                  <a:srgbClr val="000000"/>
                </a:solidFill>
                <a:latin typeface="Arial" panose="020B0604020202020204" pitchFamily="34" charset="0"/>
                <a:ea typeface="MS PGothic" panose="020B0600070205080204" pitchFamily="34" charset="-128"/>
              </a:rPr>
              <a:t> отпуска </a:t>
            </a:r>
            <a:r>
              <a:rPr lang="ru-RU" altLang="en-US" dirty="0" err="1">
                <a:solidFill>
                  <a:srgbClr val="000000"/>
                </a:solidFill>
                <a:latin typeface="Arial" panose="020B0604020202020204" pitchFamily="34" charset="0"/>
                <a:ea typeface="MS PGothic" panose="020B0600070205080204" pitchFamily="34" charset="-128"/>
              </a:rPr>
              <a:t>първата</a:t>
            </a:r>
            <a:r>
              <a:rPr lang="ru-RU" altLang="en-US" dirty="0">
                <a:solidFill>
                  <a:srgbClr val="000000"/>
                </a:solidFill>
                <a:latin typeface="Arial" panose="020B0604020202020204" pitchFamily="34" charset="0"/>
                <a:ea typeface="MS PGothic" panose="020B0600070205080204" pitchFamily="34" charset="-128"/>
              </a:rPr>
              <a:t> си субсидия от 500 </a:t>
            </a:r>
            <a:r>
              <a:rPr lang="ru-RU" altLang="en-US" dirty="0" err="1">
                <a:solidFill>
                  <a:srgbClr val="000000"/>
                </a:solidFill>
                <a:latin typeface="Arial" panose="020B0604020202020204" pitchFamily="34" charset="0"/>
                <a:ea typeface="MS PGothic" panose="020B0600070205080204" pitchFamily="34" charset="-128"/>
              </a:rPr>
              <a:t>долара</a:t>
            </a:r>
            <a:r>
              <a:rPr lang="ru-RU" altLang="en-US" dirty="0">
                <a:solidFill>
                  <a:srgbClr val="000000"/>
                </a:solidFill>
                <a:latin typeface="Arial" panose="020B0604020202020204" pitchFamily="34" charset="0"/>
                <a:ea typeface="MS PGothic" panose="020B0600070205080204" pitchFamily="34" charset="-128"/>
              </a:rPr>
              <a:t> на </a:t>
            </a:r>
            <a:r>
              <a:rPr lang="ru-RU" altLang="en-US" dirty="0" err="1">
                <a:solidFill>
                  <a:srgbClr val="000000"/>
                </a:solidFill>
                <a:latin typeface="Arial" panose="020B0604020202020204" pitchFamily="34" charset="0"/>
                <a:ea typeface="MS PGothic" panose="020B0600070205080204" pitchFamily="34" charset="-128"/>
              </a:rPr>
              <a:t>Международното</a:t>
            </a:r>
            <a:r>
              <a:rPr lang="ru-RU" altLang="en-US" dirty="0">
                <a:solidFill>
                  <a:srgbClr val="000000"/>
                </a:solidFill>
                <a:latin typeface="Arial" panose="020B0604020202020204" pitchFamily="34" charset="0"/>
                <a:ea typeface="MS PGothic" panose="020B0600070205080204" pitchFamily="34" charset="-128"/>
              </a:rPr>
              <a:t> дружество за </a:t>
            </a:r>
            <a:r>
              <a:rPr lang="ru-RU" altLang="en-US" dirty="0" err="1">
                <a:solidFill>
                  <a:srgbClr val="000000"/>
                </a:solidFill>
                <a:latin typeface="Arial" panose="020B0604020202020204" pitchFamily="34" charset="0"/>
                <a:ea typeface="MS PGothic" panose="020B0600070205080204" pitchFamily="34" charset="-128"/>
              </a:rPr>
              <a:t>деца</a:t>
            </a:r>
            <a:r>
              <a:rPr lang="ru-RU" altLang="en-US" dirty="0">
                <a:solidFill>
                  <a:srgbClr val="000000"/>
                </a:solidFill>
                <a:latin typeface="Arial" panose="020B0604020202020204" pitchFamily="34" charset="0"/>
                <a:ea typeface="MS PGothic" panose="020B0600070205080204" pitchFamily="34" charset="-128"/>
              </a:rPr>
              <a:t> с </a:t>
            </a:r>
            <a:r>
              <a:rPr lang="ru-RU" altLang="en-US" dirty="0" err="1">
                <a:solidFill>
                  <a:srgbClr val="000000"/>
                </a:solidFill>
                <a:latin typeface="Arial" panose="020B0604020202020204" pitchFamily="34" charset="0"/>
                <a:ea typeface="MS PGothic" panose="020B0600070205080204" pitchFamily="34" charset="-128"/>
              </a:rPr>
              <a:t>увреждания</a:t>
            </a:r>
            <a:r>
              <a:rPr lang="ru-RU" altLang="en-US" dirty="0">
                <a:solidFill>
                  <a:srgbClr val="000000"/>
                </a:solidFill>
                <a:latin typeface="Arial" panose="020B0604020202020204" pitchFamily="34" charset="0"/>
                <a:ea typeface="MS PGothic" panose="020B0600070205080204" pitchFamily="34" charset="-128"/>
              </a:rPr>
              <a:t>, известно </a:t>
            </a:r>
            <a:r>
              <a:rPr lang="ru-RU" altLang="en-US" dirty="0" err="1">
                <a:solidFill>
                  <a:srgbClr val="000000"/>
                </a:solidFill>
                <a:latin typeface="Arial" panose="020B0604020202020204" pitchFamily="34" charset="0"/>
                <a:ea typeface="MS PGothic" panose="020B0600070205080204" pitchFamily="34" charset="-128"/>
              </a:rPr>
              <a:t>днес</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като</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Easter</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Seals</a:t>
            </a:r>
            <a:r>
              <a:rPr lang="ru-RU" altLang="en-US" dirty="0">
                <a:solidFill>
                  <a:srgbClr val="000000"/>
                </a:solidFill>
                <a:latin typeface="Arial" panose="020B0604020202020204" pitchFamily="34" charset="0"/>
                <a:ea typeface="MS PGothic" panose="020B0600070205080204" pitchFamily="34" charset="-128"/>
              </a:rPr>
              <a:t>.</a:t>
            </a:r>
          </a:p>
          <a:p>
            <a:r>
              <a:rPr lang="ru-RU" altLang="en-US" dirty="0" err="1">
                <a:solidFill>
                  <a:srgbClr val="000000"/>
                </a:solidFill>
                <a:latin typeface="Arial" panose="020B0604020202020204" pitchFamily="34" charset="0"/>
                <a:ea typeface="MS PGothic" panose="020B0600070205080204" pitchFamily="34" charset="-128"/>
              </a:rPr>
              <a:t>Ротарианецът</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Едгар</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Татко</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Алън</a:t>
            </a:r>
            <a:r>
              <a:rPr lang="ru-RU" altLang="en-US" dirty="0">
                <a:solidFill>
                  <a:srgbClr val="000000"/>
                </a:solidFill>
                <a:latin typeface="Arial" panose="020B0604020202020204" pitchFamily="34" charset="0"/>
                <a:ea typeface="MS PGothic" panose="020B0600070205080204" pitchFamily="34" charset="-128"/>
              </a:rPr>
              <a:t> е основал </a:t>
            </a:r>
            <a:r>
              <a:rPr lang="ru-RU" altLang="en-US" dirty="0" err="1">
                <a:solidFill>
                  <a:srgbClr val="000000"/>
                </a:solidFill>
                <a:latin typeface="Arial" panose="020B0604020202020204" pitchFamily="34" charset="0"/>
                <a:ea typeface="MS PGothic" panose="020B0600070205080204" pitchFamily="34" charset="-128"/>
              </a:rPr>
              <a:t>организацията</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през</a:t>
            </a:r>
            <a:r>
              <a:rPr lang="ru-RU" altLang="en-US" dirty="0">
                <a:solidFill>
                  <a:srgbClr val="000000"/>
                </a:solidFill>
                <a:latin typeface="Arial" panose="020B0604020202020204" pitchFamily="34" charset="0"/>
                <a:ea typeface="MS PGothic" panose="020B0600070205080204" pitchFamily="34" charset="-128"/>
              </a:rPr>
              <a:t> 1919 г. </a:t>
            </a:r>
            <a:r>
              <a:rPr lang="ru-RU" altLang="en-US" dirty="0" err="1">
                <a:solidFill>
                  <a:srgbClr val="000000"/>
                </a:solidFill>
                <a:latin typeface="Arial" panose="020B0604020202020204" pitchFamily="34" charset="0"/>
                <a:ea typeface="MS PGothic" panose="020B0600070205080204" pitchFamily="34" charset="-128"/>
              </a:rPr>
              <a:t>Основателят</a:t>
            </a:r>
            <a:r>
              <a:rPr lang="ru-RU" altLang="en-US" dirty="0">
                <a:solidFill>
                  <a:srgbClr val="000000"/>
                </a:solidFill>
                <a:latin typeface="Arial" panose="020B0604020202020204" pitchFamily="34" charset="0"/>
                <a:ea typeface="MS PGothic" panose="020B0600070205080204" pitchFamily="34" charset="-128"/>
              </a:rPr>
              <a:t> на Ротари Пол Харис е член на борда на </a:t>
            </a:r>
            <a:r>
              <a:rPr lang="ru-RU" altLang="en-US" dirty="0" err="1">
                <a:solidFill>
                  <a:srgbClr val="000000"/>
                </a:solidFill>
                <a:latin typeface="Arial" panose="020B0604020202020204" pitchFamily="34" charset="0"/>
                <a:ea typeface="MS PGothic" panose="020B0600070205080204" pitchFamily="34" charset="-128"/>
              </a:rPr>
              <a:t>директорите</a:t>
            </a:r>
            <a:r>
              <a:rPr lang="ru-RU" altLang="en-US" dirty="0">
                <a:solidFill>
                  <a:srgbClr val="000000"/>
                </a:solidFill>
                <a:latin typeface="Arial" panose="020B0604020202020204" pitchFamily="34" charset="0"/>
                <a:ea typeface="MS PGothic" panose="020B0600070205080204" pitchFamily="34" charset="-128"/>
              </a:rPr>
              <a:t> на </a:t>
            </a:r>
            <a:r>
              <a:rPr lang="ru-RU" altLang="en-US" dirty="0" err="1">
                <a:solidFill>
                  <a:srgbClr val="000000"/>
                </a:solidFill>
                <a:latin typeface="Arial" panose="020B0604020202020204" pitchFamily="34" charset="0"/>
                <a:ea typeface="MS PGothic" panose="020B0600070205080204" pitchFamily="34" charset="-128"/>
              </a:rPr>
              <a:t>дружеството</a:t>
            </a:r>
            <a:r>
              <a:rPr lang="ru-RU" altLang="en-US" dirty="0">
                <a:solidFill>
                  <a:srgbClr val="000000"/>
                </a:solidFill>
                <a:latin typeface="Arial" panose="020B0604020202020204" pitchFamily="34" charset="0"/>
                <a:ea typeface="MS PGothic" panose="020B0600070205080204" pitchFamily="34" charset="-128"/>
              </a:rPr>
              <a:t>.</a:t>
            </a:r>
          </a:p>
          <a:p>
            <a:r>
              <a:rPr lang="ru-RU" altLang="en-US" dirty="0">
                <a:solidFill>
                  <a:srgbClr val="000000"/>
                </a:solidFill>
                <a:latin typeface="Arial" panose="020B0604020202020204" pitchFamily="34" charset="0"/>
                <a:ea typeface="MS PGothic" panose="020B0600070205080204" pitchFamily="34" charset="-128"/>
              </a:rPr>
              <a:t>На </a:t>
            </a:r>
            <a:r>
              <a:rPr lang="ru-RU" altLang="en-US" dirty="0" err="1">
                <a:solidFill>
                  <a:srgbClr val="000000"/>
                </a:solidFill>
                <a:latin typeface="Arial" panose="020B0604020202020204" pitchFamily="34" charset="0"/>
                <a:ea typeface="MS PGothic" panose="020B0600070205080204" pitchFamily="34" charset="-128"/>
              </a:rPr>
              <a:t>тази</a:t>
            </a:r>
            <a:r>
              <a:rPr lang="ru-RU" altLang="en-US" dirty="0">
                <a:solidFill>
                  <a:srgbClr val="000000"/>
                </a:solidFill>
                <a:latin typeface="Arial" panose="020B0604020202020204" pitchFamily="34" charset="0"/>
                <a:ea typeface="MS PGothic" panose="020B0600070205080204" pitchFamily="34" charset="-128"/>
              </a:rPr>
              <a:t> снимка от 1922 г. на </a:t>
            </a:r>
            <a:r>
              <a:rPr lang="ru-RU" altLang="en-US" dirty="0" err="1">
                <a:solidFill>
                  <a:srgbClr val="000000"/>
                </a:solidFill>
                <a:latin typeface="Arial" panose="020B0604020202020204" pitchFamily="34" charset="0"/>
                <a:ea typeface="MS PGothic" panose="020B0600070205080204" pitchFamily="34" charset="-128"/>
              </a:rPr>
              <a:t>членовете</a:t>
            </a:r>
            <a:r>
              <a:rPr lang="ru-RU" altLang="en-US" dirty="0">
                <a:solidFill>
                  <a:srgbClr val="000000"/>
                </a:solidFill>
                <a:latin typeface="Arial" panose="020B0604020202020204" pitchFamily="34" charset="0"/>
                <a:ea typeface="MS PGothic" panose="020B0600070205080204" pitchFamily="34" charset="-128"/>
              </a:rPr>
              <a:t>-основатели на </a:t>
            </a:r>
            <a:r>
              <a:rPr lang="ru-RU" altLang="en-US" dirty="0" err="1">
                <a:solidFill>
                  <a:srgbClr val="000000"/>
                </a:solidFill>
                <a:latin typeface="Arial" panose="020B0604020202020204" pitchFamily="34" charset="0"/>
                <a:ea typeface="MS PGothic" panose="020B0600070205080204" pitchFamily="34" charset="-128"/>
              </a:rPr>
              <a:t>дружеството</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Алън</a:t>
            </a:r>
            <a:r>
              <a:rPr lang="ru-RU" altLang="en-US" dirty="0">
                <a:solidFill>
                  <a:srgbClr val="000000"/>
                </a:solidFill>
                <a:latin typeface="Arial" panose="020B0604020202020204" pitchFamily="34" charset="0"/>
                <a:ea typeface="MS PGothic" panose="020B0600070205080204" pitchFamily="34" charset="-128"/>
              </a:rPr>
              <a:t> е на </a:t>
            </a:r>
            <a:r>
              <a:rPr lang="ru-RU" altLang="en-US" dirty="0" err="1">
                <a:solidFill>
                  <a:srgbClr val="000000"/>
                </a:solidFill>
                <a:latin typeface="Arial" panose="020B0604020202020204" pitchFamily="34" charset="0"/>
                <a:ea typeface="MS PGothic" panose="020B0600070205080204" pitchFamily="34" charset="-128"/>
              </a:rPr>
              <a:t>първия</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ред</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третият</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отляво</a:t>
            </a:r>
            <a:r>
              <a:rPr lang="ru-RU" altLang="en-US" dirty="0">
                <a:solidFill>
                  <a:srgbClr val="000000"/>
                </a:solidFill>
                <a:latin typeface="Arial" panose="020B0604020202020204" pitchFamily="34" charset="0"/>
                <a:ea typeface="MS PGothic" panose="020B0600070205080204" pitchFamily="34" charset="-128"/>
              </a:rPr>
              <a:t>, а Харис е </a:t>
            </a:r>
            <a:r>
              <a:rPr lang="ru-RU" altLang="en-US" dirty="0" err="1">
                <a:solidFill>
                  <a:srgbClr val="000000"/>
                </a:solidFill>
                <a:latin typeface="Arial" panose="020B0604020202020204" pitchFamily="34" charset="0"/>
                <a:ea typeface="MS PGothic" panose="020B0600070205080204" pitchFamily="34" charset="-128"/>
              </a:rPr>
              <a:t>застанал</a:t>
            </a:r>
            <a:r>
              <a:rPr lang="ru-RU" altLang="en-US" dirty="0">
                <a:solidFill>
                  <a:srgbClr val="000000"/>
                </a:solidFill>
                <a:latin typeface="Arial" panose="020B0604020202020204" pitchFamily="34" charset="0"/>
                <a:ea typeface="MS PGothic" panose="020B0600070205080204" pitchFamily="34" charset="-128"/>
              </a:rPr>
              <a:t> до него, </a:t>
            </a:r>
            <a:r>
              <a:rPr lang="ru-RU" altLang="en-US" dirty="0" err="1">
                <a:solidFill>
                  <a:srgbClr val="000000"/>
                </a:solidFill>
                <a:latin typeface="Arial" panose="020B0604020202020204" pitchFamily="34" charset="0"/>
                <a:ea typeface="MS PGothic" panose="020B0600070205080204" pitchFamily="34" charset="-128"/>
              </a:rPr>
              <a:t>четвъртият</a:t>
            </a:r>
            <a:r>
              <a:rPr lang="ru-RU" altLang="en-US" dirty="0">
                <a:solidFill>
                  <a:srgbClr val="000000"/>
                </a:solidFill>
                <a:latin typeface="Arial" panose="020B0604020202020204" pitchFamily="34" charset="0"/>
                <a:ea typeface="MS PGothic" panose="020B0600070205080204" pitchFamily="34" charset="-128"/>
              </a:rPr>
              <a:t> </a:t>
            </a:r>
            <a:r>
              <a:rPr lang="ru-RU" altLang="en-US" dirty="0" err="1">
                <a:solidFill>
                  <a:srgbClr val="000000"/>
                </a:solidFill>
                <a:latin typeface="Arial" panose="020B0604020202020204" pitchFamily="34" charset="0"/>
                <a:ea typeface="MS PGothic" panose="020B0600070205080204" pitchFamily="34" charset="-128"/>
              </a:rPr>
              <a:t>отляво</a:t>
            </a:r>
            <a:r>
              <a:rPr lang="ru-RU" altLang="en-US" dirty="0">
                <a:solidFill>
                  <a:srgbClr val="000000"/>
                </a:solidFill>
                <a:latin typeface="Arial" panose="020B0604020202020204" pitchFamily="34" charset="0"/>
                <a:ea typeface="MS PGothic" panose="020B0600070205080204" pitchFamily="34" charset="-128"/>
              </a:rPr>
              <a:t>.</a:t>
            </a:r>
          </a:p>
          <a:p>
            <a:endParaRPr lang="ru-RU" altLang="en-US" dirty="0">
              <a:solidFill>
                <a:srgbClr val="000000"/>
              </a:solidFill>
              <a:latin typeface="Arial" panose="020B0604020202020204" pitchFamily="34" charset="0"/>
              <a:ea typeface="MS PGothic" panose="020B0600070205080204" pitchFamily="34" charset="-128"/>
            </a:endParaRPr>
          </a:p>
        </p:txBody>
      </p:sp>
      <p:sp>
        <p:nvSpPr>
          <p:cNvPr id="70660" name="Date Placeholder 3">
            <a:extLst>
              <a:ext uri="{FF2B5EF4-FFF2-40B4-BE49-F238E27FC236}">
                <a16:creationId xmlns:a16="http://schemas.microsoft.com/office/drawing/2014/main" id="{CD8494C3-AB2D-8D8A-F605-910709CC361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E9B86F4C-C542-4B3C-9FF9-FD23454E9093}" type="datetime1">
              <a:rPr lang="en-US" altLang="en-US" sz="1200" smtClean="0"/>
              <a:pPr/>
              <a:t>4/7/2025</a:t>
            </a:fld>
            <a:endParaRPr lang="en-US" altLang="en-US" sz="1200"/>
          </a:p>
        </p:txBody>
      </p:sp>
      <p:sp>
        <p:nvSpPr>
          <p:cNvPr id="70661" name="Slide Number Placeholder 4">
            <a:extLst>
              <a:ext uri="{FF2B5EF4-FFF2-40B4-BE49-F238E27FC236}">
                <a16:creationId xmlns:a16="http://schemas.microsoft.com/office/drawing/2014/main" id="{E6168907-91D1-2101-521F-D362D036B9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B69F3015-2760-4915-A134-EE9FF20520A8}" type="slidenum">
              <a:rPr lang="en-US" altLang="en-US" sz="1200"/>
              <a:pPr/>
              <a:t>66</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73450F9-89AA-8A84-2E17-337AE22E56E6}"/>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25485C65-A3DC-E84C-5664-9C58F99898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err="1">
                <a:latin typeface="Arial" panose="020B0604020202020204" pitchFamily="34" charset="0"/>
                <a:ea typeface="MS PGothic" panose="020B0600070205080204" pitchFamily="34" charset="-128"/>
              </a:rPr>
              <a:t>Началото</a:t>
            </a:r>
            <a:r>
              <a:rPr lang="ru-RU" altLang="en-US" dirty="0">
                <a:latin typeface="Arial" panose="020B0604020202020204" pitchFamily="34" charset="0"/>
                <a:ea typeface="MS PGothic" panose="020B0600070205080204" pitchFamily="34" charset="-128"/>
              </a:rPr>
              <a:t> е </a:t>
            </a:r>
            <a:r>
              <a:rPr lang="ru-RU" altLang="en-US" dirty="0" err="1">
                <a:latin typeface="Arial" panose="020B0604020202020204" pitchFamily="34" charset="0"/>
                <a:ea typeface="MS PGothic" panose="020B0600070205080204" pitchFamily="34" charset="-128"/>
              </a:rPr>
              <a:t>поставено</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през</a:t>
            </a:r>
            <a:r>
              <a:rPr lang="ru-RU" altLang="en-US" dirty="0">
                <a:latin typeface="Arial" panose="020B0604020202020204" pitchFamily="34" charset="0"/>
                <a:ea typeface="MS PGothic" panose="020B0600070205080204" pitchFamily="34" charset="-128"/>
              </a:rPr>
              <a:t> 1947 г., </a:t>
            </a:r>
            <a:r>
              <a:rPr lang="ru-RU" altLang="en-US" dirty="0" err="1">
                <a:latin typeface="Arial" panose="020B0604020202020204" pitchFamily="34" charset="0"/>
                <a:ea typeface="MS PGothic" panose="020B0600070205080204" pitchFamily="34" charset="-128"/>
              </a:rPr>
              <a:t>когато</a:t>
            </a:r>
            <a:r>
              <a:rPr lang="ru-RU" altLang="en-US" dirty="0">
                <a:latin typeface="Arial" panose="020B0604020202020204" pitchFamily="34" charset="0"/>
                <a:ea typeface="MS PGothic" panose="020B0600070205080204" pitchFamily="34" charset="-128"/>
              </a:rPr>
              <a:t> Пол Харис </a:t>
            </a:r>
            <a:r>
              <a:rPr lang="ru-RU" altLang="en-US" dirty="0" err="1">
                <a:latin typeface="Arial" panose="020B0604020202020204" pitchFamily="34" charset="0"/>
                <a:ea typeface="MS PGothic" panose="020B0600070205080204" pitchFamily="34" charset="-128"/>
              </a:rPr>
              <a:t>умира</a:t>
            </a:r>
            <a:r>
              <a:rPr lang="ru-RU" altLang="en-US" dirty="0">
                <a:latin typeface="Arial" panose="020B0604020202020204" pitchFamily="34" charset="0"/>
                <a:ea typeface="MS PGothic" panose="020B0600070205080204" pitchFamily="34" charset="-128"/>
              </a:rPr>
              <a:t> след </a:t>
            </a:r>
            <a:r>
              <a:rPr lang="ru-RU" altLang="en-US" dirty="0" err="1">
                <a:latin typeface="Arial" panose="020B0604020202020204" pitchFamily="34" charset="0"/>
                <a:ea typeface="MS PGothic" panose="020B0600070205080204" pitchFamily="34" charset="-128"/>
              </a:rPr>
              <a:t>продължително</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боледуване</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Любимият</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основател</a:t>
            </a:r>
            <a:r>
              <a:rPr lang="ru-RU" altLang="en-US" dirty="0">
                <a:latin typeface="Arial" panose="020B0604020202020204" pitchFamily="34" charset="0"/>
                <a:ea typeface="MS PGothic" panose="020B0600070205080204" pitchFamily="34" charset="-128"/>
              </a:rPr>
              <a:t> на Ротари е казал на </a:t>
            </a:r>
            <a:r>
              <a:rPr lang="ru-RU" altLang="en-US" dirty="0" err="1">
                <a:latin typeface="Arial" panose="020B0604020202020204" pitchFamily="34" charset="0"/>
                <a:ea typeface="MS PGothic" panose="020B0600070205080204" pitchFamily="34" charset="-128"/>
              </a:rPr>
              <a:t>приятелите</a:t>
            </a:r>
            <a:r>
              <a:rPr lang="ru-RU" altLang="en-US" dirty="0">
                <a:latin typeface="Arial" panose="020B0604020202020204" pitchFamily="34" charset="0"/>
                <a:ea typeface="MS PGothic" panose="020B0600070205080204" pitchFamily="34" charset="-128"/>
              </a:rPr>
              <a:t> си, че </a:t>
            </a:r>
            <a:r>
              <a:rPr lang="ru-RU" altLang="en-US" dirty="0" err="1">
                <a:latin typeface="Arial" panose="020B0604020202020204" pitchFamily="34" charset="0"/>
                <a:ea typeface="MS PGothic" panose="020B0600070205080204" pitchFamily="34" charset="-128"/>
              </a:rPr>
              <a:t>ако</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искат</a:t>
            </a:r>
            <a:r>
              <a:rPr lang="ru-RU" altLang="en-US" dirty="0">
                <a:latin typeface="Arial" panose="020B0604020202020204" pitchFamily="34" charset="0"/>
                <a:ea typeface="MS PGothic" panose="020B0600070205080204" pitchFamily="34" charset="-128"/>
              </a:rPr>
              <a:t> да го </a:t>
            </a:r>
            <a:r>
              <a:rPr lang="ru-RU" altLang="en-US" dirty="0" err="1">
                <a:latin typeface="Arial" panose="020B0604020202020204" pitchFamily="34" charset="0"/>
                <a:ea typeface="MS PGothic" panose="020B0600070205080204" pitchFamily="34" charset="-128"/>
              </a:rPr>
              <a:t>почетат</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трябва</a:t>
            </a:r>
            <a:r>
              <a:rPr lang="ru-RU" altLang="en-US" dirty="0">
                <a:latin typeface="Arial" panose="020B0604020202020204" pitchFamily="34" charset="0"/>
                <a:ea typeface="MS PGothic" panose="020B0600070205080204" pitchFamily="34" charset="-128"/>
              </a:rPr>
              <a:t> да направят дарение </a:t>
            </a:r>
            <a:r>
              <a:rPr lang="ru-RU" altLang="en-US" dirty="0" err="1">
                <a:latin typeface="Arial" panose="020B0604020202020204" pitchFamily="34" charset="0"/>
                <a:ea typeface="MS PGothic" panose="020B0600070205080204" pitchFamily="34" charset="-128"/>
              </a:rPr>
              <a:t>във</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фондацията</a:t>
            </a:r>
            <a:r>
              <a:rPr lang="ru-RU" altLang="en-US" dirty="0">
                <a:latin typeface="Arial" panose="020B0604020202020204" pitchFamily="34" charset="0"/>
                <a:ea typeface="MS PGothic" panose="020B0600070205080204" pitchFamily="34" charset="-128"/>
              </a:rPr>
              <a:t>. Така Ротари </a:t>
            </a:r>
            <a:r>
              <a:rPr lang="ru-RU" altLang="en-US" dirty="0" err="1">
                <a:latin typeface="Arial" panose="020B0604020202020204" pitchFamily="34" charset="0"/>
                <a:ea typeface="MS PGothic" panose="020B0600070205080204" pitchFamily="34" charset="-128"/>
              </a:rPr>
              <a:t>създава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специален</a:t>
            </a:r>
            <a:r>
              <a:rPr lang="ru-RU" altLang="en-US" dirty="0">
                <a:latin typeface="Arial" panose="020B0604020202020204" pitchFamily="34" charset="0"/>
                <a:ea typeface="MS PGothic" panose="020B0600070205080204" pitchFamily="34" charset="-128"/>
              </a:rPr>
              <a:t> фонд за </a:t>
            </a:r>
            <a:r>
              <a:rPr lang="ru-RU" altLang="en-US" dirty="0" err="1">
                <a:latin typeface="Arial" panose="020B0604020202020204" pitchFamily="34" charset="0"/>
                <a:ea typeface="MS PGothic" panose="020B0600070205080204" pitchFamily="34" charset="-128"/>
              </a:rPr>
              <a:t>даренията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които</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заливат</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централата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когато</a:t>
            </a:r>
            <a:r>
              <a:rPr lang="ru-RU" altLang="en-US" dirty="0">
                <a:latin typeface="Arial" panose="020B0604020202020204" pitchFamily="34" charset="0"/>
                <a:ea typeface="MS PGothic" panose="020B0600070205080204" pitchFamily="34" charset="-128"/>
              </a:rPr>
              <a:t> се </a:t>
            </a:r>
            <a:r>
              <a:rPr lang="ru-RU" altLang="en-US" dirty="0" err="1">
                <a:latin typeface="Arial" panose="020B0604020202020204" pitchFamily="34" charset="0"/>
                <a:ea typeface="MS PGothic" panose="020B0600070205080204" pitchFamily="34" charset="-128"/>
              </a:rPr>
              <a:t>разпространява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новината</a:t>
            </a:r>
            <a:r>
              <a:rPr lang="ru-RU" altLang="en-US" dirty="0">
                <a:latin typeface="Arial" panose="020B0604020202020204" pitchFamily="34" charset="0"/>
                <a:ea typeface="MS PGothic" panose="020B0600070205080204" pitchFamily="34" charset="-128"/>
              </a:rPr>
              <a:t> за </a:t>
            </a:r>
            <a:r>
              <a:rPr lang="ru-RU" altLang="en-US" dirty="0" err="1">
                <a:latin typeface="Arial" panose="020B0604020202020204" pitchFamily="34" charset="0"/>
                <a:ea typeface="MS PGothic" panose="020B0600070205080204" pitchFamily="34" charset="-128"/>
              </a:rPr>
              <a:t>смъртта</a:t>
            </a:r>
            <a:r>
              <a:rPr lang="ru-RU" altLang="en-US" dirty="0">
                <a:latin typeface="Arial" panose="020B0604020202020204" pitchFamily="34" charset="0"/>
                <a:ea typeface="MS PGothic" panose="020B0600070205080204" pitchFamily="34" charset="-128"/>
              </a:rPr>
              <a:t> на Пол.</a:t>
            </a:r>
          </a:p>
          <a:p>
            <a:r>
              <a:rPr lang="ru-RU" altLang="en-US" dirty="0">
                <a:latin typeface="Arial" panose="020B0604020202020204" pitchFamily="34" charset="0"/>
                <a:ea typeface="MS PGothic" panose="020B0600070205080204" pitchFamily="34" charset="-128"/>
              </a:rPr>
              <a:t>Само за 18 </a:t>
            </a:r>
            <a:r>
              <a:rPr lang="ru-RU" altLang="en-US" dirty="0" err="1">
                <a:latin typeface="Arial" panose="020B0604020202020204" pitchFamily="34" charset="0"/>
                <a:ea typeface="MS PGothic" panose="020B0600070205080204" pitchFamily="34" charset="-128"/>
              </a:rPr>
              <a:t>месеца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Фондацията</a:t>
            </a:r>
            <a:r>
              <a:rPr lang="ru-RU" altLang="en-US" dirty="0">
                <a:latin typeface="Arial" panose="020B0604020202020204" pitchFamily="34" charset="0"/>
                <a:ea typeface="MS PGothic" panose="020B0600070205080204" pitchFamily="34" charset="-128"/>
              </a:rPr>
              <a:t> получи 1,3 </a:t>
            </a:r>
            <a:r>
              <a:rPr lang="ru-RU" altLang="en-US" dirty="0" err="1">
                <a:latin typeface="Arial" panose="020B0604020202020204" pitchFamily="34" charset="0"/>
                <a:ea typeface="MS PGothic" panose="020B0600070205080204" pitchFamily="34" charset="-128"/>
              </a:rPr>
              <a:t>милиона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долара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Вноските</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продължават</a:t>
            </a:r>
            <a:r>
              <a:rPr lang="ru-RU" altLang="en-US" dirty="0">
                <a:latin typeface="Arial" panose="020B0604020202020204" pitchFamily="34" charset="0"/>
                <a:ea typeface="MS PGothic" panose="020B0600070205080204" pitchFamily="34" charset="-128"/>
              </a:rPr>
              <a:t> да се </a:t>
            </a:r>
            <a:r>
              <a:rPr lang="ru-RU" altLang="en-US" dirty="0" err="1">
                <a:latin typeface="Arial" panose="020B0604020202020204" pitchFamily="34" charset="0"/>
                <a:ea typeface="MS PGothic" panose="020B0600070205080204" pitchFamily="34" charset="-128"/>
              </a:rPr>
              <a:t>увеличават</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през</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годините</a:t>
            </a:r>
            <a:r>
              <a:rPr lang="ru-RU" altLang="en-US" dirty="0">
                <a:latin typeface="Arial" panose="020B0604020202020204" pitchFamily="34" charset="0"/>
                <a:ea typeface="MS PGothic" panose="020B0600070205080204" pitchFamily="34" charset="-128"/>
              </a:rPr>
              <a:t> и </a:t>
            </a:r>
            <a:r>
              <a:rPr lang="ru-RU" altLang="en-US" dirty="0" err="1">
                <a:latin typeface="Arial" panose="020B0604020202020204" pitchFamily="34" charset="0"/>
                <a:ea typeface="MS PGothic" panose="020B0600070205080204" pitchFamily="34" charset="-128"/>
              </a:rPr>
              <a:t>през</a:t>
            </a:r>
            <a:r>
              <a:rPr lang="ru-RU" altLang="en-US" dirty="0">
                <a:latin typeface="Arial" panose="020B0604020202020204" pitchFamily="34" charset="0"/>
                <a:ea typeface="MS PGothic" panose="020B0600070205080204" pitchFamily="34" charset="-128"/>
              </a:rPr>
              <a:t> 1965 г. за </a:t>
            </a:r>
            <a:r>
              <a:rPr lang="ru-RU" altLang="en-US" dirty="0" err="1">
                <a:latin typeface="Arial" panose="020B0604020202020204" pitchFamily="34" charset="0"/>
                <a:ea typeface="MS PGothic" panose="020B0600070205080204" pitchFamily="34" charset="-128"/>
              </a:rPr>
              <a:t>първи</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път</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надхвърлят</a:t>
            </a:r>
            <a:r>
              <a:rPr lang="ru-RU" altLang="en-US" dirty="0">
                <a:latin typeface="Arial" panose="020B0604020202020204" pitchFamily="34" charset="0"/>
                <a:ea typeface="MS PGothic" panose="020B0600070205080204" pitchFamily="34" charset="-128"/>
              </a:rPr>
              <a:t> 1 млн. </a:t>
            </a:r>
            <a:r>
              <a:rPr lang="ru-RU" altLang="en-US" dirty="0" err="1">
                <a:latin typeface="Arial" panose="020B0604020202020204" pitchFamily="34" charset="0"/>
                <a:ea typeface="MS PGothic" panose="020B0600070205080204" pitchFamily="34" charset="-128"/>
              </a:rPr>
              <a:t>долара</a:t>
            </a:r>
            <a:r>
              <a:rPr lang="ru-RU" altLang="en-US" dirty="0">
                <a:latin typeface="Arial" panose="020B0604020202020204" pitchFamily="34" charset="0"/>
                <a:ea typeface="MS PGothic" panose="020B0600070205080204" pitchFamily="34" charset="-128"/>
              </a:rPr>
              <a:t> за </a:t>
            </a:r>
            <a:r>
              <a:rPr lang="ru-RU" altLang="en-US" dirty="0" err="1">
                <a:latin typeface="Arial" panose="020B0604020202020204" pitchFamily="34" charset="0"/>
                <a:ea typeface="MS PGothic" panose="020B0600070205080204" pitchFamily="34" charset="-128"/>
              </a:rPr>
              <a:t>една</a:t>
            </a:r>
            <a:r>
              <a:rPr lang="ru-RU" altLang="en-US" dirty="0">
                <a:latin typeface="Arial" panose="020B0604020202020204" pitchFamily="34" charset="0"/>
                <a:ea typeface="MS PGothic" panose="020B0600070205080204" pitchFamily="34" charset="-128"/>
              </a:rPr>
              <a:t> година.</a:t>
            </a:r>
          </a:p>
          <a:p>
            <a:r>
              <a:rPr lang="ru-RU" altLang="en-US" dirty="0">
                <a:latin typeface="Arial" panose="020B0604020202020204" pitchFamily="34" charset="0"/>
                <a:ea typeface="MS PGothic" panose="020B0600070205080204" pitchFamily="34" charset="-128"/>
              </a:rPr>
              <a:t>На </a:t>
            </a:r>
            <a:r>
              <a:rPr lang="ru-RU" altLang="en-US" dirty="0" err="1">
                <a:latin typeface="Arial" panose="020B0604020202020204" pitchFamily="34" charset="0"/>
                <a:ea typeface="MS PGothic" panose="020B0600070205080204" pitchFamily="34" charset="-128"/>
              </a:rPr>
              <a:t>конгреса</a:t>
            </a:r>
            <a:r>
              <a:rPr lang="ru-RU" altLang="en-US" dirty="0">
                <a:latin typeface="Arial" panose="020B0604020202020204" pitchFamily="34" charset="0"/>
                <a:ea typeface="MS PGothic" panose="020B0600070205080204" pitchFamily="34" charset="-128"/>
              </a:rPr>
              <a:t> в Токио </a:t>
            </a:r>
            <a:r>
              <a:rPr lang="ru-RU" altLang="en-US" dirty="0" err="1">
                <a:latin typeface="Arial" panose="020B0604020202020204" pitchFamily="34" charset="0"/>
                <a:ea typeface="MS PGothic" panose="020B0600070205080204" pitchFamily="34" charset="-128"/>
              </a:rPr>
              <a:t>през</a:t>
            </a:r>
            <a:r>
              <a:rPr lang="ru-RU" altLang="en-US" dirty="0">
                <a:latin typeface="Arial" panose="020B0604020202020204" pitchFamily="34" charset="0"/>
                <a:ea typeface="MS PGothic" panose="020B0600070205080204" pitchFamily="34" charset="-128"/>
              </a:rPr>
              <a:t> 1978 г. Ротари </a:t>
            </a:r>
            <a:r>
              <a:rPr lang="ru-RU" altLang="en-US" dirty="0" err="1">
                <a:latin typeface="Arial" panose="020B0604020202020204" pitchFamily="34" charset="0"/>
                <a:ea typeface="MS PGothic" panose="020B0600070205080204" pitchFamily="34" charset="-128"/>
              </a:rPr>
              <a:t>обявява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двугодишен</a:t>
            </a:r>
            <a:r>
              <a:rPr lang="ru-RU" altLang="en-US" dirty="0">
                <a:latin typeface="Arial" panose="020B0604020202020204" pitchFamily="34" charset="0"/>
                <a:ea typeface="MS PGothic" panose="020B0600070205080204" pitchFamily="34" charset="-128"/>
              </a:rPr>
              <a:t> фонд за 75-годишнината, в </a:t>
            </a:r>
            <a:r>
              <a:rPr lang="ru-RU" altLang="en-US" dirty="0" err="1">
                <a:latin typeface="Arial" panose="020B0604020202020204" pitchFamily="34" charset="0"/>
                <a:ea typeface="MS PGothic" panose="020B0600070205080204" pitchFamily="34" charset="-128"/>
              </a:rPr>
              <a:t>който</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постъпват</a:t>
            </a:r>
            <a:r>
              <a:rPr lang="ru-RU" altLang="en-US" dirty="0">
                <a:latin typeface="Arial" panose="020B0604020202020204" pitchFamily="34" charset="0"/>
                <a:ea typeface="MS PGothic" panose="020B0600070205080204" pitchFamily="34" charset="-128"/>
              </a:rPr>
              <a:t> над 7,2 млн. </a:t>
            </a:r>
            <a:r>
              <a:rPr lang="ru-RU" altLang="en-US" dirty="0" err="1">
                <a:latin typeface="Arial" panose="020B0604020202020204" pitchFamily="34" charset="0"/>
                <a:ea typeface="MS PGothic" panose="020B0600070205080204" pitchFamily="34" charset="-128"/>
              </a:rPr>
              <a:t>долара</a:t>
            </a:r>
            <a:r>
              <a:rPr lang="ru-RU" altLang="en-US" dirty="0">
                <a:latin typeface="Arial" panose="020B0604020202020204" pitchFamily="34" charset="0"/>
                <a:ea typeface="MS PGothic" panose="020B0600070205080204" pitchFamily="34" charset="-128"/>
              </a:rPr>
              <a:t>.</a:t>
            </a:r>
          </a:p>
          <a:p>
            <a:r>
              <a:rPr lang="ru-RU" altLang="en-US" dirty="0" err="1">
                <a:latin typeface="Arial" panose="020B0604020202020204" pitchFamily="34" charset="0"/>
                <a:ea typeface="MS PGothic" panose="020B0600070205080204" pitchFamily="34" charset="-128"/>
              </a:rPr>
              <a:t>През</a:t>
            </a:r>
            <a:r>
              <a:rPr lang="ru-RU" altLang="en-US" dirty="0">
                <a:latin typeface="Arial" panose="020B0604020202020204" pitchFamily="34" charset="0"/>
                <a:ea typeface="MS PGothic" panose="020B0600070205080204" pitchFamily="34" charset="-128"/>
              </a:rPr>
              <a:t> 2004 г. </a:t>
            </a:r>
            <a:r>
              <a:rPr lang="ru-RU" altLang="en-US" dirty="0" err="1">
                <a:latin typeface="Arial" panose="020B0604020202020204" pitchFamily="34" charset="0"/>
                <a:ea typeface="MS PGothic" panose="020B0600070205080204" pitchFamily="34" charset="-128"/>
              </a:rPr>
              <a:t>Фондацията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започна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кампанията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Всеки</a:t>
            </a:r>
            <a:r>
              <a:rPr lang="ru-RU" altLang="en-US" dirty="0">
                <a:latin typeface="Arial" panose="020B0604020202020204" pitchFamily="34" charset="0"/>
                <a:ea typeface="MS PGothic" panose="020B0600070205080204" pitchFamily="34" charset="-128"/>
              </a:rPr>
              <a:t> ротарианец, всяка година", за да </a:t>
            </a:r>
            <a:r>
              <a:rPr lang="ru-RU" altLang="en-US" dirty="0" err="1">
                <a:latin typeface="Arial" panose="020B0604020202020204" pitchFamily="34" charset="0"/>
                <a:ea typeface="MS PGothic" panose="020B0600070205080204" pitchFamily="34" charset="-128"/>
              </a:rPr>
              <a:t>стимулира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даренията</a:t>
            </a:r>
            <a:r>
              <a:rPr lang="ru-RU" altLang="en-US" dirty="0">
                <a:latin typeface="Arial" panose="020B0604020202020204" pitchFamily="34" charset="0"/>
                <a:ea typeface="MS PGothic" panose="020B0600070205080204" pitchFamily="34" charset="-128"/>
              </a:rPr>
              <a:t> в </a:t>
            </a:r>
            <a:r>
              <a:rPr lang="ru-RU" altLang="en-US" dirty="0" err="1">
                <a:latin typeface="Arial" panose="020B0604020202020204" pitchFamily="34" charset="0"/>
                <a:ea typeface="MS PGothic" panose="020B0600070205080204" pitchFamily="34" charset="-128"/>
              </a:rPr>
              <a:t>Годишния</a:t>
            </a:r>
            <a:r>
              <a:rPr lang="ru-RU" altLang="en-US" dirty="0">
                <a:latin typeface="Arial" panose="020B0604020202020204" pitchFamily="34" charset="0"/>
                <a:ea typeface="MS PGothic" panose="020B0600070205080204" pitchFamily="34" charset="-128"/>
              </a:rPr>
              <a:t> фонд, </a:t>
            </a:r>
            <a:r>
              <a:rPr lang="ru-RU" altLang="en-US" dirty="0" err="1">
                <a:latin typeface="Arial" panose="020B0604020202020204" pitchFamily="34" charset="0"/>
                <a:ea typeface="MS PGothic" panose="020B0600070205080204" pitchFamily="34" charset="-128"/>
              </a:rPr>
              <a:t>който</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подпомага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безвъзмездните</a:t>
            </a:r>
            <a:r>
              <a:rPr lang="ru-RU" altLang="en-US" dirty="0">
                <a:latin typeface="Arial" panose="020B0604020202020204" pitchFamily="34" charset="0"/>
                <a:ea typeface="MS PGothic" panose="020B0600070205080204" pitchFamily="34" charset="-128"/>
              </a:rPr>
              <a:t> средства на </a:t>
            </a:r>
            <a:r>
              <a:rPr lang="ru-RU" altLang="en-US" dirty="0" err="1">
                <a:latin typeface="Arial" panose="020B0604020202020204" pitchFamily="34" charset="0"/>
                <a:ea typeface="MS PGothic" panose="020B0600070205080204" pitchFamily="34" charset="-128"/>
              </a:rPr>
              <a:t>Фондацията</a:t>
            </a:r>
            <a:r>
              <a:rPr lang="ru-RU" altLang="en-US" dirty="0">
                <a:latin typeface="Arial" panose="020B0604020202020204" pitchFamily="34" charset="0"/>
                <a:ea typeface="MS PGothic" panose="020B0600070205080204" pitchFamily="34" charset="-128"/>
              </a:rPr>
              <a:t>. </a:t>
            </a:r>
            <a:r>
              <a:rPr lang="ru-RU" altLang="en-US" dirty="0" err="1">
                <a:latin typeface="Arial" panose="020B0604020202020204" pitchFamily="34" charset="0"/>
                <a:ea typeface="MS PGothic" panose="020B0600070205080204" pitchFamily="34" charset="-128"/>
              </a:rPr>
              <a:t>През</a:t>
            </a:r>
            <a:r>
              <a:rPr lang="ru-RU" altLang="en-US" dirty="0">
                <a:latin typeface="Arial" panose="020B0604020202020204" pitchFamily="34" charset="0"/>
                <a:ea typeface="MS PGothic" panose="020B0600070205080204" pitchFamily="34" charset="-128"/>
              </a:rPr>
              <a:t> 2014-2015 г. </a:t>
            </a:r>
            <a:r>
              <a:rPr lang="ru-RU" altLang="en-US" dirty="0" err="1">
                <a:latin typeface="Arial" panose="020B0604020202020204" pitchFamily="34" charset="0"/>
                <a:ea typeface="MS PGothic" panose="020B0600070205080204" pitchFamily="34" charset="-128"/>
              </a:rPr>
              <a:t>този</a:t>
            </a:r>
            <a:r>
              <a:rPr lang="ru-RU" altLang="en-US" dirty="0">
                <a:latin typeface="Arial" panose="020B0604020202020204" pitchFamily="34" charset="0"/>
                <a:ea typeface="MS PGothic" panose="020B0600070205080204" pitchFamily="34" charset="-128"/>
              </a:rPr>
              <a:t> фонд получи </a:t>
            </a:r>
            <a:r>
              <a:rPr lang="ru-RU" altLang="en-US" dirty="0" err="1">
                <a:latin typeface="Arial" panose="020B0604020202020204" pitchFamily="34" charset="0"/>
                <a:ea typeface="MS PGothic" panose="020B0600070205080204" pitchFamily="34" charset="-128"/>
              </a:rPr>
              <a:t>рекордните</a:t>
            </a:r>
            <a:r>
              <a:rPr lang="ru-RU" altLang="en-US" dirty="0">
                <a:latin typeface="Arial" panose="020B0604020202020204" pitchFamily="34" charset="0"/>
                <a:ea typeface="MS PGothic" panose="020B0600070205080204" pitchFamily="34" charset="-128"/>
              </a:rPr>
              <a:t> вноски от 123 млн. </a:t>
            </a:r>
            <a:r>
              <a:rPr lang="ru-RU" altLang="en-US" dirty="0" err="1">
                <a:latin typeface="Arial" panose="020B0604020202020204" pitchFamily="34" charset="0"/>
                <a:ea typeface="MS PGothic" panose="020B0600070205080204" pitchFamily="34" charset="-128"/>
              </a:rPr>
              <a:t>долара</a:t>
            </a:r>
            <a:r>
              <a:rPr lang="ru-RU" altLang="en-US" dirty="0">
                <a:latin typeface="Arial" panose="020B0604020202020204" pitchFamily="34" charset="0"/>
                <a:ea typeface="MS PGothic" panose="020B0600070205080204" pitchFamily="34" charset="-128"/>
              </a:rPr>
              <a:t>.</a:t>
            </a:r>
          </a:p>
        </p:txBody>
      </p:sp>
      <p:sp>
        <p:nvSpPr>
          <p:cNvPr id="84996" name="Date Placeholder 3">
            <a:extLst>
              <a:ext uri="{FF2B5EF4-FFF2-40B4-BE49-F238E27FC236}">
                <a16:creationId xmlns:a16="http://schemas.microsoft.com/office/drawing/2014/main" id="{9DED3096-629F-9D23-2A4D-77E5AD26641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D4B7BED0-FD3A-4CFD-977A-D4BC0F7314AE}" type="datetime1">
              <a:rPr lang="en-US" altLang="en-US" sz="1200" smtClean="0"/>
              <a:pPr/>
              <a:t>4/7/2025</a:t>
            </a:fld>
            <a:endParaRPr lang="en-US" altLang="en-US" sz="1200"/>
          </a:p>
        </p:txBody>
      </p:sp>
      <p:sp>
        <p:nvSpPr>
          <p:cNvPr id="84997" name="Slide Number Placeholder 4">
            <a:extLst>
              <a:ext uri="{FF2B5EF4-FFF2-40B4-BE49-F238E27FC236}">
                <a16:creationId xmlns:a16="http://schemas.microsoft.com/office/drawing/2014/main" id="{FDD1C487-1D9A-0CAE-844D-4A8FA304CF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99D5EA87-114C-4913-88F5-9B02C690EF75}" type="slidenum">
              <a:rPr lang="en-US" altLang="en-US" sz="1200"/>
              <a:pPr/>
              <a:t>67</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E8F482F-D9F1-9BFB-A78E-E04C4089E604}"/>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5B4E5E41-2BA6-90A8-E0D3-3694DB00C6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noProof="0" dirty="0">
                <a:latin typeface="Arial" panose="020B0604020202020204" pitchFamily="34" charset="0"/>
                <a:ea typeface="MS PGothic" panose="020B0600070205080204" pitchFamily="34" charset="-128"/>
              </a:rPr>
              <a:t>С дистриктни грантове се финансират дребномащабни, краткосрочни дейности, които отговарят на нуждите на местните общности и на общностите в чужбина. Всеки район сам избира кои дейности да финансира с тези безвъзмездни средства. Някои </a:t>
            </a:r>
            <a:r>
              <a:rPr lang="bg-BG" noProof="0" dirty="0" err="1">
                <a:latin typeface="Arial" panose="020B0604020202020204" pitchFamily="34" charset="0"/>
                <a:ea typeface="MS PGothic" panose="020B0600070205080204" pitchFamily="34" charset="-128"/>
              </a:rPr>
              <a:t>дистрикти</a:t>
            </a:r>
            <a:r>
              <a:rPr lang="bg-BG" noProof="0" dirty="0">
                <a:latin typeface="Arial" panose="020B0604020202020204" pitchFamily="34" charset="0"/>
                <a:ea typeface="MS PGothic" panose="020B0600070205080204" pitchFamily="34" charset="-128"/>
              </a:rPr>
              <a:t> избират да отпускат по-малки безвъзмездни средства за подпомагане на няколко клубни проекта.</a:t>
            </a:r>
          </a:p>
        </p:txBody>
      </p:sp>
      <p:sp>
        <p:nvSpPr>
          <p:cNvPr id="80900" name="Date Placeholder 3">
            <a:extLst>
              <a:ext uri="{FF2B5EF4-FFF2-40B4-BE49-F238E27FC236}">
                <a16:creationId xmlns:a16="http://schemas.microsoft.com/office/drawing/2014/main" id="{E416EB6B-E0F4-CD79-A468-A43F925E1BD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271D2886-6462-4FB5-A9E9-1728BFC11A8F}" type="datetime1">
              <a:rPr lang="en-US" altLang="en-US" sz="1200" smtClean="0"/>
              <a:pPr/>
              <a:t>4/7/2025</a:t>
            </a:fld>
            <a:endParaRPr lang="en-US" altLang="en-US" sz="1200"/>
          </a:p>
        </p:txBody>
      </p:sp>
      <p:sp>
        <p:nvSpPr>
          <p:cNvPr id="80901" name="Slide Number Placeholder 4">
            <a:extLst>
              <a:ext uri="{FF2B5EF4-FFF2-40B4-BE49-F238E27FC236}">
                <a16:creationId xmlns:a16="http://schemas.microsoft.com/office/drawing/2014/main" id="{887095C7-1948-D624-BA78-05576506BC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0D0CDDD6-52FA-4D6B-83D6-54361D3C986C}" type="slidenum">
              <a:rPr lang="en-US" altLang="en-US" sz="1200"/>
              <a:pPr/>
              <a:t>68</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54F533A-0FC7-C029-3322-A2357CE3A7FB}"/>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DF4EFABA-C525-B097-5614-DB177ED176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noProof="0" dirty="0">
                <a:latin typeface="Arial" panose="020B0604020202020204" pitchFamily="34" charset="0"/>
                <a:ea typeface="MS PGothic" panose="020B0600070205080204" pitchFamily="34" charset="-128"/>
              </a:rPr>
              <a:t>Глобалните безвъзмездни средства подкрепят мащабни международни дейности с устойчиви и измерими резултати в една или повече от шестте области на фокус на Ротари. Спонсорите на безвъзмездните средства създават международни партньорства и работят заедно за разработване на проекти, които отговарят на реалните нужди на общността.</a:t>
            </a:r>
          </a:p>
          <a:p>
            <a:r>
              <a:rPr lang="bg-BG" noProof="0" dirty="0">
                <a:latin typeface="Arial" panose="020B0604020202020204" pitchFamily="34" charset="0"/>
                <a:ea typeface="MS PGothic" panose="020B0600070205080204" pitchFamily="34" charset="-128"/>
              </a:rPr>
              <a:t>Глобалните грантове могат да финансират:</a:t>
            </a:r>
          </a:p>
          <a:p>
            <a:pPr marL="171450" indent="-171450">
              <a:buFont typeface="Arial" panose="020B0604020202020204" pitchFamily="34" charset="0"/>
              <a:buChar char="•"/>
            </a:pPr>
            <a:r>
              <a:rPr lang="bg-BG" noProof="0" dirty="0">
                <a:latin typeface="Arial" panose="020B0604020202020204" pitchFamily="34" charset="0"/>
                <a:ea typeface="MS PGothic" panose="020B0600070205080204" pitchFamily="34" charset="-128"/>
              </a:rPr>
              <a:t> Хуманитарни проекти</a:t>
            </a:r>
          </a:p>
          <a:p>
            <a:pPr marL="171450" indent="-171450">
              <a:buFont typeface="Arial" panose="020B0604020202020204" pitchFamily="34" charset="0"/>
              <a:buChar char="•"/>
            </a:pPr>
            <a:r>
              <a:rPr lang="bg-BG" noProof="0" dirty="0">
                <a:latin typeface="Arial" panose="020B0604020202020204" pitchFamily="34" charset="0"/>
                <a:ea typeface="MS PGothic" panose="020B0600070205080204" pitchFamily="34" charset="-128"/>
              </a:rPr>
              <a:t> Стипендии за висше академично образование</a:t>
            </a:r>
          </a:p>
          <a:p>
            <a:pPr marL="171450" indent="-171450">
              <a:buFont typeface="Arial" panose="020B0604020202020204" pitchFamily="34" charset="0"/>
              <a:buChar char="•"/>
            </a:pPr>
            <a:r>
              <a:rPr lang="bg-BG" noProof="0" dirty="0">
                <a:latin typeface="Arial" panose="020B0604020202020204" pitchFamily="34" charset="0"/>
                <a:ea typeface="MS PGothic" panose="020B0600070205080204" pitchFamily="34" charset="-128"/>
              </a:rPr>
              <a:t> екипи за професионално обучение</a:t>
            </a:r>
          </a:p>
        </p:txBody>
      </p:sp>
      <p:sp>
        <p:nvSpPr>
          <p:cNvPr id="81924" name="Date Placeholder 3">
            <a:extLst>
              <a:ext uri="{FF2B5EF4-FFF2-40B4-BE49-F238E27FC236}">
                <a16:creationId xmlns:a16="http://schemas.microsoft.com/office/drawing/2014/main" id="{66944F4C-877C-E616-AB78-F20DD56035F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6E682BB5-7C84-4C96-A6CB-B093B8D40E3F}" type="datetime1">
              <a:rPr lang="en-US" altLang="en-US" sz="1200" smtClean="0"/>
              <a:pPr/>
              <a:t>4/7/2025</a:t>
            </a:fld>
            <a:endParaRPr lang="en-US" altLang="en-US" sz="1200"/>
          </a:p>
        </p:txBody>
      </p:sp>
      <p:sp>
        <p:nvSpPr>
          <p:cNvPr id="81925" name="Slide Number Placeholder 4">
            <a:extLst>
              <a:ext uri="{FF2B5EF4-FFF2-40B4-BE49-F238E27FC236}">
                <a16:creationId xmlns:a16="http://schemas.microsoft.com/office/drawing/2014/main" id="{F449DDB1-705D-EE9F-AEFB-E23A67DDCB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8A14676E-46A5-4026-A812-88E97B438C77}" type="slidenum">
              <a:rPr lang="en-US" altLang="en-US" sz="1200"/>
              <a:pPr/>
              <a:t>69</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045680D-077D-9DD9-8E31-FD5F16A920EB}"/>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7505529A-6C98-64C6-7110-016B916E0D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noProof="0" dirty="0">
                <a:latin typeface="Arial" panose="020B0604020202020204" pitchFamily="34" charset="0"/>
                <a:ea typeface="MS PGothic" panose="020B0600070205080204" pitchFamily="34" charset="-128"/>
              </a:rPr>
              <a:t>През 1999 г. Фондацията стартира Центровете на Ротари за международни изследвания в сътрудничество с няколко водещи университета в света. През есента на 2002 г. тези ротариански центрове за мир посрещнаха първия випуск стипендианти за мир.</a:t>
            </a:r>
          </a:p>
          <a:p>
            <a:r>
              <a:rPr lang="bg-BG" noProof="0" dirty="0">
                <a:latin typeface="Arial" panose="020B0604020202020204" pitchFamily="34" charset="0"/>
                <a:ea typeface="MS PGothic" panose="020B0600070205080204" pitchFamily="34" charset="-128"/>
              </a:rPr>
              <a:t>Чрез академично обучение, проучвания и практика програмата на Ротари центровете за мир развива лидери, които се превръщат в катализатори на мира и предотвратяването и разрешаването на конфликти в своите общности и по света.</a:t>
            </a:r>
          </a:p>
          <a:p>
            <a:r>
              <a:rPr lang="bg-BG" noProof="0" dirty="0">
                <a:latin typeface="Arial" panose="020B0604020202020204" pitchFamily="34" charset="0"/>
                <a:ea typeface="MS PGothic" panose="020B0600070205080204" pitchFamily="34" charset="-128"/>
              </a:rPr>
              <a:t>Всяка година до 100 стипендианти на Ротари за мир се избират за участие в магистърска програма или програма за получаване на сертификат в един от нашите шест центъра.</a:t>
            </a:r>
          </a:p>
        </p:txBody>
      </p:sp>
      <p:sp>
        <p:nvSpPr>
          <p:cNvPr id="78852" name="Date Placeholder 3">
            <a:extLst>
              <a:ext uri="{FF2B5EF4-FFF2-40B4-BE49-F238E27FC236}">
                <a16:creationId xmlns:a16="http://schemas.microsoft.com/office/drawing/2014/main" id="{0B339C58-BDB0-1CAC-2D0D-FEACAD1DDA9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7E6D6F17-5EAC-469D-8A0A-50FF3B9BC363}" type="datetime1">
              <a:rPr lang="en-US" altLang="en-US" sz="1200" smtClean="0"/>
              <a:pPr/>
              <a:t>4/7/2025</a:t>
            </a:fld>
            <a:endParaRPr lang="en-US" altLang="en-US" sz="1200"/>
          </a:p>
        </p:txBody>
      </p:sp>
      <p:sp>
        <p:nvSpPr>
          <p:cNvPr id="78853" name="Slide Number Placeholder 4">
            <a:extLst>
              <a:ext uri="{FF2B5EF4-FFF2-40B4-BE49-F238E27FC236}">
                <a16:creationId xmlns:a16="http://schemas.microsoft.com/office/drawing/2014/main" id="{C9F9F44B-AD7A-CE14-D5A1-8E030D6F7A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4E6872E8-3993-4AA3-B63D-3443718A14A8}" type="slidenum">
              <a:rPr lang="en-US" altLang="en-US" sz="1200"/>
              <a:pPr/>
              <a:t>70</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227E4CB-2977-C38B-34DD-2DC1520D821B}"/>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E40D60D3-BC9A-7950-6579-9FF644B6A4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noProof="0" dirty="0">
                <a:latin typeface="Arial" panose="020B0604020202020204" pitchFamily="34" charset="0"/>
                <a:ea typeface="MS PGothic" panose="020B0600070205080204" pitchFamily="34" charset="-128"/>
              </a:rPr>
              <a:t>В края на 70-те години на миналия век лидерите на Ротари започват да търсят начин да вдъхновят големи международни проекти, за да отбележат 75-годишнината на Ротари Интернешънъл през 1980 г. През 1978 г. фондацията създава програмата "Здраве, глад и хуманност" (3-H). През 1979 г. първият ѝ грант дава 760 000 долара за многогодишен проект за имунизиране на 6 милиона деца във Филипините срещу полиомиелит.</a:t>
            </a:r>
          </a:p>
          <a:p>
            <a:r>
              <a:rPr lang="bg-BG" noProof="0" dirty="0"/>
              <a:t>Ако тогава някой беше казал, че Ротари ще промени света, щеше ли да му повярват? Вероятно не. Но една голяма мечта стана реалност!</a:t>
            </a:r>
            <a:endParaRPr lang="bg-BG" noProof="0" dirty="0">
              <a:latin typeface="Arial" panose="020B0604020202020204" pitchFamily="34" charset="0"/>
              <a:ea typeface="MS PGothic" panose="020B0600070205080204" pitchFamily="34" charset="-128"/>
            </a:endParaRPr>
          </a:p>
        </p:txBody>
      </p:sp>
      <p:sp>
        <p:nvSpPr>
          <p:cNvPr id="77828" name="Date Placeholder 3">
            <a:extLst>
              <a:ext uri="{FF2B5EF4-FFF2-40B4-BE49-F238E27FC236}">
                <a16:creationId xmlns:a16="http://schemas.microsoft.com/office/drawing/2014/main" id="{3AED9D7E-521D-383D-B96F-31A17DC720F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7996759F-2F1D-493B-90CE-BB39DC3681E0}" type="datetime1">
              <a:rPr lang="en-US" altLang="en-US" sz="1200" smtClean="0"/>
              <a:pPr/>
              <a:t>4/7/2025</a:t>
            </a:fld>
            <a:endParaRPr lang="en-US" altLang="en-US" sz="1200"/>
          </a:p>
        </p:txBody>
      </p:sp>
      <p:sp>
        <p:nvSpPr>
          <p:cNvPr id="77829" name="Slide Number Placeholder 4">
            <a:extLst>
              <a:ext uri="{FF2B5EF4-FFF2-40B4-BE49-F238E27FC236}">
                <a16:creationId xmlns:a16="http://schemas.microsoft.com/office/drawing/2014/main" id="{4CA20A7F-88F5-8924-93CA-25A837D9D5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4B30283A-0ECA-406E-A634-78EA0E5F3A99}" type="slidenum">
              <a:rPr lang="en-US" altLang="en-US" sz="1200"/>
              <a:pPr/>
              <a:t>71</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020AD08-BC09-9185-2CCB-6A31811F310A}"/>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3DC7CCA7-8095-8B2F-B7A5-22627E707F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ltLang="en-US">
              <a:latin typeface="Arial" panose="020B0604020202020204" pitchFamily="34" charset="0"/>
              <a:ea typeface="ヒラギノ角ゴ Pro W3" pitchFamily="-84" charset="-128"/>
            </a:endParaRPr>
          </a:p>
        </p:txBody>
      </p:sp>
      <p:sp>
        <p:nvSpPr>
          <p:cNvPr id="82948" name="Date Placeholder 3">
            <a:extLst>
              <a:ext uri="{FF2B5EF4-FFF2-40B4-BE49-F238E27FC236}">
                <a16:creationId xmlns:a16="http://schemas.microsoft.com/office/drawing/2014/main" id="{CEBF324D-B1F2-CD5C-B24D-7ED7E4D6417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05B69862-9E1B-471D-AE05-A62774CBAAB8}" type="datetime1">
              <a:rPr lang="en-US" altLang="en-US" sz="1200" smtClean="0"/>
              <a:pPr/>
              <a:t>4/7/2025</a:t>
            </a:fld>
            <a:endParaRPr lang="en-US" altLang="en-US" sz="1200"/>
          </a:p>
        </p:txBody>
      </p:sp>
      <p:sp>
        <p:nvSpPr>
          <p:cNvPr id="82949" name="Slide Number Placeholder 4">
            <a:extLst>
              <a:ext uri="{FF2B5EF4-FFF2-40B4-BE49-F238E27FC236}">
                <a16:creationId xmlns:a16="http://schemas.microsoft.com/office/drawing/2014/main" id="{E795C611-AE98-AD72-A693-297B5437AD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A4C4BFCE-A2F6-491F-BD2A-FD09EED8F2F2}" type="slidenum">
              <a:rPr lang="en-US" altLang="en-US" sz="1200"/>
              <a:pPr/>
              <a:t>72</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1B8EDEEB-9C0A-38A6-87CB-5DFB508C188D}"/>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845917D2-3D79-D613-9D14-C6CBB57245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noProof="0" dirty="0">
                <a:latin typeface="Arial" panose="020B0604020202020204" pitchFamily="34" charset="0"/>
                <a:ea typeface="MS PGothic" panose="020B0600070205080204" pitchFamily="34" charset="-128"/>
              </a:rPr>
              <a:t>Попечителите на Фондацията осигуряват строг надзор, а глобалната мрежа от доброволци и технически експерти, които изпълняват и наблюдават проектите на Фондацията за безвъзмездни средства, спазват най-високи етични стандарти, като гарантират, че инвестициите на доброволци и спонсори във време и пари се използват целесъобразно. Това отлично управление е признато от организациите, които оценяват благотворителните организации; те редовно дават на Фондация Ротари високи оценки за ефективното използване на средствата.</a:t>
            </a:r>
          </a:p>
          <a:p>
            <a:r>
              <a:rPr lang="bg-BG" noProof="0" dirty="0">
                <a:latin typeface="Arial" panose="020B0604020202020204" pitchFamily="34" charset="0"/>
                <a:ea typeface="MS PGothic" panose="020B0600070205080204" pitchFamily="34" charset="-128"/>
              </a:rPr>
              <a:t>Първата форма на признаване на дарителите на Фондацията е признаването на стипендията "Пол Харис", която Фондацията започва да използва през 1957 г., за да изрази признателността си за дарения на стойност над 1000 USD. Дарителите са обявявани за многобройни стипендианти на Пол Харис с всяко следващо дарение, отговарящо на условията, в размер на 1 000 USD. Дарителите могат да посочат и друго лице като стипендиант на Пол Харис, като направят дарение в негова чест.</a:t>
            </a:r>
          </a:p>
          <a:p>
            <a:r>
              <a:rPr lang="bg-BG" noProof="0" dirty="0">
                <a:latin typeface="Arial" panose="020B0604020202020204" pitchFamily="34" charset="0"/>
                <a:ea typeface="MS PGothic" panose="020B0600070205080204" pitchFamily="34" charset="-128"/>
              </a:rPr>
              <a:t>Броят на стипендиантите на Пол Харис достигна 1 милион през 2006 г., а досега са посочени повече от 1,5 милиона.</a:t>
            </a:r>
          </a:p>
          <a:p>
            <a:r>
              <a:rPr lang="bg-BG" noProof="0" dirty="0">
                <a:latin typeface="Arial" panose="020B0604020202020204" pitchFamily="34" charset="0"/>
                <a:ea typeface="MS PGothic" panose="020B0600070205080204" pitchFamily="34" charset="-128"/>
              </a:rPr>
              <a:t>Освен че са стипендианти на Пол Харис, някои дарители стават и членове на Обществото на Пол Харис. Това са членове на Ротари и приятели на Ротари, които допринасят с 1000 или повече долара годишно за Годишния фонд, </a:t>
            </a:r>
            <a:r>
              <a:rPr lang="bg-BG" noProof="0" dirty="0" err="1">
                <a:latin typeface="Arial" panose="020B0604020202020204" pitchFamily="34" charset="0"/>
                <a:ea typeface="MS PGothic" panose="020B0600070205080204" pitchFamily="34" charset="-128"/>
              </a:rPr>
              <a:t>ПолиоПлюс</a:t>
            </a:r>
            <a:r>
              <a:rPr lang="bg-BG" noProof="0" dirty="0">
                <a:latin typeface="Arial" panose="020B0604020202020204" pitchFamily="34" charset="0"/>
                <a:ea typeface="MS PGothic" panose="020B0600070205080204" pitchFamily="34" charset="-128"/>
              </a:rPr>
              <a:t> или одобрени глобални грантове на Фондацията. Тази форма на признание се администрираше от </a:t>
            </a:r>
            <a:r>
              <a:rPr lang="bg-BG" noProof="0" dirty="0" err="1">
                <a:latin typeface="Arial" panose="020B0604020202020204" pitchFamily="34" charset="0"/>
                <a:ea typeface="MS PGothic" panose="020B0600070205080204" pitchFamily="34" charset="-128"/>
              </a:rPr>
              <a:t>дистриктите</a:t>
            </a:r>
            <a:r>
              <a:rPr lang="bg-BG" noProof="0" dirty="0">
                <a:latin typeface="Arial" panose="020B0604020202020204" pitchFamily="34" charset="0"/>
                <a:ea typeface="MS PGothic" panose="020B0600070205080204" pitchFamily="34" charset="-128"/>
              </a:rPr>
              <a:t> до 2013 г., когато Фондацията прие Обществото на Пол Харис като една от официалните си програми.</a:t>
            </a:r>
          </a:p>
        </p:txBody>
      </p:sp>
      <p:sp>
        <p:nvSpPr>
          <p:cNvPr id="86020" name="Date Placeholder 3">
            <a:extLst>
              <a:ext uri="{FF2B5EF4-FFF2-40B4-BE49-F238E27FC236}">
                <a16:creationId xmlns:a16="http://schemas.microsoft.com/office/drawing/2014/main" id="{4D862CB2-9826-59EE-D205-0B58BAB98F5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9E4046FF-9069-44A6-8E3C-B4A618098D3A}" type="datetime1">
              <a:rPr lang="en-US" altLang="en-US" sz="1200" smtClean="0"/>
              <a:pPr/>
              <a:t>4/7/2025</a:t>
            </a:fld>
            <a:endParaRPr lang="en-US" altLang="en-US" sz="1200"/>
          </a:p>
        </p:txBody>
      </p:sp>
      <p:sp>
        <p:nvSpPr>
          <p:cNvPr id="86021" name="Slide Number Placeholder 4">
            <a:extLst>
              <a:ext uri="{FF2B5EF4-FFF2-40B4-BE49-F238E27FC236}">
                <a16:creationId xmlns:a16="http://schemas.microsoft.com/office/drawing/2014/main" id="{47B67438-B56F-4B41-0622-6A328BE0C3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71210C55-6E88-43B5-A93A-9FD66CEEC2A9}" type="slidenum">
              <a:rPr lang="en-US" altLang="en-US" sz="1200"/>
              <a:pPr/>
              <a:t>73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bg-BG" dirty="0"/>
          </a:p>
        </p:txBody>
      </p:sp>
      <p:sp>
        <p:nvSpPr>
          <p:cNvPr id="4" name="Slide Number Placeholder 3"/>
          <p:cNvSpPr>
            <a:spLocks noGrp="1"/>
          </p:cNvSpPr>
          <p:nvPr>
            <p:ph type="sldNum" sz="quarter" idx="5"/>
          </p:nvPr>
        </p:nvSpPr>
        <p:spPr/>
        <p:txBody>
          <a:bodyPr/>
          <a:lstStyle/>
          <a:p>
            <a:fld id="{5F7D0D09-A5E5-4516-AA7C-52F5A1CFFF83}" type="slidenum">
              <a:rPr lang="bg-BG" smtClean="0"/>
              <a:t>31</a:t>
            </a:fld>
            <a:endParaRPr lang="bg-BG"/>
          </a:p>
        </p:txBody>
      </p:sp>
    </p:spTree>
    <p:extLst>
      <p:ext uri="{BB962C8B-B14F-4D97-AF65-F5344CB8AC3E}">
        <p14:creationId xmlns:p14="http://schemas.microsoft.com/office/powerpoint/2010/main" val="1258667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noProof="0" dirty="0"/>
              <a:t>Кой от вас се е присъединил към Ротари, за да направи нещо значимо?</a:t>
            </a:r>
          </a:p>
          <a:p>
            <a:r>
              <a:rPr lang="bg-BG" noProof="0" dirty="0"/>
              <a:t>Кои проекти във вашите клубове ви вдъхновяват?</a:t>
            </a:r>
          </a:p>
        </p:txBody>
      </p:sp>
      <p:sp>
        <p:nvSpPr>
          <p:cNvPr id="4" name="Slide Number Placeholder 3"/>
          <p:cNvSpPr>
            <a:spLocks noGrp="1"/>
          </p:cNvSpPr>
          <p:nvPr>
            <p:ph type="sldNum" sz="quarter" idx="5"/>
          </p:nvPr>
        </p:nvSpPr>
        <p:spPr/>
        <p:txBody>
          <a:bodyPr/>
          <a:lstStyle/>
          <a:p>
            <a:fld id="{90B7D991-2586-46C4-9698-F84366C229E2}" type="slidenum">
              <a:rPr lang="en-US" smtClean="0"/>
              <a:t>75</a:t>
            </a:fld>
            <a:endParaRPr lang="en-US"/>
          </a:p>
        </p:txBody>
      </p:sp>
    </p:spTree>
    <p:extLst>
      <p:ext uri="{BB962C8B-B14F-4D97-AF65-F5344CB8AC3E}">
        <p14:creationId xmlns:p14="http://schemas.microsoft.com/office/powerpoint/2010/main" val="1610820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829A5BB-A1A8-0C59-45B8-2F880D8346C7}"/>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AA7C4656-C0C0-0BA1-EC0A-538FF7A329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noProof="0" dirty="0">
                <a:latin typeface="Arial" panose="020B0604020202020204" pitchFamily="34" charset="0"/>
                <a:ea typeface="MS PGothic" panose="020B0600070205080204" pitchFamily="34" charset="-128"/>
              </a:rPr>
              <a:t>Чрез фондацията членовете на Ротари намират удовлетворение от това, че служат на другите. Фондацията предлага безброй възможности за всички членове, възпитаници и техни приятели да правят добро в своите общности и в света - и да променят реално живота на хората в нужда.</a:t>
            </a:r>
          </a:p>
          <a:p>
            <a:r>
              <a:rPr lang="bg-BG" noProof="0" dirty="0">
                <a:latin typeface="Arial" panose="020B0604020202020204" pitchFamily="34" charset="0"/>
                <a:ea typeface="MS PGothic" panose="020B0600070205080204" pitchFamily="34" charset="-128"/>
              </a:rPr>
              <a:t>И благодарение на Фондацията хората по целия свят разпознават Ротари като фактор за положителна промяна в света.</a:t>
            </a:r>
          </a:p>
          <a:p>
            <a:r>
              <a:rPr lang="bg-BG" noProof="0" dirty="0">
                <a:latin typeface="Arial" panose="020B0604020202020204" pitchFamily="34" charset="0"/>
                <a:ea typeface="MS PGothic" panose="020B0600070205080204" pitchFamily="34" charset="-128"/>
              </a:rPr>
              <a:t>Има много начини, по които можете да подобрите живота днес и да изградите по-добро бъдеще чрез Ротари:</a:t>
            </a:r>
          </a:p>
          <a:p>
            <a:pPr marL="171450" indent="-171450">
              <a:buFont typeface="Arial" panose="020B0604020202020204" pitchFamily="34" charset="0"/>
              <a:buChar char="•"/>
            </a:pPr>
            <a:r>
              <a:rPr lang="bg-BG" noProof="0" dirty="0">
                <a:latin typeface="Arial" panose="020B0604020202020204" pitchFamily="34" charset="0"/>
                <a:ea typeface="MS PGothic" panose="020B0600070205080204" pitchFamily="34" charset="-128"/>
              </a:rPr>
              <a:t>Работете с международен партньорски клуб, за да разработите проект в една от шестте области на фокус на Ротари и да кандидатствате за глобален грант</a:t>
            </a:r>
          </a:p>
          <a:p>
            <a:pPr marL="171450" indent="-171450">
              <a:buFont typeface="Arial" panose="020B0604020202020204" pitchFamily="34" charset="0"/>
              <a:buChar char="•"/>
            </a:pPr>
            <a:r>
              <a:rPr lang="bg-BG" noProof="0" dirty="0">
                <a:latin typeface="Arial" panose="020B0604020202020204" pitchFamily="34" charset="0"/>
                <a:ea typeface="MS PGothic" panose="020B0600070205080204" pitchFamily="34" charset="-128"/>
              </a:rPr>
              <a:t>Участвайте или подкрепяйте проектите за безвъзмездни средства на вашия клуб или </a:t>
            </a:r>
            <a:r>
              <a:rPr lang="bg-BG" noProof="0" dirty="0" err="1">
                <a:latin typeface="Arial" panose="020B0604020202020204" pitchFamily="34" charset="0"/>
                <a:ea typeface="MS PGothic" panose="020B0600070205080204" pitchFamily="34" charset="-128"/>
              </a:rPr>
              <a:t>дистрикт</a:t>
            </a:r>
            <a:endParaRPr lang="bg-BG" noProof="0" dirty="0">
              <a:latin typeface="Arial" panose="020B0604020202020204" pitchFamily="34" charset="0"/>
              <a:ea typeface="MS PGothic" panose="020B0600070205080204" pitchFamily="34" charset="-128"/>
            </a:endParaRPr>
          </a:p>
          <a:p>
            <a:pPr marL="171450" indent="-171450">
              <a:buFont typeface="Arial" panose="020B0604020202020204" pitchFamily="34" charset="0"/>
              <a:buChar char="•"/>
            </a:pPr>
            <a:r>
              <a:rPr lang="bg-BG" noProof="0" dirty="0">
                <a:latin typeface="Arial" panose="020B0604020202020204" pitchFamily="34" charset="0"/>
                <a:ea typeface="MS PGothic" panose="020B0600070205080204" pitchFamily="34" charset="-128"/>
              </a:rPr>
              <a:t>Дайте своя принос към Фондацията, за да гарантирате, че тя ще може да продължи да прави добро в света още дълги години</a:t>
            </a:r>
          </a:p>
        </p:txBody>
      </p:sp>
      <p:sp>
        <p:nvSpPr>
          <p:cNvPr id="89092" name="Date Placeholder 3">
            <a:extLst>
              <a:ext uri="{FF2B5EF4-FFF2-40B4-BE49-F238E27FC236}">
                <a16:creationId xmlns:a16="http://schemas.microsoft.com/office/drawing/2014/main" id="{40FF25B7-BC81-4609-326B-7015C8F1E98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7A617324-66C9-4FC0-A35B-F4B4B1AF750D}" type="datetime1">
              <a:rPr lang="en-US" altLang="en-US" sz="1200" smtClean="0"/>
              <a:pPr/>
              <a:t>4/7/2025</a:t>
            </a:fld>
            <a:endParaRPr lang="en-US" altLang="en-US" sz="1200"/>
          </a:p>
        </p:txBody>
      </p:sp>
      <p:sp>
        <p:nvSpPr>
          <p:cNvPr id="89093" name="Slide Number Placeholder 4">
            <a:extLst>
              <a:ext uri="{FF2B5EF4-FFF2-40B4-BE49-F238E27FC236}">
                <a16:creationId xmlns:a16="http://schemas.microsoft.com/office/drawing/2014/main" id="{E91646F4-6EB6-7AA9-04D6-104EDD14B3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ヒラギノ角ゴ Pro W3" pitchFamily="-84" charset="-128"/>
              </a:defRPr>
            </a:lvl1pPr>
            <a:lvl2pPr marL="742950" indent="-285750" defTabSz="931863">
              <a:defRPr sz="2400">
                <a:solidFill>
                  <a:schemeClr val="tx1"/>
                </a:solidFill>
                <a:latin typeface="Arial" panose="020B0604020202020204" pitchFamily="34" charset="0"/>
                <a:ea typeface="ヒラギノ角ゴ Pro W3" pitchFamily="-84" charset="-128"/>
              </a:defRPr>
            </a:lvl2pPr>
            <a:lvl3pPr marL="1143000" indent="-228600" defTabSz="931863">
              <a:defRPr sz="2400">
                <a:solidFill>
                  <a:schemeClr val="tx1"/>
                </a:solidFill>
                <a:latin typeface="Arial" panose="020B0604020202020204" pitchFamily="34" charset="0"/>
                <a:ea typeface="ヒラギノ角ゴ Pro W3" pitchFamily="-84" charset="-128"/>
              </a:defRPr>
            </a:lvl3pPr>
            <a:lvl4pPr marL="1600200" indent="-228600" defTabSz="931863">
              <a:defRPr sz="2400">
                <a:solidFill>
                  <a:schemeClr val="tx1"/>
                </a:solidFill>
                <a:latin typeface="Arial" panose="020B0604020202020204" pitchFamily="34" charset="0"/>
                <a:ea typeface="ヒラギノ角ゴ Pro W3" pitchFamily="-84" charset="-128"/>
              </a:defRPr>
            </a:lvl4pPr>
            <a:lvl5pPr marL="2057400" indent="-228600" defTabSz="931863">
              <a:defRPr sz="24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760ADFB1-A3BA-4A6A-A8F6-ADA9249324DE}" type="slidenum">
              <a:rPr lang="en-US" altLang="en-US" sz="1200"/>
              <a:pPr/>
              <a:t>76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bg-BG" sz="1800" dirty="0">
                <a:effectLst/>
                <a:latin typeface="Calibri" panose="020F0502020204030204" pitchFamily="34" charset="0"/>
                <a:ea typeface="Calibri" panose="020F0502020204030204" pitchFamily="34" charset="0"/>
                <a:cs typeface="Times New Roman" panose="02020603050405020304" pitchFamily="18" charset="0"/>
              </a:rPr>
              <a:t>Днес 120 години по-късно Ротари интернешънъл наброява повече от 32 000 клуба, разположени в над 200 страни и географски райони. Всички ние сме част от семейството на Ротари, което се състои от над 1,2 милиона ротарианци.</a:t>
            </a:r>
          </a:p>
          <a:p>
            <a:pPr>
              <a:lnSpc>
                <a:spcPct val="107000"/>
              </a:lnSpc>
              <a:spcAft>
                <a:spcPts val="800"/>
              </a:spcAft>
            </a:pPr>
            <a:r>
              <a:rPr lang="bg-BG" sz="1800" dirty="0">
                <a:effectLst/>
                <a:latin typeface="Calibri" panose="020F0502020204030204" pitchFamily="34" charset="0"/>
                <a:ea typeface="Calibri" panose="020F0502020204030204" pitchFamily="34" charset="0"/>
                <a:cs typeface="Times New Roman" panose="02020603050405020304" pitchFamily="18" charset="0"/>
              </a:rPr>
              <a:t>За да бъде по-лесно администрирането на всички клубове, те са обединени в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Дистрикти</a:t>
            </a:r>
            <a:r>
              <a:rPr lang="bg-BG" sz="1800" dirty="0">
                <a:effectLst/>
                <a:latin typeface="Calibri" panose="020F0502020204030204" pitchFamily="34" charset="0"/>
                <a:ea typeface="Calibri" panose="020F0502020204030204" pitchFamily="34" charset="0"/>
                <a:cs typeface="Times New Roman" panose="02020603050405020304" pitchFamily="18" charset="0"/>
              </a:rPr>
              <a:t>. Нашият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a:t>
            </a:r>
            <a:r>
              <a:rPr lang="bg-BG" sz="1800" dirty="0">
                <a:effectLst/>
                <a:latin typeface="Calibri" panose="020F0502020204030204" pitchFamily="34" charset="0"/>
                <a:ea typeface="Calibri" panose="020F0502020204030204" pitchFamily="34" charset="0"/>
                <a:cs typeface="Times New Roman" panose="02020603050405020304" pitchFamily="18" charset="0"/>
              </a:rPr>
              <a:t> се състои от 86 клуба. Има държави, в които има повече от 1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a:t>
            </a:r>
            <a:r>
              <a:rPr lang="bg-BG" sz="1800" dirty="0">
                <a:effectLst/>
                <a:latin typeface="Calibri" panose="020F0502020204030204" pitchFamily="34" charset="0"/>
                <a:ea typeface="Calibri" panose="020F0502020204030204" pitchFamily="34" charset="0"/>
                <a:cs typeface="Times New Roman" panose="02020603050405020304" pitchFamily="18" charset="0"/>
              </a:rPr>
              <a:t>, например нашите приятели в Турция са разделени в три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Дистрикта</a:t>
            </a:r>
            <a:r>
              <a:rPr lang="bg-BG" sz="1800" dirty="0">
                <a:effectLst/>
                <a:latin typeface="Calibri" panose="020F0502020204030204" pitchFamily="34" charset="0"/>
                <a:ea typeface="Calibri" panose="020F0502020204030204" pitchFamily="34" charset="0"/>
                <a:cs typeface="Times New Roman" panose="02020603050405020304" pitchFamily="18" charset="0"/>
              </a:rPr>
              <a:t>. Има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Дистрикти</a:t>
            </a:r>
            <a:r>
              <a:rPr lang="bg-BG" sz="1800" dirty="0">
                <a:effectLst/>
                <a:latin typeface="Calibri" panose="020F0502020204030204" pitchFamily="34" charset="0"/>
                <a:ea typeface="Calibri" panose="020F0502020204030204" pitchFamily="34" charset="0"/>
                <a:cs typeface="Times New Roman" panose="02020603050405020304" pitchFamily="18" charset="0"/>
              </a:rPr>
              <a:t>, които са разположени на територията на две държави – например нашите приятели в Република Румъния и Република Молдова представляват един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a:t>
            </a:r>
            <a:r>
              <a:rPr lang="bg-BG" sz="1800" dirty="0">
                <a:effectLst/>
                <a:latin typeface="Calibri" panose="020F0502020204030204" pitchFamily="34" charset="0"/>
                <a:ea typeface="Calibri" panose="020F0502020204030204" pitchFamily="34" charset="0"/>
                <a:cs typeface="Times New Roman" panose="02020603050405020304" pitchFamily="18" charset="0"/>
              </a:rPr>
              <a:t>. А има дори и градове, в които има по няколко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Дистрикта</a:t>
            </a:r>
            <a:r>
              <a:rPr lang="bg-BG" sz="1800" dirty="0">
                <a:effectLst/>
                <a:latin typeface="Calibri" panose="020F0502020204030204" pitchFamily="34" charset="0"/>
                <a:ea typeface="Calibri" panose="020F0502020204030204" pitchFamily="34" charset="0"/>
                <a:cs typeface="Times New Roman" panose="02020603050405020304" pitchFamily="18" charset="0"/>
              </a:rPr>
              <a:t>. Това са мегаполиси, пример за такъв град е Мумбай, Индия.</a:t>
            </a:r>
          </a:p>
          <a:p>
            <a:pPr>
              <a:lnSpc>
                <a:spcPct val="107000"/>
              </a:lnSpc>
              <a:spcAft>
                <a:spcPts val="800"/>
              </a:spcAft>
            </a:pPr>
            <a:r>
              <a:rPr lang="bg-BG" sz="1800" dirty="0">
                <a:effectLst/>
                <a:latin typeface="Calibri" panose="020F0502020204030204" pitchFamily="34" charset="0"/>
                <a:ea typeface="Calibri" panose="020F0502020204030204" pitchFamily="34" charset="0"/>
                <a:cs typeface="Times New Roman" panose="02020603050405020304" pitchFamily="18" charset="0"/>
              </a:rPr>
              <a:t>Всички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Дистрикти</a:t>
            </a:r>
            <a:r>
              <a:rPr lang="bg-BG" sz="1800" dirty="0">
                <a:effectLst/>
                <a:latin typeface="Calibri" panose="020F0502020204030204" pitchFamily="34" charset="0"/>
                <a:ea typeface="Calibri" panose="020F0502020204030204" pitchFamily="34" charset="0"/>
                <a:cs typeface="Times New Roman" panose="02020603050405020304" pitchFamily="18" charset="0"/>
              </a:rPr>
              <a:t> на Ротари са обединени в зони, отново на географски принцип. Номерът на нашата зона е 21. Тя е разделена на две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подзони</a:t>
            </a:r>
            <a:r>
              <a:rPr lang="bg-BG" sz="1800" dirty="0">
                <a:effectLst/>
                <a:latin typeface="Calibri" panose="020F0502020204030204" pitchFamily="34" charset="0"/>
                <a:ea typeface="Calibri" panose="020F0502020204030204" pitchFamily="34" charset="0"/>
                <a:cs typeface="Times New Roman" panose="02020603050405020304" pitchFamily="18" charset="0"/>
              </a:rPr>
              <a:t>, като в зона А попадат 11 държави в 8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Дистрикта</a:t>
            </a:r>
            <a:r>
              <a:rPr lang="bg-BG" sz="1800" dirty="0">
                <a:effectLst/>
                <a:latin typeface="Calibri" panose="020F0502020204030204" pitchFamily="34" charset="0"/>
                <a:ea typeface="Calibri" panose="020F0502020204030204" pitchFamily="34" charset="0"/>
                <a:cs typeface="Times New Roman" panose="02020603050405020304" pitchFamily="18" charset="0"/>
              </a:rPr>
              <a:t>. В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подзона</a:t>
            </a:r>
            <a:r>
              <a:rPr lang="bg-BG" sz="1800" dirty="0">
                <a:effectLst/>
                <a:latin typeface="Calibri" panose="020F0502020204030204" pitchFamily="34" charset="0"/>
                <a:ea typeface="Calibri" panose="020F0502020204030204" pitchFamily="34" charset="0"/>
                <a:cs typeface="Times New Roman" panose="02020603050405020304" pitchFamily="18" charset="0"/>
              </a:rPr>
              <a:t> Б, където попада и нашият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a:t>
            </a:r>
            <a:r>
              <a:rPr lang="bg-BG" sz="1800" dirty="0">
                <a:effectLst/>
                <a:latin typeface="Calibri" panose="020F0502020204030204" pitchFamily="34" charset="0"/>
                <a:ea typeface="Calibri" panose="020F0502020204030204" pitchFamily="34" charset="0"/>
                <a:cs typeface="Times New Roman" panose="02020603050405020304" pitchFamily="18" charset="0"/>
              </a:rPr>
              <a:t> 2482 – България, са включени 24 държави, 13 </a:t>
            </a:r>
            <a:r>
              <a:rPr lang="bg-BG" sz="1800" dirty="0" err="1">
                <a:effectLst/>
                <a:latin typeface="Calibri" panose="020F0502020204030204" pitchFamily="34" charset="0"/>
                <a:ea typeface="Calibri" panose="020F0502020204030204" pitchFamily="34" charset="0"/>
                <a:cs typeface="Times New Roman" panose="02020603050405020304" pitchFamily="18" charset="0"/>
              </a:rPr>
              <a:t>дистрикта</a:t>
            </a:r>
            <a:r>
              <a:rPr lang="bg-BG" sz="1800" dirty="0">
                <a:effectLst/>
                <a:latin typeface="Calibri" panose="020F0502020204030204" pitchFamily="34" charset="0"/>
                <a:ea typeface="Calibri" panose="020F0502020204030204" pitchFamily="34" charset="0"/>
                <a:cs typeface="Times New Roman" panose="02020603050405020304" pitchFamily="18" charset="0"/>
              </a:rPr>
              <a:t>, разположени на 3 континента Европа, Азия и Африка. </a:t>
            </a:r>
            <a:br>
              <a:rPr lang="bg-BG" sz="1800" dirty="0">
                <a:effectLst/>
                <a:latin typeface="Calibri" panose="020F0502020204030204" pitchFamily="34" charset="0"/>
                <a:ea typeface="Calibri" panose="020F0502020204030204" pitchFamily="34" charset="0"/>
                <a:cs typeface="Times New Roman" panose="02020603050405020304" pitchFamily="18" charset="0"/>
              </a:rPr>
            </a:br>
            <a:endParaRPr lang="bg-BG" dirty="0"/>
          </a:p>
        </p:txBody>
      </p:sp>
      <p:sp>
        <p:nvSpPr>
          <p:cNvPr id="4" name="Slide Number Placeholder 3"/>
          <p:cNvSpPr>
            <a:spLocks noGrp="1"/>
          </p:cNvSpPr>
          <p:nvPr>
            <p:ph type="sldNum" sz="quarter" idx="5"/>
          </p:nvPr>
        </p:nvSpPr>
        <p:spPr/>
        <p:txBody>
          <a:bodyPr/>
          <a:lstStyle/>
          <a:p>
            <a:fld id="{5F7D0D09-A5E5-4516-AA7C-52F5A1CFFF83}" type="slidenum">
              <a:rPr lang="bg-BG" smtClean="0"/>
              <a:t>32</a:t>
            </a:fld>
            <a:endParaRPr lang="bg-BG"/>
          </a:p>
        </p:txBody>
      </p:sp>
    </p:spTree>
    <p:extLst>
      <p:ext uri="{BB962C8B-B14F-4D97-AF65-F5344CB8AC3E}">
        <p14:creationId xmlns:p14="http://schemas.microsoft.com/office/powerpoint/2010/main" val="305524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33</a:t>
            </a:fld>
            <a:endParaRPr lang="bg-BG"/>
          </a:p>
        </p:txBody>
      </p:sp>
    </p:spTree>
    <p:extLst>
      <p:ext uri="{BB962C8B-B14F-4D97-AF65-F5344CB8AC3E}">
        <p14:creationId xmlns:p14="http://schemas.microsoft.com/office/powerpoint/2010/main" val="4182729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34</a:t>
            </a:fld>
            <a:endParaRPr lang="bg-BG"/>
          </a:p>
        </p:txBody>
      </p:sp>
    </p:spTree>
    <p:extLst>
      <p:ext uri="{BB962C8B-B14F-4D97-AF65-F5344CB8AC3E}">
        <p14:creationId xmlns:p14="http://schemas.microsoft.com/office/powerpoint/2010/main" val="126405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35</a:t>
            </a:fld>
            <a:endParaRPr lang="bg-BG"/>
          </a:p>
        </p:txBody>
      </p:sp>
    </p:spTree>
    <p:extLst>
      <p:ext uri="{BB962C8B-B14F-4D97-AF65-F5344CB8AC3E}">
        <p14:creationId xmlns:p14="http://schemas.microsoft.com/office/powerpoint/2010/main" val="1782905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36</a:t>
            </a:fld>
            <a:endParaRPr lang="bg-BG"/>
          </a:p>
        </p:txBody>
      </p:sp>
    </p:spTree>
    <p:extLst>
      <p:ext uri="{BB962C8B-B14F-4D97-AF65-F5344CB8AC3E}">
        <p14:creationId xmlns:p14="http://schemas.microsoft.com/office/powerpoint/2010/main" val="415734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bg-BG" sz="1800" dirty="0">
                <a:effectLst/>
                <a:latin typeface="Calibri" panose="020F0502020204030204" pitchFamily="34" charset="0"/>
                <a:ea typeface="Calibri" panose="020F0502020204030204" pitchFamily="34" charset="0"/>
                <a:cs typeface="Times New Roman" panose="02020603050405020304" pitchFamily="18" charset="0"/>
              </a:rPr>
            </a:br>
            <a:r>
              <a:rPr lang="bg-BG" sz="1800" dirty="0">
                <a:effectLst/>
                <a:latin typeface="Calibri" panose="020F0502020204030204" pitchFamily="34" charset="0"/>
                <a:ea typeface="Calibri" panose="020F0502020204030204" pitchFamily="34" charset="0"/>
                <a:cs typeface="Times New Roman" panose="02020603050405020304" pitchFamily="18" charset="0"/>
              </a:rPr>
              <a:t>Нашата организация дава много възможности да се срещнете и да се запознаете с ротарианци от цял свят. </a:t>
            </a:r>
          </a:p>
        </p:txBody>
      </p:sp>
      <p:sp>
        <p:nvSpPr>
          <p:cNvPr id="4" name="Slide Number Placeholder 3"/>
          <p:cNvSpPr>
            <a:spLocks noGrp="1"/>
          </p:cNvSpPr>
          <p:nvPr>
            <p:ph type="sldNum" sz="quarter" idx="5"/>
          </p:nvPr>
        </p:nvSpPr>
        <p:spPr/>
        <p:txBody>
          <a:bodyPr/>
          <a:lstStyle/>
          <a:p>
            <a:fld id="{5F7D0D09-A5E5-4516-AA7C-52F5A1CFFF83}" type="slidenum">
              <a:rPr lang="bg-BG" smtClean="0"/>
              <a:t>37</a:t>
            </a:fld>
            <a:endParaRPr lang="bg-BG"/>
          </a:p>
        </p:txBody>
      </p:sp>
    </p:spTree>
    <p:extLst>
      <p:ext uri="{BB962C8B-B14F-4D97-AF65-F5344CB8AC3E}">
        <p14:creationId xmlns:p14="http://schemas.microsoft.com/office/powerpoint/2010/main" val="2387602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Заглавка разд.">
    <p:spTree>
      <p:nvGrpSpPr>
        <p:cNvPr id="1" name=""/>
        <p:cNvGrpSpPr/>
        <p:nvPr/>
      </p:nvGrpSpPr>
      <p:grpSpPr>
        <a:xfrm>
          <a:off x="0" y="0"/>
          <a:ext cx="0" cy="0"/>
          <a:chOff x="0" y="0"/>
          <a:chExt cx="0" cy="0"/>
        </a:xfrm>
      </p:grpSpPr>
      <p:sp>
        <p:nvSpPr>
          <p:cNvPr id="15" name="Правоъгълник 7">
            <a:extLst>
              <a:ext uri="{FF2B5EF4-FFF2-40B4-BE49-F238E27FC236}">
                <a16:creationId xmlns:a16="http://schemas.microsoft.com/office/drawing/2014/main" id="{AFB0669B-D7F0-4ABF-8FCF-838986AECE57}"/>
              </a:ext>
            </a:extLst>
          </p:cNvPr>
          <p:cNvSpPr/>
          <p:nvPr userDrawn="1"/>
        </p:nvSpPr>
        <p:spPr>
          <a:xfrm>
            <a:off x="0" y="2710007"/>
            <a:ext cx="12192000" cy="2500605"/>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ОБУЧЕНИЕ</a:t>
            </a:r>
            <a:r>
              <a:rPr lang="bg-BG" sz="5400" b="1" kern="1200" dirty="0">
                <a:solidFill>
                  <a:schemeClr val="lt1"/>
                </a:solidFill>
                <a:effectLst/>
                <a:latin typeface="Calibri" pitchFamily="34" charset="0"/>
                <a:ea typeface="+mn-ea"/>
                <a:cs typeface="Calibri" pitchFamily="34" charset="0"/>
              </a:rPr>
              <a:t> </a:t>
            </a:r>
          </a:p>
          <a:p>
            <a:pPr algn="ctr">
              <a:spcAft>
                <a:spcPts val="600"/>
              </a:spcAft>
            </a:pPr>
            <a:r>
              <a:rPr lang="bg-BG" sz="4400" b="1" kern="1200" dirty="0">
                <a:solidFill>
                  <a:schemeClr val="lt1"/>
                </a:solidFill>
                <a:effectLst/>
                <a:latin typeface="Calibri" pitchFamily="34" charset="0"/>
                <a:ea typeface="+mn-ea"/>
                <a:cs typeface="Calibri" pitchFamily="34" charset="0"/>
              </a:rPr>
              <a:t>на новоприети ротарианци </a:t>
            </a:r>
          </a:p>
          <a:p>
            <a:pPr algn="ctr">
              <a:spcAft>
                <a:spcPts val="600"/>
              </a:spcAft>
            </a:pPr>
            <a:endParaRPr lang="bg-BG" sz="1000" b="1" kern="1200" dirty="0">
              <a:solidFill>
                <a:schemeClr val="lt1"/>
              </a:solidFill>
              <a:effectLst/>
              <a:latin typeface="+mn-lt"/>
              <a:ea typeface="+mn-ea"/>
              <a:cs typeface="+mn-cs"/>
            </a:endParaRPr>
          </a:p>
        </p:txBody>
      </p:sp>
      <p:pic>
        <p:nvPicPr>
          <p:cNvPr id="4" name="Картина 12">
            <a:extLst>
              <a:ext uri="{FF2B5EF4-FFF2-40B4-BE49-F238E27FC236}">
                <a16:creationId xmlns:a16="http://schemas.microsoft.com/office/drawing/2014/main" id="{25785038-6C6D-45BF-900D-790650F3AE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6" name="Picture 2" descr="E:\000000000000000000 Zone 21B\D2482\Margarita blanka\T2425EN-Logo-RGB.png">
            <a:extLst>
              <a:ext uri="{FF2B5EF4-FFF2-40B4-BE49-F238E27FC236}">
                <a16:creationId xmlns:a16="http://schemas.microsoft.com/office/drawing/2014/main" id="{A4EFAAAC-0ED3-462A-B0A0-DBE6DF73C26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4523" y="552663"/>
            <a:ext cx="1468933" cy="869569"/>
          </a:xfrm>
          <a:prstGeom prst="rect">
            <a:avLst/>
          </a:prstGeom>
          <a:noFill/>
          <a:extLst>
            <a:ext uri="{909E8E84-426E-40DD-AFC4-6F175D3DCCD1}">
              <a14:hiddenFill xmlns:a14="http://schemas.microsoft.com/office/drawing/2010/main">
                <a:solidFill>
                  <a:srgbClr val="FFFFFF"/>
                </a:solidFill>
              </a14:hiddenFill>
            </a:ext>
          </a:extLst>
        </p:spPr>
      </p:pic>
      <p:sp>
        <p:nvSpPr>
          <p:cNvPr id="8" name="Текстово поле 7">
            <a:extLst>
              <a:ext uri="{FF2B5EF4-FFF2-40B4-BE49-F238E27FC236}">
                <a16:creationId xmlns:a16="http://schemas.microsoft.com/office/drawing/2014/main" id="{1F735CFA-B597-4FA0-BB17-104FA82DF662}"/>
              </a:ext>
            </a:extLst>
          </p:cNvPr>
          <p:cNvSpPr txBox="1"/>
          <p:nvPr userDrawn="1"/>
        </p:nvSpPr>
        <p:spPr>
          <a:xfrm>
            <a:off x="3774649" y="6156801"/>
            <a:ext cx="4860626" cy="369332"/>
          </a:xfrm>
          <a:prstGeom prst="rect">
            <a:avLst/>
          </a:prstGeom>
          <a:noFill/>
        </p:spPr>
        <p:txBody>
          <a:bodyPr wrap="none" rtlCol="0">
            <a:spAutoFit/>
          </a:bodyPr>
          <a:lstStyle/>
          <a:p>
            <a:pPr algn="ctr"/>
            <a:r>
              <a:rPr lang="bg-BG" dirty="0">
                <a:solidFill>
                  <a:srgbClr val="002060"/>
                </a:solidFill>
              </a:rPr>
              <a:t>22.03.2025, Старозагорски минерални бани</a:t>
            </a:r>
          </a:p>
        </p:txBody>
      </p:sp>
      <p:sp>
        <p:nvSpPr>
          <p:cNvPr id="7" name="TextBox 9">
            <a:extLst>
              <a:ext uri="{FF2B5EF4-FFF2-40B4-BE49-F238E27FC236}">
                <a16:creationId xmlns:a16="http://schemas.microsoft.com/office/drawing/2014/main" id="{75AEA747-56F6-49BF-B81C-5CE838EB10C6}"/>
              </a:ext>
            </a:extLst>
          </p:cNvPr>
          <p:cNvSpPr txBox="1">
            <a:spLocks noChangeArrowheads="1"/>
          </p:cNvSpPr>
          <p:nvPr userDrawn="1"/>
        </p:nvSpPr>
        <p:spPr bwMode="auto">
          <a:xfrm>
            <a:off x="4800571" y="634959"/>
            <a:ext cx="28087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bg-BG"/>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ru-RU" altLang="en-US" sz="1400" dirty="0">
                <a:solidFill>
                  <a:srgbClr val="002060"/>
                </a:solidFill>
                <a:latin typeface="Georgia" pitchFamily="18" charset="0"/>
                <a:ea typeface="MS PGothic" pitchFamily="34" charset="-128"/>
                <a:cs typeface="Georgia" pitchFamily="18" charset="0"/>
              </a:rPr>
              <a:t>Година 2024-2025</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Президент РИ: </a:t>
            </a:r>
            <a:r>
              <a:rPr lang="bg-BG" altLang="en-US" sz="1400" dirty="0">
                <a:solidFill>
                  <a:srgbClr val="002060"/>
                </a:solidFill>
                <a:latin typeface="Georgia" pitchFamily="18" charset="0"/>
                <a:ea typeface="MS PGothic" pitchFamily="34" charset="-128"/>
                <a:cs typeface="Georgia" pitchFamily="18" charset="0"/>
              </a:rPr>
              <a:t>Стефани </a:t>
            </a:r>
            <a:r>
              <a:rPr lang="bg-BG" altLang="en-US" sz="1400" dirty="0" err="1">
                <a:solidFill>
                  <a:srgbClr val="002060"/>
                </a:solidFill>
                <a:latin typeface="Georgia" pitchFamily="18" charset="0"/>
                <a:ea typeface="MS PGothic" pitchFamily="34" charset="-128"/>
                <a:cs typeface="Georgia" pitchFamily="18" charset="0"/>
              </a:rPr>
              <a:t>Урчик</a:t>
            </a:r>
            <a:endParaRPr lang="ru-RU" altLang="en-US" sz="1400" dirty="0">
              <a:solidFill>
                <a:srgbClr val="002060"/>
              </a:solidFill>
              <a:latin typeface="Georgia" pitchFamily="18" charset="0"/>
              <a:ea typeface="MS PGothic" pitchFamily="34" charset="-128"/>
              <a:cs typeface="Georgia" pitchFamily="18" charset="0"/>
            </a:endParaRP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ДГ: Маргарита Богданова</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Дистрикт 2482</a:t>
            </a:r>
            <a:endParaRPr lang="en-US" altLang="en-US" sz="1400" dirty="0">
              <a:solidFill>
                <a:srgbClr val="002060"/>
              </a:solidFill>
              <a:latin typeface="Georgia" pitchFamily="18" charset="0"/>
              <a:ea typeface="MS PGothic" pitchFamily="34" charset="-128"/>
              <a:cs typeface="Georgia" pitchFamily="18" charset="0"/>
            </a:endParaRPr>
          </a:p>
        </p:txBody>
      </p:sp>
    </p:spTree>
    <p:extLst>
      <p:ext uri="{BB962C8B-B14F-4D97-AF65-F5344CB8AC3E}">
        <p14:creationId xmlns:p14="http://schemas.microsoft.com/office/powerpoint/2010/main" val="82998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5F5B240-F4CF-4BF8-A2FE-750FB210A467}" type="datetimeFigureOut">
              <a:rPr lang="en-US" smtClean="0"/>
              <a:t>4/7/2025</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49C53940-FF31-44F9-8AF6-1DC7701B4155}" type="slidenum">
              <a:rPr lang="en-US" smtClean="0"/>
              <a:t>‹#›</a:t>
            </a:fld>
            <a:endParaRPr lang="en-US"/>
          </a:p>
        </p:txBody>
      </p:sp>
    </p:spTree>
    <p:extLst>
      <p:ext uri="{BB962C8B-B14F-4D97-AF65-F5344CB8AC3E}">
        <p14:creationId xmlns:p14="http://schemas.microsoft.com/office/powerpoint/2010/main" val="176482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5F5B240-F4CF-4BF8-A2FE-750FB210A467}" type="datetimeFigureOut">
              <a:rPr lang="en-US" smtClean="0"/>
              <a:t>4/7/2025</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49C53940-FF31-44F9-8AF6-1DC7701B4155}" type="slidenum">
              <a:rPr lang="en-US" smtClean="0"/>
              <a:t>‹#›</a:t>
            </a:fld>
            <a:endParaRPr lang="en-US"/>
          </a:p>
        </p:txBody>
      </p:sp>
    </p:spTree>
    <p:extLst>
      <p:ext uri="{BB962C8B-B14F-4D97-AF65-F5344CB8AC3E}">
        <p14:creationId xmlns:p14="http://schemas.microsoft.com/office/powerpoint/2010/main" val="390825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5F5B240-F4CF-4BF8-A2FE-750FB210A467}" type="datetimeFigureOut">
              <a:rPr lang="en-US" smtClean="0"/>
              <a:t>4/7/2025</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49C53940-FF31-44F9-8AF6-1DC7701B4155}" type="slidenum">
              <a:rPr lang="en-US" smtClean="0"/>
              <a:t>‹#›</a:t>
            </a:fld>
            <a:endParaRPr lang="en-US"/>
          </a:p>
        </p:txBody>
      </p:sp>
    </p:spTree>
    <p:extLst>
      <p:ext uri="{BB962C8B-B14F-4D97-AF65-F5344CB8AC3E}">
        <p14:creationId xmlns:p14="http://schemas.microsoft.com/office/powerpoint/2010/main" val="2545092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0"/>
            <a:ext cx="2844800" cy="365125"/>
          </a:xfrm>
          <a:prstGeom prst="rect">
            <a:avLst/>
          </a:prstGeom>
        </p:spPr>
        <p:txBody>
          <a:bodyPr/>
          <a:lstStyle/>
          <a:p>
            <a:fld id="{65F5B240-F4CF-4BF8-A2FE-750FB210A467}" type="datetimeFigureOut">
              <a:rPr lang="en-US" smtClean="0"/>
              <a:t>4/7/2025</a:t>
            </a:fld>
            <a:endParaRPr lang="en-US"/>
          </a:p>
        </p:txBody>
      </p:sp>
      <p:sp>
        <p:nvSpPr>
          <p:cNvPr id="8" name="Footer Placeholder 7"/>
          <p:cNvSpPr>
            <a:spLocks noGrp="1"/>
          </p:cNvSpPr>
          <p:nvPr>
            <p:ph type="ftr" sz="quarter" idx="11"/>
          </p:nvPr>
        </p:nvSpPr>
        <p:spPr>
          <a:xfrm>
            <a:off x="4165600" y="6356350"/>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0"/>
            <a:ext cx="2844800" cy="365125"/>
          </a:xfrm>
          <a:prstGeom prst="rect">
            <a:avLst/>
          </a:prstGeom>
        </p:spPr>
        <p:txBody>
          <a:bodyPr/>
          <a:lstStyle/>
          <a:p>
            <a:fld id="{49C53940-FF31-44F9-8AF6-1DC7701B4155}" type="slidenum">
              <a:rPr lang="en-US" smtClean="0"/>
              <a:t>‹#›</a:t>
            </a:fld>
            <a:endParaRPr lang="en-US"/>
          </a:p>
        </p:txBody>
      </p:sp>
    </p:spTree>
    <p:extLst>
      <p:ext uri="{BB962C8B-B14F-4D97-AF65-F5344CB8AC3E}">
        <p14:creationId xmlns:p14="http://schemas.microsoft.com/office/powerpoint/2010/main" val="104140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a:prstGeom prst="rect">
            <a:avLst/>
          </a:prstGeom>
        </p:spPr>
        <p:txBody>
          <a:bodyPr/>
          <a:lstStyle/>
          <a:p>
            <a:fld id="{65F5B240-F4CF-4BF8-A2FE-750FB210A467}" type="datetimeFigureOut">
              <a:rPr lang="en-US" smtClean="0"/>
              <a:t>4/7/2025</a:t>
            </a:fld>
            <a:endParaRPr lang="en-US"/>
          </a:p>
        </p:txBody>
      </p:sp>
      <p:sp>
        <p:nvSpPr>
          <p:cNvPr id="3" name="Footer Placeholder 2"/>
          <p:cNvSpPr>
            <a:spLocks noGrp="1"/>
          </p:cNvSpPr>
          <p:nvPr>
            <p:ph type="ftr" sz="quarter" idx="11"/>
          </p:nvPr>
        </p:nvSpPr>
        <p:spPr>
          <a:xfrm>
            <a:off x="4165600" y="6356350"/>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0"/>
            <a:ext cx="2844800" cy="365125"/>
          </a:xfrm>
          <a:prstGeom prst="rect">
            <a:avLst/>
          </a:prstGeom>
        </p:spPr>
        <p:txBody>
          <a:bodyPr/>
          <a:lstStyle/>
          <a:p>
            <a:fld id="{49C53940-FF31-44F9-8AF6-1DC7701B4155}" type="slidenum">
              <a:rPr lang="en-US" smtClean="0"/>
              <a:t>‹#›</a:t>
            </a:fld>
            <a:endParaRPr lang="en-US"/>
          </a:p>
        </p:txBody>
      </p:sp>
    </p:spTree>
    <p:extLst>
      <p:ext uri="{BB962C8B-B14F-4D97-AF65-F5344CB8AC3E}">
        <p14:creationId xmlns:p14="http://schemas.microsoft.com/office/powerpoint/2010/main" val="1692310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5"/>
            <a:ext cx="10363200" cy="1470025"/>
          </a:xfrm>
        </p:spPr>
        <p:txBody>
          <a:bodyPr/>
          <a:lstStyle>
            <a:lvl1pPr>
              <a:defRPr/>
            </a:lvl1pPr>
          </a:lstStyle>
          <a:p>
            <a:r>
              <a:rPr lang="bg-BG" dirty="0"/>
              <a:t>Подраздел</a:t>
            </a:r>
            <a:endParaRPr lang="en-US" dirty="0"/>
          </a:p>
        </p:txBody>
      </p:sp>
      <p:sp>
        <p:nvSpPr>
          <p:cNvPr id="7" name="Subtitle 2"/>
          <p:cNvSpPr txBox="1">
            <a:spLocks/>
          </p:cNvSpPr>
          <p:nvPr userDrawn="1"/>
        </p:nvSpPr>
        <p:spPr>
          <a:xfrm>
            <a:off x="1981200" y="4038600"/>
            <a:ext cx="8534400" cy="17526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bg-BG" sz="2000" dirty="0">
                <a:solidFill>
                  <a:schemeClr val="tx1"/>
                </a:solidFill>
                <a:latin typeface="Calibri" pitchFamily="34" charset="0"/>
                <a:cs typeface="Calibri" pitchFamily="34" charset="0"/>
              </a:rPr>
              <a:t>Кратко описание</a:t>
            </a:r>
            <a:r>
              <a:rPr lang="bg-BG" sz="2000" baseline="0" dirty="0">
                <a:solidFill>
                  <a:schemeClr val="tx1"/>
                </a:solidFill>
                <a:latin typeface="Calibri" pitchFamily="34" charset="0"/>
                <a:cs typeface="Calibri" pitchFamily="34" charset="0"/>
              </a:rPr>
              <a:t>, ако е необходимо. </a:t>
            </a:r>
            <a:r>
              <a:rPr lang="en-US" sz="2000" kern="1200" baseline="0" dirty="0" err="1">
                <a:solidFill>
                  <a:schemeClr val="tx1"/>
                </a:solidFill>
                <a:latin typeface="Calibri" pitchFamily="34" charset="0"/>
                <a:ea typeface="+mn-ea"/>
                <a:cs typeface="Calibri" pitchFamily="34" charset="0"/>
              </a:rPr>
              <a:t>Lorem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ipsum</a:t>
            </a:r>
            <a:r>
              <a:rPr lang="en-US" sz="2000" kern="1200" baseline="0" dirty="0">
                <a:solidFill>
                  <a:schemeClr val="tx1"/>
                </a:solidFill>
                <a:latin typeface="Calibri" pitchFamily="34" charset="0"/>
                <a:ea typeface="+mn-ea"/>
                <a:cs typeface="Calibri" pitchFamily="34" charset="0"/>
              </a:rPr>
              <a:t> dolor sit </a:t>
            </a:r>
            <a:r>
              <a:rPr lang="en-US" sz="2000" kern="1200" baseline="0" dirty="0" err="1">
                <a:solidFill>
                  <a:schemeClr val="tx1"/>
                </a:solidFill>
                <a:latin typeface="Calibri" pitchFamily="34" charset="0"/>
                <a:ea typeface="+mn-ea"/>
                <a:cs typeface="Calibri" pitchFamily="34" charset="0"/>
              </a:rPr>
              <a:t>amet</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consectetur</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adipiscing</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elit</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Nunc</a:t>
            </a:r>
            <a:r>
              <a:rPr lang="en-US" sz="2000" kern="1200" baseline="0" dirty="0">
                <a:solidFill>
                  <a:schemeClr val="tx1"/>
                </a:solidFill>
                <a:latin typeface="Calibri" pitchFamily="34" charset="0"/>
                <a:ea typeface="+mn-ea"/>
                <a:cs typeface="Calibri" pitchFamily="34" charset="0"/>
              </a:rPr>
              <a:t> in </a:t>
            </a:r>
            <a:r>
              <a:rPr lang="en-US" sz="2000" kern="1200" baseline="0" dirty="0" err="1">
                <a:solidFill>
                  <a:schemeClr val="tx1"/>
                </a:solidFill>
                <a:latin typeface="Calibri" pitchFamily="34" charset="0"/>
                <a:ea typeface="+mn-ea"/>
                <a:cs typeface="Calibri" pitchFamily="34" charset="0"/>
              </a:rPr>
              <a:t>sagittis</a:t>
            </a:r>
            <a:r>
              <a:rPr lang="en-US" sz="2000" kern="1200" baseline="0" dirty="0">
                <a:solidFill>
                  <a:schemeClr val="tx1"/>
                </a:solidFill>
                <a:latin typeface="Calibri" pitchFamily="34" charset="0"/>
                <a:ea typeface="+mn-ea"/>
                <a:cs typeface="Calibri" pitchFamily="34" charset="0"/>
              </a:rPr>
              <a:t> sem. </a:t>
            </a:r>
            <a:r>
              <a:rPr lang="en-US" sz="2000" kern="1200" baseline="0" dirty="0" err="1">
                <a:solidFill>
                  <a:schemeClr val="tx1"/>
                </a:solidFill>
                <a:latin typeface="Calibri" pitchFamily="34" charset="0"/>
                <a:ea typeface="+mn-ea"/>
                <a:cs typeface="Calibri" pitchFamily="34" charset="0"/>
              </a:rPr>
              <a:t>Fusce</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interdum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aliquam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velit</a:t>
            </a:r>
            <a:r>
              <a:rPr lang="en-US" sz="2000" kern="1200" baseline="0" dirty="0">
                <a:solidFill>
                  <a:schemeClr val="tx1"/>
                </a:solidFill>
                <a:latin typeface="Calibri" pitchFamily="34" charset="0"/>
                <a:ea typeface="+mn-ea"/>
                <a:cs typeface="Calibri" pitchFamily="34" charset="0"/>
              </a:rPr>
              <a:t> ac </a:t>
            </a:r>
            <a:r>
              <a:rPr lang="en-US" sz="2000" kern="1200" baseline="0" dirty="0" err="1">
                <a:solidFill>
                  <a:schemeClr val="tx1"/>
                </a:solidFill>
                <a:latin typeface="Calibri" pitchFamily="34" charset="0"/>
                <a:ea typeface="+mn-ea"/>
                <a:cs typeface="Calibri" pitchFamily="34" charset="0"/>
              </a:rPr>
              <a:t>aliquam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Donec</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posuere</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leo</a:t>
            </a:r>
            <a:r>
              <a:rPr lang="en-US" sz="2000" kern="1200" baseline="0" dirty="0">
                <a:solidFill>
                  <a:schemeClr val="tx1"/>
                </a:solidFill>
                <a:latin typeface="Calibri" pitchFamily="34" charset="0"/>
                <a:ea typeface="+mn-ea"/>
                <a:cs typeface="Calibri" pitchFamily="34" charset="0"/>
              </a:rPr>
              <a:t> ac </a:t>
            </a:r>
            <a:r>
              <a:rPr lang="en-US" sz="2000" kern="1200" baseline="0" dirty="0" err="1">
                <a:solidFill>
                  <a:schemeClr val="tx1"/>
                </a:solidFill>
                <a:latin typeface="Calibri" pitchFamily="34" charset="0"/>
                <a:ea typeface="+mn-ea"/>
                <a:cs typeface="Calibri" pitchFamily="34" charset="0"/>
              </a:rPr>
              <a:t>mauris</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sagittis</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vestibulum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Nunc</a:t>
            </a:r>
            <a:r>
              <a:rPr lang="en-US" sz="2000" kern="1200" baseline="0" dirty="0">
                <a:solidFill>
                  <a:schemeClr val="tx1"/>
                </a:solidFill>
                <a:latin typeface="Calibri" pitchFamily="34" charset="0"/>
                <a:ea typeface="+mn-ea"/>
                <a:cs typeface="Calibri" pitchFamily="34" charset="0"/>
              </a:rPr>
              <a:t> at </a:t>
            </a:r>
            <a:r>
              <a:rPr lang="en-US" sz="2000" kern="1200" baseline="0" dirty="0" err="1">
                <a:solidFill>
                  <a:schemeClr val="tx1"/>
                </a:solidFill>
                <a:latin typeface="Calibri" pitchFamily="34" charset="0"/>
                <a:ea typeface="+mn-ea"/>
                <a:cs typeface="Calibri" pitchFamily="34" charset="0"/>
              </a:rPr>
              <a:t>sollicitudin</a:t>
            </a:r>
            <a:r>
              <a:rPr lang="en-US" sz="2000" kern="1200" baseline="0" dirty="0">
                <a:solidFill>
                  <a:schemeClr val="tx1"/>
                </a:solidFill>
                <a:latin typeface="Calibri" pitchFamily="34" charset="0"/>
                <a:ea typeface="+mn-ea"/>
                <a:cs typeface="Calibri" pitchFamily="34" charset="0"/>
              </a:rPr>
              <a:t> est. </a:t>
            </a:r>
            <a:r>
              <a:rPr lang="en-US" sz="2000" kern="1200" baseline="0" dirty="0" err="1">
                <a:solidFill>
                  <a:schemeClr val="tx1"/>
                </a:solidFill>
                <a:latin typeface="Calibri" pitchFamily="34" charset="0"/>
                <a:ea typeface="+mn-ea"/>
                <a:cs typeface="Calibri" pitchFamily="34" charset="0"/>
              </a:rPr>
              <a:t>Phasellus</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enim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ipsum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blandit</a:t>
            </a:r>
            <a:r>
              <a:rPr lang="en-US" sz="2000" kern="1200" baseline="0" dirty="0">
                <a:solidFill>
                  <a:schemeClr val="tx1"/>
                </a:solidFill>
                <a:latin typeface="Calibri" pitchFamily="34" charset="0"/>
                <a:ea typeface="+mn-ea"/>
                <a:cs typeface="Calibri" pitchFamily="34" charset="0"/>
              </a:rPr>
              <a:t> et </a:t>
            </a:r>
            <a:r>
              <a:rPr lang="en-US" sz="2000" kern="1200" baseline="0" dirty="0" err="1">
                <a:solidFill>
                  <a:schemeClr val="tx1"/>
                </a:solidFill>
                <a:latin typeface="Calibri" pitchFamily="34" charset="0"/>
                <a:ea typeface="+mn-ea"/>
                <a:cs typeface="Calibri" pitchFamily="34" charset="0"/>
              </a:rPr>
              <a:t>nunc</a:t>
            </a:r>
            <a:r>
              <a:rPr lang="en-US" sz="2000" kern="1200" baseline="0" dirty="0">
                <a:solidFill>
                  <a:schemeClr val="tx1"/>
                </a:solidFill>
                <a:latin typeface="Calibri" pitchFamily="34" charset="0"/>
                <a:ea typeface="+mn-ea"/>
                <a:cs typeface="Calibri" pitchFamily="34" charset="0"/>
              </a:rPr>
              <a:t> non, </a:t>
            </a:r>
            <a:r>
              <a:rPr lang="en-US" sz="2000" kern="1200" baseline="0" dirty="0" err="1">
                <a:solidFill>
                  <a:schemeClr val="tx1"/>
                </a:solidFill>
                <a:latin typeface="Calibri" pitchFamily="34" charset="0"/>
                <a:ea typeface="+mn-ea"/>
                <a:cs typeface="Calibri" pitchFamily="34" charset="0"/>
              </a:rPr>
              <a:t>convallis</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rutrum</a:t>
            </a:r>
            <a:r>
              <a:rPr lang="en-US" sz="2000" kern="1200" baseline="0" dirty="0">
                <a:solidFill>
                  <a:schemeClr val="tx1"/>
                </a:solidFill>
                <a:latin typeface="Calibri" pitchFamily="34" charset="0"/>
                <a:ea typeface="+mn-ea"/>
                <a:cs typeface="Calibri" pitchFamily="34" charset="0"/>
              </a:rPr>
              <a:t> </a:t>
            </a:r>
            <a:r>
              <a:rPr lang="en-US" sz="2000" kern="1200" baseline="0" dirty="0" err="1">
                <a:solidFill>
                  <a:schemeClr val="tx1"/>
                </a:solidFill>
                <a:latin typeface="Calibri" pitchFamily="34" charset="0"/>
                <a:ea typeface="+mn-ea"/>
                <a:cs typeface="Calibri" pitchFamily="34" charset="0"/>
              </a:rPr>
              <a:t>nisl</a:t>
            </a:r>
            <a:r>
              <a:rPr lang="en-US" sz="2000" kern="1200" baseline="0" dirty="0">
                <a:solidFill>
                  <a:schemeClr val="tx1"/>
                </a:solidFill>
                <a:latin typeface="Calibri" pitchFamily="34" charset="0"/>
                <a:ea typeface="+mn-ea"/>
                <a:cs typeface="Calibri" pitchFamily="34" charset="0"/>
              </a:rPr>
              <a:t>.</a:t>
            </a:r>
          </a:p>
        </p:txBody>
      </p:sp>
    </p:spTree>
    <p:extLst>
      <p:ext uri="{BB962C8B-B14F-4D97-AF65-F5344CB8AC3E}">
        <p14:creationId xmlns:p14="http://schemas.microsoft.com/office/powerpoint/2010/main" val="4148955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088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32103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163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48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лавка разд.">
    <p:spTree>
      <p:nvGrpSpPr>
        <p:cNvPr id="1" name=""/>
        <p:cNvGrpSpPr/>
        <p:nvPr/>
      </p:nvGrpSpPr>
      <p:grpSpPr>
        <a:xfrm>
          <a:off x="0" y="0"/>
          <a:ext cx="0" cy="0"/>
          <a:chOff x="0" y="0"/>
          <a:chExt cx="0" cy="0"/>
        </a:xfrm>
      </p:grpSpPr>
      <p:sp>
        <p:nvSpPr>
          <p:cNvPr id="15" name="Правоъгълник 7">
            <a:extLst>
              <a:ext uri="{FF2B5EF4-FFF2-40B4-BE49-F238E27FC236}">
                <a16:creationId xmlns:a16="http://schemas.microsoft.com/office/drawing/2014/main" id="{AFB0669B-D7F0-4ABF-8FCF-838986AECE57}"/>
              </a:ext>
            </a:extLst>
          </p:cNvPr>
          <p:cNvSpPr/>
          <p:nvPr userDrawn="1"/>
        </p:nvSpPr>
        <p:spPr>
          <a:xfrm>
            <a:off x="0" y="2691881"/>
            <a:ext cx="12192000" cy="2500605"/>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ОБУЧЕНИЕ</a:t>
            </a:r>
            <a:r>
              <a:rPr lang="bg-BG" sz="5400" b="1" kern="1200" dirty="0">
                <a:solidFill>
                  <a:schemeClr val="lt1"/>
                </a:solidFill>
                <a:effectLst/>
                <a:latin typeface="Calibri" pitchFamily="34" charset="0"/>
                <a:ea typeface="+mn-ea"/>
                <a:cs typeface="Calibri" pitchFamily="34" charset="0"/>
              </a:rPr>
              <a:t> </a:t>
            </a:r>
          </a:p>
          <a:p>
            <a:pPr algn="ctr">
              <a:spcAft>
                <a:spcPts val="600"/>
              </a:spcAft>
            </a:pPr>
            <a:r>
              <a:rPr lang="bg-BG" sz="4400" b="1" kern="1200" dirty="0">
                <a:solidFill>
                  <a:schemeClr val="lt1"/>
                </a:solidFill>
                <a:effectLst/>
                <a:latin typeface="Calibri" pitchFamily="34" charset="0"/>
                <a:ea typeface="+mn-ea"/>
                <a:cs typeface="Calibri" pitchFamily="34" charset="0"/>
              </a:rPr>
              <a:t>на новоприети ротарианци </a:t>
            </a:r>
          </a:p>
          <a:p>
            <a:pPr algn="ctr">
              <a:spcAft>
                <a:spcPts val="600"/>
              </a:spcAft>
            </a:pPr>
            <a:endParaRPr lang="bg-BG" sz="1000" b="1" kern="1200" dirty="0">
              <a:solidFill>
                <a:schemeClr val="lt1"/>
              </a:solidFill>
              <a:effectLst/>
              <a:latin typeface="+mn-lt"/>
              <a:ea typeface="+mn-ea"/>
              <a:cs typeface="+mn-cs"/>
            </a:endParaRPr>
          </a:p>
        </p:txBody>
      </p:sp>
      <p:pic>
        <p:nvPicPr>
          <p:cNvPr id="4" name="Картина 12">
            <a:extLst>
              <a:ext uri="{FF2B5EF4-FFF2-40B4-BE49-F238E27FC236}">
                <a16:creationId xmlns:a16="http://schemas.microsoft.com/office/drawing/2014/main" id="{363AEC35-5A55-429C-A81D-5AF7EF64B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6" name="Picture 2" descr="E:\000000000000000000 Zone 21B\D2482\Margarita blanka\T2425EN-Logo-RGB.png">
            <a:extLst>
              <a:ext uri="{FF2B5EF4-FFF2-40B4-BE49-F238E27FC236}">
                <a16:creationId xmlns:a16="http://schemas.microsoft.com/office/drawing/2014/main" id="{3EEFE19B-66D6-4799-91E9-1188687B649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87165" y="528178"/>
            <a:ext cx="1468933" cy="8695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58A65B35-0003-43FE-AC44-24D7D94B713B}"/>
              </a:ext>
            </a:extLst>
          </p:cNvPr>
          <p:cNvSpPr txBox="1">
            <a:spLocks noChangeArrowheads="1"/>
          </p:cNvSpPr>
          <p:nvPr userDrawn="1"/>
        </p:nvSpPr>
        <p:spPr bwMode="auto">
          <a:xfrm>
            <a:off x="4800571" y="634959"/>
            <a:ext cx="28087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bg-BG"/>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ru-RU" altLang="en-US" sz="1400" dirty="0">
                <a:solidFill>
                  <a:srgbClr val="002060"/>
                </a:solidFill>
                <a:latin typeface="Georgia" pitchFamily="18" charset="0"/>
                <a:ea typeface="MS PGothic" pitchFamily="34" charset="-128"/>
                <a:cs typeface="Georgia" pitchFamily="18" charset="0"/>
              </a:rPr>
              <a:t>Година 2024-2025</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Президент РИ: </a:t>
            </a:r>
            <a:r>
              <a:rPr lang="bg-BG" altLang="en-US" sz="1400" dirty="0">
                <a:solidFill>
                  <a:srgbClr val="002060"/>
                </a:solidFill>
                <a:latin typeface="Georgia" pitchFamily="18" charset="0"/>
                <a:ea typeface="MS PGothic" pitchFamily="34" charset="-128"/>
                <a:cs typeface="Georgia" pitchFamily="18" charset="0"/>
              </a:rPr>
              <a:t>Стефани </a:t>
            </a:r>
            <a:r>
              <a:rPr lang="bg-BG" altLang="en-US" sz="1400" dirty="0" err="1">
                <a:solidFill>
                  <a:srgbClr val="002060"/>
                </a:solidFill>
                <a:latin typeface="Georgia" pitchFamily="18" charset="0"/>
                <a:ea typeface="MS PGothic" pitchFamily="34" charset="-128"/>
                <a:cs typeface="Georgia" pitchFamily="18" charset="0"/>
              </a:rPr>
              <a:t>Урчик</a:t>
            </a:r>
            <a:endParaRPr lang="ru-RU" altLang="en-US" sz="1400" dirty="0">
              <a:solidFill>
                <a:srgbClr val="002060"/>
              </a:solidFill>
              <a:latin typeface="Georgia" pitchFamily="18" charset="0"/>
              <a:ea typeface="MS PGothic" pitchFamily="34" charset="-128"/>
              <a:cs typeface="Georgia" pitchFamily="18" charset="0"/>
            </a:endParaRP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ДГ: Маргарита Богданова</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Дистрикт 2482</a:t>
            </a:r>
            <a:endParaRPr lang="en-US" altLang="en-US" sz="1400" dirty="0">
              <a:solidFill>
                <a:srgbClr val="002060"/>
              </a:solidFill>
              <a:latin typeface="Georgia" pitchFamily="18" charset="0"/>
              <a:ea typeface="MS PGothic" pitchFamily="34" charset="-128"/>
              <a:cs typeface="Georgia" pitchFamily="18" charset="0"/>
            </a:endParaRPr>
          </a:p>
        </p:txBody>
      </p:sp>
      <p:sp>
        <p:nvSpPr>
          <p:cNvPr id="2" name="Правоъгълник 1">
            <a:extLst>
              <a:ext uri="{FF2B5EF4-FFF2-40B4-BE49-F238E27FC236}">
                <a16:creationId xmlns:a16="http://schemas.microsoft.com/office/drawing/2014/main" id="{F23FC62C-5CEE-42AB-813A-782BA6B3185C}"/>
              </a:ext>
            </a:extLst>
          </p:cNvPr>
          <p:cNvSpPr/>
          <p:nvPr userDrawn="1"/>
        </p:nvSpPr>
        <p:spPr>
          <a:xfrm>
            <a:off x="3665687" y="6277469"/>
            <a:ext cx="4860625" cy="369332"/>
          </a:xfrm>
          <a:prstGeom prst="rect">
            <a:avLst/>
          </a:prstGeom>
        </p:spPr>
        <p:txBody>
          <a:bodyPr wrap="none">
            <a:spAutoFit/>
          </a:bodyPr>
          <a:lstStyle/>
          <a:p>
            <a:pPr algn="ctr"/>
            <a:r>
              <a:rPr lang="bg-BG" dirty="0">
                <a:solidFill>
                  <a:srgbClr val="002060"/>
                </a:solidFill>
              </a:rPr>
              <a:t>22.03.2025, Старозагорски минерални бани</a:t>
            </a:r>
          </a:p>
        </p:txBody>
      </p:sp>
    </p:spTree>
    <p:extLst>
      <p:ext uri="{BB962C8B-B14F-4D97-AF65-F5344CB8AC3E}">
        <p14:creationId xmlns:p14="http://schemas.microsoft.com/office/powerpoint/2010/main" val="3163210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 Placeholder 2"/>
          <p:cNvSpPr>
            <a:spLocks noGrp="1"/>
          </p:cNvSpPr>
          <p:nvPr>
            <p:ph type="body" idx="1"/>
          </p:nvPr>
        </p:nvSpPr>
        <p:spPr>
          <a:xfrm>
            <a:off x="589660" y="1589518"/>
            <a:ext cx="11015529" cy="424725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49885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3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1753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3857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5F5B240-F4CF-4BF8-A2FE-750FB210A467}" type="datetimeFigureOut">
              <a:rPr lang="en-US" smtClean="0"/>
              <a:t>4/7/2025</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49C53940-FF31-44F9-8AF6-1DC7701B4155}" type="slidenum">
              <a:rPr lang="en-US" smtClean="0"/>
              <a:t>‹#›</a:t>
            </a:fld>
            <a:endParaRPr lang="en-US"/>
          </a:p>
        </p:txBody>
      </p:sp>
    </p:spTree>
    <p:extLst>
      <p:ext uri="{BB962C8B-B14F-4D97-AF65-F5344CB8AC3E}">
        <p14:creationId xmlns:p14="http://schemas.microsoft.com/office/powerpoint/2010/main" val="3001951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49C53940-FF31-44F9-8AF6-1DC7701B4155}" type="slidenum">
              <a:rPr lang="en-US" smtClean="0"/>
              <a:t>‹#›</a:t>
            </a:fld>
            <a:endParaRPr lang="en-US"/>
          </a:p>
        </p:txBody>
      </p:sp>
    </p:spTree>
    <p:extLst>
      <p:ext uri="{BB962C8B-B14F-4D97-AF65-F5344CB8AC3E}">
        <p14:creationId xmlns:p14="http://schemas.microsoft.com/office/powerpoint/2010/main" val="822382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2463" y="622300"/>
            <a:ext cx="10972800" cy="2887970"/>
          </a:xfrm>
          <a:prstGeom prst="rect">
            <a:avLst/>
          </a:prstGeom>
        </p:spPr>
        <p:txBody>
          <a:bodyPr>
            <a:spAutoFit/>
          </a:bodyPr>
          <a:lstStyle>
            <a:lvl1pPr>
              <a:lnSpc>
                <a:spcPts val="3400"/>
              </a:lnSpc>
              <a:spcBef>
                <a:spcPts val="1200"/>
              </a:spcBef>
              <a:defRPr sz="2600">
                <a:latin typeface="Lato"/>
              </a:defRPr>
            </a:lvl1pPr>
            <a:lvl2pPr>
              <a:lnSpc>
                <a:spcPts val="3400"/>
              </a:lnSpc>
              <a:spcBef>
                <a:spcPts val="1200"/>
              </a:spcBef>
              <a:defRPr sz="2600">
                <a:latin typeface="Lato"/>
              </a:defRPr>
            </a:lvl2pPr>
            <a:lvl3pPr>
              <a:lnSpc>
                <a:spcPts val="3400"/>
              </a:lnSpc>
              <a:spcBef>
                <a:spcPts val="1200"/>
              </a:spcBef>
              <a:defRPr sz="2600">
                <a:latin typeface="Lato"/>
              </a:defRPr>
            </a:lvl3pPr>
            <a:lvl4pPr>
              <a:lnSpc>
                <a:spcPts val="3400"/>
              </a:lnSpc>
              <a:spcBef>
                <a:spcPts val="1200"/>
              </a:spcBef>
              <a:defRPr sz="2600">
                <a:latin typeface="Lato"/>
              </a:defRPr>
            </a:lvl4pPr>
            <a:lvl5pPr>
              <a:lnSpc>
                <a:spcPts val="3400"/>
              </a:lnSpc>
              <a:spcBef>
                <a:spcPts val="1200"/>
              </a:spcBef>
              <a:defRPr sz="2600">
                <a:latin typeface="Lato"/>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661204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Заглавка разд.">
    <p:spTree>
      <p:nvGrpSpPr>
        <p:cNvPr id="1" name=""/>
        <p:cNvGrpSpPr/>
        <p:nvPr/>
      </p:nvGrpSpPr>
      <p:grpSpPr>
        <a:xfrm>
          <a:off x="0" y="0"/>
          <a:ext cx="0" cy="0"/>
          <a:chOff x="0" y="0"/>
          <a:chExt cx="0" cy="0"/>
        </a:xfrm>
      </p:grpSpPr>
      <p:sp>
        <p:nvSpPr>
          <p:cNvPr id="15" name="Правоъгълник 7">
            <a:extLst>
              <a:ext uri="{FF2B5EF4-FFF2-40B4-BE49-F238E27FC236}">
                <a16:creationId xmlns:a16="http://schemas.microsoft.com/office/drawing/2014/main" id="{AFB0669B-D7F0-4ABF-8FCF-838986AECE57}"/>
              </a:ext>
            </a:extLst>
          </p:cNvPr>
          <p:cNvSpPr/>
          <p:nvPr userDrawn="1"/>
        </p:nvSpPr>
        <p:spPr>
          <a:xfrm>
            <a:off x="0" y="2710007"/>
            <a:ext cx="12192000" cy="2500605"/>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ОБУЧЕНИЕ</a:t>
            </a:r>
            <a:r>
              <a:rPr lang="bg-BG" sz="5400" b="1" kern="1200" dirty="0">
                <a:solidFill>
                  <a:schemeClr val="lt1"/>
                </a:solidFill>
                <a:effectLst/>
                <a:latin typeface="Calibri" pitchFamily="34" charset="0"/>
                <a:ea typeface="+mn-ea"/>
                <a:cs typeface="Calibri" pitchFamily="34" charset="0"/>
              </a:rPr>
              <a:t> </a:t>
            </a:r>
          </a:p>
          <a:p>
            <a:pPr algn="ctr">
              <a:spcAft>
                <a:spcPts val="600"/>
              </a:spcAft>
            </a:pPr>
            <a:r>
              <a:rPr lang="bg-BG" sz="4400" b="1" kern="1200" dirty="0">
                <a:solidFill>
                  <a:schemeClr val="lt1"/>
                </a:solidFill>
                <a:effectLst/>
                <a:latin typeface="Calibri" pitchFamily="34" charset="0"/>
                <a:ea typeface="+mn-ea"/>
                <a:cs typeface="Calibri" pitchFamily="34" charset="0"/>
              </a:rPr>
              <a:t>на новоприети ротарианци </a:t>
            </a:r>
          </a:p>
          <a:p>
            <a:pPr algn="ctr">
              <a:spcAft>
                <a:spcPts val="600"/>
              </a:spcAft>
            </a:pPr>
            <a:endParaRPr lang="bg-BG" sz="1000" b="1" kern="1200" dirty="0">
              <a:solidFill>
                <a:schemeClr val="lt1"/>
              </a:solidFill>
              <a:effectLst/>
              <a:latin typeface="+mn-lt"/>
              <a:ea typeface="+mn-ea"/>
              <a:cs typeface="+mn-cs"/>
            </a:endParaRPr>
          </a:p>
        </p:txBody>
      </p:sp>
      <p:pic>
        <p:nvPicPr>
          <p:cNvPr id="4" name="Картина 12">
            <a:extLst>
              <a:ext uri="{FF2B5EF4-FFF2-40B4-BE49-F238E27FC236}">
                <a16:creationId xmlns:a16="http://schemas.microsoft.com/office/drawing/2014/main" id="{25785038-6C6D-45BF-900D-790650F3AE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6" name="Picture 2" descr="E:\000000000000000000 Zone 21B\D2482\Margarita blanka\T2425EN-Logo-RGB.png">
            <a:extLst>
              <a:ext uri="{FF2B5EF4-FFF2-40B4-BE49-F238E27FC236}">
                <a16:creationId xmlns:a16="http://schemas.microsoft.com/office/drawing/2014/main" id="{A4EFAAAC-0ED3-462A-B0A0-DBE6DF73C26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4523" y="552663"/>
            <a:ext cx="1468933" cy="8695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a:extLst>
              <a:ext uri="{FF2B5EF4-FFF2-40B4-BE49-F238E27FC236}">
                <a16:creationId xmlns:a16="http://schemas.microsoft.com/office/drawing/2014/main" id="{75AEA747-56F6-49BF-B81C-5CE838EB10C6}"/>
              </a:ext>
            </a:extLst>
          </p:cNvPr>
          <p:cNvSpPr txBox="1">
            <a:spLocks noChangeArrowheads="1"/>
          </p:cNvSpPr>
          <p:nvPr userDrawn="1"/>
        </p:nvSpPr>
        <p:spPr bwMode="auto">
          <a:xfrm>
            <a:off x="4800571" y="634959"/>
            <a:ext cx="28087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bg-BG"/>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ru-RU" altLang="en-US" sz="1400" dirty="0">
                <a:solidFill>
                  <a:srgbClr val="002060"/>
                </a:solidFill>
                <a:latin typeface="Georgia" pitchFamily="18" charset="0"/>
                <a:ea typeface="MS PGothic" pitchFamily="34" charset="-128"/>
                <a:cs typeface="Georgia" pitchFamily="18" charset="0"/>
              </a:rPr>
              <a:t>Година 2024-2025</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Президент РИ: </a:t>
            </a:r>
            <a:r>
              <a:rPr lang="bg-BG" altLang="en-US" sz="1400" dirty="0">
                <a:solidFill>
                  <a:srgbClr val="002060"/>
                </a:solidFill>
                <a:latin typeface="Georgia" pitchFamily="18" charset="0"/>
                <a:ea typeface="MS PGothic" pitchFamily="34" charset="-128"/>
                <a:cs typeface="Georgia" pitchFamily="18" charset="0"/>
              </a:rPr>
              <a:t>Стефани </a:t>
            </a:r>
            <a:r>
              <a:rPr lang="bg-BG" altLang="en-US" sz="1400" dirty="0" err="1">
                <a:solidFill>
                  <a:srgbClr val="002060"/>
                </a:solidFill>
                <a:latin typeface="Georgia" pitchFamily="18" charset="0"/>
                <a:ea typeface="MS PGothic" pitchFamily="34" charset="-128"/>
                <a:cs typeface="Georgia" pitchFamily="18" charset="0"/>
              </a:rPr>
              <a:t>Урчик</a:t>
            </a:r>
            <a:endParaRPr lang="ru-RU" altLang="en-US" sz="1400" dirty="0">
              <a:solidFill>
                <a:srgbClr val="002060"/>
              </a:solidFill>
              <a:latin typeface="Georgia" pitchFamily="18" charset="0"/>
              <a:ea typeface="MS PGothic" pitchFamily="34" charset="-128"/>
              <a:cs typeface="Georgia" pitchFamily="18" charset="0"/>
            </a:endParaRP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ДГ: Маргарита Богданова</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Дистрикт 2482</a:t>
            </a:r>
            <a:endParaRPr lang="en-US" altLang="en-US" sz="1400" dirty="0">
              <a:solidFill>
                <a:srgbClr val="002060"/>
              </a:solidFill>
              <a:latin typeface="Georgia" pitchFamily="18" charset="0"/>
              <a:ea typeface="MS PGothic" pitchFamily="34" charset="-128"/>
              <a:cs typeface="Georgia" pitchFamily="18" charset="0"/>
            </a:endParaRPr>
          </a:p>
        </p:txBody>
      </p:sp>
    </p:spTree>
    <p:extLst>
      <p:ext uri="{BB962C8B-B14F-4D97-AF65-F5344CB8AC3E}">
        <p14:creationId xmlns:p14="http://schemas.microsoft.com/office/powerpoint/2010/main" val="70458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Заглавен слайд">
    <p:spTree>
      <p:nvGrpSpPr>
        <p:cNvPr id="1" name=""/>
        <p:cNvGrpSpPr/>
        <p:nvPr/>
      </p:nvGrpSpPr>
      <p:grpSpPr>
        <a:xfrm>
          <a:off x="0" y="0"/>
          <a:ext cx="0" cy="0"/>
          <a:chOff x="0" y="0"/>
          <a:chExt cx="0" cy="0"/>
        </a:xfrm>
      </p:grpSpPr>
      <p:sp>
        <p:nvSpPr>
          <p:cNvPr id="11" name="Правоъгълник 7">
            <a:extLst>
              <a:ext uri="{FF2B5EF4-FFF2-40B4-BE49-F238E27FC236}">
                <a16:creationId xmlns:a16="http://schemas.microsoft.com/office/drawing/2014/main" id="{AFB0669B-D7F0-4ABF-8FCF-838986AECE57}"/>
              </a:ext>
            </a:extLst>
          </p:cNvPr>
          <p:cNvSpPr/>
          <p:nvPr userDrawn="1"/>
        </p:nvSpPr>
        <p:spPr>
          <a:xfrm>
            <a:off x="0" y="2912855"/>
            <a:ext cx="12192000" cy="125030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 </a:t>
            </a:r>
            <a:endParaRPr lang="bg-BG" sz="2800" b="1" kern="1200" dirty="0">
              <a:solidFill>
                <a:schemeClr val="lt1"/>
              </a:solidFill>
              <a:effectLst/>
              <a:latin typeface="Calibri" pitchFamily="34" charset="0"/>
              <a:ea typeface="+mn-ea"/>
              <a:cs typeface="Calibri" pitchFamily="34" charset="0"/>
            </a:endParaRPr>
          </a:p>
          <a:p>
            <a:pPr algn="ctr">
              <a:spcAft>
                <a:spcPts val="600"/>
              </a:spcAft>
            </a:pPr>
            <a:endParaRPr lang="bg-BG" sz="1000" b="1" kern="1200" dirty="0">
              <a:solidFill>
                <a:schemeClr val="lt1"/>
              </a:solidFill>
              <a:effectLst/>
              <a:latin typeface="+mn-lt"/>
              <a:ea typeface="+mn-ea"/>
              <a:cs typeface="+mn-cs"/>
            </a:endParaRPr>
          </a:p>
        </p:txBody>
      </p:sp>
      <p:pic>
        <p:nvPicPr>
          <p:cNvPr id="3" name="Картина 12">
            <a:extLst>
              <a:ext uri="{FF2B5EF4-FFF2-40B4-BE49-F238E27FC236}">
                <a16:creationId xmlns:a16="http://schemas.microsoft.com/office/drawing/2014/main" id="{403ED2C2-B497-40CB-BDA4-13FC0F400D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5" name="Picture 2" descr="E:\000000000000000000 Zone 21B\D2482\Margarita blanka\T2425EN-Logo-RGB.png">
            <a:extLst>
              <a:ext uri="{FF2B5EF4-FFF2-40B4-BE49-F238E27FC236}">
                <a16:creationId xmlns:a16="http://schemas.microsoft.com/office/drawing/2014/main" id="{B14A2131-9BCC-4A1C-AB41-5C7A99F2222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20635" y="552663"/>
            <a:ext cx="1468933" cy="8695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9">
            <a:extLst>
              <a:ext uri="{FF2B5EF4-FFF2-40B4-BE49-F238E27FC236}">
                <a16:creationId xmlns:a16="http://schemas.microsoft.com/office/drawing/2014/main" id="{64651953-17EE-434B-8060-6B0552DCCBE3}"/>
              </a:ext>
            </a:extLst>
          </p:cNvPr>
          <p:cNvSpPr txBox="1">
            <a:spLocks noChangeArrowheads="1"/>
          </p:cNvSpPr>
          <p:nvPr userDrawn="1"/>
        </p:nvSpPr>
        <p:spPr bwMode="auto">
          <a:xfrm>
            <a:off x="4691609" y="552663"/>
            <a:ext cx="28087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bg-BG"/>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ru-RU" altLang="en-US" sz="1400" dirty="0">
                <a:solidFill>
                  <a:srgbClr val="002060"/>
                </a:solidFill>
                <a:latin typeface="Georgia" pitchFamily="18" charset="0"/>
                <a:ea typeface="MS PGothic" pitchFamily="34" charset="-128"/>
                <a:cs typeface="Georgia" pitchFamily="18" charset="0"/>
              </a:rPr>
              <a:t>Година 2024-2025</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Президент РИ: </a:t>
            </a:r>
            <a:r>
              <a:rPr lang="bg-BG" altLang="en-US" sz="1400" dirty="0">
                <a:solidFill>
                  <a:srgbClr val="002060"/>
                </a:solidFill>
                <a:latin typeface="Georgia" pitchFamily="18" charset="0"/>
                <a:ea typeface="MS PGothic" pitchFamily="34" charset="-128"/>
                <a:cs typeface="Georgia" pitchFamily="18" charset="0"/>
              </a:rPr>
              <a:t>Стефани </a:t>
            </a:r>
            <a:r>
              <a:rPr lang="bg-BG" altLang="en-US" sz="1400" dirty="0" err="1">
                <a:solidFill>
                  <a:srgbClr val="002060"/>
                </a:solidFill>
                <a:latin typeface="Georgia" pitchFamily="18" charset="0"/>
                <a:ea typeface="MS PGothic" pitchFamily="34" charset="-128"/>
                <a:cs typeface="Georgia" pitchFamily="18" charset="0"/>
              </a:rPr>
              <a:t>Урчик</a:t>
            </a:r>
            <a:endParaRPr lang="ru-RU" altLang="en-US" sz="1400" dirty="0">
              <a:solidFill>
                <a:srgbClr val="002060"/>
              </a:solidFill>
              <a:latin typeface="Georgia" pitchFamily="18" charset="0"/>
              <a:ea typeface="MS PGothic" pitchFamily="34" charset="-128"/>
              <a:cs typeface="Georgia" pitchFamily="18" charset="0"/>
            </a:endParaRP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ДГ: Маргарита Богданова</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Дистрикт 2482</a:t>
            </a:r>
            <a:endParaRPr lang="en-US" altLang="en-US" sz="1400" dirty="0">
              <a:solidFill>
                <a:srgbClr val="002060"/>
              </a:solidFill>
              <a:latin typeface="Georgia" pitchFamily="18" charset="0"/>
              <a:ea typeface="MS PGothic" pitchFamily="34" charset="-128"/>
              <a:cs typeface="Georgia" pitchFamily="18" charset="0"/>
            </a:endParaRPr>
          </a:p>
        </p:txBody>
      </p:sp>
    </p:spTree>
    <p:extLst>
      <p:ext uri="{BB962C8B-B14F-4D97-AF65-F5344CB8AC3E}">
        <p14:creationId xmlns:p14="http://schemas.microsoft.com/office/powerpoint/2010/main" val="1643491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609601" y="1606712"/>
            <a:ext cx="544541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428040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Заглавка разд.">
    <p:spTree>
      <p:nvGrpSpPr>
        <p:cNvPr id="1" name=""/>
        <p:cNvGrpSpPr/>
        <p:nvPr/>
      </p:nvGrpSpPr>
      <p:grpSpPr>
        <a:xfrm>
          <a:off x="0" y="0"/>
          <a:ext cx="0" cy="0"/>
          <a:chOff x="0" y="0"/>
          <a:chExt cx="0" cy="0"/>
        </a:xfrm>
      </p:grpSpPr>
      <p:sp>
        <p:nvSpPr>
          <p:cNvPr id="15" name="Правоъгълник 7">
            <a:extLst>
              <a:ext uri="{FF2B5EF4-FFF2-40B4-BE49-F238E27FC236}">
                <a16:creationId xmlns:a16="http://schemas.microsoft.com/office/drawing/2014/main" id="{AFB0669B-D7F0-4ABF-8FCF-838986AECE57}"/>
              </a:ext>
            </a:extLst>
          </p:cNvPr>
          <p:cNvSpPr/>
          <p:nvPr userDrawn="1"/>
        </p:nvSpPr>
        <p:spPr>
          <a:xfrm>
            <a:off x="0" y="2561252"/>
            <a:ext cx="12192000" cy="2500605"/>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ОБУЧЕНИЕ</a:t>
            </a:r>
            <a:r>
              <a:rPr lang="bg-BG" sz="5400" b="1" kern="1200" dirty="0">
                <a:solidFill>
                  <a:schemeClr val="lt1"/>
                </a:solidFill>
                <a:effectLst/>
                <a:latin typeface="Calibri" pitchFamily="34" charset="0"/>
                <a:ea typeface="+mn-ea"/>
                <a:cs typeface="Calibri" pitchFamily="34" charset="0"/>
              </a:rPr>
              <a:t> </a:t>
            </a:r>
          </a:p>
          <a:p>
            <a:pPr algn="ctr">
              <a:spcAft>
                <a:spcPts val="600"/>
              </a:spcAft>
            </a:pPr>
            <a:r>
              <a:rPr lang="bg-BG" sz="4400" b="1" kern="1200" dirty="0">
                <a:solidFill>
                  <a:schemeClr val="lt1"/>
                </a:solidFill>
                <a:effectLst/>
                <a:latin typeface="Calibri" pitchFamily="34" charset="0"/>
                <a:ea typeface="+mn-ea"/>
                <a:cs typeface="Calibri" pitchFamily="34" charset="0"/>
              </a:rPr>
              <a:t>на новоприети ротарианци </a:t>
            </a:r>
          </a:p>
          <a:p>
            <a:pPr algn="ctr">
              <a:spcAft>
                <a:spcPts val="600"/>
              </a:spcAft>
            </a:pPr>
            <a:endParaRPr lang="bg-BG" sz="1000" b="1" kern="1200" dirty="0">
              <a:solidFill>
                <a:schemeClr val="lt1"/>
              </a:solidFill>
              <a:effectLst/>
              <a:latin typeface="+mn-lt"/>
              <a:ea typeface="+mn-ea"/>
              <a:cs typeface="+mn-cs"/>
            </a:endParaRPr>
          </a:p>
        </p:txBody>
      </p:sp>
      <p:pic>
        <p:nvPicPr>
          <p:cNvPr id="4" name="Картина 12">
            <a:extLst>
              <a:ext uri="{FF2B5EF4-FFF2-40B4-BE49-F238E27FC236}">
                <a16:creationId xmlns:a16="http://schemas.microsoft.com/office/drawing/2014/main" id="{76CAB047-1B63-4C09-89C9-C6055E2FC7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6" name="Picture 2" descr="E:\000000000000000000 Zone 21B\D2482\Margarita blanka\T2425EN-Logo-RGB.png">
            <a:extLst>
              <a:ext uri="{FF2B5EF4-FFF2-40B4-BE49-F238E27FC236}">
                <a16:creationId xmlns:a16="http://schemas.microsoft.com/office/drawing/2014/main" id="{9346B186-7319-404F-8FD5-9802D6BFA4B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87165" y="528178"/>
            <a:ext cx="1468933" cy="8695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0956D67C-3724-40EE-B5C4-2EB459E1C354}"/>
              </a:ext>
            </a:extLst>
          </p:cNvPr>
          <p:cNvSpPr txBox="1">
            <a:spLocks noChangeArrowheads="1"/>
          </p:cNvSpPr>
          <p:nvPr userDrawn="1"/>
        </p:nvSpPr>
        <p:spPr bwMode="auto">
          <a:xfrm>
            <a:off x="4800571" y="634959"/>
            <a:ext cx="28087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bg-BG"/>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ru-RU" altLang="en-US" sz="1400" dirty="0">
                <a:solidFill>
                  <a:srgbClr val="002060"/>
                </a:solidFill>
                <a:latin typeface="Georgia" pitchFamily="18" charset="0"/>
                <a:ea typeface="MS PGothic" pitchFamily="34" charset="-128"/>
                <a:cs typeface="Georgia" pitchFamily="18" charset="0"/>
              </a:rPr>
              <a:t>Година 2024-2025</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Президент РИ: </a:t>
            </a:r>
            <a:r>
              <a:rPr lang="bg-BG" altLang="en-US" sz="1400" dirty="0">
                <a:solidFill>
                  <a:srgbClr val="002060"/>
                </a:solidFill>
                <a:latin typeface="Georgia" pitchFamily="18" charset="0"/>
                <a:ea typeface="MS PGothic" pitchFamily="34" charset="-128"/>
                <a:cs typeface="Georgia" pitchFamily="18" charset="0"/>
              </a:rPr>
              <a:t>Стефани </a:t>
            </a:r>
            <a:r>
              <a:rPr lang="bg-BG" altLang="en-US" sz="1400" dirty="0" err="1">
                <a:solidFill>
                  <a:srgbClr val="002060"/>
                </a:solidFill>
                <a:latin typeface="Georgia" pitchFamily="18" charset="0"/>
                <a:ea typeface="MS PGothic" pitchFamily="34" charset="-128"/>
                <a:cs typeface="Georgia" pitchFamily="18" charset="0"/>
              </a:rPr>
              <a:t>Урчик</a:t>
            </a:r>
            <a:endParaRPr lang="ru-RU" altLang="en-US" sz="1400" dirty="0">
              <a:solidFill>
                <a:srgbClr val="002060"/>
              </a:solidFill>
              <a:latin typeface="Georgia" pitchFamily="18" charset="0"/>
              <a:ea typeface="MS PGothic" pitchFamily="34" charset="-128"/>
              <a:cs typeface="Georgia" pitchFamily="18" charset="0"/>
            </a:endParaRP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ДГ: Маргарита Богданова</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Дистрикт 2482</a:t>
            </a:r>
            <a:endParaRPr lang="en-US" altLang="en-US" sz="1400" dirty="0">
              <a:solidFill>
                <a:srgbClr val="002060"/>
              </a:solidFill>
              <a:latin typeface="Georgia" pitchFamily="18" charset="0"/>
              <a:ea typeface="MS PGothic" pitchFamily="34" charset="-128"/>
              <a:cs typeface="Georgia" pitchFamily="18" charset="0"/>
            </a:endParaRPr>
          </a:p>
        </p:txBody>
      </p:sp>
      <p:sp>
        <p:nvSpPr>
          <p:cNvPr id="2" name="Правоъгълник 1">
            <a:extLst>
              <a:ext uri="{FF2B5EF4-FFF2-40B4-BE49-F238E27FC236}">
                <a16:creationId xmlns:a16="http://schemas.microsoft.com/office/drawing/2014/main" id="{A63C043F-8261-46B0-B2ED-462958F27785}"/>
              </a:ext>
            </a:extLst>
          </p:cNvPr>
          <p:cNvSpPr/>
          <p:nvPr userDrawn="1"/>
        </p:nvSpPr>
        <p:spPr>
          <a:xfrm>
            <a:off x="3774649" y="6360759"/>
            <a:ext cx="4860625" cy="369332"/>
          </a:xfrm>
          <a:prstGeom prst="rect">
            <a:avLst/>
          </a:prstGeom>
        </p:spPr>
        <p:txBody>
          <a:bodyPr wrap="none">
            <a:spAutoFit/>
          </a:bodyPr>
          <a:lstStyle/>
          <a:p>
            <a:pPr algn="ctr"/>
            <a:r>
              <a:rPr lang="bg-BG" dirty="0">
                <a:solidFill>
                  <a:srgbClr val="002060"/>
                </a:solidFill>
              </a:rPr>
              <a:t>22.03.2025, Старозагорски минерални бани</a:t>
            </a:r>
          </a:p>
        </p:txBody>
      </p:sp>
    </p:spTree>
    <p:extLst>
      <p:ext uri="{BB962C8B-B14F-4D97-AF65-F5344CB8AC3E}">
        <p14:creationId xmlns:p14="http://schemas.microsoft.com/office/powerpoint/2010/main" val="3494917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9" name="Content Placeholder 2"/>
          <p:cNvSpPr>
            <a:spLocks noGrp="1"/>
          </p:cNvSpPr>
          <p:nvPr>
            <p:ph sz="half" idx="10"/>
          </p:nvPr>
        </p:nvSpPr>
        <p:spPr>
          <a:xfrm>
            <a:off x="609601" y="1600201"/>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0" name="Content Placeholder 2"/>
          <p:cNvSpPr>
            <a:spLocks noGrp="1"/>
          </p:cNvSpPr>
          <p:nvPr>
            <p:ph sz="half" idx="12"/>
          </p:nvPr>
        </p:nvSpPr>
        <p:spPr>
          <a:xfrm>
            <a:off x="3370179" y="1606712"/>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2970626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A644EB-257A-A883-47DC-BCC3D67110C1}"/>
              </a:ext>
            </a:extLst>
          </p:cNvPr>
          <p:cNvSpPr/>
          <p:nvPr userDrawn="1"/>
        </p:nvSpPr>
        <p:spPr>
          <a:xfrm>
            <a:off x="0" y="0"/>
            <a:ext cx="12192000" cy="6858000"/>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a:p>
        </p:txBody>
      </p:sp>
      <p:sp>
        <p:nvSpPr>
          <p:cNvPr id="3"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199299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0" y="2282825"/>
            <a:ext cx="12192000" cy="1374776"/>
          </a:xfrm>
          <a:prstGeom prst="rect">
            <a:avLst/>
          </a:prstGeom>
          <a:solidFill>
            <a:srgbClr val="002060"/>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g-BG" b="1" dirty="0">
                <a:solidFill>
                  <a:schemeClr val="bg1"/>
                </a:solidFill>
                <a:latin typeface="Calibri" pitchFamily="34" charset="0"/>
                <a:cs typeface="Calibri" pitchFamily="34" charset="0"/>
              </a:rPr>
              <a:t>Подраздел</a:t>
            </a:r>
            <a:endParaRPr lang="en-US" b="1" dirty="0">
              <a:solidFill>
                <a:schemeClr val="bg1"/>
              </a:solidFill>
              <a:latin typeface="Calibri" pitchFamily="34" charset="0"/>
              <a:cs typeface="Calibri" pitchFamily="34" charset="0"/>
            </a:endParaRPr>
          </a:p>
        </p:txBody>
      </p:sp>
      <p:sp>
        <p:nvSpPr>
          <p:cNvPr id="8" name="Subtitle 2"/>
          <p:cNvSpPr txBox="1">
            <a:spLocks/>
          </p:cNvSpPr>
          <p:nvPr userDrawn="1"/>
        </p:nvSpPr>
        <p:spPr>
          <a:xfrm>
            <a:off x="1981200" y="4038600"/>
            <a:ext cx="8534400" cy="17526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bg-BG" sz="2000" dirty="0">
                <a:solidFill>
                  <a:schemeClr val="tx1"/>
                </a:solidFill>
              </a:rPr>
              <a:t>Кратко описание</a:t>
            </a:r>
            <a:r>
              <a:rPr lang="bg-BG" sz="2000" baseline="0" dirty="0">
                <a:solidFill>
                  <a:schemeClr val="tx1"/>
                </a:solidFill>
              </a:rPr>
              <a:t>, ако е необходимо. </a:t>
            </a:r>
            <a:r>
              <a:rPr lang="en-US" sz="2000" kern="1200" baseline="0" dirty="0" err="1">
                <a:solidFill>
                  <a:schemeClr val="tx1"/>
                </a:solidFill>
                <a:latin typeface="+mn-lt"/>
                <a:ea typeface="+mn-ea"/>
                <a:cs typeface="+mn-cs"/>
              </a:rPr>
              <a:t>Lorem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ipsum</a:t>
            </a:r>
            <a:r>
              <a:rPr lang="en-US" sz="2000" kern="1200" baseline="0" dirty="0">
                <a:solidFill>
                  <a:schemeClr val="tx1"/>
                </a:solidFill>
                <a:latin typeface="+mn-lt"/>
                <a:ea typeface="+mn-ea"/>
                <a:cs typeface="+mn-cs"/>
              </a:rPr>
              <a:t> dolor sit </a:t>
            </a:r>
            <a:r>
              <a:rPr lang="en-US" sz="2000" kern="1200" baseline="0" dirty="0" err="1">
                <a:solidFill>
                  <a:schemeClr val="tx1"/>
                </a:solidFill>
                <a:latin typeface="+mn-lt"/>
                <a:ea typeface="+mn-ea"/>
                <a:cs typeface="+mn-cs"/>
              </a:rPr>
              <a:t>amet</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consectetur</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adipiscing</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elit</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in </a:t>
            </a:r>
            <a:r>
              <a:rPr lang="en-US" sz="2000" kern="1200" baseline="0" dirty="0" err="1">
                <a:solidFill>
                  <a:schemeClr val="tx1"/>
                </a:solidFill>
                <a:latin typeface="+mn-lt"/>
                <a:ea typeface="+mn-ea"/>
                <a:cs typeface="+mn-cs"/>
              </a:rPr>
              <a:t>sagittis</a:t>
            </a:r>
            <a:r>
              <a:rPr lang="en-US" sz="2000" kern="1200" baseline="0" dirty="0">
                <a:solidFill>
                  <a:schemeClr val="tx1"/>
                </a:solidFill>
                <a:latin typeface="+mn-lt"/>
                <a:ea typeface="+mn-ea"/>
                <a:cs typeface="+mn-cs"/>
              </a:rPr>
              <a:t> sem. </a:t>
            </a:r>
            <a:r>
              <a:rPr lang="en-US" sz="2000" kern="1200" baseline="0" dirty="0" err="1">
                <a:solidFill>
                  <a:schemeClr val="tx1"/>
                </a:solidFill>
                <a:latin typeface="+mn-lt"/>
                <a:ea typeface="+mn-ea"/>
                <a:cs typeface="+mn-cs"/>
              </a:rPr>
              <a:t>Fusce</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interdum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aliquam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velit</a:t>
            </a:r>
            <a:r>
              <a:rPr lang="en-US" sz="2000" kern="1200" baseline="0" dirty="0">
                <a:solidFill>
                  <a:schemeClr val="tx1"/>
                </a:solidFill>
                <a:latin typeface="+mn-lt"/>
                <a:ea typeface="+mn-ea"/>
                <a:cs typeface="+mn-cs"/>
              </a:rPr>
              <a:t> ac </a:t>
            </a:r>
            <a:r>
              <a:rPr lang="en-US" sz="2000" kern="1200" baseline="0" dirty="0" err="1">
                <a:solidFill>
                  <a:schemeClr val="tx1"/>
                </a:solidFill>
                <a:latin typeface="+mn-lt"/>
                <a:ea typeface="+mn-ea"/>
                <a:cs typeface="+mn-cs"/>
              </a:rPr>
              <a:t>aliquam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Donec</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posuere</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leo</a:t>
            </a:r>
            <a:r>
              <a:rPr lang="en-US" sz="2000" kern="1200" baseline="0" dirty="0">
                <a:solidFill>
                  <a:schemeClr val="tx1"/>
                </a:solidFill>
                <a:latin typeface="+mn-lt"/>
                <a:ea typeface="+mn-ea"/>
                <a:cs typeface="+mn-cs"/>
              </a:rPr>
              <a:t> ac </a:t>
            </a:r>
            <a:r>
              <a:rPr lang="en-US" sz="2000" kern="1200" baseline="0" dirty="0" err="1">
                <a:solidFill>
                  <a:schemeClr val="tx1"/>
                </a:solidFill>
                <a:latin typeface="+mn-lt"/>
                <a:ea typeface="+mn-ea"/>
                <a:cs typeface="+mn-cs"/>
              </a:rPr>
              <a:t>mauris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sagittis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vestibulum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at </a:t>
            </a:r>
            <a:r>
              <a:rPr lang="en-US" sz="2000" kern="1200" baseline="0" dirty="0" err="1">
                <a:solidFill>
                  <a:schemeClr val="tx1"/>
                </a:solidFill>
                <a:latin typeface="+mn-lt"/>
                <a:ea typeface="+mn-ea"/>
                <a:cs typeface="+mn-cs"/>
              </a:rPr>
              <a:t>sollicitudin</a:t>
            </a:r>
            <a:r>
              <a:rPr lang="en-US" sz="2000" kern="1200" baseline="0" dirty="0">
                <a:solidFill>
                  <a:schemeClr val="tx1"/>
                </a:solidFill>
                <a:latin typeface="+mn-lt"/>
                <a:ea typeface="+mn-ea"/>
                <a:cs typeface="+mn-cs"/>
              </a:rPr>
              <a:t> est. </a:t>
            </a:r>
            <a:r>
              <a:rPr lang="en-US" sz="2000" kern="1200" baseline="0" dirty="0" err="1">
                <a:solidFill>
                  <a:schemeClr val="tx1"/>
                </a:solidFill>
                <a:latin typeface="+mn-lt"/>
                <a:ea typeface="+mn-ea"/>
                <a:cs typeface="+mn-cs"/>
              </a:rPr>
              <a:t>Phasellus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enim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ipsum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blandit</a:t>
            </a:r>
            <a:r>
              <a:rPr lang="en-US" sz="2000" kern="1200" baseline="0" dirty="0">
                <a:solidFill>
                  <a:schemeClr val="tx1"/>
                </a:solidFill>
                <a:latin typeface="+mn-lt"/>
                <a:ea typeface="+mn-ea"/>
                <a:cs typeface="+mn-cs"/>
              </a:rPr>
              <a:t> et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non, </a:t>
            </a:r>
            <a:r>
              <a:rPr lang="en-US" sz="2000" kern="1200" baseline="0" dirty="0" err="1">
                <a:solidFill>
                  <a:schemeClr val="tx1"/>
                </a:solidFill>
                <a:latin typeface="+mn-lt"/>
                <a:ea typeface="+mn-ea"/>
                <a:cs typeface="+mn-cs"/>
              </a:rPr>
              <a:t>convallis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rutrum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nisl</a:t>
            </a:r>
            <a:r>
              <a:rPr lang="en-US" sz="2000" kern="1200" baseline="0" dirty="0">
                <a:solidFill>
                  <a:schemeClr val="tx1"/>
                </a:solidFill>
                <a:latin typeface="+mn-lt"/>
                <a:ea typeface="+mn-ea"/>
                <a:cs typeface="+mn-cs"/>
              </a:rPr>
              <a:t>.</a:t>
            </a:r>
          </a:p>
        </p:txBody>
      </p:sp>
    </p:spTree>
    <p:extLst>
      <p:ext uri="{BB962C8B-B14F-4D97-AF65-F5344CB8AC3E}">
        <p14:creationId xmlns:p14="http://schemas.microsoft.com/office/powerpoint/2010/main" val="794091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txBox="1">
            <a:spLocks/>
          </p:cNvSpPr>
          <p:nvPr userDrawn="1"/>
        </p:nvSpPr>
        <p:spPr>
          <a:xfrm>
            <a:off x="0" y="2282825"/>
            <a:ext cx="12192000" cy="1374776"/>
          </a:xfrm>
          <a:prstGeom prst="rect">
            <a:avLst/>
          </a:prstGeom>
          <a:solidFill>
            <a:srgbClr val="C00000"/>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g-BG" b="1" dirty="0">
                <a:solidFill>
                  <a:schemeClr val="bg1"/>
                </a:solidFill>
                <a:latin typeface="Calibri" pitchFamily="34" charset="0"/>
                <a:cs typeface="Calibri" pitchFamily="34" charset="0"/>
              </a:rPr>
              <a:t>Подраздел</a:t>
            </a:r>
            <a:endParaRPr lang="en-US" b="1" dirty="0">
              <a:solidFill>
                <a:schemeClr val="bg1"/>
              </a:solidFill>
              <a:latin typeface="Calibri" pitchFamily="34" charset="0"/>
              <a:cs typeface="Calibri" pitchFamily="34" charset="0"/>
            </a:endParaRPr>
          </a:p>
        </p:txBody>
      </p:sp>
      <p:sp>
        <p:nvSpPr>
          <p:cNvPr id="8" name="Subtitle 2"/>
          <p:cNvSpPr txBox="1">
            <a:spLocks/>
          </p:cNvSpPr>
          <p:nvPr userDrawn="1"/>
        </p:nvSpPr>
        <p:spPr>
          <a:xfrm>
            <a:off x="1981200" y="4038600"/>
            <a:ext cx="8534400" cy="17526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bg-BG" sz="2000" dirty="0">
                <a:solidFill>
                  <a:schemeClr val="tx1"/>
                </a:solidFill>
              </a:rPr>
              <a:t>Кратко описание</a:t>
            </a:r>
            <a:r>
              <a:rPr lang="bg-BG" sz="2000" baseline="0" dirty="0">
                <a:solidFill>
                  <a:schemeClr val="tx1"/>
                </a:solidFill>
              </a:rPr>
              <a:t>, ако е необходимо. </a:t>
            </a:r>
            <a:r>
              <a:rPr lang="en-US" sz="2000" kern="1200" baseline="0" dirty="0" err="1">
                <a:solidFill>
                  <a:schemeClr val="tx1"/>
                </a:solidFill>
                <a:latin typeface="+mn-lt"/>
                <a:ea typeface="+mn-ea"/>
                <a:cs typeface="+mn-cs"/>
              </a:rPr>
              <a:t>Lorem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ipsum</a:t>
            </a:r>
            <a:r>
              <a:rPr lang="en-US" sz="2000" kern="1200" baseline="0" dirty="0">
                <a:solidFill>
                  <a:schemeClr val="tx1"/>
                </a:solidFill>
                <a:latin typeface="+mn-lt"/>
                <a:ea typeface="+mn-ea"/>
                <a:cs typeface="+mn-cs"/>
              </a:rPr>
              <a:t> dolor sit </a:t>
            </a:r>
            <a:r>
              <a:rPr lang="en-US" sz="2000" kern="1200" baseline="0" dirty="0" err="1">
                <a:solidFill>
                  <a:schemeClr val="tx1"/>
                </a:solidFill>
                <a:latin typeface="+mn-lt"/>
                <a:ea typeface="+mn-ea"/>
                <a:cs typeface="+mn-cs"/>
              </a:rPr>
              <a:t>amet</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consectetur</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adipiscing</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elit</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in </a:t>
            </a:r>
            <a:r>
              <a:rPr lang="en-US" sz="2000" kern="1200" baseline="0" dirty="0" err="1">
                <a:solidFill>
                  <a:schemeClr val="tx1"/>
                </a:solidFill>
                <a:latin typeface="+mn-lt"/>
                <a:ea typeface="+mn-ea"/>
                <a:cs typeface="+mn-cs"/>
              </a:rPr>
              <a:t>sagittis</a:t>
            </a:r>
            <a:r>
              <a:rPr lang="en-US" sz="2000" kern="1200" baseline="0" dirty="0">
                <a:solidFill>
                  <a:schemeClr val="tx1"/>
                </a:solidFill>
                <a:latin typeface="+mn-lt"/>
                <a:ea typeface="+mn-ea"/>
                <a:cs typeface="+mn-cs"/>
              </a:rPr>
              <a:t> sem. </a:t>
            </a:r>
            <a:r>
              <a:rPr lang="en-US" sz="2000" kern="1200" baseline="0" dirty="0" err="1">
                <a:solidFill>
                  <a:schemeClr val="tx1"/>
                </a:solidFill>
                <a:latin typeface="+mn-lt"/>
                <a:ea typeface="+mn-ea"/>
                <a:cs typeface="+mn-cs"/>
              </a:rPr>
              <a:t>Fusce</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interdum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aliquam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velit</a:t>
            </a:r>
            <a:r>
              <a:rPr lang="en-US" sz="2000" kern="1200" baseline="0" dirty="0">
                <a:solidFill>
                  <a:schemeClr val="tx1"/>
                </a:solidFill>
                <a:latin typeface="+mn-lt"/>
                <a:ea typeface="+mn-ea"/>
                <a:cs typeface="+mn-cs"/>
              </a:rPr>
              <a:t> ac </a:t>
            </a:r>
            <a:r>
              <a:rPr lang="en-US" sz="2000" kern="1200" baseline="0" dirty="0" err="1">
                <a:solidFill>
                  <a:schemeClr val="tx1"/>
                </a:solidFill>
                <a:latin typeface="+mn-lt"/>
                <a:ea typeface="+mn-ea"/>
                <a:cs typeface="+mn-cs"/>
              </a:rPr>
              <a:t>aliquam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Donec</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posuere</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leo</a:t>
            </a:r>
            <a:r>
              <a:rPr lang="en-US" sz="2000" kern="1200" baseline="0" dirty="0">
                <a:solidFill>
                  <a:schemeClr val="tx1"/>
                </a:solidFill>
                <a:latin typeface="+mn-lt"/>
                <a:ea typeface="+mn-ea"/>
                <a:cs typeface="+mn-cs"/>
              </a:rPr>
              <a:t> ac </a:t>
            </a:r>
            <a:r>
              <a:rPr lang="en-US" sz="2000" kern="1200" baseline="0" dirty="0" err="1">
                <a:solidFill>
                  <a:schemeClr val="tx1"/>
                </a:solidFill>
                <a:latin typeface="+mn-lt"/>
                <a:ea typeface="+mn-ea"/>
                <a:cs typeface="+mn-cs"/>
              </a:rPr>
              <a:t>mauris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sagittis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vestibulum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at </a:t>
            </a:r>
            <a:r>
              <a:rPr lang="en-US" sz="2000" kern="1200" baseline="0" dirty="0" err="1">
                <a:solidFill>
                  <a:schemeClr val="tx1"/>
                </a:solidFill>
                <a:latin typeface="+mn-lt"/>
                <a:ea typeface="+mn-ea"/>
                <a:cs typeface="+mn-cs"/>
              </a:rPr>
              <a:t>sollicitudin</a:t>
            </a:r>
            <a:r>
              <a:rPr lang="en-US" sz="2000" kern="1200" baseline="0" dirty="0">
                <a:solidFill>
                  <a:schemeClr val="tx1"/>
                </a:solidFill>
                <a:latin typeface="+mn-lt"/>
                <a:ea typeface="+mn-ea"/>
                <a:cs typeface="+mn-cs"/>
              </a:rPr>
              <a:t> est. </a:t>
            </a:r>
            <a:r>
              <a:rPr lang="en-US" sz="2000" kern="1200" baseline="0" dirty="0" err="1">
                <a:solidFill>
                  <a:schemeClr val="tx1"/>
                </a:solidFill>
                <a:latin typeface="+mn-lt"/>
                <a:ea typeface="+mn-ea"/>
                <a:cs typeface="+mn-cs"/>
              </a:rPr>
              <a:t>Phasellus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enim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ipsum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blandit</a:t>
            </a:r>
            <a:r>
              <a:rPr lang="en-US" sz="2000" kern="1200" baseline="0" dirty="0">
                <a:solidFill>
                  <a:schemeClr val="tx1"/>
                </a:solidFill>
                <a:latin typeface="+mn-lt"/>
                <a:ea typeface="+mn-ea"/>
                <a:cs typeface="+mn-cs"/>
              </a:rPr>
              <a:t> et </a:t>
            </a:r>
            <a:r>
              <a:rPr lang="en-US" sz="2000" kern="1200" baseline="0" dirty="0" err="1">
                <a:solidFill>
                  <a:schemeClr val="tx1"/>
                </a:solidFill>
                <a:latin typeface="+mn-lt"/>
                <a:ea typeface="+mn-ea"/>
                <a:cs typeface="+mn-cs"/>
              </a:rPr>
              <a:t>nunc</a:t>
            </a:r>
            <a:r>
              <a:rPr lang="en-US" sz="2000" kern="1200" baseline="0" dirty="0">
                <a:solidFill>
                  <a:schemeClr val="tx1"/>
                </a:solidFill>
                <a:latin typeface="+mn-lt"/>
                <a:ea typeface="+mn-ea"/>
                <a:cs typeface="+mn-cs"/>
              </a:rPr>
              <a:t> non, </a:t>
            </a:r>
            <a:r>
              <a:rPr lang="en-US" sz="2000" kern="1200" baseline="0" dirty="0" err="1">
                <a:solidFill>
                  <a:schemeClr val="tx1"/>
                </a:solidFill>
                <a:latin typeface="+mn-lt"/>
                <a:ea typeface="+mn-ea"/>
                <a:cs typeface="+mn-cs"/>
              </a:rPr>
              <a:t>convallis</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rutrum</a:t>
            </a:r>
            <a:r>
              <a:rPr lang="en-US" sz="2000" kern="1200" baseline="0" dirty="0">
                <a:solidFill>
                  <a:schemeClr val="tx1"/>
                </a:solidFill>
                <a:latin typeface="+mn-lt"/>
                <a:ea typeface="+mn-ea"/>
                <a:cs typeface="+mn-cs"/>
              </a:rPr>
              <a:t> </a:t>
            </a:r>
            <a:r>
              <a:rPr lang="en-US" sz="2000" kern="1200" baseline="0" dirty="0" err="1">
                <a:solidFill>
                  <a:schemeClr val="tx1"/>
                </a:solidFill>
                <a:latin typeface="+mn-lt"/>
                <a:ea typeface="+mn-ea"/>
                <a:cs typeface="+mn-cs"/>
              </a:rPr>
              <a:t>nisl</a:t>
            </a:r>
            <a:r>
              <a:rPr lang="en-US" sz="2000" kern="1200" baseline="0" dirty="0">
                <a:solidFill>
                  <a:schemeClr val="tx1"/>
                </a:solidFill>
                <a:latin typeface="+mn-lt"/>
                <a:ea typeface="+mn-ea"/>
                <a:cs typeface="+mn-cs"/>
              </a:rPr>
              <a:t>.</a:t>
            </a:r>
          </a:p>
        </p:txBody>
      </p:sp>
    </p:spTree>
    <p:extLst>
      <p:ext uri="{BB962C8B-B14F-4D97-AF65-F5344CB8AC3E}">
        <p14:creationId xmlns:p14="http://schemas.microsoft.com/office/powerpoint/2010/main" val="315518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лавен слайд">
    <p:spTree>
      <p:nvGrpSpPr>
        <p:cNvPr id="1" name=""/>
        <p:cNvGrpSpPr/>
        <p:nvPr/>
      </p:nvGrpSpPr>
      <p:grpSpPr>
        <a:xfrm>
          <a:off x="0" y="0"/>
          <a:ext cx="0" cy="0"/>
          <a:chOff x="0" y="0"/>
          <a:chExt cx="0" cy="0"/>
        </a:xfrm>
      </p:grpSpPr>
      <p:sp>
        <p:nvSpPr>
          <p:cNvPr id="11" name="Правоъгълник 7">
            <a:extLst>
              <a:ext uri="{FF2B5EF4-FFF2-40B4-BE49-F238E27FC236}">
                <a16:creationId xmlns:a16="http://schemas.microsoft.com/office/drawing/2014/main" id="{AFB0669B-D7F0-4ABF-8FCF-838986AECE57}"/>
              </a:ext>
            </a:extLst>
          </p:cNvPr>
          <p:cNvSpPr/>
          <p:nvPr userDrawn="1"/>
        </p:nvSpPr>
        <p:spPr>
          <a:xfrm>
            <a:off x="0" y="2912855"/>
            <a:ext cx="12192000" cy="125030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 </a:t>
            </a:r>
            <a:endParaRPr lang="bg-BG" sz="2800" b="1" kern="1200" dirty="0">
              <a:solidFill>
                <a:schemeClr val="lt1"/>
              </a:solidFill>
              <a:effectLst/>
              <a:latin typeface="Calibri" pitchFamily="34" charset="0"/>
              <a:ea typeface="+mn-ea"/>
              <a:cs typeface="Calibri" pitchFamily="34" charset="0"/>
            </a:endParaRPr>
          </a:p>
          <a:p>
            <a:pPr algn="ctr">
              <a:spcAft>
                <a:spcPts val="600"/>
              </a:spcAft>
            </a:pPr>
            <a:endParaRPr lang="bg-BG" sz="1000" b="1" kern="1200" dirty="0">
              <a:solidFill>
                <a:schemeClr val="lt1"/>
              </a:solidFill>
              <a:effectLst/>
              <a:latin typeface="+mn-lt"/>
              <a:ea typeface="+mn-ea"/>
              <a:cs typeface="+mn-cs"/>
            </a:endParaRPr>
          </a:p>
        </p:txBody>
      </p:sp>
      <p:pic>
        <p:nvPicPr>
          <p:cNvPr id="3" name="Картина 12">
            <a:extLst>
              <a:ext uri="{FF2B5EF4-FFF2-40B4-BE49-F238E27FC236}">
                <a16:creationId xmlns:a16="http://schemas.microsoft.com/office/drawing/2014/main" id="{403ED2C2-B497-40CB-BDA4-13FC0F400D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5" name="Picture 2" descr="E:\000000000000000000 Zone 21B\D2482\Margarita blanka\T2425EN-Logo-RGB.png">
            <a:extLst>
              <a:ext uri="{FF2B5EF4-FFF2-40B4-BE49-F238E27FC236}">
                <a16:creationId xmlns:a16="http://schemas.microsoft.com/office/drawing/2014/main" id="{B14A2131-9BCC-4A1C-AB41-5C7A99F2222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20635" y="552663"/>
            <a:ext cx="1468933" cy="8695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9">
            <a:extLst>
              <a:ext uri="{FF2B5EF4-FFF2-40B4-BE49-F238E27FC236}">
                <a16:creationId xmlns:a16="http://schemas.microsoft.com/office/drawing/2014/main" id="{64651953-17EE-434B-8060-6B0552DCCBE3}"/>
              </a:ext>
            </a:extLst>
          </p:cNvPr>
          <p:cNvSpPr txBox="1">
            <a:spLocks noChangeArrowheads="1"/>
          </p:cNvSpPr>
          <p:nvPr userDrawn="1"/>
        </p:nvSpPr>
        <p:spPr bwMode="auto">
          <a:xfrm>
            <a:off x="4802221" y="619031"/>
            <a:ext cx="28087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bg-BG"/>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ru-RU" altLang="en-US" sz="1400" dirty="0">
                <a:solidFill>
                  <a:srgbClr val="002060"/>
                </a:solidFill>
                <a:latin typeface="Georgia" pitchFamily="18" charset="0"/>
                <a:ea typeface="MS PGothic" pitchFamily="34" charset="-128"/>
                <a:cs typeface="Georgia" pitchFamily="18" charset="0"/>
              </a:rPr>
              <a:t>Година 2024-2025</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Президент РИ: </a:t>
            </a:r>
            <a:r>
              <a:rPr lang="bg-BG" altLang="en-US" sz="1400" dirty="0">
                <a:solidFill>
                  <a:srgbClr val="002060"/>
                </a:solidFill>
                <a:latin typeface="Georgia" pitchFamily="18" charset="0"/>
                <a:ea typeface="MS PGothic" pitchFamily="34" charset="-128"/>
                <a:cs typeface="Georgia" pitchFamily="18" charset="0"/>
              </a:rPr>
              <a:t>Стефани </a:t>
            </a:r>
            <a:r>
              <a:rPr lang="bg-BG" altLang="en-US" sz="1400" dirty="0" err="1">
                <a:solidFill>
                  <a:srgbClr val="002060"/>
                </a:solidFill>
                <a:latin typeface="Georgia" pitchFamily="18" charset="0"/>
                <a:ea typeface="MS PGothic" pitchFamily="34" charset="-128"/>
                <a:cs typeface="Georgia" pitchFamily="18" charset="0"/>
              </a:rPr>
              <a:t>Урчик</a:t>
            </a:r>
            <a:endParaRPr lang="ru-RU" altLang="en-US" sz="1400" dirty="0">
              <a:solidFill>
                <a:srgbClr val="002060"/>
              </a:solidFill>
              <a:latin typeface="Georgia" pitchFamily="18" charset="0"/>
              <a:ea typeface="MS PGothic" pitchFamily="34" charset="-128"/>
              <a:cs typeface="Georgia" pitchFamily="18" charset="0"/>
            </a:endParaRP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ДГ: Маргарита Богданова</a:t>
            </a:r>
          </a:p>
          <a:p>
            <a:pPr eaLnBrk="1" hangingPunct="1">
              <a:defRPr/>
            </a:pPr>
            <a:r>
              <a:rPr lang="ru-RU" altLang="en-US" sz="1400" dirty="0">
                <a:solidFill>
                  <a:srgbClr val="002060"/>
                </a:solidFill>
                <a:latin typeface="Georgia" pitchFamily="18" charset="0"/>
                <a:ea typeface="MS PGothic" pitchFamily="34" charset="-128"/>
                <a:cs typeface="Georgia" pitchFamily="18" charset="0"/>
              </a:rPr>
              <a:t>Дистрикт 2482</a:t>
            </a:r>
            <a:endParaRPr lang="en-US" altLang="en-US" sz="1400" dirty="0">
              <a:solidFill>
                <a:srgbClr val="002060"/>
              </a:solidFill>
              <a:latin typeface="Georgia" pitchFamily="18" charset="0"/>
              <a:ea typeface="MS PGothic" pitchFamily="34" charset="-128"/>
              <a:cs typeface="Georgia" pitchFamily="18" charset="0"/>
            </a:endParaRPr>
          </a:p>
        </p:txBody>
      </p:sp>
    </p:spTree>
    <p:extLst>
      <p:ext uri="{BB962C8B-B14F-4D97-AF65-F5344CB8AC3E}">
        <p14:creationId xmlns:p14="http://schemas.microsoft.com/office/powerpoint/2010/main" val="3559639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Заглавен слайд">
    <p:spTree>
      <p:nvGrpSpPr>
        <p:cNvPr id="1" name=""/>
        <p:cNvGrpSpPr/>
        <p:nvPr/>
      </p:nvGrpSpPr>
      <p:grpSpPr>
        <a:xfrm>
          <a:off x="0" y="0"/>
          <a:ext cx="0" cy="0"/>
          <a:chOff x="0" y="0"/>
          <a:chExt cx="0" cy="0"/>
        </a:xfrm>
      </p:grpSpPr>
      <p:sp>
        <p:nvSpPr>
          <p:cNvPr id="11" name="Правоъгълник 7">
            <a:extLst>
              <a:ext uri="{FF2B5EF4-FFF2-40B4-BE49-F238E27FC236}">
                <a16:creationId xmlns:a16="http://schemas.microsoft.com/office/drawing/2014/main" id="{AFB0669B-D7F0-4ABF-8FCF-838986AECE57}"/>
              </a:ext>
            </a:extLst>
          </p:cNvPr>
          <p:cNvSpPr/>
          <p:nvPr userDrawn="1"/>
        </p:nvSpPr>
        <p:spPr>
          <a:xfrm>
            <a:off x="0" y="2912855"/>
            <a:ext cx="12192000" cy="125030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 </a:t>
            </a:r>
            <a:endParaRPr lang="bg-BG" sz="2800" b="1" kern="1200" dirty="0">
              <a:solidFill>
                <a:schemeClr val="lt1"/>
              </a:solidFill>
              <a:effectLst/>
              <a:latin typeface="Calibri" pitchFamily="34" charset="0"/>
              <a:ea typeface="+mn-ea"/>
              <a:cs typeface="Calibri" pitchFamily="34" charset="0"/>
            </a:endParaRPr>
          </a:p>
          <a:p>
            <a:pPr algn="ctr">
              <a:spcAft>
                <a:spcPts val="600"/>
              </a:spcAft>
            </a:pPr>
            <a:endParaRPr lang="bg-BG" sz="1000" b="1" kern="1200" dirty="0">
              <a:solidFill>
                <a:schemeClr val="lt1"/>
              </a:solidFill>
              <a:effectLst/>
              <a:latin typeface="+mn-lt"/>
              <a:ea typeface="+mn-ea"/>
              <a:cs typeface="+mn-cs"/>
            </a:endParaRPr>
          </a:p>
        </p:txBody>
      </p:sp>
      <p:pic>
        <p:nvPicPr>
          <p:cNvPr id="3" name="Картина 12">
            <a:extLst>
              <a:ext uri="{FF2B5EF4-FFF2-40B4-BE49-F238E27FC236}">
                <a16:creationId xmlns:a16="http://schemas.microsoft.com/office/drawing/2014/main" id="{D7AE8D1C-C727-4786-B116-06A555551F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5" name="Picture 2" descr="E:\000000000000000000 Zone 21B\D2482\Margarita blanka\T2425EN-Logo-RGB.png">
            <a:extLst>
              <a:ext uri="{FF2B5EF4-FFF2-40B4-BE49-F238E27FC236}">
                <a16:creationId xmlns:a16="http://schemas.microsoft.com/office/drawing/2014/main" id="{5C8C2642-08E4-4A7C-9BE5-BC120D8BBD6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87165" y="528178"/>
            <a:ext cx="1468933" cy="86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504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Заглавен слайд">
    <p:spTree>
      <p:nvGrpSpPr>
        <p:cNvPr id="1" name=""/>
        <p:cNvGrpSpPr/>
        <p:nvPr/>
      </p:nvGrpSpPr>
      <p:grpSpPr>
        <a:xfrm>
          <a:off x="0" y="0"/>
          <a:ext cx="0" cy="0"/>
          <a:chOff x="0" y="0"/>
          <a:chExt cx="0" cy="0"/>
        </a:xfrm>
      </p:grpSpPr>
      <p:sp>
        <p:nvSpPr>
          <p:cNvPr id="11" name="Правоъгълник 7">
            <a:extLst>
              <a:ext uri="{FF2B5EF4-FFF2-40B4-BE49-F238E27FC236}">
                <a16:creationId xmlns:a16="http://schemas.microsoft.com/office/drawing/2014/main" id="{AFB0669B-D7F0-4ABF-8FCF-838986AECE57}"/>
              </a:ext>
            </a:extLst>
          </p:cNvPr>
          <p:cNvSpPr/>
          <p:nvPr userDrawn="1"/>
        </p:nvSpPr>
        <p:spPr>
          <a:xfrm>
            <a:off x="0" y="2912855"/>
            <a:ext cx="12192000" cy="125030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sz="4400" b="1" kern="1200" dirty="0">
                <a:solidFill>
                  <a:schemeClr val="lt1"/>
                </a:solidFill>
                <a:effectLst/>
                <a:latin typeface="Calibri" pitchFamily="34" charset="0"/>
                <a:ea typeface="+mn-ea"/>
                <a:cs typeface="Calibri" pitchFamily="34" charset="0"/>
              </a:rPr>
              <a:t> </a:t>
            </a:r>
            <a:endParaRPr lang="bg-BG" sz="2800" b="1" kern="1200" dirty="0">
              <a:solidFill>
                <a:schemeClr val="lt1"/>
              </a:solidFill>
              <a:effectLst/>
              <a:latin typeface="Calibri" pitchFamily="34" charset="0"/>
              <a:ea typeface="+mn-ea"/>
              <a:cs typeface="Calibri" pitchFamily="34" charset="0"/>
            </a:endParaRPr>
          </a:p>
          <a:p>
            <a:pPr algn="ctr">
              <a:spcAft>
                <a:spcPts val="600"/>
              </a:spcAft>
            </a:pPr>
            <a:endParaRPr lang="bg-BG" sz="1000" b="1" kern="1200" dirty="0">
              <a:solidFill>
                <a:schemeClr val="lt1"/>
              </a:solidFill>
              <a:effectLst/>
              <a:latin typeface="+mn-lt"/>
              <a:ea typeface="+mn-ea"/>
              <a:cs typeface="+mn-cs"/>
            </a:endParaRPr>
          </a:p>
        </p:txBody>
      </p:sp>
      <p:pic>
        <p:nvPicPr>
          <p:cNvPr id="3" name="Картина 12">
            <a:extLst>
              <a:ext uri="{FF2B5EF4-FFF2-40B4-BE49-F238E27FC236}">
                <a16:creationId xmlns:a16="http://schemas.microsoft.com/office/drawing/2014/main" id="{0DBB486A-8B8C-4C11-B407-A074D7362C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5" name="Picture 2" descr="E:\000000000000000000 Zone 21B\D2482\Margarita blanka\T2425EN-Logo-RGB.png">
            <a:extLst>
              <a:ext uri="{FF2B5EF4-FFF2-40B4-BE49-F238E27FC236}">
                <a16:creationId xmlns:a16="http://schemas.microsoft.com/office/drawing/2014/main" id="{2438674F-12AF-4EF4-A781-AEC0E129F17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87165" y="528178"/>
            <a:ext cx="1468933" cy="86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706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Оформление по избор">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23BC1A21-5DD3-4712-A27D-A6E711216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8979"/>
            <a:ext cx="1714804" cy="633128"/>
          </a:xfrm>
          <a:prstGeom prst="rect">
            <a:avLst/>
          </a:prstGeom>
        </p:spPr>
      </p:pic>
      <p:sp>
        <p:nvSpPr>
          <p:cNvPr id="9" name="Правоъгълник 8">
            <a:extLst>
              <a:ext uri="{FF2B5EF4-FFF2-40B4-BE49-F238E27FC236}">
                <a16:creationId xmlns:a16="http://schemas.microsoft.com/office/drawing/2014/main" id="{68DA77A9-B9CD-42FB-B391-EDFCD17EE0EF}"/>
              </a:ext>
            </a:extLst>
          </p:cNvPr>
          <p:cNvSpPr/>
          <p:nvPr userDrawn="1"/>
        </p:nvSpPr>
        <p:spPr>
          <a:xfrm>
            <a:off x="1" y="2740644"/>
            <a:ext cx="12192000" cy="1485683"/>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bg-BG" sz="3600" b="1" dirty="0">
              <a:latin typeface="Calibri" pitchFamily="34" charset="0"/>
              <a:cs typeface="Calibri" pitchFamily="34" charset="0"/>
            </a:endParaRPr>
          </a:p>
        </p:txBody>
      </p:sp>
      <p:pic>
        <p:nvPicPr>
          <p:cNvPr id="11" name="Картина 10">
            <a:extLst>
              <a:ext uri="{FF2B5EF4-FFF2-40B4-BE49-F238E27FC236}">
                <a16:creationId xmlns:a16="http://schemas.microsoft.com/office/drawing/2014/main" id="{46E9691B-F3D9-4039-A2AF-CB1E651173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195" y="6099375"/>
            <a:ext cx="1714805" cy="752337"/>
          </a:xfrm>
          <a:prstGeom prst="rect">
            <a:avLst/>
          </a:prstGeom>
        </p:spPr>
      </p:pic>
      <p:pic>
        <p:nvPicPr>
          <p:cNvPr id="6" name="Картина 12">
            <a:extLst>
              <a:ext uri="{FF2B5EF4-FFF2-40B4-BE49-F238E27FC236}">
                <a16:creationId xmlns:a16="http://schemas.microsoft.com/office/drawing/2014/main" id="{4BBDFC15-55F9-4399-BDC4-2745361801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3899" y="416390"/>
            <a:ext cx="2417069" cy="1005842"/>
          </a:xfrm>
          <a:prstGeom prst="rect">
            <a:avLst/>
          </a:prstGeom>
        </p:spPr>
      </p:pic>
      <p:pic>
        <p:nvPicPr>
          <p:cNvPr id="8" name="Picture 2" descr="E:\000000000000000000 Zone 21B\D2482\Margarita blanka\T2425EN-Logo-RGB.png">
            <a:extLst>
              <a:ext uri="{FF2B5EF4-FFF2-40B4-BE49-F238E27FC236}">
                <a16:creationId xmlns:a16="http://schemas.microsoft.com/office/drawing/2014/main" id="{58709A5F-D5A9-483C-86AE-6E2C9A317C9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387165" y="528178"/>
            <a:ext cx="1468933" cy="86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8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Оформление по избор">
    <p:spTree>
      <p:nvGrpSpPr>
        <p:cNvPr id="1" name=""/>
        <p:cNvGrpSpPr/>
        <p:nvPr/>
      </p:nvGrpSpPr>
      <p:grpSpPr>
        <a:xfrm>
          <a:off x="0" y="0"/>
          <a:ext cx="0" cy="0"/>
          <a:chOff x="0" y="0"/>
          <a:chExt cx="0" cy="0"/>
        </a:xfrm>
      </p:grpSpPr>
      <p:grpSp>
        <p:nvGrpSpPr>
          <p:cNvPr id="19" name="Групиране 18">
            <a:extLst>
              <a:ext uri="{FF2B5EF4-FFF2-40B4-BE49-F238E27FC236}">
                <a16:creationId xmlns:a16="http://schemas.microsoft.com/office/drawing/2014/main" id="{41F45A1E-5AC6-40F8-B9B0-54274DB8A568}"/>
              </a:ext>
            </a:extLst>
          </p:cNvPr>
          <p:cNvGrpSpPr/>
          <p:nvPr userDrawn="1"/>
        </p:nvGrpSpPr>
        <p:grpSpPr>
          <a:xfrm>
            <a:off x="0" y="6067953"/>
            <a:ext cx="12192000" cy="780288"/>
            <a:chOff x="0" y="6067953"/>
            <a:chExt cx="12192000" cy="780288"/>
          </a:xfrm>
        </p:grpSpPr>
        <p:sp>
          <p:nvSpPr>
            <p:cNvPr id="5" name="Правоъгълник 4">
              <a:extLst>
                <a:ext uri="{FF2B5EF4-FFF2-40B4-BE49-F238E27FC236}">
                  <a16:creationId xmlns:a16="http://schemas.microsoft.com/office/drawing/2014/main" id="{D7466F01-F82C-4A32-A9C8-F586FEA26485}"/>
                </a:ext>
              </a:extLst>
            </p:cNvPr>
            <p:cNvSpPr/>
            <p:nvPr userDrawn="1"/>
          </p:nvSpPr>
          <p:spPr>
            <a:xfrm>
              <a:off x="0" y="6067953"/>
              <a:ext cx="12192000" cy="78028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Обучение на </a:t>
              </a:r>
              <a:r>
                <a:rPr lang="ru-RU" sz="1600" dirty="0" err="1"/>
                <a:t>новоприети</a:t>
              </a:r>
              <a:r>
                <a:rPr lang="ru-RU" sz="1600" dirty="0"/>
                <a:t> </a:t>
              </a:r>
              <a:r>
                <a:rPr lang="ru-RU" sz="1600" dirty="0" err="1"/>
                <a:t>ротарианци</a:t>
              </a:r>
              <a:r>
                <a:rPr lang="en-US" sz="1600" dirty="0"/>
                <a:t>, </a:t>
              </a:r>
              <a:r>
                <a:rPr lang="ru-RU" sz="1600" dirty="0"/>
                <a:t>22 март</a:t>
              </a:r>
              <a:r>
                <a:rPr lang="bg-BG" sz="1600" noProof="0" dirty="0"/>
                <a:t> 2025</a:t>
              </a:r>
            </a:p>
            <a:p>
              <a:pPr algn="ctr"/>
              <a:r>
                <a:rPr lang="bg-BG" sz="1600" noProof="0" dirty="0"/>
                <a:t>Старозагорски минерални бани</a:t>
              </a:r>
            </a:p>
          </p:txBody>
        </p:sp>
        <p:pic>
          <p:nvPicPr>
            <p:cNvPr id="12" name="Картина 11">
              <a:extLst>
                <a:ext uri="{FF2B5EF4-FFF2-40B4-BE49-F238E27FC236}">
                  <a16:creationId xmlns:a16="http://schemas.microsoft.com/office/drawing/2014/main" id="{313340D6-2865-4EA6-B095-5F930CA2C7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45" y="6134266"/>
              <a:ext cx="1754171" cy="647663"/>
            </a:xfrm>
            <a:prstGeom prst="rect">
              <a:avLst/>
            </a:prstGeom>
            <a:ln>
              <a:noFill/>
            </a:ln>
          </p:spPr>
        </p:pic>
        <p:pic>
          <p:nvPicPr>
            <p:cNvPr id="15" name="Картина 14">
              <a:extLst>
                <a:ext uri="{FF2B5EF4-FFF2-40B4-BE49-F238E27FC236}">
                  <a16:creationId xmlns:a16="http://schemas.microsoft.com/office/drawing/2014/main" id="{A3854AD8-9E60-4A42-B79A-7221E1EE4F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4278" y="6211817"/>
              <a:ext cx="1007763" cy="596248"/>
            </a:xfrm>
            <a:prstGeom prst="rect">
              <a:avLst/>
            </a:prstGeom>
            <a:ln>
              <a:noFill/>
            </a:ln>
          </p:spPr>
        </p:pic>
        <p:cxnSp>
          <p:nvCxnSpPr>
            <p:cNvPr id="18" name="Право съединение 17">
              <a:extLst>
                <a:ext uri="{FF2B5EF4-FFF2-40B4-BE49-F238E27FC236}">
                  <a16:creationId xmlns:a16="http://schemas.microsoft.com/office/drawing/2014/main" id="{5DC20674-118F-4477-B6E2-05C8BD28A71C}"/>
                </a:ext>
              </a:extLst>
            </p:cNvPr>
            <p:cNvCxnSpPr/>
            <p:nvPr userDrawn="1"/>
          </p:nvCxnSpPr>
          <p:spPr>
            <a:xfrm>
              <a:off x="10978961" y="6134266"/>
              <a:ext cx="0" cy="647663"/>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112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0" name="Групиране 9">
            <a:extLst>
              <a:ext uri="{FF2B5EF4-FFF2-40B4-BE49-F238E27FC236}">
                <a16:creationId xmlns:a16="http://schemas.microsoft.com/office/drawing/2014/main" id="{AF2A7789-D401-43E7-BDC8-57A4D5CA5751}"/>
              </a:ext>
            </a:extLst>
          </p:cNvPr>
          <p:cNvGrpSpPr/>
          <p:nvPr userDrawn="1"/>
        </p:nvGrpSpPr>
        <p:grpSpPr>
          <a:xfrm>
            <a:off x="0" y="6077712"/>
            <a:ext cx="12192000" cy="780288"/>
            <a:chOff x="0" y="6067953"/>
            <a:chExt cx="12192000" cy="780288"/>
          </a:xfrm>
        </p:grpSpPr>
        <p:sp>
          <p:nvSpPr>
            <p:cNvPr id="11" name="Правоъгълник 10">
              <a:extLst>
                <a:ext uri="{FF2B5EF4-FFF2-40B4-BE49-F238E27FC236}">
                  <a16:creationId xmlns:a16="http://schemas.microsoft.com/office/drawing/2014/main" id="{3C574C5E-43F1-4E65-9483-1E9B8776BF26}"/>
                </a:ext>
              </a:extLst>
            </p:cNvPr>
            <p:cNvSpPr/>
            <p:nvPr userDrawn="1"/>
          </p:nvSpPr>
          <p:spPr>
            <a:xfrm>
              <a:off x="0" y="6067953"/>
              <a:ext cx="12192000" cy="78028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t>Обучение на </a:t>
              </a:r>
              <a:r>
                <a:rPr lang="ru-RU" sz="1800" dirty="0" err="1"/>
                <a:t>новоприети</a:t>
              </a:r>
              <a:r>
                <a:rPr lang="ru-RU" sz="1800" dirty="0"/>
                <a:t> </a:t>
              </a:r>
              <a:r>
                <a:rPr lang="ru-RU" sz="1800" dirty="0" err="1"/>
                <a:t>ротарианци</a:t>
              </a:r>
              <a:r>
                <a:rPr lang="en-US" sz="1800" dirty="0"/>
                <a:t>, </a:t>
              </a:r>
              <a:r>
                <a:rPr lang="ru-RU" sz="1800" dirty="0"/>
                <a:t>22 март</a:t>
              </a:r>
              <a:r>
                <a:rPr lang="bg-BG" sz="1800" noProof="0" dirty="0"/>
                <a:t> 2025</a:t>
              </a:r>
            </a:p>
            <a:p>
              <a:pPr algn="ctr"/>
              <a:r>
                <a:rPr lang="bg-BG" sz="1800" noProof="0" dirty="0"/>
                <a:t>Старозагорски минерални бани</a:t>
              </a:r>
            </a:p>
          </p:txBody>
        </p:sp>
        <p:pic>
          <p:nvPicPr>
            <p:cNvPr id="12" name="Картина 11">
              <a:extLst>
                <a:ext uri="{FF2B5EF4-FFF2-40B4-BE49-F238E27FC236}">
                  <a16:creationId xmlns:a16="http://schemas.microsoft.com/office/drawing/2014/main" id="{F1C6E2D9-C6B1-4541-8B76-160AC64D8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45" y="6134266"/>
              <a:ext cx="1754171" cy="647663"/>
            </a:xfrm>
            <a:prstGeom prst="rect">
              <a:avLst/>
            </a:prstGeom>
            <a:ln>
              <a:noFill/>
            </a:ln>
          </p:spPr>
        </p:pic>
        <p:pic>
          <p:nvPicPr>
            <p:cNvPr id="14" name="Картина 13">
              <a:extLst>
                <a:ext uri="{FF2B5EF4-FFF2-40B4-BE49-F238E27FC236}">
                  <a16:creationId xmlns:a16="http://schemas.microsoft.com/office/drawing/2014/main" id="{2365564A-904D-44C2-BEDA-6ACBC21D48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4278" y="6211817"/>
              <a:ext cx="1007763" cy="596248"/>
            </a:xfrm>
            <a:prstGeom prst="rect">
              <a:avLst/>
            </a:prstGeom>
            <a:ln>
              <a:noFill/>
            </a:ln>
          </p:spPr>
        </p:pic>
        <p:cxnSp>
          <p:nvCxnSpPr>
            <p:cNvPr id="15" name="Право съединение 14">
              <a:extLst>
                <a:ext uri="{FF2B5EF4-FFF2-40B4-BE49-F238E27FC236}">
                  <a16:creationId xmlns:a16="http://schemas.microsoft.com/office/drawing/2014/main" id="{13605C7E-3CF2-4816-A7F9-E69A747537CC}"/>
                </a:ext>
              </a:extLst>
            </p:cNvPr>
            <p:cNvCxnSpPr/>
            <p:nvPr userDrawn="1"/>
          </p:nvCxnSpPr>
          <p:spPr>
            <a:xfrm>
              <a:off x="10978961" y="6134266"/>
              <a:ext cx="0" cy="647663"/>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003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709317"/>
      </p:ext>
    </p:extLst>
  </p:cSld>
  <p:clrMap bg1="lt1" tx1="dk1" bg2="lt2" tx2="dk2" accent1="accent1" accent2="accent2" accent3="accent3" accent4="accent4" accent5="accent5" accent6="accent6" hlink="hlink" folHlink="folHlink"/>
  <p:sldLayoutIdLst>
    <p:sldLayoutId id="2147483684" r:id="rId1"/>
    <p:sldLayoutId id="2147483651" r:id="rId2"/>
    <p:sldLayoutId id="2147483685" r:id="rId3"/>
    <p:sldLayoutId id="2147483649" r:id="rId4"/>
    <p:sldLayoutId id="2147483687" r:id="rId5"/>
    <p:sldLayoutId id="2147483688" r:id="rId6"/>
    <p:sldLayoutId id="2147483670" r:id="rId7"/>
    <p:sldLayoutId id="2147483671" r:id="rId8"/>
    <p:sldLayoutId id="2147483701" r:id="rId9"/>
    <p:sldLayoutId id="2147483704" r:id="rId10"/>
    <p:sldLayoutId id="2147483705" r:id="rId11"/>
    <p:sldLayoutId id="2147483706" r:id="rId12"/>
    <p:sldLayoutId id="2147483713" r:id="rId13"/>
    <p:sldLayoutId id="214748371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11374"/>
            <a:ext cx="10972800" cy="5884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6202" y="16002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Групиране 6">
            <a:extLst>
              <a:ext uri="{FF2B5EF4-FFF2-40B4-BE49-F238E27FC236}">
                <a16:creationId xmlns:a16="http://schemas.microsoft.com/office/drawing/2014/main" id="{99FBE8BB-6742-4F26-9A72-DEAE3F806D6A}"/>
              </a:ext>
            </a:extLst>
          </p:cNvPr>
          <p:cNvGrpSpPr/>
          <p:nvPr userDrawn="1"/>
        </p:nvGrpSpPr>
        <p:grpSpPr>
          <a:xfrm>
            <a:off x="6602" y="6126163"/>
            <a:ext cx="12192000" cy="731837"/>
            <a:chOff x="0" y="6134266"/>
            <a:chExt cx="12192000" cy="735205"/>
          </a:xfrm>
        </p:grpSpPr>
        <p:sp>
          <p:nvSpPr>
            <p:cNvPr id="8" name="Правоъгълник 7">
              <a:extLst>
                <a:ext uri="{FF2B5EF4-FFF2-40B4-BE49-F238E27FC236}">
                  <a16:creationId xmlns:a16="http://schemas.microsoft.com/office/drawing/2014/main" id="{E3F2B963-0B04-4380-A971-FE9C38F62FEB}"/>
                </a:ext>
              </a:extLst>
            </p:cNvPr>
            <p:cNvSpPr/>
            <p:nvPr userDrawn="1"/>
          </p:nvSpPr>
          <p:spPr>
            <a:xfrm>
              <a:off x="0" y="6323348"/>
              <a:ext cx="12192000" cy="54612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aseline="0" dirty="0"/>
                <a:t>Обучение на </a:t>
              </a:r>
              <a:r>
                <a:rPr lang="ru-RU" sz="1600" baseline="0" dirty="0" err="1"/>
                <a:t>новоприети</a:t>
              </a:r>
              <a:r>
                <a:rPr lang="ru-RU" sz="1600" baseline="0" dirty="0"/>
                <a:t> </a:t>
              </a:r>
              <a:r>
                <a:rPr lang="ru-RU" sz="1600" baseline="0" dirty="0" err="1"/>
                <a:t>ротарианци</a:t>
              </a:r>
              <a:r>
                <a:rPr lang="en-US" sz="1600" baseline="0" dirty="0"/>
                <a:t>, </a:t>
              </a:r>
              <a:r>
                <a:rPr lang="ru-RU" sz="1600" baseline="0" dirty="0"/>
                <a:t>22.03.</a:t>
              </a:r>
              <a:r>
                <a:rPr lang="bg-BG" sz="1600" baseline="0" noProof="0" dirty="0"/>
                <a:t>2025, Старозагорски минерални бани</a:t>
              </a:r>
            </a:p>
          </p:txBody>
        </p:sp>
        <p:pic>
          <p:nvPicPr>
            <p:cNvPr id="9" name="Картина 8">
              <a:extLst>
                <a:ext uri="{FF2B5EF4-FFF2-40B4-BE49-F238E27FC236}">
                  <a16:creationId xmlns:a16="http://schemas.microsoft.com/office/drawing/2014/main" id="{1A779EE7-EE4B-42C5-837E-3CB92839EB3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36447" y="6335731"/>
              <a:ext cx="1147434" cy="423648"/>
            </a:xfrm>
            <a:prstGeom prst="rect">
              <a:avLst/>
            </a:prstGeom>
            <a:ln>
              <a:noFill/>
            </a:ln>
          </p:spPr>
        </p:pic>
        <p:pic>
          <p:nvPicPr>
            <p:cNvPr id="11" name="Картина 10">
              <a:extLst>
                <a:ext uri="{FF2B5EF4-FFF2-40B4-BE49-F238E27FC236}">
                  <a16:creationId xmlns:a16="http://schemas.microsoft.com/office/drawing/2014/main" id="{5C05A68F-3564-4474-B0BA-A1CE04C493B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208405" y="6335731"/>
              <a:ext cx="754152" cy="446198"/>
            </a:xfrm>
            <a:prstGeom prst="rect">
              <a:avLst/>
            </a:prstGeom>
            <a:ln>
              <a:noFill/>
            </a:ln>
          </p:spPr>
        </p:pic>
        <p:cxnSp>
          <p:nvCxnSpPr>
            <p:cNvPr id="12" name="Право съединение 11">
              <a:extLst>
                <a:ext uri="{FF2B5EF4-FFF2-40B4-BE49-F238E27FC236}">
                  <a16:creationId xmlns:a16="http://schemas.microsoft.com/office/drawing/2014/main" id="{96088ABA-4835-4AD1-A02E-99F74B58CD03}"/>
                </a:ext>
              </a:extLst>
            </p:cNvPr>
            <p:cNvCxnSpPr/>
            <p:nvPr userDrawn="1"/>
          </p:nvCxnSpPr>
          <p:spPr>
            <a:xfrm>
              <a:off x="10978961" y="6134266"/>
              <a:ext cx="0" cy="647663"/>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95938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3" r:id="rId12"/>
    <p:sldLayoutId id="2147483707" r:id="rId13"/>
    <p:sldLayoutId id="2147483708" r:id="rId14"/>
    <p:sldLayoutId id="2147483709" r:id="rId15"/>
    <p:sldLayoutId id="2147483710" r:id="rId16"/>
    <p:sldLayoutId id="2147483712" r:id="rId17"/>
  </p:sldLayoutIdLst>
  <p:txStyles>
    <p:titleStyle>
      <a:lvl1pPr algn="ctr" defTabSz="914400" rtl="0" eaLnBrk="1" latinLnBrk="0" hangingPunct="1">
        <a:spcBef>
          <a:spcPct val="0"/>
        </a:spcBef>
        <a:buNone/>
        <a:defRPr sz="44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643870"/>
      </p:ext>
    </p:extLst>
  </p:cSld>
  <p:clrMap bg1="lt1" tx1="dk1" bg2="lt2" tx2="dk2" accent1="accent1" accent2="accent2" accent3="accent3" accent4="accent4" accent5="accent5" accent6="accent6" hlink="hlink" folHlink="folHlink"/>
  <p:sldLayoutIdLst>
    <p:sldLayoutId id="2147483690" r:id="rId1"/>
    <p:sldLayoutId id="214748370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6.xml"/><Relationship Id="rId5" Type="http://schemas.openxmlformats.org/officeDocument/2006/relationships/image" Target="../media/image23.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72.webp"/><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92.emf"/><Relationship Id="rId4" Type="http://schemas.openxmlformats.org/officeDocument/2006/relationships/image" Target="../media/image9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3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23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27055-1991-0E3E-4393-48EC65725D2D}"/>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5A608BEA-10F1-8598-334D-67155A0AE34E}"/>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Хора изпреварили времето </a:t>
            </a:r>
          </a:p>
        </p:txBody>
      </p:sp>
      <p:pic>
        <p:nvPicPr>
          <p:cNvPr id="11" name="Контейнер за съдържание 10">
            <a:extLst>
              <a:ext uri="{FF2B5EF4-FFF2-40B4-BE49-F238E27FC236}">
                <a16:creationId xmlns:a16="http://schemas.microsoft.com/office/drawing/2014/main" id="{6DE1A055-D050-7923-D0AB-298F0920ED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2927826" y="1312607"/>
            <a:ext cx="6336348" cy="4525963"/>
          </a:xfrm>
          <a:ln>
            <a:solidFill>
              <a:srgbClr val="C00000"/>
            </a:solidFill>
          </a:ln>
        </p:spPr>
      </p:pic>
    </p:spTree>
    <p:extLst>
      <p:ext uri="{BB962C8B-B14F-4D97-AF65-F5344CB8AC3E}">
        <p14:creationId xmlns:p14="http://schemas.microsoft.com/office/powerpoint/2010/main" val="1226049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40550-ADEF-06ED-431E-7641D602652B}"/>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9D4082B7-CDF8-420B-06E4-CADBCC4C7B18}"/>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Хора изпреварили времето </a:t>
            </a:r>
          </a:p>
        </p:txBody>
      </p:sp>
      <p:pic>
        <p:nvPicPr>
          <p:cNvPr id="7" name="Контейнер за съдържание 6">
            <a:extLst>
              <a:ext uri="{FF2B5EF4-FFF2-40B4-BE49-F238E27FC236}">
                <a16:creationId xmlns:a16="http://schemas.microsoft.com/office/drawing/2014/main" id="{33DD5A25-1916-51FD-53C5-F72CBE85C2D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3000"/>
                    </a14:imgEffect>
                    <a14:imgEffect>
                      <a14:brightnessContrast bright="13000" contrast="13000"/>
                    </a14:imgEffect>
                  </a14:imgLayer>
                </a14:imgProps>
              </a:ext>
              <a:ext uri="{28A0092B-C50C-407E-A947-70E740481C1C}">
                <a14:useLocalDpi xmlns:a14="http://schemas.microsoft.com/office/drawing/2010/main" val="0"/>
              </a:ext>
            </a:extLst>
          </a:blip>
          <a:stretch/>
        </p:blipFill>
        <p:spPr>
          <a:xfrm>
            <a:off x="2925484" y="1224116"/>
            <a:ext cx="6341032" cy="4525963"/>
          </a:xfrm>
          <a:ln>
            <a:solidFill>
              <a:srgbClr val="C00000"/>
            </a:solidFill>
          </a:ln>
        </p:spPr>
      </p:pic>
    </p:spTree>
    <p:extLst>
      <p:ext uri="{BB962C8B-B14F-4D97-AF65-F5344CB8AC3E}">
        <p14:creationId xmlns:p14="http://schemas.microsoft.com/office/powerpoint/2010/main" val="2761008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A6B25-77B5-33C9-A6C1-B67CD3B650B2}"/>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EEFF5C7E-D68B-50F8-C1EA-E739852AF84C}"/>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Хора изпреварили времето </a:t>
            </a:r>
          </a:p>
        </p:txBody>
      </p:sp>
      <p:pic>
        <p:nvPicPr>
          <p:cNvPr id="7" name="Контейнер за съдържание 6">
            <a:extLst>
              <a:ext uri="{FF2B5EF4-FFF2-40B4-BE49-F238E27FC236}">
                <a16:creationId xmlns:a16="http://schemas.microsoft.com/office/drawing/2014/main" id="{EB236A74-CB72-1812-B646-088766D6EF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2934266" y="1334729"/>
            <a:ext cx="6323467" cy="4525963"/>
          </a:xfrm>
          <a:ln>
            <a:solidFill>
              <a:srgbClr val="C00000"/>
            </a:solidFill>
          </a:ln>
        </p:spPr>
      </p:pic>
    </p:spTree>
    <p:extLst>
      <p:ext uri="{BB962C8B-B14F-4D97-AF65-F5344CB8AC3E}">
        <p14:creationId xmlns:p14="http://schemas.microsoft.com/office/powerpoint/2010/main" val="315407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5E30D-BE47-4136-DD02-9E4EC35F2EF0}"/>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85D71D3F-733B-DF45-F997-29B7DDC348C0}"/>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Превратностите на времето</a:t>
            </a:r>
          </a:p>
        </p:txBody>
      </p:sp>
      <p:sp>
        <p:nvSpPr>
          <p:cNvPr id="3" name="Контейнер за съдържание 2">
            <a:extLst>
              <a:ext uri="{FF2B5EF4-FFF2-40B4-BE49-F238E27FC236}">
                <a16:creationId xmlns:a16="http://schemas.microsoft.com/office/drawing/2014/main" id="{73FBAFD6-ADAF-8D70-32AE-7C5ED8F6AC58}"/>
              </a:ext>
            </a:extLst>
          </p:cNvPr>
          <p:cNvSpPr>
            <a:spLocks noGrp="1"/>
          </p:cNvSpPr>
          <p:nvPr>
            <p:ph idx="1"/>
          </p:nvPr>
        </p:nvSpPr>
        <p:spPr>
          <a:xfrm>
            <a:off x="609600" y="1342104"/>
            <a:ext cx="10972800" cy="4525963"/>
          </a:xfrm>
        </p:spPr>
        <p:txBody>
          <a:bodyPr/>
          <a:lstStyle/>
          <a:p>
            <a:pPr marL="0" indent="0">
              <a:buNone/>
            </a:pPr>
            <a:r>
              <a:rPr lang="bg-BG" sz="2400" b="1" dirty="0">
                <a:solidFill>
                  <a:srgbClr val="002060"/>
                </a:solidFill>
                <a:latin typeface="Georgia" panose="02040502050405020303" pitchFamily="18" charset="0"/>
                <a:ea typeface="Calibri" panose="020F0502020204030204" pitchFamily="34" charset="0"/>
                <a:cs typeface="Times New Roman" panose="02020603050405020304" pitchFamily="18" charset="0"/>
              </a:rPr>
              <a:t>Д</a:t>
            </a:r>
            <a:r>
              <a:rPr lang="bg-BG" sz="2400" b="1"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екември 1940 </a:t>
            </a:r>
            <a:r>
              <a:rPr lang="bg-BG" sz="1800"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г. е приет Закон за защита на нацията, в раздел І на който, в списъка на забранените организации е включен и Ротари клуб.</a:t>
            </a:r>
          </a:p>
          <a:p>
            <a:pPr marL="0" indent="0">
              <a:buNone/>
            </a:pPr>
            <a:r>
              <a:rPr lang="bg-BG" sz="2400" b="1"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След 9 септември 1944 </a:t>
            </a:r>
            <a:r>
              <a:rPr lang="bg-BG" sz="1800"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г. голяма част от членовете на клубовете са убити, осъдени, изселени. Не малко от тях поемат тежкия път на емиграцията.</a:t>
            </a:r>
            <a:br>
              <a:rPr lang="bg-BG" sz="1800"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br>
            <a:r>
              <a:rPr lang="bg-BG" sz="2400" b="1"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На 19 май 1951 </a:t>
            </a:r>
            <a:r>
              <a:rPr lang="bg-BG" sz="2400"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г</a:t>
            </a:r>
            <a:r>
              <a:rPr lang="bg-BG" sz="1800"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 Софийският съд получава прокурорско предложение за закриване на Софийския Ротари Клуб, тъй като "същия не съществува, а освен това целите и задачите на тази организация са цели и задачи на една фашистка организация и противоречат на съществуващия обществен и политически живот</a:t>
            </a:r>
            <a:r>
              <a:rPr lang="bg-BG" sz="1800" dirty="0">
                <a:solidFill>
                  <a:srgbClr val="002060"/>
                </a:solidFill>
                <a:effectLst/>
                <a:latin typeface="HPSimplified Light"/>
                <a:ea typeface="Calibri" panose="020F0502020204030204" pitchFamily="34" charset="0"/>
                <a:cs typeface="Times New Roman" panose="02020603050405020304" pitchFamily="18" charset="0"/>
              </a:rPr>
              <a:t>". </a:t>
            </a:r>
          </a:p>
          <a:p>
            <a:pPr marL="0" indent="0">
              <a:buNone/>
            </a:pPr>
            <a:r>
              <a:rPr lang="bg-BG" sz="2400" b="1" dirty="0">
                <a:solidFill>
                  <a:srgbClr val="002060"/>
                </a:solidFill>
                <a:effectLst/>
                <a:latin typeface="Georgia" panose="02040502050405020303" pitchFamily="18" charset="0"/>
                <a:ea typeface="Gulim" panose="020B0600000101010101" pitchFamily="34" charset="-127"/>
                <a:cs typeface="Times New Roman" panose="02020603050405020304" pitchFamily="18" charset="0"/>
              </a:rPr>
              <a:t>На 10 октомври 1991 </a:t>
            </a:r>
            <a:r>
              <a:rPr lang="bg-BG" sz="1800" dirty="0">
                <a:solidFill>
                  <a:srgbClr val="002060"/>
                </a:solidFill>
                <a:effectLst/>
                <a:latin typeface="Georgia" panose="02040502050405020303" pitchFamily="18" charset="0"/>
                <a:ea typeface="Gulim" panose="020B0600000101010101" pitchFamily="34" charset="-127"/>
                <a:cs typeface="Times New Roman" panose="02020603050405020304" pitchFamily="18" charset="0"/>
              </a:rPr>
              <a:t>г. Ротари клуб София е чартиран от РИ и така се рестартира ротарианството в България. Възстановяват се съществувалите преди 1941 г. клубове и се създават нови, като част от мултинационалния дистрикт 2480, обединяващ клубове в </a:t>
            </a:r>
            <a:r>
              <a:rPr lang="bg-BG" sz="1800" dirty="0">
                <a:solidFill>
                  <a:srgbClr val="002060"/>
                </a:solidFill>
                <a:latin typeface="Georgia" panose="02040502050405020303" pitchFamily="18" charset="0"/>
                <a:ea typeface="Gulim" panose="020B0600000101010101" pitchFamily="34" charset="-127"/>
                <a:cs typeface="Times New Roman" panose="02020603050405020304" pitchFamily="18" charset="0"/>
              </a:rPr>
              <a:t>С</a:t>
            </a:r>
            <a:r>
              <a:rPr lang="bg-BG" sz="1800" dirty="0">
                <a:solidFill>
                  <a:srgbClr val="002060"/>
                </a:solidFill>
                <a:effectLst/>
                <a:latin typeface="Georgia" panose="02040502050405020303" pitchFamily="18" charset="0"/>
                <a:ea typeface="Gulim" panose="020B0600000101010101" pitchFamily="34" charset="-127"/>
                <a:cs typeface="Times New Roman" panose="02020603050405020304" pitchFamily="18" charset="0"/>
              </a:rPr>
              <a:t>еверна Гърция, Сърбия, Македония и България. </a:t>
            </a:r>
          </a:p>
          <a:p>
            <a:pPr marL="0" indent="0">
              <a:buNone/>
            </a:pPr>
            <a:r>
              <a:rPr lang="bg-BG" sz="2400" b="1"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На 1 юли 2007 </a:t>
            </a:r>
            <a:r>
              <a:rPr lang="bg-BG" sz="2400"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г</a:t>
            </a:r>
            <a:r>
              <a:rPr lang="bg-BG" sz="1800" dirty="0">
                <a:solidFill>
                  <a:srgbClr val="002060"/>
                </a:solidFill>
                <a:effectLst/>
                <a:latin typeface="Georgia" panose="02040502050405020303" pitchFamily="18" charset="0"/>
                <a:ea typeface="Calibri" panose="020F0502020204030204" pitchFamily="34" charset="0"/>
                <a:cs typeface="Times New Roman" panose="02020603050405020304" pitchFamily="18" charset="0"/>
              </a:rPr>
              <a:t>. България се отдели в самостоятелен Дистрикт 2482.</a:t>
            </a:r>
            <a:endParaRPr lang="bg-BG" sz="1800" dirty="0">
              <a:solidFill>
                <a:srgbClr val="002060"/>
              </a:solidFill>
              <a:effectLst/>
              <a:latin typeface="Georgia" panose="02040502050405020303" pitchFamily="18" charset="0"/>
              <a:ea typeface="Gulim" panose="020B0600000101010101" pitchFamily="34" charset="-127"/>
              <a:cs typeface="Times New Roman" panose="02020603050405020304" pitchFamily="18" charset="0"/>
            </a:endParaRPr>
          </a:p>
        </p:txBody>
      </p:sp>
    </p:spTree>
    <p:extLst>
      <p:ext uri="{BB962C8B-B14F-4D97-AF65-F5344CB8AC3E}">
        <p14:creationId xmlns:p14="http://schemas.microsoft.com/office/powerpoint/2010/main" val="380636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DC9B6-B176-427C-C900-19B3649C9BE0}"/>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BAEBE2FF-E1C8-3D14-2A47-18AC476C0161}"/>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Ротари България днес</a:t>
            </a:r>
          </a:p>
        </p:txBody>
      </p:sp>
      <p:sp>
        <p:nvSpPr>
          <p:cNvPr id="3" name="Контейнер за съдържание 2">
            <a:extLst>
              <a:ext uri="{FF2B5EF4-FFF2-40B4-BE49-F238E27FC236}">
                <a16:creationId xmlns:a16="http://schemas.microsoft.com/office/drawing/2014/main" id="{8AFEE7CA-3403-E6FE-A11C-5016D2311656}"/>
              </a:ext>
            </a:extLst>
          </p:cNvPr>
          <p:cNvSpPr>
            <a:spLocks noGrp="1"/>
          </p:cNvSpPr>
          <p:nvPr>
            <p:ph idx="1"/>
          </p:nvPr>
        </p:nvSpPr>
        <p:spPr/>
        <p:txBody>
          <a:bodyPr>
            <a:normAutofit/>
          </a:bodyPr>
          <a:lstStyle/>
          <a:p>
            <a:r>
              <a:rPr lang="bg-BG" sz="2800" b="1" dirty="0">
                <a:solidFill>
                  <a:srgbClr val="002060"/>
                </a:solidFill>
                <a:latin typeface="Georgia" panose="02040502050405020303" pitchFamily="18" charset="0"/>
              </a:rPr>
              <a:t>86 Ротари клуба</a:t>
            </a:r>
            <a:r>
              <a:rPr lang="bg-BG" sz="2800" dirty="0">
                <a:solidFill>
                  <a:srgbClr val="002060"/>
                </a:solidFill>
                <a:latin typeface="Georgia" panose="02040502050405020303" pitchFamily="18" charset="0"/>
              </a:rPr>
              <a:t>, </a:t>
            </a:r>
            <a:r>
              <a:rPr lang="bg-BG" sz="2400" dirty="0">
                <a:solidFill>
                  <a:srgbClr val="002060"/>
                </a:solidFill>
                <a:latin typeface="Georgia" panose="02040502050405020303" pitchFamily="18" charset="0"/>
              </a:rPr>
              <a:t>4 от тях със сателитни клубове – 1815 члена</a:t>
            </a:r>
          </a:p>
          <a:p>
            <a:r>
              <a:rPr lang="bg-BG" sz="2800" b="1" dirty="0">
                <a:solidFill>
                  <a:srgbClr val="002060"/>
                </a:solidFill>
                <a:latin typeface="Georgia" panose="02040502050405020303" pitchFamily="18" charset="0"/>
              </a:rPr>
              <a:t>27 Ротаракт клуба</a:t>
            </a:r>
            <a:r>
              <a:rPr lang="bg-BG" sz="2800" dirty="0">
                <a:solidFill>
                  <a:srgbClr val="002060"/>
                </a:solidFill>
                <a:latin typeface="Georgia" panose="02040502050405020303" pitchFamily="18" charset="0"/>
              </a:rPr>
              <a:t>, </a:t>
            </a:r>
            <a:r>
              <a:rPr lang="bg-BG" sz="2400" dirty="0">
                <a:solidFill>
                  <a:srgbClr val="002060"/>
                </a:solidFill>
                <a:latin typeface="Georgia" panose="02040502050405020303" pitchFamily="18" charset="0"/>
              </a:rPr>
              <a:t>194 члена</a:t>
            </a:r>
          </a:p>
          <a:p>
            <a:r>
              <a:rPr lang="bg-BG" sz="2800" b="1" dirty="0">
                <a:solidFill>
                  <a:srgbClr val="002060"/>
                </a:solidFill>
                <a:latin typeface="Georgia" panose="02040502050405020303" pitchFamily="18" charset="0"/>
              </a:rPr>
              <a:t>45 Интеракт клуба </a:t>
            </a:r>
          </a:p>
          <a:p>
            <a:r>
              <a:rPr lang="bg-BG" sz="2800" b="1" dirty="0">
                <a:solidFill>
                  <a:srgbClr val="002060"/>
                </a:solidFill>
                <a:latin typeface="Georgia" panose="02040502050405020303" pitchFamily="18" charset="0"/>
              </a:rPr>
              <a:t>5 Ротариански общностни корпуса</a:t>
            </a:r>
            <a:endParaRPr lang="en-US" sz="2800" b="1" dirty="0">
              <a:solidFill>
                <a:srgbClr val="002060"/>
              </a:solidFill>
              <a:latin typeface="Georgia" panose="02040502050405020303" pitchFamily="18" charset="0"/>
            </a:endParaRPr>
          </a:p>
          <a:p>
            <a:endParaRPr lang="en-US" sz="2800" b="1" dirty="0">
              <a:solidFill>
                <a:srgbClr val="002060"/>
              </a:solidFill>
              <a:latin typeface="Georgia" panose="02040502050405020303" pitchFamily="18" charset="0"/>
            </a:endParaRPr>
          </a:p>
          <a:p>
            <a:endParaRPr lang="en-US" sz="2800" b="1" dirty="0">
              <a:solidFill>
                <a:srgbClr val="002060"/>
              </a:solidFill>
              <a:latin typeface="Georgia" panose="02040502050405020303" pitchFamily="18" charset="0"/>
            </a:endParaRPr>
          </a:p>
          <a:p>
            <a:endParaRPr lang="bg-BG" sz="2800" b="1" dirty="0">
              <a:solidFill>
                <a:srgbClr val="002060"/>
              </a:solidFill>
              <a:latin typeface="Georgia" panose="02040502050405020303" pitchFamily="18" charset="0"/>
            </a:endParaRPr>
          </a:p>
        </p:txBody>
      </p:sp>
      <p:pic>
        <p:nvPicPr>
          <p:cNvPr id="7" name="Картина 6">
            <a:extLst>
              <a:ext uri="{FF2B5EF4-FFF2-40B4-BE49-F238E27FC236}">
                <a16:creationId xmlns:a16="http://schemas.microsoft.com/office/drawing/2014/main" id="{239EB3BE-7EB7-8C60-41DF-A233304DE7E1}"/>
              </a:ext>
            </a:extLst>
          </p:cNvPr>
          <p:cNvPicPr>
            <a:picLocks noChangeAspect="1"/>
          </p:cNvPicPr>
          <p:nvPr/>
        </p:nvPicPr>
        <p:blipFill>
          <a:blip r:embed="rId2"/>
          <a:stretch>
            <a:fillRect/>
          </a:stretch>
        </p:blipFill>
        <p:spPr>
          <a:xfrm>
            <a:off x="4714494" y="3771741"/>
            <a:ext cx="2763012" cy="2080260"/>
          </a:xfrm>
          <a:prstGeom prst="rect">
            <a:avLst/>
          </a:prstGeom>
        </p:spPr>
      </p:pic>
    </p:spTree>
    <p:extLst>
      <p:ext uri="{BB962C8B-B14F-4D97-AF65-F5344CB8AC3E}">
        <p14:creationId xmlns:p14="http://schemas.microsoft.com/office/powerpoint/2010/main" val="589553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2C03F-2B61-B717-719F-E2444A143E43}"/>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2B269F73-279B-F3DE-AD6D-374103B7AFD1}"/>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Служим на нашите общности</a:t>
            </a:r>
          </a:p>
        </p:txBody>
      </p:sp>
      <p:pic>
        <p:nvPicPr>
          <p:cNvPr id="1026" name="Picture 2" descr="Кампания &quot;Купи и Дари&quot; в Пловдив - Пловдив Онлайн">
            <a:extLst>
              <a:ext uri="{FF2B5EF4-FFF2-40B4-BE49-F238E27FC236}">
                <a16:creationId xmlns:a16="http://schemas.microsoft.com/office/drawing/2014/main" id="{56B418FF-42CD-B2B5-0054-C964951EEB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047" y="1197981"/>
            <a:ext cx="4762500" cy="248602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4" name="Контейнер за съдържание 5">
            <a:extLst>
              <a:ext uri="{FF2B5EF4-FFF2-40B4-BE49-F238E27FC236}">
                <a16:creationId xmlns:a16="http://schemas.microsoft.com/office/drawing/2014/main" id="{93B748A8-AB56-0795-1FFC-6F45E425A651}"/>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4000" contrast="5000"/>
                    </a14:imgEffect>
                  </a14:imgLayer>
                </a14:imgProps>
              </a:ext>
              <a:ext uri="{28A0092B-C50C-407E-A947-70E740481C1C}">
                <a14:useLocalDpi xmlns:a14="http://schemas.microsoft.com/office/drawing/2010/main" val="0"/>
              </a:ext>
            </a:extLst>
          </a:blip>
          <a:stretch>
            <a:fillRect/>
          </a:stretch>
        </p:blipFill>
        <p:spPr>
          <a:xfrm>
            <a:off x="4618559" y="2200103"/>
            <a:ext cx="3277058" cy="2457793"/>
          </a:xfrm>
          <a:prstGeom prst="rect">
            <a:avLst/>
          </a:prstGeom>
          <a:ln>
            <a:solidFill>
              <a:srgbClr val="C00000"/>
            </a:solidFill>
          </a:ln>
        </p:spPr>
      </p:pic>
      <p:pic>
        <p:nvPicPr>
          <p:cNvPr id="5" name="Картина 4">
            <a:extLst>
              <a:ext uri="{FF2B5EF4-FFF2-40B4-BE49-F238E27FC236}">
                <a16:creationId xmlns:a16="http://schemas.microsoft.com/office/drawing/2014/main" id="{5CB0E80E-3954-8303-FA69-45B5BE8618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737" y="2785754"/>
            <a:ext cx="4096512" cy="3072384"/>
          </a:xfrm>
          <a:prstGeom prst="rect">
            <a:avLst/>
          </a:prstGeom>
          <a:ln>
            <a:solidFill>
              <a:srgbClr val="C00000"/>
            </a:solidFill>
          </a:ln>
        </p:spPr>
      </p:pic>
    </p:spTree>
    <p:extLst>
      <p:ext uri="{BB962C8B-B14F-4D97-AF65-F5344CB8AC3E}">
        <p14:creationId xmlns:p14="http://schemas.microsoft.com/office/powerpoint/2010/main" val="164719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E7F2C-E2BD-9055-DAEE-16E3EDE25CA9}"/>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8177BACE-C8E6-8B10-6D60-E28C0813473F}"/>
              </a:ext>
            </a:extLst>
          </p:cNvPr>
          <p:cNvSpPr>
            <a:spLocks noGrp="1"/>
          </p:cNvSpPr>
          <p:nvPr>
            <p:ph type="title"/>
          </p:nvPr>
        </p:nvSpPr>
        <p:spPr/>
        <p:txBody>
          <a:bodyPr>
            <a:normAutofit fontScale="90000"/>
          </a:bodyPr>
          <a:lstStyle/>
          <a:p>
            <a:r>
              <a:rPr lang="bg-BG" dirty="0">
                <a:solidFill>
                  <a:srgbClr val="002060"/>
                </a:solidFill>
              </a:rPr>
              <a:t>Споделяме приятелство и намираме приятели</a:t>
            </a:r>
          </a:p>
        </p:txBody>
      </p:sp>
      <p:pic>
        <p:nvPicPr>
          <p:cNvPr id="2050" name="Picture 2" descr="Няма налично описание на снимката.">
            <a:extLst>
              <a:ext uri="{FF2B5EF4-FFF2-40B4-BE49-F238E27FC236}">
                <a16:creationId xmlns:a16="http://schemas.microsoft.com/office/drawing/2014/main" id="{19FE6238-A5AE-C423-475A-F016207C76A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483" t="14816" b="15687"/>
          <a:stretch/>
        </p:blipFill>
        <p:spPr bwMode="auto">
          <a:xfrm>
            <a:off x="134332" y="999856"/>
            <a:ext cx="4677888" cy="314541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2056" name="Picture 8" descr="Може да бъде изображение с 5 души, хора, които карат ски и текстово съобщение">
            <a:extLst>
              <a:ext uri="{FF2B5EF4-FFF2-40B4-BE49-F238E27FC236}">
                <a16:creationId xmlns:a16="http://schemas.microsoft.com/office/drawing/2014/main" id="{85613BAA-FD0B-D63F-BDEA-1C04B87EF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936" y="999856"/>
            <a:ext cx="3382899" cy="50718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Ротари България - Дистрикт 2482, Ротари Интeрнешeнъл 1">
            <a:extLst>
              <a:ext uri="{FF2B5EF4-FFF2-40B4-BE49-F238E27FC236}">
                <a16:creationId xmlns:a16="http://schemas.microsoft.com/office/drawing/2014/main" id="{D63D5DDA-E3BD-5755-ADE9-DDE2558C5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8568" y="3535792"/>
            <a:ext cx="4229100" cy="232600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323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556260" y="3142969"/>
            <a:ext cx="11079480" cy="71358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200" b="1" dirty="0">
                <a:solidFill>
                  <a:schemeClr val="bg1"/>
                </a:solidFill>
                <a:latin typeface="Georgia" panose="02040502050405020303" pitchFamily="18" charset="0"/>
                <a:cs typeface="Calibri" pitchFamily="34" charset="0"/>
              </a:rPr>
              <a:t>Благодаря за вниманието!</a:t>
            </a:r>
          </a:p>
          <a:p>
            <a:pPr algn="ctr"/>
            <a:endParaRPr lang="en-US"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637994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563880" y="3083976"/>
            <a:ext cx="11079480" cy="950856"/>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600" b="1" dirty="0">
                <a:solidFill>
                  <a:schemeClr val="bg1"/>
                </a:solidFill>
                <a:latin typeface="Calibri" pitchFamily="34" charset="0"/>
                <a:cs typeface="Calibri" pitchFamily="34" charset="0"/>
              </a:rPr>
              <a:t>Ротари и младите</a:t>
            </a:r>
          </a:p>
        </p:txBody>
      </p:sp>
      <p:sp>
        <p:nvSpPr>
          <p:cNvPr id="5" name="Subtitle 1"/>
          <p:cNvSpPr txBox="1">
            <a:spLocks/>
          </p:cNvSpPr>
          <p:nvPr/>
        </p:nvSpPr>
        <p:spPr>
          <a:xfrm>
            <a:off x="2918460" y="4338986"/>
            <a:ext cx="6400800" cy="95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g-BG" sz="2400" b="1" dirty="0">
                <a:solidFill>
                  <a:srgbClr val="17458F"/>
                </a:solidFill>
                <a:latin typeface="Calibri" pitchFamily="34" charset="0"/>
                <a:cs typeface="Calibri" pitchFamily="34" charset="0"/>
              </a:rPr>
              <a:t>Росица Михайлова, АДГ Зона 14</a:t>
            </a:r>
          </a:p>
          <a:p>
            <a:pPr marL="0" indent="0">
              <a:buNone/>
            </a:pPr>
            <a:r>
              <a:rPr lang="bg-BG" sz="2400" b="1" dirty="0">
                <a:solidFill>
                  <a:srgbClr val="17458F"/>
                </a:solidFill>
                <a:latin typeface="Calibri" pitchFamily="34" charset="0"/>
                <a:cs typeface="Calibri" pitchFamily="34" charset="0"/>
              </a:rPr>
              <a:t>Ротари клуб Шумен</a:t>
            </a:r>
            <a:endParaRPr lang="en-US" sz="2400" b="1" dirty="0">
              <a:solidFill>
                <a:srgbClr val="17458F"/>
              </a:solidFill>
              <a:latin typeface="Calibri" pitchFamily="34" charset="0"/>
              <a:cs typeface="Calibri" pitchFamily="34" charset="0"/>
            </a:endParaRPr>
          </a:p>
        </p:txBody>
      </p:sp>
    </p:spTree>
    <p:extLst>
      <p:ext uri="{BB962C8B-B14F-4D97-AF65-F5344CB8AC3E}">
        <p14:creationId xmlns:p14="http://schemas.microsoft.com/office/powerpoint/2010/main" val="1864287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8E7C23-40B9-02E9-BE63-2A52287A0937}"/>
              </a:ext>
            </a:extLst>
          </p:cNvPr>
          <p:cNvSpPr>
            <a:spLocks noGrp="1"/>
          </p:cNvSpPr>
          <p:nvPr>
            <p:ph type="title"/>
          </p:nvPr>
        </p:nvSpPr>
        <p:spPr/>
        <p:txBody>
          <a:bodyPr>
            <a:normAutofit fontScale="90000"/>
          </a:bodyPr>
          <a:lstStyle/>
          <a:p>
            <a:r>
              <a:rPr lang="bg-BG" dirty="0"/>
              <a:t> </a:t>
            </a:r>
          </a:p>
        </p:txBody>
      </p:sp>
      <p:sp>
        <p:nvSpPr>
          <p:cNvPr id="3" name="Контейнер за съдържание 2">
            <a:extLst>
              <a:ext uri="{FF2B5EF4-FFF2-40B4-BE49-F238E27FC236}">
                <a16:creationId xmlns:a16="http://schemas.microsoft.com/office/drawing/2014/main" id="{9F3600EE-8C6D-4C27-A619-C77552F0F9C6}"/>
              </a:ext>
            </a:extLst>
          </p:cNvPr>
          <p:cNvSpPr>
            <a:spLocks noGrp="1"/>
          </p:cNvSpPr>
          <p:nvPr>
            <p:ph idx="1"/>
          </p:nvPr>
        </p:nvSpPr>
        <p:spPr>
          <a:xfrm>
            <a:off x="5936226" y="1600200"/>
            <a:ext cx="6009968" cy="3989439"/>
          </a:xfrm>
        </p:spPr>
        <p:txBody>
          <a:bodyPr>
            <a:noAutofit/>
          </a:bodyPr>
          <a:lstStyle/>
          <a:p>
            <a:pPr marL="0" indent="0" algn="just">
              <a:buNone/>
            </a:pPr>
            <a:r>
              <a:rPr lang="ru-RU"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Интеракт</a:t>
            </a:r>
            <a:r>
              <a:rPr lang="ru-RU"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ru-RU" sz="2800" dirty="0">
                <a:latin typeface="Calibri" panose="020F0502020204030204" pitchFamily="34" charset="0"/>
                <a:cs typeface="Calibri" panose="020F0502020204030204" pitchFamily="34" charset="0"/>
              </a:rPr>
              <a:t>(1962г.) е </a:t>
            </a:r>
            <a:r>
              <a:rPr lang="ru-RU" sz="2800" dirty="0" err="1">
                <a:latin typeface="Calibri" panose="020F0502020204030204" pitchFamily="34" charset="0"/>
                <a:cs typeface="Calibri" panose="020F0502020204030204" pitchFamily="34" charset="0"/>
              </a:rPr>
              <a:t>програма</a:t>
            </a:r>
            <a:r>
              <a:rPr lang="ru-RU" sz="2800" dirty="0">
                <a:latin typeface="Calibri" panose="020F0502020204030204" pitchFamily="34" charset="0"/>
                <a:cs typeface="Calibri" panose="020F0502020204030204" pitchFamily="34" charset="0"/>
              </a:rPr>
              <a:t> на Ротари за </a:t>
            </a:r>
            <a:r>
              <a:rPr lang="ru-RU" sz="2800" dirty="0" err="1">
                <a:latin typeface="Calibri" panose="020F0502020204030204" pitchFamily="34" charset="0"/>
                <a:cs typeface="Calibri" panose="020F0502020204030204" pitchFamily="34" charset="0"/>
              </a:rPr>
              <a:t>младежи</a:t>
            </a:r>
            <a:r>
              <a:rPr lang="ru-RU" sz="2800" dirty="0">
                <a:latin typeface="Calibri" panose="020F0502020204030204" pitchFamily="34" charset="0"/>
                <a:cs typeface="Calibri" panose="020F0502020204030204" pitchFamily="34" charset="0"/>
              </a:rPr>
              <a:t> на </a:t>
            </a:r>
            <a:r>
              <a:rPr lang="ru-RU" sz="2800" dirty="0" err="1">
                <a:latin typeface="Calibri" panose="020F0502020204030204" pitchFamily="34" charset="0"/>
                <a:cs typeface="Calibri" panose="020F0502020204030204" pitchFamily="34" charset="0"/>
              </a:rPr>
              <a:t>възраст</a:t>
            </a:r>
            <a:r>
              <a:rPr lang="ru-RU" sz="2800" dirty="0">
                <a:latin typeface="Calibri" panose="020F0502020204030204" pitchFamily="34" charset="0"/>
                <a:cs typeface="Calibri" panose="020F0502020204030204" pitchFamily="34" charset="0"/>
              </a:rPr>
              <a:t> между 12 и 18 </a:t>
            </a:r>
            <a:r>
              <a:rPr lang="ru-RU" sz="2800" dirty="0" err="1">
                <a:latin typeface="Calibri" panose="020F0502020204030204" pitchFamily="34" charset="0"/>
                <a:cs typeface="Calibri" panose="020F0502020204030204" pitchFamily="34" charset="0"/>
              </a:rPr>
              <a:t>години</a:t>
            </a:r>
            <a:r>
              <a:rPr lang="en-US" sz="2800" dirty="0">
                <a:latin typeface="Calibri" panose="020F0502020204030204" pitchFamily="34" charset="0"/>
                <a:cs typeface="Calibri" panose="020F0502020204030204" pitchFamily="34" charset="0"/>
              </a:rPr>
              <a:t>. </a:t>
            </a:r>
            <a:endParaRPr lang="bg-BG" sz="2800" dirty="0">
              <a:latin typeface="Calibri" panose="020F0502020204030204" pitchFamily="34" charset="0"/>
              <a:cs typeface="Calibri" panose="020F0502020204030204" pitchFamily="34" charset="0"/>
            </a:endParaRPr>
          </a:p>
          <a:p>
            <a:pPr marL="0" indent="0" algn="just">
              <a:buNone/>
            </a:pPr>
            <a:r>
              <a:rPr lang="bg-BG" sz="2800" dirty="0">
                <a:latin typeface="Calibri" panose="020F0502020204030204" pitchFamily="34" charset="0"/>
                <a:cs typeface="Calibri" panose="020F0502020204030204" pitchFamily="34" charset="0"/>
              </a:rPr>
              <a:t>Буквално думата означава „общувам, взаимодействам“. </a:t>
            </a:r>
          </a:p>
          <a:p>
            <a:pPr marL="0" indent="0" algn="just">
              <a:buNone/>
            </a:pPr>
            <a:r>
              <a:rPr lang="ru-RU" sz="2800" dirty="0" err="1">
                <a:latin typeface="Calibri" panose="020F0502020204030204" pitchFamily="34" charset="0"/>
                <a:cs typeface="Calibri" panose="020F0502020204030204" pitchFamily="34" charset="0"/>
              </a:rPr>
              <a:t>Ротари</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клубовете</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могат</a:t>
            </a:r>
            <a:r>
              <a:rPr lang="ru-RU" sz="2800" dirty="0">
                <a:latin typeface="Calibri" panose="020F0502020204030204" pitchFamily="34" charset="0"/>
                <a:cs typeface="Calibri" panose="020F0502020204030204" pitchFamily="34" charset="0"/>
              </a:rPr>
              <a:t> да </a:t>
            </a:r>
            <a:r>
              <a:rPr lang="ru-RU" sz="2800" dirty="0" err="1">
                <a:latin typeface="Calibri" panose="020F0502020204030204" pitchFamily="34" charset="0"/>
                <a:cs typeface="Calibri" panose="020F0502020204030204" pitchFamily="34" charset="0"/>
              </a:rPr>
              <a:t>стимулират</a:t>
            </a:r>
            <a:r>
              <a:rPr lang="ru-RU" sz="2800" dirty="0">
                <a:latin typeface="Calibri" panose="020F0502020204030204" pitchFamily="34" charset="0"/>
                <a:cs typeface="Calibri" panose="020F0502020204030204" pitchFamily="34" charset="0"/>
              </a:rPr>
              <a:t> и </a:t>
            </a:r>
            <a:r>
              <a:rPr lang="ru-RU" sz="2800" dirty="0" err="1">
                <a:latin typeface="Calibri" panose="020F0502020204030204" pitchFamily="34" charset="0"/>
                <a:cs typeface="Calibri" panose="020F0502020204030204" pitchFamily="34" charset="0"/>
              </a:rPr>
              <a:t>вдъхновяват</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млади</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лидери</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като</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ги</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насърчават</a:t>
            </a:r>
            <a:r>
              <a:rPr lang="ru-RU" sz="2800" dirty="0">
                <a:latin typeface="Calibri" panose="020F0502020204030204" pitchFamily="34" charset="0"/>
                <a:cs typeface="Calibri" panose="020F0502020204030204" pitchFamily="34" charset="0"/>
              </a:rPr>
              <a:t> да </a:t>
            </a:r>
            <a:r>
              <a:rPr lang="ru-RU" sz="2800" dirty="0" err="1">
                <a:latin typeface="Calibri" panose="020F0502020204030204" pitchFamily="34" charset="0"/>
                <a:cs typeface="Calibri" panose="020F0502020204030204" pitchFamily="34" charset="0"/>
              </a:rPr>
              <a:t>станат</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отговорни</a:t>
            </a:r>
            <a:r>
              <a:rPr lang="ru-RU" sz="2800" dirty="0">
                <a:latin typeface="Calibri" panose="020F0502020204030204" pitchFamily="34" charset="0"/>
                <a:cs typeface="Calibri" panose="020F0502020204030204" pitchFamily="34" charset="0"/>
              </a:rPr>
              <a:t> </a:t>
            </a:r>
            <a:r>
              <a:rPr lang="ru-RU" sz="2800" dirty="0" err="1">
                <a:latin typeface="Calibri" panose="020F0502020204030204" pitchFamily="34" charset="0"/>
                <a:cs typeface="Calibri" panose="020F0502020204030204" pitchFamily="34" charset="0"/>
              </a:rPr>
              <a:t>граждани</a:t>
            </a:r>
            <a:r>
              <a:rPr lang="ru-RU" sz="2800" dirty="0">
                <a:latin typeface="Calibri" panose="020F0502020204030204" pitchFamily="34" charset="0"/>
                <a:cs typeface="Calibri" panose="020F0502020204030204" pitchFamily="34" charset="0"/>
              </a:rPr>
              <a:t> на света .</a:t>
            </a:r>
            <a:endParaRPr lang="bg-BG" sz="2800" dirty="0">
              <a:latin typeface="Calibri" panose="020F0502020204030204" pitchFamily="34" charset="0"/>
              <a:cs typeface="Calibri" panose="020F0502020204030204" pitchFamily="34" charset="0"/>
            </a:endParaRPr>
          </a:p>
        </p:txBody>
      </p:sp>
      <p:pic>
        <p:nvPicPr>
          <p:cNvPr id="1028" name="Picture 4" descr="http://sevlievci.com/wp-content/uploads/2018/03/28579691_10160126963485296_87542306_o.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45806" y="1722543"/>
            <a:ext cx="5529694" cy="368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teract Club | Rotary Club of Brampton S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06" y="74718"/>
            <a:ext cx="381000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23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ristmas Wrapped Candy. Purple Packaged Sweet, Goody In A Piece Of Paper.  Vector Illustration Isolated On A White Background. Royalty Free SVG,  Cliparts, Vectors, and Stock Illustration. Image 47747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06959" y="30106"/>
            <a:ext cx="2217961" cy="2157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Candy Wrapper Clip Art Images – Browse 5,928 Stock Photos, Vectors, and  Video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983" y="3576550"/>
            <a:ext cx="2126978" cy="2126979"/>
          </a:xfrm>
          <a:prstGeom prst="rect">
            <a:avLst/>
          </a:prstGeom>
          <a:noFill/>
          <a:extLst>
            <a:ext uri="{909E8E84-426E-40DD-AFC4-6F175D3DCCD1}">
              <a14:hiddenFill xmlns:a14="http://schemas.microsoft.com/office/drawing/2010/main">
                <a:solidFill>
                  <a:srgbClr val="FFFFFF"/>
                </a:solidFill>
              </a14:hiddenFill>
            </a:ext>
          </a:extLst>
        </p:spPr>
      </p:pic>
      <p:sp>
        <p:nvSpPr>
          <p:cNvPr id="3" name="Контейнер за съдържание 2">
            <a:extLst>
              <a:ext uri="{FF2B5EF4-FFF2-40B4-BE49-F238E27FC236}">
                <a16:creationId xmlns:a16="http://schemas.microsoft.com/office/drawing/2014/main" id="{9F3600EE-8C6D-4C27-A619-C77552F0F9C6}"/>
              </a:ext>
            </a:extLst>
          </p:cNvPr>
          <p:cNvSpPr>
            <a:spLocks noGrp="1"/>
          </p:cNvSpPr>
          <p:nvPr>
            <p:ph idx="1"/>
          </p:nvPr>
        </p:nvSpPr>
        <p:spPr>
          <a:xfrm>
            <a:off x="483326" y="986285"/>
            <a:ext cx="11225347" cy="5686699"/>
          </a:xfrm>
        </p:spPr>
        <p:txBody>
          <a:bodyPr>
            <a:normAutofit fontScale="92500" lnSpcReduction="10000"/>
          </a:bodyPr>
          <a:lstStyle/>
          <a:p>
            <a:pPr marL="0" indent="0" algn="ctr">
              <a:buNone/>
            </a:pPr>
            <a:r>
              <a:rPr lang="bg-BG" sz="4400" b="1" dirty="0">
                <a:latin typeface="+mj-lt"/>
              </a:rPr>
              <a:t>ЛИЛАВ БОНБОН</a:t>
            </a:r>
            <a:r>
              <a:rPr lang="bg-BG" sz="4400" dirty="0">
                <a:latin typeface="+mj-lt"/>
              </a:rPr>
              <a:t> </a:t>
            </a:r>
          </a:p>
          <a:p>
            <a:pPr marL="0" indent="0" algn="ctr">
              <a:buNone/>
            </a:pPr>
            <a:r>
              <a:rPr lang="bg-BG" sz="4400" dirty="0">
                <a:latin typeface="+mj-lt"/>
              </a:rPr>
              <a:t>нещо лично (име, години, семейно положение)</a:t>
            </a:r>
          </a:p>
          <a:p>
            <a:pPr marL="0" indent="0" algn="ctr">
              <a:buNone/>
            </a:pPr>
            <a:r>
              <a:rPr lang="bg-BG" sz="4400" b="1" dirty="0">
                <a:latin typeface="+mj-lt"/>
              </a:rPr>
              <a:t>ЗЕЛЕН БОНБОН </a:t>
            </a:r>
          </a:p>
          <a:p>
            <a:pPr marL="0" indent="0" algn="ctr">
              <a:buNone/>
            </a:pPr>
            <a:r>
              <a:rPr lang="bg-BG" sz="4400" dirty="0">
                <a:latin typeface="+mj-lt"/>
              </a:rPr>
              <a:t>професия/призвание/занимание</a:t>
            </a:r>
          </a:p>
          <a:p>
            <a:pPr marL="0" indent="0" algn="ctr">
              <a:buNone/>
            </a:pPr>
            <a:r>
              <a:rPr lang="en-US" sz="4400" b="1" dirty="0">
                <a:latin typeface="+mj-lt"/>
              </a:rPr>
              <a:t>   </a:t>
            </a:r>
            <a:r>
              <a:rPr lang="bg-BG" sz="4400" b="1" dirty="0">
                <a:latin typeface="+mj-lt"/>
              </a:rPr>
              <a:t>СИН БОНБОН</a:t>
            </a:r>
            <a:r>
              <a:rPr lang="bg-BG" sz="4400" dirty="0">
                <a:latin typeface="+mj-lt"/>
              </a:rPr>
              <a:t> </a:t>
            </a:r>
          </a:p>
          <a:p>
            <a:pPr marL="0" indent="0" algn="ctr">
              <a:buNone/>
            </a:pPr>
            <a:r>
              <a:rPr lang="bg-BG" sz="4400" dirty="0">
                <a:latin typeface="+mj-lt"/>
              </a:rPr>
              <a:t>Аз и магията на Ротари </a:t>
            </a:r>
            <a:endParaRPr lang="en-US" sz="4400" dirty="0">
              <a:latin typeface="+mj-lt"/>
            </a:endParaRPr>
          </a:p>
          <a:p>
            <a:pPr marL="0" indent="0" algn="ctr">
              <a:buNone/>
            </a:pPr>
            <a:r>
              <a:rPr lang="bg-BG" sz="4400" dirty="0">
                <a:latin typeface="+mj-lt"/>
              </a:rPr>
              <a:t>(откога членуват в Ротари, в кой клуб са, нещо, с което Ротари ги вдъхновява)</a:t>
            </a:r>
          </a:p>
        </p:txBody>
      </p:sp>
      <p:pic>
        <p:nvPicPr>
          <p:cNvPr id="1030" name="Picture 6" descr="Green Candy In Paper Wrap For Christmas Vector Isolated Vector, Icon,  Color, Hard PNG and Vector with Transparent Background for Free Download"/>
          <p:cNvPicPr>
            <a:picLocks noChangeAspect="1" noChangeArrowheads="1"/>
          </p:cNvPicPr>
          <p:nvPr/>
        </p:nvPicPr>
        <p:blipFill>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37065" y="1572804"/>
            <a:ext cx="2326367" cy="2326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02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ru-RU" dirty="0">
                <a:effectLst>
                  <a:outerShdw blurRad="38100" dist="38100" dir="2700000" algn="tl">
                    <a:srgbClr val="000000">
                      <a:alpha val="43137"/>
                    </a:srgbClr>
                  </a:outerShdw>
                </a:effectLst>
              </a:rPr>
              <a:t>МЕЖДУНАРОДЕН МЛАДЕЖКИ ОБМЕН НА РОТАРИ (ММО)</a:t>
            </a:r>
          </a:p>
        </p:txBody>
      </p:sp>
      <p:sp>
        <p:nvSpPr>
          <p:cNvPr id="3" name="Контейнер за съдържание 2">
            <a:extLst>
              <a:ext uri="{FF2B5EF4-FFF2-40B4-BE49-F238E27FC236}">
                <a16:creationId xmlns:a16="http://schemas.microsoft.com/office/drawing/2014/main" id="{9F3600EE-8C6D-4C27-A619-C77552F0F9C6}"/>
              </a:ext>
            </a:extLst>
          </p:cNvPr>
          <p:cNvSpPr>
            <a:spLocks noGrp="1"/>
          </p:cNvSpPr>
          <p:nvPr>
            <p:ph idx="1"/>
          </p:nvPr>
        </p:nvSpPr>
        <p:spPr>
          <a:xfrm>
            <a:off x="796413" y="1600200"/>
            <a:ext cx="5943600" cy="3908323"/>
          </a:xfrm>
        </p:spPr>
        <p:txBody>
          <a:bodyPr>
            <a:normAutofit/>
          </a:bodyPr>
          <a:lstStyle/>
          <a:p>
            <a:pPr marL="0" indent="0" algn="just">
              <a:buNone/>
            </a:pPr>
            <a:r>
              <a:rPr lang="ru-RU" sz="2800" dirty="0" err="1">
                <a:latin typeface="Calibri" panose="020F0502020204030204" pitchFamily="34" charset="0"/>
                <a:ea typeface="Calibri" panose="020F0502020204030204" pitchFamily="34" charset="0"/>
                <a:cs typeface="Calibri" panose="020F0502020204030204" pitchFamily="34" charset="0"/>
              </a:rPr>
              <a:t>Ротари</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организира</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младежки</a:t>
            </a:r>
            <a:r>
              <a:rPr lang="ru-RU" sz="2800" dirty="0">
                <a:latin typeface="Calibri" panose="020F0502020204030204" pitchFamily="34" charset="0"/>
                <a:ea typeface="Calibri" panose="020F0502020204030204" pitchFamily="34" charset="0"/>
                <a:cs typeface="Calibri" panose="020F0502020204030204" pitchFamily="34" charset="0"/>
              </a:rPr>
              <a:t> обмен, от 1927 г., </a:t>
            </a:r>
            <a:r>
              <a:rPr lang="ru-RU" sz="2800" dirty="0" err="1">
                <a:latin typeface="Calibri" panose="020F0502020204030204" pitchFamily="34" charset="0"/>
                <a:ea typeface="Calibri" panose="020F0502020204030204" pitchFamily="34" charset="0"/>
                <a:cs typeface="Calibri" panose="020F0502020204030204" pitchFamily="34" charset="0"/>
              </a:rPr>
              <a:t>когато</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Ротари</a:t>
            </a:r>
            <a:r>
              <a:rPr lang="ru-RU" sz="2800" dirty="0">
                <a:latin typeface="Calibri" panose="020F0502020204030204" pitchFamily="34" charset="0"/>
                <a:ea typeface="Calibri" panose="020F0502020204030204" pitchFamily="34" charset="0"/>
                <a:cs typeface="Calibri" panose="020F0502020204030204" pitchFamily="34" charset="0"/>
              </a:rPr>
              <a:t> клуб в </a:t>
            </a:r>
            <a:r>
              <a:rPr lang="ru-RU" sz="2800" dirty="0" err="1">
                <a:latin typeface="Calibri" panose="020F0502020204030204" pitchFamily="34" charset="0"/>
                <a:ea typeface="Calibri" panose="020F0502020204030204" pitchFamily="34" charset="0"/>
                <a:cs typeface="Calibri" panose="020F0502020204030204" pitchFamily="34" charset="0"/>
              </a:rPr>
              <a:t>Копенхаген</a:t>
            </a:r>
            <a:r>
              <a:rPr lang="ru-RU" sz="2800" dirty="0">
                <a:latin typeface="Calibri" panose="020F0502020204030204" pitchFamily="34" charset="0"/>
                <a:ea typeface="Calibri" panose="020F0502020204030204" pitchFamily="34" charset="0"/>
                <a:cs typeface="Calibri" panose="020F0502020204030204" pitchFamily="34" charset="0"/>
              </a:rPr>
              <a:t>, Дания, е </a:t>
            </a:r>
            <a:r>
              <a:rPr lang="ru-RU" sz="2800" dirty="0" err="1">
                <a:latin typeface="Calibri" panose="020F0502020204030204" pitchFamily="34" charset="0"/>
                <a:ea typeface="Calibri" panose="020F0502020204030204" pitchFamily="34" charset="0"/>
                <a:cs typeface="Calibri" panose="020F0502020204030204" pitchFamily="34" charset="0"/>
              </a:rPr>
              <a:t>домакин</a:t>
            </a:r>
            <a:r>
              <a:rPr lang="ru-RU" sz="2800" dirty="0">
                <a:latin typeface="Calibri" panose="020F0502020204030204" pitchFamily="34" charset="0"/>
                <a:ea typeface="Calibri" panose="020F0502020204030204" pitchFamily="34" charset="0"/>
                <a:cs typeface="Calibri" panose="020F0502020204030204" pitchFamily="34" charset="0"/>
              </a:rPr>
              <a:t> на </a:t>
            </a:r>
            <a:r>
              <a:rPr lang="ru-RU" sz="2800" dirty="0" err="1">
                <a:latin typeface="Calibri" panose="020F0502020204030204" pitchFamily="34" charset="0"/>
                <a:ea typeface="Calibri" panose="020F0502020204030204" pitchFamily="34" charset="0"/>
                <a:cs typeface="Calibri" panose="020F0502020204030204" pitchFamily="34" charset="0"/>
              </a:rPr>
              <a:t>няколко</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американски</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момчета</a:t>
            </a:r>
            <a:r>
              <a:rPr lang="ru-RU" sz="28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ru-RU" sz="2800" dirty="0" err="1">
                <a:latin typeface="Calibri" panose="020F0502020204030204" pitchFamily="34" charset="0"/>
                <a:ea typeface="Calibri" panose="020F0502020204030204" pitchFamily="34" charset="0"/>
                <a:cs typeface="Calibri" panose="020F0502020204030204" pitchFamily="34" charset="0"/>
              </a:rPr>
              <a:t>Програмата</a:t>
            </a:r>
            <a:r>
              <a:rPr lang="ru-RU" sz="2800" dirty="0">
                <a:latin typeface="Calibri" panose="020F0502020204030204" pitchFamily="34" charset="0"/>
                <a:ea typeface="Calibri" panose="020F0502020204030204" pitchFamily="34" charset="0"/>
                <a:cs typeface="Calibri" panose="020F0502020204030204" pitchFamily="34" charset="0"/>
              </a:rPr>
              <a:t> е </a:t>
            </a:r>
            <a:r>
              <a:rPr lang="ru-RU" sz="2800" dirty="0" err="1">
                <a:latin typeface="Calibri" panose="020F0502020204030204" pitchFamily="34" charset="0"/>
                <a:ea typeface="Calibri" panose="020F0502020204030204" pitchFamily="34" charset="0"/>
                <a:cs typeface="Calibri" panose="020F0502020204030204" pitchFamily="34" charset="0"/>
              </a:rPr>
              <a:t>насочена</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към</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младежи</a:t>
            </a:r>
            <a:r>
              <a:rPr lang="ru-RU" sz="2800" dirty="0">
                <a:latin typeface="Calibri" panose="020F0502020204030204" pitchFamily="34" charset="0"/>
                <a:ea typeface="Calibri" panose="020F0502020204030204" pitchFamily="34" charset="0"/>
                <a:cs typeface="Calibri" panose="020F0502020204030204" pitchFamily="34" charset="0"/>
              </a:rPr>
              <a:t> между 15 и 19 </a:t>
            </a:r>
            <a:r>
              <a:rPr lang="ru-RU" sz="2800" dirty="0" err="1">
                <a:latin typeface="Calibri" panose="020F0502020204030204" pitchFamily="34" charset="0"/>
                <a:ea typeface="Calibri" panose="020F0502020204030204" pitchFamily="34" charset="0"/>
                <a:cs typeface="Calibri" panose="020F0502020204030204" pitchFamily="34" charset="0"/>
              </a:rPr>
              <a:t>години</a:t>
            </a:r>
            <a:r>
              <a:rPr lang="ru-RU" sz="2800" dirty="0">
                <a:latin typeface="Calibri" panose="020F0502020204030204" pitchFamily="34" charset="0"/>
                <a:ea typeface="Calibri" panose="020F0502020204030204" pitchFamily="34" charset="0"/>
                <a:cs typeface="Calibri" panose="020F0502020204030204" pitchFamily="34" charset="0"/>
              </a:rPr>
              <a:t> и </a:t>
            </a:r>
            <a:r>
              <a:rPr lang="ru-RU" sz="2800" dirty="0" err="1">
                <a:latin typeface="Calibri" panose="020F0502020204030204" pitchFamily="34" charset="0"/>
                <a:ea typeface="Calibri" panose="020F0502020204030204" pitchFamily="34" charset="0"/>
                <a:cs typeface="Calibri" panose="020F0502020204030204" pitchFamily="34" charset="0"/>
              </a:rPr>
              <a:t>може</a:t>
            </a:r>
            <a:r>
              <a:rPr lang="ru-RU" sz="2800" dirty="0">
                <a:latin typeface="Calibri" panose="020F0502020204030204" pitchFamily="34" charset="0"/>
                <a:ea typeface="Calibri" panose="020F0502020204030204" pitchFamily="34" charset="0"/>
                <a:cs typeface="Calibri" panose="020F0502020204030204" pitchFamily="34" charset="0"/>
              </a:rPr>
              <a:t> да е с различна </a:t>
            </a:r>
            <a:r>
              <a:rPr lang="ru-RU" sz="2800" dirty="0" err="1">
                <a:latin typeface="Calibri" panose="020F0502020204030204" pitchFamily="34" charset="0"/>
                <a:ea typeface="Calibri" panose="020F0502020204030204" pitchFamily="34" charset="0"/>
                <a:cs typeface="Calibri" panose="020F0502020204030204" pitchFamily="34" charset="0"/>
              </a:rPr>
              <a:t>продължителност</a:t>
            </a:r>
            <a:r>
              <a:rPr lang="ru-RU" sz="2800" dirty="0">
                <a:latin typeface="Calibri" panose="020F0502020204030204" pitchFamily="34" charset="0"/>
                <a:ea typeface="Calibri" panose="020F0502020204030204" pitchFamily="34" charset="0"/>
                <a:cs typeface="Calibri" panose="020F0502020204030204" pitchFamily="34" charset="0"/>
              </a:rPr>
              <a:t> – от </a:t>
            </a:r>
            <a:r>
              <a:rPr lang="ru-RU" sz="2800" dirty="0" err="1">
                <a:latin typeface="Calibri" panose="020F0502020204030204" pitchFamily="34" charset="0"/>
                <a:ea typeface="Calibri" panose="020F0502020204030204" pitchFamily="34" charset="0"/>
                <a:cs typeface="Calibri" panose="020F0502020204030204" pitchFamily="34" charset="0"/>
              </a:rPr>
              <a:t>няколко</a:t>
            </a:r>
            <a:r>
              <a:rPr lang="ru-RU" sz="2800" dirty="0">
                <a:latin typeface="Calibri" panose="020F0502020204030204" pitchFamily="34" charset="0"/>
                <a:ea typeface="Calibri" panose="020F0502020204030204" pitchFamily="34" charset="0"/>
                <a:cs typeface="Calibri" panose="020F0502020204030204" pitchFamily="34" charset="0"/>
              </a:rPr>
              <a:t> дни до </a:t>
            </a:r>
            <a:r>
              <a:rPr lang="ru-RU" sz="2800" dirty="0" err="1">
                <a:latin typeface="Calibri" panose="020F0502020204030204" pitchFamily="34" charset="0"/>
                <a:ea typeface="Calibri" panose="020F0502020204030204" pitchFamily="34" charset="0"/>
                <a:cs typeface="Calibri" panose="020F0502020204030204" pitchFamily="34" charset="0"/>
              </a:rPr>
              <a:t>няколко</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месеца</a:t>
            </a:r>
            <a:r>
              <a:rPr lang="ru-RU" sz="2800" dirty="0">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p:cNvPicPr>
            <a:picLocks noChangeAspect="1"/>
          </p:cNvPicPr>
          <p:nvPr/>
        </p:nvPicPr>
        <p:blipFill>
          <a:blip r:embed="rId2"/>
          <a:stretch>
            <a:fillRect/>
          </a:stretch>
        </p:blipFill>
        <p:spPr>
          <a:xfrm>
            <a:off x="6601097" y="1974561"/>
            <a:ext cx="4899409" cy="2295167"/>
          </a:xfrm>
          <a:prstGeom prst="rect">
            <a:avLst/>
          </a:prstGeom>
        </p:spPr>
      </p:pic>
    </p:spTree>
    <p:extLst>
      <p:ext uri="{BB962C8B-B14F-4D97-AF65-F5344CB8AC3E}">
        <p14:creationId xmlns:p14="http://schemas.microsoft.com/office/powerpoint/2010/main" val="126909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bg-BG" dirty="0"/>
              <a:t>Международен младежки обмен</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419" y="1302734"/>
            <a:ext cx="7241540"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Контейнер за съдържание 2">
            <a:extLst>
              <a:ext uri="{FF2B5EF4-FFF2-40B4-BE49-F238E27FC236}">
                <a16:creationId xmlns:a16="http://schemas.microsoft.com/office/drawing/2014/main" id="{9F3600EE-8C6D-4C27-A619-C77552F0F9C6}"/>
              </a:ext>
            </a:extLst>
          </p:cNvPr>
          <p:cNvSpPr txBox="1">
            <a:spLocks/>
          </p:cNvSpPr>
          <p:nvPr/>
        </p:nvSpPr>
        <p:spPr>
          <a:xfrm>
            <a:off x="7750276" y="1166018"/>
            <a:ext cx="4085305" cy="47480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ru-RU" sz="2800" dirty="0">
                <a:latin typeface="Calibri" panose="020F0502020204030204" pitchFamily="34" charset="0"/>
                <a:ea typeface="Calibri" panose="020F0502020204030204" pitchFamily="34" charset="0"/>
                <a:cs typeface="Calibri" panose="020F0502020204030204" pitchFamily="34" charset="0"/>
              </a:rPr>
              <a:t>Ползи от ММО:</a:t>
            </a:r>
          </a:p>
          <a:p>
            <a:pPr algn="just">
              <a:buFontTx/>
              <a:buChar char="-"/>
            </a:pPr>
            <a:r>
              <a:rPr lang="ru-RU" sz="2800" dirty="0">
                <a:latin typeface="Calibri" panose="020F0502020204030204" pitchFamily="34" charset="0"/>
                <a:ea typeface="Calibri" panose="020F0502020204030204" pitchFamily="34" charset="0"/>
                <a:cs typeface="Calibri" panose="020F0502020204030204" pitchFamily="34" charset="0"/>
              </a:rPr>
              <a:t>развитие на </a:t>
            </a:r>
            <a:r>
              <a:rPr lang="ru-RU" sz="2800" dirty="0" err="1">
                <a:latin typeface="Calibri" panose="020F0502020204030204" pitchFamily="34" charset="0"/>
                <a:ea typeface="Calibri" panose="020F0502020204030204" pitchFamily="34" charset="0"/>
                <a:cs typeface="Calibri" panose="020F0502020204030204" pitchFamily="34" charset="0"/>
              </a:rPr>
              <a:t>лидерски</a:t>
            </a:r>
            <a:r>
              <a:rPr lang="ru-RU" sz="2800" dirty="0">
                <a:latin typeface="Calibri" panose="020F0502020204030204" pitchFamily="34" charset="0"/>
                <a:ea typeface="Calibri" panose="020F0502020204030204" pitchFamily="34" charset="0"/>
                <a:cs typeface="Calibri" panose="020F0502020204030204" pitchFamily="34" charset="0"/>
              </a:rPr>
              <a:t> умения;</a:t>
            </a:r>
          </a:p>
          <a:p>
            <a:pPr algn="just">
              <a:buFontTx/>
              <a:buChar char="-"/>
            </a:pPr>
            <a:r>
              <a:rPr lang="ru-RU" sz="2800" dirty="0" err="1">
                <a:latin typeface="Calibri" panose="020F0502020204030204" pitchFamily="34" charset="0"/>
                <a:ea typeface="Calibri" panose="020F0502020204030204" pitchFamily="34" charset="0"/>
                <a:cs typeface="Calibri" panose="020F0502020204030204" pitchFamily="34" charset="0"/>
              </a:rPr>
              <a:t>изучаване</a:t>
            </a:r>
            <a:r>
              <a:rPr lang="ru-RU" sz="2800" dirty="0">
                <a:latin typeface="Calibri" panose="020F0502020204030204" pitchFamily="34" charset="0"/>
                <a:ea typeface="Calibri" panose="020F0502020204030204" pitchFamily="34" charset="0"/>
                <a:cs typeface="Calibri" panose="020F0502020204030204" pitchFamily="34" charset="0"/>
              </a:rPr>
              <a:t> на нов </a:t>
            </a:r>
            <a:r>
              <a:rPr lang="ru-RU" sz="2800" dirty="0" err="1">
                <a:latin typeface="Calibri" panose="020F0502020204030204" pitchFamily="34" charset="0"/>
                <a:ea typeface="Calibri" panose="020F0502020204030204" pitchFamily="34" charset="0"/>
                <a:cs typeface="Calibri" panose="020F0502020204030204" pitchFamily="34" charset="0"/>
              </a:rPr>
              <a:t>език</a:t>
            </a:r>
            <a:r>
              <a:rPr lang="ru-RU" sz="2800" dirty="0">
                <a:latin typeface="Calibri" panose="020F0502020204030204" pitchFamily="34" charset="0"/>
                <a:ea typeface="Calibri" panose="020F0502020204030204" pitchFamily="34" charset="0"/>
                <a:cs typeface="Calibri" panose="020F0502020204030204" pitchFamily="34" charset="0"/>
              </a:rPr>
              <a:t> и </a:t>
            </a:r>
            <a:r>
              <a:rPr lang="ru-RU" sz="2800" dirty="0" err="1">
                <a:latin typeface="Calibri" panose="020F0502020204030204" pitchFamily="34" charset="0"/>
                <a:ea typeface="Calibri" panose="020F0502020204030204" pitchFamily="34" charset="0"/>
                <a:cs typeface="Calibri" panose="020F0502020204030204" pitchFamily="34" charset="0"/>
              </a:rPr>
              <a:t>клултура</a:t>
            </a:r>
            <a:r>
              <a:rPr lang="ru-RU" sz="2800" dirty="0">
                <a:latin typeface="Calibri" panose="020F0502020204030204" pitchFamily="34" charset="0"/>
                <a:ea typeface="Calibri" panose="020F0502020204030204" pitchFamily="34" charset="0"/>
                <a:cs typeface="Calibri" panose="020F0502020204030204" pitchFamily="34" charset="0"/>
              </a:rPr>
              <a:t>;</a:t>
            </a:r>
          </a:p>
          <a:p>
            <a:pPr algn="just">
              <a:buFontTx/>
              <a:buChar char="-"/>
            </a:pP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създаване</a:t>
            </a:r>
            <a:r>
              <a:rPr lang="ru-RU" sz="2800" dirty="0">
                <a:latin typeface="Calibri" panose="020F0502020204030204" pitchFamily="34" charset="0"/>
                <a:ea typeface="Calibri" panose="020F0502020204030204" pitchFamily="34" charset="0"/>
                <a:cs typeface="Calibri" panose="020F0502020204030204" pitchFamily="34" charset="0"/>
              </a:rPr>
              <a:t> на </a:t>
            </a:r>
            <a:r>
              <a:rPr lang="ru-RU" sz="2800" dirty="0" err="1">
                <a:latin typeface="Calibri" panose="020F0502020204030204" pitchFamily="34" charset="0"/>
                <a:ea typeface="Calibri" panose="020F0502020204030204" pitchFamily="34" charset="0"/>
                <a:cs typeface="Calibri" panose="020F0502020204030204" pitchFamily="34" charset="0"/>
              </a:rPr>
              <a:t>трайни</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приятелства</a:t>
            </a:r>
            <a:r>
              <a:rPr lang="ru-RU" sz="2800" dirty="0">
                <a:latin typeface="Calibri" panose="020F0502020204030204" pitchFamily="34" charset="0"/>
                <a:ea typeface="Calibri" panose="020F0502020204030204" pitchFamily="34" charset="0"/>
                <a:cs typeface="Calibri" panose="020F0502020204030204" pitchFamily="34" charset="0"/>
              </a:rPr>
              <a:t> с </a:t>
            </a:r>
            <a:r>
              <a:rPr lang="ru-RU" sz="2800" dirty="0" err="1">
                <a:latin typeface="Calibri" panose="020F0502020204030204" pitchFamily="34" charset="0"/>
                <a:ea typeface="Calibri" panose="020F0502020204030204" pitchFamily="34" charset="0"/>
                <a:cs typeface="Calibri" panose="020F0502020204030204" pitchFamily="34" charset="0"/>
              </a:rPr>
              <a:t>млади</a:t>
            </a:r>
            <a:r>
              <a:rPr lang="ru-RU" sz="2800" dirty="0">
                <a:latin typeface="Calibri" panose="020F0502020204030204" pitchFamily="34" charset="0"/>
                <a:ea typeface="Calibri" panose="020F0502020204030204" pitchFamily="34" charset="0"/>
                <a:cs typeface="Calibri" panose="020F0502020204030204" pitchFamily="34" charset="0"/>
              </a:rPr>
              <a:t> хора от </a:t>
            </a:r>
            <a:r>
              <a:rPr lang="ru-RU" sz="2800" dirty="0" err="1">
                <a:latin typeface="Calibri" panose="020F0502020204030204" pitchFamily="34" charset="0"/>
                <a:ea typeface="Calibri" panose="020F0502020204030204" pitchFamily="34" charset="0"/>
                <a:cs typeface="Calibri" panose="020F0502020204030204" pitchFamily="34" charset="0"/>
              </a:rPr>
              <a:t>целия</a:t>
            </a:r>
            <a:r>
              <a:rPr lang="ru-RU" sz="2800" dirty="0">
                <a:latin typeface="Calibri" panose="020F0502020204030204" pitchFamily="34" charset="0"/>
                <a:ea typeface="Calibri" panose="020F0502020204030204" pitchFamily="34" charset="0"/>
                <a:cs typeface="Calibri" panose="020F0502020204030204" pitchFamily="34" charset="0"/>
              </a:rPr>
              <a:t> свят;</a:t>
            </a:r>
          </a:p>
          <a:p>
            <a:pPr algn="just">
              <a:buFontTx/>
              <a:buChar char="-"/>
            </a:pPr>
            <a:r>
              <a:rPr lang="ru-RU" sz="2800" dirty="0" err="1">
                <a:latin typeface="Calibri" panose="020F0502020204030204" pitchFamily="34" charset="0"/>
                <a:ea typeface="Calibri" panose="020F0502020204030204" pitchFamily="34" charset="0"/>
                <a:cs typeface="Calibri" panose="020F0502020204030204" pitchFamily="34" charset="0"/>
              </a:rPr>
              <a:t>развиване</a:t>
            </a:r>
            <a:r>
              <a:rPr lang="ru-RU" sz="2800" dirty="0">
                <a:latin typeface="Calibri" panose="020F0502020204030204" pitchFamily="34" charset="0"/>
                <a:ea typeface="Calibri" panose="020F0502020204030204" pitchFamily="34" charset="0"/>
                <a:cs typeface="Calibri" panose="020F0502020204030204" pitchFamily="34" charset="0"/>
              </a:rPr>
              <a:t> на </a:t>
            </a:r>
            <a:r>
              <a:rPr lang="ru-RU" sz="2800" dirty="0" err="1">
                <a:latin typeface="Calibri" panose="020F0502020204030204" pitchFamily="34" charset="0"/>
                <a:ea typeface="Calibri" panose="020F0502020204030204" pitchFamily="34" charset="0"/>
                <a:cs typeface="Calibri" panose="020F0502020204030204" pitchFamily="34" charset="0"/>
              </a:rPr>
              <a:t>съзнание</a:t>
            </a:r>
            <a:r>
              <a:rPr lang="ru-RU" sz="2800" dirty="0">
                <a:latin typeface="Calibri" panose="020F0502020204030204" pitchFamily="34" charset="0"/>
                <a:ea typeface="Calibri" panose="020F0502020204030204" pitchFamily="34" charset="0"/>
                <a:cs typeface="Calibri" panose="020F0502020204030204" pitchFamily="34" charset="0"/>
              </a:rPr>
              <a:t> на гражданин на света.</a:t>
            </a:r>
            <a:endParaRPr lang="bg-BG"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441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ru-RU" dirty="0">
                <a:effectLst>
                  <a:outerShdw blurRad="38100" dist="38100" dir="2700000" algn="tl">
                    <a:srgbClr val="000000">
                      <a:alpha val="43137"/>
                    </a:srgbClr>
                  </a:outerShdw>
                </a:effectLst>
                <a:latin typeface="Georgia" panose="02040502050405020303" pitchFamily="18" charset="0"/>
              </a:rPr>
              <a:t>Rotary </a:t>
            </a:r>
            <a:r>
              <a:rPr lang="ru-RU" dirty="0" err="1">
                <a:effectLst>
                  <a:outerShdw blurRad="38100" dist="38100" dir="2700000" algn="tl">
                    <a:srgbClr val="000000">
                      <a:alpha val="43137"/>
                    </a:srgbClr>
                  </a:outerShdw>
                </a:effectLst>
                <a:latin typeface="Georgia" panose="02040502050405020303" pitchFamily="18" charset="0"/>
              </a:rPr>
              <a:t>Youth</a:t>
            </a:r>
            <a:r>
              <a:rPr lang="ru-RU" dirty="0">
                <a:effectLst>
                  <a:outerShdw blurRad="38100" dist="38100" dir="2700000" algn="tl">
                    <a:srgbClr val="000000">
                      <a:alpha val="43137"/>
                    </a:srgbClr>
                  </a:outerShdw>
                </a:effectLst>
                <a:latin typeface="Georgia" panose="02040502050405020303" pitchFamily="18" charset="0"/>
              </a:rPr>
              <a:t> </a:t>
            </a:r>
            <a:r>
              <a:rPr lang="ru-RU" dirty="0" err="1">
                <a:effectLst>
                  <a:outerShdw blurRad="38100" dist="38100" dir="2700000" algn="tl">
                    <a:srgbClr val="000000">
                      <a:alpha val="43137"/>
                    </a:srgbClr>
                  </a:outerShdw>
                </a:effectLst>
                <a:latin typeface="Georgia" panose="02040502050405020303" pitchFamily="18" charset="0"/>
              </a:rPr>
              <a:t>Leadership</a:t>
            </a:r>
            <a:r>
              <a:rPr lang="ru-RU" dirty="0">
                <a:effectLst>
                  <a:outerShdw blurRad="38100" dist="38100" dir="2700000" algn="tl">
                    <a:srgbClr val="000000">
                      <a:alpha val="43137"/>
                    </a:srgbClr>
                  </a:outerShdw>
                </a:effectLst>
                <a:latin typeface="Georgia" panose="02040502050405020303" pitchFamily="18" charset="0"/>
              </a:rPr>
              <a:t> </a:t>
            </a:r>
            <a:r>
              <a:rPr lang="ru-RU" dirty="0" err="1">
                <a:effectLst>
                  <a:outerShdw blurRad="38100" dist="38100" dir="2700000" algn="tl">
                    <a:srgbClr val="000000">
                      <a:alpha val="43137"/>
                    </a:srgbClr>
                  </a:outerShdw>
                </a:effectLst>
                <a:latin typeface="Georgia" panose="02040502050405020303" pitchFamily="18" charset="0"/>
              </a:rPr>
              <a:t>Award</a:t>
            </a:r>
            <a:r>
              <a:rPr lang="ru-RU" dirty="0">
                <a:effectLst>
                  <a:outerShdw blurRad="38100" dist="38100" dir="2700000" algn="tl">
                    <a:srgbClr val="000000">
                      <a:alpha val="43137"/>
                    </a:srgbClr>
                  </a:outerShdw>
                </a:effectLst>
                <a:latin typeface="Georgia" panose="02040502050405020303" pitchFamily="18" charset="0"/>
              </a:rPr>
              <a:t> (RYLA)</a:t>
            </a:r>
            <a:endParaRPr lang="bg-BG" dirty="0"/>
          </a:p>
        </p:txBody>
      </p:sp>
      <p:sp>
        <p:nvSpPr>
          <p:cNvPr id="3" name="Контейнер за съдържание 2">
            <a:extLst>
              <a:ext uri="{FF2B5EF4-FFF2-40B4-BE49-F238E27FC236}">
                <a16:creationId xmlns:a16="http://schemas.microsoft.com/office/drawing/2014/main" id="{9F3600EE-8C6D-4C27-A619-C77552F0F9C6}"/>
              </a:ext>
            </a:extLst>
          </p:cNvPr>
          <p:cNvSpPr>
            <a:spLocks noGrp="1"/>
          </p:cNvSpPr>
          <p:nvPr>
            <p:ph idx="1"/>
          </p:nvPr>
        </p:nvSpPr>
        <p:spPr>
          <a:xfrm>
            <a:off x="712453" y="1371601"/>
            <a:ext cx="6986592" cy="4358148"/>
          </a:xfrm>
        </p:spPr>
        <p:txBody>
          <a:bodyPr>
            <a:normAutofit/>
          </a:bodyPr>
          <a:lstStyle/>
          <a:p>
            <a:pPr marL="0" indent="0" algn="just">
              <a:buNone/>
            </a:pPr>
            <a:r>
              <a:rPr lang="bg-BG" sz="2800" dirty="0">
                <a:latin typeface="Calibri" panose="020F0502020204030204" pitchFamily="34" charset="0"/>
                <a:ea typeface="Calibri" panose="020F0502020204030204" pitchFamily="34" charset="0"/>
                <a:cs typeface="Calibri" panose="020F0502020204030204" pitchFamily="34" charset="0"/>
              </a:rPr>
              <a:t>И</a:t>
            </a:r>
            <a:r>
              <a:rPr lang="ru-RU" sz="2800" dirty="0" err="1">
                <a:latin typeface="Calibri" panose="020F0502020204030204" pitchFamily="34" charset="0"/>
                <a:ea typeface="Calibri" panose="020F0502020204030204" pitchFamily="34" charset="0"/>
                <a:cs typeface="Calibri" panose="020F0502020204030204" pitchFamily="34" charset="0"/>
              </a:rPr>
              <a:t>нтензивна</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обучителна</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програма</a:t>
            </a:r>
            <a:r>
              <a:rPr lang="ru-RU" sz="2800" dirty="0">
                <a:latin typeface="Calibri" panose="020F0502020204030204" pitchFamily="34" charset="0"/>
                <a:ea typeface="Calibri" panose="020F0502020204030204" pitchFamily="34" charset="0"/>
                <a:cs typeface="Calibri" panose="020F0502020204030204" pitchFamily="34" charset="0"/>
              </a:rPr>
              <a:t> за </a:t>
            </a:r>
            <a:r>
              <a:rPr lang="ru-RU" sz="2800" dirty="0" err="1">
                <a:latin typeface="Calibri" panose="020F0502020204030204" pitchFamily="34" charset="0"/>
                <a:ea typeface="Calibri" panose="020F0502020204030204" pitchFamily="34" charset="0"/>
                <a:cs typeface="Calibri" panose="020F0502020204030204" pitchFamily="34" charset="0"/>
              </a:rPr>
              <a:t>младежи</a:t>
            </a:r>
            <a:r>
              <a:rPr lang="ru-RU" sz="2800" dirty="0">
                <a:latin typeface="Calibri" panose="020F0502020204030204" pitchFamily="34" charset="0"/>
                <a:ea typeface="Calibri" panose="020F0502020204030204" pitchFamily="34" charset="0"/>
                <a:cs typeface="Calibri" panose="020F0502020204030204" pitchFamily="34" charset="0"/>
              </a:rPr>
              <a:t> на </a:t>
            </a:r>
            <a:r>
              <a:rPr lang="ru-RU" sz="2800" dirty="0" err="1">
                <a:latin typeface="Calibri" panose="020F0502020204030204" pitchFamily="34" charset="0"/>
                <a:ea typeface="Calibri" panose="020F0502020204030204" pitchFamily="34" charset="0"/>
                <a:cs typeface="Calibri" panose="020F0502020204030204" pitchFamily="34" charset="0"/>
              </a:rPr>
              <a:t>възраст</a:t>
            </a:r>
            <a:r>
              <a:rPr lang="ru-RU" sz="2800" dirty="0">
                <a:latin typeface="Calibri" panose="020F0502020204030204" pitchFamily="34" charset="0"/>
                <a:ea typeface="Calibri" panose="020F0502020204030204" pitchFamily="34" charset="0"/>
                <a:cs typeface="Calibri" panose="020F0502020204030204" pitchFamily="34" charset="0"/>
              </a:rPr>
              <a:t> 18-30 </a:t>
            </a:r>
            <a:r>
              <a:rPr lang="ru-RU" sz="2800" dirty="0" err="1">
                <a:latin typeface="Calibri" panose="020F0502020204030204" pitchFamily="34" charset="0"/>
                <a:ea typeface="Calibri" panose="020F0502020204030204" pitchFamily="34" charset="0"/>
                <a:cs typeface="Calibri" panose="020F0502020204030204" pitchFamily="34" charset="0"/>
              </a:rPr>
              <a:t>години</a:t>
            </a:r>
            <a:r>
              <a:rPr lang="ru-RU" sz="2800" dirty="0">
                <a:latin typeface="Calibri" panose="020F0502020204030204" pitchFamily="34" charset="0"/>
                <a:ea typeface="Calibri" panose="020F0502020204030204" pitchFamily="34" charset="0"/>
                <a:cs typeface="Calibri" panose="020F0502020204030204" pitchFamily="34" charset="0"/>
              </a:rPr>
              <a:t>. Организатор </a:t>
            </a:r>
            <a:r>
              <a:rPr lang="ru-RU" sz="2800" dirty="0" err="1">
                <a:latin typeface="Calibri" panose="020F0502020204030204" pitchFamily="34" charset="0"/>
                <a:ea typeface="Calibri" panose="020F0502020204030204" pitchFamily="34" charset="0"/>
                <a:cs typeface="Calibri" panose="020F0502020204030204" pitchFamily="34" charset="0"/>
              </a:rPr>
              <a:t>може</a:t>
            </a:r>
            <a:r>
              <a:rPr lang="ru-RU" sz="2800" dirty="0">
                <a:latin typeface="Calibri" panose="020F0502020204030204" pitchFamily="34" charset="0"/>
                <a:ea typeface="Calibri" panose="020F0502020204030204" pitchFamily="34" charset="0"/>
                <a:cs typeface="Calibri" panose="020F0502020204030204" pitchFamily="34" charset="0"/>
              </a:rPr>
              <a:t> да е:  </a:t>
            </a:r>
            <a:r>
              <a:rPr lang="ru-RU" sz="2800" dirty="0" err="1">
                <a:latin typeface="Calibri" panose="020F0502020204030204" pitchFamily="34" charset="0"/>
                <a:ea typeface="Calibri" panose="020F0502020204030204" pitchFamily="34" charset="0"/>
                <a:cs typeface="Calibri" panose="020F0502020204030204" pitchFamily="34" charset="0"/>
              </a:rPr>
              <a:t>местен</a:t>
            </a:r>
            <a:r>
              <a:rPr lang="ru-RU" sz="2800" dirty="0">
                <a:latin typeface="Calibri" panose="020F0502020204030204" pitchFamily="34" charset="0"/>
                <a:ea typeface="Calibri" panose="020F0502020204030204" pitchFamily="34" charset="0"/>
                <a:cs typeface="Calibri" panose="020F0502020204030204" pitchFamily="34" charset="0"/>
              </a:rPr>
              <a:t> клуб, на </a:t>
            </a:r>
            <a:r>
              <a:rPr lang="ru-RU" sz="2800" dirty="0" err="1">
                <a:latin typeface="Calibri" panose="020F0502020204030204" pitchFamily="34" charset="0"/>
                <a:ea typeface="Calibri" panose="020F0502020204030204" pitchFamily="34" charset="0"/>
                <a:cs typeface="Calibri" panose="020F0502020204030204" pitchFamily="34" charset="0"/>
              </a:rPr>
              <a:t>дистриктно</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ниво</a:t>
            </a:r>
            <a:r>
              <a:rPr lang="ru-RU" sz="2800" dirty="0">
                <a:latin typeface="Calibri" panose="020F0502020204030204" pitchFamily="34" charset="0"/>
                <a:ea typeface="Calibri" panose="020F0502020204030204" pitchFamily="34" charset="0"/>
                <a:cs typeface="Calibri" panose="020F0502020204030204" pitchFamily="34" charset="0"/>
              </a:rPr>
              <a:t> или </a:t>
            </a:r>
            <a:r>
              <a:rPr lang="ru-RU" sz="2800" dirty="0" err="1">
                <a:latin typeface="Calibri" panose="020F0502020204030204" pitchFamily="34" charset="0"/>
                <a:ea typeface="Calibri" panose="020F0502020204030204" pitchFamily="34" charset="0"/>
                <a:cs typeface="Calibri" panose="020F0502020204030204" pitchFamily="34" charset="0"/>
              </a:rPr>
              <a:t>международен</a:t>
            </a:r>
            <a:r>
              <a:rPr lang="ru-RU" sz="2800" dirty="0">
                <a:latin typeface="Calibri" panose="020F0502020204030204" pitchFamily="34" charset="0"/>
                <a:ea typeface="Calibri" panose="020F0502020204030204" pitchFamily="34" charset="0"/>
                <a:cs typeface="Calibri" panose="020F0502020204030204" pitchFamily="34" charset="0"/>
              </a:rPr>
              <a:t> семинар.</a:t>
            </a:r>
          </a:p>
          <a:p>
            <a:pPr marL="0" indent="0" algn="just">
              <a:buNone/>
            </a:pPr>
            <a:r>
              <a:rPr lang="ru-RU" sz="2800" dirty="0" err="1">
                <a:latin typeface="Calibri" panose="020F0502020204030204" pitchFamily="34" charset="0"/>
                <a:ea typeface="Calibri" panose="020F0502020204030204" pitchFamily="34" charset="0"/>
                <a:cs typeface="Calibri" panose="020F0502020204030204" pitchFamily="34" charset="0"/>
              </a:rPr>
              <a:t>Участниците</a:t>
            </a:r>
            <a:r>
              <a:rPr lang="ru-RU" sz="2800" dirty="0">
                <a:latin typeface="Calibri" panose="020F0502020204030204" pitchFamily="34" charset="0"/>
                <a:ea typeface="Calibri" panose="020F0502020204030204" pitchFamily="34" charset="0"/>
                <a:cs typeface="Calibri" panose="020F0502020204030204" pitchFamily="34" charset="0"/>
              </a:rPr>
              <a:t> се </a:t>
            </a:r>
            <a:r>
              <a:rPr lang="ru-RU" sz="2800" dirty="0" err="1">
                <a:latin typeface="Calibri" panose="020F0502020204030204" pitchFamily="34" charset="0"/>
                <a:ea typeface="Calibri" panose="020F0502020204030204" pitchFamily="34" charset="0"/>
                <a:cs typeface="Calibri" panose="020F0502020204030204" pitchFamily="34" charset="0"/>
              </a:rPr>
              <a:t>номинират</a:t>
            </a:r>
            <a:r>
              <a:rPr lang="ru-RU" sz="2800" dirty="0">
                <a:latin typeface="Calibri" panose="020F0502020204030204" pitchFamily="34" charset="0"/>
                <a:ea typeface="Calibri" panose="020F0502020204030204" pitchFamily="34" charset="0"/>
                <a:cs typeface="Calibri" panose="020F0502020204030204" pitchFamily="34" charset="0"/>
              </a:rPr>
              <a:t> от </a:t>
            </a:r>
            <a:r>
              <a:rPr lang="ru-RU" sz="2800" dirty="0" err="1">
                <a:latin typeface="Calibri" panose="020F0502020204030204" pitchFamily="34" charset="0"/>
                <a:ea typeface="Calibri" panose="020F0502020204030204" pitchFamily="34" charset="0"/>
                <a:cs typeface="Calibri" panose="020F0502020204030204" pitchFamily="34" charset="0"/>
              </a:rPr>
              <a:t>ротари</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клубове</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Всеки</a:t>
            </a:r>
            <a:r>
              <a:rPr lang="ru-RU" sz="2800" dirty="0">
                <a:latin typeface="Calibri" panose="020F0502020204030204" pitchFamily="34" charset="0"/>
                <a:ea typeface="Calibri" panose="020F0502020204030204" pitchFamily="34" charset="0"/>
                <a:cs typeface="Calibri" panose="020F0502020204030204" pitchFamily="34" charset="0"/>
              </a:rPr>
              <a:t> клуб или дистрикт, </a:t>
            </a:r>
            <a:r>
              <a:rPr lang="ru-RU" sz="2800" dirty="0" err="1">
                <a:latin typeface="Calibri" panose="020F0502020204030204" pitchFamily="34" charset="0"/>
                <a:ea typeface="Calibri" panose="020F0502020204030204" pitchFamily="34" charset="0"/>
                <a:cs typeface="Calibri" panose="020F0502020204030204" pitchFamily="34" charset="0"/>
              </a:rPr>
              <a:t>който</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организира</a:t>
            </a:r>
            <a:r>
              <a:rPr lang="ru-RU" sz="2800" dirty="0">
                <a:latin typeface="Calibri" panose="020F0502020204030204" pitchFamily="34" charset="0"/>
                <a:ea typeface="Calibri" panose="020F0502020204030204" pitchFamily="34" charset="0"/>
                <a:cs typeface="Calibri" panose="020F0502020204030204" pitchFamily="34" charset="0"/>
              </a:rPr>
              <a:t> RYLA, поставя </a:t>
            </a:r>
            <a:r>
              <a:rPr lang="ru-RU" sz="2800" dirty="0" err="1">
                <a:latin typeface="Calibri" panose="020F0502020204030204" pitchFamily="34" charset="0"/>
                <a:ea typeface="Calibri" panose="020F0502020204030204" pitchFamily="34" charset="0"/>
                <a:cs typeface="Calibri" panose="020F0502020204030204" pitchFamily="34" charset="0"/>
              </a:rPr>
              <a:t>специфични</a:t>
            </a:r>
            <a:r>
              <a:rPr lang="ru-RU" sz="2800" dirty="0">
                <a:latin typeface="Calibri" panose="020F0502020204030204" pitchFamily="34" charset="0"/>
                <a:ea typeface="Calibri" panose="020F0502020204030204" pitchFamily="34" charset="0"/>
                <a:cs typeface="Calibri" panose="020F0502020204030204" pitchFamily="34" charset="0"/>
              </a:rPr>
              <a:t> </a:t>
            </a:r>
            <a:r>
              <a:rPr lang="ru-RU" sz="2800" dirty="0" err="1">
                <a:latin typeface="Calibri" panose="020F0502020204030204" pitchFamily="34" charset="0"/>
                <a:ea typeface="Calibri" panose="020F0502020204030204" pitchFamily="34" charset="0"/>
                <a:cs typeface="Calibri" panose="020F0502020204030204" pitchFamily="34" charset="0"/>
              </a:rPr>
              <a:t>изисквания</a:t>
            </a:r>
            <a:r>
              <a:rPr lang="ru-RU" sz="2800" dirty="0">
                <a:latin typeface="Calibri" panose="020F0502020204030204" pitchFamily="34" charset="0"/>
                <a:ea typeface="Calibri" panose="020F0502020204030204" pitchFamily="34" charset="0"/>
                <a:cs typeface="Calibri" panose="020F0502020204030204" pitchFamily="34" charset="0"/>
              </a:rPr>
              <a:t> за участие.</a:t>
            </a:r>
          </a:p>
        </p:txBody>
      </p:sp>
      <p:pic>
        <p:nvPicPr>
          <p:cNvPr id="4" name="Picture 3"/>
          <p:cNvPicPr>
            <a:picLocks noChangeAspect="1"/>
          </p:cNvPicPr>
          <p:nvPr/>
        </p:nvPicPr>
        <p:blipFill>
          <a:blip r:embed="rId2"/>
          <a:stretch>
            <a:fillRect/>
          </a:stretch>
        </p:blipFill>
        <p:spPr>
          <a:xfrm>
            <a:off x="7823696" y="1302203"/>
            <a:ext cx="4006150" cy="1878908"/>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86252" y="3075654"/>
            <a:ext cx="3843594" cy="2882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7708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descr="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573" y="274777"/>
            <a:ext cx="4011613" cy="1325423"/>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02B2C0B6-88A1-4A3C-9E0C-2517B24B9434}"/>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58080" y="1858297"/>
            <a:ext cx="4186598" cy="2354961"/>
          </a:xfrm>
          <a:prstGeom prst="rect">
            <a:avLst/>
          </a:prstGeom>
        </p:spPr>
      </p:pic>
      <p:sp>
        <p:nvSpPr>
          <p:cNvPr id="7" name="Content Placeholder 6">
            <a:extLst>
              <a:ext uri="{FF2B5EF4-FFF2-40B4-BE49-F238E27FC236}">
                <a16:creationId xmlns:a16="http://schemas.microsoft.com/office/drawing/2014/main" id="{9DBD2886-AE01-16BD-D83E-31F4EBAD87D4}"/>
              </a:ext>
            </a:extLst>
          </p:cNvPr>
          <p:cNvSpPr>
            <a:spLocks noGrp="1"/>
          </p:cNvSpPr>
          <p:nvPr>
            <p:ph idx="1"/>
          </p:nvPr>
        </p:nvSpPr>
        <p:spPr>
          <a:xfrm>
            <a:off x="5597013" y="1600200"/>
            <a:ext cx="6363928" cy="2461955"/>
          </a:xfrm>
        </p:spPr>
        <p:txBody>
          <a:bodyPr>
            <a:noAutofit/>
          </a:bodyPr>
          <a:lstStyle/>
          <a:p>
            <a:pPr marL="0" indent="0" algn="just">
              <a:buNone/>
            </a:pPr>
            <a:r>
              <a:rPr lang="bg-BG" sz="2800" b="1" dirty="0">
                <a:latin typeface="Calibri" panose="020F0502020204030204" pitchFamily="34" charset="0"/>
                <a:ea typeface="Calibri" panose="020F0502020204030204" pitchFamily="34" charset="0"/>
                <a:cs typeface="Calibri" panose="020F0502020204030204" pitchFamily="34" charset="0"/>
              </a:rPr>
              <a:t>13.03.1968 е</a:t>
            </a:r>
            <a:r>
              <a:rPr lang="bg-BG" sz="2800" dirty="0">
                <a:latin typeface="Calibri" panose="020F0502020204030204" pitchFamily="34" charset="0"/>
                <a:ea typeface="Calibri" panose="020F0502020204030204" pitchFamily="34" charset="0"/>
                <a:cs typeface="Calibri" panose="020F0502020204030204" pitchFamily="34" charset="0"/>
              </a:rPr>
              <a:t> </a:t>
            </a:r>
            <a:r>
              <a:rPr lang="bg-BG" sz="2800" dirty="0" err="1">
                <a:latin typeface="Calibri" panose="020F0502020204030204" pitchFamily="34" charset="0"/>
                <a:ea typeface="Calibri" panose="020F0502020204030204" pitchFamily="34" charset="0"/>
                <a:cs typeface="Calibri" panose="020F0502020204030204" pitchFamily="34" charset="0"/>
              </a:rPr>
              <a:t>чартиран</a:t>
            </a:r>
            <a:r>
              <a:rPr lang="bg-BG" sz="2800" dirty="0">
                <a:latin typeface="Calibri" panose="020F0502020204030204" pitchFamily="34" charset="0"/>
                <a:ea typeface="Calibri" panose="020F0502020204030204" pitchFamily="34" charset="0"/>
                <a:cs typeface="Calibri" panose="020F0502020204030204" pitchFamily="34" charset="0"/>
              </a:rPr>
              <a:t> първия </a:t>
            </a:r>
            <a:r>
              <a:rPr lang="bg-BG" sz="2800" dirty="0" err="1">
                <a:latin typeface="Calibri" panose="020F0502020204030204" pitchFamily="34" charset="0"/>
                <a:ea typeface="Calibri" panose="020F0502020204030204" pitchFamily="34" charset="0"/>
                <a:cs typeface="Calibri" panose="020F0502020204030204" pitchFamily="34" charset="0"/>
              </a:rPr>
              <a:t>Ротаракт</a:t>
            </a:r>
            <a:r>
              <a:rPr lang="bg-BG" sz="2800" dirty="0">
                <a:latin typeface="Calibri" panose="020F0502020204030204" pitchFamily="34" charset="0"/>
                <a:ea typeface="Calibri" panose="020F0502020204030204" pitchFamily="34" charset="0"/>
                <a:cs typeface="Calibri" panose="020F0502020204030204" pitchFamily="34" charset="0"/>
              </a:rPr>
              <a:t> клуб от Ротари клуб Шарлот Норт в Шарлот, Северна Каролина, САЩ.</a:t>
            </a:r>
            <a:endParaRPr lang="bg-BG" sz="28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bg-BG" sz="2800" b="1" dirty="0" err="1">
                <a:latin typeface="Calibri" panose="020F0502020204030204" pitchFamily="34" charset="0"/>
                <a:ea typeface="Calibri" panose="020F0502020204030204" pitchFamily="34" charset="0"/>
                <a:cs typeface="Calibri" panose="020F0502020204030204" pitchFamily="34" charset="0"/>
              </a:rPr>
              <a:t>Ротаракт</a:t>
            </a:r>
            <a:r>
              <a:rPr lang="bg-BG" sz="2800" b="1" dirty="0">
                <a:latin typeface="Calibri" panose="020F0502020204030204" pitchFamily="34" charset="0"/>
                <a:ea typeface="Calibri" panose="020F0502020204030204" pitchFamily="34" charset="0"/>
                <a:cs typeface="Calibri" panose="020F0502020204030204" pitchFamily="34" charset="0"/>
              </a:rPr>
              <a:t> клубовете </a:t>
            </a:r>
            <a:r>
              <a:rPr lang="bg-BG" sz="2800" dirty="0">
                <a:latin typeface="Calibri" panose="020F0502020204030204" pitchFamily="34" charset="0"/>
                <a:ea typeface="Calibri" panose="020F0502020204030204" pitchFamily="34" charset="0"/>
                <a:cs typeface="Calibri" panose="020F0502020204030204" pitchFamily="34" charset="0"/>
              </a:rPr>
              <a:t>извървяха своя път, започвайки отначало като младежка</a:t>
            </a:r>
            <a:endParaRPr lang="bg-BG" sz="2800" dirty="0"/>
          </a:p>
        </p:txBody>
      </p:sp>
      <p:sp>
        <p:nvSpPr>
          <p:cNvPr id="8" name="Content Placeholder 6">
            <a:extLst>
              <a:ext uri="{FF2B5EF4-FFF2-40B4-BE49-F238E27FC236}">
                <a16:creationId xmlns:a16="http://schemas.microsoft.com/office/drawing/2014/main" id="{0FD2AC54-78FC-8E63-A9EE-4887A06812A9}"/>
              </a:ext>
            </a:extLst>
          </p:cNvPr>
          <p:cNvSpPr txBox="1">
            <a:spLocks/>
          </p:cNvSpPr>
          <p:nvPr/>
        </p:nvSpPr>
        <p:spPr>
          <a:xfrm>
            <a:off x="392776" y="4062156"/>
            <a:ext cx="11568166" cy="15308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bg-BG" sz="2800" dirty="0">
                <a:latin typeface="Calibri" panose="020F0502020204030204" pitchFamily="34" charset="0"/>
                <a:ea typeface="Calibri" panose="020F0502020204030204" pitchFamily="34" charset="0"/>
                <a:cs typeface="Calibri" panose="020F0502020204030204" pitchFamily="34" charset="0"/>
              </a:rPr>
              <a:t>програма, след това получиха статут на партньори на Ротари клубовете и </a:t>
            </a:r>
            <a:r>
              <a:rPr lang="bg-BG" sz="2800" b="1" dirty="0">
                <a:latin typeface="Calibri" panose="020F0502020204030204" pitchFamily="34" charset="0"/>
                <a:ea typeface="Calibri" panose="020F0502020204030204" pitchFamily="34" charset="0"/>
                <a:cs typeface="Calibri" panose="020F0502020204030204" pitchFamily="34" charset="0"/>
              </a:rPr>
              <a:t>от 2019 с решение на Законодателния съвет са утвърдени като членове на асоциацията на клубове Ротари Интернешънъл. </a:t>
            </a:r>
          </a:p>
          <a:p>
            <a:endParaRPr lang="bg-BG" sz="2800" dirty="0">
              <a:latin typeface="Calibri" panose="020F0502020204030204" pitchFamily="34" charset="0"/>
              <a:ea typeface="Calibri" panose="020F0502020204030204" pitchFamily="34" charset="0"/>
              <a:cs typeface="Calibri" panose="020F0502020204030204" pitchFamily="34" charset="0"/>
            </a:endParaRPr>
          </a:p>
          <a:p>
            <a:endParaRPr lang="bg-BG" sz="2800" dirty="0"/>
          </a:p>
        </p:txBody>
      </p:sp>
    </p:spTree>
    <p:extLst>
      <p:ext uri="{BB962C8B-B14F-4D97-AF65-F5344CB8AC3E}">
        <p14:creationId xmlns:p14="http://schemas.microsoft.com/office/powerpoint/2010/main" val="1333407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1335" y="1513003"/>
            <a:ext cx="4822723" cy="3330464"/>
          </a:xfrm>
          <a:prstGeom prst="rect">
            <a:avLst/>
          </a:prstGeom>
        </p:spPr>
        <p:txBody>
          <a:bodyPr wrap="square">
            <a:spAutoFit/>
          </a:bodyPr>
          <a:lstStyle/>
          <a:p>
            <a:pPr algn="ctr">
              <a:lnSpc>
                <a:spcPct val="150000"/>
              </a:lnSpc>
            </a:pPr>
            <a:r>
              <a:rPr lang="bg-BG" sz="3600" b="1" dirty="0">
                <a:latin typeface="Calibri" panose="020F0502020204030204" pitchFamily="34" charset="0"/>
                <a:ea typeface="Calibri" panose="020F0502020204030204" pitchFamily="34" charset="0"/>
                <a:cs typeface="Calibri" panose="020F0502020204030204" pitchFamily="34" charset="0"/>
              </a:rPr>
              <a:t>Ротари + </a:t>
            </a:r>
            <a:r>
              <a:rPr lang="bg-BG" sz="3600" b="1" dirty="0" err="1">
                <a:latin typeface="Calibri" panose="020F0502020204030204" pitchFamily="34" charset="0"/>
                <a:ea typeface="Calibri" panose="020F0502020204030204" pitchFamily="34" charset="0"/>
                <a:cs typeface="Calibri" panose="020F0502020204030204" pitchFamily="34" charset="0"/>
              </a:rPr>
              <a:t>Ротаракт</a:t>
            </a:r>
            <a:r>
              <a:rPr lang="bg-BG" sz="3600" b="1" dirty="0">
                <a:latin typeface="Calibri" panose="020F0502020204030204" pitchFamily="34" charset="0"/>
                <a:ea typeface="Calibri" panose="020F0502020204030204" pitchFamily="34" charset="0"/>
                <a:cs typeface="Calibri" panose="020F0502020204030204" pitchFamily="34" charset="0"/>
              </a:rPr>
              <a:t>  = </a:t>
            </a:r>
          </a:p>
          <a:p>
            <a:pPr algn="ctr">
              <a:lnSpc>
                <a:spcPct val="150000"/>
              </a:lnSpc>
            </a:pPr>
            <a:r>
              <a:rPr lang="bg-BG" sz="3600" b="1" dirty="0">
                <a:latin typeface="Calibri" panose="020F0502020204030204" pitchFamily="34" charset="0"/>
                <a:ea typeface="Calibri" panose="020F0502020204030204" pitchFamily="34" charset="0"/>
                <a:cs typeface="Calibri" panose="020F0502020204030204" pitchFamily="34" charset="0"/>
              </a:rPr>
              <a:t>опит + енергия = </a:t>
            </a:r>
          </a:p>
          <a:p>
            <a:pPr algn="ctr">
              <a:lnSpc>
                <a:spcPct val="150000"/>
              </a:lnSpc>
            </a:pPr>
            <a:r>
              <a:rPr lang="bg-BG" sz="3600" b="1" dirty="0">
                <a:latin typeface="Calibri" panose="020F0502020204030204" pitchFamily="34" charset="0"/>
                <a:ea typeface="Calibri" panose="020F0502020204030204" pitchFamily="34" charset="0"/>
                <a:cs typeface="Calibri" panose="020F0502020204030204" pitchFamily="34" charset="0"/>
              </a:rPr>
              <a:t>дейности и проекти, важни за общността</a:t>
            </a:r>
          </a:p>
        </p:txBody>
      </p:sp>
      <p:pic>
        <p:nvPicPr>
          <p:cNvPr id="6" name="Picture 5">
            <a:extLst>
              <a:ext uri="{FF2B5EF4-FFF2-40B4-BE49-F238E27FC236}">
                <a16:creationId xmlns:a16="http://schemas.microsoft.com/office/drawing/2014/main" id="{1471332B-2641-427A-AB72-DADD495B3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867" y="878714"/>
            <a:ext cx="6201540" cy="46511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463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1460C-34AB-1D7D-F719-66B5D6B9E107}"/>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7570F4F6-9016-05C2-8D7B-C4338B3B8309}"/>
              </a:ext>
            </a:extLst>
          </p:cNvPr>
          <p:cNvSpPr txBox="1">
            <a:spLocks/>
          </p:cNvSpPr>
          <p:nvPr/>
        </p:nvSpPr>
        <p:spPr>
          <a:xfrm>
            <a:off x="556260" y="3142969"/>
            <a:ext cx="11079480" cy="71358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200" b="1" dirty="0">
                <a:solidFill>
                  <a:schemeClr val="bg1"/>
                </a:solidFill>
                <a:latin typeface="Calibri" panose="020F0502020204030204" pitchFamily="34" charset="0"/>
                <a:ea typeface="Calibri" panose="020F0502020204030204" pitchFamily="34" charset="0"/>
                <a:cs typeface="Calibri" panose="020F0502020204030204" pitchFamily="34" charset="0"/>
              </a:rPr>
              <a:t>Благодаря за вниманието!</a:t>
            </a:r>
          </a:p>
          <a:p>
            <a:pPr algn="ct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835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0727426-ACB9-40C5-9751-98053DD01DCD}"/>
              </a:ext>
            </a:extLst>
          </p:cNvPr>
          <p:cNvSpPr txBox="1">
            <a:spLocks/>
          </p:cNvSpPr>
          <p:nvPr/>
        </p:nvSpPr>
        <p:spPr>
          <a:xfrm>
            <a:off x="556260" y="3150494"/>
            <a:ext cx="11079480" cy="71358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200" b="1" dirty="0">
                <a:solidFill>
                  <a:schemeClr val="bg1"/>
                </a:solidFill>
                <a:latin typeface="Calibri" pitchFamily="34" charset="0"/>
                <a:cs typeface="Calibri" pitchFamily="34" charset="0"/>
              </a:rPr>
              <a:t>Да дадем думата на един новоприет ротарианец </a:t>
            </a:r>
            <a:endParaRPr lang="en-US"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052564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263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563880" y="3083976"/>
            <a:ext cx="11079480" cy="950856"/>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200" b="1" dirty="0">
                <a:solidFill>
                  <a:schemeClr val="bg1"/>
                </a:solidFill>
                <a:latin typeface="Calibri" pitchFamily="34" charset="0"/>
                <a:cs typeface="Calibri" pitchFamily="34" charset="0"/>
              </a:rPr>
              <a:t>РОТАРИ ИНТЕРНЕШЪНЪЛ</a:t>
            </a:r>
          </a:p>
          <a:p>
            <a:pPr algn="ctr"/>
            <a:r>
              <a:rPr lang="bg-BG" sz="3200" b="1" dirty="0">
                <a:solidFill>
                  <a:schemeClr val="bg1"/>
                </a:solidFill>
                <a:latin typeface="Calibri" pitchFamily="34" charset="0"/>
                <a:cs typeface="Calibri" pitchFamily="34" charset="0"/>
              </a:rPr>
              <a:t>ГОЛЯМОТО СЕМЕЙСТВО</a:t>
            </a:r>
          </a:p>
        </p:txBody>
      </p:sp>
      <p:sp>
        <p:nvSpPr>
          <p:cNvPr id="5" name="Subtitle 1"/>
          <p:cNvSpPr txBox="1">
            <a:spLocks/>
          </p:cNvSpPr>
          <p:nvPr/>
        </p:nvSpPr>
        <p:spPr>
          <a:xfrm>
            <a:off x="2895600" y="4497496"/>
            <a:ext cx="6400800" cy="17062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g-BG" sz="2400" b="1" dirty="0">
                <a:solidFill>
                  <a:srgbClr val="17458F"/>
                </a:solidFill>
                <a:latin typeface="Calibri" pitchFamily="34" charset="0"/>
                <a:cs typeface="Calibri" pitchFamily="34" charset="0"/>
              </a:rPr>
              <a:t>Пламен Цветков – ДГЕ 2024 – 25</a:t>
            </a:r>
          </a:p>
          <a:p>
            <a:pPr marL="0" indent="0">
              <a:buNone/>
            </a:pPr>
            <a:r>
              <a:rPr lang="bg-BG" sz="2400" b="1" dirty="0">
                <a:solidFill>
                  <a:srgbClr val="17458F"/>
                </a:solidFill>
                <a:latin typeface="Calibri" pitchFamily="34" charset="0"/>
                <a:cs typeface="Calibri" pitchFamily="34" charset="0"/>
              </a:rPr>
              <a:t>Дистрикт 2482, България</a:t>
            </a:r>
          </a:p>
          <a:p>
            <a:pPr marL="0" indent="0">
              <a:buNone/>
            </a:pPr>
            <a:r>
              <a:rPr lang="bg-BG" sz="2400" b="1" dirty="0">
                <a:solidFill>
                  <a:srgbClr val="17458F"/>
                </a:solidFill>
                <a:latin typeface="Calibri" pitchFamily="34" charset="0"/>
                <a:cs typeface="Calibri" pitchFamily="34" charset="0"/>
              </a:rPr>
              <a:t>Ротари клуб „Русе – Дунав“</a:t>
            </a:r>
            <a:endParaRPr lang="en-US" sz="2400" b="1" dirty="0">
              <a:solidFill>
                <a:srgbClr val="17458F"/>
              </a:solidFill>
              <a:latin typeface="Calibri" pitchFamily="34" charset="0"/>
              <a:cs typeface="Calibri" pitchFamily="34" charset="0"/>
            </a:endParaRPr>
          </a:p>
        </p:txBody>
      </p:sp>
    </p:spTree>
    <p:extLst>
      <p:ext uri="{BB962C8B-B14F-4D97-AF65-F5344CB8AC3E}">
        <p14:creationId xmlns:p14="http://schemas.microsoft.com/office/powerpoint/2010/main" val="2120587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bg-BG" sz="3600" dirty="0"/>
              <a:t>СТРУКТУРА НА РОТАРИ ИНТЕРНЕШЪНЪЛ</a:t>
            </a:r>
          </a:p>
        </p:txBody>
      </p:sp>
      <p:pic>
        <p:nvPicPr>
          <p:cNvPr id="6" name="Picture 5">
            <a:extLst>
              <a:ext uri="{FF2B5EF4-FFF2-40B4-BE49-F238E27FC236}">
                <a16:creationId xmlns:a16="http://schemas.microsoft.com/office/drawing/2014/main" id="{82EACC26-A6A6-7FE4-7DE8-09AABA3B6533}"/>
              </a:ext>
            </a:extLst>
          </p:cNvPr>
          <p:cNvPicPr>
            <a:picLocks noChangeAspect="1"/>
          </p:cNvPicPr>
          <p:nvPr/>
        </p:nvPicPr>
        <p:blipFill>
          <a:blip r:embed="rId3"/>
          <a:stretch>
            <a:fillRect/>
          </a:stretch>
        </p:blipFill>
        <p:spPr>
          <a:xfrm>
            <a:off x="2556968" y="1012667"/>
            <a:ext cx="7078063" cy="5201376"/>
          </a:xfrm>
          <a:prstGeom prst="rect">
            <a:avLst/>
          </a:prstGeom>
        </p:spPr>
      </p:pic>
    </p:spTree>
    <p:extLst>
      <p:ext uri="{BB962C8B-B14F-4D97-AF65-F5344CB8AC3E}">
        <p14:creationId xmlns:p14="http://schemas.microsoft.com/office/powerpoint/2010/main" val="114313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о поле 1">
            <a:extLst>
              <a:ext uri="{FF2B5EF4-FFF2-40B4-BE49-F238E27FC236}">
                <a16:creationId xmlns:a16="http://schemas.microsoft.com/office/drawing/2014/main" id="{7196F124-BEE1-474C-BF38-CA4716B10F13}"/>
              </a:ext>
            </a:extLst>
          </p:cNvPr>
          <p:cNvSpPr txBox="1"/>
          <p:nvPr/>
        </p:nvSpPr>
        <p:spPr>
          <a:xfrm>
            <a:off x="2116385" y="3037115"/>
            <a:ext cx="7959230" cy="1138773"/>
          </a:xfrm>
          <a:prstGeom prst="rect">
            <a:avLst/>
          </a:prstGeom>
          <a:noFill/>
        </p:spPr>
        <p:txBody>
          <a:bodyPr wrap="none" rtlCol="0">
            <a:spAutoFit/>
          </a:bodyPr>
          <a:lstStyle/>
          <a:p>
            <a:r>
              <a:rPr lang="bg-BG" sz="3600" b="1" dirty="0">
                <a:solidFill>
                  <a:schemeClr val="bg1"/>
                </a:solidFill>
              </a:rPr>
              <a:t>Магията и приятелството в Ротари</a:t>
            </a:r>
          </a:p>
          <a:p>
            <a:pPr algn="ctr"/>
            <a:r>
              <a:rPr lang="bg-BG" sz="3200" b="1" dirty="0">
                <a:solidFill>
                  <a:schemeClr val="bg1"/>
                </a:solidFill>
              </a:rPr>
              <a:t>работа в групи</a:t>
            </a:r>
          </a:p>
        </p:txBody>
      </p:sp>
    </p:spTree>
    <p:extLst>
      <p:ext uri="{BB962C8B-B14F-4D97-AF65-F5344CB8AC3E}">
        <p14:creationId xmlns:p14="http://schemas.microsoft.com/office/powerpoint/2010/main" val="1380811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134D2-5B33-97BB-A8BB-A28AA0BCF8D4}"/>
              </a:ext>
            </a:extLst>
          </p:cNvPr>
          <p:cNvSpPr>
            <a:spLocks noGrp="1"/>
          </p:cNvSpPr>
          <p:nvPr>
            <p:ph type="title"/>
          </p:nvPr>
        </p:nvSpPr>
        <p:spPr/>
        <p:txBody>
          <a:bodyPr>
            <a:noAutofit/>
          </a:bodyPr>
          <a:lstStyle/>
          <a:p>
            <a:r>
              <a:rPr lang="ru-RU" sz="3600" dirty="0"/>
              <a:t>КЛУБОВЕТЕ В РОТАРИ ИНТЕРНЕШЪНЪЛ</a:t>
            </a:r>
            <a:endParaRPr lang="bg-BG" sz="3600" dirty="0"/>
          </a:p>
        </p:txBody>
      </p:sp>
      <p:sp>
        <p:nvSpPr>
          <p:cNvPr id="14" name="Content Placeholder 6">
            <a:extLst>
              <a:ext uri="{FF2B5EF4-FFF2-40B4-BE49-F238E27FC236}">
                <a16:creationId xmlns:a16="http://schemas.microsoft.com/office/drawing/2014/main" id="{4879C195-B307-4D93-8331-2E68D5180B05}"/>
              </a:ext>
            </a:extLst>
          </p:cNvPr>
          <p:cNvSpPr txBox="1">
            <a:spLocks/>
          </p:cNvSpPr>
          <p:nvPr/>
        </p:nvSpPr>
        <p:spPr>
          <a:xfrm>
            <a:off x="1530221" y="5171287"/>
            <a:ext cx="9470572" cy="5884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bg-BG" sz="3100" dirty="0"/>
              <a:t>Нашите клубове са членове на Ротари Интернешънъл</a:t>
            </a:r>
          </a:p>
        </p:txBody>
      </p:sp>
      <p:pic>
        <p:nvPicPr>
          <p:cNvPr id="10" name="Picture 9">
            <a:extLst>
              <a:ext uri="{FF2B5EF4-FFF2-40B4-BE49-F238E27FC236}">
                <a16:creationId xmlns:a16="http://schemas.microsoft.com/office/drawing/2014/main" id="{E9E0EF47-24A5-4285-9C79-D4C3BBC7A60E}"/>
              </a:ext>
            </a:extLst>
          </p:cNvPr>
          <p:cNvPicPr>
            <a:picLocks noChangeAspect="1"/>
          </p:cNvPicPr>
          <p:nvPr/>
        </p:nvPicPr>
        <p:blipFill rotWithShape="1">
          <a:blip r:embed="rId3"/>
          <a:srcRect l="36505" t="27483" r="10689" b="16463"/>
          <a:stretch/>
        </p:blipFill>
        <p:spPr>
          <a:xfrm>
            <a:off x="919097" y="1457160"/>
            <a:ext cx="2873829" cy="1715967"/>
          </a:xfrm>
          <a:prstGeom prst="rect">
            <a:avLst/>
          </a:prstGeom>
        </p:spPr>
      </p:pic>
      <p:pic>
        <p:nvPicPr>
          <p:cNvPr id="13" name="Picture 12">
            <a:extLst>
              <a:ext uri="{FF2B5EF4-FFF2-40B4-BE49-F238E27FC236}">
                <a16:creationId xmlns:a16="http://schemas.microsoft.com/office/drawing/2014/main" id="{E8B4B4AA-1AD2-4BFE-882A-4D2CCBAA920E}"/>
              </a:ext>
            </a:extLst>
          </p:cNvPr>
          <p:cNvPicPr>
            <a:picLocks noChangeAspect="1"/>
          </p:cNvPicPr>
          <p:nvPr/>
        </p:nvPicPr>
        <p:blipFill rotWithShape="1">
          <a:blip r:embed="rId3"/>
          <a:srcRect l="36505" t="27483" r="10689" b="16463"/>
          <a:stretch/>
        </p:blipFill>
        <p:spPr>
          <a:xfrm>
            <a:off x="2598906" y="3309226"/>
            <a:ext cx="2873829" cy="1715967"/>
          </a:xfrm>
          <a:prstGeom prst="rect">
            <a:avLst/>
          </a:prstGeom>
        </p:spPr>
      </p:pic>
      <p:pic>
        <p:nvPicPr>
          <p:cNvPr id="15" name="Picture 14">
            <a:extLst>
              <a:ext uri="{FF2B5EF4-FFF2-40B4-BE49-F238E27FC236}">
                <a16:creationId xmlns:a16="http://schemas.microsoft.com/office/drawing/2014/main" id="{A0561DA2-7539-4729-AE43-8880E2BDD22D}"/>
              </a:ext>
            </a:extLst>
          </p:cNvPr>
          <p:cNvPicPr>
            <a:picLocks noChangeAspect="1"/>
          </p:cNvPicPr>
          <p:nvPr/>
        </p:nvPicPr>
        <p:blipFill rotWithShape="1">
          <a:blip r:embed="rId3"/>
          <a:srcRect l="36505" t="27483" r="10689" b="16463"/>
          <a:stretch/>
        </p:blipFill>
        <p:spPr>
          <a:xfrm>
            <a:off x="4751167" y="1458624"/>
            <a:ext cx="2873829" cy="1715967"/>
          </a:xfrm>
          <a:prstGeom prst="rect">
            <a:avLst/>
          </a:prstGeom>
        </p:spPr>
      </p:pic>
      <p:pic>
        <p:nvPicPr>
          <p:cNvPr id="16" name="Picture 15">
            <a:extLst>
              <a:ext uri="{FF2B5EF4-FFF2-40B4-BE49-F238E27FC236}">
                <a16:creationId xmlns:a16="http://schemas.microsoft.com/office/drawing/2014/main" id="{2D968207-6BF9-4F9C-87AE-6D38E46AEC07}"/>
              </a:ext>
            </a:extLst>
          </p:cNvPr>
          <p:cNvPicPr>
            <a:picLocks noChangeAspect="1"/>
          </p:cNvPicPr>
          <p:nvPr/>
        </p:nvPicPr>
        <p:blipFill rotWithShape="1">
          <a:blip r:embed="rId3"/>
          <a:srcRect l="36505" t="27483" r="10689" b="16463"/>
          <a:stretch/>
        </p:blipFill>
        <p:spPr>
          <a:xfrm>
            <a:off x="6903428" y="3237691"/>
            <a:ext cx="2873829" cy="1715967"/>
          </a:xfrm>
          <a:prstGeom prst="rect">
            <a:avLst/>
          </a:prstGeom>
        </p:spPr>
      </p:pic>
      <p:pic>
        <p:nvPicPr>
          <p:cNvPr id="17" name="Picture 16">
            <a:extLst>
              <a:ext uri="{FF2B5EF4-FFF2-40B4-BE49-F238E27FC236}">
                <a16:creationId xmlns:a16="http://schemas.microsoft.com/office/drawing/2014/main" id="{48C99C61-73A8-420B-A111-87DA061E73A1}"/>
              </a:ext>
            </a:extLst>
          </p:cNvPr>
          <p:cNvPicPr>
            <a:picLocks noChangeAspect="1"/>
          </p:cNvPicPr>
          <p:nvPr/>
        </p:nvPicPr>
        <p:blipFill rotWithShape="1">
          <a:blip r:embed="rId3"/>
          <a:srcRect l="36505" t="27483" r="10689" b="16463"/>
          <a:stretch/>
        </p:blipFill>
        <p:spPr>
          <a:xfrm>
            <a:off x="8583237" y="1538690"/>
            <a:ext cx="2873829" cy="1715967"/>
          </a:xfrm>
          <a:prstGeom prst="rect">
            <a:avLst/>
          </a:prstGeom>
        </p:spPr>
      </p:pic>
    </p:spTree>
    <p:extLst>
      <p:ext uri="{BB962C8B-B14F-4D97-AF65-F5344CB8AC3E}">
        <p14:creationId xmlns:p14="http://schemas.microsoft.com/office/powerpoint/2010/main" val="238712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E6BC57-ABDC-636E-88F2-E589F68DE648}"/>
              </a:ext>
            </a:extLst>
          </p:cNvPr>
          <p:cNvSpPr>
            <a:spLocks noGrp="1"/>
          </p:cNvSpPr>
          <p:nvPr>
            <p:ph type="title"/>
          </p:nvPr>
        </p:nvSpPr>
        <p:spPr/>
        <p:txBody>
          <a:bodyPr>
            <a:noAutofit/>
          </a:bodyPr>
          <a:lstStyle/>
          <a:p>
            <a:r>
              <a:rPr lang="ru-RU" sz="3600" dirty="0"/>
              <a:t>ЗОНИТЕ В РОТАРИ ИНТЕРНЕШЪНЪЛ</a:t>
            </a:r>
            <a:endParaRPr lang="bg-BG" sz="3600" dirty="0"/>
          </a:p>
        </p:txBody>
      </p:sp>
      <p:sp>
        <p:nvSpPr>
          <p:cNvPr id="14" name="Content Placeholder 6">
            <a:extLst>
              <a:ext uri="{FF2B5EF4-FFF2-40B4-BE49-F238E27FC236}">
                <a16:creationId xmlns:a16="http://schemas.microsoft.com/office/drawing/2014/main" id="{4879C195-B307-4D93-8331-2E68D5180B05}"/>
              </a:ext>
            </a:extLst>
          </p:cNvPr>
          <p:cNvSpPr txBox="1">
            <a:spLocks/>
          </p:cNvSpPr>
          <p:nvPr/>
        </p:nvSpPr>
        <p:spPr>
          <a:xfrm>
            <a:off x="1574466" y="5457927"/>
            <a:ext cx="9470572" cy="588488"/>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bg-BG" sz="3100" dirty="0"/>
              <a:t>Дистриктите са разпределени в зони на географски принцип</a:t>
            </a:r>
          </a:p>
        </p:txBody>
      </p:sp>
      <p:pic>
        <p:nvPicPr>
          <p:cNvPr id="4" name="Picture 3">
            <a:extLst>
              <a:ext uri="{FF2B5EF4-FFF2-40B4-BE49-F238E27FC236}">
                <a16:creationId xmlns:a16="http://schemas.microsoft.com/office/drawing/2014/main" id="{A0F1684D-AA77-4B9D-8F7A-B92137FBC279}"/>
              </a:ext>
            </a:extLst>
          </p:cNvPr>
          <p:cNvPicPr>
            <a:picLocks noChangeAspect="1"/>
          </p:cNvPicPr>
          <p:nvPr/>
        </p:nvPicPr>
        <p:blipFill rotWithShape="1">
          <a:blip r:embed="rId3">
            <a:extLst>
              <a:ext uri="{28A0092B-C50C-407E-A947-70E740481C1C}">
                <a14:useLocalDpi xmlns:a14="http://schemas.microsoft.com/office/drawing/2010/main" val="0"/>
              </a:ext>
            </a:extLst>
          </a:blip>
          <a:srcRect t="4022"/>
          <a:stretch/>
        </p:blipFill>
        <p:spPr>
          <a:xfrm>
            <a:off x="2808160" y="1478244"/>
            <a:ext cx="6575680" cy="3901512"/>
          </a:xfrm>
          <a:prstGeom prst="rect">
            <a:avLst/>
          </a:prstGeom>
        </p:spPr>
      </p:pic>
    </p:spTree>
    <p:extLst>
      <p:ext uri="{BB962C8B-B14F-4D97-AF65-F5344CB8AC3E}">
        <p14:creationId xmlns:p14="http://schemas.microsoft.com/office/powerpoint/2010/main" val="2952093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E62B0-EF43-45AB-2AE0-656E1AFC464D}"/>
              </a:ext>
            </a:extLst>
          </p:cNvPr>
          <p:cNvSpPr>
            <a:spLocks noGrp="1"/>
          </p:cNvSpPr>
          <p:nvPr>
            <p:ph type="title"/>
          </p:nvPr>
        </p:nvSpPr>
        <p:spPr/>
        <p:txBody>
          <a:bodyPr>
            <a:noAutofit/>
          </a:bodyPr>
          <a:lstStyle/>
          <a:p>
            <a:r>
              <a:rPr lang="ru-RU" sz="3600" dirty="0"/>
              <a:t>РОТАРИ ЗОНА 21</a:t>
            </a:r>
            <a:endParaRPr lang="bg-BG" sz="3600" dirty="0"/>
          </a:p>
        </p:txBody>
      </p:sp>
      <p:pic>
        <p:nvPicPr>
          <p:cNvPr id="7" name="Picture 6">
            <a:extLst>
              <a:ext uri="{FF2B5EF4-FFF2-40B4-BE49-F238E27FC236}">
                <a16:creationId xmlns:a16="http://schemas.microsoft.com/office/drawing/2014/main" id="{A045CF0A-6CB7-433B-8A6B-7891D8152552}"/>
              </a:ext>
            </a:extLst>
          </p:cNvPr>
          <p:cNvPicPr/>
          <p:nvPr/>
        </p:nvPicPr>
        <p:blipFill rotWithShape="1">
          <a:blip r:embed="rId3">
            <a:extLst>
              <a:ext uri="{28A0092B-C50C-407E-A947-70E740481C1C}">
                <a14:useLocalDpi xmlns:a14="http://schemas.microsoft.com/office/drawing/2010/main" val="0"/>
              </a:ext>
            </a:extLst>
          </a:blip>
          <a:srcRect l="12796" t="23284" r="14422" b="23015"/>
          <a:stretch/>
        </p:blipFill>
        <p:spPr>
          <a:xfrm>
            <a:off x="778933" y="1016397"/>
            <a:ext cx="5075112" cy="5026184"/>
          </a:xfrm>
          <a:prstGeom prst="rect">
            <a:avLst/>
          </a:prstGeom>
        </p:spPr>
      </p:pic>
      <p:sp>
        <p:nvSpPr>
          <p:cNvPr id="9" name="Content Placeholder 6">
            <a:extLst>
              <a:ext uri="{FF2B5EF4-FFF2-40B4-BE49-F238E27FC236}">
                <a16:creationId xmlns:a16="http://schemas.microsoft.com/office/drawing/2014/main" id="{F36EA5D8-BFA7-4670-AE5A-50AD00688FCE}"/>
              </a:ext>
            </a:extLst>
          </p:cNvPr>
          <p:cNvSpPr txBox="1">
            <a:spLocks/>
          </p:cNvSpPr>
          <p:nvPr/>
        </p:nvSpPr>
        <p:spPr>
          <a:xfrm>
            <a:off x="5854045" y="2147705"/>
            <a:ext cx="6028267" cy="17361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800" b="1" dirty="0"/>
              <a:t>Зона 21</a:t>
            </a:r>
          </a:p>
          <a:p>
            <a:pPr marL="0" indent="0" algn="ctr">
              <a:buFont typeface="Arial" pitchFamily="34" charset="0"/>
              <a:buNone/>
            </a:pPr>
            <a:r>
              <a:rPr lang="bg-BG" sz="2800" b="1" dirty="0"/>
              <a:t>21 А – 11 държави, 8 </a:t>
            </a:r>
            <a:r>
              <a:rPr lang="bg-BG" sz="2800" b="1" dirty="0" err="1"/>
              <a:t>дистрикта</a:t>
            </a:r>
            <a:endParaRPr lang="bg-BG" sz="2800" b="1" dirty="0"/>
          </a:p>
          <a:p>
            <a:pPr marL="0" indent="0" algn="ctr">
              <a:buFont typeface="Arial" pitchFamily="34" charset="0"/>
              <a:buNone/>
            </a:pPr>
            <a:r>
              <a:rPr lang="bg-BG" sz="2800" b="1" dirty="0"/>
              <a:t>2</a:t>
            </a:r>
            <a:r>
              <a:rPr lang="en-US" sz="2800" b="1" dirty="0"/>
              <a:t>1</a:t>
            </a:r>
            <a:r>
              <a:rPr lang="bg-BG" sz="2800" b="1" dirty="0"/>
              <a:t> В – 24 държави, 13 </a:t>
            </a:r>
            <a:r>
              <a:rPr lang="bg-BG" sz="2800" b="1" dirty="0" err="1"/>
              <a:t>дистрикта</a:t>
            </a:r>
            <a:r>
              <a:rPr lang="bg-BG" sz="2800" b="1" dirty="0"/>
              <a:t>, </a:t>
            </a:r>
          </a:p>
          <a:p>
            <a:pPr marL="0" indent="0" algn="ctr">
              <a:buFont typeface="Arial" pitchFamily="34" charset="0"/>
              <a:buNone/>
            </a:pPr>
            <a:r>
              <a:rPr lang="bg-BG" sz="2800" b="1" dirty="0"/>
              <a:t>3 континента: Европа, Азия, Африка </a:t>
            </a:r>
          </a:p>
        </p:txBody>
      </p:sp>
    </p:spTree>
    <p:extLst>
      <p:ext uri="{BB962C8B-B14F-4D97-AF65-F5344CB8AC3E}">
        <p14:creationId xmlns:p14="http://schemas.microsoft.com/office/powerpoint/2010/main" val="606373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CA5344-AF10-BB70-6B46-37A98F573DF2}"/>
              </a:ext>
            </a:extLst>
          </p:cNvPr>
          <p:cNvSpPr>
            <a:spLocks noGrp="1"/>
          </p:cNvSpPr>
          <p:nvPr>
            <p:ph type="title"/>
          </p:nvPr>
        </p:nvSpPr>
        <p:spPr>
          <a:xfrm>
            <a:off x="280187" y="296108"/>
            <a:ext cx="10972800" cy="1049273"/>
          </a:xfrm>
        </p:spPr>
        <p:txBody>
          <a:bodyPr>
            <a:noAutofit/>
          </a:bodyPr>
          <a:lstStyle/>
          <a:p>
            <a:r>
              <a:rPr lang="ru-RU" sz="3600" dirty="0">
                <a:latin typeface="+mn-lt"/>
              </a:rPr>
              <a:t>РОТАРИ ИНТЕРНЕШЪНЪЛ – ВЪЗМОЖНОСТ ЗА ОБУЧЕНИЯ И СРЕЩИ С РОТАРИАНЦИ</a:t>
            </a:r>
            <a:endParaRPr lang="bg-BG" sz="3600" dirty="0">
              <a:latin typeface="+mn-lt"/>
            </a:endParaRPr>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554133" y="1793137"/>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1" name="Content Placeholder 6">
            <a:extLst>
              <a:ext uri="{FF2B5EF4-FFF2-40B4-BE49-F238E27FC236}">
                <a16:creationId xmlns:a16="http://schemas.microsoft.com/office/drawing/2014/main" id="{2DF5E672-9075-473E-B3DC-7E1E11E3A626}"/>
              </a:ext>
            </a:extLst>
          </p:cNvPr>
          <p:cNvSpPr txBox="1">
            <a:spLocks/>
          </p:cNvSpPr>
          <p:nvPr/>
        </p:nvSpPr>
        <p:spPr>
          <a:xfrm>
            <a:off x="6003653" y="5305098"/>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Мирна конференция </a:t>
            </a:r>
          </a:p>
          <a:p>
            <a:pPr marL="0" indent="0" algn="ctr">
              <a:buFont typeface="Arial" pitchFamily="34" charset="0"/>
              <a:buNone/>
            </a:pPr>
            <a:r>
              <a:rPr lang="bg-BG" sz="2200" dirty="0"/>
              <a:t>Истанбул</a:t>
            </a:r>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pic>
        <p:nvPicPr>
          <p:cNvPr id="9" name="Picture 8">
            <a:extLst>
              <a:ext uri="{FF2B5EF4-FFF2-40B4-BE49-F238E27FC236}">
                <a16:creationId xmlns:a16="http://schemas.microsoft.com/office/drawing/2014/main" id="{1EBE9C30-3D54-44B3-A80D-F3CF7E339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38" y="1565745"/>
            <a:ext cx="5867554" cy="3588114"/>
          </a:xfrm>
          <a:prstGeom prst="rect">
            <a:avLst/>
          </a:prstGeom>
        </p:spPr>
      </p:pic>
      <p:pic>
        <p:nvPicPr>
          <p:cNvPr id="13" name="Picture 12">
            <a:extLst>
              <a:ext uri="{FF2B5EF4-FFF2-40B4-BE49-F238E27FC236}">
                <a16:creationId xmlns:a16="http://schemas.microsoft.com/office/drawing/2014/main" id="{B0EEBD09-49D6-4530-B95F-96A8D8568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051" y="1565745"/>
            <a:ext cx="4126119" cy="3612933"/>
          </a:xfrm>
          <a:prstGeom prst="rect">
            <a:avLst/>
          </a:prstGeom>
        </p:spPr>
      </p:pic>
      <p:sp>
        <p:nvSpPr>
          <p:cNvPr id="14" name="Content Placeholder 6">
            <a:extLst>
              <a:ext uri="{FF2B5EF4-FFF2-40B4-BE49-F238E27FC236}">
                <a16:creationId xmlns:a16="http://schemas.microsoft.com/office/drawing/2014/main" id="{7572E027-70C8-44DB-A867-CC58708FF9CA}"/>
              </a:ext>
            </a:extLst>
          </p:cNvPr>
          <p:cNvSpPr txBox="1">
            <a:spLocks/>
          </p:cNvSpPr>
          <p:nvPr/>
        </p:nvSpPr>
        <p:spPr>
          <a:xfrm>
            <a:off x="464634" y="5293107"/>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Ротари Институт</a:t>
            </a:r>
          </a:p>
          <a:p>
            <a:pPr marL="0" indent="0" algn="ctr">
              <a:buFont typeface="Arial" pitchFamily="34" charset="0"/>
              <a:buNone/>
            </a:pPr>
            <a:r>
              <a:rPr lang="bg-BG" sz="2200" dirty="0"/>
              <a:t>Белград</a:t>
            </a:r>
          </a:p>
        </p:txBody>
      </p:sp>
    </p:spTree>
    <p:extLst>
      <p:ext uri="{BB962C8B-B14F-4D97-AF65-F5344CB8AC3E}">
        <p14:creationId xmlns:p14="http://schemas.microsoft.com/office/powerpoint/2010/main" val="3967793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ru-RU" sz="3600" dirty="0"/>
              <a:t>РОТАРИ ИНТЕРНЕШЪНЪЛ – ВЪЗМОЖНОСТ ЗА ОБУЧЕНИЯ И СРЕЩИ С РОТАРИАНЦИ</a:t>
            </a:r>
            <a:endParaRPr lang="bg-BG" sz="3600" dirty="0"/>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pic>
        <p:nvPicPr>
          <p:cNvPr id="7" name="Picture 6">
            <a:extLst>
              <a:ext uri="{FF2B5EF4-FFF2-40B4-BE49-F238E27FC236}">
                <a16:creationId xmlns:a16="http://schemas.microsoft.com/office/drawing/2014/main" id="{91B9A247-D9F7-4A8B-A42C-67EEC2679F9C}"/>
              </a:ext>
            </a:extLst>
          </p:cNvPr>
          <p:cNvPicPr>
            <a:picLocks noChangeAspect="1"/>
          </p:cNvPicPr>
          <p:nvPr/>
        </p:nvPicPr>
        <p:blipFill rotWithShape="1">
          <a:blip r:embed="rId3">
            <a:extLst>
              <a:ext uri="{28A0092B-C50C-407E-A947-70E740481C1C}">
                <a14:useLocalDpi xmlns:a14="http://schemas.microsoft.com/office/drawing/2010/main" val="0"/>
              </a:ext>
            </a:extLst>
          </a:blip>
          <a:srcRect l="19100" t="8990" r="19295" b="8210"/>
          <a:stretch/>
        </p:blipFill>
        <p:spPr>
          <a:xfrm>
            <a:off x="1153555" y="1536956"/>
            <a:ext cx="3665983" cy="3695369"/>
          </a:xfrm>
          <a:prstGeom prst="rect">
            <a:avLst/>
          </a:prstGeom>
        </p:spPr>
      </p:pic>
      <p:pic>
        <p:nvPicPr>
          <p:cNvPr id="8" name="Picture 7">
            <a:extLst>
              <a:ext uri="{FF2B5EF4-FFF2-40B4-BE49-F238E27FC236}">
                <a16:creationId xmlns:a16="http://schemas.microsoft.com/office/drawing/2014/main" id="{0DF67AEA-4251-427C-84C6-C0E05F6B7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169" y="1539504"/>
            <a:ext cx="5539231" cy="3692821"/>
          </a:xfrm>
          <a:prstGeom prst="rect">
            <a:avLst/>
          </a:prstGeom>
        </p:spPr>
      </p:pic>
      <p:sp>
        <p:nvSpPr>
          <p:cNvPr id="11" name="Content Placeholder 6">
            <a:extLst>
              <a:ext uri="{FF2B5EF4-FFF2-40B4-BE49-F238E27FC236}">
                <a16:creationId xmlns:a16="http://schemas.microsoft.com/office/drawing/2014/main" id="{2DF5E672-9075-473E-B3DC-7E1E11E3A626}"/>
              </a:ext>
            </a:extLst>
          </p:cNvPr>
          <p:cNvSpPr txBox="1">
            <a:spLocks/>
          </p:cNvSpPr>
          <p:nvPr/>
        </p:nvSpPr>
        <p:spPr>
          <a:xfrm>
            <a:off x="6043169" y="5239621"/>
            <a:ext cx="5539231" cy="880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Зонално обучение</a:t>
            </a:r>
          </a:p>
          <a:p>
            <a:pPr marL="0" indent="0" algn="ctr">
              <a:buFont typeface="Arial" pitchFamily="34" charset="0"/>
              <a:buNone/>
            </a:pPr>
            <a:r>
              <a:rPr lang="bg-BG" sz="2200" dirty="0"/>
              <a:t>Истанбул</a:t>
            </a:r>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435077" y="5235972"/>
            <a:ext cx="5102941" cy="8846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Посещение на Ротари клубове</a:t>
            </a:r>
          </a:p>
          <a:p>
            <a:pPr marL="0" indent="0" algn="ctr">
              <a:buFont typeface="Arial" pitchFamily="34" charset="0"/>
              <a:buNone/>
            </a:pPr>
            <a:r>
              <a:rPr lang="bg-BG" sz="2200" dirty="0"/>
              <a:t>Белград</a:t>
            </a:r>
          </a:p>
        </p:txBody>
      </p:sp>
    </p:spTree>
    <p:extLst>
      <p:ext uri="{BB962C8B-B14F-4D97-AF65-F5344CB8AC3E}">
        <p14:creationId xmlns:p14="http://schemas.microsoft.com/office/powerpoint/2010/main" val="2855197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a:xfrm>
            <a:off x="609600" y="258097"/>
            <a:ext cx="10972800" cy="1117146"/>
          </a:xfrm>
        </p:spPr>
        <p:txBody>
          <a:bodyPr>
            <a:noAutofit/>
          </a:bodyPr>
          <a:lstStyle/>
          <a:p>
            <a:r>
              <a:rPr lang="ru-RU" sz="3600" dirty="0"/>
              <a:t>РОТАРИ ИНТЕРНЕШЪНЪЛ – ВЪЗМОЖНОСТ ЗА ОБУЧЕНИЯ И СРЕЩИ С РОТАРИАНЦИ</a:t>
            </a:r>
            <a:endParaRPr lang="bg-BG" sz="3600" dirty="0"/>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1" name="Content Placeholder 6">
            <a:extLst>
              <a:ext uri="{FF2B5EF4-FFF2-40B4-BE49-F238E27FC236}">
                <a16:creationId xmlns:a16="http://schemas.microsoft.com/office/drawing/2014/main" id="{2DF5E672-9075-473E-B3DC-7E1E11E3A626}"/>
              </a:ext>
            </a:extLst>
          </p:cNvPr>
          <p:cNvSpPr txBox="1">
            <a:spLocks/>
          </p:cNvSpPr>
          <p:nvPr/>
        </p:nvSpPr>
        <p:spPr>
          <a:xfrm>
            <a:off x="5484076" y="5239621"/>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Ротари Институт</a:t>
            </a:r>
          </a:p>
          <a:p>
            <a:pPr marL="0" indent="0" algn="ctr">
              <a:buFont typeface="Arial" pitchFamily="34" charset="0"/>
              <a:buNone/>
            </a:pPr>
            <a:r>
              <a:rPr lang="bg-BG" sz="2200" dirty="0"/>
              <a:t>Белград</a:t>
            </a:r>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213663" y="5232325"/>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Ротари Институт</a:t>
            </a:r>
          </a:p>
          <a:p>
            <a:pPr marL="0" indent="0" algn="ctr">
              <a:buFont typeface="Arial" pitchFamily="34" charset="0"/>
              <a:buNone/>
            </a:pPr>
            <a:r>
              <a:rPr lang="bg-BG" sz="2200" dirty="0"/>
              <a:t>Прага</a:t>
            </a:r>
          </a:p>
        </p:txBody>
      </p:sp>
      <p:pic>
        <p:nvPicPr>
          <p:cNvPr id="4" name="Picture 3">
            <a:extLst>
              <a:ext uri="{FF2B5EF4-FFF2-40B4-BE49-F238E27FC236}">
                <a16:creationId xmlns:a16="http://schemas.microsoft.com/office/drawing/2014/main" id="{21A571E4-5F0A-460D-BBC8-E88A6FBF0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98" y="1378891"/>
            <a:ext cx="5133048" cy="3849786"/>
          </a:xfrm>
          <a:prstGeom prst="rect">
            <a:avLst/>
          </a:prstGeom>
        </p:spPr>
      </p:pic>
      <p:pic>
        <p:nvPicPr>
          <p:cNvPr id="9" name="Picture 8">
            <a:extLst>
              <a:ext uri="{FF2B5EF4-FFF2-40B4-BE49-F238E27FC236}">
                <a16:creationId xmlns:a16="http://schemas.microsoft.com/office/drawing/2014/main" id="{0FC3A819-E263-46F7-8EED-5CFDF5AB7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604" y="1378891"/>
            <a:ext cx="5789241" cy="3857082"/>
          </a:xfrm>
          <a:prstGeom prst="rect">
            <a:avLst/>
          </a:prstGeom>
        </p:spPr>
      </p:pic>
    </p:spTree>
    <p:extLst>
      <p:ext uri="{BB962C8B-B14F-4D97-AF65-F5344CB8AC3E}">
        <p14:creationId xmlns:p14="http://schemas.microsoft.com/office/powerpoint/2010/main" val="486893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ru-RU" sz="3600" dirty="0"/>
              <a:t>РОТАРИ ИНТЕРНЕШЪНЪЛ – ВЪЗМОЖНОСТ ЗА ОБУЧЕНИЯ И СРЕЩИ С РОТАРИАНЦИ</a:t>
            </a:r>
            <a:endParaRPr lang="bg-BG" sz="3600" dirty="0"/>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1" name="Content Placeholder 6">
            <a:extLst>
              <a:ext uri="{FF2B5EF4-FFF2-40B4-BE49-F238E27FC236}">
                <a16:creationId xmlns:a16="http://schemas.microsoft.com/office/drawing/2014/main" id="{2DF5E672-9075-473E-B3DC-7E1E11E3A626}"/>
              </a:ext>
            </a:extLst>
          </p:cNvPr>
          <p:cNvSpPr txBox="1">
            <a:spLocks/>
          </p:cNvSpPr>
          <p:nvPr/>
        </p:nvSpPr>
        <p:spPr>
          <a:xfrm>
            <a:off x="5324747" y="5239621"/>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Ротари Институт</a:t>
            </a:r>
            <a:br>
              <a:rPr lang="bg-BG" sz="2200" dirty="0"/>
            </a:br>
            <a:r>
              <a:rPr lang="bg-BG" sz="2200" dirty="0"/>
              <a:t>Прага</a:t>
            </a:r>
          </a:p>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213663" y="5232325"/>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Конференция за мир</a:t>
            </a:r>
            <a:br>
              <a:rPr lang="bg-BG" sz="2200" dirty="0"/>
            </a:br>
            <a:r>
              <a:rPr lang="bg-BG" sz="2200" dirty="0"/>
              <a:t>Белград</a:t>
            </a:r>
          </a:p>
        </p:txBody>
      </p:sp>
      <p:pic>
        <p:nvPicPr>
          <p:cNvPr id="5" name="Picture 4">
            <a:extLst>
              <a:ext uri="{FF2B5EF4-FFF2-40B4-BE49-F238E27FC236}">
                <a16:creationId xmlns:a16="http://schemas.microsoft.com/office/drawing/2014/main" id="{6F546E39-B9CE-45A9-827F-82D0DE23A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887" y="1536446"/>
            <a:ext cx="4850397" cy="3637798"/>
          </a:xfrm>
          <a:prstGeom prst="rect">
            <a:avLst/>
          </a:prstGeom>
        </p:spPr>
      </p:pic>
      <p:pic>
        <p:nvPicPr>
          <p:cNvPr id="14" name="Picture 13">
            <a:extLst>
              <a:ext uri="{FF2B5EF4-FFF2-40B4-BE49-F238E27FC236}">
                <a16:creationId xmlns:a16="http://schemas.microsoft.com/office/drawing/2014/main" id="{412353EC-9A05-4296-AE8F-A90153DAE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554515"/>
            <a:ext cx="5456696" cy="3637798"/>
          </a:xfrm>
          <a:prstGeom prst="rect">
            <a:avLst/>
          </a:prstGeom>
        </p:spPr>
      </p:pic>
    </p:spTree>
    <p:extLst>
      <p:ext uri="{BB962C8B-B14F-4D97-AF65-F5344CB8AC3E}">
        <p14:creationId xmlns:p14="http://schemas.microsoft.com/office/powerpoint/2010/main" val="3789228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ru-RU" sz="3600" dirty="0"/>
              <a:t>РОТАРИ ИНТЕРНЕШЪНЪЛ – ВЪЗМОЖНОСТ ЗА ОБУЧЕНИЯ И СРЕЩИ С РОТАРИАНЦИ</a:t>
            </a:r>
            <a:endParaRPr lang="bg-BG" sz="3600" dirty="0"/>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2803676" y="5233780"/>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Зона 21 – Обучение на ДГЕ и ДГН (</a:t>
            </a:r>
            <a:r>
              <a:rPr lang="en-US" sz="2200" dirty="0"/>
              <a:t>GNTS, GETS</a:t>
            </a:r>
            <a:r>
              <a:rPr lang="bg-BG" sz="2200" dirty="0"/>
              <a:t>)</a:t>
            </a:r>
            <a:br>
              <a:rPr lang="bg-BG" sz="2200" dirty="0"/>
            </a:br>
            <a:r>
              <a:rPr lang="bg-BG" sz="2200" dirty="0"/>
              <a:t>Белград</a:t>
            </a:r>
          </a:p>
        </p:txBody>
      </p:sp>
      <p:pic>
        <p:nvPicPr>
          <p:cNvPr id="9" name="Picture 8">
            <a:extLst>
              <a:ext uri="{FF2B5EF4-FFF2-40B4-BE49-F238E27FC236}">
                <a16:creationId xmlns:a16="http://schemas.microsoft.com/office/drawing/2014/main" id="{85A49AA2-A632-4B1F-A8BF-085FCF206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298" y="1422120"/>
            <a:ext cx="5901645" cy="3689403"/>
          </a:xfrm>
          <a:prstGeom prst="rect">
            <a:avLst/>
          </a:prstGeom>
        </p:spPr>
      </p:pic>
    </p:spTree>
    <p:extLst>
      <p:ext uri="{BB962C8B-B14F-4D97-AF65-F5344CB8AC3E}">
        <p14:creationId xmlns:p14="http://schemas.microsoft.com/office/powerpoint/2010/main" val="2339658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ru-RU" sz="3600" dirty="0"/>
              <a:t>МЕЖДУНАРОДНА АСАМБЛЕЯ 2025 г.</a:t>
            </a:r>
            <a:endParaRPr lang="bg-BG" sz="3600" dirty="0"/>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2683088" y="5253486"/>
            <a:ext cx="701051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Откриване на Международна Асамблея – Орландо, САЩ</a:t>
            </a:r>
          </a:p>
          <a:p>
            <a:pPr marL="0" indent="0" algn="ctr">
              <a:buFont typeface="Arial" pitchFamily="34" charset="0"/>
              <a:buNone/>
            </a:pPr>
            <a:r>
              <a:rPr lang="bg-BG" sz="2200" dirty="0"/>
              <a:t>2025 г.</a:t>
            </a:r>
          </a:p>
        </p:txBody>
      </p:sp>
      <p:pic>
        <p:nvPicPr>
          <p:cNvPr id="4" name="Picture 3">
            <a:extLst>
              <a:ext uri="{FF2B5EF4-FFF2-40B4-BE49-F238E27FC236}">
                <a16:creationId xmlns:a16="http://schemas.microsoft.com/office/drawing/2014/main" id="{4218F53C-02B4-4421-946E-2DFEFC78D162}"/>
              </a:ext>
            </a:extLst>
          </p:cNvPr>
          <p:cNvPicPr>
            <a:picLocks noChangeAspect="1"/>
          </p:cNvPicPr>
          <p:nvPr/>
        </p:nvPicPr>
        <p:blipFill rotWithShape="1">
          <a:blip r:embed="rId3">
            <a:extLst>
              <a:ext uri="{28A0092B-C50C-407E-A947-70E740481C1C}">
                <a14:useLocalDpi xmlns:a14="http://schemas.microsoft.com/office/drawing/2010/main" val="0"/>
              </a:ext>
            </a:extLst>
          </a:blip>
          <a:srcRect t="15332"/>
          <a:stretch/>
        </p:blipFill>
        <p:spPr>
          <a:xfrm>
            <a:off x="3081866" y="1391772"/>
            <a:ext cx="6028267" cy="3826688"/>
          </a:xfrm>
          <a:prstGeom prst="rect">
            <a:avLst/>
          </a:prstGeom>
        </p:spPr>
      </p:pic>
    </p:spTree>
    <p:extLst>
      <p:ext uri="{BB962C8B-B14F-4D97-AF65-F5344CB8AC3E}">
        <p14:creationId xmlns:p14="http://schemas.microsoft.com/office/powerpoint/2010/main" val="252679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bg-BG" sz="3600" dirty="0"/>
              <a:t>МЕЖДУНАРОДНА АСАМБЛЕЯ 2025 г.</a:t>
            </a:r>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3081866" y="5258391"/>
            <a:ext cx="6028267" cy="9015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Марио Сезар Мартинс де Камарго</a:t>
            </a:r>
          </a:p>
          <a:p>
            <a:pPr marL="0" indent="0" algn="ctr">
              <a:buFont typeface="Arial" pitchFamily="34" charset="0"/>
              <a:buNone/>
            </a:pPr>
            <a:r>
              <a:rPr lang="bg-BG" sz="2200" dirty="0"/>
              <a:t>Президент на РИ 2025 - 26</a:t>
            </a:r>
          </a:p>
        </p:txBody>
      </p:sp>
      <p:pic>
        <p:nvPicPr>
          <p:cNvPr id="4" name="Picture 3">
            <a:extLst>
              <a:ext uri="{FF2B5EF4-FFF2-40B4-BE49-F238E27FC236}">
                <a16:creationId xmlns:a16="http://schemas.microsoft.com/office/drawing/2014/main" id="{AAEA4D2D-42E2-48AA-A0DC-98A6DF79B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109" y="1349723"/>
            <a:ext cx="5095571" cy="3785146"/>
          </a:xfrm>
          <a:prstGeom prst="rect">
            <a:avLst/>
          </a:prstGeom>
        </p:spPr>
      </p:pic>
    </p:spTree>
    <p:extLst>
      <p:ext uri="{BB962C8B-B14F-4D97-AF65-F5344CB8AC3E}">
        <p14:creationId xmlns:p14="http://schemas.microsoft.com/office/powerpoint/2010/main" val="27786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563880" y="3083976"/>
            <a:ext cx="11079480" cy="950856"/>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200" b="1" dirty="0">
                <a:solidFill>
                  <a:schemeClr val="bg2"/>
                </a:solidFill>
                <a:effectLst/>
                <a:latin typeface="Georgia" panose="02040502050405020303" pitchFamily="18" charset="0"/>
                <a:ea typeface="Calibri" panose="020F0502020204030204" pitchFamily="34" charset="0"/>
                <a:cs typeface="Times New Roman" panose="02020603050405020304" pitchFamily="18" charset="0"/>
              </a:rPr>
              <a:t>Нашият Дистрикт 2482 – Ротари България</a:t>
            </a:r>
            <a:endParaRPr lang="en-US" sz="3200" b="1" dirty="0">
              <a:solidFill>
                <a:schemeClr val="bg2"/>
              </a:solidFill>
              <a:latin typeface="Georgia" panose="02040502050405020303" pitchFamily="18" charset="0"/>
              <a:cs typeface="Calibri" pitchFamily="34" charset="0"/>
            </a:endParaRPr>
          </a:p>
        </p:txBody>
      </p:sp>
      <p:sp>
        <p:nvSpPr>
          <p:cNvPr id="5" name="Subtitle 1"/>
          <p:cNvSpPr txBox="1">
            <a:spLocks/>
          </p:cNvSpPr>
          <p:nvPr/>
        </p:nvSpPr>
        <p:spPr>
          <a:xfrm>
            <a:off x="2918460" y="4338986"/>
            <a:ext cx="6400800" cy="95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g-BG" sz="2000" b="1" dirty="0">
                <a:solidFill>
                  <a:srgbClr val="17458F"/>
                </a:solidFill>
                <a:latin typeface="Georgia" panose="02040502050405020303" pitchFamily="18" charset="0"/>
                <a:cs typeface="Calibri" pitchFamily="34" charset="0"/>
              </a:rPr>
              <a:t>ПДГ Нина Митева</a:t>
            </a:r>
          </a:p>
          <a:p>
            <a:pPr marL="0" indent="0">
              <a:buNone/>
            </a:pPr>
            <a:r>
              <a:rPr lang="bg-BG" sz="2000" b="1" dirty="0">
                <a:solidFill>
                  <a:srgbClr val="17458F"/>
                </a:solidFill>
                <a:latin typeface="Georgia" panose="02040502050405020303" pitchFamily="18" charset="0"/>
                <a:cs typeface="Calibri" pitchFamily="34" charset="0"/>
              </a:rPr>
              <a:t>Ротари клуб Плевен Центрум.</a:t>
            </a:r>
            <a:endParaRPr lang="en-US" sz="2000" b="1" dirty="0">
              <a:solidFill>
                <a:srgbClr val="17458F"/>
              </a:solidFill>
              <a:latin typeface="Georgia" panose="02040502050405020303" pitchFamily="18" charset="0"/>
              <a:cs typeface="Calibri" pitchFamily="34" charset="0"/>
            </a:endParaRPr>
          </a:p>
        </p:txBody>
      </p:sp>
    </p:spTree>
    <p:extLst>
      <p:ext uri="{BB962C8B-B14F-4D97-AF65-F5344CB8AC3E}">
        <p14:creationId xmlns:p14="http://schemas.microsoft.com/office/powerpoint/2010/main" val="3140513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bg-BG" sz="3600" dirty="0"/>
              <a:t>МЕЖДУНАРОДНА АСАМБЛЕЯ 2025 г.</a:t>
            </a:r>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3081866" y="5241221"/>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Джон Хюко</a:t>
            </a:r>
          </a:p>
          <a:p>
            <a:pPr marL="0" indent="0" algn="ctr">
              <a:buFont typeface="Arial" pitchFamily="34" charset="0"/>
              <a:buNone/>
            </a:pPr>
            <a:r>
              <a:rPr lang="bg-BG" sz="2200" dirty="0"/>
              <a:t>Генерален Секретар на РИ</a:t>
            </a:r>
          </a:p>
        </p:txBody>
      </p:sp>
      <p:pic>
        <p:nvPicPr>
          <p:cNvPr id="5" name="Picture 4">
            <a:extLst>
              <a:ext uri="{FF2B5EF4-FFF2-40B4-BE49-F238E27FC236}">
                <a16:creationId xmlns:a16="http://schemas.microsoft.com/office/drawing/2014/main" id="{6FFDA6EB-F199-45FB-932C-EBC95B7FD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982" y="1141132"/>
            <a:ext cx="7082033" cy="3970740"/>
          </a:xfrm>
          <a:prstGeom prst="rect">
            <a:avLst/>
          </a:prstGeom>
        </p:spPr>
      </p:pic>
    </p:spTree>
    <p:extLst>
      <p:ext uri="{BB962C8B-B14F-4D97-AF65-F5344CB8AC3E}">
        <p14:creationId xmlns:p14="http://schemas.microsoft.com/office/powerpoint/2010/main" val="3094774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bg-BG" sz="3600" dirty="0"/>
              <a:t>МЕЖДУНАРОДНА АСАМБЛЕЯ 2025 г.</a:t>
            </a:r>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3081866" y="5302332"/>
            <a:ext cx="6028267" cy="8329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Сангко Юн</a:t>
            </a:r>
          </a:p>
          <a:p>
            <a:pPr marL="0" indent="0" algn="ctr">
              <a:buFont typeface="Arial" pitchFamily="34" charset="0"/>
              <a:buNone/>
            </a:pPr>
            <a:r>
              <a:rPr lang="bg-BG" sz="2200" dirty="0"/>
              <a:t>Президент на РИ 2026 - 27</a:t>
            </a:r>
          </a:p>
        </p:txBody>
      </p:sp>
      <p:pic>
        <p:nvPicPr>
          <p:cNvPr id="4" name="Picture 3">
            <a:extLst>
              <a:ext uri="{FF2B5EF4-FFF2-40B4-BE49-F238E27FC236}">
                <a16:creationId xmlns:a16="http://schemas.microsoft.com/office/drawing/2014/main" id="{EE0A4D35-8F7B-4188-9B6B-B8EFA1FE9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771" y="1069510"/>
            <a:ext cx="3535152" cy="4163173"/>
          </a:xfrm>
          <a:prstGeom prst="rect">
            <a:avLst/>
          </a:prstGeom>
        </p:spPr>
      </p:pic>
    </p:spTree>
    <p:extLst>
      <p:ext uri="{BB962C8B-B14F-4D97-AF65-F5344CB8AC3E}">
        <p14:creationId xmlns:p14="http://schemas.microsoft.com/office/powerpoint/2010/main" val="2411594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ru-RU" sz="3600" dirty="0"/>
              <a:t>МЕЖДУНАРОДНА АСАМБЛЕЯ 2025 г.</a:t>
            </a:r>
            <a:endParaRPr lang="bg-BG" sz="3600" dirty="0"/>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67733" y="4856330"/>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Обучение на ДГЕ</a:t>
            </a:r>
          </a:p>
        </p:txBody>
      </p:sp>
      <p:pic>
        <p:nvPicPr>
          <p:cNvPr id="5" name="Picture 4">
            <a:extLst>
              <a:ext uri="{FF2B5EF4-FFF2-40B4-BE49-F238E27FC236}">
                <a16:creationId xmlns:a16="http://schemas.microsoft.com/office/drawing/2014/main" id="{7A031AD5-CF92-4FCD-B2B0-85BE88055B33}"/>
              </a:ext>
            </a:extLst>
          </p:cNvPr>
          <p:cNvPicPr>
            <a:picLocks noChangeAspect="1"/>
          </p:cNvPicPr>
          <p:nvPr/>
        </p:nvPicPr>
        <p:blipFill rotWithShape="1">
          <a:blip r:embed="rId3">
            <a:extLst>
              <a:ext uri="{28A0092B-C50C-407E-A947-70E740481C1C}">
                <a14:useLocalDpi xmlns:a14="http://schemas.microsoft.com/office/drawing/2010/main" val="0"/>
              </a:ext>
            </a:extLst>
          </a:blip>
          <a:srcRect l="16349" t="34499" r="20079" b="17130"/>
          <a:stretch/>
        </p:blipFill>
        <p:spPr>
          <a:xfrm>
            <a:off x="746829" y="1958757"/>
            <a:ext cx="4882718" cy="2786459"/>
          </a:xfrm>
          <a:prstGeom prst="rect">
            <a:avLst/>
          </a:prstGeom>
        </p:spPr>
      </p:pic>
      <p:pic>
        <p:nvPicPr>
          <p:cNvPr id="16" name="Picture 15">
            <a:extLst>
              <a:ext uri="{FF2B5EF4-FFF2-40B4-BE49-F238E27FC236}">
                <a16:creationId xmlns:a16="http://schemas.microsoft.com/office/drawing/2014/main" id="{A7C615BE-1475-457C-8DDA-8A7D16A3DF71}"/>
              </a:ext>
            </a:extLst>
          </p:cNvPr>
          <p:cNvPicPr>
            <a:picLocks noChangeAspect="1"/>
          </p:cNvPicPr>
          <p:nvPr/>
        </p:nvPicPr>
        <p:blipFill rotWithShape="1">
          <a:blip r:embed="rId4">
            <a:extLst>
              <a:ext uri="{28A0092B-C50C-407E-A947-70E740481C1C}">
                <a14:useLocalDpi xmlns:a14="http://schemas.microsoft.com/office/drawing/2010/main" val="0"/>
              </a:ext>
            </a:extLst>
          </a:blip>
          <a:srcRect r="13031"/>
          <a:stretch/>
        </p:blipFill>
        <p:spPr>
          <a:xfrm>
            <a:off x="6244590" y="1472016"/>
            <a:ext cx="5230949" cy="3759200"/>
          </a:xfrm>
          <a:prstGeom prst="rect">
            <a:avLst/>
          </a:prstGeom>
        </p:spPr>
      </p:pic>
      <p:sp>
        <p:nvSpPr>
          <p:cNvPr id="8" name="Content Placeholder 6">
            <a:extLst>
              <a:ext uri="{FF2B5EF4-FFF2-40B4-BE49-F238E27FC236}">
                <a16:creationId xmlns:a16="http://schemas.microsoft.com/office/drawing/2014/main" id="{8D377F7C-0D46-4E33-9C3C-96AF9D086799}"/>
              </a:ext>
            </a:extLst>
          </p:cNvPr>
          <p:cNvSpPr txBox="1">
            <a:spLocks/>
          </p:cNvSpPr>
          <p:nvPr/>
        </p:nvSpPr>
        <p:spPr>
          <a:xfrm>
            <a:off x="5845930" y="530139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Послание към ротарианците за включване в програмата </a:t>
            </a:r>
            <a:r>
              <a:rPr lang="en-US" sz="2200" dirty="0"/>
              <a:t>End Polio</a:t>
            </a:r>
            <a:endParaRPr lang="bg-BG" sz="2200" dirty="0"/>
          </a:p>
        </p:txBody>
      </p:sp>
    </p:spTree>
    <p:extLst>
      <p:ext uri="{BB962C8B-B14F-4D97-AF65-F5344CB8AC3E}">
        <p14:creationId xmlns:p14="http://schemas.microsoft.com/office/powerpoint/2010/main" val="3024693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bg-BG" dirty="0"/>
              <a:t>МЕЖДУНАРОДНА АСАМБЛЕЯ 2025 г.</a:t>
            </a:r>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1003472" y="5144130"/>
            <a:ext cx="5101561" cy="7803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С Гордън Макинали – Паст Президент на РИ 2023-24</a:t>
            </a:r>
          </a:p>
        </p:txBody>
      </p:sp>
      <p:pic>
        <p:nvPicPr>
          <p:cNvPr id="4" name="Picture 3">
            <a:extLst>
              <a:ext uri="{FF2B5EF4-FFF2-40B4-BE49-F238E27FC236}">
                <a16:creationId xmlns:a16="http://schemas.microsoft.com/office/drawing/2014/main" id="{54364296-9E2A-447C-8ACC-E454DC21E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0" y="1309671"/>
            <a:ext cx="5019947" cy="3767058"/>
          </a:xfrm>
          <a:prstGeom prst="rect">
            <a:avLst/>
          </a:prstGeom>
        </p:spPr>
      </p:pic>
      <p:pic>
        <p:nvPicPr>
          <p:cNvPr id="8" name="Picture 7">
            <a:extLst>
              <a:ext uri="{FF2B5EF4-FFF2-40B4-BE49-F238E27FC236}">
                <a16:creationId xmlns:a16="http://schemas.microsoft.com/office/drawing/2014/main" id="{FBB6F930-AD74-4245-81A5-EBF38E422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334" y="1309671"/>
            <a:ext cx="2825871" cy="3769344"/>
          </a:xfrm>
          <a:prstGeom prst="rect">
            <a:avLst/>
          </a:prstGeom>
        </p:spPr>
      </p:pic>
      <p:sp>
        <p:nvSpPr>
          <p:cNvPr id="9" name="Content Placeholder 6">
            <a:extLst>
              <a:ext uri="{FF2B5EF4-FFF2-40B4-BE49-F238E27FC236}">
                <a16:creationId xmlns:a16="http://schemas.microsoft.com/office/drawing/2014/main" id="{0E28B717-6AD6-4D7D-830C-591CFB211506}"/>
              </a:ext>
            </a:extLst>
          </p:cNvPr>
          <p:cNvSpPr txBox="1">
            <a:spLocks/>
          </p:cNvSpPr>
          <p:nvPr/>
        </p:nvSpPr>
        <p:spPr>
          <a:xfrm>
            <a:off x="7130845" y="5238258"/>
            <a:ext cx="4451555" cy="6862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Със Стефани Урчик - Президент на РИ 2024 - 25</a:t>
            </a:r>
          </a:p>
        </p:txBody>
      </p:sp>
    </p:spTree>
    <p:extLst>
      <p:ext uri="{BB962C8B-B14F-4D97-AF65-F5344CB8AC3E}">
        <p14:creationId xmlns:p14="http://schemas.microsoft.com/office/powerpoint/2010/main" val="4179993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ru-RU" sz="3600" dirty="0"/>
              <a:t>МЕЖДУНАРОДНА АСАМБЛЕЯ 2025 г.</a:t>
            </a:r>
            <a:endParaRPr lang="bg-BG" sz="3600" dirty="0"/>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3" name="Content Placeholder 6">
            <a:extLst>
              <a:ext uri="{FF2B5EF4-FFF2-40B4-BE49-F238E27FC236}">
                <a16:creationId xmlns:a16="http://schemas.microsoft.com/office/drawing/2014/main" id="{8AEC7CBB-1BE8-444F-802C-25D23E715CAA}"/>
              </a:ext>
            </a:extLst>
          </p:cNvPr>
          <p:cNvSpPr txBox="1">
            <a:spLocks/>
          </p:cNvSpPr>
          <p:nvPr/>
        </p:nvSpPr>
        <p:spPr>
          <a:xfrm>
            <a:off x="2656446" y="5438072"/>
            <a:ext cx="6511412" cy="7761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bg-BG" sz="2200" dirty="0"/>
              <a:t>С ПОЖЕЛАНИЕ ЗА УСПЕШНА РОТАРИАНСКА ГОДИНА</a:t>
            </a:r>
          </a:p>
        </p:txBody>
      </p:sp>
      <p:pic>
        <p:nvPicPr>
          <p:cNvPr id="5" name="Picture 4">
            <a:extLst>
              <a:ext uri="{FF2B5EF4-FFF2-40B4-BE49-F238E27FC236}">
                <a16:creationId xmlns:a16="http://schemas.microsoft.com/office/drawing/2014/main" id="{6800A712-15C8-4465-9927-1468B2F28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362" y="1338412"/>
            <a:ext cx="5839581" cy="3894271"/>
          </a:xfrm>
          <a:prstGeom prst="rect">
            <a:avLst/>
          </a:prstGeom>
        </p:spPr>
      </p:pic>
    </p:spTree>
    <p:extLst>
      <p:ext uri="{BB962C8B-B14F-4D97-AF65-F5344CB8AC3E}">
        <p14:creationId xmlns:p14="http://schemas.microsoft.com/office/powerpoint/2010/main" val="3813964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ru-RU" sz="3600" dirty="0"/>
              <a:t>МЕЖДУНАРОДНА АСАМБЛЕЯ 2025 г.</a:t>
            </a:r>
            <a:endParaRPr lang="bg-BG" sz="3600" dirty="0"/>
          </a:p>
        </p:txBody>
      </p:sp>
      <p:sp>
        <p:nvSpPr>
          <p:cNvPr id="6" name="Content Placeholder 6">
            <a:extLst>
              <a:ext uri="{FF2B5EF4-FFF2-40B4-BE49-F238E27FC236}">
                <a16:creationId xmlns:a16="http://schemas.microsoft.com/office/drawing/2014/main" id="{ACBE7F2B-15EA-4847-AAF2-97E70CBD171A}"/>
              </a:ext>
            </a:extLst>
          </p:cNvPr>
          <p:cNvSpPr txBox="1">
            <a:spLocks/>
          </p:cNvSpPr>
          <p:nvPr/>
        </p:nvSpPr>
        <p:spPr>
          <a:xfrm>
            <a:off x="5629547" y="1847643"/>
            <a:ext cx="6028267" cy="12616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sp>
        <p:nvSpPr>
          <p:cNvPr id="12" name="Content Placeholder 6">
            <a:extLst>
              <a:ext uri="{FF2B5EF4-FFF2-40B4-BE49-F238E27FC236}">
                <a16:creationId xmlns:a16="http://schemas.microsoft.com/office/drawing/2014/main" id="{38E11104-1E4E-463C-A8E2-ADC3F5C19228}"/>
              </a:ext>
            </a:extLst>
          </p:cNvPr>
          <p:cNvSpPr txBox="1">
            <a:spLocks/>
          </p:cNvSpPr>
          <p:nvPr/>
        </p:nvSpPr>
        <p:spPr>
          <a:xfrm>
            <a:off x="160080" y="5235973"/>
            <a:ext cx="6028267" cy="404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bg-BG" sz="2200" dirty="0"/>
          </a:p>
        </p:txBody>
      </p:sp>
      <p:pic>
        <p:nvPicPr>
          <p:cNvPr id="4" name="Picture 3">
            <a:extLst>
              <a:ext uri="{FF2B5EF4-FFF2-40B4-BE49-F238E27FC236}">
                <a16:creationId xmlns:a16="http://schemas.microsoft.com/office/drawing/2014/main" id="{90356CD1-834D-4E79-9BF5-59E451BDE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640" y="1025952"/>
            <a:ext cx="5023040" cy="5023040"/>
          </a:xfrm>
          <a:prstGeom prst="rect">
            <a:avLst/>
          </a:prstGeom>
        </p:spPr>
      </p:pic>
    </p:spTree>
    <p:extLst>
      <p:ext uri="{BB962C8B-B14F-4D97-AF65-F5344CB8AC3E}">
        <p14:creationId xmlns:p14="http://schemas.microsoft.com/office/powerpoint/2010/main" val="3743363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563880" y="3083976"/>
            <a:ext cx="11079480" cy="71358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200" b="1" dirty="0">
                <a:solidFill>
                  <a:schemeClr val="bg1"/>
                </a:solidFill>
                <a:latin typeface="Calibri" pitchFamily="34" charset="0"/>
                <a:cs typeface="Calibri" pitchFamily="34" charset="0"/>
              </a:rPr>
              <a:t>Благодаря за вниманието!</a:t>
            </a:r>
          </a:p>
          <a:p>
            <a:pPr algn="ctr"/>
            <a:endParaRPr lang="en-US"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907049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563880" y="3083976"/>
            <a:ext cx="11079480" cy="950856"/>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ru-RU" sz="3200" b="1" dirty="0">
                <a:solidFill>
                  <a:schemeClr val="bg1"/>
                </a:solidFill>
                <a:latin typeface="Calibri" panose="020F0502020204030204" pitchFamily="34" charset="0"/>
                <a:ea typeface="Calibri" panose="020F0502020204030204" pitchFamily="34" charset="0"/>
                <a:cs typeface="Calibri" panose="020F0502020204030204" pitchFamily="34" charset="0"/>
              </a:rPr>
              <a:t>Ротари </a:t>
            </a:r>
            <a:r>
              <a:rPr lang="ru-RU"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Фелоушип</a:t>
            </a:r>
            <a:r>
              <a:rPr lang="ru-RU"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u-RU"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Ротариански</a:t>
            </a:r>
            <a:r>
              <a:rPr lang="ru-RU"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u-RU"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групи</a:t>
            </a:r>
            <a:r>
              <a:rPr lang="ru-RU" sz="3200" b="1" dirty="0">
                <a:solidFill>
                  <a:schemeClr val="bg1"/>
                </a:solidFill>
                <a:latin typeface="Calibri" panose="020F0502020204030204" pitchFamily="34" charset="0"/>
                <a:ea typeface="Calibri" panose="020F0502020204030204" pitchFamily="34" charset="0"/>
                <a:cs typeface="Calibri" panose="020F0502020204030204" pitchFamily="34" charset="0"/>
              </a:rPr>
              <a:t> за действие, </a:t>
            </a:r>
            <a:r>
              <a:rPr lang="ru-RU"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Ротариански</a:t>
            </a:r>
            <a:r>
              <a:rPr lang="ru-RU"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u-RU"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приятелски</a:t>
            </a:r>
            <a:r>
              <a:rPr lang="ru-RU" sz="3200" b="1" dirty="0">
                <a:solidFill>
                  <a:schemeClr val="bg1"/>
                </a:solidFill>
                <a:latin typeface="Calibri" panose="020F0502020204030204" pitchFamily="34" charset="0"/>
                <a:ea typeface="Calibri" panose="020F0502020204030204" pitchFamily="34" charset="0"/>
                <a:cs typeface="Calibri" panose="020F0502020204030204" pitchFamily="34" charset="0"/>
              </a:rPr>
              <a:t> обмен</a:t>
            </a:r>
            <a:endPar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ubtitle 1"/>
          <p:cNvSpPr txBox="1">
            <a:spLocks/>
          </p:cNvSpPr>
          <p:nvPr/>
        </p:nvSpPr>
        <p:spPr>
          <a:xfrm>
            <a:off x="2918460" y="4338986"/>
            <a:ext cx="6400800" cy="95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g-BG" sz="2400" b="1" dirty="0">
                <a:latin typeface="Calibri" panose="020F0502020204030204" pitchFamily="34" charset="0"/>
                <a:ea typeface="Calibri" panose="020F0502020204030204" pitchFamily="34" charset="0"/>
                <a:cs typeface="Calibri" panose="020F0502020204030204" pitchFamily="34" charset="0"/>
              </a:rPr>
              <a:t>Александър Петров ДГН</a:t>
            </a:r>
          </a:p>
          <a:p>
            <a:pPr marL="0" indent="0">
              <a:buNone/>
            </a:pPr>
            <a:r>
              <a:rPr lang="bg-BG" sz="2400" b="1" dirty="0">
                <a:latin typeface="Calibri" panose="020F0502020204030204" pitchFamily="34" charset="0"/>
                <a:ea typeface="Calibri" panose="020F0502020204030204" pitchFamily="34" charset="0"/>
                <a:cs typeface="Calibri" panose="020F0502020204030204" pitchFamily="34" charset="0"/>
              </a:rPr>
              <a:t>Ротари клуб Харманли</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0977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bg-BG" dirty="0">
                <a:latin typeface="Times New Roman" panose="02020603050405020304" pitchFamily="18" charset="0"/>
                <a:cs typeface="Times New Roman" panose="02020603050405020304" pitchFamily="18" charset="0"/>
              </a:rPr>
              <a:t>Как да ни бъде още по интересно в Ротари</a:t>
            </a:r>
          </a:p>
        </p:txBody>
      </p:sp>
      <p:pic>
        <p:nvPicPr>
          <p:cNvPr id="5" name="Контейнер за съдържание 4" descr="Картина, която съдържа човек, дрехи, Човешко лице, на закрито&#10;&#10;Генерираното от ИИ съдържание може да е неправилно.">
            <a:extLst>
              <a:ext uri="{FF2B5EF4-FFF2-40B4-BE49-F238E27FC236}">
                <a16:creationId xmlns:a16="http://schemas.microsoft.com/office/drawing/2014/main" id="{F3FA767A-E467-E914-C6DF-CFBED68CBF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507" y="1152262"/>
            <a:ext cx="5333844" cy="3760824"/>
          </a:xfrm>
        </p:spPr>
      </p:pic>
      <p:sp>
        <p:nvSpPr>
          <p:cNvPr id="7" name="Текстово поле 6">
            <a:extLst>
              <a:ext uri="{FF2B5EF4-FFF2-40B4-BE49-F238E27FC236}">
                <a16:creationId xmlns:a16="http://schemas.microsoft.com/office/drawing/2014/main" id="{C84776E9-5282-FCE8-1512-7D07B4CB8E14}"/>
              </a:ext>
            </a:extLst>
          </p:cNvPr>
          <p:cNvSpPr txBox="1"/>
          <p:nvPr/>
        </p:nvSpPr>
        <p:spPr>
          <a:xfrm>
            <a:off x="5733143" y="1152262"/>
            <a:ext cx="6096000" cy="5078313"/>
          </a:xfrm>
          <a:prstGeom prst="rect">
            <a:avLst/>
          </a:prstGeom>
          <a:noFill/>
        </p:spPr>
        <p:txBody>
          <a:bodyPr wrap="square">
            <a:spAutoFit/>
          </a:bodyPr>
          <a:lstStyle/>
          <a:p>
            <a:r>
              <a:rPr lang="ru-RU" b="1" dirty="0" err="1">
                <a:latin typeface="Times New Roman" panose="02020603050405020304" pitchFamily="18" charset="0"/>
                <a:cs typeface="Times New Roman" panose="02020603050405020304" pitchFamily="18" charset="0"/>
              </a:rPr>
              <a:t>Нека</a:t>
            </a:r>
            <a:r>
              <a:rPr lang="ru-RU" b="1" dirty="0">
                <a:latin typeface="Times New Roman" panose="02020603050405020304" pitchFamily="18" charset="0"/>
                <a:cs typeface="Times New Roman" panose="02020603050405020304" pitchFamily="18" charset="0"/>
              </a:rPr>
              <a:t> се включим по начин, по </a:t>
            </a:r>
            <a:r>
              <a:rPr lang="ru-RU" b="1" dirty="0" err="1">
                <a:latin typeface="Times New Roman" panose="02020603050405020304" pitchFamily="18" charset="0"/>
                <a:cs typeface="Times New Roman" panose="02020603050405020304" pitchFamily="18" charset="0"/>
              </a:rPr>
              <a:t>който</a:t>
            </a:r>
            <a:r>
              <a:rPr lang="ru-RU" b="1" dirty="0">
                <a:latin typeface="Times New Roman" panose="02020603050405020304" pitchFamily="18" charset="0"/>
                <a:cs typeface="Times New Roman" panose="02020603050405020304" pitchFamily="18" charset="0"/>
              </a:rPr>
              <a:t> на нас ни </a:t>
            </a:r>
            <a:r>
              <a:rPr lang="ru-RU" b="1" dirty="0" err="1">
                <a:latin typeface="Times New Roman" panose="02020603050405020304" pitchFamily="18" charset="0"/>
                <a:cs typeface="Times New Roman" panose="02020603050405020304" pitchFamily="18" charset="0"/>
              </a:rPr>
              <a:t>харесва</a:t>
            </a:r>
            <a:r>
              <a:rPr lang="ru-RU" b="1" dirty="0">
                <a:latin typeface="Times New Roman" panose="02020603050405020304" pitchFamily="18" charset="0"/>
                <a:cs typeface="Times New Roman" panose="02020603050405020304" pitchFamily="18" charset="0"/>
              </a:rPr>
              <a:t>.</a:t>
            </a:r>
          </a:p>
          <a:p>
            <a:endParaRPr lang="ru-RU" b="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Ротари е </a:t>
            </a:r>
            <a:r>
              <a:rPr lang="ru-RU" dirty="0" err="1">
                <a:latin typeface="Times New Roman" panose="02020603050405020304" pitchFamily="18" charset="0"/>
                <a:cs typeface="Times New Roman" panose="02020603050405020304" pitchFamily="18" charset="0"/>
              </a:rPr>
              <a:t>възможност</a:t>
            </a:r>
            <a:r>
              <a:rPr lang="ru-RU" dirty="0">
                <a:latin typeface="Times New Roman" panose="02020603050405020304" pitchFamily="18" charset="0"/>
                <a:cs typeface="Times New Roman" panose="02020603050405020304" pitchFamily="18" charset="0"/>
              </a:rPr>
              <a:t> за хора от </a:t>
            </a:r>
            <a:r>
              <a:rPr lang="ru-RU" dirty="0" err="1">
                <a:latin typeface="Times New Roman" panose="02020603050405020304" pitchFamily="18" charset="0"/>
                <a:cs typeface="Times New Roman" panose="02020603050405020304" pitchFamily="18" charset="0"/>
              </a:rPr>
              <a:t>всички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възрасти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професии</a:t>
            </a:r>
            <a:r>
              <a:rPr lang="ru-RU" dirty="0">
                <a:latin typeface="Times New Roman" panose="02020603050405020304" pitchFamily="18" charset="0"/>
                <a:cs typeface="Times New Roman" panose="02020603050405020304" pitchFamily="18" charset="0"/>
              </a:rPr>
              <a:t>. </a:t>
            </a:r>
          </a:p>
          <a:p>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Всеки</a:t>
            </a:r>
            <a:r>
              <a:rPr lang="ru-RU" dirty="0">
                <a:latin typeface="Times New Roman" panose="02020603050405020304" pitchFamily="18" charset="0"/>
                <a:cs typeface="Times New Roman" panose="02020603050405020304" pitchFamily="18" charset="0"/>
              </a:rPr>
              <a:t> член е уникален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комбинация от </a:t>
            </a:r>
            <a:r>
              <a:rPr lang="ru-RU" dirty="0" err="1">
                <a:latin typeface="Times New Roman" panose="02020603050405020304" pitchFamily="18" charset="0"/>
                <a:cs typeface="Times New Roman" panose="02020603050405020304" pitchFamily="18" charset="0"/>
              </a:rPr>
              <a:t>интереси</a:t>
            </a:r>
            <a:r>
              <a:rPr lang="ru-RU" dirty="0">
                <a:latin typeface="Times New Roman" panose="02020603050405020304" pitchFamily="18" charset="0"/>
                <a:cs typeface="Times New Roman" panose="02020603050405020304" pitchFamily="18" charset="0"/>
              </a:rPr>
              <a:t>, умения и талант.</a:t>
            </a:r>
          </a:p>
          <a:p>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Развиваме</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участваме</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глобалната</a:t>
            </a:r>
            <a:r>
              <a:rPr lang="ru-RU" dirty="0">
                <a:latin typeface="Times New Roman" panose="02020603050405020304" pitchFamily="18" charset="0"/>
                <a:cs typeface="Times New Roman" panose="02020603050405020304" pitchFamily="18" charset="0"/>
              </a:rPr>
              <a:t> мрежа на Ротари с набор от </a:t>
            </a:r>
            <a:r>
              <a:rPr lang="ru-RU" dirty="0" err="1">
                <a:latin typeface="Times New Roman" panose="02020603050405020304" pitchFamily="18" charset="0"/>
                <a:cs typeface="Times New Roman" panose="02020603050405020304" pitchFamily="18" charset="0"/>
              </a:rPr>
              <a:t>дейности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програми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групи</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интереси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които</a:t>
            </a:r>
            <a:r>
              <a:rPr lang="ru-RU" dirty="0">
                <a:latin typeface="Times New Roman" panose="02020603050405020304" pitchFamily="18" charset="0"/>
                <a:cs typeface="Times New Roman" panose="02020603050405020304" pitchFamily="18" charset="0"/>
              </a:rPr>
              <a:t> Ротари </a:t>
            </a:r>
            <a:r>
              <a:rPr lang="ru-RU" dirty="0" err="1">
                <a:latin typeface="Times New Roman" panose="02020603050405020304" pitchFamily="18" charset="0"/>
                <a:cs typeface="Times New Roman" panose="02020603050405020304" pitchFamily="18" charset="0"/>
              </a:rPr>
              <a:t>предлага</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Включвайки</a:t>
            </a:r>
            <a:r>
              <a:rPr lang="ru-RU" dirty="0">
                <a:latin typeface="Times New Roman" panose="02020603050405020304" pitchFamily="18" charset="0"/>
                <a:cs typeface="Times New Roman" panose="02020603050405020304" pitchFamily="18" charset="0"/>
              </a:rPr>
              <a:t> се в Ротари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ротарианец, </a:t>
            </a:r>
            <a:r>
              <a:rPr lang="ru-RU" dirty="0" err="1">
                <a:latin typeface="Times New Roman" panose="02020603050405020304" pitchFamily="18" charset="0"/>
                <a:cs typeface="Times New Roman" panose="02020603050405020304" pitchFamily="18" charset="0"/>
              </a:rPr>
              <a:t>разширяваме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перспективата</a:t>
            </a:r>
            <a:r>
              <a:rPr lang="ru-RU" dirty="0">
                <a:latin typeface="Times New Roman" panose="02020603050405020304" pitchFamily="18" charset="0"/>
                <a:cs typeface="Times New Roman" panose="02020603050405020304" pitchFamily="18" charset="0"/>
              </a:rPr>
              <a:t> си,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усъвършенстваме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своите</a:t>
            </a:r>
            <a:r>
              <a:rPr lang="ru-RU" dirty="0">
                <a:latin typeface="Times New Roman" panose="02020603050405020304" pitchFamily="18" charset="0"/>
                <a:cs typeface="Times New Roman" panose="02020603050405020304" pitchFamily="18" charset="0"/>
              </a:rPr>
              <a:t> умения, </a:t>
            </a:r>
            <a:r>
              <a:rPr lang="ru-RU" dirty="0" err="1">
                <a:latin typeface="Times New Roman" panose="02020603050405020304" pitchFamily="18" charset="0"/>
                <a:cs typeface="Times New Roman" panose="02020603050405020304" pitchFamily="18" charset="0"/>
              </a:rPr>
              <a:t>учейки</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професионалисти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създавайки</a:t>
            </a:r>
            <a:r>
              <a:rPr lang="ru-RU" dirty="0">
                <a:latin typeface="Times New Roman" panose="02020603050405020304" pitchFamily="18" charset="0"/>
                <a:cs typeface="Times New Roman" panose="02020603050405020304" pitchFamily="18" charset="0"/>
              </a:rPr>
              <a:t> нови </a:t>
            </a:r>
            <a:r>
              <a:rPr lang="ru-RU" dirty="0" err="1">
                <a:latin typeface="Times New Roman" panose="02020603050405020304" pitchFamily="18" charset="0"/>
                <a:cs typeface="Times New Roman" panose="02020603050405020304" pitchFamily="18" charset="0"/>
              </a:rPr>
              <a:t>приятелства</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Неизбежно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усетим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магията</a:t>
            </a:r>
            <a:r>
              <a:rPr lang="ru-RU" dirty="0">
                <a:latin typeface="Times New Roman" panose="02020603050405020304" pitchFamily="18" charset="0"/>
                <a:cs typeface="Times New Roman" panose="02020603050405020304" pitchFamily="18" charset="0"/>
              </a:rPr>
              <a:t> на Ротари в </a:t>
            </a:r>
            <a:r>
              <a:rPr lang="ru-RU" dirty="0" err="1">
                <a:latin typeface="Times New Roman" panose="02020603050405020304" pitchFamily="18" charset="0"/>
                <a:cs typeface="Times New Roman" panose="02020603050405020304" pitchFamily="18" charset="0"/>
              </a:rPr>
              <a:t>положителна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посока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както</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нашата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общност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и по света.</a:t>
            </a:r>
            <a:endParaRPr lang="bg-BG" dirty="0">
              <a:latin typeface="Times New Roman" panose="02020603050405020304" pitchFamily="18" charset="0"/>
              <a:cs typeface="Times New Roman" panose="02020603050405020304" pitchFamily="18" charset="0"/>
            </a:endParaRPr>
          </a:p>
        </p:txBody>
      </p:sp>
      <p:pic>
        <p:nvPicPr>
          <p:cNvPr id="3" name="Контейнер за съдържание 4" descr="Картина, която съдържа човек, дрехи, Човешко лице, на закрито&#10;&#10;Генерираното от ИИ съдържание може да е неправилно.">
            <a:extLst>
              <a:ext uri="{FF2B5EF4-FFF2-40B4-BE49-F238E27FC236}">
                <a16:creationId xmlns:a16="http://schemas.microsoft.com/office/drawing/2014/main" id="{E6D80BB6-F952-937E-A9D3-59614C1AB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29" y="1152262"/>
            <a:ext cx="5293214" cy="3760824"/>
          </a:xfrm>
        </p:spPr>
      </p:pic>
    </p:spTree>
    <p:extLst>
      <p:ext uri="{BB962C8B-B14F-4D97-AF65-F5344CB8AC3E}">
        <p14:creationId xmlns:p14="http://schemas.microsoft.com/office/powerpoint/2010/main" val="1085334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bg-BG" dirty="0">
                <a:latin typeface="Times New Roman" panose="02020603050405020304" pitchFamily="18" charset="0"/>
                <a:cs typeface="Times New Roman" panose="02020603050405020304" pitchFamily="18" charset="0"/>
              </a:rPr>
              <a:t>Създаваме приятелства и контакти</a:t>
            </a:r>
          </a:p>
        </p:txBody>
      </p:sp>
      <p:pic>
        <p:nvPicPr>
          <p:cNvPr id="5" name="Контейнер за съдържание 4" descr="Картина, която съдържа човек, дрехи, Човешко лице, на открито&#10;&#10;Генерираното от ИИ съдържание може да е неправилно.">
            <a:extLst>
              <a:ext uri="{FF2B5EF4-FFF2-40B4-BE49-F238E27FC236}">
                <a16:creationId xmlns:a16="http://schemas.microsoft.com/office/drawing/2014/main" id="{12B5F620-6154-1A10-CFCD-C128EC7D17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4629" y="1661662"/>
            <a:ext cx="5391150" cy="3914775"/>
          </a:xfrm>
        </p:spPr>
      </p:pic>
      <p:sp>
        <p:nvSpPr>
          <p:cNvPr id="7" name="Текстово поле 6">
            <a:extLst>
              <a:ext uri="{FF2B5EF4-FFF2-40B4-BE49-F238E27FC236}">
                <a16:creationId xmlns:a16="http://schemas.microsoft.com/office/drawing/2014/main" id="{7C936F96-848B-CAA5-5512-0FDC1C4D7DE0}"/>
              </a:ext>
            </a:extLst>
          </p:cNvPr>
          <p:cNvSpPr txBox="1"/>
          <p:nvPr/>
        </p:nvSpPr>
        <p:spPr>
          <a:xfrm>
            <a:off x="286221" y="1772391"/>
            <a:ext cx="6096000" cy="3693319"/>
          </a:xfrm>
          <a:prstGeom prst="rect">
            <a:avLst/>
          </a:prstGeom>
          <a:noFill/>
        </p:spPr>
        <p:txBody>
          <a:bodyPr wrap="square">
            <a:spAutoFit/>
          </a:bodyPr>
          <a:lstStyle/>
          <a:p>
            <a:r>
              <a:rPr lang="ru-RU" dirty="0">
                <a:latin typeface="Times New Roman" panose="02020603050405020304" pitchFamily="18" charset="0"/>
                <a:cs typeface="Times New Roman" panose="02020603050405020304" pitchFamily="18" charset="0"/>
              </a:rPr>
              <a:t>Ротари е </a:t>
            </a:r>
            <a:r>
              <a:rPr lang="ru-RU" dirty="0" err="1">
                <a:latin typeface="Times New Roman" panose="02020603050405020304" pitchFamily="18" charset="0"/>
                <a:cs typeface="Times New Roman" panose="02020603050405020304" pitchFamily="18" charset="0"/>
              </a:rPr>
              <a:t>глобална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общност</a:t>
            </a:r>
            <a:r>
              <a:rPr lang="en-GB"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от </a:t>
            </a:r>
            <a:r>
              <a:rPr lang="ru-RU" b="1" dirty="0">
                <a:latin typeface="Times New Roman" panose="02020603050405020304" pitchFamily="18" charset="0"/>
                <a:cs typeface="Times New Roman" panose="02020603050405020304" pitchFamily="18" charset="0"/>
              </a:rPr>
              <a:t>1 160 052 </a:t>
            </a:r>
            <a:r>
              <a:rPr lang="ru-RU" dirty="0" err="1">
                <a:latin typeface="Times New Roman" panose="02020603050405020304" pitchFamily="18" charset="0"/>
                <a:cs typeface="Times New Roman" panose="02020603050405020304" pitchFamily="18" charset="0"/>
              </a:rPr>
              <a:t>ротарианци</a:t>
            </a:r>
            <a:r>
              <a:rPr lang="ru-RU" dirty="0">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клубове</a:t>
            </a:r>
            <a:r>
              <a:rPr lang="ru-RU" dirty="0">
                <a:latin typeface="Times New Roman" panose="02020603050405020304" pitchFamily="18" charset="0"/>
                <a:cs typeface="Times New Roman" panose="02020603050405020304" pitchFamily="18" charset="0"/>
              </a:rPr>
              <a:t> по</a:t>
            </a:r>
            <a:r>
              <a:rPr lang="bg-BG" dirty="0">
                <a:latin typeface="Times New Roman" panose="02020603050405020304" pitchFamily="18" charset="0"/>
                <a:cs typeface="Times New Roman" panose="02020603050405020304" pitchFamily="18" charset="0"/>
              </a:rPr>
              <a:t> целия свят</a:t>
            </a:r>
            <a:r>
              <a:rPr lang="ru-RU" dirty="0">
                <a:latin typeface="Times New Roman" panose="02020603050405020304" pitchFamily="18" charset="0"/>
                <a:cs typeface="Times New Roman" panose="02020603050405020304" pitchFamily="18" charset="0"/>
              </a:rPr>
              <a:t>.</a:t>
            </a:r>
          </a:p>
          <a:p>
            <a:r>
              <a:rPr lang="ru-RU" b="1" dirty="0" err="1">
                <a:latin typeface="Times New Roman" panose="02020603050405020304" pitchFamily="18" charset="0"/>
                <a:cs typeface="Times New Roman" panose="02020603050405020304" pitchFamily="18" charset="0"/>
              </a:rPr>
              <a:t>Възможности</a:t>
            </a:r>
            <a:endParaRPr lang="ru-RU" b="1" dirty="0">
              <a:latin typeface="Times New Roman" panose="02020603050405020304" pitchFamily="18" charset="0"/>
              <a:cs typeface="Times New Roman" panose="02020603050405020304" pitchFamily="18" charset="0"/>
            </a:endParaRPr>
          </a:p>
          <a:p>
            <a:pPr marL="285750" indent="-285750">
              <a:buFontTx/>
              <a:buChar char="-"/>
            </a:pPr>
            <a:r>
              <a:rPr lang="ru-RU" b="1" dirty="0">
                <a:latin typeface="Times New Roman" panose="02020603050405020304" pitchFamily="18" charset="0"/>
                <a:cs typeface="Times New Roman" panose="02020603050405020304" pitchFamily="18" charset="0"/>
              </a:rPr>
              <a:t>Посещение на клубни </a:t>
            </a:r>
            <a:r>
              <a:rPr lang="ru-RU" b="1" dirty="0" err="1">
                <a:latin typeface="Times New Roman" panose="02020603050405020304" pitchFamily="18" charset="0"/>
                <a:cs typeface="Times New Roman" panose="02020603050405020304" pitchFamily="18" charset="0"/>
              </a:rPr>
              <a:t>срещи</a:t>
            </a:r>
            <a:r>
              <a:rPr lang="ru-RU" b="1" dirty="0">
                <a:latin typeface="Times New Roman" panose="02020603050405020304" pitchFamily="18" charset="0"/>
                <a:cs typeface="Times New Roman" panose="02020603050405020304" pitchFamily="18" charset="0"/>
              </a:rPr>
              <a:t> и </a:t>
            </a:r>
            <a:r>
              <a:rPr lang="ru-RU" b="1" dirty="0" err="1">
                <a:latin typeface="Times New Roman" panose="02020603050405020304" pitchFamily="18" charset="0"/>
                <a:cs typeface="Times New Roman" panose="02020603050405020304" pitchFamily="18" charset="0"/>
              </a:rPr>
              <a:t>събития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Нека</a:t>
            </a:r>
            <a:r>
              <a:rPr lang="ru-RU" dirty="0">
                <a:latin typeface="Times New Roman" panose="02020603050405020304" pitchFamily="18" charset="0"/>
                <a:cs typeface="Times New Roman" panose="02020603050405020304" pitchFamily="18" charset="0"/>
              </a:rPr>
              <a:t> опознаем </a:t>
            </a:r>
            <a:r>
              <a:rPr lang="ru-RU" dirty="0" err="1">
                <a:latin typeface="Times New Roman" panose="02020603050405020304" pitchFamily="18" charset="0"/>
                <a:cs typeface="Times New Roman" panose="02020603050405020304" pitchFamily="18" charset="0"/>
              </a:rPr>
              <a:t>членовете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нашия</a:t>
            </a:r>
            <a:r>
              <a:rPr lang="ru-RU" dirty="0">
                <a:latin typeface="Times New Roman" panose="02020603050405020304" pitchFamily="18" charset="0"/>
                <a:cs typeface="Times New Roman" panose="02020603050405020304" pitchFamily="18" charset="0"/>
              </a:rPr>
              <a:t> клуб. Малки</a:t>
            </a:r>
            <a:r>
              <a:rPr lang="bg-BG" dirty="0">
                <a:latin typeface="Times New Roman" panose="02020603050405020304" pitchFamily="18" charset="0"/>
                <a:cs typeface="Times New Roman" panose="02020603050405020304" pitchFamily="18" charset="0"/>
              </a:rPr>
              <a:t>те</a:t>
            </a:r>
            <a:r>
              <a:rPr lang="ru-RU" dirty="0">
                <a:latin typeface="Times New Roman" panose="02020603050405020304" pitchFamily="18" charset="0"/>
                <a:cs typeface="Times New Roman" panose="02020603050405020304" pitchFamily="18" charset="0"/>
              </a:rPr>
              <a:t> взаимодействия водят до </a:t>
            </a:r>
            <a:r>
              <a:rPr lang="ru-RU" dirty="0" err="1">
                <a:latin typeface="Times New Roman" panose="02020603050405020304" pitchFamily="18" charset="0"/>
                <a:cs typeface="Times New Roman" panose="02020603050405020304" pitchFamily="18" charset="0"/>
              </a:rPr>
              <a:t>трайни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приятелства</a:t>
            </a:r>
            <a:r>
              <a:rPr lang="ru-RU" dirty="0">
                <a:latin typeface="Times New Roman" panose="02020603050405020304" pitchFamily="18" charset="0"/>
                <a:cs typeface="Times New Roman" panose="02020603050405020304" pitchFamily="18" charset="0"/>
              </a:rPr>
              <a:t>.</a:t>
            </a:r>
          </a:p>
          <a:p>
            <a:pPr marL="285750" indent="-285750">
              <a:buFontTx/>
              <a:buChar char="-"/>
            </a:pPr>
            <a:r>
              <a:rPr lang="ru-RU" b="1" dirty="0" err="1">
                <a:latin typeface="Times New Roman" panose="02020603050405020304" pitchFamily="18" charset="0"/>
                <a:cs typeface="Times New Roman" panose="02020603050405020304" pitchFamily="18" charset="0"/>
              </a:rPr>
              <a:t>Създаване</a:t>
            </a:r>
            <a:r>
              <a:rPr lang="ru-RU" b="1" dirty="0">
                <a:latin typeface="Times New Roman" panose="02020603050405020304" pitchFamily="18" charset="0"/>
                <a:cs typeface="Times New Roman" panose="02020603050405020304" pitchFamily="18" charset="0"/>
              </a:rPr>
              <a:t> на </a:t>
            </a:r>
            <a:r>
              <a:rPr lang="ru-RU" b="1" dirty="0" err="1">
                <a:latin typeface="Times New Roman" panose="02020603050405020304" pitchFamily="18" charset="0"/>
                <a:cs typeface="Times New Roman" panose="02020603050405020304" pitchFamily="18" charset="0"/>
              </a:rPr>
              <a:t>акаунт</a:t>
            </a:r>
            <a:r>
              <a:rPr lang="ru-RU" b="1" dirty="0">
                <a:latin typeface="Times New Roman" panose="02020603050405020304" pitchFamily="18" charset="0"/>
                <a:cs typeface="Times New Roman" panose="02020603050405020304" pitchFamily="18" charset="0"/>
              </a:rPr>
              <a:t>:</a:t>
            </a:r>
          </a:p>
          <a:p>
            <a:r>
              <a:rPr lang="ru-RU" b="1"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Създавайки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профил</a:t>
            </a:r>
            <a:r>
              <a:rPr lang="ru-RU" dirty="0">
                <a:latin typeface="Times New Roman" panose="02020603050405020304" pitchFamily="18" charset="0"/>
                <a:cs typeface="Times New Roman" panose="02020603050405020304" pitchFamily="18" charset="0"/>
              </a:rPr>
              <a:t> в </a:t>
            </a:r>
            <a:r>
              <a:rPr lang="bs-Latn-BA" dirty="0">
                <a:latin typeface="Times New Roman" panose="02020603050405020304" pitchFamily="18" charset="0"/>
                <a:cs typeface="Times New Roman" panose="02020603050405020304" pitchFamily="18" charset="0"/>
              </a:rPr>
              <a:t>My Rotary</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получавате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достъп</a:t>
            </a:r>
            <a:r>
              <a:rPr lang="ru-RU" dirty="0">
                <a:latin typeface="Times New Roman" panose="02020603050405020304" pitchFamily="18" charset="0"/>
                <a:cs typeface="Times New Roman" panose="02020603050405020304" pitchFamily="18" charset="0"/>
              </a:rPr>
              <a:t> до     онлайн </a:t>
            </a:r>
            <a:r>
              <a:rPr lang="ru-RU" dirty="0" err="1">
                <a:latin typeface="Times New Roman" panose="02020603050405020304" pitchFamily="18" charset="0"/>
                <a:cs typeface="Times New Roman" panose="02020603050405020304" pitchFamily="18" charset="0"/>
              </a:rPr>
              <a:t>инструментите</a:t>
            </a:r>
            <a:r>
              <a:rPr lang="ru-RU" dirty="0">
                <a:latin typeface="Times New Roman" panose="02020603050405020304" pitchFamily="18" charset="0"/>
                <a:cs typeface="Times New Roman" panose="02020603050405020304" pitchFamily="18" charset="0"/>
              </a:rPr>
              <a:t> на Ротари.</a:t>
            </a:r>
          </a:p>
          <a:p>
            <a:pPr marL="285750" indent="-285750">
              <a:buFontTx/>
              <a:buChar char="-"/>
            </a:pPr>
            <a:r>
              <a:rPr lang="ru-RU" b="1" dirty="0">
                <a:latin typeface="Times New Roman" panose="02020603050405020304" pitchFamily="18" charset="0"/>
                <a:cs typeface="Times New Roman" panose="02020603050405020304" pitchFamily="18" charset="0"/>
              </a:rPr>
              <a:t>Посещение на </a:t>
            </a:r>
            <a:r>
              <a:rPr lang="ru-RU" b="1" dirty="0" err="1">
                <a:latin typeface="Times New Roman" panose="02020603050405020304" pitchFamily="18" charset="0"/>
                <a:cs typeface="Times New Roman" panose="02020603050405020304" pitchFamily="18" charset="0"/>
              </a:rPr>
              <a:t>Дистриктни</a:t>
            </a:r>
            <a:r>
              <a:rPr lang="ru-RU" b="1" dirty="0">
                <a:latin typeface="Times New Roman" panose="02020603050405020304" pitchFamily="18" charset="0"/>
                <a:cs typeface="Times New Roman" panose="02020603050405020304" pitchFamily="18" charset="0"/>
              </a:rPr>
              <a:t> и </a:t>
            </a:r>
            <a:r>
              <a:rPr lang="ru-RU" b="1" dirty="0" err="1">
                <a:latin typeface="Times New Roman" panose="02020603050405020304" pitchFamily="18" charset="0"/>
                <a:cs typeface="Times New Roman" panose="02020603050405020304" pitchFamily="18" charset="0"/>
              </a:rPr>
              <a:t>Зонални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събития</a:t>
            </a:r>
            <a:r>
              <a:rPr lang="ru-RU" b="1"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Клубовете</a:t>
            </a:r>
            <a:r>
              <a:rPr lang="ru-RU" dirty="0">
                <a:latin typeface="Times New Roman" panose="02020603050405020304" pitchFamily="18" charset="0"/>
                <a:cs typeface="Times New Roman" panose="02020603050405020304" pitchFamily="18" charset="0"/>
              </a:rPr>
              <a:t> в Дистрикт 2482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86, </a:t>
            </a:r>
            <a:r>
              <a:rPr lang="ru-RU" dirty="0" err="1">
                <a:latin typeface="Times New Roman" panose="02020603050405020304" pitchFamily="18" charset="0"/>
                <a:cs typeface="Times New Roman" panose="02020603050405020304" pitchFamily="18" charset="0"/>
              </a:rPr>
              <a:t>групирани</a:t>
            </a:r>
            <a:r>
              <a:rPr lang="ru-RU" dirty="0">
                <a:latin typeface="Times New Roman" panose="02020603050405020304" pitchFamily="18" charset="0"/>
                <a:cs typeface="Times New Roman" panose="02020603050405020304" pitchFamily="18" charset="0"/>
              </a:rPr>
              <a:t> в 18 </a:t>
            </a:r>
            <a:r>
              <a:rPr lang="ru-RU" dirty="0" err="1">
                <a:latin typeface="Times New Roman" panose="02020603050405020304" pitchFamily="18" charset="0"/>
                <a:cs typeface="Times New Roman" panose="02020603050405020304" pitchFamily="18" charset="0"/>
              </a:rPr>
              <a:t>зони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световен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мащаб</a:t>
            </a:r>
            <a:r>
              <a:rPr lang="ru-RU" dirty="0">
                <a:latin typeface="Times New Roman" panose="02020603050405020304" pitchFamily="18" charset="0"/>
                <a:cs typeface="Times New Roman" panose="02020603050405020304" pitchFamily="18" charset="0"/>
              </a:rPr>
              <a:t>, Ротари </a:t>
            </a:r>
            <a:r>
              <a:rPr lang="ru-RU" dirty="0" err="1">
                <a:latin typeface="Times New Roman" panose="02020603050405020304" pitchFamily="18" charset="0"/>
                <a:cs typeface="Times New Roman" panose="02020603050405020304" pitchFamily="18" charset="0"/>
              </a:rPr>
              <a:t>има</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36 </a:t>
            </a:r>
            <a:r>
              <a:rPr lang="en-GB" b="1" dirty="0">
                <a:latin typeface="Times New Roman" panose="02020603050405020304" pitchFamily="18" charset="0"/>
                <a:cs typeface="Times New Roman" panose="02020603050405020304" pitchFamily="18" charset="0"/>
              </a:rPr>
              <a:t>45</a:t>
            </a:r>
            <a:r>
              <a:rPr lang="ru-RU" b="1" dirty="0">
                <a:latin typeface="Times New Roman" panose="02020603050405020304" pitchFamily="18" charset="0"/>
                <a:cs typeface="Times New Roman" panose="02020603050405020304" pitchFamily="18" charset="0"/>
              </a:rPr>
              <a:t>8 </a:t>
            </a:r>
            <a:r>
              <a:rPr lang="ru-RU" dirty="0">
                <a:latin typeface="Times New Roman" panose="02020603050405020304" pitchFamily="18" charset="0"/>
                <a:cs typeface="Times New Roman" panose="02020603050405020304" pitchFamily="18" charset="0"/>
              </a:rPr>
              <a:t>клуба, </a:t>
            </a:r>
            <a:r>
              <a:rPr lang="ru-RU" dirty="0" err="1">
                <a:latin typeface="Times New Roman" panose="02020603050405020304" pitchFamily="18" charset="0"/>
                <a:cs typeface="Times New Roman" panose="02020603050405020304" pitchFamily="18" charset="0"/>
              </a:rPr>
              <a:t>обединени</a:t>
            </a:r>
            <a:r>
              <a:rPr lang="ru-RU" dirty="0">
                <a:latin typeface="Times New Roman" panose="02020603050405020304" pitchFamily="18" charset="0"/>
                <a:cs typeface="Times New Roman" panose="02020603050405020304" pitchFamily="18" charset="0"/>
              </a:rPr>
              <a:t> в </a:t>
            </a:r>
            <a:r>
              <a:rPr lang="ru-RU" b="1" dirty="0">
                <a:latin typeface="Times New Roman" panose="02020603050405020304" pitchFamily="18" charset="0"/>
                <a:cs typeface="Times New Roman" panose="02020603050405020304" pitchFamily="18" charset="0"/>
              </a:rPr>
              <a:t>524</a:t>
            </a:r>
            <a:r>
              <a:rPr lang="ru-RU" dirty="0">
                <a:latin typeface="Times New Roman" panose="02020603050405020304" pitchFamily="18" charset="0"/>
                <a:cs typeface="Times New Roman" panose="02020603050405020304" pitchFamily="18" charset="0"/>
              </a:rPr>
              <a:t> Дистрикта, </a:t>
            </a:r>
            <a:r>
              <a:rPr lang="ru-RU" dirty="0" err="1">
                <a:latin typeface="Times New Roman" panose="02020603050405020304" pitchFamily="18" charset="0"/>
                <a:cs typeface="Times New Roman" panose="02020603050405020304" pitchFamily="18" charset="0"/>
              </a:rPr>
              <a:t>обединени</a:t>
            </a:r>
            <a:r>
              <a:rPr lang="ru-RU" dirty="0">
                <a:latin typeface="Times New Roman" panose="02020603050405020304" pitchFamily="18" charset="0"/>
                <a:cs typeface="Times New Roman" panose="02020603050405020304" pitchFamily="18" charset="0"/>
              </a:rPr>
              <a:t> в </a:t>
            </a:r>
            <a:r>
              <a:rPr lang="ru-RU" b="1" dirty="0">
                <a:latin typeface="Times New Roman" panose="02020603050405020304" pitchFamily="18" charset="0"/>
                <a:cs typeface="Times New Roman" panose="02020603050405020304" pitchFamily="18" charset="0"/>
              </a:rPr>
              <a:t>34 </a:t>
            </a:r>
            <a:r>
              <a:rPr lang="ru-RU" b="1" dirty="0" err="1">
                <a:latin typeface="Times New Roman" panose="02020603050405020304" pitchFamily="18" charset="0"/>
                <a:cs typeface="Times New Roman" panose="02020603050405020304" pitchFamily="18" charset="0"/>
              </a:rPr>
              <a:t>зони</a:t>
            </a:r>
            <a:r>
              <a:rPr lang="ru-RU" dirty="0">
                <a:latin typeface="Times New Roman" panose="02020603050405020304" pitchFamily="18" charset="0"/>
                <a:cs typeface="Times New Roman" panose="02020603050405020304" pitchFamily="18" charset="0"/>
              </a:rPr>
              <a:t>. </a:t>
            </a:r>
            <a:endParaRPr lang="bg-B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5055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a:extLst>
              <a:ext uri="{FF2B5EF4-FFF2-40B4-BE49-F238E27FC236}">
                <a16:creationId xmlns:a16="http://schemas.microsoft.com/office/drawing/2014/main" id="{58FEA944-3812-ECA1-F2E7-0F5C62DF462D}"/>
              </a:ext>
            </a:extLst>
          </p:cNvPr>
          <p:cNvSpPr>
            <a:spLocks noGrp="1"/>
          </p:cNvSpPr>
          <p:nvPr>
            <p:ph type="body" sz="quarter" idx="10"/>
          </p:nvPr>
        </p:nvSpPr>
        <p:spPr>
          <a:xfrm>
            <a:off x="422875" y="433137"/>
            <a:ext cx="11384113" cy="502510"/>
          </a:xfrm>
          <a:solidFill>
            <a:schemeClr val="accent1">
              <a:lumMod val="20000"/>
              <a:lumOff val="80000"/>
            </a:schemeClr>
          </a:solidFill>
        </p:spPr>
        <p:txBody>
          <a:bodyPr/>
          <a:lstStyle/>
          <a:p>
            <a:pPr marL="0" indent="0">
              <a:buNone/>
            </a:pPr>
            <a:r>
              <a:rPr lang="bg-BG" sz="2800" b="1" dirty="0">
                <a:solidFill>
                  <a:srgbClr val="002060"/>
                </a:solidFill>
                <a:latin typeface="Georgia" panose="02040502050405020303" pitchFamily="18" charset="0"/>
              </a:rPr>
              <a:t>                 България – част от света на Ротари</a:t>
            </a:r>
            <a:endParaRPr lang="bg-BG" dirty="0"/>
          </a:p>
        </p:txBody>
      </p:sp>
      <p:sp>
        <p:nvSpPr>
          <p:cNvPr id="4" name="Content Placeholder 2">
            <a:extLst>
              <a:ext uri="{FF2B5EF4-FFF2-40B4-BE49-F238E27FC236}">
                <a16:creationId xmlns:a16="http://schemas.microsoft.com/office/drawing/2014/main" id="{F2C01AD2-2DBE-54D1-6E65-5F451029DCBC}"/>
              </a:ext>
            </a:extLst>
          </p:cNvPr>
          <p:cNvSpPr txBox="1">
            <a:spLocks/>
          </p:cNvSpPr>
          <p:nvPr/>
        </p:nvSpPr>
        <p:spPr>
          <a:xfrm>
            <a:off x="7151427" y="1524447"/>
            <a:ext cx="4655561" cy="439845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None/>
              <a:defRPr/>
            </a:pPr>
            <a:r>
              <a:rPr lang="bg-BG" sz="2400" b="1" dirty="0">
                <a:solidFill>
                  <a:srgbClr val="002060"/>
                </a:solidFill>
                <a:latin typeface="Georgia" panose="02040502050405020303" pitchFamily="18" charset="0"/>
              </a:rPr>
              <a:t>2025</a:t>
            </a:r>
          </a:p>
          <a:p>
            <a:pPr marL="0" indent="0">
              <a:spcAft>
                <a:spcPts val="300"/>
              </a:spcAft>
              <a:buNone/>
              <a:defRPr/>
            </a:pPr>
            <a:r>
              <a:rPr lang="bg-BG" sz="2400" b="1" u="sng" dirty="0">
                <a:solidFill>
                  <a:srgbClr val="002060"/>
                </a:solidFill>
                <a:latin typeface="Georgia" panose="02040502050405020303" pitchFamily="18" charset="0"/>
              </a:rPr>
              <a:t>Територия </a:t>
            </a:r>
            <a:r>
              <a:rPr lang="en-US" sz="2400" b="1" dirty="0">
                <a:solidFill>
                  <a:srgbClr val="002060"/>
                </a:solidFill>
                <a:latin typeface="Georgia" panose="02040502050405020303" pitchFamily="18" charset="0"/>
              </a:rPr>
              <a:t>: 221 </a:t>
            </a:r>
            <a:r>
              <a:rPr lang="bg-BG" sz="2400" b="1" dirty="0">
                <a:solidFill>
                  <a:srgbClr val="002060"/>
                </a:solidFill>
                <a:latin typeface="Georgia" panose="02040502050405020303" pitchFamily="18" charset="0"/>
              </a:rPr>
              <a:t>страни</a:t>
            </a:r>
            <a:endParaRPr lang="en-US" sz="2400" b="1" dirty="0">
              <a:solidFill>
                <a:srgbClr val="002060"/>
              </a:solidFill>
              <a:latin typeface="Georgia" panose="02040502050405020303" pitchFamily="18" charset="0"/>
            </a:endParaRPr>
          </a:p>
          <a:p>
            <a:pPr marL="0" indent="0">
              <a:spcAft>
                <a:spcPts val="300"/>
              </a:spcAft>
              <a:buNone/>
              <a:defRPr/>
            </a:pPr>
            <a:r>
              <a:rPr lang="bg-BG" sz="2400" b="1" dirty="0">
                <a:solidFill>
                  <a:srgbClr val="002060"/>
                </a:solidFill>
                <a:latin typeface="Georgia" panose="02040502050405020303" pitchFamily="18" charset="0"/>
              </a:rPr>
              <a:t> </a:t>
            </a:r>
            <a:r>
              <a:rPr lang="bg-BG" sz="2400" b="1" u="sng" dirty="0">
                <a:solidFill>
                  <a:srgbClr val="002060"/>
                </a:solidFill>
                <a:latin typeface="Georgia" panose="02040502050405020303" pitchFamily="18" charset="0"/>
              </a:rPr>
              <a:t>Население </a:t>
            </a:r>
            <a:r>
              <a:rPr lang="en-US" sz="2400" b="1" u="sng" dirty="0">
                <a:solidFill>
                  <a:srgbClr val="002060"/>
                </a:solidFill>
                <a:latin typeface="Georgia" panose="02040502050405020303" pitchFamily="18" charset="0"/>
              </a:rPr>
              <a:t>:</a:t>
            </a:r>
            <a:r>
              <a:rPr lang="bg-BG" sz="2400" b="1" dirty="0">
                <a:solidFill>
                  <a:srgbClr val="002060"/>
                </a:solidFill>
                <a:latin typeface="Georgia" panose="02040502050405020303" pitchFamily="18" charset="0"/>
              </a:rPr>
              <a:t>  </a:t>
            </a:r>
            <a:r>
              <a:rPr lang="en-US" sz="2400" b="1" dirty="0">
                <a:solidFill>
                  <a:srgbClr val="002060"/>
                </a:solidFill>
                <a:latin typeface="Georgia" panose="02040502050405020303" pitchFamily="18" charset="0"/>
                <a:ea typeface="Segoe UI Emoji" panose="020B0502040204020203" pitchFamily="34" charset="0"/>
              </a:rPr>
              <a:t>1 294 514</a:t>
            </a:r>
          </a:p>
          <a:p>
            <a:pPr marL="0" indent="0">
              <a:spcAft>
                <a:spcPts val="300"/>
              </a:spcAft>
              <a:buFont typeface="Arial"/>
              <a:buNone/>
              <a:defRPr/>
            </a:pPr>
            <a:r>
              <a:rPr lang="bg-BG" sz="2400" b="1" u="sng" dirty="0">
                <a:solidFill>
                  <a:srgbClr val="002060"/>
                </a:solidFill>
                <a:latin typeface="Georgia" panose="02040502050405020303" pitchFamily="18" charset="0"/>
              </a:rPr>
              <a:t>Големина </a:t>
            </a:r>
            <a:r>
              <a:rPr lang="en-US" sz="2400" b="1" dirty="0">
                <a:solidFill>
                  <a:srgbClr val="002060"/>
                </a:solidFill>
                <a:latin typeface="Georgia" panose="02040502050405020303" pitchFamily="18" charset="0"/>
              </a:rPr>
              <a:t>: 45 835 </a:t>
            </a:r>
            <a:r>
              <a:rPr lang="bg-BG" sz="2400" b="1" dirty="0">
                <a:solidFill>
                  <a:srgbClr val="002060"/>
                </a:solidFill>
                <a:latin typeface="Georgia" panose="02040502050405020303" pitchFamily="18" charset="0"/>
              </a:rPr>
              <a:t>Ротари и Ротаракт клуба</a:t>
            </a:r>
            <a:endParaRPr lang="en-US" sz="2400" b="1" dirty="0">
              <a:solidFill>
                <a:srgbClr val="002060"/>
              </a:solidFill>
              <a:latin typeface="Georgia" panose="02040502050405020303" pitchFamily="18" charset="0"/>
            </a:endParaRPr>
          </a:p>
          <a:p>
            <a:pPr marL="114300" indent="0">
              <a:spcAft>
                <a:spcPts val="900"/>
              </a:spcAft>
              <a:buClr>
                <a:schemeClr val="accent1"/>
              </a:buClr>
              <a:buSzPct val="125000"/>
              <a:buFont typeface="Arial" panose="020B0604020202020204" pitchFamily="34" charset="0"/>
              <a:buNone/>
              <a:defRPr/>
            </a:pPr>
            <a:r>
              <a:rPr lang="bg-BG" sz="1700" dirty="0">
                <a:solidFill>
                  <a:srgbClr val="002060"/>
                </a:solidFill>
                <a:latin typeface="Georgia" panose="02040502050405020303" pitchFamily="18" charset="0"/>
              </a:rPr>
              <a:t>(данни към </a:t>
            </a:r>
            <a:r>
              <a:rPr lang="en-US" sz="1700" dirty="0">
                <a:solidFill>
                  <a:srgbClr val="002060"/>
                </a:solidFill>
                <a:latin typeface="Georgia" panose="02040502050405020303" pitchFamily="18" charset="0"/>
              </a:rPr>
              <a:t>20.03.2025</a:t>
            </a:r>
            <a:r>
              <a:rPr lang="bg-BG" sz="1700" dirty="0">
                <a:solidFill>
                  <a:srgbClr val="002060"/>
                </a:solidFill>
                <a:latin typeface="Georgia" panose="02040502050405020303" pitchFamily="18" charset="0"/>
              </a:rPr>
              <a:t>)</a:t>
            </a:r>
            <a:endParaRPr lang="en-US" sz="1700" dirty="0">
              <a:solidFill>
                <a:srgbClr val="002060"/>
              </a:solidFill>
              <a:latin typeface="Georgia" panose="02040502050405020303" pitchFamily="18" charset="0"/>
            </a:endParaRPr>
          </a:p>
          <a:p>
            <a:pPr marL="285750" indent="-285750">
              <a:buFont typeface="Arial"/>
              <a:buChar char="•"/>
              <a:defRPr/>
            </a:pPr>
            <a:endParaRPr lang="en-US" sz="1600" dirty="0"/>
          </a:p>
        </p:txBody>
      </p:sp>
      <p:pic>
        <p:nvPicPr>
          <p:cNvPr id="5" name="Picture 3">
            <a:extLst>
              <a:ext uri="{FF2B5EF4-FFF2-40B4-BE49-F238E27FC236}">
                <a16:creationId xmlns:a16="http://schemas.microsoft.com/office/drawing/2014/main" id="{0E453294-7BCC-AB35-B555-A808FDB40B77}"/>
              </a:ext>
            </a:extLst>
          </p:cNvPr>
          <p:cNvPicPr>
            <a:picLocks noChangeAspect="1"/>
          </p:cNvPicPr>
          <p:nvPr/>
        </p:nvPicPr>
        <p:blipFill>
          <a:blip r:embed="rId2"/>
          <a:stretch>
            <a:fillRect/>
          </a:stretch>
        </p:blipFill>
        <p:spPr>
          <a:xfrm>
            <a:off x="4780548" y="3429000"/>
            <a:ext cx="2370879" cy="2370879"/>
          </a:xfrm>
          <a:prstGeom prst="rect">
            <a:avLst/>
          </a:prstGeom>
        </p:spPr>
      </p:pic>
      <p:pic>
        <p:nvPicPr>
          <p:cNvPr id="7" name="Картина 6">
            <a:extLst>
              <a:ext uri="{FF2B5EF4-FFF2-40B4-BE49-F238E27FC236}">
                <a16:creationId xmlns:a16="http://schemas.microsoft.com/office/drawing/2014/main" id="{6E251E1C-0B25-D8C2-B7A8-D75D6E0B2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78" y="3429000"/>
            <a:ext cx="3333750" cy="2600325"/>
          </a:xfrm>
          <a:prstGeom prst="rect">
            <a:avLst/>
          </a:prstGeom>
        </p:spPr>
      </p:pic>
      <p:sp>
        <p:nvSpPr>
          <p:cNvPr id="8" name="Текстово поле 7">
            <a:extLst>
              <a:ext uri="{FF2B5EF4-FFF2-40B4-BE49-F238E27FC236}">
                <a16:creationId xmlns:a16="http://schemas.microsoft.com/office/drawing/2014/main" id="{4B048ABE-5C85-5AAB-A760-F6105E93DC3D}"/>
              </a:ext>
            </a:extLst>
          </p:cNvPr>
          <p:cNvSpPr txBox="1"/>
          <p:nvPr/>
        </p:nvSpPr>
        <p:spPr>
          <a:xfrm>
            <a:off x="422875" y="1524447"/>
            <a:ext cx="4357673" cy="3913610"/>
          </a:xfrm>
          <a:prstGeom prst="rect">
            <a:avLst/>
          </a:prstGeom>
          <a:noFill/>
        </p:spPr>
        <p:txBody>
          <a:bodyPr wrap="square" rtlCol="0">
            <a:spAutoFit/>
          </a:bodyPr>
          <a:lstStyle/>
          <a:p>
            <a:r>
              <a:rPr lang="bg-BG" sz="2400" b="1" dirty="0">
                <a:solidFill>
                  <a:srgbClr val="002060"/>
                </a:solidFill>
                <a:latin typeface="Georgia" panose="02040502050405020303" pitchFamily="18" charset="0"/>
              </a:rPr>
              <a:t>1905 </a:t>
            </a:r>
          </a:p>
          <a:p>
            <a:r>
              <a:rPr lang="bg-BG" sz="2400" b="1" dirty="0">
                <a:solidFill>
                  <a:srgbClr val="002060"/>
                </a:solidFill>
                <a:latin typeface="Georgia" panose="02040502050405020303" pitchFamily="18" charset="0"/>
              </a:rPr>
              <a:t>Чикаго</a:t>
            </a:r>
          </a:p>
          <a:p>
            <a:r>
              <a:rPr lang="bg-BG" sz="2400" b="1" dirty="0">
                <a:solidFill>
                  <a:srgbClr val="002060"/>
                </a:solidFill>
                <a:latin typeface="Georgia" panose="02040502050405020303" pitchFamily="18" charset="0"/>
              </a:rPr>
              <a:t>1 клуб</a:t>
            </a:r>
          </a:p>
          <a:p>
            <a:r>
              <a:rPr lang="bg-BG" sz="2400" b="1" dirty="0">
                <a:solidFill>
                  <a:srgbClr val="002060"/>
                </a:solidFill>
                <a:latin typeface="Georgia" panose="02040502050405020303" pitchFamily="18" charset="0"/>
              </a:rPr>
              <a:t>4 члена</a:t>
            </a: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a:p>
            <a:endParaRPr lang="bg-BG" sz="2400" b="1" dirty="0">
              <a:solidFill>
                <a:srgbClr val="002060"/>
              </a:solidFill>
              <a:latin typeface="Georgia" panose="02040502050405020303" pitchFamily="18" charset="0"/>
            </a:endParaRPr>
          </a:p>
        </p:txBody>
      </p:sp>
    </p:spTree>
    <p:extLst>
      <p:ext uri="{BB962C8B-B14F-4D97-AF65-F5344CB8AC3E}">
        <p14:creationId xmlns:p14="http://schemas.microsoft.com/office/powerpoint/2010/main" val="314022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963613" y="1587260"/>
            <a:ext cx="10363200" cy="4071667"/>
          </a:xfrm>
          <a:prstGeom prst="rect">
            <a:avLst/>
          </a:prstGeom>
        </p:spPr>
        <p:txBody>
          <a:bodyPr anchor="t" anchorCtr="0"/>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dirty="0">
              <a:solidFill>
                <a:schemeClr val="tx1"/>
              </a:solidFill>
            </a:endParaRPr>
          </a:p>
        </p:txBody>
      </p:sp>
      <p:sp>
        <p:nvSpPr>
          <p:cNvPr id="9" name="Заглавие 8">
            <a:extLst>
              <a:ext uri="{FF2B5EF4-FFF2-40B4-BE49-F238E27FC236}">
                <a16:creationId xmlns:a16="http://schemas.microsoft.com/office/drawing/2014/main" id="{C0FD6626-4D23-424B-808C-71FFF78FB734}"/>
              </a:ext>
            </a:extLst>
          </p:cNvPr>
          <p:cNvSpPr>
            <a:spLocks noGrp="1"/>
          </p:cNvSpPr>
          <p:nvPr>
            <p:ph type="title"/>
          </p:nvPr>
        </p:nvSpPr>
        <p:spPr>
          <a:xfrm>
            <a:off x="490302" y="4601602"/>
            <a:ext cx="4903501" cy="1168378"/>
          </a:xfrm>
        </p:spPr>
        <p:txBody>
          <a:bodyPr>
            <a:normAutofit fontScale="90000"/>
          </a:bodyPr>
          <a:lstStyle/>
          <a:p>
            <a:pPr algn="l"/>
            <a:r>
              <a:rPr lang="bs-Latn-BA" sz="2400" dirty="0">
                <a:latin typeface="Times New Roman" panose="02020603050405020304" pitchFamily="18" charset="0"/>
                <a:cs typeface="Times New Roman" panose="02020603050405020304" pitchFamily="18" charset="0"/>
              </a:rPr>
              <a:t>ROTARY FELLOWSHIP</a:t>
            </a:r>
            <a:br>
              <a:rPr lang="en-GB"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ROTARY ACTION GROUP</a:t>
            </a:r>
            <a:br>
              <a:rPr lang="en-GB"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ROTARY FRIENDSHIP EXCHANGE</a:t>
            </a:r>
            <a:endParaRPr lang="bg-BG" sz="2400" dirty="0">
              <a:latin typeface="Times New Roman" panose="02020603050405020304" pitchFamily="18" charset="0"/>
              <a:cs typeface="Times New Roman" panose="02020603050405020304" pitchFamily="18" charset="0"/>
            </a:endParaRPr>
          </a:p>
        </p:txBody>
      </p:sp>
      <p:pic>
        <p:nvPicPr>
          <p:cNvPr id="14" name="Контейнер за картина 13" descr="Картина, която съдържа текст, на открито, дрехи, човек&#10;&#10;Генерираното от ИИ съдържание може да е неправилно.">
            <a:extLst>
              <a:ext uri="{FF2B5EF4-FFF2-40B4-BE49-F238E27FC236}">
                <a16:creationId xmlns:a16="http://schemas.microsoft.com/office/drawing/2014/main" id="{5A196C58-F4F7-741C-70A8-0974CB81B7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302" y="476356"/>
            <a:ext cx="4286848" cy="3591426"/>
          </a:xfrm>
        </p:spPr>
      </p:pic>
      <p:sp>
        <p:nvSpPr>
          <p:cNvPr id="11" name="Текстов контейнер 10">
            <a:extLst>
              <a:ext uri="{FF2B5EF4-FFF2-40B4-BE49-F238E27FC236}">
                <a16:creationId xmlns:a16="http://schemas.microsoft.com/office/drawing/2014/main" id="{39328D67-D6E9-485B-9907-72EA7084FE2D}"/>
              </a:ext>
            </a:extLst>
          </p:cNvPr>
          <p:cNvSpPr>
            <a:spLocks noGrp="1"/>
          </p:cNvSpPr>
          <p:nvPr>
            <p:ph type="body" sz="half" idx="4294967295"/>
          </p:nvPr>
        </p:nvSpPr>
        <p:spPr>
          <a:xfrm>
            <a:off x="5393803" y="471733"/>
            <a:ext cx="6127750" cy="4835525"/>
          </a:xfrm>
        </p:spPr>
        <p:txBody>
          <a:bodyPr>
            <a:normAutofit/>
          </a:bodyPr>
          <a:lstStyle/>
          <a:p>
            <a:r>
              <a:rPr lang="ru-RU" sz="1600" b="1" dirty="0">
                <a:latin typeface="Times New Roman" panose="02020603050405020304" pitchFamily="18" charset="0"/>
                <a:cs typeface="Times New Roman" panose="02020603050405020304" pitchFamily="18" charset="0"/>
              </a:rPr>
              <a:t>Станете част от Ротари </a:t>
            </a:r>
            <a:r>
              <a:rPr lang="ru-RU" sz="1600" b="1" dirty="0" err="1">
                <a:latin typeface="Times New Roman" panose="02020603050405020304" pitchFamily="18" charset="0"/>
                <a:cs typeface="Times New Roman" panose="02020603050405020304" pitchFamily="18" charset="0"/>
              </a:rPr>
              <a:t>Фелоушип</a:t>
            </a:r>
            <a:r>
              <a:rPr lang="ru-RU" sz="1600" b="1" dirty="0">
                <a:latin typeface="Times New Roman" panose="02020603050405020304" pitchFamily="18" charset="0"/>
                <a:cs typeface="Times New Roman" panose="02020603050405020304" pitchFamily="18" charset="0"/>
              </a:rPr>
              <a:t> - </a:t>
            </a:r>
            <a:r>
              <a:rPr lang="ru-RU" sz="1600" dirty="0" err="1">
                <a:latin typeface="Times New Roman" panose="02020603050405020304" pitchFamily="18" charset="0"/>
                <a:cs typeface="Times New Roman" panose="02020603050405020304" pitchFamily="18" charset="0"/>
              </a:rPr>
              <a:t>Запознайте</a:t>
            </a:r>
            <a:r>
              <a:rPr lang="ru-RU" sz="1600" dirty="0">
                <a:latin typeface="Times New Roman" panose="02020603050405020304" pitchFamily="18" charset="0"/>
                <a:cs typeface="Times New Roman" panose="02020603050405020304" pitchFamily="18" charset="0"/>
              </a:rPr>
              <a:t> се с хора от </a:t>
            </a:r>
            <a:r>
              <a:rPr lang="ru-RU" sz="1600" dirty="0" err="1">
                <a:latin typeface="Times New Roman" panose="02020603050405020304" pitchFamily="18" charset="0"/>
                <a:cs typeface="Times New Roman" panose="02020603050405020304" pitchFamily="18" charset="0"/>
              </a:rPr>
              <a:t>цял</a:t>
            </a:r>
            <a:r>
              <a:rPr lang="ru-RU" sz="1600" dirty="0">
                <a:latin typeface="Times New Roman" panose="02020603050405020304" pitchFamily="18" charset="0"/>
                <a:cs typeface="Times New Roman" panose="02020603050405020304" pitchFamily="18" charset="0"/>
              </a:rPr>
              <a:t> свят с </a:t>
            </a:r>
            <a:r>
              <a:rPr lang="ru-RU" sz="1600" dirty="0" err="1">
                <a:latin typeface="Times New Roman" panose="02020603050405020304" pitchFamily="18" charset="0"/>
                <a:cs typeface="Times New Roman" panose="02020603050405020304" pitchFamily="18" charset="0"/>
              </a:rPr>
              <a:t>подобни</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вашите</a:t>
            </a:r>
            <a:r>
              <a:rPr lang="ru-RU" sz="1600" dirty="0">
                <a:latin typeface="Times New Roman" panose="02020603050405020304" pitchFamily="18" charset="0"/>
                <a:cs typeface="Times New Roman" panose="02020603050405020304" pitchFamily="18" charset="0"/>
              </a:rPr>
              <a:t> - </a:t>
            </a:r>
            <a:r>
              <a:rPr lang="ru-RU" sz="1600" dirty="0" err="1">
                <a:latin typeface="Times New Roman" panose="02020603050405020304" pitchFamily="18" charset="0"/>
                <a:cs typeface="Times New Roman" panose="02020603050405020304" pitchFamily="18" charset="0"/>
              </a:rPr>
              <a:t>хоби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идентичност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култура</a:t>
            </a:r>
            <a:r>
              <a:rPr lang="ru-RU" sz="1600" dirty="0">
                <a:latin typeface="Times New Roman" panose="02020603050405020304" pitchFamily="18" charset="0"/>
                <a:cs typeface="Times New Roman" panose="02020603050405020304" pitchFamily="18" charset="0"/>
              </a:rPr>
              <a:t> или призвание, </a:t>
            </a:r>
            <a:r>
              <a:rPr lang="ru-RU" sz="1600" dirty="0" err="1">
                <a:latin typeface="Times New Roman" panose="02020603050405020304" pitchFamily="18" charset="0"/>
                <a:cs typeface="Times New Roman" panose="02020603050405020304" pitchFamily="18" charset="0"/>
              </a:rPr>
              <a:t>като</a:t>
            </a:r>
            <a:r>
              <a:rPr lang="ru-RU" sz="1600" dirty="0">
                <a:latin typeface="Times New Roman" panose="02020603050405020304" pitchFamily="18" charset="0"/>
                <a:cs typeface="Times New Roman" panose="02020603050405020304" pitchFamily="18" charset="0"/>
              </a:rPr>
              <a:t> се </a:t>
            </a:r>
            <a:r>
              <a:rPr lang="ru-RU" sz="1600" dirty="0" err="1">
                <a:latin typeface="Times New Roman" panose="02020603050405020304" pitchFamily="18" charset="0"/>
                <a:cs typeface="Times New Roman" panose="02020603050405020304" pitchFamily="18" charset="0"/>
              </a:rPr>
              <a:t>присъедините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към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Ротарианските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групи</a:t>
            </a:r>
            <a:r>
              <a:rPr lang="ru-RU" sz="1600" dirty="0">
                <a:latin typeface="Times New Roman" panose="02020603050405020304" pitchFamily="18" charset="0"/>
                <a:cs typeface="Times New Roman" panose="02020603050405020304" pitchFamily="18" charset="0"/>
              </a:rPr>
              <a:t> по </a:t>
            </a:r>
            <a:r>
              <a:rPr lang="ru-RU" sz="1600" dirty="0" err="1">
                <a:latin typeface="Times New Roman" panose="02020603050405020304" pitchFamily="18" charset="0"/>
                <a:cs typeface="Times New Roman" panose="02020603050405020304" pitchFamily="18" charset="0"/>
              </a:rPr>
              <a:t>интереси</a:t>
            </a:r>
            <a:r>
              <a:rPr lang="ru-RU" sz="1600" dirty="0">
                <a:latin typeface="Times New Roman" panose="02020603050405020304" pitchFamily="18" charset="0"/>
                <a:cs typeface="Times New Roman" panose="02020603050405020304" pitchFamily="18" charset="0"/>
              </a:rPr>
              <a:t>. </a:t>
            </a:r>
          </a:p>
          <a:p>
            <a:endParaRPr lang="ru-RU" sz="1600" dirty="0">
              <a:latin typeface="Times New Roman" panose="02020603050405020304" pitchFamily="18" charset="0"/>
              <a:cs typeface="Times New Roman" panose="02020603050405020304" pitchFamily="18" charset="0"/>
            </a:endParaRPr>
          </a:p>
          <a:p>
            <a:r>
              <a:rPr lang="ru-RU" sz="1600" b="1" dirty="0" err="1">
                <a:latin typeface="Times New Roman" panose="02020603050405020304" pitchFamily="18" charset="0"/>
                <a:cs typeface="Times New Roman" panose="02020603050405020304" pitchFamily="18" charset="0"/>
              </a:rPr>
              <a:t>Присъидинете</a:t>
            </a:r>
            <a:r>
              <a:rPr lang="ru-RU" sz="1600" b="1" dirty="0">
                <a:latin typeface="Times New Roman" panose="02020603050405020304" pitchFamily="18" charset="0"/>
                <a:cs typeface="Times New Roman" panose="02020603050405020304" pitchFamily="18" charset="0"/>
              </a:rPr>
              <a:t> се </a:t>
            </a:r>
            <a:r>
              <a:rPr lang="ru-RU" sz="1600" b="1" dirty="0" err="1">
                <a:latin typeface="Times New Roman" panose="02020603050405020304" pitchFamily="18" charset="0"/>
                <a:cs typeface="Times New Roman" panose="02020603050405020304" pitchFamily="18" charset="0"/>
              </a:rPr>
              <a:t>към</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Ротарианските</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групи</a:t>
            </a:r>
            <a:r>
              <a:rPr lang="ru-RU" sz="1600" b="1" dirty="0">
                <a:latin typeface="Times New Roman" panose="02020603050405020304" pitchFamily="18" charset="0"/>
                <a:cs typeface="Times New Roman" panose="02020603050405020304" pitchFamily="18" charset="0"/>
              </a:rPr>
              <a:t> за действие - </a:t>
            </a:r>
            <a:r>
              <a:rPr lang="ru-RU" sz="1600" dirty="0">
                <a:latin typeface="Times New Roman" panose="02020603050405020304" pitchFamily="18" charset="0"/>
                <a:cs typeface="Times New Roman" panose="02020603050405020304" pitchFamily="18" charset="0"/>
              </a:rPr>
              <a:t>те </a:t>
            </a:r>
            <a:r>
              <a:rPr lang="ru-RU" sz="1600" dirty="0" err="1">
                <a:latin typeface="Times New Roman" panose="02020603050405020304" pitchFamily="18" charset="0"/>
                <a:cs typeface="Times New Roman" panose="02020603050405020304" pitchFamily="18" charset="0"/>
              </a:rPr>
              <a:t>включват</a:t>
            </a:r>
            <a:r>
              <a:rPr lang="ru-RU" sz="1600" dirty="0">
                <a:latin typeface="Times New Roman" panose="02020603050405020304" pitchFamily="18" charset="0"/>
                <a:cs typeface="Times New Roman" panose="02020603050405020304" pitchFamily="18" charset="0"/>
              </a:rPr>
              <a:t> хора по света, </a:t>
            </a:r>
            <a:r>
              <a:rPr lang="ru-RU" sz="1600" dirty="0" err="1">
                <a:latin typeface="Times New Roman" panose="02020603050405020304" pitchFamily="18" charset="0"/>
                <a:cs typeface="Times New Roman" panose="02020603050405020304" pitchFamily="18" charset="0"/>
              </a:rPr>
              <a:t>които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имат</a:t>
            </a:r>
            <a:r>
              <a:rPr lang="ru-RU" sz="1600" dirty="0">
                <a:latin typeface="Times New Roman" panose="02020603050405020304" pitchFamily="18" charset="0"/>
                <a:cs typeface="Times New Roman" panose="02020603050405020304" pitchFamily="18" charset="0"/>
              </a:rPr>
              <a:t> опит и </a:t>
            </a:r>
            <a:r>
              <a:rPr lang="ru-RU" sz="1600" dirty="0" err="1">
                <a:latin typeface="Times New Roman" panose="02020603050405020304" pitchFamily="18" charset="0"/>
                <a:cs typeface="Times New Roman" panose="02020603050405020304" pitchFamily="18" charset="0"/>
              </a:rPr>
              <a:t>страст</a:t>
            </a:r>
            <a:r>
              <a:rPr lang="ru-RU" sz="1600" dirty="0">
                <a:latin typeface="Times New Roman" panose="02020603050405020304" pitchFamily="18" charset="0"/>
                <a:cs typeface="Times New Roman" panose="02020603050405020304" pitchFamily="18" charset="0"/>
              </a:rPr>
              <a:t> в определена </a:t>
            </a:r>
            <a:r>
              <a:rPr lang="ru-RU" sz="1600" dirty="0" err="1">
                <a:latin typeface="Times New Roman" panose="02020603050405020304" pitchFamily="18" charset="0"/>
                <a:cs typeface="Times New Roman" panose="02020603050405020304" pitchFamily="18" charset="0"/>
              </a:rPr>
              <a:t>област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като</a:t>
            </a:r>
            <a:r>
              <a:rPr lang="ru-RU" sz="1600" dirty="0">
                <a:latin typeface="Times New Roman" panose="02020603050405020304" pitchFamily="18" charset="0"/>
                <a:cs typeface="Times New Roman" panose="02020603050405020304" pitchFamily="18" charset="0"/>
              </a:rPr>
              <a:t> например </a:t>
            </a:r>
            <a:r>
              <a:rPr lang="ru-RU" sz="1600" dirty="0" err="1">
                <a:latin typeface="Times New Roman" panose="02020603050405020304" pitchFamily="18" charset="0"/>
                <a:cs typeface="Times New Roman" panose="02020603050405020304" pitchFamily="18" charset="0"/>
              </a:rPr>
              <a:t>икономическо</a:t>
            </a:r>
            <a:r>
              <a:rPr lang="ru-RU" sz="1600" dirty="0">
                <a:latin typeface="Times New Roman" panose="02020603050405020304" pitchFamily="18" charset="0"/>
                <a:cs typeface="Times New Roman" panose="02020603050405020304" pitchFamily="18" charset="0"/>
              </a:rPr>
              <a:t> развитие, образование, </a:t>
            </a:r>
            <a:r>
              <a:rPr lang="ru-RU" sz="1600" dirty="0" err="1">
                <a:latin typeface="Times New Roman" panose="02020603050405020304" pitchFamily="18" charset="0"/>
                <a:cs typeface="Times New Roman" panose="02020603050405020304" pitchFamily="18" charset="0"/>
              </a:rPr>
              <a:t>околна</a:t>
            </a:r>
            <a:r>
              <a:rPr lang="ru-RU" sz="1600" dirty="0">
                <a:latin typeface="Times New Roman" panose="02020603050405020304" pitchFamily="18" charset="0"/>
                <a:cs typeface="Times New Roman" panose="02020603050405020304" pitchFamily="18" charset="0"/>
              </a:rPr>
              <a:t> среда или чиста вода. </a:t>
            </a:r>
            <a:r>
              <a:rPr lang="ru-RU" sz="1600" dirty="0" err="1">
                <a:latin typeface="Times New Roman" panose="02020603050405020304" pitchFamily="18" charset="0"/>
                <a:cs typeface="Times New Roman" panose="02020603050405020304" pitchFamily="18" charset="0"/>
              </a:rPr>
              <a:t>Присъединете</a:t>
            </a:r>
            <a:r>
              <a:rPr lang="ru-RU" sz="1600" dirty="0">
                <a:latin typeface="Times New Roman" panose="02020603050405020304" pitchFamily="18" charset="0"/>
                <a:cs typeface="Times New Roman" panose="02020603050405020304" pitchFamily="18" charset="0"/>
              </a:rPr>
              <a:t> се и </a:t>
            </a:r>
            <a:r>
              <a:rPr lang="ru-RU" sz="1600" dirty="0" err="1">
                <a:latin typeface="Times New Roman" panose="02020603050405020304" pitchFamily="18" charset="0"/>
                <a:cs typeface="Times New Roman" panose="02020603050405020304" pitchFamily="18" charset="0"/>
              </a:rPr>
              <a:t>споделете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вашите</a:t>
            </a:r>
            <a:r>
              <a:rPr lang="ru-RU" sz="1600" dirty="0">
                <a:latin typeface="Times New Roman" panose="02020603050405020304" pitchFamily="18" charset="0"/>
                <a:cs typeface="Times New Roman" panose="02020603050405020304" pitchFamily="18" charset="0"/>
              </a:rPr>
              <a:t> знания, развивайте </a:t>
            </a:r>
            <a:r>
              <a:rPr lang="ru-RU" sz="1600" dirty="0" err="1">
                <a:latin typeface="Times New Roman" panose="02020603050405020304" pitchFamily="18" charset="0"/>
                <a:cs typeface="Times New Roman" panose="02020603050405020304" pitchFamily="18" charset="0"/>
              </a:rPr>
              <a:t>уменията</a:t>
            </a:r>
            <a:r>
              <a:rPr lang="ru-RU" sz="1600" dirty="0">
                <a:latin typeface="Times New Roman" panose="02020603050405020304" pitchFamily="18" charset="0"/>
                <a:cs typeface="Times New Roman" panose="02020603050405020304" pitchFamily="18" charset="0"/>
              </a:rPr>
              <a:t> си и станете </a:t>
            </a:r>
            <a:r>
              <a:rPr lang="ru-RU" sz="1600" dirty="0" err="1">
                <a:latin typeface="Times New Roman" panose="02020603050405020304" pitchFamily="18" charset="0"/>
                <a:cs typeface="Times New Roman" panose="02020603050405020304" pitchFamily="18" charset="0"/>
              </a:rPr>
              <a:t>професионалисти</a:t>
            </a:r>
            <a:r>
              <a:rPr lang="ru-RU" sz="1600" dirty="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a:p>
            <a:r>
              <a:rPr lang="ru-RU" sz="1600" b="1" dirty="0" err="1">
                <a:latin typeface="Times New Roman" panose="02020603050405020304" pitchFamily="18" charset="0"/>
                <a:cs typeface="Times New Roman" panose="02020603050405020304" pitchFamily="18" charset="0"/>
              </a:rPr>
              <a:t>Участвайте</a:t>
            </a:r>
            <a:r>
              <a:rPr lang="ru-RU" sz="1600" b="1" dirty="0">
                <a:latin typeface="Times New Roman" panose="02020603050405020304" pitchFamily="18" charset="0"/>
                <a:cs typeface="Times New Roman" panose="02020603050405020304" pitchFamily="18" charset="0"/>
              </a:rPr>
              <a:t> в </a:t>
            </a:r>
            <a:r>
              <a:rPr lang="ru-RU" sz="1600" b="1" dirty="0" err="1">
                <a:latin typeface="Times New Roman" panose="02020603050405020304" pitchFamily="18" charset="0"/>
                <a:cs typeface="Times New Roman" panose="02020603050405020304" pitchFamily="18" charset="0"/>
              </a:rPr>
              <a:t>Ротарианския</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приятелски</a:t>
            </a:r>
            <a:r>
              <a:rPr lang="ru-RU" sz="1600" b="1" dirty="0">
                <a:latin typeface="Times New Roman" panose="02020603050405020304" pitchFamily="18" charset="0"/>
                <a:cs typeface="Times New Roman" panose="02020603050405020304" pitchFamily="18" charset="0"/>
              </a:rPr>
              <a:t> обмен </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Изживейте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различни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култури</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изградете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международно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разбирателство</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приятелство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Тази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програма</a:t>
            </a:r>
            <a:r>
              <a:rPr lang="ru-RU" sz="1600" dirty="0">
                <a:latin typeface="Times New Roman" panose="02020603050405020304" pitchFamily="18" charset="0"/>
                <a:cs typeface="Times New Roman" panose="02020603050405020304" pitchFamily="18" charset="0"/>
              </a:rPr>
              <a:t> за Ротари </a:t>
            </a:r>
            <a:r>
              <a:rPr lang="ru-RU" sz="1600" dirty="0" err="1">
                <a:latin typeface="Times New Roman" panose="02020603050405020304" pitchFamily="18" charset="0"/>
                <a:cs typeface="Times New Roman" panose="02020603050405020304" pitchFamily="18" charset="0"/>
              </a:rPr>
              <a:t>членовете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дава</a:t>
            </a:r>
            <a:r>
              <a:rPr lang="ru-RU" sz="1600" dirty="0">
                <a:latin typeface="Times New Roman" panose="02020603050405020304" pitchFamily="18" charset="0"/>
                <a:cs typeface="Times New Roman" panose="02020603050405020304" pitchFamily="18" charset="0"/>
              </a:rPr>
              <a:t> приоритет на </a:t>
            </a:r>
            <a:r>
              <a:rPr lang="ru-RU" sz="1600" dirty="0" err="1">
                <a:latin typeface="Times New Roman" panose="02020603050405020304" pitchFamily="18" charset="0"/>
                <a:cs typeface="Times New Roman" panose="02020603050405020304" pitchFamily="18" charset="0"/>
              </a:rPr>
              <a:t>културен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интегритет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международна</a:t>
            </a:r>
            <a:r>
              <a:rPr lang="ru-RU" sz="1600" dirty="0">
                <a:latin typeface="Times New Roman" panose="02020603050405020304" pitchFamily="18" charset="0"/>
                <a:cs typeface="Times New Roman" panose="02020603050405020304" pitchFamily="18" charset="0"/>
              </a:rPr>
              <a:t> служба или </a:t>
            </a:r>
            <a:r>
              <a:rPr lang="ru-RU" sz="1600" dirty="0" err="1">
                <a:latin typeface="Times New Roman" panose="02020603050405020304" pitchFamily="18" charset="0"/>
                <a:cs typeface="Times New Roman" panose="02020603050405020304" pitchFamily="18" charset="0"/>
              </a:rPr>
              <a:t>професионален</a:t>
            </a:r>
            <a:r>
              <a:rPr lang="ru-RU" sz="1600" dirty="0">
                <a:latin typeface="Times New Roman" panose="02020603050405020304" pitchFamily="18" charset="0"/>
                <a:cs typeface="Times New Roman" panose="02020603050405020304" pitchFamily="18" charset="0"/>
              </a:rPr>
              <a:t> обмен.</a:t>
            </a:r>
            <a:endParaRPr lang="bg-BG"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477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Autofit/>
          </a:bodyPr>
          <a:lstStyle/>
          <a:p>
            <a:r>
              <a:rPr lang="bg-BG" sz="3600" dirty="0">
                <a:latin typeface="Times New Roman" panose="02020603050405020304" pitchFamily="18" charset="0"/>
                <a:cs typeface="Times New Roman" panose="02020603050405020304" pitchFamily="18" charset="0"/>
              </a:rPr>
              <a:t>Ротари </a:t>
            </a:r>
            <a:r>
              <a:rPr lang="bg-BG" sz="3600" dirty="0" err="1">
                <a:latin typeface="Times New Roman" panose="02020603050405020304" pitchFamily="18" charset="0"/>
                <a:cs typeface="Times New Roman" panose="02020603050405020304" pitchFamily="18" charset="0"/>
              </a:rPr>
              <a:t>Фелоушип</a:t>
            </a:r>
            <a:endParaRPr lang="bg-BG" sz="3600" dirty="0">
              <a:latin typeface="Times New Roman" panose="02020603050405020304" pitchFamily="18" charset="0"/>
              <a:cs typeface="Times New Roman" panose="02020603050405020304" pitchFamily="18" charset="0"/>
            </a:endParaRPr>
          </a:p>
        </p:txBody>
      </p:sp>
      <p:sp>
        <p:nvSpPr>
          <p:cNvPr id="3" name="Контейнер за съдържание 2">
            <a:extLst>
              <a:ext uri="{FF2B5EF4-FFF2-40B4-BE49-F238E27FC236}">
                <a16:creationId xmlns:a16="http://schemas.microsoft.com/office/drawing/2014/main" id="{9F3600EE-8C6D-4C27-A619-C77552F0F9C6}"/>
              </a:ext>
            </a:extLst>
          </p:cNvPr>
          <p:cNvSpPr>
            <a:spLocks noGrp="1"/>
          </p:cNvSpPr>
          <p:nvPr>
            <p:ph idx="1"/>
          </p:nvPr>
        </p:nvSpPr>
        <p:spPr>
          <a:xfrm>
            <a:off x="249593" y="1281897"/>
            <a:ext cx="6139632" cy="2746094"/>
          </a:xfrm>
        </p:spPr>
        <p:txBody>
          <a:bodyPr>
            <a:normAutofit/>
          </a:bodyPr>
          <a:lstStyle/>
          <a:p>
            <a:pPr marL="0" indent="0">
              <a:buNone/>
            </a:pPr>
            <a:r>
              <a:rPr lang="bs-Latn-BA" sz="1800" b="0" i="0" dirty="0">
                <a:solidFill>
                  <a:srgbClr val="39424A"/>
                </a:solidFill>
                <a:effectLst/>
                <a:latin typeface="Times New Roman" panose="02020603050405020304" pitchFamily="18" charset="0"/>
                <a:cs typeface="Times New Roman" panose="02020603050405020304" pitchFamily="18" charset="0"/>
              </a:rPr>
              <a:t>Rotary Fellowships</a:t>
            </a:r>
            <a:r>
              <a:rPr lang="bg-BG" sz="1800" b="0" i="0" dirty="0">
                <a:solidFill>
                  <a:srgbClr val="39424A"/>
                </a:solidFill>
                <a:effectLst/>
                <a:latin typeface="Times New Roman" panose="02020603050405020304" pitchFamily="18" charset="0"/>
                <a:cs typeface="Times New Roman" panose="02020603050405020304" pitchFamily="18" charset="0"/>
              </a:rPr>
              <a:t> </a:t>
            </a:r>
            <a:r>
              <a:rPr lang="ru-RU" sz="1800" b="0" i="0" dirty="0" err="1">
                <a:solidFill>
                  <a:srgbClr val="39424A"/>
                </a:solidFill>
                <a:effectLst/>
                <a:latin typeface="Times New Roman" panose="02020603050405020304" pitchFamily="18" charset="0"/>
                <a:cs typeface="Times New Roman" panose="02020603050405020304" pitchFamily="18" charset="0"/>
              </a:rPr>
              <a:t>са</a:t>
            </a:r>
            <a:r>
              <a:rPr lang="ru-RU" sz="1800" b="0" i="0" dirty="0">
                <a:solidFill>
                  <a:srgbClr val="39424A"/>
                </a:solidFill>
                <a:effectLst/>
                <a:latin typeface="Times New Roman" panose="02020603050405020304" pitchFamily="18" charset="0"/>
                <a:cs typeface="Times New Roman" panose="02020603050405020304" pitchFamily="18" charset="0"/>
              </a:rPr>
              <a:t> </a:t>
            </a:r>
            <a:r>
              <a:rPr lang="ru-RU" sz="1800" b="0" i="0" dirty="0" err="1">
                <a:solidFill>
                  <a:srgbClr val="39424A"/>
                </a:solidFill>
                <a:effectLst/>
                <a:latin typeface="Times New Roman" panose="02020603050405020304" pitchFamily="18" charset="0"/>
                <a:cs typeface="Times New Roman" panose="02020603050405020304" pitchFamily="18" charset="0"/>
              </a:rPr>
              <a:t>международни</a:t>
            </a:r>
            <a:r>
              <a:rPr lang="ru-RU" sz="1800" b="0" i="0" dirty="0">
                <a:solidFill>
                  <a:srgbClr val="39424A"/>
                </a:solidFill>
                <a:effectLst/>
                <a:latin typeface="Times New Roman" panose="02020603050405020304" pitchFamily="18" charset="0"/>
                <a:cs typeface="Times New Roman" panose="02020603050405020304" pitchFamily="18" charset="0"/>
              </a:rPr>
              <a:t> </a:t>
            </a:r>
            <a:r>
              <a:rPr lang="ru-RU" sz="1800" b="0" i="0" dirty="0" err="1">
                <a:solidFill>
                  <a:srgbClr val="39424A"/>
                </a:solidFill>
                <a:effectLst/>
                <a:latin typeface="Times New Roman" panose="02020603050405020304" pitchFamily="18" charset="0"/>
                <a:cs typeface="Times New Roman" panose="02020603050405020304" pitchFamily="18" charset="0"/>
              </a:rPr>
              <a:t>групи</a:t>
            </a:r>
            <a:r>
              <a:rPr lang="ru-RU" sz="1800" b="0" i="0" dirty="0">
                <a:solidFill>
                  <a:srgbClr val="39424A"/>
                </a:solidFill>
                <a:effectLst/>
                <a:latin typeface="Times New Roman" panose="02020603050405020304" pitchFamily="18" charset="0"/>
                <a:cs typeface="Times New Roman" panose="02020603050405020304" pitchFamily="18" charset="0"/>
              </a:rPr>
              <a:t> по </a:t>
            </a:r>
            <a:r>
              <a:rPr lang="ru-RU" sz="1800" b="0" i="0" dirty="0" err="1">
                <a:solidFill>
                  <a:srgbClr val="39424A"/>
                </a:solidFill>
                <a:effectLst/>
                <a:latin typeface="Times New Roman" panose="02020603050405020304" pitchFamily="18" charset="0"/>
                <a:cs typeface="Times New Roman" panose="02020603050405020304" pitchFamily="18" charset="0"/>
              </a:rPr>
              <a:t>интереси</a:t>
            </a:r>
            <a:r>
              <a:rPr lang="ru-RU" sz="1800" b="0" i="0" dirty="0">
                <a:solidFill>
                  <a:srgbClr val="39424A"/>
                </a:solidFill>
                <a:effectLst/>
                <a:latin typeface="Times New Roman" panose="02020603050405020304" pitchFamily="18" charset="0"/>
                <a:cs typeface="Times New Roman" panose="02020603050405020304" pitchFamily="18" charset="0"/>
              </a:rPr>
              <a:t>, в </a:t>
            </a:r>
            <a:r>
              <a:rPr lang="ru-RU" sz="1800" b="0" i="0" dirty="0" err="1">
                <a:solidFill>
                  <a:srgbClr val="39424A"/>
                </a:solidFill>
                <a:effectLst/>
                <a:latin typeface="Times New Roman" panose="02020603050405020304" pitchFamily="18" charset="0"/>
                <a:cs typeface="Times New Roman" panose="02020603050405020304" pitchFamily="18" charset="0"/>
              </a:rPr>
              <a:t>които</a:t>
            </a:r>
            <a:r>
              <a:rPr lang="ru-RU" sz="1800" b="0" i="0" dirty="0">
                <a:solidFill>
                  <a:srgbClr val="39424A"/>
                </a:solidFill>
                <a:effectLst/>
                <a:latin typeface="Times New Roman" panose="02020603050405020304" pitchFamily="18" charset="0"/>
                <a:cs typeface="Times New Roman" panose="02020603050405020304" pitchFamily="18" charset="0"/>
              </a:rPr>
              <a:t> </a:t>
            </a:r>
            <a:r>
              <a:rPr lang="ru-RU" sz="1800" b="0" i="0" dirty="0" err="1">
                <a:solidFill>
                  <a:srgbClr val="39424A"/>
                </a:solidFill>
                <a:effectLst/>
                <a:latin typeface="Times New Roman" panose="02020603050405020304" pitchFamily="18" charset="0"/>
                <a:cs typeface="Times New Roman" panose="02020603050405020304" pitchFamily="18" charset="0"/>
              </a:rPr>
              <a:t>споделят</a:t>
            </a:r>
            <a:r>
              <a:rPr lang="ru-RU" sz="1800" b="0" i="0" dirty="0">
                <a:solidFill>
                  <a:srgbClr val="39424A"/>
                </a:solidFill>
                <a:effectLst/>
                <a:latin typeface="Times New Roman" panose="02020603050405020304" pitchFamily="18" charset="0"/>
                <a:cs typeface="Times New Roman" panose="02020603050405020304" pitchFamily="18" charset="0"/>
              </a:rPr>
              <a:t> обща </a:t>
            </a:r>
            <a:r>
              <a:rPr lang="ru-RU" sz="1800" b="0" i="0" dirty="0" err="1">
                <a:solidFill>
                  <a:srgbClr val="39424A"/>
                </a:solidFill>
                <a:effectLst/>
                <a:latin typeface="Times New Roman" panose="02020603050405020304" pitchFamily="18" charset="0"/>
                <a:cs typeface="Times New Roman" panose="02020603050405020304" pitchFamily="18" charset="0"/>
              </a:rPr>
              <a:t>страст</a:t>
            </a:r>
            <a:r>
              <a:rPr lang="ru-RU" sz="1800" b="0" i="0" dirty="0">
                <a:solidFill>
                  <a:srgbClr val="39424A"/>
                </a:solidFill>
                <a:effectLst/>
                <a:latin typeface="Times New Roman" panose="02020603050405020304" pitchFamily="18" charset="0"/>
                <a:cs typeface="Times New Roman" panose="02020603050405020304" pitchFamily="18" charset="0"/>
              </a:rPr>
              <a:t> </a:t>
            </a:r>
            <a:r>
              <a:rPr lang="ru-RU" sz="1800" b="0" i="0" dirty="0" err="1">
                <a:solidFill>
                  <a:srgbClr val="39424A"/>
                </a:solidFill>
                <a:effectLst/>
                <a:latin typeface="Times New Roman" panose="02020603050405020304" pitchFamily="18" charset="0"/>
                <a:cs typeface="Times New Roman" panose="02020603050405020304" pitchFamily="18" charset="0"/>
              </a:rPr>
              <a:t>ротарианци</a:t>
            </a:r>
            <a:r>
              <a:rPr lang="ru-RU" sz="1800" b="0" i="0" dirty="0">
                <a:solidFill>
                  <a:srgbClr val="39424A"/>
                </a:solidFill>
                <a:effectLst/>
                <a:latin typeface="Times New Roman" panose="02020603050405020304" pitchFamily="18" charset="0"/>
                <a:cs typeface="Times New Roman" panose="02020603050405020304" pitchFamily="18" charset="0"/>
              </a:rPr>
              <a:t> от </a:t>
            </a:r>
            <a:r>
              <a:rPr lang="ru-RU" sz="1800" b="0" i="0" dirty="0" err="1">
                <a:solidFill>
                  <a:srgbClr val="39424A"/>
                </a:solidFill>
                <a:effectLst/>
                <a:latin typeface="Times New Roman" panose="02020603050405020304" pitchFamily="18" charset="0"/>
                <a:cs typeface="Times New Roman" panose="02020603050405020304" pitchFamily="18" charset="0"/>
              </a:rPr>
              <a:t>целия</a:t>
            </a:r>
            <a:r>
              <a:rPr lang="ru-RU" sz="1800" b="0" i="0" dirty="0">
                <a:solidFill>
                  <a:srgbClr val="39424A"/>
                </a:solidFill>
                <a:effectLst/>
                <a:latin typeface="Times New Roman" panose="02020603050405020304" pitchFamily="18" charset="0"/>
                <a:cs typeface="Times New Roman" panose="02020603050405020304" pitchFamily="18" charset="0"/>
              </a:rPr>
              <a:t> свят.</a:t>
            </a:r>
          </a:p>
          <a:p>
            <a:pPr marL="0" indent="0">
              <a:buNone/>
            </a:pPr>
            <a:r>
              <a:rPr lang="ru-RU" sz="1800" b="0" i="0" dirty="0">
                <a:solidFill>
                  <a:srgbClr val="39424A"/>
                </a:solidFill>
                <a:effectLst/>
                <a:latin typeface="Times New Roman" panose="02020603050405020304" pitchFamily="18" charset="0"/>
                <a:cs typeface="Times New Roman" panose="02020603050405020304" pitchFamily="18" charset="0"/>
              </a:rPr>
              <a:t> </a:t>
            </a:r>
          </a:p>
          <a:p>
            <a:pPr marL="0" indent="0">
              <a:buNone/>
            </a:pPr>
            <a:r>
              <a:rPr lang="ru-RU" sz="1800" b="0" i="0" dirty="0">
                <a:solidFill>
                  <a:srgbClr val="39424A"/>
                </a:solidFill>
                <a:effectLst/>
                <a:latin typeface="Times New Roman" panose="02020603050405020304" pitchFamily="18" charset="0"/>
                <a:cs typeface="Times New Roman" panose="02020603050405020304" pitchFamily="18" charset="0"/>
              </a:rPr>
              <a:t>Как да се </a:t>
            </a:r>
            <a:r>
              <a:rPr lang="ru-RU" sz="1800" b="0" i="0" dirty="0" err="1">
                <a:solidFill>
                  <a:srgbClr val="39424A"/>
                </a:solidFill>
                <a:effectLst/>
                <a:latin typeface="Times New Roman" panose="02020603050405020304" pitchFamily="18" charset="0"/>
                <a:cs typeface="Times New Roman" panose="02020603050405020304" pitchFamily="18" charset="0"/>
              </a:rPr>
              <a:t>присъед</a:t>
            </a:r>
            <a:r>
              <a:rPr lang="bg-BG" sz="1800" b="0" i="0" dirty="0" err="1">
                <a:solidFill>
                  <a:srgbClr val="39424A"/>
                </a:solidFill>
                <a:effectLst/>
                <a:latin typeface="Times New Roman" panose="02020603050405020304" pitchFamily="18" charset="0"/>
                <a:cs typeface="Times New Roman" panose="02020603050405020304" pitchFamily="18" charset="0"/>
              </a:rPr>
              <a:t>ините</a:t>
            </a:r>
            <a:r>
              <a:rPr lang="ru-RU" sz="1800" b="0" i="0" dirty="0">
                <a:solidFill>
                  <a:srgbClr val="39424A"/>
                </a:solidFill>
                <a:effectLst/>
                <a:latin typeface="Times New Roman" panose="02020603050405020304" pitchFamily="18" charset="0"/>
                <a:cs typeface="Times New Roman" panose="02020603050405020304" pitchFamily="18" charset="0"/>
              </a:rPr>
              <a:t> </a:t>
            </a:r>
            <a:r>
              <a:rPr lang="ru-RU" sz="1800" b="0" i="0" dirty="0" err="1">
                <a:solidFill>
                  <a:srgbClr val="39424A"/>
                </a:solidFill>
                <a:effectLst/>
                <a:latin typeface="Times New Roman" panose="02020603050405020304" pitchFamily="18" charset="0"/>
                <a:cs typeface="Times New Roman" panose="02020603050405020304" pitchFamily="18" charset="0"/>
              </a:rPr>
              <a:t>към</a:t>
            </a:r>
            <a:r>
              <a:rPr lang="ru-RU" sz="1800" b="0" i="0" dirty="0">
                <a:solidFill>
                  <a:srgbClr val="39424A"/>
                </a:solidFill>
                <a:effectLst/>
                <a:latin typeface="Times New Roman" panose="02020603050405020304" pitchFamily="18" charset="0"/>
                <a:cs typeface="Times New Roman" panose="02020603050405020304" pitchFamily="18" charset="0"/>
              </a:rPr>
              <a:t> </a:t>
            </a:r>
            <a:r>
              <a:rPr lang="bs-Latn-BA" sz="1800" b="0" i="0" dirty="0">
                <a:solidFill>
                  <a:srgbClr val="39424A"/>
                </a:solidFill>
                <a:effectLst/>
                <a:latin typeface="Times New Roman" panose="02020603050405020304" pitchFamily="18" charset="0"/>
                <a:cs typeface="Times New Roman" panose="02020603050405020304" pitchFamily="18" charset="0"/>
              </a:rPr>
              <a:t>Rotary Fellowships</a:t>
            </a:r>
            <a:r>
              <a:rPr lang="ru-RU" sz="1800" b="0" i="0" dirty="0">
                <a:solidFill>
                  <a:srgbClr val="39424A"/>
                </a:solidFill>
                <a:effectLst/>
                <a:latin typeface="Times New Roman" panose="02020603050405020304" pitchFamily="18" charset="0"/>
                <a:cs typeface="Times New Roman" panose="02020603050405020304" pitchFamily="18" charset="0"/>
              </a:rPr>
              <a:t>?</a:t>
            </a:r>
          </a:p>
          <a:p>
            <a:pPr marL="0" indent="0">
              <a:buNone/>
            </a:pPr>
            <a:endParaRPr lang="ru-RU" sz="1800" b="0" i="0" dirty="0">
              <a:solidFill>
                <a:srgbClr val="39424A"/>
              </a:solidFill>
              <a:effectLst/>
              <a:latin typeface="Times New Roman" panose="02020603050405020304" pitchFamily="18" charset="0"/>
              <a:cs typeface="Times New Roman" panose="02020603050405020304" pitchFamily="18" charset="0"/>
            </a:endParaRPr>
          </a:p>
          <a:p>
            <a:pPr marL="0" indent="0">
              <a:buNone/>
            </a:pPr>
            <a:r>
              <a:rPr lang="ru-RU" sz="1800" b="0" i="0" dirty="0" err="1">
                <a:solidFill>
                  <a:srgbClr val="39424A"/>
                </a:solidFill>
                <a:effectLst/>
                <a:latin typeface="Times New Roman" panose="02020603050405020304" pitchFamily="18" charset="0"/>
                <a:cs typeface="Times New Roman" panose="02020603050405020304" pitchFamily="18" charset="0"/>
              </a:rPr>
              <a:t>Членството</a:t>
            </a:r>
            <a:r>
              <a:rPr lang="ru-RU" sz="1800" b="0" i="0" dirty="0">
                <a:solidFill>
                  <a:srgbClr val="39424A"/>
                </a:solidFill>
                <a:effectLst/>
                <a:latin typeface="Times New Roman" panose="02020603050405020304" pitchFamily="18" charset="0"/>
                <a:cs typeface="Times New Roman" panose="02020603050405020304" pitchFamily="18" charset="0"/>
              </a:rPr>
              <a:t> в </a:t>
            </a:r>
            <a:r>
              <a:rPr lang="ru-RU" sz="1800" b="0" i="0" dirty="0" err="1">
                <a:solidFill>
                  <a:srgbClr val="39424A"/>
                </a:solidFill>
                <a:effectLst/>
                <a:latin typeface="Times New Roman" panose="02020603050405020304" pitchFamily="18" charset="0"/>
                <a:cs typeface="Times New Roman" panose="02020603050405020304" pitchFamily="18" charset="0"/>
              </a:rPr>
              <a:t>групите</a:t>
            </a:r>
            <a:r>
              <a:rPr lang="ru-RU" sz="1800" b="0" i="0" dirty="0">
                <a:solidFill>
                  <a:srgbClr val="39424A"/>
                </a:solidFill>
                <a:effectLst/>
                <a:latin typeface="Times New Roman" panose="02020603050405020304" pitchFamily="18" charset="0"/>
                <a:cs typeface="Times New Roman" panose="02020603050405020304" pitchFamily="18" charset="0"/>
              </a:rPr>
              <a:t> е </a:t>
            </a:r>
            <a:r>
              <a:rPr lang="ru-RU" sz="1800" b="0" i="0" dirty="0" err="1">
                <a:solidFill>
                  <a:srgbClr val="39424A"/>
                </a:solidFill>
                <a:effectLst/>
                <a:latin typeface="Times New Roman" panose="02020603050405020304" pitchFamily="18" charset="0"/>
                <a:cs typeface="Times New Roman" panose="02020603050405020304" pitchFamily="18" charset="0"/>
              </a:rPr>
              <a:t>възможно</a:t>
            </a:r>
            <a:r>
              <a:rPr lang="ru-RU" sz="1800" b="0" i="0" dirty="0">
                <a:solidFill>
                  <a:srgbClr val="39424A"/>
                </a:solidFill>
                <a:effectLst/>
                <a:latin typeface="Times New Roman" panose="02020603050405020304" pitchFamily="18" charset="0"/>
                <a:cs typeface="Times New Roman" panose="02020603050405020304" pitchFamily="18" charset="0"/>
              </a:rPr>
              <a:t> за </a:t>
            </a:r>
            <a:r>
              <a:rPr lang="ru-RU" sz="1800" b="0" i="0" dirty="0" err="1">
                <a:solidFill>
                  <a:srgbClr val="39424A"/>
                </a:solidFill>
                <a:effectLst/>
                <a:latin typeface="Times New Roman" panose="02020603050405020304" pitchFamily="18" charset="0"/>
                <a:cs typeface="Times New Roman" panose="02020603050405020304" pitchFamily="18" charset="0"/>
              </a:rPr>
              <a:t>всеки</a:t>
            </a:r>
            <a:r>
              <a:rPr lang="ru-RU" sz="1800" b="0" i="0" dirty="0">
                <a:solidFill>
                  <a:srgbClr val="39424A"/>
                </a:solidFill>
                <a:effectLst/>
                <a:latin typeface="Times New Roman" panose="02020603050405020304" pitchFamily="18" charset="0"/>
                <a:cs typeface="Times New Roman" panose="02020603050405020304" pitchFamily="18" charset="0"/>
              </a:rPr>
              <a:t> заинтересован.</a:t>
            </a:r>
          </a:p>
          <a:p>
            <a:pPr marL="0" indent="0">
              <a:buNone/>
            </a:pPr>
            <a:endParaRPr lang="ru-RU" sz="1800" b="0" i="0" dirty="0">
              <a:solidFill>
                <a:srgbClr val="39424A"/>
              </a:solidFill>
              <a:effectLst/>
              <a:latin typeface="Times New Roman" panose="02020603050405020304" pitchFamily="18" charset="0"/>
              <a:cs typeface="Times New Roman" panose="02020603050405020304" pitchFamily="18" charset="0"/>
            </a:endParaRPr>
          </a:p>
          <a:p>
            <a:pPr marL="0" indent="0">
              <a:buNone/>
            </a:pPr>
            <a:r>
              <a:rPr lang="bs-Latn-BA" sz="1800" b="1" i="0" dirty="0">
                <a:solidFill>
                  <a:srgbClr val="17458F"/>
                </a:solidFill>
                <a:effectLst/>
                <a:latin typeface="Times New Roman" panose="02020603050405020304" pitchFamily="18" charset="0"/>
                <a:cs typeface="Times New Roman" panose="02020603050405020304" pitchFamily="18" charset="0"/>
              </a:rPr>
              <a:t>https://www.rotary.org/en/our-programs/more-fellowships</a:t>
            </a:r>
            <a:endParaRPr lang="ru-RU" sz="1800" b="1" i="0" dirty="0">
              <a:solidFill>
                <a:srgbClr val="17458F"/>
              </a:solidFill>
              <a:effectLst/>
              <a:latin typeface="Times New Roman" panose="02020603050405020304" pitchFamily="18" charset="0"/>
              <a:cs typeface="Times New Roman" panose="02020603050405020304" pitchFamily="18" charset="0"/>
            </a:endParaRPr>
          </a:p>
        </p:txBody>
      </p:sp>
      <p:pic>
        <p:nvPicPr>
          <p:cNvPr id="5" name="Картина 4" descr="Картина, която съдържа човек, на открито, дрехи, спорт&#10;&#10;Генерираното от ИИ съдържание може да е неправилно.">
            <a:extLst>
              <a:ext uri="{FF2B5EF4-FFF2-40B4-BE49-F238E27FC236}">
                <a16:creationId xmlns:a16="http://schemas.microsoft.com/office/drawing/2014/main" id="{7B8FE485-D68F-00CC-FE11-C7EB75C1A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225" y="1431401"/>
            <a:ext cx="5304973" cy="2162629"/>
          </a:xfrm>
          <a:prstGeom prst="rect">
            <a:avLst/>
          </a:prstGeom>
        </p:spPr>
      </p:pic>
      <p:pic>
        <p:nvPicPr>
          <p:cNvPr id="7" name="Картина 6" descr="Картина, която съдържа човек, дрехи, Човешко лице, усмивка&#10;&#10;Генерираното от ИИ съдържание може да е неправилно.">
            <a:extLst>
              <a:ext uri="{FF2B5EF4-FFF2-40B4-BE49-F238E27FC236}">
                <a16:creationId xmlns:a16="http://schemas.microsoft.com/office/drawing/2014/main" id="{51F90D8C-93C7-3675-02DC-35B31F36A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225" y="3860540"/>
            <a:ext cx="5304973" cy="2162629"/>
          </a:xfrm>
          <a:prstGeom prst="rect">
            <a:avLst/>
          </a:prstGeom>
        </p:spPr>
      </p:pic>
    </p:spTree>
    <p:extLst>
      <p:ext uri="{BB962C8B-B14F-4D97-AF65-F5344CB8AC3E}">
        <p14:creationId xmlns:p14="http://schemas.microsoft.com/office/powerpoint/2010/main" val="423208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a:bodyPr>
          <a:lstStyle/>
          <a:p>
            <a:r>
              <a:rPr lang="bg-BG" sz="3200" dirty="0">
                <a:latin typeface="Times New Roman" panose="02020603050405020304" pitchFamily="18" charset="0"/>
                <a:cs typeface="Times New Roman" panose="02020603050405020304" pitchFamily="18" charset="0"/>
              </a:rPr>
              <a:t>Ротари </a:t>
            </a:r>
            <a:r>
              <a:rPr lang="bg-BG" sz="3200" dirty="0" err="1">
                <a:latin typeface="Times New Roman" panose="02020603050405020304" pitchFamily="18" charset="0"/>
                <a:cs typeface="Times New Roman" panose="02020603050405020304" pitchFamily="18" charset="0"/>
              </a:rPr>
              <a:t>Фелоушип</a:t>
            </a:r>
            <a:endParaRPr lang="bg-BG" sz="3200" dirty="0">
              <a:latin typeface="Times New Roman" panose="02020603050405020304" pitchFamily="18" charset="0"/>
              <a:cs typeface="Times New Roman" panose="02020603050405020304" pitchFamily="18" charset="0"/>
            </a:endParaRPr>
          </a:p>
        </p:txBody>
      </p:sp>
      <p:sp>
        <p:nvSpPr>
          <p:cNvPr id="3" name="Контейнер за съдържание 2">
            <a:extLst>
              <a:ext uri="{FF2B5EF4-FFF2-40B4-BE49-F238E27FC236}">
                <a16:creationId xmlns:a16="http://schemas.microsoft.com/office/drawing/2014/main" id="{9F3600EE-8C6D-4C27-A619-C77552F0F9C6}"/>
              </a:ext>
            </a:extLst>
          </p:cNvPr>
          <p:cNvSpPr>
            <a:spLocks noGrp="1"/>
          </p:cNvSpPr>
          <p:nvPr>
            <p:ph idx="1"/>
          </p:nvPr>
        </p:nvSpPr>
        <p:spPr>
          <a:xfrm>
            <a:off x="378028" y="1472923"/>
            <a:ext cx="5513486" cy="4326038"/>
          </a:xfrm>
        </p:spPr>
        <p:txBody>
          <a:bodyPr>
            <a:normAutofit fontScale="92500" lnSpcReduction="20000"/>
          </a:bodyPr>
          <a:lstStyle/>
          <a:p>
            <a:pPr marL="0" indent="0">
              <a:buNone/>
            </a:pPr>
            <a:r>
              <a:rPr lang="ru-RU" sz="2300" dirty="0" err="1">
                <a:latin typeface="Times New Roman" panose="02020603050405020304" pitchFamily="18" charset="0"/>
                <a:cs typeface="Times New Roman" panose="02020603050405020304" pitchFamily="18" charset="0"/>
              </a:rPr>
              <a:t>Разгледайте</a:t>
            </a:r>
            <a:r>
              <a:rPr lang="ru-RU" sz="2300" dirty="0">
                <a:latin typeface="Times New Roman" panose="02020603050405020304" pitchFamily="18" charset="0"/>
                <a:cs typeface="Times New Roman" panose="02020603050405020304" pitchFamily="18" charset="0"/>
              </a:rPr>
              <a:t> </a:t>
            </a:r>
            <a:r>
              <a:rPr lang="ru-RU" sz="2300" dirty="0" err="1">
                <a:latin typeface="Times New Roman" panose="02020603050405020304" pitchFamily="18" charset="0"/>
                <a:cs typeface="Times New Roman" panose="02020603050405020304" pitchFamily="18" charset="0"/>
              </a:rPr>
              <a:t>многобройните</a:t>
            </a:r>
            <a:r>
              <a:rPr lang="ru-RU" sz="2300" dirty="0">
                <a:latin typeface="Times New Roman" panose="02020603050405020304" pitchFamily="18" charset="0"/>
                <a:cs typeface="Times New Roman" panose="02020603050405020304" pitchFamily="18" charset="0"/>
              </a:rPr>
              <a:t> </a:t>
            </a:r>
            <a:r>
              <a:rPr lang="ru-RU" sz="2300" dirty="0" err="1">
                <a:latin typeface="Times New Roman" panose="02020603050405020304" pitchFamily="18" charset="0"/>
                <a:cs typeface="Times New Roman" panose="02020603050405020304" pitchFamily="18" charset="0"/>
              </a:rPr>
              <a:t>възможности</a:t>
            </a:r>
            <a:r>
              <a:rPr lang="en-US" sz="2300" dirty="0">
                <a:latin typeface="Times New Roman" panose="02020603050405020304" pitchFamily="18" charset="0"/>
                <a:cs typeface="Times New Roman" panose="02020603050405020304" pitchFamily="18" charset="0"/>
              </a:rPr>
              <a:t> </a:t>
            </a:r>
            <a:r>
              <a:rPr lang="ru-RU" sz="2300" dirty="0">
                <a:latin typeface="Times New Roman" panose="02020603050405020304" pitchFamily="18" charset="0"/>
                <a:cs typeface="Times New Roman" panose="02020603050405020304" pitchFamily="18" charset="0"/>
              </a:rPr>
              <a:t>за членство и се </a:t>
            </a:r>
            <a:r>
              <a:rPr lang="ru-RU" sz="2300" dirty="0" err="1">
                <a:latin typeface="Times New Roman" panose="02020603050405020304" pitchFamily="18" charset="0"/>
                <a:cs typeface="Times New Roman" panose="02020603050405020304" pitchFamily="18" charset="0"/>
              </a:rPr>
              <a:t>присъидинете</a:t>
            </a:r>
            <a:r>
              <a:rPr lang="ru-RU" sz="2300" dirty="0">
                <a:latin typeface="Times New Roman" panose="02020603050405020304" pitchFamily="18" charset="0"/>
                <a:cs typeface="Times New Roman" panose="02020603050405020304" pitchFamily="18" charset="0"/>
              </a:rPr>
              <a:t>:</a:t>
            </a:r>
          </a:p>
          <a:p>
            <a:r>
              <a:rPr lang="bg-BG" sz="2100" i="0" strike="noStrike" dirty="0">
                <a:effectLst/>
                <a:latin typeface="Times New Roman" panose="02020603050405020304" pitchFamily="18" charset="0"/>
                <a:cs typeface="Times New Roman" panose="02020603050405020304" pitchFamily="18" charset="0"/>
              </a:rPr>
              <a:t>Мотоциклетизъм              Риболов</a:t>
            </a:r>
            <a:endParaRPr lang="bg-BG" sz="2100" i="0" dirty="0">
              <a:effectLst/>
              <a:latin typeface="Times New Roman" panose="02020603050405020304" pitchFamily="18" charset="0"/>
              <a:cs typeface="Times New Roman" panose="02020603050405020304" pitchFamily="18" charset="0"/>
            </a:endParaRPr>
          </a:p>
          <a:p>
            <a:pPr marL="0" indent="0">
              <a:buNone/>
            </a:pPr>
            <a:r>
              <a:rPr lang="bg-BG" sz="2100" dirty="0">
                <a:latin typeface="Times New Roman" panose="02020603050405020304" pitchFamily="18" charset="0"/>
                <a:cs typeface="Times New Roman" panose="02020603050405020304" pitchFamily="18" charset="0"/>
              </a:rPr>
              <a:t>                           Бира    </a:t>
            </a:r>
            <a:r>
              <a:rPr lang="bg-BG" sz="2100" i="0" strike="noStrike" dirty="0">
                <a:effectLst/>
                <a:latin typeface="Times New Roman" panose="02020603050405020304" pitchFamily="18" charset="0"/>
                <a:cs typeface="Times New Roman" panose="02020603050405020304" pitchFamily="18" charset="0"/>
              </a:rPr>
              <a:t>Мода    </a:t>
            </a:r>
            <a:r>
              <a:rPr lang="bg-BG" sz="2100" i="0" strike="noStrike" dirty="0" err="1">
                <a:effectLst/>
                <a:latin typeface="Times New Roman" panose="02020603050405020304" pitchFamily="18" charset="0"/>
                <a:cs typeface="Times New Roman" panose="02020603050405020304" pitchFamily="18" charset="0"/>
              </a:rPr>
              <a:t>Скаутинг</a:t>
            </a:r>
            <a:endParaRPr lang="bg-BG" sz="2100" i="0" dirty="0">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bg-BG" sz="2100" i="0" strike="noStrike" dirty="0">
                <a:effectLst/>
                <a:latin typeface="Times New Roman" panose="02020603050405020304" pitchFamily="18" charset="0"/>
                <a:cs typeface="Times New Roman" panose="02020603050405020304" pitchFamily="18" charset="0"/>
              </a:rPr>
              <a:t>  Яхтинг                 Любители на чай</a:t>
            </a:r>
          </a:p>
          <a:p>
            <a:pPr marL="0" indent="0" algn="l">
              <a:buNone/>
            </a:pPr>
            <a:r>
              <a:rPr lang="ru-RU" sz="2100" i="0" dirty="0">
                <a:effectLst/>
                <a:latin typeface="Times New Roman" panose="02020603050405020304" pitchFamily="18" charset="0"/>
                <a:cs typeface="Times New Roman" panose="02020603050405020304" pitchFamily="18" charset="0"/>
              </a:rPr>
              <a:t>                                            </a:t>
            </a:r>
            <a:r>
              <a:rPr lang="ru-RU" sz="2100" i="0" dirty="0" err="1">
                <a:effectLst/>
                <a:latin typeface="Times New Roman" panose="02020603050405020304" pitchFamily="18" charset="0"/>
                <a:cs typeface="Times New Roman" panose="02020603050405020304" pitchFamily="18" charset="0"/>
              </a:rPr>
              <a:t>Графични</a:t>
            </a:r>
            <a:r>
              <a:rPr lang="ru-RU" sz="2100" i="0" dirty="0">
                <a:effectLst/>
                <a:latin typeface="Times New Roman" panose="02020603050405020304" pitchFamily="18" charset="0"/>
                <a:cs typeface="Times New Roman" panose="02020603050405020304" pitchFamily="18" charset="0"/>
              </a:rPr>
              <a:t> </a:t>
            </a:r>
            <a:r>
              <a:rPr lang="ru-RU" sz="2100" i="0" dirty="0" err="1">
                <a:effectLst/>
                <a:latin typeface="Times New Roman" panose="02020603050405020304" pitchFamily="18" charset="0"/>
                <a:cs typeface="Times New Roman" panose="02020603050405020304" pitchFamily="18" charset="0"/>
              </a:rPr>
              <a:t>дизайнери</a:t>
            </a:r>
            <a:endParaRPr lang="ru-RU" sz="2100" i="0" dirty="0">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ru-RU" sz="2100" i="0" dirty="0">
                <a:effectLst/>
                <a:latin typeface="Times New Roman" panose="02020603050405020304" pitchFamily="18" charset="0"/>
                <a:cs typeface="Times New Roman" panose="02020603050405020304" pitchFamily="18" charset="0"/>
              </a:rPr>
              <a:t>     </a:t>
            </a:r>
            <a:r>
              <a:rPr lang="ru-RU" sz="2100" i="0" dirty="0" err="1">
                <a:effectLst/>
                <a:latin typeface="Times New Roman" panose="02020603050405020304" pitchFamily="18" charset="0"/>
                <a:cs typeface="Times New Roman" panose="02020603050405020304" pitchFamily="18" charset="0"/>
              </a:rPr>
              <a:t>Специалисти</a:t>
            </a:r>
            <a:r>
              <a:rPr lang="ru-RU" sz="2100" i="0" dirty="0">
                <a:effectLst/>
                <a:latin typeface="Times New Roman" panose="02020603050405020304" pitchFamily="18" charset="0"/>
                <a:cs typeface="Times New Roman" panose="02020603050405020304" pitchFamily="18" charset="0"/>
              </a:rPr>
              <a:t> по </a:t>
            </a:r>
            <a:r>
              <a:rPr lang="ru-RU" sz="2100" i="0" dirty="0" err="1">
                <a:effectLst/>
                <a:latin typeface="Times New Roman" panose="02020603050405020304" pitchFamily="18" charset="0"/>
                <a:cs typeface="Times New Roman" panose="02020603050405020304" pitchFamily="18" charset="0"/>
              </a:rPr>
              <a:t>здравни</a:t>
            </a:r>
            <a:r>
              <a:rPr lang="ru-RU" sz="2100" i="0" dirty="0">
                <a:effectLst/>
                <a:latin typeface="Times New Roman" panose="02020603050405020304" pitchFamily="18" charset="0"/>
                <a:cs typeface="Times New Roman" panose="02020603050405020304" pitchFamily="18" charset="0"/>
              </a:rPr>
              <a:t> </a:t>
            </a:r>
            <a:r>
              <a:rPr lang="ru-RU" sz="2100" i="0" dirty="0" err="1">
                <a:effectLst/>
                <a:latin typeface="Times New Roman" panose="02020603050405020304" pitchFamily="18" charset="0"/>
                <a:cs typeface="Times New Roman" panose="02020603050405020304" pitchFamily="18" charset="0"/>
              </a:rPr>
              <a:t>грижи</a:t>
            </a:r>
            <a:endParaRPr lang="ru-RU" sz="2100" i="0" dirty="0">
              <a:effectLst/>
              <a:latin typeface="Times New Roman" panose="02020603050405020304" pitchFamily="18" charset="0"/>
              <a:cs typeface="Times New Roman" panose="02020603050405020304" pitchFamily="18" charset="0"/>
            </a:endParaRPr>
          </a:p>
          <a:p>
            <a:pPr marL="0" indent="0" algn="l">
              <a:buNone/>
            </a:pPr>
            <a:r>
              <a:rPr lang="ru-RU" sz="2100" i="0" dirty="0">
                <a:effectLst/>
                <a:latin typeface="Times New Roman" panose="02020603050405020304" pitchFamily="18" charset="0"/>
                <a:cs typeface="Times New Roman" panose="02020603050405020304" pitchFamily="18" charset="0"/>
              </a:rPr>
              <a:t>                                  </a:t>
            </a:r>
            <a:r>
              <a:rPr lang="ru-RU" sz="2100" i="0" dirty="0" err="1">
                <a:effectLst/>
                <a:latin typeface="Times New Roman" panose="02020603050405020304" pitchFamily="18" charset="0"/>
                <a:cs typeface="Times New Roman" panose="02020603050405020304" pitchFamily="18" charset="0"/>
              </a:rPr>
              <a:t>Пешеходен</a:t>
            </a:r>
            <a:r>
              <a:rPr lang="ru-RU" sz="2100" i="0" dirty="0">
                <a:effectLst/>
                <a:latin typeface="Times New Roman" panose="02020603050405020304" pitchFamily="18" charset="0"/>
                <a:cs typeface="Times New Roman" panose="02020603050405020304" pitchFamily="18" charset="0"/>
              </a:rPr>
              <a:t> </a:t>
            </a:r>
            <a:r>
              <a:rPr lang="ru-RU" sz="2100" i="0" dirty="0" err="1">
                <a:effectLst/>
                <a:latin typeface="Times New Roman" panose="02020603050405020304" pitchFamily="18" charset="0"/>
                <a:cs typeface="Times New Roman" panose="02020603050405020304" pitchFamily="18" charset="0"/>
              </a:rPr>
              <a:t>туризъм</a:t>
            </a:r>
            <a:r>
              <a:rPr lang="ru-RU" sz="2100" i="0" dirty="0">
                <a:effectLst/>
                <a:latin typeface="Times New Roman" panose="02020603050405020304" pitchFamily="18" charset="0"/>
                <a:cs typeface="Times New Roman" panose="02020603050405020304" pitchFamily="18" charset="0"/>
              </a:rPr>
              <a:t> </a:t>
            </a:r>
            <a:endParaRPr lang="bg-BG" sz="2100" i="0" dirty="0">
              <a:effectLst/>
              <a:latin typeface="Times New Roman" panose="02020603050405020304" pitchFamily="18" charset="0"/>
              <a:cs typeface="Times New Roman" panose="02020603050405020304" pitchFamily="18" charset="0"/>
            </a:endParaRPr>
          </a:p>
          <a:p>
            <a:r>
              <a:rPr lang="ru-RU" sz="2100" b="0" i="0" dirty="0" err="1">
                <a:effectLst/>
                <a:latin typeface="Times New Roman" panose="02020603050405020304" pitchFamily="18" charset="0"/>
                <a:cs typeface="Times New Roman" panose="02020603050405020304" pitchFamily="18" charset="0"/>
              </a:rPr>
              <a:t>Ски</a:t>
            </a:r>
            <a:endParaRPr lang="ru-RU" sz="2100" b="0" i="0" dirty="0">
              <a:effectLst/>
              <a:latin typeface="Times New Roman" panose="02020603050405020304" pitchFamily="18" charset="0"/>
              <a:cs typeface="Times New Roman" panose="02020603050405020304" pitchFamily="18" charset="0"/>
            </a:endParaRPr>
          </a:p>
          <a:p>
            <a:pPr marL="0" indent="0">
              <a:buNone/>
            </a:pPr>
            <a:r>
              <a:rPr lang="ru-RU" sz="2100" b="0" i="0" dirty="0">
                <a:effectLst/>
                <a:latin typeface="Times New Roman" panose="02020603050405020304" pitchFamily="18" charset="0"/>
                <a:cs typeface="Times New Roman" panose="02020603050405020304" pitchFamily="18" charset="0"/>
              </a:rPr>
              <a:t>             </a:t>
            </a:r>
            <a:r>
              <a:rPr lang="ru-RU" sz="2100" b="0" i="0" dirty="0" err="1">
                <a:effectLst/>
                <a:latin typeface="Times New Roman" panose="02020603050405020304" pitchFamily="18" charset="0"/>
                <a:cs typeface="Times New Roman" panose="02020603050405020304" pitchFamily="18" charset="0"/>
              </a:rPr>
              <a:t>Стартъп</a:t>
            </a:r>
            <a:r>
              <a:rPr lang="ru-RU" sz="2100" b="0" i="0" dirty="0">
                <a:effectLst/>
                <a:latin typeface="Times New Roman" panose="02020603050405020304" pitchFamily="18" charset="0"/>
                <a:cs typeface="Times New Roman" panose="02020603050405020304" pitchFamily="18" charset="0"/>
              </a:rPr>
              <a:t> </a:t>
            </a:r>
            <a:r>
              <a:rPr lang="ru-RU" sz="2100" b="0" i="0" dirty="0" err="1">
                <a:effectLst/>
                <a:latin typeface="Times New Roman" panose="02020603050405020304" pitchFamily="18" charset="0"/>
                <a:cs typeface="Times New Roman" panose="02020603050405020304" pitchFamily="18" charset="0"/>
              </a:rPr>
              <a:t>инвеститори</a:t>
            </a:r>
            <a:r>
              <a:rPr lang="ru-RU" sz="2100" b="0" i="0" dirty="0">
                <a:effectLst/>
                <a:latin typeface="Times New Roman" panose="02020603050405020304" pitchFamily="18" charset="0"/>
                <a:cs typeface="Times New Roman" panose="02020603050405020304" pitchFamily="18" charset="0"/>
              </a:rPr>
              <a:t> - RING</a:t>
            </a:r>
          </a:p>
          <a:p>
            <a:r>
              <a:rPr lang="ru-RU" sz="2100" b="0" i="0" dirty="0">
                <a:effectLst/>
                <a:latin typeface="Times New Roman" panose="02020603050405020304" pitchFamily="18" charset="0"/>
                <a:cs typeface="Times New Roman" panose="02020603050405020304" pitchFamily="18" charset="0"/>
              </a:rPr>
              <a:t>                       </a:t>
            </a:r>
            <a:r>
              <a:rPr lang="ru-RU" sz="2100" b="0" i="0" dirty="0" err="1">
                <a:effectLst/>
                <a:latin typeface="Times New Roman" panose="02020603050405020304" pitchFamily="18" charset="0"/>
                <a:cs typeface="Times New Roman" panose="02020603050405020304" pitchFamily="18" charset="0"/>
              </a:rPr>
              <a:t>Сърфиране</a:t>
            </a:r>
            <a:endParaRPr lang="ru-RU" sz="2100" b="0" i="0" dirty="0">
              <a:effectLst/>
              <a:latin typeface="Times New Roman" panose="02020603050405020304" pitchFamily="18" charset="0"/>
              <a:cs typeface="Times New Roman" panose="02020603050405020304" pitchFamily="18" charset="0"/>
            </a:endParaRPr>
          </a:p>
          <a:p>
            <a:r>
              <a:rPr lang="ru-RU" sz="2100" b="0" i="0" dirty="0">
                <a:effectLst/>
                <a:latin typeface="Times New Roman" panose="02020603050405020304" pitchFamily="18" charset="0"/>
                <a:cs typeface="Times New Roman" panose="02020603050405020304" pitchFamily="18" charset="0"/>
              </a:rPr>
              <a:t>                                           </a:t>
            </a:r>
            <a:r>
              <a:rPr lang="ru-RU" sz="2100" b="0" i="0" dirty="0" err="1">
                <a:effectLst/>
                <a:latin typeface="Times New Roman" panose="02020603050405020304" pitchFamily="18" charset="0"/>
                <a:cs typeface="Times New Roman" panose="02020603050405020304" pitchFamily="18" charset="0"/>
              </a:rPr>
              <a:t>Тенис</a:t>
            </a:r>
            <a:r>
              <a:rPr lang="ru-RU" sz="2100" b="0" i="0" dirty="0">
                <a:effectLst/>
                <a:latin typeface="Times New Roman" panose="02020603050405020304" pitchFamily="18" charset="0"/>
                <a:cs typeface="Times New Roman" panose="02020603050405020304" pitchFamily="18" charset="0"/>
              </a:rPr>
              <a:t> на </a:t>
            </a:r>
            <a:r>
              <a:rPr lang="ru-RU" sz="2100" b="0" i="0" dirty="0" err="1">
                <a:effectLst/>
                <a:latin typeface="Times New Roman" panose="02020603050405020304" pitchFamily="18" charset="0"/>
                <a:cs typeface="Times New Roman" panose="02020603050405020304" pitchFamily="18" charset="0"/>
              </a:rPr>
              <a:t>маса</a:t>
            </a:r>
            <a:endParaRPr lang="ru-RU" sz="2100" b="0" i="0" dirty="0">
              <a:effectLst/>
              <a:latin typeface="Times New Roman" panose="02020603050405020304" pitchFamily="18" charset="0"/>
              <a:cs typeface="Times New Roman" panose="02020603050405020304" pitchFamily="18" charset="0"/>
            </a:endParaRPr>
          </a:p>
          <a:p>
            <a:r>
              <a:rPr lang="ru-RU" sz="2100" b="0" i="0" dirty="0">
                <a:effectLst/>
                <a:latin typeface="Times New Roman" panose="02020603050405020304" pitchFamily="18" charset="0"/>
                <a:cs typeface="Times New Roman" panose="02020603050405020304" pitchFamily="18" charset="0"/>
              </a:rPr>
              <a:t>Любители на чай</a:t>
            </a:r>
          </a:p>
          <a:p>
            <a:r>
              <a:rPr lang="ru-RU" sz="2100" dirty="0">
                <a:latin typeface="Times New Roman" panose="02020603050405020304" pitchFamily="18" charset="0"/>
                <a:cs typeface="Times New Roman" panose="02020603050405020304" pitchFamily="18" charset="0"/>
              </a:rPr>
              <a:t>                              </a:t>
            </a:r>
            <a:r>
              <a:rPr lang="ru-RU" sz="2100" dirty="0" err="1">
                <a:latin typeface="Times New Roman" panose="02020603050405020304" pitchFamily="18" charset="0"/>
                <a:cs typeface="Times New Roman" panose="02020603050405020304" pitchFamily="18" charset="0"/>
              </a:rPr>
              <a:t>Т</a:t>
            </a:r>
            <a:r>
              <a:rPr lang="ru-RU" sz="2100" b="0" i="0" dirty="0" err="1">
                <a:effectLst/>
                <a:latin typeface="Times New Roman" panose="02020603050405020304" pitchFamily="18" charset="0"/>
                <a:cs typeface="Times New Roman" panose="02020603050405020304" pitchFamily="18" charset="0"/>
              </a:rPr>
              <a:t>енис</a:t>
            </a:r>
            <a:endParaRPr lang="bg-BG" sz="2100" b="0" i="0" dirty="0">
              <a:effectLst/>
              <a:latin typeface="Times New Roman" panose="02020603050405020304" pitchFamily="18" charset="0"/>
              <a:cs typeface="Times New Roman" panose="02020603050405020304" pitchFamily="18" charset="0"/>
            </a:endParaRPr>
          </a:p>
          <a:p>
            <a:endParaRPr lang="bg-BG" dirty="0"/>
          </a:p>
        </p:txBody>
      </p:sp>
      <p:pic>
        <p:nvPicPr>
          <p:cNvPr id="5" name="Картина 4" descr="Картина, която съдържа човек, на открито, дрехи, небе">
            <a:extLst>
              <a:ext uri="{FF2B5EF4-FFF2-40B4-BE49-F238E27FC236}">
                <a16:creationId xmlns:a16="http://schemas.microsoft.com/office/drawing/2014/main" id="{76FD4C87-A89C-ABA9-2662-81752A226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602" y="1472923"/>
            <a:ext cx="5711370" cy="4151087"/>
          </a:xfrm>
          <a:prstGeom prst="rect">
            <a:avLst/>
          </a:prstGeom>
        </p:spPr>
      </p:pic>
    </p:spTree>
    <p:extLst>
      <p:ext uri="{BB962C8B-B14F-4D97-AF65-F5344CB8AC3E}">
        <p14:creationId xmlns:p14="http://schemas.microsoft.com/office/powerpoint/2010/main" val="304824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8E4B349-F449-45DA-A7EA-3641A388242D}"/>
              </a:ext>
            </a:extLst>
          </p:cNvPr>
          <p:cNvSpPr>
            <a:spLocks noGrp="1"/>
          </p:cNvSpPr>
          <p:nvPr>
            <p:ph type="title"/>
          </p:nvPr>
        </p:nvSpPr>
        <p:spPr>
          <a:xfrm>
            <a:off x="280570" y="4462846"/>
            <a:ext cx="7114572" cy="555112"/>
          </a:xfrm>
        </p:spPr>
        <p:txBody>
          <a:bodyPr>
            <a:noAutofit/>
          </a:bodyPr>
          <a:lstStyle/>
          <a:p>
            <a:r>
              <a:rPr lang="bs-Latn-BA" sz="3600" dirty="0">
                <a:latin typeface="Times New Roman" panose="02020603050405020304" pitchFamily="18" charset="0"/>
                <a:cs typeface="Times New Roman" panose="02020603050405020304" pitchFamily="18" charset="0"/>
              </a:rPr>
              <a:t>Rotary Action Groups</a:t>
            </a:r>
            <a:endParaRPr lang="bg-BG" sz="3600" dirty="0">
              <a:latin typeface="Times New Roman" panose="02020603050405020304" pitchFamily="18" charset="0"/>
              <a:cs typeface="Times New Roman" panose="02020603050405020304" pitchFamily="18" charset="0"/>
            </a:endParaRPr>
          </a:p>
        </p:txBody>
      </p:sp>
      <p:pic>
        <p:nvPicPr>
          <p:cNvPr id="6" name="Контейнер за картина 5" descr="Картина, която съдържа дрехи, човек, мъж, Човешко лице&#10;&#10;Генерираното от ИИ съдържание може да е неправилно.">
            <a:extLst>
              <a:ext uri="{FF2B5EF4-FFF2-40B4-BE49-F238E27FC236}">
                <a16:creationId xmlns:a16="http://schemas.microsoft.com/office/drawing/2014/main" id="{7DA76E8B-8EFD-F3A9-7454-7439EA7621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794" y="274899"/>
            <a:ext cx="7114572" cy="4001947"/>
          </a:xfrm>
        </p:spPr>
      </p:pic>
      <p:sp>
        <p:nvSpPr>
          <p:cNvPr id="4" name="Текстов контейнер 3">
            <a:extLst>
              <a:ext uri="{FF2B5EF4-FFF2-40B4-BE49-F238E27FC236}">
                <a16:creationId xmlns:a16="http://schemas.microsoft.com/office/drawing/2014/main" id="{BF10E4F8-A480-4A68-A82C-71D8A381B107}"/>
              </a:ext>
            </a:extLst>
          </p:cNvPr>
          <p:cNvSpPr>
            <a:spLocks noGrp="1"/>
          </p:cNvSpPr>
          <p:nvPr>
            <p:ph type="body" sz="half" idx="4294967295"/>
          </p:nvPr>
        </p:nvSpPr>
        <p:spPr>
          <a:xfrm>
            <a:off x="7616142" y="274899"/>
            <a:ext cx="4282240" cy="3770313"/>
          </a:xfrm>
        </p:spPr>
        <p:txBody>
          <a:bodyPr>
            <a:noAutofit/>
          </a:bodyPr>
          <a:lstStyle/>
          <a:p>
            <a:pPr marL="0" indent="0">
              <a:buNone/>
            </a:pPr>
            <a:r>
              <a:rPr lang="ru-RU" sz="1800" b="1" dirty="0" err="1">
                <a:latin typeface="Times New Roman" panose="02020603050405020304" pitchFamily="18" charset="0"/>
                <a:cs typeface="Times New Roman" panose="02020603050405020304" pitchFamily="18" charset="0"/>
              </a:rPr>
              <a:t>Ротарианските</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групи</a:t>
            </a:r>
            <a:r>
              <a:rPr lang="ru-RU" sz="1800" b="1" dirty="0">
                <a:latin typeface="Times New Roman" panose="02020603050405020304" pitchFamily="18" charset="0"/>
                <a:cs typeface="Times New Roman" panose="02020603050405020304" pitchFamily="18" charset="0"/>
              </a:rPr>
              <a:t> за действие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независими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свързани</a:t>
            </a:r>
            <a:r>
              <a:rPr lang="ru-RU" sz="1800" dirty="0">
                <a:latin typeface="Times New Roman" panose="02020603050405020304" pitchFamily="18" charset="0"/>
                <a:cs typeface="Times New Roman" panose="02020603050405020304" pitchFamily="18" charset="0"/>
              </a:rPr>
              <a:t> с Ротари </a:t>
            </a:r>
            <a:r>
              <a:rPr lang="ru-RU" sz="1800" dirty="0" err="1">
                <a:latin typeface="Times New Roman" panose="02020603050405020304" pitchFamily="18" charset="0"/>
                <a:cs typeface="Times New Roman" panose="02020603050405020304" pitchFamily="18" charset="0"/>
              </a:rPr>
              <a:t>групи</a:t>
            </a:r>
            <a:r>
              <a:rPr lang="ru-RU" sz="1800" dirty="0">
                <a:latin typeface="Times New Roman" panose="02020603050405020304" pitchFamily="18" charset="0"/>
                <a:cs typeface="Times New Roman" panose="02020603050405020304" pitchFamily="18" charset="0"/>
              </a:rPr>
              <a:t> от хора от </a:t>
            </a:r>
            <a:r>
              <a:rPr lang="ru-RU" sz="1800" dirty="0" err="1">
                <a:latin typeface="Times New Roman" panose="02020603050405020304" pitchFamily="18" charset="0"/>
                <a:cs typeface="Times New Roman" panose="02020603050405020304" pitchFamily="18" charset="0"/>
              </a:rPr>
              <a:t>цял</a:t>
            </a:r>
            <a:r>
              <a:rPr lang="ru-RU" sz="1800" dirty="0">
                <a:latin typeface="Times New Roman" panose="02020603050405020304" pitchFamily="18" charset="0"/>
                <a:cs typeface="Times New Roman" panose="02020603050405020304" pitchFamily="18" charset="0"/>
              </a:rPr>
              <a:t> ​​свят, </a:t>
            </a:r>
            <a:r>
              <a:rPr lang="ru-RU" sz="1800" dirty="0" err="1">
                <a:latin typeface="Times New Roman" panose="02020603050405020304" pitchFamily="18" charset="0"/>
                <a:cs typeface="Times New Roman" panose="02020603050405020304" pitchFamily="18" charset="0"/>
              </a:rPr>
              <a:t>които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експерти</a:t>
            </a:r>
            <a:r>
              <a:rPr lang="ru-RU" sz="1800" dirty="0">
                <a:latin typeface="Times New Roman" panose="02020603050405020304" pitchFamily="18" charset="0"/>
                <a:cs typeface="Times New Roman" panose="02020603050405020304" pitchFamily="18" charset="0"/>
              </a:rPr>
              <a:t> в </a:t>
            </a:r>
            <a:r>
              <a:rPr lang="ru-RU" sz="1800" dirty="0" err="1">
                <a:latin typeface="Times New Roman" panose="02020603050405020304" pitchFamily="18" charset="0"/>
                <a:cs typeface="Times New Roman" panose="02020603050405020304" pitchFamily="18" charset="0"/>
              </a:rPr>
              <a:t>определени</a:t>
            </a:r>
            <a:r>
              <a:rPr lang="ru-RU" sz="1800" dirty="0">
                <a:latin typeface="Times New Roman" panose="02020603050405020304" pitchFamily="18" charset="0"/>
                <a:cs typeface="Times New Roman" panose="02020603050405020304" pitchFamily="18" charset="0"/>
              </a:rPr>
              <a:t> области, </a:t>
            </a:r>
            <a:r>
              <a:rPr lang="ru-RU" sz="1800" dirty="0" err="1">
                <a:latin typeface="Times New Roman" panose="02020603050405020304" pitchFamily="18" charset="0"/>
                <a:cs typeface="Times New Roman" panose="02020603050405020304" pitchFamily="18" charset="0"/>
              </a:rPr>
              <a:t>като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икономическо</a:t>
            </a:r>
            <a:r>
              <a:rPr lang="ru-RU" sz="1800" dirty="0">
                <a:latin typeface="Times New Roman" panose="02020603050405020304" pitchFamily="18" charset="0"/>
                <a:cs typeface="Times New Roman" panose="02020603050405020304" pitchFamily="18" charset="0"/>
              </a:rPr>
              <a:t> развитие, мир, превенция на </a:t>
            </a:r>
            <a:r>
              <a:rPr lang="ru-RU" sz="1800" dirty="0" err="1">
                <a:latin typeface="Times New Roman" panose="02020603050405020304" pitchFamily="18" charset="0"/>
                <a:cs typeface="Times New Roman" panose="02020603050405020304" pitchFamily="18" charset="0"/>
              </a:rPr>
              <a:t>пристрастяването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околна</a:t>
            </a:r>
            <a:r>
              <a:rPr lang="ru-RU" sz="1800" dirty="0">
                <a:latin typeface="Times New Roman" panose="02020603050405020304" pitchFamily="18" charset="0"/>
                <a:cs typeface="Times New Roman" panose="02020603050405020304" pitchFamily="18" charset="0"/>
              </a:rPr>
              <a:t> среда или вода.</a:t>
            </a:r>
          </a:p>
          <a:p>
            <a:pPr marL="0" indent="0">
              <a:buNone/>
            </a:pPr>
            <a:endParaRPr lang="bg-BG" sz="1800" dirty="0">
              <a:latin typeface="Times New Roman" panose="02020603050405020304" pitchFamily="18" charset="0"/>
              <a:cs typeface="Times New Roman" panose="02020603050405020304" pitchFamily="18" charset="0"/>
            </a:endParaRPr>
          </a:p>
          <a:p>
            <a:pPr marL="0" indent="0">
              <a:buNone/>
            </a:pPr>
            <a:r>
              <a:rPr lang="ru-RU" sz="1800" b="1" dirty="0" err="1">
                <a:latin typeface="Times New Roman" panose="02020603050405020304" pitchFamily="18" charset="0"/>
                <a:cs typeface="Times New Roman" panose="02020603050405020304" pitchFamily="18" charset="0"/>
              </a:rPr>
              <a:t>Групите</a:t>
            </a:r>
            <a:r>
              <a:rPr lang="ru-RU" sz="1800" b="1" dirty="0">
                <a:latin typeface="Times New Roman" panose="02020603050405020304" pitchFamily="18" charset="0"/>
                <a:cs typeface="Times New Roman" panose="02020603050405020304" pitchFamily="18" charset="0"/>
              </a:rPr>
              <a:t> за действие </a:t>
            </a:r>
            <a:r>
              <a:rPr lang="ru-RU" sz="1800" dirty="0" err="1">
                <a:latin typeface="Times New Roman" panose="02020603050405020304" pitchFamily="18" charset="0"/>
                <a:cs typeface="Times New Roman" panose="02020603050405020304" pitchFamily="18" charset="0"/>
              </a:rPr>
              <a:t>предлагат</a:t>
            </a:r>
            <a:r>
              <a:rPr lang="ru-RU" sz="1800" dirty="0">
                <a:latin typeface="Times New Roman" panose="02020603050405020304" pitchFamily="18" charset="0"/>
                <a:cs typeface="Times New Roman" panose="02020603050405020304" pitchFamily="18" charset="0"/>
              </a:rPr>
              <a:t> своя технически опит и </a:t>
            </a:r>
            <a:r>
              <a:rPr lang="ru-RU" sz="1800" dirty="0" err="1">
                <a:latin typeface="Times New Roman" panose="02020603050405020304" pitchFamily="18" charset="0"/>
                <a:cs typeface="Times New Roman" panose="02020603050405020304" pitchFamily="18" charset="0"/>
              </a:rPr>
              <a:t>подкрепа</a:t>
            </a:r>
            <a:r>
              <a:rPr lang="ru-RU" sz="1800" dirty="0">
                <a:latin typeface="Times New Roman" panose="02020603050405020304" pitchFamily="18" charset="0"/>
                <a:cs typeface="Times New Roman" panose="02020603050405020304" pitchFamily="18" charset="0"/>
              </a:rPr>
              <a:t>, за да </a:t>
            </a:r>
            <a:r>
              <a:rPr lang="ru-RU" sz="1800" dirty="0" err="1">
                <a:latin typeface="Times New Roman" panose="02020603050405020304" pitchFamily="18" charset="0"/>
                <a:cs typeface="Times New Roman" panose="02020603050405020304" pitchFamily="18" charset="0"/>
              </a:rPr>
              <a:t>помогнат</a:t>
            </a:r>
            <a:r>
              <a:rPr lang="ru-RU" sz="1800" dirty="0">
                <a:latin typeface="Times New Roman" panose="02020603050405020304" pitchFamily="18" charset="0"/>
                <a:cs typeface="Times New Roman" panose="02020603050405020304" pitchFamily="18" charset="0"/>
              </a:rPr>
              <a:t> на Ротари </a:t>
            </a:r>
            <a:r>
              <a:rPr lang="ru-RU" sz="1800" dirty="0" err="1">
                <a:latin typeface="Times New Roman" panose="02020603050405020304" pitchFamily="18" charset="0"/>
                <a:cs typeface="Times New Roman" panose="02020603050405020304" pitchFamily="18" charset="0"/>
              </a:rPr>
              <a:t>клубовете</a:t>
            </a:r>
            <a:r>
              <a:rPr lang="ru-RU" sz="1800" dirty="0">
                <a:latin typeface="Times New Roman" panose="02020603050405020304" pitchFamily="18" charset="0"/>
                <a:cs typeface="Times New Roman" panose="02020603050405020304" pitchFamily="18" charset="0"/>
              </a:rPr>
              <a:t> да </a:t>
            </a:r>
            <a:r>
              <a:rPr lang="ru-RU" sz="1800" dirty="0" err="1">
                <a:latin typeface="Times New Roman" panose="02020603050405020304" pitchFamily="18" charset="0"/>
                <a:cs typeface="Times New Roman" panose="02020603050405020304" pitchFamily="18" charset="0"/>
              </a:rPr>
              <a:t>планират</a:t>
            </a:r>
            <a:r>
              <a:rPr lang="ru-RU" sz="1800" dirty="0">
                <a:latin typeface="Times New Roman" panose="02020603050405020304" pitchFamily="18" charset="0"/>
                <a:cs typeface="Times New Roman" panose="02020603050405020304" pitchFamily="18" charset="0"/>
              </a:rPr>
              <a:t> и </a:t>
            </a:r>
            <a:r>
              <a:rPr lang="ru-RU" sz="1800" dirty="0" err="1">
                <a:latin typeface="Times New Roman" panose="02020603050405020304" pitchFamily="18" charset="0"/>
                <a:cs typeface="Times New Roman" panose="02020603050405020304" pitchFamily="18" charset="0"/>
              </a:rPr>
              <a:t>реализират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проекти</a:t>
            </a:r>
            <a:r>
              <a:rPr lang="ru-RU" sz="1800" dirty="0">
                <a:latin typeface="Times New Roman" panose="02020603050405020304" pitchFamily="18" charset="0"/>
                <a:cs typeface="Times New Roman" panose="02020603050405020304" pitchFamily="18" charset="0"/>
              </a:rPr>
              <a:t> за </a:t>
            </a:r>
            <a:r>
              <a:rPr lang="ru-RU" sz="1800" dirty="0" err="1">
                <a:latin typeface="Times New Roman" panose="02020603050405020304" pitchFamily="18" charset="0"/>
                <a:cs typeface="Times New Roman" panose="02020603050405020304" pitchFamily="18" charset="0"/>
              </a:rPr>
              <a:t>увеличаване</a:t>
            </a:r>
            <a:r>
              <a:rPr lang="ru-RU" sz="1800" dirty="0">
                <a:latin typeface="Times New Roman" panose="02020603050405020304" pitchFamily="18" charset="0"/>
                <a:cs typeface="Times New Roman" panose="02020603050405020304" pitchFamily="18" charset="0"/>
              </a:rPr>
              <a:t> на </a:t>
            </a:r>
            <a:r>
              <a:rPr lang="ru-RU" sz="1800" dirty="0" err="1">
                <a:latin typeface="Times New Roman" panose="02020603050405020304" pitchFamily="18" charset="0"/>
                <a:cs typeface="Times New Roman" panose="02020603050405020304" pitchFamily="18" charset="0"/>
              </a:rPr>
              <a:t>въздействието</a:t>
            </a:r>
            <a:r>
              <a:rPr lang="ru-RU" sz="1800" dirty="0">
                <a:latin typeface="Times New Roman" panose="02020603050405020304" pitchFamily="18" charset="0"/>
                <a:cs typeface="Times New Roman" panose="02020603050405020304" pitchFamily="18" charset="0"/>
              </a:rPr>
              <a:t> си, един от </a:t>
            </a:r>
            <a:r>
              <a:rPr lang="ru-RU" sz="1800" dirty="0" err="1">
                <a:latin typeface="Times New Roman" panose="02020603050405020304" pitchFamily="18" charset="0"/>
                <a:cs typeface="Times New Roman" panose="02020603050405020304" pitchFamily="18" charset="0"/>
              </a:rPr>
              <a:t>стратегическите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приоритети</a:t>
            </a:r>
            <a:r>
              <a:rPr lang="ru-RU" sz="1800" dirty="0">
                <a:latin typeface="Times New Roman" panose="02020603050405020304" pitchFamily="18" charset="0"/>
                <a:cs typeface="Times New Roman" panose="02020603050405020304" pitchFamily="18" charset="0"/>
              </a:rPr>
              <a:t> на Ротари. </a:t>
            </a:r>
          </a:p>
        </p:txBody>
      </p:sp>
    </p:spTree>
    <p:extLst>
      <p:ext uri="{BB962C8B-B14F-4D97-AF65-F5344CB8AC3E}">
        <p14:creationId xmlns:p14="http://schemas.microsoft.com/office/powerpoint/2010/main" val="2529924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99967431-0DBC-4FB0-9BB5-7E1CCABCF69F}"/>
              </a:ext>
            </a:extLst>
          </p:cNvPr>
          <p:cNvSpPr>
            <a:spLocks noGrp="1"/>
          </p:cNvSpPr>
          <p:nvPr>
            <p:ph type="title"/>
          </p:nvPr>
        </p:nvSpPr>
        <p:spPr/>
        <p:txBody>
          <a:bodyPr>
            <a:noAutofit/>
          </a:bodyPr>
          <a:lstStyle/>
          <a:p>
            <a:r>
              <a:rPr lang="bg-BG" sz="3600" dirty="0">
                <a:latin typeface="Times New Roman" panose="02020603050405020304" pitchFamily="18" charset="0"/>
                <a:cs typeface="Times New Roman" panose="02020603050405020304" pitchFamily="18" charset="0"/>
              </a:rPr>
              <a:t>Ротариански групи за действие</a:t>
            </a:r>
          </a:p>
        </p:txBody>
      </p:sp>
      <p:pic>
        <p:nvPicPr>
          <p:cNvPr id="9" name="Контейнер за съдържание 8" descr="Картина, която съдържа на открито, човек, дрехи, вода">
            <a:extLst>
              <a:ext uri="{FF2B5EF4-FFF2-40B4-BE49-F238E27FC236}">
                <a16:creationId xmlns:a16="http://schemas.microsoft.com/office/drawing/2014/main" id="{B991B77D-0E2E-7560-59E9-19A2BCB10D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366" y="1382451"/>
            <a:ext cx="2667000" cy="4000500"/>
          </a:xfrm>
        </p:spPr>
      </p:pic>
      <p:sp>
        <p:nvSpPr>
          <p:cNvPr id="6" name="Контейнер за съдържание 5">
            <a:extLst>
              <a:ext uri="{FF2B5EF4-FFF2-40B4-BE49-F238E27FC236}">
                <a16:creationId xmlns:a16="http://schemas.microsoft.com/office/drawing/2014/main" id="{251624DE-2B5E-49B0-9133-C05F7FD6FA3C}"/>
              </a:ext>
            </a:extLst>
          </p:cNvPr>
          <p:cNvSpPr>
            <a:spLocks noGrp="1"/>
          </p:cNvSpPr>
          <p:nvPr>
            <p:ph sz="quarter" idx="4294967295"/>
          </p:nvPr>
        </p:nvSpPr>
        <p:spPr>
          <a:xfrm>
            <a:off x="3345084" y="1382451"/>
            <a:ext cx="8594201" cy="4688471"/>
          </a:xfrm>
        </p:spPr>
        <p:txBody>
          <a:bodyPr>
            <a:noAutofit/>
          </a:bodyPr>
          <a:lstStyle/>
          <a:p>
            <a:pPr marL="0" indent="0">
              <a:buNone/>
            </a:pPr>
            <a:r>
              <a:rPr lang="bg-BG" sz="1800" dirty="0">
                <a:latin typeface="Times New Roman" panose="02020603050405020304" pitchFamily="18" charset="0"/>
                <a:cs typeface="Times New Roman" panose="02020603050405020304" pitchFamily="18" charset="0"/>
              </a:rPr>
              <a:t>Те са независими, свързани с Ротари и обединяват хора с експертни познания в определена област.</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r>
              <a:rPr lang="ru-RU" sz="1800" dirty="0" err="1">
                <a:latin typeface="Times New Roman" panose="02020603050405020304" pitchFamily="18" charset="0"/>
                <a:cs typeface="Times New Roman" panose="02020603050405020304" pitchFamily="18" charset="0"/>
              </a:rPr>
              <a:t>Всеки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включително</a:t>
            </a:r>
            <a:r>
              <a:rPr lang="ru-RU" sz="1800" dirty="0">
                <a:latin typeface="Times New Roman" panose="02020603050405020304" pitchFamily="18" charset="0"/>
                <a:cs typeface="Times New Roman" panose="02020603050405020304" pitchFamily="18" charset="0"/>
              </a:rPr>
              <a:t> и </a:t>
            </a:r>
            <a:r>
              <a:rPr lang="ru-RU" sz="1800" dirty="0" err="1">
                <a:latin typeface="Times New Roman" panose="02020603050405020304" pitchFamily="18" charset="0"/>
                <a:cs typeface="Times New Roman" panose="02020603050405020304" pitchFamily="18" charset="0"/>
              </a:rPr>
              <a:t>неротарианец</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който</a:t>
            </a:r>
            <a:r>
              <a:rPr lang="ru-RU" sz="1800" dirty="0">
                <a:latin typeface="Times New Roman" panose="02020603050405020304" pitchFamily="18" charset="0"/>
                <a:cs typeface="Times New Roman" panose="02020603050405020304" pitchFamily="18" charset="0"/>
              </a:rPr>
              <a:t> е специалист в дадена </a:t>
            </a:r>
            <a:r>
              <a:rPr lang="ru-RU" sz="1800" dirty="0" err="1">
                <a:latin typeface="Times New Roman" panose="02020603050405020304" pitchFamily="18" charset="0"/>
                <a:cs typeface="Times New Roman" panose="02020603050405020304" pitchFamily="18" charset="0"/>
              </a:rPr>
              <a:t>област</a:t>
            </a:r>
            <a:r>
              <a:rPr lang="ru-RU" sz="1800" dirty="0">
                <a:latin typeface="Times New Roman" panose="02020603050405020304" pitchFamily="18" charset="0"/>
                <a:cs typeface="Times New Roman" panose="02020603050405020304" pitchFamily="18" charset="0"/>
              </a:rPr>
              <a:t>, иска да </a:t>
            </a:r>
            <a:r>
              <a:rPr lang="ru-RU" sz="1800" dirty="0" err="1">
                <a:latin typeface="Times New Roman" panose="02020603050405020304" pitchFamily="18" charset="0"/>
                <a:cs typeface="Times New Roman" panose="02020603050405020304" pitchFamily="18" charset="0"/>
              </a:rPr>
              <a:t>сподели</a:t>
            </a:r>
            <a:r>
              <a:rPr lang="ru-RU" sz="1800" dirty="0">
                <a:latin typeface="Times New Roman" panose="02020603050405020304" pitchFamily="18" charset="0"/>
                <a:cs typeface="Times New Roman" panose="02020603050405020304" pitchFamily="18" charset="0"/>
              </a:rPr>
              <a:t> опита си с нас за да </a:t>
            </a:r>
            <a:r>
              <a:rPr lang="ru-RU" sz="1800" dirty="0" err="1">
                <a:latin typeface="Times New Roman" panose="02020603050405020304" pitchFamily="18" charset="0"/>
                <a:cs typeface="Times New Roman" panose="02020603050405020304" pitchFamily="18" charset="0"/>
              </a:rPr>
              <a:t>направи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положителна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промяна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може</a:t>
            </a:r>
            <a:r>
              <a:rPr lang="ru-RU" sz="1800" dirty="0">
                <a:latin typeface="Times New Roman" panose="02020603050405020304" pitchFamily="18" charset="0"/>
                <a:cs typeface="Times New Roman" panose="02020603050405020304" pitchFamily="18" charset="0"/>
              </a:rPr>
              <a:t> да се </a:t>
            </a:r>
            <a:r>
              <a:rPr lang="ru-RU" sz="1800" dirty="0" err="1">
                <a:latin typeface="Times New Roman" panose="02020603050405020304" pitchFamily="18" charset="0"/>
                <a:cs typeface="Times New Roman" panose="02020603050405020304" pitchFamily="18" charset="0"/>
              </a:rPr>
              <a:t>присъедини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към</a:t>
            </a:r>
            <a:r>
              <a:rPr lang="ru-RU" sz="1800"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група</a:t>
            </a:r>
            <a:r>
              <a:rPr lang="ru-RU" sz="1800" b="1" dirty="0">
                <a:latin typeface="Times New Roman" panose="02020603050405020304" pitchFamily="18" charset="0"/>
                <a:cs typeface="Times New Roman" panose="02020603050405020304" pitchFamily="18" charset="0"/>
              </a:rPr>
              <a:t> за действие.</a:t>
            </a:r>
            <a:endParaRPr lang="en-US" sz="1800" b="1" dirty="0">
              <a:latin typeface="Times New Roman" panose="02020603050405020304" pitchFamily="18" charset="0"/>
              <a:cs typeface="Times New Roman" panose="02020603050405020304" pitchFamily="18" charset="0"/>
            </a:endParaRPr>
          </a:p>
          <a:p>
            <a:pPr marL="0" indent="0">
              <a:buNone/>
            </a:pPr>
            <a:endParaRPr lang="ru-RU" sz="1800" b="1" dirty="0">
              <a:latin typeface="Times New Roman" panose="02020603050405020304" pitchFamily="18" charset="0"/>
              <a:cs typeface="Times New Roman" panose="02020603050405020304" pitchFamily="18" charset="0"/>
            </a:endParaRPr>
          </a:p>
          <a:p>
            <a:pPr marL="0" indent="0">
              <a:buNone/>
            </a:pPr>
            <a:r>
              <a:rPr lang="ru-RU" sz="1800" b="1" dirty="0" err="1">
                <a:latin typeface="Times New Roman" panose="02020603050405020304" pitchFamily="18" charset="0"/>
                <a:cs typeface="Times New Roman" panose="02020603050405020304" pitchFamily="18" charset="0"/>
              </a:rPr>
              <a:t>Свържете</a:t>
            </a:r>
            <a:r>
              <a:rPr lang="ru-RU" sz="1800" b="1" dirty="0">
                <a:latin typeface="Times New Roman" panose="02020603050405020304" pitchFamily="18" charset="0"/>
                <a:cs typeface="Times New Roman" panose="02020603050405020304" pitchFamily="18" charset="0"/>
              </a:rPr>
              <a:t> се с Ротари </a:t>
            </a:r>
            <a:r>
              <a:rPr lang="ru-RU" sz="1800" b="1" dirty="0" err="1">
                <a:latin typeface="Times New Roman" panose="02020603050405020304" pitchFamily="18" charset="0"/>
                <a:cs typeface="Times New Roman" panose="02020603050405020304" pitchFamily="18" charset="0"/>
              </a:rPr>
              <a:t>група</a:t>
            </a:r>
            <a:r>
              <a:rPr lang="ru-RU" sz="1800" b="1" dirty="0">
                <a:latin typeface="Times New Roman" panose="02020603050405020304" pitchFamily="18" charset="0"/>
                <a:cs typeface="Times New Roman" panose="02020603050405020304" pitchFamily="18" charset="0"/>
              </a:rPr>
              <a:t> за действие</a:t>
            </a:r>
            <a:r>
              <a:rPr lang="ru-RU" sz="1800" dirty="0">
                <a:latin typeface="Times New Roman" panose="02020603050405020304" pitchFamily="18" charset="0"/>
                <a:cs typeface="Times New Roman" panose="02020603050405020304" pitchFamily="18" charset="0"/>
              </a:rPr>
              <a:t>, за да получите </a:t>
            </a:r>
            <a:r>
              <a:rPr lang="ru-RU" sz="1800" dirty="0" err="1">
                <a:latin typeface="Times New Roman" panose="02020603050405020304" pitchFamily="18" charset="0"/>
                <a:cs typeface="Times New Roman" panose="02020603050405020304" pitchFamily="18" charset="0"/>
              </a:rPr>
              <a:t>експертни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съвети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относно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планирането</a:t>
            </a:r>
            <a:r>
              <a:rPr lang="ru-RU" sz="1800" dirty="0">
                <a:latin typeface="Times New Roman" panose="02020603050405020304" pitchFamily="18" charset="0"/>
                <a:cs typeface="Times New Roman" panose="02020603050405020304" pitchFamily="18" charset="0"/>
              </a:rPr>
              <a:t> и </a:t>
            </a:r>
            <a:r>
              <a:rPr lang="ru-RU" sz="1800" dirty="0" err="1">
                <a:latin typeface="Times New Roman" panose="02020603050405020304" pitchFamily="18" charset="0"/>
                <a:cs typeface="Times New Roman" panose="02020603050405020304" pitchFamily="18" charset="0"/>
              </a:rPr>
              <a:t>изпълнението</a:t>
            </a:r>
            <a:r>
              <a:rPr lang="ru-RU" sz="1800" dirty="0">
                <a:latin typeface="Times New Roman" panose="02020603050405020304" pitchFamily="18" charset="0"/>
                <a:cs typeface="Times New Roman" panose="02020603050405020304" pitchFamily="18" charset="0"/>
              </a:rPr>
              <a:t> на </a:t>
            </a:r>
            <a:r>
              <a:rPr lang="ru-RU" sz="1800" dirty="0" err="1">
                <a:latin typeface="Times New Roman" panose="02020603050405020304" pitchFamily="18" charset="0"/>
                <a:cs typeface="Times New Roman" panose="02020603050405020304" pitchFamily="18" charset="0"/>
              </a:rPr>
              <a:t>проекти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включително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тези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финансирани</a:t>
            </a:r>
            <a:r>
              <a:rPr lang="ru-RU" sz="1800" dirty="0">
                <a:latin typeface="Times New Roman" panose="02020603050405020304" pitchFamily="18" charset="0"/>
                <a:cs typeface="Times New Roman" panose="02020603050405020304" pitchFamily="18" charset="0"/>
              </a:rPr>
              <a:t> от </a:t>
            </a:r>
            <a:r>
              <a:rPr lang="ru-RU" sz="1800" dirty="0" err="1">
                <a:latin typeface="Times New Roman" panose="02020603050405020304" pitchFamily="18" charset="0"/>
                <a:cs typeface="Times New Roman" panose="02020603050405020304" pitchFamily="18" charset="0"/>
              </a:rPr>
              <a:t>дистриктни</a:t>
            </a:r>
            <a:r>
              <a:rPr lang="ru-RU" sz="1800" dirty="0">
                <a:latin typeface="Times New Roman" panose="02020603050405020304" pitchFamily="18" charset="0"/>
                <a:cs typeface="Times New Roman" panose="02020603050405020304" pitchFamily="18" charset="0"/>
              </a:rPr>
              <a:t> и </a:t>
            </a:r>
            <a:r>
              <a:rPr lang="ru-RU" sz="1800" dirty="0" err="1">
                <a:latin typeface="Times New Roman" panose="02020603050405020304" pitchFamily="18" charset="0"/>
                <a:cs typeface="Times New Roman" panose="02020603050405020304" pitchFamily="18" charset="0"/>
              </a:rPr>
              <a:t>глобални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безвъзмездни</a:t>
            </a:r>
            <a:r>
              <a:rPr lang="ru-RU" sz="1800" dirty="0">
                <a:latin typeface="Times New Roman" panose="02020603050405020304" pitchFamily="18" charset="0"/>
                <a:cs typeface="Times New Roman" panose="02020603050405020304" pitchFamily="18" charset="0"/>
              </a:rPr>
              <a:t> средства на </a:t>
            </a:r>
            <a:r>
              <a:rPr lang="ru-RU" sz="1800" dirty="0" err="1">
                <a:latin typeface="Times New Roman" panose="02020603050405020304" pitchFamily="18" charset="0"/>
                <a:cs typeface="Times New Roman" panose="02020603050405020304" pitchFamily="18" charset="0"/>
              </a:rPr>
              <a:t>Фондация</a:t>
            </a:r>
            <a:r>
              <a:rPr lang="ru-RU" sz="1800" dirty="0">
                <a:latin typeface="Times New Roman" panose="02020603050405020304" pitchFamily="18" charset="0"/>
                <a:cs typeface="Times New Roman" panose="02020603050405020304" pitchFamily="18" charset="0"/>
              </a:rPr>
              <a:t> Ротари</a:t>
            </a:r>
          </a:p>
          <a:p>
            <a:pPr marL="0" indent="0">
              <a:buNone/>
            </a:pPr>
            <a:r>
              <a:rPr lang="ru-RU" sz="1800" dirty="0" err="1">
                <a:latin typeface="Times New Roman" panose="02020603050405020304" pitchFamily="18" charset="0"/>
                <a:cs typeface="Times New Roman" panose="02020603050405020304" pitchFamily="18" charset="0"/>
              </a:rPr>
              <a:t>Свържете</a:t>
            </a:r>
            <a:r>
              <a:rPr lang="ru-RU" sz="1800" dirty="0">
                <a:latin typeface="Times New Roman" panose="02020603050405020304" pitchFamily="18" charset="0"/>
                <a:cs typeface="Times New Roman" panose="02020603050405020304" pitchFamily="18" charset="0"/>
              </a:rPr>
              <a:t> се с </a:t>
            </a:r>
            <a:r>
              <a:rPr lang="ru-RU" sz="1800" dirty="0" err="1">
                <a:latin typeface="Times New Roman" panose="02020603050405020304" pitchFamily="18" charset="0"/>
                <a:cs typeface="Times New Roman" panose="02020603050405020304" pitchFamily="18" charset="0"/>
              </a:rPr>
              <a:t>потенциални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партньори</a:t>
            </a:r>
            <a:r>
              <a:rPr lang="ru-RU" sz="1800" dirty="0">
                <a:latin typeface="Times New Roman" panose="02020603050405020304" pitchFamily="18" charset="0"/>
                <a:cs typeface="Times New Roman" panose="02020603050405020304" pitchFamily="18" charset="0"/>
              </a:rPr>
              <a:t> по проекта, </a:t>
            </a:r>
            <a:r>
              <a:rPr lang="ru-RU" sz="1800" dirty="0" err="1">
                <a:latin typeface="Times New Roman" panose="02020603050405020304" pitchFamily="18" charset="0"/>
                <a:cs typeface="Times New Roman" panose="02020603050405020304" pitchFamily="18" charset="0"/>
              </a:rPr>
              <a:t>както</a:t>
            </a:r>
            <a:r>
              <a:rPr lang="ru-RU" sz="1800" dirty="0">
                <a:latin typeface="Times New Roman" panose="02020603050405020304" pitchFamily="18" charset="0"/>
                <a:cs typeface="Times New Roman" panose="02020603050405020304" pitchFamily="18" charset="0"/>
              </a:rPr>
              <a:t> в </a:t>
            </a:r>
            <a:r>
              <a:rPr lang="ru-RU" sz="1800" dirty="0" err="1">
                <a:latin typeface="Times New Roman" panose="02020603050405020304" pitchFamily="18" charset="0"/>
                <a:cs typeface="Times New Roman" panose="02020603050405020304" pitchFamily="18" charset="0"/>
              </a:rPr>
              <a:t>рамките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така</a:t>
            </a:r>
            <a:r>
              <a:rPr lang="ru-RU" sz="1800" dirty="0">
                <a:latin typeface="Times New Roman" panose="02020603050405020304" pitchFamily="18" charset="0"/>
                <a:cs typeface="Times New Roman" panose="02020603050405020304" pitchFamily="18" charset="0"/>
              </a:rPr>
              <a:t> и </a:t>
            </a:r>
            <a:r>
              <a:rPr lang="ru-RU" sz="1800" dirty="0" err="1">
                <a:latin typeface="Times New Roman" panose="02020603050405020304" pitchFamily="18" charset="0"/>
                <a:cs typeface="Times New Roman" panose="02020603050405020304" pitchFamily="18" charset="0"/>
              </a:rPr>
              <a:t>извън</a:t>
            </a:r>
            <a:r>
              <a:rPr lang="ru-RU" sz="1800" dirty="0">
                <a:latin typeface="Times New Roman" panose="02020603050405020304" pitchFamily="18" charset="0"/>
                <a:cs typeface="Times New Roman" panose="02020603050405020304" pitchFamily="18" charset="0"/>
              </a:rPr>
              <a:t> Ротари.</a:t>
            </a:r>
            <a:endParaRPr lang="en-US" sz="1800"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b="1" dirty="0" err="1">
                <a:latin typeface="Times New Roman" panose="02020603050405020304" pitchFamily="18" charset="0"/>
                <a:cs typeface="Times New Roman" panose="02020603050405020304" pitchFamily="18" charset="0"/>
              </a:rPr>
              <a:t>Присъединете</a:t>
            </a:r>
            <a:r>
              <a:rPr lang="ru-RU" sz="1800" b="1" dirty="0">
                <a:latin typeface="Times New Roman" panose="02020603050405020304" pitchFamily="18" charset="0"/>
                <a:cs typeface="Times New Roman" panose="02020603050405020304" pitchFamily="18" charset="0"/>
              </a:rPr>
              <a:t> се </a:t>
            </a:r>
            <a:r>
              <a:rPr lang="ru-RU" sz="1800" b="1" dirty="0" err="1">
                <a:latin typeface="Times New Roman" panose="02020603050405020304" pitchFamily="18" charset="0"/>
                <a:cs typeface="Times New Roman" panose="02020603050405020304" pitchFamily="18" charset="0"/>
              </a:rPr>
              <a:t>към</a:t>
            </a:r>
            <a:r>
              <a:rPr lang="ru-RU" sz="1800" b="1" dirty="0">
                <a:latin typeface="Times New Roman" panose="02020603050405020304" pitchFamily="18" charset="0"/>
                <a:cs typeface="Times New Roman" panose="02020603050405020304" pitchFamily="18" charset="0"/>
              </a:rPr>
              <a:t> Ротари </a:t>
            </a:r>
            <a:r>
              <a:rPr lang="ru-RU" sz="1800" b="1" dirty="0" err="1">
                <a:latin typeface="Times New Roman" panose="02020603050405020304" pitchFamily="18" charset="0"/>
                <a:cs typeface="Times New Roman" panose="02020603050405020304" pitchFamily="18" charset="0"/>
              </a:rPr>
              <a:t>група</a:t>
            </a:r>
            <a:r>
              <a:rPr lang="ru-RU" sz="1800" b="1" dirty="0">
                <a:latin typeface="Times New Roman" panose="02020603050405020304" pitchFamily="18" charset="0"/>
                <a:cs typeface="Times New Roman" panose="02020603050405020304" pitchFamily="18" charset="0"/>
              </a:rPr>
              <a:t> за действие</a:t>
            </a:r>
            <a:r>
              <a:rPr lang="ru-RU" sz="1800" dirty="0">
                <a:latin typeface="Times New Roman" panose="02020603050405020304" pitchFamily="18" charset="0"/>
                <a:cs typeface="Times New Roman" panose="02020603050405020304" pitchFamily="18" charset="0"/>
              </a:rPr>
              <a:t>, за да </a:t>
            </a:r>
            <a:r>
              <a:rPr lang="ru-RU" sz="1800" dirty="0" err="1">
                <a:latin typeface="Times New Roman" panose="02020603050405020304" pitchFamily="18" charset="0"/>
                <a:cs typeface="Times New Roman" panose="02020603050405020304" pitchFamily="18" charset="0"/>
              </a:rPr>
              <a:t>споделите</a:t>
            </a:r>
            <a:r>
              <a:rPr lang="ru-RU" sz="1800" dirty="0">
                <a:latin typeface="Times New Roman" panose="02020603050405020304" pitchFamily="18" charset="0"/>
                <a:cs typeface="Times New Roman" panose="02020603050405020304" pitchFamily="18" charset="0"/>
              </a:rPr>
              <a:t> своя опит и да </a:t>
            </a:r>
            <a:r>
              <a:rPr lang="ru-RU" sz="1800" dirty="0" err="1">
                <a:latin typeface="Times New Roman" panose="02020603050405020304" pitchFamily="18" charset="0"/>
                <a:cs typeface="Times New Roman" panose="02020603050405020304" pitchFamily="18" charset="0"/>
              </a:rPr>
              <a:t>подпомогнете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проекти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извън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вашия</a:t>
            </a:r>
            <a:r>
              <a:rPr lang="ru-RU" sz="1800" dirty="0">
                <a:latin typeface="Times New Roman" panose="02020603050405020304" pitchFamily="18" charset="0"/>
                <a:cs typeface="Times New Roman" panose="02020603050405020304" pitchFamily="18" charset="0"/>
              </a:rPr>
              <a:t> клуб или дистрикт.</a:t>
            </a:r>
            <a:endParaRPr lang="bg-BG"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3755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65A82533-3696-41CF-8BC0-5958F8014B82}"/>
              </a:ext>
            </a:extLst>
          </p:cNvPr>
          <p:cNvSpPr>
            <a:spLocks noGrp="1"/>
          </p:cNvSpPr>
          <p:nvPr>
            <p:ph type="title"/>
          </p:nvPr>
        </p:nvSpPr>
        <p:spPr>
          <a:xfrm>
            <a:off x="177293" y="335666"/>
            <a:ext cx="5581111" cy="740780"/>
          </a:xfrm>
        </p:spPr>
        <p:txBody>
          <a:bodyPr>
            <a:normAutofit fontScale="90000"/>
          </a:bodyPr>
          <a:lstStyle/>
          <a:p>
            <a:r>
              <a:rPr lang="bg-BG" sz="3200" dirty="0">
                <a:latin typeface="Times New Roman" panose="02020603050405020304" pitchFamily="18" charset="0"/>
                <a:cs typeface="Times New Roman" panose="02020603050405020304" pitchFamily="18" charset="0"/>
              </a:rPr>
              <a:t>Ротариански групи за действие</a:t>
            </a:r>
          </a:p>
        </p:txBody>
      </p:sp>
      <p:sp>
        <p:nvSpPr>
          <p:cNvPr id="3" name="Контейнер за съдържание 2">
            <a:extLst>
              <a:ext uri="{FF2B5EF4-FFF2-40B4-BE49-F238E27FC236}">
                <a16:creationId xmlns:a16="http://schemas.microsoft.com/office/drawing/2014/main" id="{8067F757-6AEF-4975-A2B6-30833D17DC7B}"/>
              </a:ext>
            </a:extLst>
          </p:cNvPr>
          <p:cNvSpPr>
            <a:spLocks noGrp="1"/>
          </p:cNvSpPr>
          <p:nvPr>
            <p:ph idx="1"/>
          </p:nvPr>
        </p:nvSpPr>
        <p:spPr>
          <a:xfrm>
            <a:off x="5822066" y="931763"/>
            <a:ext cx="6065133" cy="4768770"/>
          </a:xfrm>
        </p:spPr>
        <p:txBody>
          <a:bodyPr>
            <a:noAutofit/>
          </a:bodyPr>
          <a:lstStyle/>
          <a:p>
            <a:pPr marL="0" indent="0">
              <a:buNone/>
            </a:pPr>
            <a:r>
              <a:rPr lang="ru-RU" sz="1600" dirty="0">
                <a:latin typeface="Times New Roman" panose="02020603050405020304" pitchFamily="18" charset="0"/>
                <a:cs typeface="Times New Roman" panose="02020603050405020304" pitchFamily="18" charset="0"/>
              </a:rPr>
              <a:t>За да се включите, </a:t>
            </a:r>
            <a:r>
              <a:rPr lang="ru-RU" sz="1600" dirty="0" err="1">
                <a:latin typeface="Times New Roman" panose="02020603050405020304" pitchFamily="18" charset="0"/>
                <a:cs typeface="Times New Roman" panose="02020603050405020304" pitchFamily="18" charset="0"/>
              </a:rPr>
              <a:t>разгледайте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страницата</a:t>
            </a:r>
            <a:r>
              <a:rPr lang="ru-RU" sz="1600" dirty="0">
                <a:latin typeface="Times New Roman" panose="02020603050405020304" pitchFamily="18" charset="0"/>
                <a:cs typeface="Times New Roman" panose="02020603050405020304" pitchFamily="18" charset="0"/>
              </a:rPr>
              <a:t> и се </a:t>
            </a:r>
            <a:r>
              <a:rPr lang="ru-RU" sz="1600" dirty="0" err="1">
                <a:latin typeface="Times New Roman" panose="02020603050405020304" pitchFamily="18" charset="0"/>
                <a:cs typeface="Times New Roman" panose="02020603050405020304" pitchFamily="18" charset="0"/>
              </a:rPr>
              <a:t>свържете</a:t>
            </a:r>
            <a:r>
              <a:rPr lang="ru-RU" sz="1600" dirty="0">
                <a:latin typeface="Times New Roman" panose="02020603050405020304" pitchFamily="18" charset="0"/>
                <a:cs typeface="Times New Roman" panose="02020603050405020304" pitchFamily="18" charset="0"/>
              </a:rPr>
              <a:t> с </a:t>
            </a:r>
            <a:r>
              <a:rPr lang="ru-RU" sz="1600" b="1" dirty="0" err="1">
                <a:latin typeface="Times New Roman" panose="02020603050405020304" pitchFamily="18" charset="0"/>
                <a:cs typeface="Times New Roman" panose="02020603050405020304" pitchFamily="18" charset="0"/>
              </a:rPr>
              <a:t>групата</a:t>
            </a:r>
            <a:r>
              <a:rPr lang="ru-RU" sz="1600" b="1" dirty="0">
                <a:latin typeface="Times New Roman" panose="02020603050405020304" pitchFamily="18" charset="0"/>
                <a:cs typeface="Times New Roman" panose="02020603050405020304" pitchFamily="18" charset="0"/>
              </a:rPr>
              <a:t> за действие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която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интересува</a:t>
            </a:r>
            <a:r>
              <a:rPr lang="ru-RU" sz="1600" dirty="0">
                <a:latin typeface="Times New Roman" panose="02020603050405020304" pitchFamily="18" charset="0"/>
                <a:cs typeface="Times New Roman" panose="02020603050405020304" pitchFamily="18" charset="0"/>
              </a:rPr>
              <a:t>.</a:t>
            </a:r>
            <a:r>
              <a:rPr lang="bs-Latn-BA" sz="1600" dirty="0">
                <a:latin typeface="Times New Roman" panose="02020603050405020304" pitchFamily="18" charset="0"/>
                <a:cs typeface="Times New Roman" panose="02020603050405020304" pitchFamily="18" charset="0"/>
              </a:rPr>
              <a:t> </a:t>
            </a:r>
            <a:r>
              <a:rPr lang="bs-Latn-BA" sz="1600" b="1" dirty="0">
                <a:solidFill>
                  <a:srgbClr val="17458F"/>
                </a:solidFill>
                <a:latin typeface="Times New Roman" panose="02020603050405020304" pitchFamily="18" charset="0"/>
                <a:cs typeface="Times New Roman" panose="02020603050405020304" pitchFamily="18" charset="0"/>
              </a:rPr>
              <a:t>https://my.rotary.org/en/take-action/empower-leaders/rotary-action-groups</a:t>
            </a:r>
            <a:endParaRPr lang="ru-RU" sz="1600" b="1" dirty="0">
              <a:solidFill>
                <a:srgbClr val="17458F"/>
              </a:solidFill>
              <a:latin typeface="Times New Roman" panose="02020603050405020304" pitchFamily="18" charset="0"/>
              <a:cs typeface="Times New Roman" panose="02020603050405020304" pitchFamily="18" charset="0"/>
            </a:endParaRP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Насърчаване</a:t>
            </a:r>
            <a:r>
              <a:rPr lang="ru-RU" sz="1600" dirty="0">
                <a:latin typeface="Times New Roman" panose="02020603050405020304" pitchFamily="18" charset="0"/>
                <a:cs typeface="Times New Roman" panose="02020603050405020304" pitchFamily="18" charset="0"/>
              </a:rPr>
              <a:t> на мира: Мир, </a:t>
            </a:r>
            <a:r>
              <a:rPr lang="ru-RU" sz="1600" dirty="0" err="1">
                <a:latin typeface="Times New Roman" panose="02020603050405020304" pitchFamily="18" charset="0"/>
                <a:cs typeface="Times New Roman" panose="02020603050405020304" pitchFamily="18" charset="0"/>
              </a:rPr>
              <a:t>Бежанци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Предотвратяване</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робство</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Здраве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Предотвратяване</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слепотата</a:t>
            </a:r>
            <a:r>
              <a:rPr lang="ru-RU" sz="1600" dirty="0">
                <a:latin typeface="Times New Roman" panose="02020603050405020304" pitchFamily="18" charset="0"/>
                <a:cs typeface="Times New Roman" panose="02020603050405020304" pitchFamily="18" charset="0"/>
              </a:rPr>
              <a:t>, Диабет, </a:t>
            </a:r>
            <a:r>
              <a:rPr lang="ru-RU" sz="1600" dirty="0" err="1">
                <a:latin typeface="Times New Roman" panose="02020603050405020304" pitchFamily="18" charset="0"/>
                <a:cs typeface="Times New Roman" panose="02020603050405020304" pitchFamily="18" charset="0"/>
              </a:rPr>
              <a:t>Семейно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здраве</a:t>
            </a:r>
            <a:r>
              <a:rPr lang="ru-RU" sz="1600" dirty="0">
                <a:latin typeface="Times New Roman" panose="02020603050405020304" pitchFamily="18" charset="0"/>
                <a:cs typeface="Times New Roman" panose="02020603050405020304" pitchFamily="18" charset="0"/>
              </a:rPr>
              <a:t>/Превенция на СПИН, </a:t>
            </a:r>
            <a:r>
              <a:rPr lang="ru-RU" sz="1600" dirty="0" err="1">
                <a:latin typeface="Times New Roman" panose="02020603050405020304" pitchFamily="18" charset="0"/>
                <a:cs typeface="Times New Roman" panose="02020603050405020304" pitchFamily="18" charset="0"/>
              </a:rPr>
              <a:t>Здравно</a:t>
            </a:r>
            <a:r>
              <a:rPr lang="ru-RU" sz="1600" dirty="0">
                <a:latin typeface="Times New Roman" panose="02020603050405020304" pitchFamily="18" charset="0"/>
                <a:cs typeface="Times New Roman" panose="02020603050405020304" pitchFamily="18" charset="0"/>
              </a:rPr>
              <a:t> образование и </a:t>
            </a:r>
            <a:r>
              <a:rPr lang="ru-RU" sz="1600" dirty="0" err="1">
                <a:latin typeface="Times New Roman" panose="02020603050405020304" pitchFamily="18" charset="0"/>
                <a:cs typeface="Times New Roman" panose="02020603050405020304" pitchFamily="18" charset="0"/>
              </a:rPr>
              <a:t>уелнес</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Малария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Инициативи</a:t>
            </a:r>
            <a:r>
              <a:rPr lang="ru-RU" sz="1600" dirty="0">
                <a:latin typeface="Times New Roman" panose="02020603050405020304" pitchFamily="18" charset="0"/>
                <a:cs typeface="Times New Roman" panose="02020603050405020304" pitchFamily="18" charset="0"/>
              </a:rPr>
              <a:t> за </a:t>
            </a:r>
            <a:r>
              <a:rPr lang="ru-RU" sz="1600" dirty="0" err="1">
                <a:latin typeface="Times New Roman" panose="02020603050405020304" pitchFamily="18" charset="0"/>
                <a:cs typeface="Times New Roman" panose="02020603050405020304" pitchFamily="18" charset="0"/>
              </a:rPr>
              <a:t>психично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здраве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Множествена</a:t>
            </a:r>
            <a:r>
              <a:rPr lang="ru-RU" sz="1600" dirty="0">
                <a:latin typeface="Times New Roman" panose="02020603050405020304" pitchFamily="18" charset="0"/>
                <a:cs typeface="Times New Roman" panose="02020603050405020304" pitchFamily="18" charset="0"/>
              </a:rPr>
              <a:t> склероза</a:t>
            </a:r>
          </a:p>
          <a:p>
            <a:pPr marL="0" indent="0">
              <a:buNone/>
            </a:pPr>
            <a:r>
              <a:rPr lang="ru-RU" sz="1600" dirty="0" err="1">
                <a:latin typeface="Times New Roman" panose="02020603050405020304" pitchFamily="18" charset="0"/>
                <a:cs typeface="Times New Roman" panose="02020603050405020304" pitchFamily="18" charset="0"/>
              </a:rPr>
              <a:t>Осигуряване</a:t>
            </a:r>
            <a:r>
              <a:rPr lang="ru-RU" sz="1600" dirty="0">
                <a:latin typeface="Times New Roman" panose="02020603050405020304" pitchFamily="18" charset="0"/>
                <a:cs typeface="Times New Roman" panose="02020603050405020304" pitchFamily="18" charset="0"/>
              </a:rPr>
              <a:t> на чиста вода и канализация, Вода, канализация и </a:t>
            </a:r>
            <a:r>
              <a:rPr lang="ru-RU" sz="1600" dirty="0" err="1">
                <a:latin typeface="Times New Roman" panose="02020603050405020304" pitchFamily="18" charset="0"/>
                <a:cs typeface="Times New Roman" panose="02020603050405020304" pitchFamily="18" charset="0"/>
              </a:rPr>
              <a:t>хигиена</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Подпомагане</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образованието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Основно</a:t>
            </a:r>
            <a:r>
              <a:rPr lang="ru-RU" sz="1600" dirty="0">
                <a:latin typeface="Times New Roman" panose="02020603050405020304" pitchFamily="18" charset="0"/>
                <a:cs typeface="Times New Roman" panose="02020603050405020304" pitchFamily="18" charset="0"/>
              </a:rPr>
              <a:t> образование и </a:t>
            </a:r>
            <a:r>
              <a:rPr lang="ru-RU" sz="1600" dirty="0" err="1">
                <a:latin typeface="Times New Roman" panose="02020603050405020304" pitchFamily="18" charset="0"/>
                <a:cs typeface="Times New Roman" panose="02020603050405020304" pitchFamily="18" charset="0"/>
              </a:rPr>
              <a:t>грамотност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Развиващи</a:t>
            </a:r>
            <a:r>
              <a:rPr lang="ru-RU" sz="1600" dirty="0">
                <a:latin typeface="Times New Roman" panose="02020603050405020304" pitchFamily="18" charset="0"/>
                <a:cs typeface="Times New Roman" panose="02020603050405020304" pitchFamily="18" charset="0"/>
              </a:rPr>
              <a:t> се </a:t>
            </a:r>
            <a:r>
              <a:rPr lang="ru-RU" sz="1600" dirty="0" err="1">
                <a:latin typeface="Times New Roman" panose="02020603050405020304" pitchFamily="18" charset="0"/>
                <a:cs typeface="Times New Roman" panose="02020603050405020304" pitchFamily="18" charset="0"/>
              </a:rPr>
              <a:t>местни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икономики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Икономическо</a:t>
            </a:r>
            <a:r>
              <a:rPr lang="ru-RU" sz="1600" dirty="0">
                <a:latin typeface="Times New Roman" panose="02020603050405020304" pitchFamily="18" charset="0"/>
                <a:cs typeface="Times New Roman" panose="02020603050405020304" pitchFamily="18" charset="0"/>
              </a:rPr>
              <a:t> развитие на </a:t>
            </a:r>
            <a:r>
              <a:rPr lang="ru-RU" sz="1600" dirty="0" err="1">
                <a:latin typeface="Times New Roman" panose="02020603050405020304" pitchFamily="18" charset="0"/>
                <a:cs typeface="Times New Roman" panose="02020603050405020304" pitchFamily="18" charset="0"/>
              </a:rPr>
              <a:t>Общността</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Помощ</a:t>
            </a:r>
            <a:r>
              <a:rPr lang="ru-RU" sz="1600" dirty="0">
                <a:latin typeface="Times New Roman" panose="02020603050405020304" pitchFamily="18" charset="0"/>
                <a:cs typeface="Times New Roman" panose="02020603050405020304" pitchFamily="18" charset="0"/>
              </a:rPr>
              <a:t> при бедствия, </a:t>
            </a:r>
            <a:r>
              <a:rPr lang="ru-RU" sz="1600" dirty="0" err="1">
                <a:latin typeface="Times New Roman" panose="02020603050405020304" pitchFamily="18" charset="0"/>
                <a:cs typeface="Times New Roman" panose="02020603050405020304" pitchFamily="18" charset="0"/>
              </a:rPr>
              <a:t>Опазване</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околната</a:t>
            </a:r>
            <a:r>
              <a:rPr lang="ru-RU" sz="1600" dirty="0">
                <a:latin typeface="Times New Roman" panose="02020603050405020304" pitchFamily="18" charset="0"/>
                <a:cs typeface="Times New Roman" panose="02020603050405020304" pitchFamily="18" charset="0"/>
              </a:rPr>
              <a:t> среда</a:t>
            </a:r>
          </a:p>
          <a:p>
            <a:pPr marL="0" indent="0">
              <a:buNone/>
            </a:pPr>
            <a:r>
              <a:rPr lang="ru-RU" sz="1600" dirty="0" err="1">
                <a:latin typeface="Times New Roman" panose="02020603050405020304" pitchFamily="18" charset="0"/>
                <a:cs typeface="Times New Roman" panose="02020603050405020304" pitchFamily="18" charset="0"/>
              </a:rPr>
              <a:t>Застрашени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видове</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Екологична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устойчивост</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Групи</a:t>
            </a:r>
            <a:r>
              <a:rPr lang="ru-RU" sz="1600" dirty="0">
                <a:latin typeface="Times New Roman" panose="02020603050405020304" pitchFamily="18" charset="0"/>
                <a:cs typeface="Times New Roman" panose="02020603050405020304" pitchFamily="18" charset="0"/>
              </a:rPr>
              <a:t> за действие, </a:t>
            </a:r>
            <a:r>
              <a:rPr lang="ru-RU" sz="1600" dirty="0" err="1">
                <a:latin typeface="Times New Roman" panose="02020603050405020304" pitchFamily="18" charset="0"/>
                <a:cs typeface="Times New Roman" panose="02020603050405020304" pitchFamily="18" charset="0"/>
              </a:rPr>
              <a:t>които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работят</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повече</a:t>
            </a:r>
            <a:r>
              <a:rPr lang="ru-RU" sz="1600" dirty="0">
                <a:latin typeface="Times New Roman" panose="02020603050405020304" pitchFamily="18" charset="0"/>
                <a:cs typeface="Times New Roman" panose="02020603050405020304" pitchFamily="18" charset="0"/>
              </a:rPr>
              <a:t> от </a:t>
            </a:r>
            <a:r>
              <a:rPr lang="ru-RU" sz="1600" dirty="0" err="1">
                <a:latin typeface="Times New Roman" panose="02020603050405020304" pitchFamily="18" charset="0"/>
                <a:cs typeface="Times New Roman" panose="02020603050405020304" pitchFamily="18" charset="0"/>
              </a:rPr>
              <a:t>една</a:t>
            </a:r>
            <a:r>
              <a:rPr lang="ru-RU" sz="1600" dirty="0">
                <a:latin typeface="Times New Roman" panose="02020603050405020304" pitchFamily="18" charset="0"/>
                <a:cs typeface="Times New Roman" panose="02020603050405020304" pitchFamily="18" charset="0"/>
              </a:rPr>
              <a:t> зона на фокус</a:t>
            </a:r>
            <a:endParaRPr lang="bg-BG" sz="1600" dirty="0">
              <a:latin typeface="Times New Roman" panose="02020603050405020304" pitchFamily="18" charset="0"/>
              <a:cs typeface="Times New Roman" panose="02020603050405020304" pitchFamily="18" charset="0"/>
            </a:endParaRPr>
          </a:p>
        </p:txBody>
      </p:sp>
      <p:pic>
        <p:nvPicPr>
          <p:cNvPr id="6" name="Картина 5" descr="Картина, която съдържа Човешко лице, дрехи, човек, усмивка&#10;&#10;Генерираното от ИИ съдържание може да е неправилно.">
            <a:extLst>
              <a:ext uri="{FF2B5EF4-FFF2-40B4-BE49-F238E27FC236}">
                <a16:creationId xmlns:a16="http://schemas.microsoft.com/office/drawing/2014/main" id="{810F3E56-6D5A-39B4-AD94-D69A9088E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75" y="1076446"/>
            <a:ext cx="5476345" cy="4297102"/>
          </a:xfrm>
          <a:prstGeom prst="rect">
            <a:avLst/>
          </a:prstGeom>
        </p:spPr>
      </p:pic>
    </p:spTree>
    <p:extLst>
      <p:ext uri="{BB962C8B-B14F-4D97-AF65-F5344CB8AC3E}">
        <p14:creationId xmlns:p14="http://schemas.microsoft.com/office/powerpoint/2010/main" val="2941907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261BEFBC-06E9-45C6-820E-EEFA0BE9FB46}"/>
              </a:ext>
            </a:extLst>
          </p:cNvPr>
          <p:cNvSpPr>
            <a:spLocks noGrp="1"/>
          </p:cNvSpPr>
          <p:nvPr>
            <p:ph type="title"/>
          </p:nvPr>
        </p:nvSpPr>
        <p:spPr/>
        <p:txBody>
          <a:bodyPr>
            <a:normAutofit/>
          </a:bodyPr>
          <a:lstStyle/>
          <a:p>
            <a:r>
              <a:rPr lang="bg-BG" sz="3200" dirty="0">
                <a:latin typeface="Times New Roman" panose="02020603050405020304" pitchFamily="18" charset="0"/>
                <a:cs typeface="Times New Roman" panose="02020603050405020304" pitchFamily="18" charset="0"/>
              </a:rPr>
              <a:t>РОТАРИАНСКИ ПРИЯТЕЛСКИ ОБМЕН</a:t>
            </a:r>
          </a:p>
        </p:txBody>
      </p:sp>
      <p:sp>
        <p:nvSpPr>
          <p:cNvPr id="3" name="Контейнер за съдържание 2">
            <a:extLst>
              <a:ext uri="{FF2B5EF4-FFF2-40B4-BE49-F238E27FC236}">
                <a16:creationId xmlns:a16="http://schemas.microsoft.com/office/drawing/2014/main" id="{36F1F461-F93C-4EEC-A26A-56DE9D4A354E}"/>
              </a:ext>
            </a:extLst>
          </p:cNvPr>
          <p:cNvSpPr>
            <a:spLocks noGrp="1"/>
          </p:cNvSpPr>
          <p:nvPr>
            <p:ph idx="1"/>
          </p:nvPr>
        </p:nvSpPr>
        <p:spPr>
          <a:xfrm>
            <a:off x="300942" y="1134319"/>
            <a:ext cx="6736466" cy="5034987"/>
          </a:xfrm>
        </p:spPr>
        <p:txBody>
          <a:bodyPr>
            <a:normAutofit/>
          </a:bodyPr>
          <a:lstStyle/>
          <a:p>
            <a:pPr marL="0" indent="0">
              <a:buNone/>
            </a:pPr>
            <a:r>
              <a:rPr lang="ru-RU" sz="1600" dirty="0" err="1">
                <a:latin typeface="Times New Roman" panose="02020603050405020304" pitchFamily="18" charset="0"/>
                <a:cs typeface="Times New Roman" panose="02020603050405020304" pitchFamily="18" charset="0"/>
              </a:rPr>
              <a:t>Изживейте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различни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култури</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изградете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международни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приятелства</a:t>
            </a:r>
            <a:r>
              <a:rPr lang="ru-RU" sz="1600" dirty="0">
                <a:latin typeface="Times New Roman" panose="02020603050405020304" pitchFamily="18" charset="0"/>
                <a:cs typeface="Times New Roman" panose="02020603050405020304" pitchFamily="18" charset="0"/>
              </a:rPr>
              <a:t> чрез </a:t>
            </a:r>
            <a:r>
              <a:rPr lang="ru-RU" sz="1600" b="1" dirty="0" err="1">
                <a:latin typeface="Times New Roman" panose="02020603050405020304" pitchFamily="18" charset="0"/>
                <a:cs typeface="Times New Roman" panose="02020603050405020304" pitchFamily="18" charset="0"/>
              </a:rPr>
              <a:t>Ротариански</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приятелски</a:t>
            </a:r>
            <a:r>
              <a:rPr lang="ru-RU" sz="1600" b="1" dirty="0">
                <a:latin typeface="Times New Roman" panose="02020603050405020304" pitchFamily="18" charset="0"/>
                <a:cs typeface="Times New Roman" panose="02020603050405020304" pitchFamily="18" charset="0"/>
              </a:rPr>
              <a:t> обмен.</a:t>
            </a:r>
          </a:p>
          <a:p>
            <a:pPr marL="0" indent="0">
              <a:buNone/>
            </a:pPr>
            <a:endParaRPr lang="ru-RU" sz="1600" b="1"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Какво</a:t>
            </a:r>
            <a:r>
              <a:rPr lang="ru-RU" sz="1600" dirty="0">
                <a:latin typeface="Times New Roman" panose="02020603050405020304" pitchFamily="18" charset="0"/>
                <a:cs typeface="Times New Roman" panose="02020603050405020304" pitchFamily="18" charset="0"/>
              </a:rPr>
              <a:t> е </a:t>
            </a:r>
            <a:r>
              <a:rPr lang="ru-RU" sz="1600" b="1" dirty="0" err="1">
                <a:latin typeface="Times New Roman" panose="02020603050405020304" pitchFamily="18" charset="0"/>
                <a:cs typeface="Times New Roman" panose="02020603050405020304" pitchFamily="18" charset="0"/>
              </a:rPr>
              <a:t>Ротариански</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приятелски</a:t>
            </a:r>
            <a:r>
              <a:rPr lang="ru-RU" sz="1600" b="1" dirty="0">
                <a:latin typeface="Times New Roman" panose="02020603050405020304" pitchFamily="18" charset="0"/>
                <a:cs typeface="Times New Roman" panose="02020603050405020304" pitchFamily="18" charset="0"/>
              </a:rPr>
              <a:t> обмен</a:t>
            </a:r>
            <a:r>
              <a:rPr lang="ru-RU" sz="1600" dirty="0">
                <a:latin typeface="Times New Roman" panose="02020603050405020304" pitchFamily="18" charset="0"/>
                <a:cs typeface="Times New Roman" panose="02020603050405020304" pitchFamily="18" charset="0"/>
              </a:rPr>
              <a:t>?</a:t>
            </a: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b="1" dirty="0" err="1">
                <a:latin typeface="Times New Roman" panose="02020603050405020304" pitchFamily="18" charset="0"/>
                <a:cs typeface="Times New Roman" panose="02020603050405020304" pitchFamily="18" charset="0"/>
              </a:rPr>
              <a:t>Friendship</a:t>
            </a:r>
            <a:r>
              <a:rPr lang="ru-RU" sz="1600" b="1" dirty="0">
                <a:latin typeface="Times New Roman" panose="02020603050405020304" pitchFamily="18" charset="0"/>
                <a:cs typeface="Times New Roman" panose="02020603050405020304" pitchFamily="18" charset="0"/>
              </a:rPr>
              <a:t> Exchange</a:t>
            </a:r>
            <a:r>
              <a:rPr lang="ru-RU" sz="1600" dirty="0">
                <a:latin typeface="Times New Roman" panose="02020603050405020304" pitchFamily="18" charset="0"/>
                <a:cs typeface="Times New Roman" panose="02020603050405020304" pitchFamily="18" charset="0"/>
              </a:rPr>
              <a:t> е </a:t>
            </a:r>
            <a:r>
              <a:rPr lang="ru-RU" sz="1600" dirty="0" err="1">
                <a:latin typeface="Times New Roman" panose="02020603050405020304" pitchFamily="18" charset="0"/>
                <a:cs typeface="Times New Roman" panose="02020603050405020304" pitchFamily="18" charset="0"/>
              </a:rPr>
              <a:t>международна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програма</a:t>
            </a:r>
            <a:r>
              <a:rPr lang="ru-RU" sz="1600" dirty="0">
                <a:latin typeface="Times New Roman" panose="02020603050405020304" pitchFamily="18" charset="0"/>
                <a:cs typeface="Times New Roman" panose="02020603050405020304" pitchFamily="18" charset="0"/>
              </a:rPr>
              <a:t> за обмен на </a:t>
            </a:r>
            <a:r>
              <a:rPr lang="ru-RU" sz="1600" dirty="0" err="1">
                <a:latin typeface="Times New Roman" panose="02020603050405020304" pitchFamily="18" charset="0"/>
                <a:cs typeface="Times New Roman" panose="02020603050405020304" pitchFamily="18" charset="0"/>
              </a:rPr>
              <a:t>членове</a:t>
            </a:r>
            <a:r>
              <a:rPr lang="ru-RU" sz="1600" dirty="0">
                <a:latin typeface="Times New Roman" panose="02020603050405020304" pitchFamily="18" charset="0"/>
                <a:cs typeface="Times New Roman" panose="02020603050405020304" pitchFamily="18" charset="0"/>
              </a:rPr>
              <a:t> и приятели на Ротари, </a:t>
            </a:r>
            <a:r>
              <a:rPr lang="ru-RU" sz="1600" dirty="0" err="1">
                <a:latin typeface="Times New Roman" panose="02020603050405020304" pitchFamily="18" charset="0"/>
                <a:cs typeface="Times New Roman" panose="02020603050405020304" pitchFamily="18" charset="0"/>
              </a:rPr>
              <a:t>която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позволява</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участниците</a:t>
            </a:r>
            <a:r>
              <a:rPr lang="ru-RU" sz="1600" dirty="0">
                <a:latin typeface="Times New Roman" panose="02020603050405020304" pitchFamily="18" charset="0"/>
                <a:cs typeface="Times New Roman" panose="02020603050405020304" pitchFamily="18" charset="0"/>
              </a:rPr>
              <a:t> да се </a:t>
            </a:r>
            <a:r>
              <a:rPr lang="ru-RU" sz="1600" dirty="0" err="1">
                <a:latin typeface="Times New Roman" panose="02020603050405020304" pitchFamily="18" charset="0"/>
                <a:cs typeface="Times New Roman" panose="02020603050405020304" pitchFamily="18" charset="0"/>
              </a:rPr>
              <a:t>редуват</a:t>
            </a:r>
            <a:r>
              <a:rPr lang="ru-RU" sz="1600" dirty="0">
                <a:latin typeface="Times New Roman" panose="02020603050405020304" pitchFamily="18" charset="0"/>
                <a:cs typeface="Times New Roman" panose="02020603050405020304" pitchFamily="18" charset="0"/>
              </a:rPr>
              <a:t> при </a:t>
            </a:r>
            <a:r>
              <a:rPr lang="ru-RU" sz="1600" dirty="0" err="1">
                <a:latin typeface="Times New Roman" panose="02020603050405020304" pitchFamily="18" charset="0"/>
                <a:cs typeface="Times New Roman" panose="02020603050405020304" pitchFamily="18" charset="0"/>
              </a:rPr>
              <a:t>гостуване</a:t>
            </a:r>
            <a:r>
              <a:rPr lang="ru-RU" sz="1600" dirty="0">
                <a:latin typeface="Times New Roman" panose="02020603050405020304" pitchFamily="18" charset="0"/>
                <a:cs typeface="Times New Roman" panose="02020603050405020304" pitchFamily="18" charset="0"/>
              </a:rPr>
              <a:t> и да се </a:t>
            </a:r>
            <a:r>
              <a:rPr lang="ru-RU" sz="1600" dirty="0" err="1">
                <a:latin typeface="Times New Roman" panose="02020603050405020304" pitchFamily="18" charset="0"/>
                <a:cs typeface="Times New Roman" panose="02020603050405020304" pitchFamily="18" charset="0"/>
              </a:rPr>
              <a:t>настаняват</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домовете</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клубовете</a:t>
            </a:r>
            <a:r>
              <a:rPr lang="ru-RU" sz="1600" dirty="0">
                <a:latin typeface="Times New Roman" panose="02020603050405020304" pitchFamily="18" charset="0"/>
                <a:cs typeface="Times New Roman" panose="02020603050405020304" pitchFamily="18" charset="0"/>
              </a:rPr>
              <a:t> си.</a:t>
            </a:r>
          </a:p>
          <a:p>
            <a:pPr marL="0" indent="0">
              <a:buNone/>
            </a:pPr>
            <a:r>
              <a:rPr lang="ru-RU" sz="1600" dirty="0" err="1">
                <a:latin typeface="Times New Roman" panose="02020603050405020304" pitchFamily="18" charset="0"/>
                <a:cs typeface="Times New Roman" panose="02020603050405020304" pitchFamily="18" charset="0"/>
              </a:rPr>
              <a:t>Участниците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могат</a:t>
            </a:r>
            <a:r>
              <a:rPr lang="ru-RU" sz="1600" dirty="0">
                <a:latin typeface="Times New Roman" panose="02020603050405020304" pitchFamily="18" charset="0"/>
                <a:cs typeface="Times New Roman" panose="02020603050405020304" pitchFamily="18" charset="0"/>
              </a:rPr>
              <a:t> да </a:t>
            </a:r>
            <a:r>
              <a:rPr lang="ru-RU" sz="1600" dirty="0" err="1">
                <a:latin typeface="Times New Roman" panose="02020603050405020304" pitchFamily="18" charset="0"/>
                <a:cs typeface="Times New Roman" panose="02020603050405020304" pitchFamily="18" charset="0"/>
              </a:rPr>
              <a:t>пътуват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като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отделни</a:t>
            </a:r>
            <a:r>
              <a:rPr lang="ru-RU" sz="1600" dirty="0">
                <a:latin typeface="Times New Roman" panose="02020603050405020304" pitchFamily="18" charset="0"/>
                <a:cs typeface="Times New Roman" panose="02020603050405020304" pitchFamily="18" charset="0"/>
              </a:rPr>
              <a:t> лица, двойки, семейства или </a:t>
            </a:r>
            <a:r>
              <a:rPr lang="ru-RU" sz="1600" dirty="0" err="1">
                <a:latin typeface="Times New Roman" panose="02020603050405020304" pitchFamily="18" charset="0"/>
                <a:cs typeface="Times New Roman" panose="02020603050405020304" pitchFamily="18" charset="0"/>
              </a:rPr>
              <a:t>групи</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могат</a:t>
            </a:r>
            <a:r>
              <a:rPr lang="ru-RU" sz="1600" dirty="0">
                <a:latin typeface="Times New Roman" panose="02020603050405020304" pitchFamily="18" charset="0"/>
                <a:cs typeface="Times New Roman" panose="02020603050405020304" pitchFamily="18" charset="0"/>
              </a:rPr>
              <a:t> да </a:t>
            </a:r>
            <a:r>
              <a:rPr lang="ru-RU" sz="1600" dirty="0" err="1">
                <a:latin typeface="Times New Roman" panose="02020603050405020304" pitchFamily="18" charset="0"/>
                <a:cs typeface="Times New Roman" panose="02020603050405020304" pitchFamily="18" charset="0"/>
              </a:rPr>
              <a:t>бъдат</a:t>
            </a:r>
            <a:r>
              <a:rPr lang="ru-RU" sz="1600" dirty="0">
                <a:latin typeface="Times New Roman" panose="02020603050405020304" pitchFamily="18" charset="0"/>
                <a:cs typeface="Times New Roman" panose="02020603050405020304" pitchFamily="18" charset="0"/>
              </a:rPr>
              <a:t> или не </a:t>
            </a:r>
            <a:r>
              <a:rPr lang="ru-RU" sz="1600" dirty="0" err="1">
                <a:latin typeface="Times New Roman" panose="02020603050405020304" pitchFamily="18" charset="0"/>
                <a:cs typeface="Times New Roman" panose="02020603050405020304" pitchFamily="18" charset="0"/>
              </a:rPr>
              <a:t>членове</a:t>
            </a:r>
            <a:r>
              <a:rPr lang="ru-RU" sz="1600" dirty="0">
                <a:latin typeface="Times New Roman" panose="02020603050405020304" pitchFamily="18" charset="0"/>
                <a:cs typeface="Times New Roman" panose="02020603050405020304" pitchFamily="18" charset="0"/>
              </a:rPr>
              <a:t> на Ротари.</a:t>
            </a:r>
          </a:p>
          <a:p>
            <a:pPr marL="0" indent="0">
              <a:buNone/>
            </a:pPr>
            <a:r>
              <a:rPr lang="bs-Latn-BA" sz="1600" dirty="0">
                <a:solidFill>
                  <a:srgbClr val="0070C0"/>
                </a:solidFill>
                <a:latin typeface="Times New Roman" panose="02020603050405020304" pitchFamily="18" charset="0"/>
                <a:cs typeface="Times New Roman" panose="02020603050405020304" pitchFamily="18" charset="0"/>
              </a:rPr>
              <a:t>https://www.rotary.org/en/our-programs/friendship-exchange</a:t>
            </a:r>
            <a:endParaRPr lang="ru-RU" sz="1600" dirty="0">
              <a:solidFill>
                <a:srgbClr val="0070C0"/>
              </a:solidFill>
              <a:latin typeface="Times New Roman" panose="02020603050405020304" pitchFamily="18" charset="0"/>
              <a:cs typeface="Times New Roman" panose="02020603050405020304" pitchFamily="18" charset="0"/>
            </a:endParaRP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b="1" dirty="0">
                <a:latin typeface="Times New Roman" panose="02020603050405020304" pitchFamily="18" charset="0"/>
                <a:cs typeface="Times New Roman" panose="02020603050405020304" pitchFamily="18" charset="0"/>
              </a:rPr>
              <a:t>Ползи от обмен:</a:t>
            </a:r>
          </a:p>
          <a:p>
            <a:pPr marL="0" indent="0">
              <a:buNone/>
            </a:pPr>
            <a:r>
              <a:rPr lang="ru-RU" sz="1600" dirty="0" err="1">
                <a:latin typeface="Times New Roman" panose="02020603050405020304" pitchFamily="18" charset="0"/>
                <a:cs typeface="Times New Roman" panose="02020603050405020304" pitchFamily="18" charset="0"/>
              </a:rPr>
              <a:t>Разширено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международно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разбирателство</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Изграждане</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трайни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приятелства</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Получаване</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възможности</a:t>
            </a:r>
            <a:r>
              <a:rPr lang="ru-RU" sz="1600" dirty="0">
                <a:latin typeface="Times New Roman" panose="02020603050405020304" pitchFamily="18" charset="0"/>
                <a:cs typeface="Times New Roman" panose="02020603050405020304" pitchFamily="18" charset="0"/>
              </a:rPr>
              <a:t> за активно участие в </a:t>
            </a:r>
            <a:r>
              <a:rPr lang="ru-RU" sz="1600" dirty="0" err="1">
                <a:latin typeface="Times New Roman" panose="02020603050405020304" pitchFamily="18" charset="0"/>
                <a:cs typeface="Times New Roman" panose="02020603050405020304" pitchFamily="18" charset="0"/>
              </a:rPr>
              <a:t>проекти</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подкрепа</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err="1">
                <a:latin typeface="Times New Roman" panose="02020603050405020304" pitchFamily="18" charset="0"/>
                <a:cs typeface="Times New Roman" panose="02020603050405020304" pitchFamily="18" charset="0"/>
              </a:rPr>
              <a:t>Научете</a:t>
            </a:r>
            <a:r>
              <a:rPr lang="ru-RU" sz="1600" dirty="0">
                <a:latin typeface="Times New Roman" panose="02020603050405020304" pitchFamily="18" charset="0"/>
                <a:cs typeface="Times New Roman" panose="02020603050405020304" pitchFamily="18" charset="0"/>
              </a:rPr>
              <a:t> за </a:t>
            </a:r>
            <a:r>
              <a:rPr lang="ru-RU" sz="1600" dirty="0" err="1">
                <a:latin typeface="Times New Roman" panose="02020603050405020304" pitchFamily="18" charset="0"/>
                <a:cs typeface="Times New Roman" panose="02020603050405020304" pitchFamily="18" charset="0"/>
              </a:rPr>
              <a:t>хората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храната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езиците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обичаите</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историята</a:t>
            </a:r>
            <a:r>
              <a:rPr lang="ru-RU" sz="1600" dirty="0">
                <a:latin typeface="Times New Roman" panose="02020603050405020304" pitchFamily="18" charset="0"/>
                <a:cs typeface="Times New Roman" panose="02020603050405020304" pitchFamily="18" charset="0"/>
              </a:rPr>
              <a:t> на даден регион</a:t>
            </a:r>
          </a:p>
        </p:txBody>
      </p:sp>
      <p:pic>
        <p:nvPicPr>
          <p:cNvPr id="5" name="Картина 4" descr="Картина, която съдържа дрехи, на открито, обувки, човек&#10;&#10;Генерираното от ИИ съдържание може да е неправилно.">
            <a:extLst>
              <a:ext uri="{FF2B5EF4-FFF2-40B4-BE49-F238E27FC236}">
                <a16:creationId xmlns:a16="http://schemas.microsoft.com/office/drawing/2014/main" id="{11A76BB3-BE07-97B0-CABA-015805D6C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408" y="1134319"/>
            <a:ext cx="4985657" cy="4834882"/>
          </a:xfrm>
          <a:prstGeom prst="rect">
            <a:avLst/>
          </a:prstGeom>
        </p:spPr>
      </p:pic>
    </p:spTree>
    <p:extLst>
      <p:ext uri="{BB962C8B-B14F-4D97-AF65-F5344CB8AC3E}">
        <p14:creationId xmlns:p14="http://schemas.microsoft.com/office/powerpoint/2010/main" val="156426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11374"/>
            <a:ext cx="6276804" cy="699796"/>
          </a:xfrm>
        </p:spPr>
        <p:txBody>
          <a:bodyPr anchor="ctr" anchorCtr="0">
            <a:noAutofit/>
          </a:bodyPr>
          <a:lstStyle/>
          <a:p>
            <a:r>
              <a:rPr lang="bg-BG" sz="2800" dirty="0">
                <a:latin typeface="Times New Roman" panose="02020603050405020304" pitchFamily="18" charset="0"/>
                <a:cs typeface="Times New Roman" panose="02020603050405020304" pitchFamily="18" charset="0"/>
              </a:rPr>
              <a:t>Ротариански приятелски обмен</a:t>
            </a:r>
            <a:endParaRPr lang="en-US" sz="2800" dirty="0">
              <a:latin typeface="Times New Roman" panose="02020603050405020304" pitchFamily="18" charset="0"/>
              <a:cs typeface="Times New Roman" panose="02020603050405020304" pitchFamily="18" charset="0"/>
            </a:endParaRPr>
          </a:p>
        </p:txBody>
      </p:sp>
      <p:pic>
        <p:nvPicPr>
          <p:cNvPr id="12" name="Контейнер за съдържание 11" descr="Картина, която съдържа дрехи, човек, обувки, сграда">
            <a:extLst>
              <a:ext uri="{FF2B5EF4-FFF2-40B4-BE49-F238E27FC236}">
                <a16:creationId xmlns:a16="http://schemas.microsoft.com/office/drawing/2014/main" id="{E0DE600E-7353-1CF9-DAF6-C9F7D6F796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6404" y="1111170"/>
            <a:ext cx="4974481" cy="4974481"/>
          </a:xfrm>
        </p:spPr>
      </p:pic>
      <p:sp>
        <p:nvSpPr>
          <p:cNvPr id="3" name="Text Placeholder 2"/>
          <p:cNvSpPr>
            <a:spLocks noGrp="1"/>
          </p:cNvSpPr>
          <p:nvPr>
            <p:ph type="body" sz="half" idx="4294967295"/>
          </p:nvPr>
        </p:nvSpPr>
        <p:spPr>
          <a:xfrm>
            <a:off x="381965" y="1111170"/>
            <a:ext cx="6354501" cy="4974480"/>
          </a:xfrm>
        </p:spPr>
        <p:txBody>
          <a:bodyPr>
            <a:noAutofit/>
          </a:bodyPr>
          <a:lstStyle/>
          <a:p>
            <a:pPr marL="0" indent="0">
              <a:buNone/>
            </a:pPr>
            <a:r>
              <a:rPr lang="ru-RU" sz="1600" b="1" dirty="0">
                <a:latin typeface="Times New Roman" panose="02020603050405020304" pitchFamily="18" charset="0"/>
                <a:cs typeface="Times New Roman" panose="02020603050405020304" pitchFamily="18" charset="0"/>
              </a:rPr>
              <a:t>Изберете дестинация.</a:t>
            </a:r>
          </a:p>
          <a:p>
            <a:pPr marL="0" indent="0">
              <a:buNone/>
            </a:pPr>
            <a:r>
              <a:rPr lang="ru-RU" sz="1600" dirty="0" err="1">
                <a:latin typeface="Times New Roman" panose="02020603050405020304" pitchFamily="18" charset="0"/>
                <a:cs typeface="Times New Roman" panose="02020603050405020304" pitchFamily="18" charset="0"/>
              </a:rPr>
              <a:t>Разгледайте</a:t>
            </a:r>
            <a:r>
              <a:rPr lang="ru-RU" sz="1600" dirty="0">
                <a:latin typeface="Times New Roman" panose="02020603050405020304" pitchFamily="18" charset="0"/>
                <a:cs typeface="Times New Roman" panose="02020603050405020304" pitchFamily="18" charset="0"/>
              </a:rPr>
              <a:t> карта на сайта за </a:t>
            </a:r>
            <a:r>
              <a:rPr lang="ru-RU" sz="1600" dirty="0" err="1">
                <a:latin typeface="Times New Roman" panose="02020603050405020304" pitchFamily="18" charset="0"/>
                <a:cs typeface="Times New Roman" panose="02020603050405020304" pitchFamily="18" charset="0"/>
              </a:rPr>
              <a:t>търсене</a:t>
            </a:r>
            <a:r>
              <a:rPr lang="ru-RU" sz="1600" dirty="0">
                <a:latin typeface="Times New Roman" panose="02020603050405020304" pitchFamily="18" charset="0"/>
                <a:cs typeface="Times New Roman" panose="02020603050405020304" pitchFamily="18" charset="0"/>
              </a:rPr>
              <a:t> на обмени, за да      видите </a:t>
            </a:r>
            <a:r>
              <a:rPr lang="ru-RU" sz="1600" dirty="0" err="1">
                <a:latin typeface="Times New Roman" panose="02020603050405020304" pitchFamily="18" charset="0"/>
                <a:cs typeface="Times New Roman" panose="02020603050405020304" pitchFamily="18" charset="0"/>
              </a:rPr>
              <a:t>текущите</a:t>
            </a:r>
            <a:r>
              <a:rPr lang="ru-RU" sz="1600" dirty="0">
                <a:latin typeface="Times New Roman" panose="02020603050405020304" pitchFamily="18" charset="0"/>
                <a:cs typeface="Times New Roman" panose="02020603050405020304" pitchFamily="18" charset="0"/>
              </a:rPr>
              <a:t> им местоположения и </a:t>
            </a:r>
            <a:r>
              <a:rPr lang="ru-RU" sz="1600" dirty="0" err="1">
                <a:latin typeface="Times New Roman" panose="02020603050405020304" pitchFamily="18" charset="0"/>
                <a:cs typeface="Times New Roman" panose="02020603050405020304" pitchFamily="18" charset="0"/>
              </a:rPr>
              <a:t>Дистриктите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които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ги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обслужват</a:t>
            </a:r>
            <a:r>
              <a:rPr lang="ru-RU" sz="1600" dirty="0">
                <a:latin typeface="Times New Roman" panose="02020603050405020304" pitchFamily="18" charset="0"/>
                <a:cs typeface="Times New Roman" panose="02020603050405020304" pitchFamily="18" charset="0"/>
              </a:rPr>
              <a:t>.</a:t>
            </a: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b="1" dirty="0" err="1">
                <a:latin typeface="Times New Roman" panose="02020603050405020304" pitchFamily="18" charset="0"/>
                <a:cs typeface="Times New Roman" panose="02020603050405020304" pitchFamily="18" charset="0"/>
              </a:rPr>
              <a:t>Определете</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вашата</a:t>
            </a:r>
            <a:r>
              <a:rPr lang="ru-RU" sz="1600" b="1" dirty="0">
                <a:latin typeface="Times New Roman" panose="02020603050405020304" pitchFamily="18" charset="0"/>
                <a:cs typeface="Times New Roman" panose="02020603050405020304" pitchFamily="18" charset="0"/>
              </a:rPr>
              <a:t> цел.</a:t>
            </a:r>
          </a:p>
          <a:p>
            <a:pPr marL="0" indent="0">
              <a:buNone/>
            </a:pPr>
            <a:r>
              <a:rPr lang="ru-RU" sz="1600" dirty="0" err="1">
                <a:latin typeface="Times New Roman" panose="02020603050405020304" pitchFamily="18" charset="0"/>
                <a:cs typeface="Times New Roman" panose="02020603050405020304" pitchFamily="18" charset="0"/>
              </a:rPr>
              <a:t>Приятелските</a:t>
            </a:r>
            <a:r>
              <a:rPr lang="ru-RU" sz="1600" dirty="0">
                <a:latin typeface="Times New Roman" panose="02020603050405020304" pitchFamily="18" charset="0"/>
                <a:cs typeface="Times New Roman" panose="02020603050405020304" pitchFamily="18" charset="0"/>
              </a:rPr>
              <a:t> обмени се </a:t>
            </a:r>
            <a:r>
              <a:rPr lang="ru-RU" sz="1600" dirty="0" err="1">
                <a:latin typeface="Times New Roman" panose="02020603050405020304" pitchFamily="18" charset="0"/>
                <a:cs typeface="Times New Roman" panose="02020603050405020304" pitchFamily="18" charset="0"/>
              </a:rPr>
              <a:t>организират</a:t>
            </a:r>
            <a:r>
              <a:rPr lang="ru-RU" sz="1600" dirty="0">
                <a:latin typeface="Times New Roman" panose="02020603050405020304" pitchFamily="18" charset="0"/>
                <a:cs typeface="Times New Roman" panose="02020603050405020304" pitchFamily="18" charset="0"/>
              </a:rPr>
              <a:t> около </a:t>
            </a:r>
            <a:r>
              <a:rPr lang="ru-RU" sz="1600" dirty="0" err="1">
                <a:latin typeface="Times New Roman" panose="02020603050405020304" pitchFamily="18" charset="0"/>
                <a:cs typeface="Times New Roman" panose="02020603050405020304" pitchFamily="18" charset="0"/>
              </a:rPr>
              <a:t>поне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една</a:t>
            </a:r>
            <a:r>
              <a:rPr lang="ru-RU" sz="1600" dirty="0">
                <a:latin typeface="Times New Roman" panose="02020603050405020304" pitchFamily="18" charset="0"/>
                <a:cs typeface="Times New Roman" panose="02020603050405020304" pitchFamily="18" charset="0"/>
              </a:rPr>
              <a:t> от трите теми: </a:t>
            </a:r>
            <a:r>
              <a:rPr lang="ru-RU" sz="1600" dirty="0" err="1">
                <a:latin typeface="Times New Roman" panose="02020603050405020304" pitchFamily="18" charset="0"/>
                <a:cs typeface="Times New Roman" panose="02020603050405020304" pitchFamily="18" charset="0"/>
              </a:rPr>
              <a:t>култура</a:t>
            </a:r>
            <a:r>
              <a:rPr lang="ru-RU" sz="1600" dirty="0">
                <a:latin typeface="Times New Roman" panose="02020603050405020304" pitchFamily="18" charset="0"/>
                <a:cs typeface="Times New Roman" panose="02020603050405020304" pitchFamily="18" charset="0"/>
              </a:rPr>
              <a:t>, служба и </a:t>
            </a:r>
            <a:r>
              <a:rPr lang="ru-RU" sz="1600" dirty="0" err="1">
                <a:latin typeface="Times New Roman" panose="02020603050405020304" pitchFamily="18" charset="0"/>
                <a:cs typeface="Times New Roman" panose="02020603050405020304" pitchFamily="18" charset="0"/>
              </a:rPr>
              <a:t>мисия</a:t>
            </a:r>
            <a:r>
              <a:rPr lang="ru-RU" sz="1600" dirty="0">
                <a:latin typeface="Times New Roman" panose="02020603050405020304" pitchFamily="18" charset="0"/>
                <a:cs typeface="Times New Roman" panose="02020603050405020304" pitchFamily="18" charset="0"/>
              </a:rPr>
              <a:t>.</a:t>
            </a: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b="1" dirty="0" err="1">
                <a:latin typeface="Times New Roman" panose="02020603050405020304" pitchFamily="18" charset="0"/>
                <a:cs typeface="Times New Roman" panose="02020603050405020304" pitchFamily="18" charset="0"/>
              </a:rPr>
              <a:t>Финансирайте</a:t>
            </a:r>
            <a:r>
              <a:rPr lang="ru-RU" sz="1600" b="1" dirty="0">
                <a:latin typeface="Times New Roman" panose="02020603050405020304" pitchFamily="18" charset="0"/>
                <a:cs typeface="Times New Roman" panose="02020603050405020304" pitchFamily="18" charset="0"/>
              </a:rPr>
              <a:t> своя обмен</a:t>
            </a:r>
          </a:p>
          <a:p>
            <a:pPr marL="0" indent="0">
              <a:buNone/>
            </a:pPr>
            <a:r>
              <a:rPr lang="ru-RU" sz="1600" dirty="0" err="1">
                <a:latin typeface="Times New Roman" panose="02020603050405020304" pitchFamily="18" charset="0"/>
                <a:cs typeface="Times New Roman" panose="02020603050405020304" pitchFamily="18" charset="0"/>
              </a:rPr>
              <a:t>Всички</a:t>
            </a:r>
            <a:r>
              <a:rPr lang="ru-RU" sz="1600" dirty="0">
                <a:latin typeface="Times New Roman" panose="02020603050405020304" pitchFamily="18" charset="0"/>
                <a:cs typeface="Times New Roman" panose="02020603050405020304" pitchFamily="18" charset="0"/>
              </a:rPr>
              <a:t> обмени се </a:t>
            </a:r>
            <a:r>
              <a:rPr lang="ru-RU" sz="1600" dirty="0" err="1">
                <a:latin typeface="Times New Roman" panose="02020603050405020304" pitchFamily="18" charset="0"/>
                <a:cs typeface="Times New Roman" panose="02020603050405020304" pitchFamily="18" charset="0"/>
              </a:rPr>
              <a:t>заплащат</a:t>
            </a:r>
            <a:r>
              <a:rPr lang="ru-RU" sz="1600" dirty="0">
                <a:latin typeface="Times New Roman" panose="02020603050405020304" pitchFamily="18" charset="0"/>
                <a:cs typeface="Times New Roman" panose="02020603050405020304" pitchFamily="18" charset="0"/>
              </a:rPr>
              <a:t> от </a:t>
            </a:r>
            <a:r>
              <a:rPr lang="ru-RU" sz="1600" dirty="0" err="1">
                <a:latin typeface="Times New Roman" panose="02020603050405020304" pitchFamily="18" charset="0"/>
                <a:cs typeface="Times New Roman" panose="02020603050405020304" pitchFamily="18" charset="0"/>
              </a:rPr>
              <a:t>участниците</a:t>
            </a:r>
            <a:r>
              <a:rPr lang="ru-RU" sz="1600" dirty="0">
                <a:latin typeface="Times New Roman" panose="02020603050405020304" pitchFamily="18" charset="0"/>
                <a:cs typeface="Times New Roman" panose="02020603050405020304" pitchFamily="18" charset="0"/>
              </a:rPr>
              <a:t> или </a:t>
            </a:r>
            <a:r>
              <a:rPr lang="ru-RU" sz="1600" dirty="0" err="1">
                <a:latin typeface="Times New Roman" panose="02020603050405020304" pitchFamily="18" charset="0"/>
                <a:cs typeface="Times New Roman" panose="02020603050405020304" pitchFamily="18" charset="0"/>
              </a:rPr>
              <a:t>техните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дистрикти</a:t>
            </a:r>
            <a:r>
              <a:rPr lang="ru-RU" sz="1600" dirty="0">
                <a:latin typeface="Times New Roman" panose="02020603050405020304" pitchFamily="18" charset="0"/>
                <a:cs typeface="Times New Roman" panose="02020603050405020304" pitchFamily="18" charset="0"/>
              </a:rPr>
              <a:t>. Клубни или </a:t>
            </a:r>
            <a:r>
              <a:rPr lang="ru-RU" sz="1600" dirty="0" err="1">
                <a:latin typeface="Times New Roman" panose="02020603050405020304" pitchFamily="18" charset="0"/>
                <a:cs typeface="Times New Roman" panose="02020603050405020304" pitchFamily="18" charset="0"/>
              </a:rPr>
              <a:t>дистриктни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фондове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могат</a:t>
            </a:r>
            <a:r>
              <a:rPr lang="ru-RU" sz="1600" dirty="0">
                <a:latin typeface="Times New Roman" panose="02020603050405020304" pitchFamily="18" charset="0"/>
                <a:cs typeface="Times New Roman" panose="02020603050405020304" pitchFamily="18" charset="0"/>
              </a:rPr>
              <a:t> да </a:t>
            </a:r>
            <a:r>
              <a:rPr lang="ru-RU" sz="1600" dirty="0" err="1">
                <a:latin typeface="Times New Roman" panose="02020603050405020304" pitchFamily="18" charset="0"/>
                <a:cs typeface="Times New Roman" panose="02020603050405020304" pitchFamily="18" charset="0"/>
              </a:rPr>
              <a:t>бъдат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налични</a:t>
            </a:r>
            <a:r>
              <a:rPr lang="ru-RU" sz="1600" dirty="0">
                <a:latin typeface="Times New Roman" panose="02020603050405020304" pitchFamily="18" charset="0"/>
                <a:cs typeface="Times New Roman" panose="02020603050405020304" pitchFamily="18" charset="0"/>
              </a:rPr>
              <a:t> за </a:t>
            </a:r>
            <a:r>
              <a:rPr lang="ru-RU" sz="1600" dirty="0" err="1">
                <a:latin typeface="Times New Roman" panose="02020603050405020304" pitchFamily="18" charset="0"/>
                <a:cs typeface="Times New Roman" panose="02020603050405020304" pitchFamily="18" charset="0"/>
              </a:rPr>
              <a:t>компенсиране</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разходите</a:t>
            </a:r>
            <a:r>
              <a:rPr lang="ru-RU" sz="1600" dirty="0">
                <a:latin typeface="Times New Roman" panose="02020603050405020304" pitchFamily="18" charset="0"/>
                <a:cs typeface="Times New Roman" panose="02020603050405020304" pitchFamily="18" charset="0"/>
              </a:rPr>
              <a:t> за обмен, само </a:t>
            </a:r>
            <a:r>
              <a:rPr lang="ru-RU" sz="1600" dirty="0" err="1">
                <a:latin typeface="Times New Roman" panose="02020603050405020304" pitchFamily="18" charset="0"/>
                <a:cs typeface="Times New Roman" panose="02020603050405020304" pitchFamily="18" charset="0"/>
              </a:rPr>
              <a:t>ако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има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професионален</a:t>
            </a:r>
            <a:r>
              <a:rPr lang="ru-RU" sz="1600" dirty="0">
                <a:latin typeface="Times New Roman" panose="02020603050405020304" pitchFamily="18" charset="0"/>
                <a:cs typeface="Times New Roman" panose="02020603050405020304" pitchFamily="18" charset="0"/>
              </a:rPr>
              <a:t> акцент.</a:t>
            </a: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b="1" dirty="0" err="1">
                <a:latin typeface="Times New Roman" panose="02020603050405020304" pitchFamily="18" charset="0"/>
                <a:cs typeface="Times New Roman" panose="02020603050405020304" pitchFamily="18" charset="0"/>
              </a:rPr>
              <a:t>Споделете</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своята</a:t>
            </a:r>
            <a:r>
              <a:rPr lang="ru-RU" sz="1600" b="1" dirty="0">
                <a:latin typeface="Times New Roman" panose="02020603050405020304" pitchFamily="18" charset="0"/>
                <a:cs typeface="Times New Roman" panose="02020603050405020304" pitchFamily="18" charset="0"/>
              </a:rPr>
              <a:t> история</a:t>
            </a:r>
          </a:p>
          <a:p>
            <a:pPr marL="0" indent="0">
              <a:buNone/>
            </a:pPr>
            <a:r>
              <a:rPr lang="ru-RU" sz="1600" dirty="0">
                <a:latin typeface="Times New Roman" panose="02020603050405020304" pitchFamily="18" charset="0"/>
                <a:cs typeface="Times New Roman" panose="02020603050405020304" pitchFamily="18" charset="0"/>
              </a:rPr>
              <a:t>След </a:t>
            </a:r>
            <a:r>
              <a:rPr lang="ru-RU" sz="1600" dirty="0" err="1">
                <a:latin typeface="Times New Roman" panose="02020603050405020304" pitchFamily="18" charset="0"/>
                <a:cs typeface="Times New Roman" panose="02020603050405020304" pitchFamily="18" charset="0"/>
              </a:rPr>
              <a:t>вашето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пътуване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изпратете</a:t>
            </a:r>
            <a:r>
              <a:rPr lang="ru-RU" sz="1600" dirty="0">
                <a:latin typeface="Times New Roman" panose="02020603050405020304" pitchFamily="18" charset="0"/>
                <a:cs typeface="Times New Roman" panose="02020603050405020304" pitchFamily="18" charset="0"/>
              </a:rPr>
              <a:t> отчет до дистрикта ни, </a:t>
            </a:r>
            <a:r>
              <a:rPr lang="ru-RU" sz="1600" dirty="0" err="1">
                <a:latin typeface="Times New Roman" panose="02020603050405020304" pitchFamily="18" charset="0"/>
                <a:cs typeface="Times New Roman" panose="02020603050405020304" pitchFamily="18" charset="0"/>
              </a:rPr>
              <a:t>както</a:t>
            </a:r>
            <a:r>
              <a:rPr lang="ru-RU" sz="1600" dirty="0">
                <a:latin typeface="Times New Roman" panose="02020603050405020304" pitchFamily="18" charset="0"/>
                <a:cs typeface="Times New Roman" panose="02020603050405020304" pitchFamily="18" charset="0"/>
              </a:rPr>
              <a:t> и до </a:t>
            </a:r>
            <a:r>
              <a:rPr lang="ru-RU" sz="1600" b="1" dirty="0">
                <a:solidFill>
                  <a:srgbClr val="17458F"/>
                </a:solidFill>
                <a:latin typeface="Times New Roman" panose="02020603050405020304" pitchFamily="18" charset="0"/>
                <a:cs typeface="Times New Roman" panose="02020603050405020304" pitchFamily="18" charset="0"/>
              </a:rPr>
              <a:t>rotary.service@rotary.org </a:t>
            </a:r>
            <a:r>
              <a:rPr lang="ru-RU" sz="1600" dirty="0">
                <a:latin typeface="Times New Roman" panose="02020603050405020304" pitchFamily="18" charset="0"/>
                <a:cs typeface="Times New Roman" panose="02020603050405020304" pitchFamily="18" charset="0"/>
              </a:rPr>
              <a:t>, за да </a:t>
            </a:r>
            <a:r>
              <a:rPr lang="ru-RU" sz="1600" dirty="0" err="1">
                <a:latin typeface="Times New Roman" panose="02020603050405020304" pitchFamily="18" charset="0"/>
                <a:cs typeface="Times New Roman" panose="02020603050405020304" pitchFamily="18" charset="0"/>
              </a:rPr>
              <a:t>споделите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преживяното</a:t>
            </a:r>
            <a:r>
              <a:rPr lang="ru-RU"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515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лавие 8">
            <a:extLst>
              <a:ext uri="{FF2B5EF4-FFF2-40B4-BE49-F238E27FC236}">
                <a16:creationId xmlns:a16="http://schemas.microsoft.com/office/drawing/2014/main" id="{1BDCB0A3-B4EB-4557-BE30-0040D4E5A5AD}"/>
              </a:ext>
            </a:extLst>
          </p:cNvPr>
          <p:cNvSpPr>
            <a:spLocks noGrp="1"/>
          </p:cNvSpPr>
          <p:nvPr>
            <p:ph type="title"/>
          </p:nvPr>
        </p:nvSpPr>
        <p:spPr/>
        <p:txBody>
          <a:bodyPr>
            <a:noAutofit/>
          </a:bodyPr>
          <a:lstStyle/>
          <a:p>
            <a:r>
              <a:rPr lang="bs-Latn-BA" sz="3200" dirty="0">
                <a:latin typeface="Times New Roman" panose="02020603050405020304" pitchFamily="18" charset="0"/>
                <a:cs typeface="Times New Roman" panose="02020603050405020304" pitchFamily="18" charset="0"/>
              </a:rPr>
              <a:t>THE CONVENTION</a:t>
            </a:r>
            <a:endParaRPr lang="bg-BG" sz="3200" dirty="0">
              <a:latin typeface="Times New Roman" panose="02020603050405020304" pitchFamily="18" charset="0"/>
              <a:cs typeface="Times New Roman" panose="02020603050405020304" pitchFamily="18" charset="0"/>
            </a:endParaRPr>
          </a:p>
        </p:txBody>
      </p:sp>
      <p:sp>
        <p:nvSpPr>
          <p:cNvPr id="6" name="Контейнер за картина 5">
            <a:extLst>
              <a:ext uri="{FF2B5EF4-FFF2-40B4-BE49-F238E27FC236}">
                <a16:creationId xmlns:a16="http://schemas.microsoft.com/office/drawing/2014/main" id="{B02E8A65-A8E8-46AB-8422-ACED0F95DE3E}"/>
              </a:ext>
            </a:extLst>
          </p:cNvPr>
          <p:cNvSpPr>
            <a:spLocks noGrp="1"/>
          </p:cNvSpPr>
          <p:nvPr>
            <p:ph idx="1"/>
          </p:nvPr>
        </p:nvSpPr>
        <p:spPr>
          <a:xfrm>
            <a:off x="358815" y="1199073"/>
            <a:ext cx="3845696" cy="4637517"/>
          </a:xfrm>
        </p:spPr>
        <p:txBody>
          <a:bodyPr>
            <a:normAutofit/>
          </a:bodyPr>
          <a:lstStyle/>
          <a:p>
            <a:pPr marL="0" indent="0">
              <a:buNone/>
            </a:pPr>
            <a:r>
              <a:rPr lang="ru-RU" sz="1800" b="1" dirty="0">
                <a:latin typeface="Times New Roman" panose="02020603050405020304" pitchFamily="18" charset="0"/>
                <a:cs typeface="Times New Roman" panose="02020603050405020304" pitchFamily="18" charset="0"/>
              </a:rPr>
              <a:t>Кон</a:t>
            </a:r>
            <a:r>
              <a:rPr lang="bg-BG" sz="1800" b="1" dirty="0">
                <a:latin typeface="Times New Roman" panose="02020603050405020304" pitchFamily="18" charset="0"/>
                <a:cs typeface="Times New Roman" panose="02020603050405020304" pitchFamily="18" charset="0"/>
              </a:rPr>
              <a:t>в</a:t>
            </a:r>
            <a:r>
              <a:rPr lang="ru-RU" sz="1800" b="1" dirty="0" err="1">
                <a:latin typeface="Times New Roman" panose="02020603050405020304" pitchFamily="18" charset="0"/>
                <a:cs typeface="Times New Roman" panose="02020603050405020304" pitchFamily="18" charset="0"/>
              </a:rPr>
              <a:t>енцията</a:t>
            </a:r>
            <a:r>
              <a:rPr lang="ru-RU" sz="1800" b="1" dirty="0">
                <a:latin typeface="Times New Roman" panose="02020603050405020304" pitchFamily="18" charset="0"/>
                <a:cs typeface="Times New Roman" panose="02020603050405020304" pitchFamily="18" charset="0"/>
              </a:rPr>
              <a:t> на Ротари </a:t>
            </a:r>
            <a:r>
              <a:rPr lang="ru-RU" sz="1800" b="1" dirty="0" err="1">
                <a:latin typeface="Times New Roman" panose="02020603050405020304" pitchFamily="18" charset="0"/>
                <a:cs typeface="Times New Roman" panose="02020603050405020304" pitchFamily="18" charset="0"/>
              </a:rPr>
              <a:t>Интернешънъл</a:t>
            </a:r>
            <a:r>
              <a:rPr lang="ru-RU" sz="1800" b="1"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се </a:t>
            </a:r>
            <a:r>
              <a:rPr lang="ru-RU" sz="1800" dirty="0" err="1">
                <a:latin typeface="Times New Roman" panose="02020603050405020304" pitchFamily="18" charset="0"/>
                <a:cs typeface="Times New Roman" panose="02020603050405020304" pitchFamily="18" charset="0"/>
              </a:rPr>
              <a:t>провежда</a:t>
            </a:r>
            <a:r>
              <a:rPr lang="ru-RU" sz="1800" dirty="0">
                <a:latin typeface="Times New Roman" panose="02020603050405020304" pitchFamily="18" charset="0"/>
                <a:cs typeface="Times New Roman" panose="02020603050405020304" pitchFamily="18" charset="0"/>
              </a:rPr>
              <a:t> на различно </a:t>
            </a:r>
            <a:r>
              <a:rPr lang="ru-RU" sz="1800" dirty="0" err="1">
                <a:latin typeface="Times New Roman" panose="02020603050405020304" pitchFamily="18" charset="0"/>
                <a:cs typeface="Times New Roman" panose="02020603050405020304" pitchFamily="18" charset="0"/>
              </a:rPr>
              <a:t>място</a:t>
            </a:r>
            <a:r>
              <a:rPr lang="ru-RU" sz="1800" dirty="0">
                <a:latin typeface="Times New Roman" panose="02020603050405020304" pitchFamily="18" charset="0"/>
                <a:cs typeface="Times New Roman" panose="02020603050405020304" pitchFamily="18" charset="0"/>
              </a:rPr>
              <a:t> всяка година. </a:t>
            </a: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err="1">
                <a:latin typeface="Times New Roman" panose="02020603050405020304" pitchFamily="18" charset="0"/>
                <a:cs typeface="Times New Roman" panose="02020603050405020304" pitchFamily="18" charset="0"/>
              </a:rPr>
              <a:t>Тя</a:t>
            </a:r>
            <a:r>
              <a:rPr lang="ru-RU" sz="1800" dirty="0">
                <a:latin typeface="Times New Roman" panose="02020603050405020304" pitchFamily="18" charset="0"/>
                <a:cs typeface="Times New Roman" panose="02020603050405020304" pitchFamily="18" charset="0"/>
              </a:rPr>
              <a:t> е </a:t>
            </a:r>
            <a:r>
              <a:rPr lang="ru-RU" sz="1800" dirty="0" err="1">
                <a:latin typeface="Times New Roman" panose="02020603050405020304" pitchFamily="18" charset="0"/>
                <a:cs typeface="Times New Roman" panose="02020603050405020304" pitchFamily="18" charset="0"/>
              </a:rPr>
              <a:t>възможност</a:t>
            </a:r>
            <a:r>
              <a:rPr lang="ru-RU" sz="1800" dirty="0">
                <a:latin typeface="Times New Roman" panose="02020603050405020304" pitchFamily="18" charset="0"/>
                <a:cs typeface="Times New Roman" panose="02020603050405020304" pitchFamily="18" charset="0"/>
              </a:rPr>
              <a:t> за </a:t>
            </a:r>
            <a:r>
              <a:rPr lang="ru-RU" sz="1800" dirty="0" err="1">
                <a:latin typeface="Times New Roman" panose="02020603050405020304" pitchFamily="18" charset="0"/>
                <a:cs typeface="Times New Roman" panose="02020603050405020304" pitchFamily="18" charset="0"/>
              </a:rPr>
              <a:t>среща</a:t>
            </a:r>
            <a:r>
              <a:rPr lang="ru-RU" sz="1800" dirty="0">
                <a:latin typeface="Times New Roman" panose="02020603050405020304" pitchFamily="18" charset="0"/>
                <a:cs typeface="Times New Roman" panose="02020603050405020304" pitchFamily="18" charset="0"/>
              </a:rPr>
              <a:t> на </a:t>
            </a:r>
            <a:r>
              <a:rPr lang="ru-RU" sz="1800" dirty="0" err="1">
                <a:latin typeface="Times New Roman" panose="02020603050405020304" pitchFamily="18" charset="0"/>
                <a:cs typeface="Times New Roman" panose="02020603050405020304" pitchFamily="18" charset="0"/>
              </a:rPr>
              <a:t>членове</a:t>
            </a:r>
            <a:r>
              <a:rPr lang="ru-RU" sz="1800" dirty="0">
                <a:latin typeface="Times New Roman" panose="02020603050405020304" pitchFamily="18" charset="0"/>
                <a:cs typeface="Times New Roman" panose="02020603050405020304" pitchFamily="18" charset="0"/>
              </a:rPr>
              <a:t> от </a:t>
            </a:r>
            <a:r>
              <a:rPr lang="ru-RU" sz="1800" dirty="0" err="1">
                <a:latin typeface="Times New Roman" panose="02020603050405020304" pitchFamily="18" charset="0"/>
                <a:cs typeface="Times New Roman" panose="02020603050405020304" pitchFamily="18" charset="0"/>
              </a:rPr>
              <a:t>цял</a:t>
            </a:r>
            <a:r>
              <a:rPr lang="ru-RU" sz="1800" dirty="0">
                <a:latin typeface="Times New Roman" panose="02020603050405020304" pitchFamily="18" charset="0"/>
                <a:cs typeface="Times New Roman" panose="02020603050405020304" pitchFamily="18" charset="0"/>
              </a:rPr>
              <a:t> ​​свят.</a:t>
            </a: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err="1">
                <a:latin typeface="Times New Roman" panose="02020603050405020304" pitchFamily="18" charset="0"/>
                <a:cs typeface="Times New Roman" panose="02020603050405020304" pitchFamily="18" charset="0"/>
              </a:rPr>
              <a:t>Срещи</a:t>
            </a:r>
            <a:r>
              <a:rPr lang="ru-RU" sz="1800" dirty="0">
                <a:latin typeface="Times New Roman" panose="02020603050405020304" pitchFamily="18" charset="0"/>
                <a:cs typeface="Times New Roman" panose="02020603050405020304" pitchFamily="18" charset="0"/>
              </a:rPr>
              <a:t> на </a:t>
            </a:r>
            <a:r>
              <a:rPr lang="ru-RU" sz="1800" dirty="0" err="1">
                <a:latin typeface="Times New Roman" panose="02020603050405020304" pitchFamily="18" charset="0"/>
                <a:cs typeface="Times New Roman" panose="02020603050405020304" pitchFamily="18" charset="0"/>
              </a:rPr>
              <a:t>които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ще</a:t>
            </a:r>
            <a:r>
              <a:rPr lang="ru-RU" sz="1800" dirty="0">
                <a:latin typeface="Times New Roman" panose="02020603050405020304" pitchFamily="18" charset="0"/>
                <a:cs typeface="Times New Roman" panose="02020603050405020304" pitchFamily="18" charset="0"/>
              </a:rPr>
              <a:t> научим как да </a:t>
            </a:r>
            <a:r>
              <a:rPr lang="ru-RU" sz="1800" dirty="0" err="1">
                <a:latin typeface="Times New Roman" panose="02020603050405020304" pitchFamily="18" charset="0"/>
                <a:cs typeface="Times New Roman" panose="02020603050405020304" pitchFamily="18" charset="0"/>
              </a:rPr>
              <a:t>разширяваме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нашето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въздействие</a:t>
            </a:r>
            <a:r>
              <a:rPr lang="ru-RU" sz="1800" dirty="0">
                <a:latin typeface="Times New Roman" panose="02020603050405020304" pitchFamily="18" charset="0"/>
                <a:cs typeface="Times New Roman" panose="02020603050405020304" pitchFamily="18" charset="0"/>
              </a:rPr>
              <a:t>.</a:t>
            </a: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err="1">
                <a:latin typeface="Times New Roman" panose="02020603050405020304" pitchFamily="18" charset="0"/>
                <a:cs typeface="Times New Roman" panose="02020603050405020304" pitchFamily="18" charset="0"/>
              </a:rPr>
              <a:t>Място</a:t>
            </a:r>
            <a:r>
              <a:rPr lang="ru-RU" sz="1800" dirty="0">
                <a:latin typeface="Times New Roman" panose="02020603050405020304" pitchFamily="18" charset="0"/>
                <a:cs typeface="Times New Roman" panose="02020603050405020304" pitchFamily="18" charset="0"/>
              </a:rPr>
              <a:t> за </a:t>
            </a:r>
            <a:r>
              <a:rPr lang="ru-RU" sz="1800" dirty="0" err="1">
                <a:latin typeface="Times New Roman" panose="02020603050405020304" pitchFamily="18" charset="0"/>
                <a:cs typeface="Times New Roman" panose="02020603050405020304" pitchFamily="18" charset="0"/>
              </a:rPr>
              <a:t>вдъхновяващи</a:t>
            </a:r>
            <a:r>
              <a:rPr lang="ru-RU" sz="1800" dirty="0">
                <a:latin typeface="Times New Roman" panose="02020603050405020304" pitchFamily="18" charset="0"/>
                <a:cs typeface="Times New Roman" panose="02020603050405020304" pitchFamily="18" charset="0"/>
              </a:rPr>
              <a:t> разговори с </a:t>
            </a:r>
            <a:r>
              <a:rPr lang="ru-RU" sz="1800" dirty="0" err="1">
                <a:latin typeface="Times New Roman" panose="02020603050405020304" pitchFamily="18" charset="0"/>
                <a:cs typeface="Times New Roman" panose="02020603050405020304" pitchFamily="18" charset="0"/>
              </a:rPr>
              <a:t>лидери</a:t>
            </a:r>
            <a:r>
              <a:rPr lang="ru-RU" sz="1800" dirty="0">
                <a:latin typeface="Times New Roman" panose="02020603050405020304" pitchFamily="18" charset="0"/>
                <a:cs typeface="Times New Roman" panose="02020603050405020304" pitchFamily="18" charset="0"/>
              </a:rPr>
              <a:t> от </a:t>
            </a:r>
            <a:r>
              <a:rPr lang="ru-RU" sz="1800" dirty="0" err="1">
                <a:latin typeface="Times New Roman" panose="02020603050405020304" pitchFamily="18" charset="0"/>
                <a:cs typeface="Times New Roman" panose="02020603050405020304" pitchFamily="18" charset="0"/>
              </a:rPr>
              <a:t>цял</a:t>
            </a:r>
            <a:r>
              <a:rPr lang="ru-RU" sz="1800" dirty="0">
                <a:latin typeface="Times New Roman" panose="02020603050405020304" pitchFamily="18" charset="0"/>
                <a:cs typeface="Times New Roman" panose="02020603050405020304" pitchFamily="18" charset="0"/>
              </a:rPr>
              <a:t> ​​свят, знаменитости и </a:t>
            </a:r>
            <a:r>
              <a:rPr lang="ru-RU" sz="1800" dirty="0" err="1">
                <a:latin typeface="Times New Roman" panose="02020603050405020304" pitchFamily="18" charset="0"/>
                <a:cs typeface="Times New Roman" panose="02020603050405020304" pitchFamily="18" charset="0"/>
              </a:rPr>
              <a:t>активисти</a:t>
            </a:r>
            <a:r>
              <a:rPr lang="ru-RU" sz="1800" dirty="0">
                <a:latin typeface="Times New Roman" panose="02020603050405020304" pitchFamily="18" charset="0"/>
                <a:cs typeface="Times New Roman" panose="02020603050405020304" pitchFamily="18" charset="0"/>
              </a:rPr>
              <a:t>.</a:t>
            </a:r>
            <a:endParaRPr lang="bg-BG" sz="1800" dirty="0">
              <a:latin typeface="Times New Roman" panose="02020603050405020304" pitchFamily="18" charset="0"/>
              <a:cs typeface="Times New Roman" panose="02020603050405020304" pitchFamily="18" charset="0"/>
            </a:endParaRPr>
          </a:p>
        </p:txBody>
      </p:sp>
      <p:sp>
        <p:nvSpPr>
          <p:cNvPr id="7" name="Text Placeholder 2"/>
          <p:cNvSpPr txBox="1">
            <a:spLocks/>
          </p:cNvSpPr>
          <p:nvPr/>
        </p:nvSpPr>
        <p:spPr>
          <a:xfrm>
            <a:off x="963613" y="1587260"/>
            <a:ext cx="10363200" cy="4071667"/>
          </a:xfrm>
          <a:prstGeom prst="rect">
            <a:avLst/>
          </a:prstGeom>
        </p:spPr>
        <p:txBody>
          <a:bodyPr anchor="t" anchorCtr="0"/>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dirty="0">
              <a:solidFill>
                <a:schemeClr val="tx1"/>
              </a:solidFill>
            </a:endParaRPr>
          </a:p>
        </p:txBody>
      </p:sp>
      <p:pic>
        <p:nvPicPr>
          <p:cNvPr id="3" name="Картина 2" descr="Картина, която съдържа сцена, на закрито, публика, човек">
            <a:extLst>
              <a:ext uri="{FF2B5EF4-FFF2-40B4-BE49-F238E27FC236}">
                <a16:creationId xmlns:a16="http://schemas.microsoft.com/office/drawing/2014/main" id="{45375914-0E66-7FDB-8D71-7507E66A2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511" y="1199073"/>
            <a:ext cx="7803924" cy="4637517"/>
          </a:xfrm>
          <a:prstGeom prst="rect">
            <a:avLst/>
          </a:prstGeom>
        </p:spPr>
      </p:pic>
    </p:spTree>
    <p:extLst>
      <p:ext uri="{BB962C8B-B14F-4D97-AF65-F5344CB8AC3E}">
        <p14:creationId xmlns:p14="http://schemas.microsoft.com/office/powerpoint/2010/main" val="2633445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b="1" kern="1200">
                <a:solidFill>
                  <a:schemeClr val="tx2"/>
                </a:solidFill>
                <a:latin typeface="+mj-lt"/>
                <a:ea typeface="+mj-ea"/>
                <a:cs typeface="+mj-cs"/>
              </a:defRPr>
            </a:lvl1pPr>
          </a:lstStyle>
          <a:p>
            <a:r>
              <a:rPr lang="en-US"/>
              <a:t>Click to edit Master title style</a:t>
            </a:r>
            <a:endParaRPr lang="en-US" sz="3600" dirty="0">
              <a:latin typeface="Times New Roman" panose="02020603050405020304" pitchFamily="18" charset="0"/>
              <a:cs typeface="Times New Roman" panose="02020603050405020304" pitchFamily="18" charset="0"/>
            </a:endParaRPr>
          </a:p>
        </p:txBody>
      </p:sp>
      <p:sp>
        <p:nvSpPr>
          <p:cNvPr id="7" name="Text Placeholder 2"/>
          <p:cNvSpPr txBox="1">
            <a:spLocks/>
          </p:cNvSpPr>
          <p:nvPr/>
        </p:nvSpPr>
        <p:spPr>
          <a:xfrm>
            <a:off x="963613" y="1587260"/>
            <a:ext cx="10363200" cy="4071667"/>
          </a:xfrm>
          <a:prstGeom prst="rect">
            <a:avLst/>
          </a:prstGeom>
        </p:spPr>
        <p:txBody>
          <a:bodyPr anchor="t" anchorCtr="0"/>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dirty="0">
              <a:solidFill>
                <a:schemeClr val="tx1"/>
              </a:solidFill>
            </a:endParaRPr>
          </a:p>
        </p:txBody>
      </p:sp>
      <p:pic>
        <p:nvPicPr>
          <p:cNvPr id="6" name="Картина 5" descr="Картина, която съдържа Шрифт, Графика, графичен дизайн, лого&#10;&#10;Генерираното от ИИ съдържание може да е неправилно.">
            <a:extLst>
              <a:ext uri="{FF2B5EF4-FFF2-40B4-BE49-F238E27FC236}">
                <a16:creationId xmlns:a16="http://schemas.microsoft.com/office/drawing/2014/main" id="{4F21FA53-B8D8-6F40-6072-DA206483E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945" y="436789"/>
            <a:ext cx="5276850" cy="866775"/>
          </a:xfrm>
          <a:prstGeom prst="rect">
            <a:avLst/>
          </a:prstGeom>
        </p:spPr>
      </p:pic>
      <p:pic>
        <p:nvPicPr>
          <p:cNvPr id="9" name="Картина 8" descr="Картина, която съдържа на открито, небе, зима, сграда&#10;&#10;Генерираното от ИИ съдържание може да е неправилно.">
            <a:extLst>
              <a:ext uri="{FF2B5EF4-FFF2-40B4-BE49-F238E27FC236}">
                <a16:creationId xmlns:a16="http://schemas.microsoft.com/office/drawing/2014/main" id="{4FD8296F-1EC0-4CC5-24D3-4BF6CBDD1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77" y="1676872"/>
            <a:ext cx="6997126" cy="4443425"/>
          </a:xfrm>
          <a:prstGeom prst="rect">
            <a:avLst/>
          </a:prstGeom>
        </p:spPr>
      </p:pic>
      <p:sp>
        <p:nvSpPr>
          <p:cNvPr id="11" name="Текстово поле 10">
            <a:extLst>
              <a:ext uri="{FF2B5EF4-FFF2-40B4-BE49-F238E27FC236}">
                <a16:creationId xmlns:a16="http://schemas.microsoft.com/office/drawing/2014/main" id="{117845D3-B7EE-2F3B-D471-3E9665F50CAA}"/>
              </a:ext>
            </a:extLst>
          </p:cNvPr>
          <p:cNvSpPr txBox="1"/>
          <p:nvPr/>
        </p:nvSpPr>
        <p:spPr>
          <a:xfrm>
            <a:off x="7586996" y="1587260"/>
            <a:ext cx="3913341" cy="1200329"/>
          </a:xfrm>
          <a:prstGeom prst="rect">
            <a:avLst/>
          </a:prstGeom>
          <a:noFill/>
        </p:spPr>
        <p:txBody>
          <a:bodyPr wrap="square">
            <a:spAutoFit/>
          </a:bodyPr>
          <a:lstStyle/>
          <a:p>
            <a:r>
              <a:rPr lang="en-US" sz="2400" dirty="0">
                <a:solidFill>
                  <a:srgbClr val="0070C0"/>
                </a:solidFill>
                <a:latin typeface="Times New Roman" panose="02020603050405020304" pitchFamily="18" charset="0"/>
                <a:cs typeface="Times New Roman" panose="02020603050405020304" pitchFamily="18" charset="0"/>
              </a:rPr>
              <a:t>Magic All Around</a:t>
            </a:r>
          </a:p>
          <a:p>
            <a:r>
              <a:rPr lang="en-US" sz="2400" dirty="0">
                <a:solidFill>
                  <a:srgbClr val="0070C0"/>
                </a:solidFill>
                <a:latin typeface="Times New Roman" panose="02020603050405020304" pitchFamily="18" charset="0"/>
                <a:cs typeface="Times New Roman" panose="02020603050405020304" pitchFamily="18" charset="0"/>
              </a:rPr>
              <a:t>21-25 June 2025</a:t>
            </a:r>
          </a:p>
          <a:p>
            <a:r>
              <a:rPr lang="en-US" sz="2400" dirty="0">
                <a:solidFill>
                  <a:srgbClr val="0070C0"/>
                </a:solidFill>
                <a:latin typeface="Times New Roman" panose="02020603050405020304" pitchFamily="18" charset="0"/>
                <a:cs typeface="Times New Roman" panose="02020603050405020304" pitchFamily="18" charset="0"/>
              </a:rPr>
              <a:t>Calgary, Canada</a:t>
            </a:r>
            <a:endParaRPr lang="bg-BG"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8624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416B5-AF0B-D4F8-B6E3-22C6E342ABDD}"/>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C7FB8BF2-5DC8-46FA-20BD-C0F3FE4FEBE3}"/>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Първият българин ротарианец</a:t>
            </a:r>
          </a:p>
        </p:txBody>
      </p:sp>
      <p:sp>
        <p:nvSpPr>
          <p:cNvPr id="3" name="Контейнер за съдържание 2">
            <a:extLst>
              <a:ext uri="{FF2B5EF4-FFF2-40B4-BE49-F238E27FC236}">
                <a16:creationId xmlns:a16="http://schemas.microsoft.com/office/drawing/2014/main" id="{13908B91-D062-80ED-4F14-4DED5CBFC6F9}"/>
              </a:ext>
            </a:extLst>
          </p:cNvPr>
          <p:cNvSpPr>
            <a:spLocks noGrp="1"/>
          </p:cNvSpPr>
          <p:nvPr>
            <p:ph idx="1"/>
          </p:nvPr>
        </p:nvSpPr>
        <p:spPr/>
        <p:txBody>
          <a:bodyPr>
            <a:normAutofit/>
          </a:bodyPr>
          <a:lstStyle/>
          <a:p>
            <a:pPr marL="0" indent="0">
              <a:buNone/>
            </a:pPr>
            <a:r>
              <a:rPr lang="bg-BG" sz="2000" b="1" dirty="0">
                <a:solidFill>
                  <a:srgbClr val="002060"/>
                </a:solidFill>
                <a:latin typeface="Georgia" panose="02040502050405020303" pitchFamily="18" charset="0"/>
              </a:rPr>
              <a:t>Събо Николов от Панагюрище – 1870 -1959</a:t>
            </a:r>
          </a:p>
          <a:p>
            <a:pPr marL="0" indent="0">
              <a:buNone/>
            </a:pPr>
            <a:r>
              <a:rPr lang="bg-BG" sz="1800" dirty="0">
                <a:solidFill>
                  <a:srgbClr val="002060"/>
                </a:solidFill>
                <a:latin typeface="Georgia" panose="02040502050405020303" pitchFamily="18" charset="0"/>
              </a:rPr>
              <a:t>- </a:t>
            </a:r>
            <a:r>
              <a:rPr lang="bg-BG" sz="2000" dirty="0">
                <a:solidFill>
                  <a:srgbClr val="002060"/>
                </a:solidFill>
                <a:latin typeface="Georgia" panose="02040502050405020303" pitchFamily="18" charset="0"/>
              </a:rPr>
              <a:t>Член на РК Уорчестър – САЩ, от 1915</a:t>
            </a:r>
          </a:p>
          <a:p>
            <a:pPr marL="0" indent="0">
              <a:buNone/>
            </a:pPr>
            <a:r>
              <a:rPr lang="bg-BG" sz="2000" dirty="0">
                <a:solidFill>
                  <a:srgbClr val="002060"/>
                </a:solidFill>
                <a:latin typeface="Georgia" panose="02040502050405020303" pitchFamily="18" charset="0"/>
              </a:rPr>
              <a:t>- От беден сирак, прислужник – съсобственик и </a:t>
            </a:r>
          </a:p>
          <a:p>
            <a:pPr marL="0" indent="0">
              <a:buNone/>
            </a:pPr>
            <a:r>
              <a:rPr lang="bg-BG" sz="2000" dirty="0">
                <a:solidFill>
                  <a:srgbClr val="002060"/>
                </a:solidFill>
                <a:latin typeface="Georgia" panose="02040502050405020303" pitchFamily="18" charset="0"/>
              </a:rPr>
              <a:t>вицепрезидент на мощна машиностроителна компания</a:t>
            </a:r>
          </a:p>
          <a:p>
            <a:pPr marL="0" indent="0">
              <a:buNone/>
            </a:pPr>
            <a:r>
              <a:rPr lang="bg-BG" sz="2000" dirty="0">
                <a:solidFill>
                  <a:srgbClr val="002060"/>
                </a:solidFill>
                <a:latin typeface="Georgia" panose="02040502050405020303" pitchFamily="18" charset="0"/>
                <a:ea typeface="Calibri" panose="020F0502020204030204" pitchFamily="34" charset="0"/>
              </a:rPr>
              <a:t>- П</a:t>
            </a:r>
            <a:r>
              <a:rPr lang="bg-BG" sz="2000" dirty="0">
                <a:solidFill>
                  <a:srgbClr val="002060"/>
                </a:solidFill>
                <a:effectLst/>
                <a:latin typeface="Georgia" panose="02040502050405020303" pitchFamily="18" charset="0"/>
                <a:ea typeface="Calibri" panose="020F0502020204030204" pitchFamily="34" charset="0"/>
              </a:rPr>
              <a:t>опечител на училища и университети, </a:t>
            </a:r>
          </a:p>
          <a:p>
            <a:pPr marL="0" indent="0">
              <a:buNone/>
            </a:pPr>
            <a:r>
              <a:rPr lang="bg-BG" sz="2000" dirty="0">
                <a:solidFill>
                  <a:srgbClr val="002060"/>
                </a:solidFill>
                <a:effectLst/>
                <a:latin typeface="Georgia" panose="02040502050405020303" pitchFamily="18" charset="0"/>
                <a:ea typeface="Calibri" panose="020F0502020204030204" pitchFamily="34" charset="0"/>
              </a:rPr>
              <a:t>- Дарител на църкви и болници, стипендии </a:t>
            </a:r>
          </a:p>
          <a:p>
            <a:pPr marL="0" indent="0">
              <a:buNone/>
            </a:pPr>
            <a:r>
              <a:rPr lang="bg-BG" sz="2000" dirty="0">
                <a:solidFill>
                  <a:srgbClr val="002060"/>
                </a:solidFill>
                <a:effectLst/>
                <a:latin typeface="Georgia" panose="02040502050405020303" pitchFamily="18" charset="0"/>
                <a:ea typeface="Calibri" panose="020F0502020204030204" pitchFamily="34" charset="0"/>
              </a:rPr>
              <a:t>за лекари и </a:t>
            </a:r>
            <a:r>
              <a:rPr lang="bg-BG" sz="2000" dirty="0">
                <a:solidFill>
                  <a:srgbClr val="002060"/>
                </a:solidFill>
                <a:latin typeface="Georgia" panose="02040502050405020303" pitchFamily="18" charset="0"/>
              </a:rPr>
              <a:t>инженери</a:t>
            </a:r>
          </a:p>
          <a:p>
            <a:pPr marL="0" indent="0">
              <a:buNone/>
            </a:pPr>
            <a:r>
              <a:rPr lang="bg-BG" sz="2000" dirty="0">
                <a:solidFill>
                  <a:srgbClr val="002060"/>
                </a:solidFill>
                <a:latin typeface="Georgia" panose="02040502050405020303" pitchFamily="18" charset="0"/>
              </a:rPr>
              <a:t>- Завещание в полза на болницата в град </a:t>
            </a:r>
          </a:p>
          <a:p>
            <a:pPr marL="0" indent="0">
              <a:buNone/>
            </a:pPr>
            <a:r>
              <a:rPr lang="bg-BG" sz="2000" dirty="0">
                <a:solidFill>
                  <a:srgbClr val="002060"/>
                </a:solidFill>
                <a:latin typeface="Georgia" panose="02040502050405020303" pitchFamily="18" charset="0"/>
              </a:rPr>
              <a:t>Панагюрище</a:t>
            </a:r>
          </a:p>
        </p:txBody>
      </p:sp>
      <p:pic>
        <p:nvPicPr>
          <p:cNvPr id="5" name="Картина 4">
            <a:extLst>
              <a:ext uri="{FF2B5EF4-FFF2-40B4-BE49-F238E27FC236}">
                <a16:creationId xmlns:a16="http://schemas.microsoft.com/office/drawing/2014/main" id="{246A190E-21B4-0114-D730-6A92AB94CFD5}"/>
              </a:ext>
            </a:extLst>
          </p:cNvPr>
          <p:cNvPicPr>
            <a:picLocks noChangeAspect="1"/>
          </p:cNvPicPr>
          <p:nvPr/>
        </p:nvPicPr>
        <p:blipFill>
          <a:blip r:embed="rId2">
            <a:extLst>
              <a:ext uri="{28A0092B-C50C-407E-A947-70E740481C1C}">
                <a14:useLocalDpi xmlns:a14="http://schemas.microsoft.com/office/drawing/2010/main" val="0"/>
              </a:ext>
            </a:extLst>
          </a:blip>
          <a:srcRect l="5526" t="1714" r="6002" b="4556"/>
          <a:stretch/>
        </p:blipFill>
        <p:spPr>
          <a:xfrm>
            <a:off x="8473440" y="1627084"/>
            <a:ext cx="3559558" cy="4316199"/>
          </a:xfrm>
          <a:prstGeom prst="rect">
            <a:avLst/>
          </a:prstGeom>
          <a:ln>
            <a:solidFill>
              <a:srgbClr val="C00000"/>
            </a:solidFill>
          </a:ln>
        </p:spPr>
      </p:pic>
      <p:pic>
        <p:nvPicPr>
          <p:cNvPr id="7" name="Картина 6">
            <a:extLst>
              <a:ext uri="{FF2B5EF4-FFF2-40B4-BE49-F238E27FC236}">
                <a16:creationId xmlns:a16="http://schemas.microsoft.com/office/drawing/2014/main" id="{85D0D300-EAA5-A2C3-939F-983CDA5AB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602" y="3190558"/>
            <a:ext cx="2095500" cy="2752725"/>
          </a:xfrm>
          <a:prstGeom prst="rect">
            <a:avLst/>
          </a:prstGeom>
          <a:ln>
            <a:solidFill>
              <a:srgbClr val="C00000"/>
            </a:solidFill>
          </a:ln>
        </p:spPr>
      </p:pic>
    </p:spTree>
    <p:extLst>
      <p:ext uri="{BB962C8B-B14F-4D97-AF65-F5344CB8AC3E}">
        <p14:creationId xmlns:p14="http://schemas.microsoft.com/office/powerpoint/2010/main" val="2024600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563880" y="3083976"/>
            <a:ext cx="11079480" cy="71358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200" b="1" dirty="0">
                <a:solidFill>
                  <a:schemeClr val="bg1"/>
                </a:solidFill>
                <a:latin typeface="Calibri" pitchFamily="34" charset="0"/>
                <a:cs typeface="Calibri" pitchFamily="34" charset="0"/>
              </a:rPr>
              <a:t>Благодаря за вниманието!</a:t>
            </a:r>
          </a:p>
          <a:p>
            <a:pPr algn="ctr"/>
            <a:endParaRPr lang="en-US"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658736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1524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563880" y="3083976"/>
            <a:ext cx="11079480" cy="950856"/>
          </a:xfrm>
          <a:prstGeom prst="rect">
            <a:avLst/>
          </a:prstGeom>
        </p:spPr>
        <p:txBody>
          <a:bodyPr lIns="0" tIns="0" rIns="0" bIns="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600" b="1" noProof="0" dirty="0">
                <a:solidFill>
                  <a:schemeClr val="bg1"/>
                </a:solidFill>
                <a:latin typeface="Calibri" pitchFamily="34" charset="0"/>
                <a:cs typeface="Calibri" pitchFamily="34" charset="0"/>
              </a:rPr>
              <a:t>Проектите ни са толкова големи,</a:t>
            </a:r>
            <a:br>
              <a:rPr lang="bg-BG" sz="3600" b="1" noProof="0" dirty="0">
                <a:solidFill>
                  <a:schemeClr val="bg1"/>
                </a:solidFill>
                <a:latin typeface="Calibri" pitchFamily="34" charset="0"/>
                <a:cs typeface="Calibri" pitchFamily="34" charset="0"/>
              </a:rPr>
            </a:br>
            <a:r>
              <a:rPr lang="bg-BG" sz="3600" b="1" noProof="0" dirty="0">
                <a:solidFill>
                  <a:schemeClr val="bg1"/>
                </a:solidFill>
                <a:latin typeface="Calibri" pitchFamily="34" charset="0"/>
                <a:cs typeface="Calibri" pitchFamily="34" charset="0"/>
              </a:rPr>
              <a:t>колкото са големи мечтите ни</a:t>
            </a:r>
            <a:endParaRPr lang="bg-BG" b="1" noProof="0" dirty="0">
              <a:solidFill>
                <a:schemeClr val="bg1"/>
              </a:solidFill>
              <a:latin typeface="Calibri" pitchFamily="34" charset="0"/>
              <a:cs typeface="Calibri" pitchFamily="34" charset="0"/>
            </a:endParaRPr>
          </a:p>
        </p:txBody>
      </p:sp>
      <p:sp>
        <p:nvSpPr>
          <p:cNvPr id="5" name="Subtitle 1"/>
          <p:cNvSpPr txBox="1">
            <a:spLocks/>
          </p:cNvSpPr>
          <p:nvPr/>
        </p:nvSpPr>
        <p:spPr>
          <a:xfrm>
            <a:off x="2918460" y="4338986"/>
            <a:ext cx="6400800" cy="95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g-BG" sz="2000" b="1" noProof="0" dirty="0">
                <a:latin typeface="Calibri" pitchFamily="34" charset="0"/>
                <a:cs typeface="Calibri" pitchFamily="34" charset="0"/>
              </a:rPr>
              <a:t>Константин Стоянов,</a:t>
            </a:r>
          </a:p>
          <a:p>
            <a:pPr marL="0" indent="0">
              <a:buNone/>
            </a:pPr>
            <a:r>
              <a:rPr lang="bg-BG" sz="2000" b="1" noProof="0" dirty="0">
                <a:latin typeface="Calibri" pitchFamily="34" charset="0"/>
                <a:cs typeface="Calibri" pitchFamily="34" charset="0"/>
              </a:rPr>
              <a:t>Дистриктна комисия за Фондация Ротари</a:t>
            </a:r>
          </a:p>
          <a:p>
            <a:pPr marL="0" indent="0">
              <a:buNone/>
            </a:pPr>
            <a:r>
              <a:rPr lang="bg-BG" sz="2000" b="1" noProof="0" dirty="0">
                <a:latin typeface="Calibri" pitchFamily="34" charset="0"/>
                <a:cs typeface="Calibri" pitchFamily="34" charset="0"/>
              </a:rPr>
              <a:t>Ротари клуб Стара Загора</a:t>
            </a:r>
          </a:p>
        </p:txBody>
      </p:sp>
    </p:spTree>
    <p:extLst>
      <p:ext uri="{BB962C8B-B14F-4D97-AF65-F5344CB8AC3E}">
        <p14:creationId xmlns:p14="http://schemas.microsoft.com/office/powerpoint/2010/main" val="3371415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bg-BG" noProof="0" dirty="0"/>
              <a:t>Първата голяма мечта</a:t>
            </a:r>
          </a:p>
        </p:txBody>
      </p:sp>
      <p:sp>
        <p:nvSpPr>
          <p:cNvPr id="4" name="Content Placeholder 3">
            <a:extLst>
              <a:ext uri="{FF2B5EF4-FFF2-40B4-BE49-F238E27FC236}">
                <a16:creationId xmlns:a16="http://schemas.microsoft.com/office/drawing/2014/main" id="{CDD67A44-C8E8-9C73-1CFE-A32061ECED2F}"/>
              </a:ext>
            </a:extLst>
          </p:cNvPr>
          <p:cNvSpPr txBox="1">
            <a:spLocks/>
          </p:cNvSpPr>
          <p:nvPr/>
        </p:nvSpPr>
        <p:spPr bwMode="auto">
          <a:xfrm>
            <a:off x="1436914" y="1520890"/>
            <a:ext cx="5295998" cy="4372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bg-BG" sz="2800" noProof="0" dirty="0"/>
              <a:t>„Изглежда крайно подходящо да приемаме дарения с цел </a:t>
            </a:r>
            <a:r>
              <a:rPr lang="bg-BG" sz="2800" b="1" noProof="0" dirty="0"/>
              <a:t>добротворство по света</a:t>
            </a:r>
            <a:r>
              <a:rPr lang="bg-BG" sz="2800" noProof="0" dirty="0"/>
              <a:t>, чрез благотворителни, образователни или други пътища (авенюта) за напредък на общността …“</a:t>
            </a:r>
          </a:p>
          <a:p>
            <a:pPr marL="0" indent="0">
              <a:buFont typeface="Arial" pitchFamily="34" charset="0"/>
              <a:buNone/>
            </a:pPr>
            <a:r>
              <a:rPr lang="bg-BG" sz="2800" noProof="0" dirty="0"/>
              <a:t>		Арч </a:t>
            </a:r>
            <a:r>
              <a:rPr lang="bg-BG" sz="2800" noProof="0" dirty="0" err="1"/>
              <a:t>Клъмф</a:t>
            </a:r>
            <a:r>
              <a:rPr lang="bg-BG" sz="2800" noProof="0" dirty="0"/>
              <a:t>, 1917</a:t>
            </a:r>
          </a:p>
        </p:txBody>
      </p:sp>
      <p:pic>
        <p:nvPicPr>
          <p:cNvPr id="5" name="Content Placeholder 5">
            <a:extLst>
              <a:ext uri="{FF2B5EF4-FFF2-40B4-BE49-F238E27FC236}">
                <a16:creationId xmlns:a16="http://schemas.microsoft.com/office/drawing/2014/main" id="{D193B745-D562-7B49-9FE5-8AAFF91FB77A}"/>
              </a:ext>
            </a:extLst>
          </p:cNvPr>
          <p:cNvPicPr>
            <a:picLocks noChangeAspect="1"/>
          </p:cNvPicPr>
          <p:nvPr/>
        </p:nvPicPr>
        <p:blipFill>
          <a:blip r:embed="rId3">
            <a:extLst>
              <a:ext uri="{28A0092B-C50C-407E-A947-70E740481C1C}">
                <a14:useLocalDpi xmlns:a14="http://schemas.microsoft.com/office/drawing/2010/main" val="0"/>
              </a:ext>
            </a:extLst>
          </a:blip>
          <a:srcRect l="4834" t="6697" r="3836" b="2557"/>
          <a:stretch>
            <a:fillRect/>
          </a:stretch>
        </p:blipFill>
        <p:spPr bwMode="auto">
          <a:xfrm>
            <a:off x="6956749" y="1454247"/>
            <a:ext cx="3568700" cy="4438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75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8CB184-EFC3-7BD5-0CB3-01B2CE20545F}"/>
              </a:ext>
            </a:extLst>
          </p:cNvPr>
          <p:cNvSpPr/>
          <p:nvPr/>
        </p:nvSpPr>
        <p:spPr>
          <a:xfrm>
            <a:off x="1522412" y="915989"/>
            <a:ext cx="9145588" cy="5049837"/>
          </a:xfrm>
          <a:prstGeom prst="rect">
            <a:avLst/>
          </a:prstGeom>
          <a:solidFill>
            <a:srgbClr val="BCBD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noProof="0" dirty="0"/>
          </a:p>
        </p:txBody>
      </p:sp>
      <p:pic>
        <p:nvPicPr>
          <p:cNvPr id="36867" name="Content Placeholder 4">
            <a:extLst>
              <a:ext uri="{FF2B5EF4-FFF2-40B4-BE49-F238E27FC236}">
                <a16:creationId xmlns:a16="http://schemas.microsoft.com/office/drawing/2014/main" id="{F8A3C2C1-C42D-44BA-50D1-E485E7AD77DB}"/>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l="5174" t="8273" r="4915" b="23000"/>
          <a:stretch>
            <a:fillRect/>
          </a:stretch>
        </p:blipFill>
        <p:spPr bwMode="auto">
          <a:xfrm>
            <a:off x="2565401" y="995363"/>
            <a:ext cx="7078663" cy="4970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ontent Placeholder 1">
            <a:extLst>
              <a:ext uri="{FF2B5EF4-FFF2-40B4-BE49-F238E27FC236}">
                <a16:creationId xmlns:a16="http://schemas.microsoft.com/office/drawing/2014/main" id="{358E6FF2-BFCD-1AF2-FFBC-B2234CDDDBCE}"/>
              </a:ext>
            </a:extLst>
          </p:cNvPr>
          <p:cNvSpPr>
            <a:spLocks noGrp="1"/>
          </p:cNvSpPr>
          <p:nvPr>
            <p:ph idx="1"/>
          </p:nvPr>
        </p:nvSpPr>
        <p:spPr bwMode="auto">
          <a:xfrm>
            <a:off x="1989138" y="5510213"/>
            <a:ext cx="8229600" cy="881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gn="ctr">
              <a:spcBef>
                <a:spcPts val="600"/>
              </a:spcBef>
              <a:buNone/>
            </a:pPr>
            <a:r>
              <a:rPr lang="bg-BG" sz="2400" noProof="0" dirty="0">
                <a:solidFill>
                  <a:schemeClr val="bg1"/>
                </a:solidFill>
              </a:rPr>
              <a:t>Борд на Директорите на Ротари 1917-1918 </a:t>
            </a:r>
          </a:p>
        </p:txBody>
      </p:sp>
      <p:sp>
        <p:nvSpPr>
          <p:cNvPr id="4" name="Title 3">
            <a:extLst>
              <a:ext uri="{FF2B5EF4-FFF2-40B4-BE49-F238E27FC236}">
                <a16:creationId xmlns:a16="http://schemas.microsoft.com/office/drawing/2014/main" id="{028FA3AD-49FF-552D-D48E-CB11B5E3BB20}"/>
              </a:ext>
            </a:extLst>
          </p:cNvPr>
          <p:cNvSpPr>
            <a:spLocks noGrp="1"/>
          </p:cNvSpPr>
          <p:nvPr>
            <p:ph type="title"/>
          </p:nvPr>
        </p:nvSpPr>
        <p:spPr>
          <a:xfrm>
            <a:off x="1908176" y="193676"/>
            <a:ext cx="8150225" cy="487363"/>
          </a:xfrm>
        </p:spPr>
        <p:txBody>
          <a:bodyPr>
            <a:noAutofit/>
          </a:bodyPr>
          <a:lstStyle/>
          <a:p>
            <a:pPr>
              <a:defRPr/>
            </a:pPr>
            <a:r>
              <a:rPr lang="bg-BG" sz="4000" noProof="0" dirty="0">
                <a:ea typeface="ＭＳ Ｐゴシック" pitchFamily="34" charset="-128"/>
              </a:rPr>
              <a:t>Проникновението на Арч </a:t>
            </a:r>
            <a:r>
              <a:rPr lang="bg-BG" sz="4000" noProof="0" dirty="0" err="1">
                <a:ea typeface="ＭＳ Ｐゴシック" pitchFamily="34" charset="-128"/>
              </a:rPr>
              <a:t>Клъмф</a:t>
            </a:r>
            <a:endParaRPr lang="bg-BG" sz="4000" noProof="0" dirty="0"/>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Slide 08 TR1914-04_RCKansasCityEmblem-800dpi.jpg">
            <a:extLst>
              <a:ext uri="{FF2B5EF4-FFF2-40B4-BE49-F238E27FC236}">
                <a16:creationId xmlns:a16="http://schemas.microsoft.com/office/drawing/2014/main" id="{858E05AF-7900-AF23-C198-8B87A788574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05263" y="1541464"/>
            <a:ext cx="4203700" cy="404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1B6EC0B4-4FCA-60FE-561F-055B4424405B}"/>
              </a:ext>
            </a:extLst>
          </p:cNvPr>
          <p:cNvSpPr>
            <a:spLocks noGrp="1"/>
          </p:cNvSpPr>
          <p:nvPr>
            <p:ph type="title"/>
          </p:nvPr>
        </p:nvSpPr>
        <p:spPr>
          <a:xfrm>
            <a:off x="1871664" y="193676"/>
            <a:ext cx="8110537" cy="487363"/>
          </a:xfrm>
        </p:spPr>
        <p:txBody>
          <a:bodyPr>
            <a:noAutofit/>
          </a:bodyPr>
          <a:lstStyle/>
          <a:p>
            <a:pPr>
              <a:defRPr/>
            </a:pPr>
            <a:r>
              <a:rPr lang="bg-BG" sz="4000" noProof="0" dirty="0">
                <a:ea typeface="ＭＳ Ｐゴシック" pitchFamily="34" charset="-128"/>
              </a:rPr>
              <a:t>Първия принос</a:t>
            </a:r>
            <a:endParaRPr lang="bg-BG" sz="4000" noProof="0" dirty="0"/>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8">
            <a:extLst>
              <a:ext uri="{FF2B5EF4-FFF2-40B4-BE49-F238E27FC236}">
                <a16:creationId xmlns:a16="http://schemas.microsoft.com/office/drawing/2014/main" id="{382B8B24-E151-4314-F85F-4A73CE0281D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37" t="15968" b="17468"/>
          <a:stretch>
            <a:fillRect/>
          </a:stretch>
        </p:blipFill>
        <p:spPr bwMode="auto">
          <a:xfrm>
            <a:off x="1722439" y="1201739"/>
            <a:ext cx="8759825" cy="4745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20725BED-829B-CD04-C20C-3870B97F351B}"/>
              </a:ext>
            </a:extLst>
          </p:cNvPr>
          <p:cNvSpPr>
            <a:spLocks noGrp="1"/>
          </p:cNvSpPr>
          <p:nvPr>
            <p:ph type="title"/>
          </p:nvPr>
        </p:nvSpPr>
        <p:spPr>
          <a:xfrm>
            <a:off x="1870076" y="193676"/>
            <a:ext cx="8340725" cy="487363"/>
          </a:xfrm>
        </p:spPr>
        <p:txBody>
          <a:bodyPr>
            <a:noAutofit/>
          </a:bodyPr>
          <a:lstStyle/>
          <a:p>
            <a:pPr>
              <a:defRPr/>
            </a:pPr>
            <a:r>
              <a:rPr lang="bg-BG" sz="4000" noProof="0" dirty="0">
                <a:ea typeface="ＭＳ Ｐゴシック" pitchFamily="34" charset="-128"/>
              </a:rPr>
              <a:t>Първия грант — 1930</a:t>
            </a:r>
            <a:endParaRPr lang="bg-BG" sz="4000" noProof="0"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6B2AE2-D835-FCB6-7E1E-B4540EF10592}"/>
              </a:ext>
            </a:extLst>
          </p:cNvPr>
          <p:cNvSpPr/>
          <p:nvPr/>
        </p:nvSpPr>
        <p:spPr>
          <a:xfrm>
            <a:off x="1522412" y="915988"/>
            <a:ext cx="9145588" cy="5078412"/>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noProof="0" dirty="0"/>
          </a:p>
        </p:txBody>
      </p:sp>
      <p:pic>
        <p:nvPicPr>
          <p:cNvPr id="55299" name="Content Placeholder 5">
            <a:extLst>
              <a:ext uri="{FF2B5EF4-FFF2-40B4-BE49-F238E27FC236}">
                <a16:creationId xmlns:a16="http://schemas.microsoft.com/office/drawing/2014/main" id="{BC0BCD78-E4C0-5A70-F4B3-ED4CF2AD6D4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2513" y="915988"/>
            <a:ext cx="5924550" cy="507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7">
            <a:extLst>
              <a:ext uri="{FF2B5EF4-FFF2-40B4-BE49-F238E27FC236}">
                <a16:creationId xmlns:a16="http://schemas.microsoft.com/office/drawing/2014/main" id="{CDCA7161-0960-A5D1-6E4C-460A23DF91A3}"/>
              </a:ext>
            </a:extLst>
          </p:cNvPr>
          <p:cNvPicPr>
            <a:picLocks noChangeAspect="1"/>
          </p:cNvPicPr>
          <p:nvPr/>
        </p:nvPicPr>
        <p:blipFill>
          <a:blip r:embed="rId4"/>
          <a:stretch>
            <a:fillRect/>
          </a:stretch>
        </p:blipFill>
        <p:spPr>
          <a:xfrm>
            <a:off x="7502526" y="2894014"/>
            <a:ext cx="2532063" cy="2928937"/>
          </a:xfrm>
          <a:prstGeom prst="rect">
            <a:avLst/>
          </a:prstGeom>
          <a:ln w="19050" cmpd="sng">
            <a:noFill/>
          </a:ln>
          <a:effectLst>
            <a:outerShdw blurRad="412750" dist="38100" algn="l" rotWithShape="0">
              <a:prstClr val="black">
                <a:alpha val="40000"/>
              </a:prstClr>
            </a:outerShdw>
          </a:effectLst>
        </p:spPr>
      </p:pic>
      <p:sp>
        <p:nvSpPr>
          <p:cNvPr id="3" name="Title 2">
            <a:extLst>
              <a:ext uri="{FF2B5EF4-FFF2-40B4-BE49-F238E27FC236}">
                <a16:creationId xmlns:a16="http://schemas.microsoft.com/office/drawing/2014/main" id="{34E884B4-96D5-B6EE-B402-C1FC781B9C41}"/>
              </a:ext>
            </a:extLst>
          </p:cNvPr>
          <p:cNvSpPr>
            <a:spLocks noGrp="1"/>
          </p:cNvSpPr>
          <p:nvPr>
            <p:ph type="title"/>
          </p:nvPr>
        </p:nvSpPr>
        <p:spPr>
          <a:xfrm>
            <a:off x="1900238" y="201613"/>
            <a:ext cx="8386762" cy="487362"/>
          </a:xfrm>
        </p:spPr>
        <p:txBody>
          <a:bodyPr>
            <a:noAutofit/>
          </a:bodyPr>
          <a:lstStyle/>
          <a:p>
            <a:pPr>
              <a:defRPr/>
            </a:pPr>
            <a:r>
              <a:rPr lang="bg-BG" sz="4000" noProof="0" dirty="0">
                <a:ea typeface="ＭＳ Ｐゴシック" pitchFamily="34" charset="-128"/>
              </a:rPr>
              <a:t>История на приносите</a:t>
            </a:r>
            <a:endParaRPr lang="bg-BG" sz="4000" noProof="0" dirty="0"/>
          </a:p>
        </p:txBody>
      </p:sp>
      <p:sp>
        <p:nvSpPr>
          <p:cNvPr id="55302" name="Content Placeholder 2">
            <a:extLst>
              <a:ext uri="{FF2B5EF4-FFF2-40B4-BE49-F238E27FC236}">
                <a16:creationId xmlns:a16="http://schemas.microsoft.com/office/drawing/2014/main" id="{5109A01B-9752-0DEC-95A5-D1359468BCAC}"/>
              </a:ext>
            </a:extLst>
          </p:cNvPr>
          <p:cNvSpPr txBox="1">
            <a:spLocks/>
          </p:cNvSpPr>
          <p:nvPr/>
        </p:nvSpPr>
        <p:spPr bwMode="auto">
          <a:xfrm>
            <a:off x="7924801" y="2895601"/>
            <a:ext cx="2284413"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marL="228600" indent="-100013" defTabSz="457200">
              <a:defRPr sz="2400">
                <a:solidFill>
                  <a:schemeClr val="tx1"/>
                </a:solidFill>
                <a:latin typeface="Arial" panose="020B0604020202020204" pitchFamily="34" charset="0"/>
                <a:ea typeface="ヒラギノ角ゴ Pro W3" pitchFamily="-84" charset="-128"/>
              </a:defRPr>
            </a:lvl1pPr>
            <a:lvl2pPr marL="742950" indent="-285750" defTabSz="457200">
              <a:defRPr sz="2400">
                <a:solidFill>
                  <a:schemeClr val="tx1"/>
                </a:solidFill>
                <a:latin typeface="Arial" panose="020B0604020202020204" pitchFamily="34" charset="0"/>
                <a:ea typeface="ヒラギノ角ゴ Pro W3" pitchFamily="-84" charset="-128"/>
              </a:defRPr>
            </a:lvl2pPr>
            <a:lvl3pPr marL="1143000" indent="-228600" defTabSz="457200">
              <a:defRPr sz="2400">
                <a:solidFill>
                  <a:schemeClr val="tx1"/>
                </a:solidFill>
                <a:latin typeface="Arial" panose="020B0604020202020204" pitchFamily="34" charset="0"/>
                <a:ea typeface="ヒラギノ角ゴ Pro W3" pitchFamily="-84" charset="-128"/>
              </a:defRPr>
            </a:lvl3pPr>
            <a:lvl4pPr marL="1600200" indent="-228600" defTabSz="457200">
              <a:defRPr sz="2400">
                <a:solidFill>
                  <a:schemeClr val="tx1"/>
                </a:solidFill>
                <a:latin typeface="Arial" panose="020B0604020202020204" pitchFamily="34" charset="0"/>
                <a:ea typeface="ヒラギノ角ゴ Pro W3" pitchFamily="-84" charset="-128"/>
              </a:defRPr>
            </a:lvl4pPr>
            <a:lvl5pPr marL="2057400" indent="-228600" defTabSz="4572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buFont typeface="Arial" panose="020B0604020202020204" pitchFamily="34" charset="0"/>
              <a:buNone/>
            </a:pPr>
            <a:r>
              <a:rPr lang="bg-BG" sz="1600" noProof="0" dirty="0">
                <a:solidFill>
                  <a:srgbClr val="005DAA"/>
                </a:solidFill>
                <a:latin typeface="Georgia" panose="02040502050405020303" pitchFamily="18" charset="0"/>
                <a:ea typeface="MS PGothic" panose="020B0600070205080204" pitchFamily="34" charset="-128"/>
              </a:rPr>
              <a:t>“Пол Харис изразява надежда, че вместо цветя за погребението му, ще бъдат изпращани пари към Фондацията, които да допринесат за международното разбирателство.”</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Content Placeholder 11">
            <a:extLst>
              <a:ext uri="{FF2B5EF4-FFF2-40B4-BE49-F238E27FC236}">
                <a16:creationId xmlns:a16="http://schemas.microsoft.com/office/drawing/2014/main" id="{D23CC38E-852C-BDE6-C243-409CE3EB9E99}"/>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rcRect l="8385" r="31892" b="304"/>
          <a:stretch>
            <a:fillRect/>
          </a:stretch>
        </p:blipFill>
        <p:spPr bwMode="auto">
          <a:xfrm>
            <a:off x="6126164" y="915988"/>
            <a:ext cx="4541837" cy="5053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Content Placeholder 12">
            <a:extLst>
              <a:ext uri="{FF2B5EF4-FFF2-40B4-BE49-F238E27FC236}">
                <a16:creationId xmlns:a16="http://schemas.microsoft.com/office/drawing/2014/main" id="{B4B8D612-84E3-FF3A-C6C6-AC96DD3E0C9F}"/>
              </a:ext>
            </a:extLst>
          </p:cNvPr>
          <p:cNvPicPr>
            <a:picLocks noGrp="1" noChangeAspect="1"/>
          </p:cNvPicPr>
          <p:nvPr>
            <p:ph sz="half" idx="12"/>
          </p:nvPr>
        </p:nvPicPr>
        <p:blipFill>
          <a:blip r:embed="rId4">
            <a:extLst>
              <a:ext uri="{28A0092B-C50C-407E-A947-70E740481C1C}">
                <a14:useLocalDpi xmlns:a14="http://schemas.microsoft.com/office/drawing/2010/main" val="0"/>
              </a:ext>
            </a:extLst>
          </a:blip>
          <a:srcRect l="5435" t="17326" r="1006" b="4697"/>
          <a:stretch>
            <a:fillRect/>
          </a:stretch>
        </p:blipFill>
        <p:spPr bwMode="auto">
          <a:xfrm>
            <a:off x="1524001" y="925514"/>
            <a:ext cx="4538663" cy="5043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9946AD8F-B0AE-CEAE-2AE9-D414C3F54F50}"/>
              </a:ext>
            </a:extLst>
          </p:cNvPr>
          <p:cNvSpPr>
            <a:spLocks noGrp="1"/>
          </p:cNvSpPr>
          <p:nvPr>
            <p:ph type="title"/>
          </p:nvPr>
        </p:nvSpPr>
        <p:spPr>
          <a:xfrm>
            <a:off x="1900238" y="201613"/>
            <a:ext cx="8310562" cy="487362"/>
          </a:xfrm>
        </p:spPr>
        <p:txBody>
          <a:bodyPr>
            <a:noAutofit/>
          </a:bodyPr>
          <a:lstStyle/>
          <a:p>
            <a:pPr>
              <a:defRPr/>
            </a:pPr>
            <a:r>
              <a:rPr lang="bg-BG" sz="4000" noProof="0" dirty="0">
                <a:ea typeface="ＭＳ Ｐゴシック" pitchFamily="34" charset="-128"/>
              </a:rPr>
              <a:t>Дистриктни грантове</a:t>
            </a:r>
            <a:endParaRPr lang="bg-BG" sz="4000" noProof="0" dirty="0"/>
          </a:p>
        </p:txBody>
      </p:sp>
      <p:sp>
        <p:nvSpPr>
          <p:cNvPr id="50181" name="Content Placeholder 10">
            <a:extLst>
              <a:ext uri="{FF2B5EF4-FFF2-40B4-BE49-F238E27FC236}">
                <a16:creationId xmlns:a16="http://schemas.microsoft.com/office/drawing/2014/main" id="{0DD2DA18-0F0C-C58F-7B00-BF25F03927FE}"/>
              </a:ext>
            </a:extLst>
          </p:cNvPr>
          <p:cNvSpPr>
            <a:spLocks noGrp="1"/>
          </p:cNvSpPr>
          <p:nvPr>
            <p:ph sz="half" idx="14"/>
          </p:nvPr>
        </p:nvSpPr>
        <p:spPr bwMode="auto">
          <a:xfrm>
            <a:off x="9234488" y="5700714"/>
            <a:ext cx="1433512" cy="428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gn="r">
              <a:buNone/>
            </a:pPr>
            <a:r>
              <a:rPr lang="bg-BG" sz="900" b="1" noProof="0" dirty="0" err="1">
                <a:solidFill>
                  <a:srgbClr val="9EA6B4"/>
                </a:solidFill>
                <a:latin typeface="Arial Narrow" panose="020B0606020202030204" pitchFamily="34" charset="0"/>
              </a:rPr>
              <a:t>Salim</a:t>
            </a:r>
            <a:r>
              <a:rPr lang="bg-BG" sz="900" b="1" noProof="0" dirty="0">
                <a:solidFill>
                  <a:srgbClr val="9EA6B4"/>
                </a:solidFill>
                <a:latin typeface="Arial Narrow" panose="020B0606020202030204" pitchFamily="34" charset="0"/>
              </a:rPr>
              <a:t> </a:t>
            </a:r>
            <a:r>
              <a:rPr lang="bg-BG" sz="900" b="1" noProof="0" dirty="0" err="1">
                <a:solidFill>
                  <a:srgbClr val="9EA6B4"/>
                </a:solidFill>
                <a:latin typeface="Arial Narrow" panose="020B0606020202030204" pitchFamily="34" charset="0"/>
              </a:rPr>
              <a:t>Najar</a:t>
            </a:r>
            <a:endParaRPr lang="bg-BG" sz="900" b="1" noProof="0" dirty="0">
              <a:solidFill>
                <a:srgbClr val="9EA6B4"/>
              </a:solidFill>
              <a:latin typeface="Arial Narrow" panose="020B0606020202030204" pitchFamily="34" charset="0"/>
            </a:endParaRPr>
          </a:p>
        </p:txBody>
      </p:sp>
      <p:sp>
        <p:nvSpPr>
          <p:cNvPr id="50182" name="Content Placeholder 10">
            <a:extLst>
              <a:ext uri="{FF2B5EF4-FFF2-40B4-BE49-F238E27FC236}">
                <a16:creationId xmlns:a16="http://schemas.microsoft.com/office/drawing/2014/main" id="{94ACD0F8-69B7-24F3-62EC-9B8616B21B2F}"/>
              </a:ext>
            </a:extLst>
          </p:cNvPr>
          <p:cNvSpPr txBox="1">
            <a:spLocks/>
          </p:cNvSpPr>
          <p:nvPr/>
        </p:nvSpPr>
        <p:spPr bwMode="auto">
          <a:xfrm>
            <a:off x="4724400" y="5692776"/>
            <a:ext cx="13414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pitchFamily="-84" charset="-128"/>
              </a:defRPr>
            </a:lvl1pPr>
            <a:lvl2pPr marL="742950" indent="-285750" defTabSz="457200">
              <a:defRPr sz="2400">
                <a:solidFill>
                  <a:schemeClr val="tx1"/>
                </a:solidFill>
                <a:latin typeface="Arial" panose="020B0604020202020204" pitchFamily="34" charset="0"/>
                <a:ea typeface="ヒラギノ角ゴ Pro W3" pitchFamily="-84" charset="-128"/>
              </a:defRPr>
            </a:lvl2pPr>
            <a:lvl3pPr marL="1143000" indent="-228600" defTabSz="457200">
              <a:defRPr sz="2400">
                <a:solidFill>
                  <a:schemeClr val="tx1"/>
                </a:solidFill>
                <a:latin typeface="Arial" panose="020B0604020202020204" pitchFamily="34" charset="0"/>
                <a:ea typeface="ヒラギノ角ゴ Pro W3" pitchFamily="-84" charset="-128"/>
              </a:defRPr>
            </a:lvl3pPr>
            <a:lvl4pPr marL="1600200" indent="-228600" defTabSz="457200">
              <a:defRPr sz="2400">
                <a:solidFill>
                  <a:schemeClr val="tx1"/>
                </a:solidFill>
                <a:latin typeface="Arial" panose="020B0604020202020204" pitchFamily="34" charset="0"/>
                <a:ea typeface="ヒラギノ角ゴ Pro W3" pitchFamily="-84" charset="-128"/>
              </a:defRPr>
            </a:lvl4pPr>
            <a:lvl5pPr marL="2057400" indent="-228600" defTabSz="4572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eaLnBrk="1" hangingPunct="1">
              <a:spcBef>
                <a:spcPct val="20000"/>
              </a:spcBef>
              <a:buFont typeface="Arial" panose="020B0604020202020204" pitchFamily="34" charset="0"/>
              <a:buNone/>
            </a:pPr>
            <a:r>
              <a:rPr lang="bg-BG" sz="900" b="1" noProof="0" dirty="0" err="1">
                <a:solidFill>
                  <a:srgbClr val="9EA6B4"/>
                </a:solidFill>
                <a:latin typeface="Arial Narrow" panose="020B0606020202030204" pitchFamily="34" charset="0"/>
              </a:rPr>
              <a:t>Arun</a:t>
            </a:r>
            <a:r>
              <a:rPr lang="bg-BG" sz="900" b="1" noProof="0" dirty="0">
                <a:solidFill>
                  <a:srgbClr val="9EA6B4"/>
                </a:solidFill>
                <a:latin typeface="Arial Narrow" panose="020B0606020202030204" pitchFamily="34" charset="0"/>
              </a:rPr>
              <a:t> </a:t>
            </a:r>
            <a:r>
              <a:rPr lang="bg-BG" sz="900" b="1" noProof="0" dirty="0" err="1">
                <a:solidFill>
                  <a:srgbClr val="9EA6B4"/>
                </a:solidFill>
                <a:latin typeface="Arial Narrow" panose="020B0606020202030204" pitchFamily="34" charset="0"/>
              </a:rPr>
              <a:t>Chaudhadi</a:t>
            </a:r>
            <a:r>
              <a:rPr lang="bg-BG" sz="900" b="1" noProof="0" dirty="0">
                <a:solidFill>
                  <a:srgbClr val="9EA6B4"/>
                </a:solidFill>
                <a:latin typeface="Arial Narrow" panose="020B0606020202030204" pitchFamily="34" charset="0"/>
              </a:rPr>
              <a:t> </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Content Placeholder 4">
            <a:extLst>
              <a:ext uri="{FF2B5EF4-FFF2-40B4-BE49-F238E27FC236}">
                <a16:creationId xmlns:a16="http://schemas.microsoft.com/office/drawing/2014/main" id="{CB4767CC-2337-E578-9C0D-44BA7591A0C1}"/>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rcRect l="1443" t="8504" r="3723" b="12767"/>
          <a:stretch>
            <a:fillRect/>
          </a:stretch>
        </p:blipFill>
        <p:spPr bwMode="auto">
          <a:xfrm>
            <a:off x="6624638" y="931863"/>
            <a:ext cx="4043362" cy="5035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A9736838-40C8-0445-C3D1-1529F27FCB69}"/>
              </a:ext>
            </a:extLst>
          </p:cNvPr>
          <p:cNvSpPr>
            <a:spLocks noGrp="1"/>
          </p:cNvSpPr>
          <p:nvPr>
            <p:ph type="title"/>
          </p:nvPr>
        </p:nvSpPr>
        <p:spPr>
          <a:xfrm>
            <a:off x="1900238" y="201613"/>
            <a:ext cx="8234362" cy="487362"/>
          </a:xfrm>
        </p:spPr>
        <p:txBody>
          <a:bodyPr>
            <a:noAutofit/>
          </a:bodyPr>
          <a:lstStyle/>
          <a:p>
            <a:pPr>
              <a:defRPr/>
            </a:pPr>
            <a:r>
              <a:rPr lang="bg-BG" sz="4000" noProof="0" dirty="0">
                <a:ea typeface="ＭＳ Ｐゴシック" pitchFamily="34" charset="-128"/>
              </a:rPr>
              <a:t>Глобални грантове</a:t>
            </a:r>
            <a:endParaRPr lang="bg-BG" sz="4000" noProof="0" dirty="0"/>
          </a:p>
        </p:txBody>
      </p:sp>
      <p:pic>
        <p:nvPicPr>
          <p:cNvPr id="51204" name="Content Placeholder 7" descr="Slide 25 GG1125068-BurkinaFasoWell-ppt-KarenMcLeod.jpg">
            <a:extLst>
              <a:ext uri="{FF2B5EF4-FFF2-40B4-BE49-F238E27FC236}">
                <a16:creationId xmlns:a16="http://schemas.microsoft.com/office/drawing/2014/main" id="{E0C3962B-2F99-2146-F0C9-F8D188A5B411}"/>
              </a:ext>
            </a:extLst>
          </p:cNvPr>
          <p:cNvPicPr>
            <a:picLocks noGrp="1" noChangeAspect="1"/>
          </p:cNvPicPr>
          <p:nvPr>
            <p:ph sz="half" idx="12"/>
          </p:nvPr>
        </p:nvPicPr>
        <p:blipFill>
          <a:blip r:embed="rId4">
            <a:extLst>
              <a:ext uri="{28A0092B-C50C-407E-A947-70E740481C1C}">
                <a14:useLocalDpi xmlns:a14="http://schemas.microsoft.com/office/drawing/2010/main" val="0"/>
              </a:ext>
            </a:extLst>
          </a:blip>
          <a:srcRect l="20947" t="1830" r="3406" b="-2"/>
          <a:stretch>
            <a:fillRect/>
          </a:stretch>
        </p:blipFill>
        <p:spPr bwMode="auto">
          <a:xfrm>
            <a:off x="1524001" y="947739"/>
            <a:ext cx="5038725" cy="5032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Първият Ротари клуб – 1933 г</a:t>
            </a:r>
            <a:r>
              <a:rPr lang="bg-BG" dirty="0">
                <a:latin typeface="Georgia" panose="02040502050405020303" pitchFamily="18" charset="0"/>
              </a:rPr>
              <a:t>.</a:t>
            </a:r>
          </a:p>
        </p:txBody>
      </p:sp>
      <p:pic>
        <p:nvPicPr>
          <p:cNvPr id="5" name="Контейнер за съдържание 4">
            <a:extLst>
              <a:ext uri="{FF2B5EF4-FFF2-40B4-BE49-F238E27FC236}">
                <a16:creationId xmlns:a16="http://schemas.microsoft.com/office/drawing/2014/main" id="{83C11075-B334-D1D9-6D70-39BBD3ACA9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2828354" y="1231490"/>
            <a:ext cx="6535291" cy="4525963"/>
          </a:xfrm>
          <a:noFill/>
          <a:ln>
            <a:solidFill>
              <a:srgbClr val="C00000"/>
            </a:solidFill>
          </a:ln>
        </p:spPr>
      </p:pic>
    </p:spTree>
    <p:extLst>
      <p:ext uri="{BB962C8B-B14F-4D97-AF65-F5344CB8AC3E}">
        <p14:creationId xmlns:p14="http://schemas.microsoft.com/office/powerpoint/2010/main" val="3463367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6">
            <a:extLst>
              <a:ext uri="{FF2B5EF4-FFF2-40B4-BE49-F238E27FC236}">
                <a16:creationId xmlns:a16="http://schemas.microsoft.com/office/drawing/2014/main" id="{5CEA299D-4490-7945-B24B-D84491A9F8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6966" b="6438"/>
          <a:stretch>
            <a:fillRect/>
          </a:stretch>
        </p:blipFill>
        <p:spPr bwMode="auto">
          <a:xfrm>
            <a:off x="1981201" y="1206500"/>
            <a:ext cx="8253413" cy="476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7A0EA39-CD58-E0E9-F578-A77C3EE8E833}"/>
              </a:ext>
            </a:extLst>
          </p:cNvPr>
          <p:cNvSpPr>
            <a:spLocks noGrp="1"/>
          </p:cNvSpPr>
          <p:nvPr>
            <p:ph type="title"/>
          </p:nvPr>
        </p:nvSpPr>
        <p:spPr>
          <a:xfrm>
            <a:off x="1881188" y="201613"/>
            <a:ext cx="8405812" cy="487362"/>
          </a:xfrm>
        </p:spPr>
        <p:txBody>
          <a:bodyPr>
            <a:noAutofit/>
          </a:bodyPr>
          <a:lstStyle/>
          <a:p>
            <a:pPr>
              <a:defRPr/>
            </a:pPr>
            <a:r>
              <a:rPr lang="bg-BG" sz="4000" noProof="0" dirty="0">
                <a:ea typeface="ＭＳ Ｐゴシック" pitchFamily="34" charset="-128"/>
              </a:rPr>
              <a:t>Ротариански центрове за мир</a:t>
            </a:r>
            <a:endParaRPr lang="bg-BG" sz="4000" noProof="0" dirty="0"/>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A980F-F2D7-BD6C-C3D5-7A5050AF37F4}"/>
              </a:ext>
            </a:extLst>
          </p:cNvPr>
          <p:cNvSpPr>
            <a:spLocks noGrp="1"/>
          </p:cNvSpPr>
          <p:nvPr>
            <p:ph type="title"/>
          </p:nvPr>
        </p:nvSpPr>
        <p:spPr>
          <a:xfrm>
            <a:off x="1871664" y="211138"/>
            <a:ext cx="8131175" cy="487362"/>
          </a:xfrm>
        </p:spPr>
        <p:txBody>
          <a:bodyPr>
            <a:noAutofit/>
          </a:bodyPr>
          <a:lstStyle/>
          <a:p>
            <a:pPr>
              <a:defRPr/>
            </a:pPr>
            <a:r>
              <a:rPr lang="bg-BG" sz="4000" spc="-40" noProof="0" dirty="0">
                <a:ea typeface="ＭＳ Ｐゴシック" pitchFamily="34" charset="-128"/>
              </a:rPr>
              <a:t>Най-голямата мечта</a:t>
            </a:r>
            <a:endParaRPr lang="bg-BG" sz="4000" spc="-40" noProof="0" dirty="0"/>
          </a:p>
        </p:txBody>
      </p:sp>
      <p:pic>
        <p:nvPicPr>
          <p:cNvPr id="47107" name="Content Placeholder 4">
            <a:extLst>
              <a:ext uri="{FF2B5EF4-FFF2-40B4-BE49-F238E27FC236}">
                <a16:creationId xmlns:a16="http://schemas.microsoft.com/office/drawing/2014/main" id="{CE061813-A904-25E1-5D42-1506E08E1F46}"/>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rcRect/>
          <a:stretch>
            <a:fillRect/>
          </a:stretch>
        </p:blipFill>
        <p:spPr bwMode="auto">
          <a:xfrm>
            <a:off x="3579018" y="1108669"/>
            <a:ext cx="5033963" cy="4943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Content Placeholder 6">
            <a:extLst>
              <a:ext uri="{FF2B5EF4-FFF2-40B4-BE49-F238E27FC236}">
                <a16:creationId xmlns:a16="http://schemas.microsoft.com/office/drawing/2014/main" id="{877ADF86-B935-D394-928D-1528A4FF97DF}"/>
              </a:ext>
            </a:extLst>
          </p:cNvPr>
          <p:cNvPicPr>
            <a:picLocks noChangeAspect="1"/>
          </p:cNvPicPr>
          <p:nvPr/>
        </p:nvPicPr>
        <p:blipFill>
          <a:blip r:embed="rId3">
            <a:extLst>
              <a:ext uri="{28A0092B-C50C-407E-A947-70E740481C1C}">
                <a14:useLocalDpi xmlns:a14="http://schemas.microsoft.com/office/drawing/2010/main" val="0"/>
              </a:ext>
            </a:extLst>
          </a:blip>
          <a:srcRect l="-185" t="883" r="4086" b="-2"/>
          <a:stretch>
            <a:fillRect/>
          </a:stretch>
        </p:blipFill>
        <p:spPr bwMode="auto">
          <a:xfrm>
            <a:off x="8763001" y="104775"/>
            <a:ext cx="175418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Content Placeholder 10">
            <a:extLst>
              <a:ext uri="{FF2B5EF4-FFF2-40B4-BE49-F238E27FC236}">
                <a16:creationId xmlns:a16="http://schemas.microsoft.com/office/drawing/2014/main" id="{F2BA1F68-960F-BC3D-8359-9994758E9027}"/>
              </a:ext>
            </a:extLst>
          </p:cNvPr>
          <p:cNvPicPr>
            <a:picLocks noChangeAspect="1"/>
          </p:cNvPicPr>
          <p:nvPr/>
        </p:nvPicPr>
        <p:blipFill>
          <a:blip r:embed="rId4">
            <a:extLst>
              <a:ext uri="{28A0092B-C50C-407E-A947-70E740481C1C}">
                <a14:useLocalDpi xmlns:a14="http://schemas.microsoft.com/office/drawing/2010/main" val="0"/>
              </a:ext>
            </a:extLst>
          </a:blip>
          <a:srcRect t="-22076" b="22076"/>
          <a:stretch>
            <a:fillRect/>
          </a:stretch>
        </p:blipFill>
        <p:spPr bwMode="auto">
          <a:xfrm>
            <a:off x="7785100" y="1960563"/>
            <a:ext cx="2735262"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Content Placeholder 9">
            <a:extLst>
              <a:ext uri="{FF2B5EF4-FFF2-40B4-BE49-F238E27FC236}">
                <a16:creationId xmlns:a16="http://schemas.microsoft.com/office/drawing/2014/main" id="{CFFD2AFB-7973-5E87-16BC-79D7BD5E890B}"/>
              </a:ext>
            </a:extLst>
          </p:cNvPr>
          <p:cNvPicPr>
            <a:picLocks noChangeAspect="1"/>
          </p:cNvPicPr>
          <p:nvPr/>
        </p:nvPicPr>
        <p:blipFill>
          <a:blip r:embed="rId5">
            <a:extLst>
              <a:ext uri="{28A0092B-C50C-407E-A947-70E740481C1C}">
                <a14:useLocalDpi xmlns:a14="http://schemas.microsoft.com/office/drawing/2010/main" val="0"/>
              </a:ext>
            </a:extLst>
          </a:blip>
          <a:srcRect t="-2" r="9056" b="28455"/>
          <a:stretch>
            <a:fillRect/>
          </a:stretch>
        </p:blipFill>
        <p:spPr bwMode="auto">
          <a:xfrm>
            <a:off x="1373188" y="2701927"/>
            <a:ext cx="6411913"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a:extLst>
              <a:ext uri="{FF2B5EF4-FFF2-40B4-BE49-F238E27FC236}">
                <a16:creationId xmlns:a16="http://schemas.microsoft.com/office/drawing/2014/main" id="{567BFACE-5EE8-C2A8-8D6A-4A7AA0E73C66}"/>
              </a:ext>
            </a:extLst>
          </p:cNvPr>
          <p:cNvPicPr>
            <a:picLocks noChangeAspect="1"/>
          </p:cNvPicPr>
          <p:nvPr/>
        </p:nvPicPr>
        <p:blipFill>
          <a:blip r:embed="rId6">
            <a:extLst>
              <a:ext uri="{28A0092B-C50C-407E-A947-70E740481C1C}">
                <a14:useLocalDpi xmlns:a14="http://schemas.microsoft.com/office/drawing/2010/main" val="0"/>
              </a:ext>
            </a:extLst>
          </a:blip>
          <a:srcRect l="258" t="6363" r="-63" b="2107"/>
          <a:stretch>
            <a:fillRect/>
          </a:stretch>
        </p:blipFill>
        <p:spPr bwMode="auto">
          <a:xfrm>
            <a:off x="3362325" y="104775"/>
            <a:ext cx="54673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38DF855-4BE7-368F-8CB2-6B33343DBCE7}"/>
              </a:ext>
            </a:extLst>
          </p:cNvPr>
          <p:cNvSpPr/>
          <p:nvPr/>
        </p:nvSpPr>
        <p:spPr>
          <a:xfrm>
            <a:off x="1373187" y="2805113"/>
            <a:ext cx="9144000" cy="541338"/>
          </a:xfrm>
          <a:prstGeom prst="rect">
            <a:avLst/>
          </a:prstGeom>
          <a:solidFill>
            <a:srgbClr val="17458F"/>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endParaRPr lang="bg-BG" noProof="0" dirty="0">
              <a:solidFill>
                <a:srgbClr val="E7E7E8"/>
              </a:solidFill>
            </a:endParaRPr>
          </a:p>
        </p:txBody>
      </p:sp>
      <p:sp>
        <p:nvSpPr>
          <p:cNvPr id="52231" name="Title 7">
            <a:extLst>
              <a:ext uri="{FF2B5EF4-FFF2-40B4-BE49-F238E27FC236}">
                <a16:creationId xmlns:a16="http://schemas.microsoft.com/office/drawing/2014/main" id="{4D461C46-D932-3461-53A0-7A06C56B8062}"/>
              </a:ext>
            </a:extLst>
          </p:cNvPr>
          <p:cNvSpPr txBox="1">
            <a:spLocks/>
          </p:cNvSpPr>
          <p:nvPr/>
        </p:nvSpPr>
        <p:spPr bwMode="auto">
          <a:xfrm>
            <a:off x="1601787" y="2773382"/>
            <a:ext cx="8686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ヒラギノ角ゴ Pro W3" pitchFamily="-84" charset="-128"/>
              </a:defRPr>
            </a:lvl1pPr>
            <a:lvl2pPr marL="742950" indent="-285750" defTabSz="457200">
              <a:defRPr sz="2400">
                <a:solidFill>
                  <a:schemeClr val="tx1"/>
                </a:solidFill>
                <a:latin typeface="Arial" panose="020B0604020202020204" pitchFamily="34" charset="0"/>
                <a:ea typeface="ヒラギノ角ゴ Pro W3" pitchFamily="-84" charset="-128"/>
              </a:defRPr>
            </a:lvl2pPr>
            <a:lvl3pPr marL="1143000" indent="-228600" defTabSz="457200">
              <a:defRPr sz="2400">
                <a:solidFill>
                  <a:schemeClr val="tx1"/>
                </a:solidFill>
                <a:latin typeface="Arial" panose="020B0604020202020204" pitchFamily="34" charset="0"/>
                <a:ea typeface="ヒラギノ角ゴ Pro W3" pitchFamily="-84" charset="-128"/>
              </a:defRPr>
            </a:lvl3pPr>
            <a:lvl4pPr marL="1600200" indent="-228600" defTabSz="457200">
              <a:defRPr sz="2400">
                <a:solidFill>
                  <a:schemeClr val="tx1"/>
                </a:solidFill>
                <a:latin typeface="Arial" panose="020B0604020202020204" pitchFamily="34" charset="0"/>
                <a:ea typeface="ヒラギノ角ゴ Pro W3" pitchFamily="-84" charset="-128"/>
              </a:defRPr>
            </a:lvl4pPr>
            <a:lvl5pPr marL="2057400" indent="-228600" defTabSz="4572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r>
              <a:rPr lang="bg-BG" sz="4000" noProof="0" dirty="0" err="1">
                <a:solidFill>
                  <a:schemeClr val="bg1"/>
                </a:solidFill>
                <a:latin typeface="+mj-lt"/>
                <a:ea typeface="MS PGothic" panose="020B0600070205080204" pitchFamily="34" charset="-128"/>
                <a:cs typeface="Arial Narrow" panose="020B0606020202030204" pitchFamily="34" charset="0"/>
              </a:rPr>
              <a:t>ПолиоПлюс</a:t>
            </a:r>
            <a:endParaRPr lang="bg-BG" sz="4000" noProof="0" dirty="0">
              <a:solidFill>
                <a:schemeClr val="bg1"/>
              </a:solidFill>
              <a:latin typeface="+mj-lt"/>
              <a:ea typeface="MS PGothic" panose="020B0600070205080204" pitchFamily="34" charset="-128"/>
              <a:cs typeface="Arial Narrow" panose="020B0606020202030204" pitchFamily="34" charset="0"/>
            </a:endParaRPr>
          </a:p>
        </p:txBody>
      </p:sp>
      <p:pic>
        <p:nvPicPr>
          <p:cNvPr id="52233" name="Content Placeholder 6">
            <a:extLst>
              <a:ext uri="{FF2B5EF4-FFF2-40B4-BE49-F238E27FC236}">
                <a16:creationId xmlns:a16="http://schemas.microsoft.com/office/drawing/2014/main" id="{1C2DA13D-C0F9-892C-DE21-4A5DE2DBA594}"/>
              </a:ext>
            </a:extLst>
          </p:cNvPr>
          <p:cNvPicPr>
            <a:picLocks noChangeAspect="1"/>
          </p:cNvPicPr>
          <p:nvPr/>
        </p:nvPicPr>
        <p:blipFill>
          <a:blip r:embed="rId7">
            <a:extLst>
              <a:ext uri="{28A0092B-C50C-407E-A947-70E740481C1C}">
                <a14:useLocalDpi xmlns:a14="http://schemas.microsoft.com/office/drawing/2010/main" val="0"/>
              </a:ext>
            </a:extLst>
          </a:blip>
          <a:srcRect l="3249" r="1920"/>
          <a:stretch>
            <a:fillRect/>
          </a:stretch>
        </p:blipFill>
        <p:spPr bwMode="auto">
          <a:xfrm>
            <a:off x="1373187" y="104775"/>
            <a:ext cx="1989138" cy="269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CC9FDB-170F-9993-858D-B785D53145AC}"/>
              </a:ext>
            </a:extLst>
          </p:cNvPr>
          <p:cNvSpPr>
            <a:spLocks noGrp="1"/>
          </p:cNvSpPr>
          <p:nvPr>
            <p:ph type="title"/>
          </p:nvPr>
        </p:nvSpPr>
        <p:spPr>
          <a:xfrm>
            <a:off x="1881188" y="193676"/>
            <a:ext cx="8177212" cy="487363"/>
          </a:xfrm>
        </p:spPr>
        <p:txBody>
          <a:bodyPr>
            <a:noAutofit/>
          </a:bodyPr>
          <a:lstStyle/>
          <a:p>
            <a:pPr>
              <a:defRPr/>
            </a:pPr>
            <a:r>
              <a:rPr lang="bg-BG" sz="4000" noProof="0" dirty="0">
                <a:ea typeface="ＭＳ Ｐゴシック" pitchFamily="34" charset="-128"/>
              </a:rPr>
              <a:t>Признание за даренията</a:t>
            </a:r>
            <a:endParaRPr lang="bg-BG" sz="4000" noProof="0" dirty="0"/>
          </a:p>
        </p:txBody>
      </p:sp>
      <p:sp>
        <p:nvSpPr>
          <p:cNvPr id="56323" name="Content Placeholder 10">
            <a:extLst>
              <a:ext uri="{FF2B5EF4-FFF2-40B4-BE49-F238E27FC236}">
                <a16:creationId xmlns:a16="http://schemas.microsoft.com/office/drawing/2014/main" id="{CEBE5F8B-FC54-5234-D46C-E04013DA56CD}"/>
              </a:ext>
            </a:extLst>
          </p:cNvPr>
          <p:cNvSpPr>
            <a:spLocks noGrp="1"/>
          </p:cNvSpPr>
          <p:nvPr>
            <p:ph sz="half" idx="13"/>
          </p:nvPr>
        </p:nvSpPr>
        <p:spPr bwMode="auto">
          <a:xfrm>
            <a:off x="1142599" y="4547300"/>
            <a:ext cx="1982788" cy="50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p>
            <a:pPr marL="0" indent="0" algn="ctr">
              <a:buNone/>
            </a:pPr>
            <a:r>
              <a:rPr lang="bg-BG" sz="2000" noProof="0" dirty="0" err="1">
                <a:solidFill>
                  <a:srgbClr val="005DAA"/>
                </a:solidFill>
              </a:rPr>
              <a:t>Paul</a:t>
            </a:r>
            <a:r>
              <a:rPr lang="bg-BG" sz="2000" noProof="0" dirty="0">
                <a:solidFill>
                  <a:srgbClr val="005DAA"/>
                </a:solidFill>
              </a:rPr>
              <a:t> </a:t>
            </a:r>
            <a:r>
              <a:rPr lang="bg-BG" sz="2000" noProof="0" dirty="0" err="1">
                <a:solidFill>
                  <a:srgbClr val="005DAA"/>
                </a:solidFill>
              </a:rPr>
              <a:t>Harris</a:t>
            </a:r>
            <a:r>
              <a:rPr lang="bg-BG" sz="2000" noProof="0" dirty="0">
                <a:solidFill>
                  <a:srgbClr val="005DAA"/>
                </a:solidFill>
              </a:rPr>
              <a:t> </a:t>
            </a:r>
            <a:r>
              <a:rPr lang="bg-BG" sz="2000" noProof="0" dirty="0" err="1">
                <a:solidFill>
                  <a:srgbClr val="005DAA"/>
                </a:solidFill>
              </a:rPr>
              <a:t>Fellow</a:t>
            </a:r>
            <a:endParaRPr lang="bg-BG" sz="2000" noProof="0" dirty="0">
              <a:solidFill>
                <a:srgbClr val="005DAA"/>
              </a:solidFill>
            </a:endParaRPr>
          </a:p>
        </p:txBody>
      </p:sp>
      <p:pic>
        <p:nvPicPr>
          <p:cNvPr id="56324" name="Content Placeholder 17" descr="Slide 39 PHSpins05.png">
            <a:extLst>
              <a:ext uri="{FF2B5EF4-FFF2-40B4-BE49-F238E27FC236}">
                <a16:creationId xmlns:a16="http://schemas.microsoft.com/office/drawing/2014/main" id="{F7ADBF85-D5FD-5C35-2804-7A81ECD46761}"/>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rcRect l="3777" t="21468" r="5852" b="19395"/>
          <a:stretch>
            <a:fillRect/>
          </a:stretch>
        </p:blipFill>
        <p:spPr bwMode="auto">
          <a:xfrm>
            <a:off x="4593232" y="2455069"/>
            <a:ext cx="1984375" cy="1947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6325" name="Content Placeholder 5">
            <a:extLst>
              <a:ext uri="{FF2B5EF4-FFF2-40B4-BE49-F238E27FC236}">
                <a16:creationId xmlns:a16="http://schemas.microsoft.com/office/drawing/2014/main" id="{F8812683-9CD9-57A2-B55D-A78C39B6C501}"/>
              </a:ext>
            </a:extLst>
          </p:cNvPr>
          <p:cNvSpPr>
            <a:spLocks noGrp="1"/>
          </p:cNvSpPr>
          <p:nvPr>
            <p:ph sz="half" idx="13"/>
          </p:nvPr>
        </p:nvSpPr>
        <p:spPr bwMode="auto">
          <a:xfrm>
            <a:off x="4593231" y="4681807"/>
            <a:ext cx="1984375" cy="617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marL="0" indent="0" algn="ctr">
              <a:buNone/>
            </a:pPr>
            <a:r>
              <a:rPr lang="bg-BG" sz="2000" noProof="0" dirty="0" err="1">
                <a:solidFill>
                  <a:srgbClr val="005DAA"/>
                </a:solidFill>
              </a:rPr>
              <a:t>Paul</a:t>
            </a:r>
            <a:r>
              <a:rPr lang="bg-BG" sz="2000" noProof="0" dirty="0">
                <a:solidFill>
                  <a:srgbClr val="005DAA"/>
                </a:solidFill>
              </a:rPr>
              <a:t> </a:t>
            </a:r>
            <a:r>
              <a:rPr lang="bg-BG" sz="2000" noProof="0" dirty="0" err="1">
                <a:solidFill>
                  <a:srgbClr val="005DAA"/>
                </a:solidFill>
              </a:rPr>
              <a:t>Harris</a:t>
            </a:r>
            <a:r>
              <a:rPr lang="bg-BG" sz="2000" noProof="0" dirty="0">
                <a:solidFill>
                  <a:srgbClr val="005DAA"/>
                </a:solidFill>
              </a:rPr>
              <a:t> </a:t>
            </a:r>
            <a:r>
              <a:rPr lang="bg-BG" sz="2000" noProof="0" dirty="0" err="1">
                <a:solidFill>
                  <a:srgbClr val="005DAA"/>
                </a:solidFill>
              </a:rPr>
              <a:t>Society</a:t>
            </a:r>
            <a:endParaRPr lang="bg-BG" sz="2000" noProof="0" dirty="0">
              <a:solidFill>
                <a:srgbClr val="005DAA"/>
              </a:solidFill>
            </a:endParaRPr>
          </a:p>
        </p:txBody>
      </p:sp>
      <p:pic>
        <p:nvPicPr>
          <p:cNvPr id="56326" name="Content Placeholder 27" descr="Slide 39 _G8A2307_5 sapphire.jpg">
            <a:extLst>
              <a:ext uri="{FF2B5EF4-FFF2-40B4-BE49-F238E27FC236}">
                <a16:creationId xmlns:a16="http://schemas.microsoft.com/office/drawing/2014/main" id="{187E99A4-16F3-359D-3982-B66F47565CBC}"/>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rcRect l="-3403" t="2203" r="-3688" b="-5492"/>
          <a:stretch>
            <a:fillRect/>
          </a:stretch>
        </p:blipFill>
        <p:spPr bwMode="auto">
          <a:xfrm>
            <a:off x="1142599" y="2215128"/>
            <a:ext cx="1982788" cy="194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6327" name="Content Placeholder 5">
            <a:extLst>
              <a:ext uri="{FF2B5EF4-FFF2-40B4-BE49-F238E27FC236}">
                <a16:creationId xmlns:a16="http://schemas.microsoft.com/office/drawing/2014/main" id="{8786D158-CB75-DD0B-C88A-BEDCE51D7D4C}"/>
              </a:ext>
            </a:extLst>
          </p:cNvPr>
          <p:cNvSpPr txBox="1">
            <a:spLocks/>
          </p:cNvSpPr>
          <p:nvPr/>
        </p:nvSpPr>
        <p:spPr bwMode="auto">
          <a:xfrm>
            <a:off x="8399465" y="5125472"/>
            <a:ext cx="19827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pitchFamily="-84" charset="-128"/>
              </a:defRPr>
            </a:lvl1pPr>
            <a:lvl2pPr marL="742950" indent="-285750" defTabSz="457200">
              <a:defRPr sz="2400">
                <a:solidFill>
                  <a:schemeClr val="tx1"/>
                </a:solidFill>
                <a:latin typeface="Arial" panose="020B0604020202020204" pitchFamily="34" charset="0"/>
                <a:ea typeface="ヒラギノ角ゴ Pro W3" pitchFamily="-84" charset="-128"/>
              </a:defRPr>
            </a:lvl2pPr>
            <a:lvl3pPr marL="1143000" indent="-228600" defTabSz="457200">
              <a:defRPr sz="2400">
                <a:solidFill>
                  <a:schemeClr val="tx1"/>
                </a:solidFill>
                <a:latin typeface="Arial" panose="020B0604020202020204" pitchFamily="34" charset="0"/>
                <a:ea typeface="ヒラギノ角ゴ Pro W3" pitchFamily="-84" charset="-128"/>
              </a:defRPr>
            </a:lvl3pPr>
            <a:lvl4pPr marL="1600200" indent="-228600" defTabSz="457200">
              <a:defRPr sz="2400">
                <a:solidFill>
                  <a:schemeClr val="tx1"/>
                </a:solidFill>
                <a:latin typeface="Arial" panose="020B0604020202020204" pitchFamily="34" charset="0"/>
                <a:ea typeface="ヒラギノ角ゴ Pro W3" pitchFamily="-84" charset="-128"/>
              </a:defRPr>
            </a:lvl4pPr>
            <a:lvl5pPr marL="2057400" indent="-228600" defTabSz="4572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spcBef>
                <a:spcPct val="20000"/>
              </a:spcBef>
              <a:buFont typeface="Arial" panose="020B0604020202020204" pitchFamily="34" charset="0"/>
              <a:buNone/>
            </a:pPr>
            <a:r>
              <a:rPr lang="bg-BG" sz="2000" noProof="0" dirty="0" err="1">
                <a:solidFill>
                  <a:srgbClr val="005DAA"/>
                </a:solidFill>
                <a:latin typeface="Georgia" panose="02040502050405020303" pitchFamily="18" charset="0"/>
              </a:rPr>
              <a:t>Paul</a:t>
            </a:r>
            <a:r>
              <a:rPr lang="bg-BG" sz="2000" noProof="0" dirty="0">
                <a:solidFill>
                  <a:srgbClr val="005DAA"/>
                </a:solidFill>
                <a:latin typeface="Georgia" panose="02040502050405020303" pitchFamily="18" charset="0"/>
              </a:rPr>
              <a:t> </a:t>
            </a:r>
            <a:r>
              <a:rPr lang="bg-BG" sz="2000" noProof="0" dirty="0" err="1">
                <a:solidFill>
                  <a:srgbClr val="005DAA"/>
                </a:solidFill>
                <a:latin typeface="Georgia" panose="02040502050405020303" pitchFamily="18" charset="0"/>
              </a:rPr>
              <a:t>Harris</a:t>
            </a:r>
            <a:r>
              <a:rPr lang="bg-BG" sz="2000" noProof="0" dirty="0">
                <a:solidFill>
                  <a:srgbClr val="005DAA"/>
                </a:solidFill>
                <a:latin typeface="Georgia" panose="02040502050405020303" pitchFamily="18" charset="0"/>
              </a:rPr>
              <a:t> </a:t>
            </a:r>
            <a:br>
              <a:rPr lang="bg-BG" sz="2000" noProof="0" dirty="0">
                <a:solidFill>
                  <a:srgbClr val="005DAA"/>
                </a:solidFill>
                <a:latin typeface="Georgia" panose="02040502050405020303" pitchFamily="18" charset="0"/>
              </a:rPr>
            </a:br>
            <a:r>
              <a:rPr lang="bg-BG" sz="2000" noProof="0" dirty="0">
                <a:solidFill>
                  <a:srgbClr val="005DAA"/>
                </a:solidFill>
                <a:latin typeface="Georgia" panose="02040502050405020303" pitchFamily="18" charset="0"/>
              </a:rPr>
              <a:t>Клубен банер</a:t>
            </a:r>
          </a:p>
        </p:txBody>
      </p:sp>
      <p:pic>
        <p:nvPicPr>
          <p:cNvPr id="56328" name="Content Placeholder 5">
            <a:extLst>
              <a:ext uri="{FF2B5EF4-FFF2-40B4-BE49-F238E27FC236}">
                <a16:creationId xmlns:a16="http://schemas.microsoft.com/office/drawing/2014/main" id="{87C088F1-DF69-3332-EDC9-C5B8436816DD}"/>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rcRect l="-1364" r="221" b="-1537"/>
          <a:stretch>
            <a:fillRect/>
          </a:stretch>
        </p:blipFill>
        <p:spPr bwMode="auto">
          <a:xfrm>
            <a:off x="8045453" y="1338828"/>
            <a:ext cx="2690813" cy="3702050"/>
          </a:xfrm>
          <a:prstGeom prst="rect">
            <a:avLst/>
          </a:prstGeom>
          <a:noFill/>
          <a:ln w="6350">
            <a:solidFill>
              <a:srgbClr val="01B4E7"/>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7BB0D-BA8D-4849-3CE6-1ADF72CF9F93}"/>
              </a:ext>
            </a:extLst>
          </p:cNvPr>
          <p:cNvSpPr>
            <a:spLocks noGrp="1"/>
          </p:cNvSpPr>
          <p:nvPr>
            <p:ph type="title"/>
          </p:nvPr>
        </p:nvSpPr>
        <p:spPr/>
        <p:txBody>
          <a:bodyPr>
            <a:noAutofit/>
          </a:bodyPr>
          <a:lstStyle/>
          <a:p>
            <a:r>
              <a:rPr lang="bg-BG" sz="4000" noProof="0" dirty="0"/>
              <a:t>Пътят на всяка мечта</a:t>
            </a:r>
          </a:p>
        </p:txBody>
      </p:sp>
      <p:sp>
        <p:nvSpPr>
          <p:cNvPr id="6" name="Content Placeholder 5">
            <a:extLst>
              <a:ext uri="{FF2B5EF4-FFF2-40B4-BE49-F238E27FC236}">
                <a16:creationId xmlns:a16="http://schemas.microsoft.com/office/drawing/2014/main" id="{6366AAAF-7EE1-0D4B-92EA-AF479C375441}"/>
              </a:ext>
            </a:extLst>
          </p:cNvPr>
          <p:cNvSpPr>
            <a:spLocks noGrp="1"/>
          </p:cNvSpPr>
          <p:nvPr>
            <p:ph sz="half" idx="13"/>
          </p:nvPr>
        </p:nvSpPr>
        <p:spPr>
          <a:xfrm>
            <a:off x="1115368" y="1155560"/>
            <a:ext cx="9855200" cy="4672483"/>
          </a:xfrm>
        </p:spPr>
        <p:txBody>
          <a:bodyPr>
            <a:normAutofit fontScale="92500" lnSpcReduction="20000"/>
          </a:bodyPr>
          <a:lstStyle/>
          <a:p>
            <a:r>
              <a:rPr lang="bg-BG" sz="3200" noProof="0" dirty="0"/>
              <a:t>Ясна идея</a:t>
            </a:r>
          </a:p>
          <a:p>
            <a:pPr lvl="1"/>
            <a:r>
              <a:rPr lang="bg-BG" sz="2800" noProof="0" dirty="0"/>
              <a:t>Каква промяна искаме да постигнем?</a:t>
            </a:r>
          </a:p>
          <a:p>
            <a:r>
              <a:rPr lang="bg-BG" sz="3200" noProof="0" dirty="0"/>
              <a:t>Добро планиране</a:t>
            </a:r>
          </a:p>
          <a:p>
            <a:pPr lvl="1"/>
            <a:r>
              <a:rPr lang="bg-BG" sz="2800" noProof="0" dirty="0"/>
              <a:t>Какви ресурси, хора и време са нужни?</a:t>
            </a:r>
          </a:p>
          <a:p>
            <a:r>
              <a:rPr lang="bg-BG" sz="3200" noProof="0" dirty="0"/>
              <a:t>Партньорства</a:t>
            </a:r>
          </a:p>
          <a:p>
            <a:pPr lvl="1"/>
            <a:r>
              <a:rPr lang="bg-BG" sz="2800" noProof="0" dirty="0"/>
              <a:t>Кои организации могат да помогнат?</a:t>
            </a:r>
          </a:p>
          <a:p>
            <a:r>
              <a:rPr lang="bg-BG" sz="3200" noProof="0" dirty="0"/>
              <a:t>Финансиране</a:t>
            </a:r>
          </a:p>
          <a:p>
            <a:pPr lvl="1"/>
            <a:r>
              <a:rPr lang="bg-BG" sz="2800" noProof="0" dirty="0"/>
              <a:t>Можем ли да използваме Ротари грантове?</a:t>
            </a:r>
          </a:p>
          <a:p>
            <a:r>
              <a:rPr lang="bg-BG" sz="3200" noProof="0" dirty="0"/>
              <a:t>Ангажираност</a:t>
            </a:r>
          </a:p>
          <a:p>
            <a:pPr lvl="1"/>
            <a:r>
              <a:rPr lang="bg-BG" sz="2800" noProof="0" dirty="0"/>
              <a:t>Кои хора ще бъдат гръбнакът на проекта?</a:t>
            </a:r>
          </a:p>
          <a:p>
            <a:endParaRPr lang="bg-BG" noProof="0" dirty="0"/>
          </a:p>
        </p:txBody>
      </p:sp>
    </p:spTree>
    <p:extLst>
      <p:ext uri="{BB962C8B-B14F-4D97-AF65-F5344CB8AC3E}">
        <p14:creationId xmlns:p14="http://schemas.microsoft.com/office/powerpoint/2010/main" val="2341721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6CECB-606E-AAF3-FD89-75E21AD3E828}"/>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D944D2D-5BA0-22E3-3B41-BB4AD4443033}"/>
              </a:ext>
            </a:extLst>
          </p:cNvPr>
          <p:cNvSpPr txBox="1">
            <a:spLocks/>
          </p:cNvSpPr>
          <p:nvPr/>
        </p:nvSpPr>
        <p:spPr>
          <a:xfrm>
            <a:off x="563880" y="3083976"/>
            <a:ext cx="11079480" cy="71358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4000" b="1" noProof="0" dirty="0">
                <a:solidFill>
                  <a:schemeClr val="bg1"/>
                </a:solidFill>
                <a:latin typeface="Calibri" pitchFamily="34" charset="0"/>
                <a:cs typeface="Calibri" pitchFamily="34" charset="0"/>
              </a:rPr>
              <a:t>Колко са големи вашите мечти?</a:t>
            </a:r>
          </a:p>
        </p:txBody>
      </p:sp>
    </p:spTree>
    <p:extLst>
      <p:ext uri="{BB962C8B-B14F-4D97-AF65-F5344CB8AC3E}">
        <p14:creationId xmlns:p14="http://schemas.microsoft.com/office/powerpoint/2010/main" val="2285563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45C0691-4A53-774C-81ED-EAA6F203AFD9}"/>
              </a:ext>
            </a:extLst>
          </p:cNvPr>
          <p:cNvSpPr txBox="1">
            <a:spLocks/>
          </p:cNvSpPr>
          <p:nvPr/>
        </p:nvSpPr>
        <p:spPr bwMode="auto">
          <a:xfrm>
            <a:off x="251516" y="2682876"/>
            <a:ext cx="6219929" cy="1581150"/>
          </a:xfrm>
          <a:prstGeom prst="rect">
            <a:avLst/>
          </a:prstGeom>
          <a:noFill/>
          <a:extLst>
            <a:ext uri="{909E8E84-426E-40dd-AFC4-6F175D3DCCD1}"/>
            <a:ext uri="{91240B29-F687-4f45-9708-019B960494DF}"/>
          </a:extLst>
        </p:spPr>
        <p:txBody>
          <a:bodyPr lIns="0" tIns="0" rIns="0" bIns="0"/>
          <a:lstStyle>
            <a:lvl1pPr marL="342900" indent="-342900" algn="l" defTabSz="457200" rtl="0" eaLnBrk="1" latinLnBrk="0" hangingPunct="1">
              <a:spcBef>
                <a:spcPct val="20000"/>
              </a:spcBef>
              <a:buFont typeface="Arial"/>
              <a:buChar char="•"/>
              <a:defRPr sz="3200" kern="1200">
                <a:solidFill>
                  <a:srgbClr val="17458F"/>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17458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17458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bg-BG" b="1" noProof="0" dirty="0">
                <a:solidFill>
                  <a:schemeClr val="bg1"/>
                </a:solidFill>
                <a:latin typeface="+mn-lt"/>
                <a:ea typeface="ＭＳ Ｐゴシック" pitchFamily="34" charset="-128"/>
              </a:rPr>
              <a:t>Не трябва да живеем само за себе си, а за радостта да правим добро за другите</a:t>
            </a:r>
          </a:p>
          <a:p>
            <a:pPr marL="777240" indent="0">
              <a:spcBef>
                <a:spcPts val="0"/>
              </a:spcBef>
              <a:buNone/>
              <a:defRPr/>
            </a:pPr>
            <a:r>
              <a:rPr lang="bg-BG" b="1" noProof="0" dirty="0">
                <a:solidFill>
                  <a:schemeClr val="bg1"/>
                </a:solidFill>
                <a:latin typeface="+mn-lt"/>
                <a:ea typeface="ＭＳ Ｐゴシック" pitchFamily="34" charset="-128"/>
              </a:rPr>
              <a:t> — Арч </a:t>
            </a:r>
            <a:r>
              <a:rPr lang="bg-BG" b="1" noProof="0" dirty="0" err="1">
                <a:solidFill>
                  <a:schemeClr val="bg1"/>
                </a:solidFill>
                <a:latin typeface="+mn-lt"/>
                <a:ea typeface="ＭＳ Ｐゴシック" pitchFamily="34" charset="-128"/>
              </a:rPr>
              <a:t>Клъмф</a:t>
            </a:r>
            <a:r>
              <a:rPr lang="bg-BG" b="1" noProof="0" dirty="0">
                <a:solidFill>
                  <a:schemeClr val="bg1"/>
                </a:solidFill>
                <a:latin typeface="+mn-lt"/>
                <a:ea typeface="ＭＳ Ｐゴシック" pitchFamily="34" charset="-128"/>
              </a:rPr>
              <a:t>, 1929</a:t>
            </a:r>
          </a:p>
          <a:p>
            <a:pPr marL="0" indent="0">
              <a:spcBef>
                <a:spcPts val="0"/>
              </a:spcBef>
              <a:buNone/>
              <a:defRPr/>
            </a:pPr>
            <a:endParaRPr lang="bg-BG" b="1" noProof="0" dirty="0">
              <a:solidFill>
                <a:schemeClr val="bg1"/>
              </a:solidFill>
              <a:latin typeface="+mn-lt"/>
              <a:ea typeface="ＭＳ Ｐゴシック" pitchFamily="34" charset="-128"/>
            </a:endParaRPr>
          </a:p>
        </p:txBody>
      </p:sp>
      <p:pic>
        <p:nvPicPr>
          <p:cNvPr id="59395" name="Content Placeholder 3" descr="Slide 43 20110216_HT_042.jpg">
            <a:extLst>
              <a:ext uri="{FF2B5EF4-FFF2-40B4-BE49-F238E27FC236}">
                <a16:creationId xmlns:a16="http://schemas.microsoft.com/office/drawing/2014/main" id="{8B53836F-D60F-4C42-1BAB-4287B9370989}"/>
              </a:ext>
            </a:extLst>
          </p:cNvPr>
          <p:cNvPicPr>
            <a:picLocks noChangeAspect="1"/>
          </p:cNvPicPr>
          <p:nvPr/>
        </p:nvPicPr>
        <p:blipFill>
          <a:blip r:embed="rId3">
            <a:extLst>
              <a:ext uri="{28A0092B-C50C-407E-A947-70E740481C1C}">
                <a14:useLocalDpi xmlns:a14="http://schemas.microsoft.com/office/drawing/2010/main" val="0"/>
              </a:ext>
            </a:extLst>
          </a:blip>
          <a:srcRect l="10062" t="5920" r="21577" b="12350"/>
          <a:stretch>
            <a:fillRect/>
          </a:stretch>
        </p:blipFill>
        <p:spPr bwMode="auto">
          <a:xfrm>
            <a:off x="6597652" y="0"/>
            <a:ext cx="43561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Content Placeholder 27">
            <a:extLst>
              <a:ext uri="{FF2B5EF4-FFF2-40B4-BE49-F238E27FC236}">
                <a16:creationId xmlns:a16="http://schemas.microsoft.com/office/drawing/2014/main" id="{8A255C8D-20F6-1AB7-661F-67BF24249BF7}"/>
              </a:ext>
            </a:extLst>
          </p:cNvPr>
          <p:cNvPicPr>
            <a:picLocks noChangeAspect="1"/>
          </p:cNvPicPr>
          <p:nvPr/>
        </p:nvPicPr>
        <p:blipFill>
          <a:blip r:embed="rId4">
            <a:extLst>
              <a:ext uri="{28A0092B-C50C-407E-A947-70E740481C1C}">
                <a14:useLocalDpi xmlns:a14="http://schemas.microsoft.com/office/drawing/2010/main" val="0"/>
              </a:ext>
            </a:extLst>
          </a:blip>
          <a:srcRect t="9589" r="-569" b="1825"/>
          <a:stretch>
            <a:fillRect/>
          </a:stretch>
        </p:blipFill>
        <p:spPr bwMode="auto">
          <a:xfrm>
            <a:off x="1162051" y="1"/>
            <a:ext cx="2624138"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9397" name="Content Placeholder 17">
            <a:extLst>
              <a:ext uri="{FF2B5EF4-FFF2-40B4-BE49-F238E27FC236}">
                <a16:creationId xmlns:a16="http://schemas.microsoft.com/office/drawing/2014/main" id="{7075B77F-E645-7F23-9936-9A6B1E76753A}"/>
              </a:ext>
            </a:extLst>
          </p:cNvPr>
          <p:cNvPicPr>
            <a:picLocks noChangeAspect="1"/>
          </p:cNvPicPr>
          <p:nvPr/>
        </p:nvPicPr>
        <p:blipFill>
          <a:blip r:embed="rId5">
            <a:extLst>
              <a:ext uri="{28A0092B-C50C-407E-A947-70E740481C1C}">
                <a14:useLocalDpi xmlns:a14="http://schemas.microsoft.com/office/drawing/2010/main" val="0"/>
              </a:ext>
            </a:extLst>
          </a:blip>
          <a:srcRect t="7915" r="7915"/>
          <a:stretch>
            <a:fillRect/>
          </a:stretch>
        </p:blipFill>
        <p:spPr bwMode="auto">
          <a:xfrm>
            <a:off x="4274345" y="9526"/>
            <a:ext cx="21971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9398" name="Content Placeholder 17">
            <a:extLst>
              <a:ext uri="{FF2B5EF4-FFF2-40B4-BE49-F238E27FC236}">
                <a16:creationId xmlns:a16="http://schemas.microsoft.com/office/drawing/2014/main" id="{106C19AC-E347-8F39-64D6-10DDE51E75D1}"/>
              </a:ext>
            </a:extLst>
          </p:cNvPr>
          <p:cNvPicPr>
            <a:picLocks noChangeAspect="1"/>
          </p:cNvPicPr>
          <p:nvPr/>
        </p:nvPicPr>
        <p:blipFill>
          <a:blip r:embed="rId6">
            <a:extLst>
              <a:ext uri="{28A0092B-C50C-407E-A947-70E740481C1C}">
                <a14:useLocalDpi xmlns:a14="http://schemas.microsoft.com/office/drawing/2010/main" val="0"/>
              </a:ext>
            </a:extLst>
          </a:blip>
          <a:srcRect l="10838" t="21655" r="9091" b="22397"/>
          <a:stretch>
            <a:fillRect/>
          </a:stretch>
        </p:blipFill>
        <p:spPr bwMode="auto">
          <a:xfrm>
            <a:off x="1508581" y="4613275"/>
            <a:ext cx="48164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9399" name="Content Placeholder 17">
            <a:extLst>
              <a:ext uri="{FF2B5EF4-FFF2-40B4-BE49-F238E27FC236}">
                <a16:creationId xmlns:a16="http://schemas.microsoft.com/office/drawing/2014/main" id="{75B6DB7B-0792-0BCF-F708-5EA9072A1FBB}"/>
              </a:ext>
            </a:extLst>
          </p:cNvPr>
          <p:cNvPicPr>
            <a:picLocks noChangeAspect="1"/>
          </p:cNvPicPr>
          <p:nvPr/>
        </p:nvPicPr>
        <p:blipFill>
          <a:blip r:embed="rId7">
            <a:extLst>
              <a:ext uri="{28A0092B-C50C-407E-A947-70E740481C1C}">
                <a14:useLocalDpi xmlns:a14="http://schemas.microsoft.com/office/drawing/2010/main" val="0"/>
              </a:ext>
            </a:extLst>
          </a:blip>
          <a:srcRect l="14423" t="6818" r="15384" b="20232"/>
          <a:stretch>
            <a:fillRect/>
          </a:stretch>
        </p:blipFill>
        <p:spPr bwMode="auto">
          <a:xfrm>
            <a:off x="6597652" y="2482431"/>
            <a:ext cx="43561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9B7A-9955-FB4C-4281-6611DC1F2653}"/>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7C67EBD6-6230-A3EC-51AA-EF73038F6AA7}"/>
              </a:ext>
            </a:extLst>
          </p:cNvPr>
          <p:cNvSpPr txBox="1">
            <a:spLocks/>
          </p:cNvSpPr>
          <p:nvPr/>
        </p:nvSpPr>
        <p:spPr>
          <a:xfrm>
            <a:off x="563880" y="3083976"/>
            <a:ext cx="11079480" cy="71358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Georgia"/>
                <a:ea typeface="+mn-ea"/>
                <a:cs typeface="Georgia"/>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bg-BG" sz="3200" b="1" dirty="0">
                <a:solidFill>
                  <a:schemeClr val="bg1"/>
                </a:solidFill>
                <a:latin typeface="Calibri" pitchFamily="34" charset="0"/>
                <a:cs typeface="Calibri" pitchFamily="34" charset="0"/>
              </a:rPr>
              <a:t>Благодаря за вниманието!</a:t>
            </a:r>
          </a:p>
          <a:p>
            <a:pPr algn="ctr"/>
            <a:endParaRPr lang="en-US"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645752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99AC920-C353-4566-B37A-0A4601D8F775}"/>
              </a:ext>
            </a:extLst>
          </p:cNvPr>
          <p:cNvSpPr>
            <a:spLocks noGrp="1"/>
          </p:cNvSpPr>
          <p:nvPr>
            <p:ph type="title"/>
          </p:nvPr>
        </p:nvSpPr>
        <p:spPr/>
        <p:txBody>
          <a:bodyPr>
            <a:normAutofit fontScale="90000"/>
          </a:bodyPr>
          <a:lstStyle/>
          <a:p>
            <a:r>
              <a:rPr lang="bg-BG" dirty="0">
                <a:latin typeface="Georgia" panose="02040502050405020303" pitchFamily="18" charset="0"/>
              </a:rPr>
              <a:t>Хора изпреварили времето </a:t>
            </a:r>
          </a:p>
        </p:txBody>
      </p:sp>
      <p:pic>
        <p:nvPicPr>
          <p:cNvPr id="5" name="Контейнер за съдържание 4">
            <a:extLst>
              <a:ext uri="{FF2B5EF4-FFF2-40B4-BE49-F238E27FC236}">
                <a16:creationId xmlns:a16="http://schemas.microsoft.com/office/drawing/2014/main" id="{2617DDAF-218C-1C1E-0146-83FE5FFFD2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1935" y="1238864"/>
            <a:ext cx="6368129" cy="4525963"/>
          </a:xfrm>
        </p:spPr>
      </p:pic>
    </p:spTree>
    <p:extLst>
      <p:ext uri="{BB962C8B-B14F-4D97-AF65-F5344CB8AC3E}">
        <p14:creationId xmlns:p14="http://schemas.microsoft.com/office/powerpoint/2010/main" val="274835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91F03-C191-81C6-0207-8BC2A8D594DE}"/>
            </a:ext>
          </a:extLst>
        </p:cNvPr>
        <p:cNvGrpSpPr/>
        <p:nvPr/>
      </p:nvGrpSpPr>
      <p:grpSpPr>
        <a:xfrm>
          <a:off x="0" y="0"/>
          <a:ext cx="0" cy="0"/>
          <a:chOff x="0" y="0"/>
          <a:chExt cx="0" cy="0"/>
        </a:xfrm>
      </p:grpSpPr>
      <p:sp>
        <p:nvSpPr>
          <p:cNvPr id="2" name="Заглавие 1">
            <a:extLst>
              <a:ext uri="{FF2B5EF4-FFF2-40B4-BE49-F238E27FC236}">
                <a16:creationId xmlns:a16="http://schemas.microsoft.com/office/drawing/2014/main" id="{8922D16D-F4B2-580C-59E9-2554F2155BDE}"/>
              </a:ext>
            </a:extLst>
          </p:cNvPr>
          <p:cNvSpPr>
            <a:spLocks noGrp="1"/>
          </p:cNvSpPr>
          <p:nvPr>
            <p:ph type="title"/>
          </p:nvPr>
        </p:nvSpPr>
        <p:spPr/>
        <p:txBody>
          <a:bodyPr>
            <a:normAutofit fontScale="90000"/>
          </a:bodyPr>
          <a:lstStyle/>
          <a:p>
            <a:r>
              <a:rPr lang="bg-BG" dirty="0">
                <a:solidFill>
                  <a:srgbClr val="002060"/>
                </a:solidFill>
                <a:latin typeface="Georgia" panose="02040502050405020303" pitchFamily="18" charset="0"/>
              </a:rPr>
              <a:t>Хора изпреварили времето </a:t>
            </a:r>
          </a:p>
        </p:txBody>
      </p:sp>
      <p:pic>
        <p:nvPicPr>
          <p:cNvPr id="10" name="Контейнер за съдържание 9">
            <a:extLst>
              <a:ext uri="{FF2B5EF4-FFF2-40B4-BE49-F238E27FC236}">
                <a16:creationId xmlns:a16="http://schemas.microsoft.com/office/drawing/2014/main" id="{30279F71-70EC-B42B-03A3-8A7E1C0C20C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0000"/>
                    </a14:imgEffect>
                    <a14:imgEffect>
                      <a14:brightnessContrast bright="9000" contrast="9000"/>
                    </a14:imgEffect>
                  </a14:imgLayer>
                </a14:imgProps>
              </a:ext>
              <a:ext uri="{28A0092B-C50C-407E-A947-70E740481C1C}">
                <a14:useLocalDpi xmlns:a14="http://schemas.microsoft.com/office/drawing/2010/main" val="0"/>
              </a:ext>
            </a:extLst>
          </a:blip>
          <a:stretch/>
        </p:blipFill>
        <p:spPr>
          <a:xfrm>
            <a:off x="2921948" y="1312606"/>
            <a:ext cx="6348103" cy="4525963"/>
          </a:xfrm>
          <a:ln>
            <a:solidFill>
              <a:srgbClr val="C00000"/>
            </a:solidFill>
          </a:ln>
        </p:spPr>
      </p:pic>
    </p:spTree>
    <p:extLst>
      <p:ext uri="{BB962C8B-B14F-4D97-AF65-F5344CB8AC3E}">
        <p14:creationId xmlns:p14="http://schemas.microsoft.com/office/powerpoint/2010/main" val="3917023393"/>
      </p:ext>
    </p:extLst>
  </p:cSld>
  <p:clrMapOvr>
    <a:masterClrMapping/>
  </p:clrMapOvr>
</p:sld>
</file>

<file path=ppt/theme/theme1.xml><?xml version="1.0" encoding="utf-8"?>
<a:theme xmlns:a="http://schemas.openxmlformats.org/drawingml/2006/main" name="Тема на Office">
  <a:themeElements>
    <a:clrScheme name="Create Hope 2023-24">
      <a:dk1>
        <a:sysClr val="windowText" lastClr="000000"/>
      </a:dk1>
      <a:lt1>
        <a:sysClr val="window" lastClr="FFFFFF"/>
      </a:lt1>
      <a:dk2>
        <a:srgbClr val="44546A"/>
      </a:dk2>
      <a:lt2>
        <a:srgbClr val="E7E6E6"/>
      </a:lt2>
      <a:accent1>
        <a:srgbClr val="1A458C"/>
      </a:accent1>
      <a:accent2>
        <a:srgbClr val="C22134"/>
      </a:accent2>
      <a:accent3>
        <a:srgbClr val="7958A1"/>
      </a:accent3>
      <a:accent4>
        <a:srgbClr val="FFD500"/>
      </a:accent4>
      <a:accent5>
        <a:srgbClr val="831550"/>
      </a:accent5>
      <a:accent6>
        <a:srgbClr val="FFFF00"/>
      </a:accent6>
      <a:hlink>
        <a:srgbClr val="0563C1"/>
      </a:hlink>
      <a:folHlink>
        <a:srgbClr val="954F72"/>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2116</TotalTime>
  <Words>4355</Words>
  <Application>Microsoft Office PowerPoint</Application>
  <PresentationFormat>Widescreen</PresentationFormat>
  <Paragraphs>395</Paragraphs>
  <Slides>77</Slides>
  <Notes>31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77</vt:i4>
      </vt:variant>
    </vt:vector>
  </HeadingPairs>
  <TitlesOfParts>
    <vt:vector size="88" baseType="lpstr">
      <vt:lpstr>ＭＳ Ｐゴシック</vt:lpstr>
      <vt:lpstr>Arial</vt:lpstr>
      <vt:lpstr>Arial Narrow</vt:lpstr>
      <vt:lpstr>Calibri</vt:lpstr>
      <vt:lpstr>Georgia</vt:lpstr>
      <vt:lpstr>HPSimplified Light</vt:lpstr>
      <vt:lpstr>Lato</vt:lpstr>
      <vt:lpstr>Times New Roman</vt:lpstr>
      <vt:lpstr>Тема на Office</vt:lpstr>
      <vt:lpstr>Custom Design</vt:lpstr>
      <vt:lpstr>1_Custom Design</vt:lpstr>
      <vt:lpstr>PowerPoint Presentation</vt:lpstr>
      <vt:lpstr>PowerPoint Presentation</vt:lpstr>
      <vt:lpstr>PowerPoint Presentation</vt:lpstr>
      <vt:lpstr>PowerPoint Presentation</vt:lpstr>
      <vt:lpstr>PowerPoint Presentation</vt:lpstr>
      <vt:lpstr>Първият българин ротарианец</vt:lpstr>
      <vt:lpstr>Първият Ротари клуб – 1933 г.</vt:lpstr>
      <vt:lpstr>Хора изпреварили времето </vt:lpstr>
      <vt:lpstr>Хора изпреварили времето </vt:lpstr>
      <vt:lpstr>Хора изпреварили времето </vt:lpstr>
      <vt:lpstr>Хора изпреварили времето </vt:lpstr>
      <vt:lpstr>Хора изпреварили времето </vt:lpstr>
      <vt:lpstr>Превратностите на времето</vt:lpstr>
      <vt:lpstr>Ротари България днес</vt:lpstr>
      <vt:lpstr>Служим на нашите общности</vt:lpstr>
      <vt:lpstr>Споделяме приятелство и намираме приятели</vt:lpstr>
      <vt:lpstr>PowerPoint Presentation</vt:lpstr>
      <vt:lpstr>PowerPoint Presentation</vt:lpstr>
      <vt:lpstr> </vt:lpstr>
      <vt:lpstr>МЕЖДУНАРОДЕН МЛАДЕЖКИ ОБМЕН НА РОТАРИ (ММО)</vt:lpstr>
      <vt:lpstr>Международен младежки обмен</vt:lpstr>
      <vt:lpstr>Rotary Youth Leadership Award (RYLA)</vt:lpstr>
      <vt:lpstr>PowerPoint Presentation</vt:lpstr>
      <vt:lpstr>PowerPoint Presentation</vt:lpstr>
      <vt:lpstr>PowerPoint Presentation</vt:lpstr>
      <vt:lpstr>PowerPoint Presentation</vt:lpstr>
      <vt:lpstr>PowerPoint Presentation</vt:lpstr>
      <vt:lpstr>PowerPoint Presentation</vt:lpstr>
      <vt:lpstr>СТРУКТУРА НА РОТАРИ ИНТЕРНЕШЪНЪЛ</vt:lpstr>
      <vt:lpstr>КЛУБОВЕТЕ В РОТАРИ ИНТЕРНЕШЪНЪЛ</vt:lpstr>
      <vt:lpstr>ЗОНИТЕ В РОТАРИ ИНТЕРНЕШЪНЪЛ</vt:lpstr>
      <vt:lpstr>РОТАРИ ЗОНА 21</vt:lpstr>
      <vt:lpstr>РОТАРИ ИНТЕРНЕШЪНЪЛ – ВЪЗМОЖНОСТ ЗА ОБУЧЕНИЯ И СРЕЩИ С РОТАРИАНЦИ</vt:lpstr>
      <vt:lpstr>РОТАРИ ИНТЕРНЕШЪНЪЛ – ВЪЗМОЖНОСТ ЗА ОБУЧЕНИЯ И СРЕЩИ С РОТАРИАНЦИ</vt:lpstr>
      <vt:lpstr>РОТАРИ ИНТЕРНЕШЪНЪЛ – ВЪЗМОЖНОСТ ЗА ОБУЧЕНИЯ И СРЕЩИ С РОТАРИАНЦИ</vt:lpstr>
      <vt:lpstr>РОТАРИ ИНТЕРНЕШЪНЪЛ – ВЪЗМОЖНОСТ ЗА ОБУЧЕНИЯ И СРЕЩИ С РОТАРИАНЦИ</vt:lpstr>
      <vt:lpstr>РОТАРИ ИНТЕРНЕШЪНЪЛ – ВЪЗМОЖНОСТ ЗА ОБУЧЕНИЯ И СРЕЩИ С РОТАРИАНЦИ</vt:lpstr>
      <vt:lpstr>МЕЖДУНАРОДНА АСАМБЛЕЯ 2025 г.</vt:lpstr>
      <vt:lpstr>МЕЖДУНАРОДНА АСАМБЛЕЯ 2025 г.</vt:lpstr>
      <vt:lpstr>МЕЖДУНАРОДНА АСАМБЛЕЯ 2025 г.</vt:lpstr>
      <vt:lpstr>МЕЖДУНАРОДНА АСАМБЛЕЯ 2025 г.</vt:lpstr>
      <vt:lpstr>МЕЖДУНАРОДНА АСАМБЛЕЯ 2025 г.</vt:lpstr>
      <vt:lpstr>МЕЖДУНАРОДНА АСАМБЛЕЯ 2025 г.</vt:lpstr>
      <vt:lpstr>МЕЖДУНАРОДНА АСАМБЛЕЯ 2025 г.</vt:lpstr>
      <vt:lpstr>МЕЖДУНАРОДНА АСАМБЛЕЯ 2025 г.</vt:lpstr>
      <vt:lpstr>PowerPoint Presentation</vt:lpstr>
      <vt:lpstr>PowerPoint Presentation</vt:lpstr>
      <vt:lpstr>Как да ни бъде още по интересно в Ротари</vt:lpstr>
      <vt:lpstr>Създаваме приятелства и контакти</vt:lpstr>
      <vt:lpstr>ROTARY FELLOWSHIP ROTARY ACTION GROUP ROTARY FRIENDSHIP EXCHANGE</vt:lpstr>
      <vt:lpstr>Ротари Фелоушип</vt:lpstr>
      <vt:lpstr>Ротари Фелоушип</vt:lpstr>
      <vt:lpstr>Rotary Action Groups</vt:lpstr>
      <vt:lpstr>Ротариански групи за действие</vt:lpstr>
      <vt:lpstr>Ротариански групи за действие</vt:lpstr>
      <vt:lpstr>РОТАРИАНСКИ ПРИЯТЕЛСКИ ОБМЕН</vt:lpstr>
      <vt:lpstr>Ротариански приятелски обмен</vt:lpstr>
      <vt:lpstr>THE CONVENTION</vt:lpstr>
      <vt:lpstr>Click to edit Master title style</vt:lpstr>
      <vt:lpstr>PowerPoint Presentation</vt:lpstr>
      <vt:lpstr>PowerPoint Presentation</vt:lpstr>
      <vt:lpstr>PowerPoint Presentation</vt:lpstr>
      <vt:lpstr>Първата голяма мечта</vt:lpstr>
      <vt:lpstr>Проникновението на Арч Клъмф</vt:lpstr>
      <vt:lpstr>Първия принос</vt:lpstr>
      <vt:lpstr>Първия грант — 1930</vt:lpstr>
      <vt:lpstr>История на приносите</vt:lpstr>
      <vt:lpstr>Дистриктни грантове</vt:lpstr>
      <vt:lpstr>Глобални грантове</vt:lpstr>
      <vt:lpstr>Ротариански центрове за мир</vt:lpstr>
      <vt:lpstr>Най-голямата мечта</vt:lpstr>
      <vt:lpstr>PowerPoint Presentation</vt:lpstr>
      <vt:lpstr>Признание за даренията</vt:lpstr>
      <vt:lpstr>Пътят на всяка мечта</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Маргарита Й. Богданова</dc:creator>
  <cp:lastModifiedBy>Plamen Ilarionov</cp:lastModifiedBy>
  <cp:revision>88</cp:revision>
  <dcterms:created xsi:type="dcterms:W3CDTF">2023-08-17T13:43:07Z</dcterms:created>
  <dcterms:modified xsi:type="dcterms:W3CDTF">2025-04-07T18:00:21Z</dcterms:modified>
</cp:coreProperties>
</file>