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</p:sldMasterIdLst>
  <p:notesMasterIdLst>
    <p:notesMasterId r:id="rId16"/>
  </p:notesMasterIdLst>
  <p:sldIdLst>
    <p:sldId id="257" r:id="rId4"/>
    <p:sldId id="256" r:id="rId5"/>
    <p:sldId id="350" r:id="rId6"/>
    <p:sldId id="333" r:id="rId7"/>
    <p:sldId id="332" r:id="rId8"/>
    <p:sldId id="351" r:id="rId9"/>
    <p:sldId id="345" r:id="rId10"/>
    <p:sldId id="352" r:id="rId11"/>
    <p:sldId id="347" r:id="rId12"/>
    <p:sldId id="287" r:id="rId13"/>
    <p:sldId id="330" r:id="rId14"/>
    <p:sldId id="262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908FD0CD-70C9-4A2D-A030-46220F9CCD8C}">
          <p14:sldIdLst>
            <p14:sldId id="257"/>
            <p14:sldId id="256"/>
            <p14:sldId id="350"/>
            <p14:sldId id="333"/>
            <p14:sldId id="332"/>
            <p14:sldId id="351"/>
            <p14:sldId id="345"/>
            <p14:sldId id="352"/>
            <p14:sldId id="347"/>
            <p14:sldId id="287"/>
            <p14:sldId id="33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FF3399"/>
    <a:srgbClr val="FFB125"/>
    <a:srgbClr val="254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7" autoAdjust="0"/>
    <p:restoredTop sz="95042" autoAdjust="0"/>
  </p:normalViewPr>
  <p:slideViewPr>
    <p:cSldViewPr snapToGrid="0">
      <p:cViewPr varScale="1">
        <p:scale>
          <a:sx n="153" d="100"/>
          <a:sy n="153" d="100"/>
        </p:scale>
        <p:origin x="138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AAD0-F73E-4955-99D7-99898D94E18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772B7-C1CF-4A4A-82E2-DE6CE183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772B7-C1CF-4A4A-82E2-DE6CE183E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710007"/>
            <a:ext cx="12192000" cy="250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ЕКИПА НА ДИСТРИКТ 2482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DTTS)</a:t>
            </a:r>
            <a:endParaRPr lang="bg-BG" sz="44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6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439835" y="4028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374"/>
            <a:ext cx="10972800" cy="588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9660" y="1589518"/>
            <a:ext cx="11015529" cy="42472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6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bg-BG" dirty="0"/>
              <a:t>Подраздел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95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08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10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16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48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9660" y="1589518"/>
            <a:ext cx="11015529" cy="4247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88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73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75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85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691881"/>
            <a:ext cx="12192000" cy="2500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ЕКИПА НА ДИСТРИКТ 2482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DTTS)</a:t>
            </a:r>
            <a:endParaRPr lang="bg-BG" sz="44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95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382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561252"/>
            <a:ext cx="12192000" cy="250060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 ЗА ОБУЧЕНИЕ </a:t>
            </a:r>
          </a:p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НА ЕКИПА НА ДИСТРИКТ 2482 (</a:t>
            </a:r>
            <a:r>
              <a:rPr lang="en-US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DTTS)</a:t>
            </a:r>
            <a:endParaRPr lang="bg-BG" sz="44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Текстово поле 7">
            <a:extLst>
              <a:ext uri="{FF2B5EF4-FFF2-40B4-BE49-F238E27FC236}">
                <a16:creationId xmlns:a16="http://schemas.microsoft.com/office/drawing/2014/main" id="{1F735CFA-B597-4FA0-BB17-104FA82DF662}"/>
              </a:ext>
            </a:extLst>
          </p:cNvPr>
          <p:cNvSpPr txBox="1"/>
          <p:nvPr userDrawn="1"/>
        </p:nvSpPr>
        <p:spPr>
          <a:xfrm>
            <a:off x="4666987" y="4674169"/>
            <a:ext cx="25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 април 2025,</a:t>
            </a:r>
            <a:r>
              <a:rPr lang="bg-BG" baseline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Пловдив</a:t>
            </a:r>
            <a:endParaRPr lang="bg-B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17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3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65A-0C52-34D9-2EB7-A9BE7BA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260648"/>
            <a:ext cx="105853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4394F8-B7AE-1946-8F60-9707E8022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773238"/>
            <a:ext cx="10585450" cy="42481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468D"/>
                </a:solidFill>
              </a:defRPr>
            </a:lvl1pPr>
            <a:lvl2pPr>
              <a:defRPr>
                <a:solidFill>
                  <a:srgbClr val="27468D"/>
                </a:solidFill>
              </a:defRPr>
            </a:lvl2pPr>
            <a:lvl3pPr>
              <a:defRPr>
                <a:solidFill>
                  <a:srgbClr val="27468D"/>
                </a:solidFill>
              </a:defRPr>
            </a:lvl3pPr>
            <a:lvl4pPr>
              <a:defRPr>
                <a:solidFill>
                  <a:srgbClr val="27468D"/>
                </a:solidFill>
              </a:defRPr>
            </a:lvl4pPr>
            <a:lvl5pPr>
              <a:defRPr>
                <a:solidFill>
                  <a:srgbClr val="27468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9622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00206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091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282825"/>
            <a:ext cx="12192000" cy="1374776"/>
          </a:xfrm>
          <a:prstGeom prst="rect">
            <a:avLst/>
          </a:prstGeom>
          <a:solidFill>
            <a:srgbClr val="C00000"/>
          </a:solidFill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Подраздел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>
                <a:solidFill>
                  <a:schemeClr val="tx1"/>
                </a:solidFill>
              </a:rPr>
              <a:t>Кратко описание</a:t>
            </a:r>
            <a:r>
              <a:rPr lang="bg-BG" sz="2000" baseline="0" dirty="0">
                <a:solidFill>
                  <a:schemeClr val="tx1"/>
                </a:solidFill>
              </a:rPr>
              <a:t>, ако е необходимо.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Fusce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posuere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vestibulum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sollicitudin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est.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Phasellus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blandit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nunc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non,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convallis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rutrum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nisl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18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0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7">
            <a:extLst>
              <a:ext uri="{FF2B5EF4-FFF2-40B4-BE49-F238E27FC236}">
                <a16:creationId xmlns:a16="http://schemas.microsoft.com/office/drawing/2014/main" id="{AFB0669B-D7F0-4ABF-8FCF-838986AECE57}"/>
              </a:ext>
            </a:extLst>
          </p:cNvPr>
          <p:cNvSpPr/>
          <p:nvPr userDrawn="1"/>
        </p:nvSpPr>
        <p:spPr>
          <a:xfrm>
            <a:off x="0" y="2912855"/>
            <a:ext cx="12192000" cy="125030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4400" b="1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bg-BG" sz="2800" b="1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endParaRPr lang="bg-BG" sz="1000" b="1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0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BC1A21-5DD3-4712-A27D-A6E711216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979"/>
            <a:ext cx="1714804" cy="633128"/>
          </a:xfrm>
          <a:prstGeom prst="rect">
            <a:avLst/>
          </a:prstGeom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68DA77A9-B9CD-42FB-B391-EDFCD17EE0EF}"/>
              </a:ext>
            </a:extLst>
          </p:cNvPr>
          <p:cNvSpPr/>
          <p:nvPr userDrawn="1"/>
        </p:nvSpPr>
        <p:spPr>
          <a:xfrm>
            <a:off x="0" y="2519418"/>
            <a:ext cx="12192000" cy="1485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g-BG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8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311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077712"/>
            <a:ext cx="12192000" cy="785152"/>
            <a:chOff x="0" y="6077712"/>
            <a:chExt cx="12192000" cy="785152"/>
          </a:xfrm>
        </p:grpSpPr>
        <p:sp>
          <p:nvSpPr>
            <p:cNvPr id="11" name="Правоъгълник 4">
              <a:extLst>
                <a:ext uri="{FF2B5EF4-FFF2-40B4-BE49-F238E27FC236}">
                  <a16:creationId xmlns:a16="http://schemas.microsoft.com/office/drawing/2014/main" id="{D7466F01-F82C-4A32-A9C8-F586FEA26485}"/>
                </a:ext>
              </a:extLst>
            </p:cNvPr>
            <p:cNvSpPr/>
            <p:nvPr userDrawn="1"/>
          </p:nvSpPr>
          <p:spPr>
            <a:xfrm>
              <a:off x="0" y="6077712"/>
              <a:ext cx="12192000" cy="780288"/>
            </a:xfrm>
            <a:prstGeom prst="rect">
              <a:avLst/>
            </a:prstGeom>
            <a:solidFill>
              <a:srgbClr val="17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bg-BG" noProof="0" dirty="0"/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13340D6-2865-4EA6-B095-5F930CA2C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640" y="6186851"/>
              <a:ext cx="1754171" cy="6476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Картина 14">
              <a:extLst>
                <a:ext uri="{FF2B5EF4-FFF2-40B4-BE49-F238E27FC236}">
                  <a16:creationId xmlns:a16="http://schemas.microsoft.com/office/drawing/2014/main" id="{A3854AD8-9E60-4A42-B79A-7221E1EE4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8" y="6212558"/>
              <a:ext cx="1007763" cy="59624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" name="Право съединение 17">
              <a:extLst>
                <a:ext uri="{FF2B5EF4-FFF2-40B4-BE49-F238E27FC236}">
                  <a16:creationId xmlns:a16="http://schemas.microsoft.com/office/drawing/2014/main" id="{5DC20674-118F-4477-B6E2-05C8BD28A71C}"/>
                </a:ext>
              </a:extLst>
            </p:cNvPr>
            <p:cNvCxnSpPr/>
            <p:nvPr userDrawn="1"/>
          </p:nvCxnSpPr>
          <p:spPr>
            <a:xfrm>
              <a:off x="10978961" y="6144025"/>
              <a:ext cx="0" cy="64766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9193116" y="6221576"/>
              <a:ext cx="0" cy="57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Текстово поле 7">
              <a:extLst>
                <a:ext uri="{FF2B5EF4-FFF2-40B4-BE49-F238E27FC236}">
                  <a16:creationId xmlns:a16="http://schemas.microsoft.com/office/drawing/2014/main" id="{1F735CFA-B597-4FA0-BB17-104FA82DF662}"/>
                </a:ext>
              </a:extLst>
            </p:cNvPr>
            <p:cNvSpPr txBox="1"/>
            <p:nvPr userDrawn="1"/>
          </p:nvSpPr>
          <p:spPr>
            <a:xfrm>
              <a:off x="592610" y="6524310"/>
              <a:ext cx="2725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04-06 април 2025,</a:t>
              </a:r>
              <a:r>
                <a:rPr lang="bg-BG" sz="1600" baseline="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Пловдив</a:t>
              </a:r>
              <a:endParaRPr lang="bg-BG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2" name="Picture 3" descr="E:\000000000000000000 Zone 21B\D2482\Пламен Цветков\PETS\шаблон\plovdiv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24" y="6111909"/>
              <a:ext cx="2204715" cy="44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E:\000000000000000000 Zone 21B\D2482\Пламен Цветков\PETS\шаблон\logo\PM2526-Stacked-White-EN-US-small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207" y="6230122"/>
              <a:ext cx="862546" cy="5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0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image" Target="../media/image5.png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image" Target="../media/image9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86184F0-BCA2-4D67-8CC0-466BB1CAC4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11347" y="540221"/>
            <a:ext cx="4030334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ДГ 2024-20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5: Маргарит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а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Богданова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ДГ 2025-20</a:t>
            </a:r>
            <a:r>
              <a:rPr lang="en-US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2</a:t>
            </a: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ヒラギノ角ゴ Pro W3" pitchFamily="-84" charset="-128"/>
                <a:cs typeface="Calibri" pitchFamily="34" charset="0"/>
              </a:rPr>
              <a:t>6: Пламен Цветков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РИ Президент елект:  </a:t>
            </a:r>
            <a:r>
              <a:rPr lang="bg-BG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Марио де</a:t>
            </a:r>
            <a:r>
              <a:rPr lang="bg-BG" altLang="en-US" sz="1700" b="1" kern="1200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Камарго</a:t>
            </a:r>
            <a:endParaRPr lang="ru-RU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Дистрикт 2482</a:t>
            </a:r>
            <a:endParaRPr lang="en-US" altLang="en-US" sz="17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0816" y="837284"/>
            <a:ext cx="3225875" cy="775480"/>
            <a:chOff x="8656232" y="540221"/>
            <a:chExt cx="3225875" cy="775480"/>
          </a:xfrm>
        </p:grpSpPr>
        <p:pic>
          <p:nvPicPr>
            <p:cNvPr id="6" name="Picture 2" descr="E:\000000000000000000 Zone 21B\D2482\Margarita blanka\T2425EN-Logo-RGB.png">
              <a:extLst>
                <a:ext uri="{FF2B5EF4-FFF2-40B4-BE49-F238E27FC236}">
                  <a16:creationId xmlns:a16="http://schemas.microsoft.com/office/drawing/2014/main" id="{A4EFAAAC-0ED3-462A-B0A0-DBE6DF73C2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724" y="647727"/>
              <a:ext cx="1128383" cy="66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232" y="540221"/>
              <a:ext cx="1863500" cy="775479"/>
            </a:xfrm>
            <a:prstGeom prst="rect">
              <a:avLst/>
            </a:prstGeom>
          </p:spPr>
        </p:pic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55943" y="540222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8355707" y="779800"/>
            <a:ext cx="3140762" cy="832963"/>
            <a:chOff x="5304857" y="2818484"/>
            <a:chExt cx="3140762" cy="832963"/>
          </a:xfrm>
        </p:grpSpPr>
        <p:pic>
          <p:nvPicPr>
            <p:cNvPr id="1026" name="Picture 2" descr="E:\000000000000000000 Zone 21B\D2482\Пламен Цветков\PETS\шаблон\logo\PM2526-BC-SOCIAL-ROTARY-WHITE-1080x1080-EN-US (1).png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20"/>
            <a:stretch/>
          </p:blipFill>
          <p:spPr bwMode="auto">
            <a:xfrm>
              <a:off x="7356496" y="2818485"/>
              <a:ext cx="1089123" cy="83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Картина 12">
              <a:extLst>
                <a:ext uri="{FF2B5EF4-FFF2-40B4-BE49-F238E27FC236}">
                  <a16:creationId xmlns:a16="http://schemas.microsoft.com/office/drawing/2014/main" id="{02EFAFBC-1C8C-4568-A657-FA111CE6B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857" y="2818484"/>
              <a:ext cx="1863500" cy="775479"/>
            </a:xfrm>
            <a:prstGeom prst="rect">
              <a:avLst/>
            </a:prstGeom>
          </p:spPr>
        </p:pic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id="{48DA88E7-1166-46AF-8543-78CD0A5465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4568" y="2818485"/>
              <a:ext cx="0" cy="77547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13" y="6021829"/>
            <a:ext cx="3963973" cy="8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1" r:id="rId2"/>
    <p:sldLayoutId id="2147483685" r:id="rId3"/>
    <p:sldLayoutId id="2147483649" r:id="rId4"/>
    <p:sldLayoutId id="2147483687" r:id="rId5"/>
    <p:sldLayoutId id="2147483688" r:id="rId6"/>
    <p:sldLayoutId id="2147483670" r:id="rId7"/>
    <p:sldLayoutId id="2147483671" r:id="rId8"/>
    <p:sldLayoutId id="2147483701" r:id="rId9"/>
    <p:sldLayoutId id="214748372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1374"/>
            <a:ext cx="10972800" cy="588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202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Картина 7">
            <a:extLst>
              <a:ext uri="{FF2B5EF4-FFF2-40B4-BE49-F238E27FC236}">
                <a16:creationId xmlns:a16="http://schemas.microsoft.com/office/drawing/2014/main" id="{239D22AA-BF46-414C-8B4C-59B6935DF71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3" y="5908887"/>
            <a:ext cx="1714804" cy="633128"/>
          </a:xfrm>
          <a:prstGeom prst="rect">
            <a:avLst/>
          </a:prstGeom>
        </p:spPr>
      </p:pic>
      <p:pic>
        <p:nvPicPr>
          <p:cNvPr id="2050" name="Picture 2" descr="E:\000000000000000000 Zone 21B\D2482\Margarita ПЕТС\template\Christo\theme-2023-24-logo-and-guidelines-en\2023-2024 Presidential theme logo and guidelines-EN\2 ALL LOGOS\ONE-COLOR\WHITE\Horizontal\T2324EN_Horizontal_REV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99" y="5958311"/>
            <a:ext cx="1514702" cy="5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авоъгълник 4">
            <a:extLst>
              <a:ext uri="{FF2B5EF4-FFF2-40B4-BE49-F238E27FC236}">
                <a16:creationId xmlns:a16="http://schemas.microsoft.com/office/drawing/2014/main" id="{D7466F01-F82C-4A32-A9C8-F586FEA26485}"/>
              </a:ext>
            </a:extLst>
          </p:cNvPr>
          <p:cNvSpPr/>
          <p:nvPr userDrawn="1"/>
        </p:nvSpPr>
        <p:spPr>
          <a:xfrm>
            <a:off x="0" y="6077712"/>
            <a:ext cx="12192000" cy="78028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indent="0" algn="ctr">
              <a:spcAft>
                <a:spcPts val="600"/>
              </a:spcAft>
            </a:pP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b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bg-BG" sz="1200" b="0" kern="120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Семинар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за обучение на екипа на дистрикт 2482 (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DTTS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</a:t>
            </a:r>
            <a:b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0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4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април 202</a:t>
            </a:r>
            <a:r>
              <a:rPr lang="en-US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5</a:t>
            </a:r>
            <a:r>
              <a:rPr lang="bg-BG" sz="1200" b="0" kern="1200" baseline="0" dirty="0">
                <a:solidFill>
                  <a:schemeClr val="lt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, Пловдив</a:t>
            </a:r>
            <a:endParaRPr lang="bg-BG" sz="1200" b="0" kern="1200" dirty="0">
              <a:solidFill>
                <a:schemeClr val="lt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5" name="Картина 11">
            <a:extLst>
              <a:ext uri="{FF2B5EF4-FFF2-40B4-BE49-F238E27FC236}">
                <a16:creationId xmlns:a16="http://schemas.microsoft.com/office/drawing/2014/main" id="{313340D6-2865-4EA6-B095-5F930CA2C71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005"/>
            <a:ext cx="1462747" cy="540065"/>
          </a:xfrm>
          <a:prstGeom prst="rect">
            <a:avLst/>
          </a:prstGeom>
          <a:ln>
            <a:noFill/>
          </a:ln>
        </p:spPr>
      </p:pic>
      <p:pic>
        <p:nvPicPr>
          <p:cNvPr id="18" name="Картина 14">
            <a:extLst>
              <a:ext uri="{FF2B5EF4-FFF2-40B4-BE49-F238E27FC236}">
                <a16:creationId xmlns:a16="http://schemas.microsoft.com/office/drawing/2014/main" id="{A3854AD8-9E60-4A42-B79A-7221E1EE4F3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9" y="6212051"/>
            <a:ext cx="937755" cy="554827"/>
          </a:xfrm>
          <a:prstGeom prst="rect">
            <a:avLst/>
          </a:prstGeom>
          <a:ln>
            <a:noFill/>
          </a:ln>
        </p:spPr>
      </p:pic>
      <p:cxnSp>
        <p:nvCxnSpPr>
          <p:cNvPr id="19" name="Право съединение 17">
            <a:extLst>
              <a:ext uri="{FF2B5EF4-FFF2-40B4-BE49-F238E27FC236}">
                <a16:creationId xmlns:a16="http://schemas.microsoft.com/office/drawing/2014/main" id="{5DC20674-118F-4477-B6E2-05C8BD28A71C}"/>
              </a:ext>
            </a:extLst>
          </p:cNvPr>
          <p:cNvCxnSpPr/>
          <p:nvPr userDrawn="1"/>
        </p:nvCxnSpPr>
        <p:spPr>
          <a:xfrm>
            <a:off x="10978961" y="6144025"/>
            <a:ext cx="0" cy="64766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470164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Картина 11">
            <a:extLst>
              <a:ext uri="{FF2B5EF4-FFF2-40B4-BE49-F238E27FC236}">
                <a16:creationId xmlns:a16="http://schemas.microsoft.com/office/drawing/2014/main" id="{3036AF3E-0376-4D0D-A85C-EDE97D30D71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90" y="6202156"/>
            <a:ext cx="1462747" cy="540065"/>
          </a:xfrm>
          <a:prstGeom prst="rect">
            <a:avLst/>
          </a:prstGeom>
          <a:ln>
            <a:noFill/>
          </a:ln>
        </p:spPr>
      </p:pic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E501DF13-3A49-43DA-8CDC-2826265509FA}"/>
              </a:ext>
            </a:extLst>
          </p:cNvPr>
          <p:cNvCxnSpPr/>
          <p:nvPr userDrawn="1"/>
        </p:nvCxnSpPr>
        <p:spPr>
          <a:xfrm>
            <a:off x="10985639" y="6196766"/>
            <a:ext cx="0" cy="570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E:\000000000000000000 Zone 21B\D2482\Пламен Цветков\PETS\шаблон\logo\PM2526-Stacked-White-EN-US-small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35" y="6230122"/>
            <a:ext cx="862546" cy="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00000000000 Zone 21B\D2482\Пламен Цветков\PETS\шаблон\plovdiv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74" y="6200637"/>
            <a:ext cx="1475478" cy="2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6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23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76" y="874627"/>
            <a:ext cx="4890053" cy="46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1"/>
          <a:stretch/>
        </p:blipFill>
        <p:spPr>
          <a:xfrm>
            <a:off x="0" y="-1127845"/>
            <a:ext cx="12192000" cy="72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563880" y="3083976"/>
            <a:ext cx="1107948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Благодаря за вниманието!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9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563880" y="2994525"/>
            <a:ext cx="11079480" cy="1160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Дистриктът в числа</a:t>
            </a:r>
            <a:br>
              <a:rPr lang="bg-BG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bg-BG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резюме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]</a:t>
            </a:r>
            <a:endParaRPr lang="bg-BG" sz="44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689863" y="4338985"/>
            <a:ext cx="6400800" cy="1107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Александър Петров, </a:t>
            </a: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ДГН</a:t>
            </a:r>
          </a:p>
          <a:p>
            <a:pPr marL="0" indent="0" algn="ctr">
              <a:buNone/>
            </a:pPr>
            <a:r>
              <a:rPr lang="bg-BG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Ротари клуб Харманли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1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12192000" cy="3413125"/>
          </a:xfrm>
        </p:spPr>
        <p:txBody>
          <a:bodyPr>
            <a:noAutofit/>
          </a:bodyPr>
          <a:lstStyle/>
          <a:p>
            <a:r>
              <a:rPr lang="bg-BG" sz="11500" dirty="0"/>
              <a:t>Членството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08106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F50B-680E-6ACA-8883-9E2D360F4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0503ED-8225-1D06-E72C-C23F434387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12192000" cy="79216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500" b="1" dirty="0"/>
              <a:t>ДИНАМИКА В ЧЛЕНСТВОТО </a:t>
            </a:r>
            <a:br>
              <a:rPr lang="bg-BG" sz="3500" b="1" dirty="0"/>
            </a:br>
            <a:r>
              <a:rPr lang="bg-BG" sz="1800" b="1" dirty="0"/>
              <a:t>(към 31 март)</a:t>
            </a:r>
            <a:endParaRPr lang="bg-BG" sz="3500" b="1" dirty="0"/>
          </a:p>
        </p:txBody>
      </p:sp>
      <p:pic>
        <p:nvPicPr>
          <p:cNvPr id="3074" name="Picture 2" descr="E:\000000000000000000 Zone 21B\D2482\Пламен Цветков\DTTS\presentacii\01-lae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6213"/>
          <a:stretch/>
        </p:blipFill>
        <p:spPr bwMode="auto">
          <a:xfrm>
            <a:off x="101600" y="1249680"/>
            <a:ext cx="1201015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2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1841-7615-B2CD-0A79-B266CAAEA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80E20-9901-89D7-D82A-B1A6B775736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60374" y="1144412"/>
            <a:ext cx="2928898" cy="2458868"/>
          </a:xfrm>
          <a:noFill/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dirty="0">
                <a:solidFill>
                  <a:srgbClr val="002060"/>
                </a:solidFill>
              </a:rPr>
              <a:t>От 01.юни 2024:</a:t>
            </a:r>
          </a:p>
          <a:p>
            <a:pPr marL="0" indent="0">
              <a:buNone/>
            </a:pPr>
            <a:r>
              <a:rPr lang="bg-BG" sz="1600" b="1" dirty="0">
                <a:ea typeface="+mj-ea"/>
              </a:rPr>
              <a:t>Напуснали: </a:t>
            </a:r>
            <a:r>
              <a:rPr lang="bg-BG" sz="1600" b="1" dirty="0">
                <a:solidFill>
                  <a:srgbClr val="FF0000"/>
                </a:solidFill>
                <a:ea typeface="+mj-ea"/>
              </a:rPr>
              <a:t>(-48)</a:t>
            </a:r>
          </a:p>
          <a:p>
            <a:pPr marL="0" indent="0">
              <a:buNone/>
            </a:pPr>
            <a:r>
              <a:rPr lang="bg-BG" sz="1600" b="1" dirty="0">
                <a:ea typeface="+mj-ea"/>
              </a:rPr>
              <a:t>Възстановени: </a:t>
            </a:r>
            <a:r>
              <a:rPr lang="bg-BG" sz="1600" b="1" dirty="0">
                <a:solidFill>
                  <a:srgbClr val="002060"/>
                </a:solidFill>
                <a:ea typeface="+mj-ea"/>
              </a:rPr>
              <a:t>4</a:t>
            </a:r>
          </a:p>
          <a:p>
            <a:pPr marL="0" indent="0">
              <a:buNone/>
            </a:pPr>
            <a:r>
              <a:rPr lang="bg-BG" sz="1600" b="1" dirty="0">
                <a:ea typeface="+mj-ea"/>
              </a:rPr>
              <a:t>Новопостипили: </a:t>
            </a:r>
            <a:r>
              <a:rPr lang="bg-BG" sz="1600" b="1" dirty="0">
                <a:solidFill>
                  <a:srgbClr val="002060"/>
                </a:solidFill>
                <a:ea typeface="+mj-ea"/>
              </a:rPr>
              <a:t>87</a:t>
            </a:r>
          </a:p>
          <a:p>
            <a:pPr marL="0" indent="0">
              <a:buNone/>
            </a:pPr>
            <a:r>
              <a:rPr lang="bg-BG" sz="1600" b="1" dirty="0"/>
              <a:t>Напуснали нови: </a:t>
            </a:r>
            <a:r>
              <a:rPr lang="bg-BG" sz="1600" b="1" dirty="0">
                <a:solidFill>
                  <a:srgbClr val="FF0000"/>
                </a:solidFill>
              </a:rPr>
              <a:t>(-1)</a:t>
            </a:r>
            <a:br>
              <a:rPr lang="bg-BG" sz="1600" b="1" dirty="0">
                <a:solidFill>
                  <a:srgbClr val="FF0000"/>
                </a:solidFill>
              </a:rPr>
            </a:br>
            <a:endParaRPr lang="bg-BG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g-BG" sz="2400" b="1" dirty="0">
                <a:solidFill>
                  <a:srgbClr val="002060"/>
                </a:solidFill>
              </a:rPr>
              <a:t>САЛДО: +42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5" name="Контейнер за съдържание 1">
            <a:extLst>
              <a:ext uri="{FF2B5EF4-FFF2-40B4-BE49-F238E27FC236}">
                <a16:creationId xmlns:a16="http://schemas.microsoft.com/office/drawing/2014/main" id="{5298E51E-D131-F4EA-AB60-BE5A11671766}"/>
              </a:ext>
            </a:extLst>
          </p:cNvPr>
          <p:cNvSpPr txBox="1">
            <a:spLocks/>
          </p:cNvSpPr>
          <p:nvPr/>
        </p:nvSpPr>
        <p:spPr>
          <a:xfrm>
            <a:off x="629118" y="1144412"/>
            <a:ext cx="5509253" cy="24588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859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800" b="1" dirty="0">
                <a:solidFill>
                  <a:srgbClr val="002060"/>
                </a:solidFill>
              </a:rPr>
              <a:t>Ротари клубове:  86 активни,</a:t>
            </a:r>
          </a:p>
          <a:p>
            <a:r>
              <a:rPr lang="bg-BG" b="1" dirty="0">
                <a:solidFill>
                  <a:srgbClr val="FF0000"/>
                </a:solidFill>
              </a:rPr>
              <a:t>	5</a:t>
            </a:r>
            <a:r>
              <a:rPr lang="bg-BG" dirty="0">
                <a:solidFill>
                  <a:srgbClr val="FF0000"/>
                </a:solidFill>
              </a:rPr>
              <a:t> терминирани  в последните години</a:t>
            </a:r>
            <a:br>
              <a:rPr lang="bg-BG" dirty="0">
                <a:solidFill>
                  <a:srgbClr val="FF0000"/>
                </a:solidFill>
              </a:rPr>
            </a:br>
            <a:r>
              <a:rPr lang="bg-BG" dirty="0">
                <a:solidFill>
                  <a:srgbClr val="FF0000"/>
                </a:solidFill>
              </a:rPr>
              <a:t>	</a:t>
            </a:r>
            <a:r>
              <a:rPr lang="bg-BG" b="1" dirty="0">
                <a:solidFill>
                  <a:srgbClr val="FFC000"/>
                </a:solidFill>
              </a:rPr>
              <a:t>7 </a:t>
            </a:r>
            <a:r>
              <a:rPr lang="bg-BG" dirty="0">
                <a:solidFill>
                  <a:srgbClr val="FFC000"/>
                </a:solidFill>
              </a:rPr>
              <a:t>с критично нисък брой членове.</a:t>
            </a:r>
          </a:p>
          <a:p>
            <a:r>
              <a:rPr lang="bg-BG" sz="2800" b="1" dirty="0">
                <a:solidFill>
                  <a:srgbClr val="002060"/>
                </a:solidFill>
              </a:rPr>
              <a:t>Ротаракт клубове:</a:t>
            </a:r>
            <a:br>
              <a:rPr lang="bg-BG" sz="2800" b="1" dirty="0">
                <a:solidFill>
                  <a:srgbClr val="002060"/>
                </a:solidFill>
              </a:rPr>
            </a:br>
            <a:r>
              <a:rPr lang="bg-BG" dirty="0">
                <a:solidFill>
                  <a:srgbClr val="002060"/>
                </a:solidFill>
              </a:rPr>
              <a:t>събиране и анализ на информацията. Стабилизираща и оздравителна програма/план.</a:t>
            </a:r>
          </a:p>
        </p:txBody>
      </p:sp>
      <p:sp>
        <p:nvSpPr>
          <p:cNvPr id="9" name="Заглавие 1">
            <a:extLst>
              <a:ext uri="{FF2B5EF4-FFF2-40B4-BE49-F238E27FC236}">
                <a16:creationId xmlns:a16="http://schemas.microsoft.com/office/drawing/2014/main" id="{500503ED-8225-1D06-E72C-C23F434387C9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121920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500" dirty="0"/>
              <a:t>ДИНАМИКА В ЧЛЕНСТВОТО </a:t>
            </a:r>
            <a:br>
              <a:rPr lang="bg-BG" sz="3500" dirty="0"/>
            </a:br>
            <a:r>
              <a:rPr lang="bg-BG" sz="1800" dirty="0"/>
              <a:t>(към 31 март)</a:t>
            </a:r>
            <a:endParaRPr lang="bg-BG" sz="35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D080E20-9901-89D7-D82A-B1A6B775736A}"/>
              </a:ext>
            </a:extLst>
          </p:cNvPr>
          <p:cNvSpPr txBox="1">
            <a:spLocks/>
          </p:cNvSpPr>
          <p:nvPr/>
        </p:nvSpPr>
        <p:spPr>
          <a:xfrm>
            <a:off x="9424657" y="1144412"/>
            <a:ext cx="2326741" cy="4847474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400" dirty="0">
                <a:solidFill>
                  <a:srgbClr val="002060"/>
                </a:solidFill>
                <a:ea typeface="+mj-ea"/>
              </a:rPr>
              <a:t>Силно препоръчваме </a:t>
            </a:r>
            <a:r>
              <a:rPr lang="bg-BG" sz="2400" b="1" dirty="0">
                <a:solidFill>
                  <a:srgbClr val="002060"/>
                </a:solidFill>
                <a:ea typeface="+mj-ea"/>
              </a:rPr>
              <a:t>АДГ</a:t>
            </a:r>
            <a:r>
              <a:rPr lang="bg-BG" sz="2400" dirty="0">
                <a:solidFill>
                  <a:srgbClr val="002060"/>
                </a:solidFill>
                <a:ea typeface="+mj-ea"/>
              </a:rPr>
              <a:t>, заедно с </a:t>
            </a:r>
            <a:r>
              <a:rPr lang="bg-BG" sz="2400" b="1" dirty="0">
                <a:solidFill>
                  <a:srgbClr val="002060"/>
                </a:solidFill>
                <a:ea typeface="+mj-ea"/>
              </a:rPr>
              <a:t>Дистриктния комитет по членство</a:t>
            </a:r>
            <a:r>
              <a:rPr lang="bg-BG" sz="2400" dirty="0">
                <a:solidFill>
                  <a:srgbClr val="002060"/>
                </a:solidFill>
                <a:ea typeface="+mj-ea"/>
              </a:rPr>
              <a:t>, да проучат </a:t>
            </a:r>
            <a:r>
              <a:rPr lang="bg-BG" sz="2400" b="1" dirty="0">
                <a:solidFill>
                  <a:srgbClr val="002060"/>
                </a:solidFill>
                <a:ea typeface="+mj-ea"/>
              </a:rPr>
              <a:t>информацията </a:t>
            </a:r>
            <a:r>
              <a:rPr lang="bg-BG" sz="2400" dirty="0">
                <a:solidFill>
                  <a:srgbClr val="002060"/>
                </a:solidFill>
                <a:ea typeface="+mj-ea"/>
              </a:rPr>
              <a:t>, налична в </a:t>
            </a:r>
            <a:r>
              <a:rPr lang="en-US" sz="2400" b="1" dirty="0">
                <a:solidFill>
                  <a:srgbClr val="002060"/>
                </a:solidFill>
                <a:ea typeface="+mj-ea"/>
              </a:rPr>
              <a:t>Rotary club Central</a:t>
            </a:r>
            <a:r>
              <a:rPr lang="en-US" sz="2400" dirty="0">
                <a:solidFill>
                  <a:srgbClr val="002060"/>
                </a:solidFill>
                <a:ea typeface="+mj-ea"/>
              </a:rPr>
              <a:t> </a:t>
            </a:r>
            <a:r>
              <a:rPr lang="bg-BG" sz="2400" dirty="0">
                <a:solidFill>
                  <a:srgbClr val="002060"/>
                </a:solidFill>
                <a:ea typeface="+mj-ea"/>
              </a:rPr>
              <a:t>и </a:t>
            </a:r>
            <a:br>
              <a:rPr lang="bg-BG" sz="2400" dirty="0">
                <a:solidFill>
                  <a:srgbClr val="002060"/>
                </a:solidFill>
                <a:ea typeface="+mj-ea"/>
              </a:rPr>
            </a:br>
            <a:br>
              <a:rPr lang="bg-BG" sz="2400" dirty="0">
                <a:solidFill>
                  <a:srgbClr val="002060"/>
                </a:solidFill>
                <a:ea typeface="+mj-ea"/>
              </a:rPr>
            </a:br>
            <a:r>
              <a:rPr lang="bg-BG" sz="2400" b="1" dirty="0">
                <a:solidFill>
                  <a:srgbClr val="002060"/>
                </a:solidFill>
                <a:ea typeface="+mj-ea"/>
              </a:rPr>
              <a:t>заедно с президентите на Ротари и Ротаракт клубове да анализират данните. </a:t>
            </a:r>
            <a:endParaRPr lang="bg-BG" sz="2000" b="1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bg-BG" sz="1600" dirty="0">
              <a:solidFill>
                <a:srgbClr val="FF0000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D080E20-9901-89D7-D82A-B1A6B775736A}"/>
              </a:ext>
            </a:extLst>
          </p:cNvPr>
          <p:cNvSpPr txBox="1">
            <a:spLocks/>
          </p:cNvSpPr>
          <p:nvPr/>
        </p:nvSpPr>
        <p:spPr>
          <a:xfrm>
            <a:off x="629117" y="3730028"/>
            <a:ext cx="3345353" cy="22618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1600" b="1" dirty="0">
                <a:solidFill>
                  <a:srgbClr val="002060"/>
                </a:solidFill>
              </a:rPr>
              <a:t>За предходните 5 години  – </a:t>
            </a:r>
            <a:r>
              <a:rPr lang="bg-BG" sz="1600" b="1" u="sng" dirty="0">
                <a:solidFill>
                  <a:srgbClr val="002060"/>
                </a:solidFill>
              </a:rPr>
              <a:t>напуснали по продължителност на членството</a:t>
            </a:r>
            <a:r>
              <a:rPr lang="bg-BG" sz="1600" b="1" dirty="0">
                <a:solidFill>
                  <a:srgbClr val="002060"/>
                </a:solidFill>
              </a:rPr>
              <a:t>:</a:t>
            </a:r>
            <a:br>
              <a:rPr lang="bg-BG" sz="1600" b="1" dirty="0">
                <a:solidFill>
                  <a:srgbClr val="002060"/>
                </a:solidFill>
              </a:rPr>
            </a:br>
            <a:br>
              <a:rPr lang="bg-BG" sz="1400" b="1" dirty="0">
                <a:solidFill>
                  <a:srgbClr val="FF0000"/>
                </a:solidFill>
              </a:rPr>
            </a:b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42 – през първата година</a:t>
            </a:r>
            <a:b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129 - през втората година</a:t>
            </a:r>
          </a:p>
          <a:p>
            <a:pPr marL="0" indent="0">
              <a:buFont typeface="Arial" pitchFamily="34" charset="0"/>
              <a:buNone/>
            </a:pP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170 – от 3 до 5 година</a:t>
            </a:r>
            <a:b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133 – от 6 до 10 година</a:t>
            </a:r>
            <a:b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320 – след повече от 10 години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080E20-9901-89D7-D82A-B1A6B775736A}"/>
              </a:ext>
            </a:extLst>
          </p:cNvPr>
          <p:cNvSpPr txBox="1">
            <a:spLocks/>
          </p:cNvSpPr>
          <p:nvPr/>
        </p:nvSpPr>
        <p:spPr>
          <a:xfrm>
            <a:off x="4126870" y="3730028"/>
            <a:ext cx="5080504" cy="22618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1600" b="1" dirty="0">
                <a:solidFill>
                  <a:srgbClr val="002060"/>
                </a:solidFill>
              </a:rPr>
              <a:t>За предходните 5 години, </a:t>
            </a:r>
            <a:r>
              <a:rPr lang="bg-BG" sz="1600" b="1" u="sng" dirty="0">
                <a:solidFill>
                  <a:srgbClr val="002060"/>
                </a:solidFill>
              </a:rPr>
              <a:t>според причината за напускане </a:t>
            </a:r>
            <a:r>
              <a:rPr lang="bg-BG" sz="1600" i="1" dirty="0">
                <a:solidFill>
                  <a:srgbClr val="002060"/>
                </a:solidFill>
              </a:rPr>
              <a:t>(необходимо е да се посочват коректно)</a:t>
            </a:r>
            <a:r>
              <a:rPr lang="bg-BG" sz="1600" b="1" dirty="0">
                <a:solidFill>
                  <a:srgbClr val="002060"/>
                </a:solidFill>
              </a:rPr>
              <a:t>:</a:t>
            </a:r>
            <a:br>
              <a:rPr lang="bg-BG" sz="1600" b="1" dirty="0">
                <a:solidFill>
                  <a:srgbClr val="002060"/>
                </a:solidFill>
              </a:rPr>
            </a:b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 – посещения	30 – смяна на местоживеене</a:t>
            </a:r>
          </a:p>
          <a:p>
            <a:pPr marL="0" indent="0">
              <a:buFont typeface="Arial" pitchFamily="34" charset="0"/>
              <a:buNone/>
            </a:pP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98 – бизнеса	</a:t>
            </a:r>
            <a:r>
              <a:rPr lang="bg-BG" sz="1400" b="1" dirty="0">
                <a:solidFill>
                  <a:srgbClr val="FF0000"/>
                </a:solidFill>
              </a:rPr>
              <a:t>140 - други</a:t>
            </a:r>
          </a:p>
          <a:p>
            <a:pPr marL="0" indent="0">
              <a:buFont typeface="Arial" pitchFamily="34" charset="0"/>
              <a:buNone/>
            </a:pP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– смърт</a:t>
            </a:r>
          </a:p>
          <a:p>
            <a:pPr marL="0" indent="0">
              <a:buFont typeface="Arial" pitchFamily="34" charset="0"/>
              <a:buNone/>
            </a:pP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65 – семейни</a:t>
            </a:r>
          </a:p>
          <a:p>
            <a:pPr marL="0" indent="0">
              <a:buFont typeface="Arial" pitchFamily="34" charset="0"/>
              <a:buNone/>
            </a:pP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– здравословни</a:t>
            </a:r>
          </a:p>
          <a:p>
            <a:pPr marL="0" indent="0">
              <a:buFont typeface="Arial" pitchFamily="34" charset="0"/>
              <a:buNone/>
            </a:pPr>
            <a:r>
              <a:rPr lang="bg-BG" sz="1400" b="1" dirty="0">
                <a:solidFill>
                  <a:srgbClr val="FF0000"/>
                </a:solidFill>
              </a:rPr>
              <a:t>376 – лични причини</a:t>
            </a:r>
            <a:b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bg-B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– смяна на клуба</a:t>
            </a:r>
          </a:p>
          <a:p>
            <a:pPr marL="0" indent="0">
              <a:buFont typeface="Arial" pitchFamily="34" charset="0"/>
              <a:buNone/>
            </a:pPr>
            <a:endParaRPr lang="bg-BG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bg-BG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12192000" cy="3413125"/>
          </a:xfrm>
        </p:spPr>
        <p:txBody>
          <a:bodyPr>
            <a:noAutofit/>
          </a:bodyPr>
          <a:lstStyle/>
          <a:p>
            <a:r>
              <a:rPr lang="bg-BG" sz="11500" dirty="0"/>
              <a:t>Фондация </a:t>
            </a:r>
            <a:br>
              <a:rPr lang="bg-BG" sz="11500" dirty="0"/>
            </a:br>
            <a:r>
              <a:rPr lang="bg-BG" sz="11500" dirty="0"/>
              <a:t>Ротари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95113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4DAC-C016-60AF-8D2F-424525134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D69642-6966-4DAF-10C5-00BB673E1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12192000" cy="619125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/>
              <a:t>ДАРЕНИЯТА КЪМ ФОНДАЦИЯ РОТАРИ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49B481D-D80B-5F65-87B4-7D9D0297E6C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99163" y="3573463"/>
            <a:ext cx="6192837" cy="2447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0" y="789940"/>
            <a:ext cx="10058400" cy="527763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364480" y="1778000"/>
            <a:ext cx="538480" cy="1209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0080" y="1615440"/>
            <a:ext cx="65024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8080" y="1605280"/>
            <a:ext cx="65024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57988" y="1605279"/>
            <a:ext cx="851026" cy="1454791"/>
          </a:xfrm>
          <a:prstGeom prst="rect">
            <a:avLst/>
          </a:prstGeom>
          <a:noFill/>
          <a:ln w="857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227138"/>
            <a:ext cx="12192000" cy="3413125"/>
          </a:xfrm>
        </p:spPr>
        <p:txBody>
          <a:bodyPr>
            <a:noAutofit/>
          </a:bodyPr>
          <a:lstStyle/>
          <a:p>
            <a:r>
              <a:rPr lang="bg-BG" sz="11500" dirty="0"/>
              <a:t>Публичен</a:t>
            </a:r>
            <a:br>
              <a:rPr lang="bg-BG" sz="11500" dirty="0"/>
            </a:br>
            <a:r>
              <a:rPr lang="bg-BG" sz="11500" dirty="0"/>
              <a:t>имидж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43337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79A6E-1118-6DFF-1511-3839876A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F35A6-E025-3718-810B-14BC7D6DA7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4688" y="2046092"/>
            <a:ext cx="11072389" cy="3494638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rgbClr val="17458F"/>
                </a:solidFill>
              </a:rPr>
              <a:t>Конкретни дейностти от началото на годината</a:t>
            </a:r>
          </a:p>
          <a:p>
            <a:r>
              <a:rPr lang="bg-BG" sz="2400" b="1" dirty="0"/>
              <a:t>Възстановяване на комуникациите</a:t>
            </a:r>
          </a:p>
          <a:p>
            <a:r>
              <a:rPr lang="bg-BG" sz="2400" b="1" dirty="0"/>
              <a:t>Бюлетин</a:t>
            </a:r>
            <a:r>
              <a:rPr lang="bg-BG" sz="2400" dirty="0"/>
              <a:t> – </a:t>
            </a:r>
            <a:r>
              <a:rPr lang="en-US" sz="2400" b="1" dirty="0"/>
              <a:t>8</a:t>
            </a:r>
            <a:r>
              <a:rPr lang="en-US" sz="2400" dirty="0"/>
              <a:t> </a:t>
            </a:r>
            <a:r>
              <a:rPr lang="bg-BG" sz="2400" dirty="0"/>
              <a:t>броя</a:t>
            </a:r>
            <a:r>
              <a:rPr lang="en-US" sz="2400" dirty="0"/>
              <a:t>, </a:t>
            </a:r>
            <a:r>
              <a:rPr lang="bg-BG" sz="2400" b="1" dirty="0"/>
              <a:t>527</a:t>
            </a:r>
            <a:r>
              <a:rPr lang="bg-BG" sz="2400" dirty="0"/>
              <a:t> страници, </a:t>
            </a:r>
            <a:r>
              <a:rPr lang="en-US" sz="2400" b="1" dirty="0"/>
              <a:t>3802</a:t>
            </a:r>
            <a:r>
              <a:rPr lang="bg-BG" sz="2400" dirty="0"/>
              <a:t> са само директните отваряния, </a:t>
            </a:r>
            <a:endParaRPr lang="bg-BG" sz="2400" b="1" dirty="0"/>
          </a:p>
          <a:p>
            <a:r>
              <a:rPr lang="bg-BG" sz="2400" b="1" dirty="0"/>
              <a:t>Сайт</a:t>
            </a:r>
            <a:r>
              <a:rPr lang="bg-BG" sz="2400" dirty="0"/>
              <a:t> – </a:t>
            </a:r>
            <a:r>
              <a:rPr lang="en-US" sz="2400" b="1" dirty="0"/>
              <a:t>23000</a:t>
            </a:r>
            <a:r>
              <a:rPr lang="en-US" sz="2400" dirty="0"/>
              <a:t> </a:t>
            </a:r>
            <a:r>
              <a:rPr lang="bg-BG" sz="2400" dirty="0"/>
              <a:t>уникални посещения, </a:t>
            </a:r>
            <a:r>
              <a:rPr lang="bg-BG" sz="2400" b="1" dirty="0"/>
              <a:t>80 </a:t>
            </a:r>
            <a:r>
              <a:rPr lang="bg-BG" sz="2400" dirty="0"/>
              <a:t>публикации за клубни проекти</a:t>
            </a:r>
          </a:p>
          <a:p>
            <a:r>
              <a:rPr lang="bg-BG" sz="2400" dirty="0"/>
              <a:t>ФБ (даваме само за това) – </a:t>
            </a:r>
            <a:r>
              <a:rPr lang="en-US" sz="2400" b="1" dirty="0"/>
              <a:t>159,1 K </a:t>
            </a:r>
            <a:r>
              <a:rPr lang="bg-BG" sz="2400" dirty="0"/>
              <a:t>разглеждания; </a:t>
            </a:r>
            <a:r>
              <a:rPr lang="bg-BG" sz="2400" b="1" dirty="0"/>
              <a:t>59.2 достигания</a:t>
            </a:r>
          </a:p>
          <a:p>
            <a:r>
              <a:rPr lang="bg-BG" sz="2400" dirty="0"/>
              <a:t>Повече от </a:t>
            </a:r>
            <a:r>
              <a:rPr lang="bg-BG" sz="2400" b="1" dirty="0"/>
              <a:t>1000 публикации в местни и национални медии, в БТА</a:t>
            </a:r>
          </a:p>
          <a:p>
            <a:r>
              <a:rPr lang="bg-BG" sz="2400" b="1" dirty="0"/>
              <a:t>Иницииране на онлайн обучения и консултации - 7 уебинара</a:t>
            </a:r>
            <a:r>
              <a:rPr lang="bg-BG" sz="2400" dirty="0"/>
              <a:t>, инициирани от </a:t>
            </a:r>
            <a:r>
              <a:rPr lang="bg-BG" sz="2400" b="1" dirty="0"/>
              <a:t>ПИ, ИТ и ФР</a:t>
            </a:r>
          </a:p>
          <a:p>
            <a:r>
              <a:rPr lang="bg-BG" sz="2400" b="1" dirty="0"/>
              <a:t>Активна работа с клубовете</a:t>
            </a:r>
            <a:r>
              <a:rPr lang="bg-BG" sz="2400" dirty="0"/>
              <a:t> за по-добра видимост, използване на </a:t>
            </a:r>
            <a:r>
              <a:rPr lang="en-US" sz="2400" b="1" dirty="0" err="1"/>
              <a:t>ai</a:t>
            </a:r>
            <a:br>
              <a:rPr lang="en-US" sz="2400" b="1" dirty="0"/>
            </a:br>
            <a:endParaRPr lang="en-US" sz="2400" b="1" dirty="0"/>
          </a:p>
          <a:p>
            <a:r>
              <a:rPr lang="bg-BG" sz="2400" dirty="0"/>
              <a:t>Публикации в онлайн медии и социални профили на</a:t>
            </a:r>
            <a:r>
              <a:rPr lang="bg-BG" sz="2400" b="1" dirty="0"/>
              <a:t> Зона 21</a:t>
            </a:r>
            <a:r>
              <a:rPr lang="en-US" sz="2400" b="1" dirty="0"/>
              <a:t>b</a:t>
            </a:r>
            <a:endParaRPr lang="bg-BG" sz="2400" b="1" dirty="0"/>
          </a:p>
          <a:p>
            <a:r>
              <a:rPr lang="bg-BG" sz="2400" dirty="0"/>
              <a:t>Участия на членове на комитета на различни международни форуми</a:t>
            </a:r>
          </a:p>
          <a:p>
            <a:r>
              <a:rPr lang="bg-BG" sz="2400" dirty="0"/>
              <a:t>Създаване на </a:t>
            </a:r>
            <a:r>
              <a:rPr lang="bg-BG" sz="2400" b="1" dirty="0"/>
              <a:t>единен пул за информация</a:t>
            </a:r>
            <a:r>
              <a:rPr lang="bg-BG" sz="2400" dirty="0"/>
              <a:t> заедно със списание Ротари на Балканите</a:t>
            </a:r>
          </a:p>
          <a:p>
            <a:r>
              <a:rPr lang="bg-BG" sz="2400" dirty="0"/>
              <a:t>Предстоят още национални кампании до края на годината</a:t>
            </a:r>
          </a:p>
          <a:p>
            <a:r>
              <a:rPr lang="bg-BG" sz="2400" dirty="0"/>
              <a:t>Участие в кампаниите на </a:t>
            </a:r>
            <a:r>
              <a:rPr lang="en-US" sz="2400" dirty="0"/>
              <a:t>ISFR </a:t>
            </a:r>
            <a:endParaRPr lang="bg-BG" sz="2400" dirty="0"/>
          </a:p>
          <a:p>
            <a:r>
              <a:rPr lang="bg-BG" sz="2400" dirty="0"/>
              <a:t>Подготвени множество инструкции и ръководства за клубовете</a:t>
            </a:r>
          </a:p>
          <a:p>
            <a:r>
              <a:rPr lang="bg-BG" sz="2400" dirty="0"/>
              <a:t>Публикации на повече от 200 страници в зоналния бюлетин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2E6565-F55E-0DEC-9812-FE0A631721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121920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Публичен имидж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211" y="948512"/>
            <a:ext cx="10770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/>
              <a:t>Комитетът по ПИ работи в директна връзка с Дистрикт гуверньора, с ДГЕ, с ДГН, с ДРРЕ, с </a:t>
            </a:r>
            <a:r>
              <a:rPr lang="bg-BG" b="1" dirty="0">
                <a:solidFill>
                  <a:srgbClr val="17458F"/>
                </a:solidFill>
              </a:rPr>
              <a:t>КЛУБОВЕТЕ</a:t>
            </a:r>
            <a:r>
              <a:rPr lang="bg-BG" b="1" dirty="0"/>
              <a:t>. </a:t>
            </a:r>
          </a:p>
          <a:p>
            <a:pPr algn="ctr"/>
            <a:r>
              <a:rPr lang="bg-BG" b="1" dirty="0"/>
              <a:t>Цялата дейност е насочена към </a:t>
            </a:r>
            <a:r>
              <a:rPr lang="bg-BG" b="1" dirty="0">
                <a:solidFill>
                  <a:srgbClr val="17458F"/>
                </a:solidFill>
              </a:rPr>
              <a:t>увеличаване и задържане на членството</a:t>
            </a:r>
            <a:r>
              <a:rPr lang="bg-BG" b="1" dirty="0"/>
              <a:t>, към </a:t>
            </a:r>
            <a:r>
              <a:rPr lang="bg-BG" b="1" dirty="0">
                <a:solidFill>
                  <a:srgbClr val="17458F"/>
                </a:solidFill>
              </a:rPr>
              <a:t>увеличаване на дарения и дарителите за Фондацията</a:t>
            </a:r>
            <a:r>
              <a:rPr lang="bg-BG" b="1" dirty="0"/>
              <a:t>, повишаване на </a:t>
            </a:r>
            <a:r>
              <a:rPr lang="bg-BG" b="1" dirty="0">
                <a:solidFill>
                  <a:srgbClr val="17458F"/>
                </a:solidFill>
              </a:rPr>
              <a:t>знанието за Ротари</a:t>
            </a:r>
            <a:r>
              <a:rPr lang="bg-BG" b="1" dirty="0"/>
              <a:t> и </a:t>
            </a:r>
            <a:r>
              <a:rPr lang="bg-BG" b="1" dirty="0">
                <a:solidFill>
                  <a:srgbClr val="17458F"/>
                </a:solidFill>
              </a:rPr>
              <a:t>видимостта</a:t>
            </a:r>
            <a:r>
              <a:rPr lang="bg-BG" b="1" dirty="0"/>
              <a:t> на нашата организация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0527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Create Hope 2023-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458C"/>
      </a:accent1>
      <a:accent2>
        <a:srgbClr val="C22134"/>
      </a:accent2>
      <a:accent3>
        <a:srgbClr val="7958A1"/>
      </a:accent3>
      <a:accent4>
        <a:srgbClr val="FFD500"/>
      </a:accent4>
      <a:accent5>
        <a:srgbClr val="831550"/>
      </a:accent5>
      <a:accent6>
        <a:srgbClr val="FFFF0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458</Words>
  <Application>Microsoft Office PowerPoint</Application>
  <PresentationFormat>Widescreen</PresentationFormat>
  <Paragraphs>51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Тема на Office</vt:lpstr>
      <vt:lpstr>Custom Design</vt:lpstr>
      <vt:lpstr>1_Custom Design</vt:lpstr>
      <vt:lpstr>PowerPoint Presentation</vt:lpstr>
      <vt:lpstr>PowerPoint Presentation</vt:lpstr>
      <vt:lpstr>Членството</vt:lpstr>
      <vt:lpstr>ДИНАМИКА В ЧЛЕНСТВОТО  (към 31 март)</vt:lpstr>
      <vt:lpstr>PowerPoint Presentation</vt:lpstr>
      <vt:lpstr>Фондация  Ротари</vt:lpstr>
      <vt:lpstr>ДАРЕНИЯТА КЪМ ФОНДАЦИЯ РОТАРИ</vt:lpstr>
      <vt:lpstr>Публичен имидж</vt:lpstr>
      <vt:lpstr>Публичен имидж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Маргарита Й. Богданова</dc:creator>
  <cp:lastModifiedBy>Plamen Ilarionov</cp:lastModifiedBy>
  <cp:revision>140</cp:revision>
  <dcterms:created xsi:type="dcterms:W3CDTF">2023-08-17T13:43:07Z</dcterms:created>
  <dcterms:modified xsi:type="dcterms:W3CDTF">2025-04-08T11:30:38Z</dcterms:modified>
</cp:coreProperties>
</file>