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75" r:id="rId4"/>
    <p:sldId id="273" r:id="rId5"/>
    <p:sldId id="272" r:id="rId6"/>
    <p:sldId id="274" r:id="rId7"/>
    <p:sldId id="266" r:id="rId8"/>
    <p:sldId id="267" r:id="rId9"/>
    <p:sldId id="265" r:id="rId10"/>
    <p:sldId id="271" r:id="rId11"/>
    <p:sldId id="269" r:id="rId12"/>
    <p:sldId id="268" r:id="rId13"/>
    <p:sldId id="276" r:id="rId14"/>
    <p:sldId id="277" r:id="rId15"/>
    <p:sldId id="264" r:id="rId1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CC"/>
    <a:srgbClr val="0071A4"/>
    <a:srgbClr val="0077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175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29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B6DF80-DF23-434B-ACC3-043F6603DFA8}" type="datetimeFigureOut">
              <a:rPr lang="bg-BG"/>
              <a:pPr>
                <a:defRPr/>
              </a:pPr>
              <a:t>10.11.2011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1719D7-B701-4D0A-B9AB-C8837FE7833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56655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719D7-B701-4D0A-B9AB-C8837FE7833E}" type="slidenum">
              <a:rPr lang="bg-BG" smtClean="0"/>
              <a:pPr>
                <a:defRPr/>
              </a:pPr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0883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C6D186-ED50-4ED9-8754-08F2972D6CE0}" type="slidenum">
              <a:rPr lang="bg-BG" smtClean="0"/>
              <a:pPr eaLnBrk="1" hangingPunct="1"/>
              <a:t>15</a:t>
            </a:fld>
            <a:endParaRPr lang="bg-B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Всяка година, хиляди млади мъже и жени участват в  образователни програми на Ротари,както</a:t>
            </a:r>
            <a:r>
              <a:rPr lang="bg-BG" baseline="0" dirty="0" smtClean="0"/>
              <a:t> и в новите програми </a:t>
            </a:r>
            <a:r>
              <a:rPr lang="bg-BG" dirty="0" smtClean="0"/>
              <a:t>за поколенията, които да им позволят да развият нови умения, включително лидерски и  да служат на своите общности както допринясят</a:t>
            </a:r>
            <a:r>
              <a:rPr lang="bg-BG" baseline="0" dirty="0" smtClean="0"/>
              <a:t> и до </a:t>
            </a:r>
            <a:r>
              <a:rPr lang="bg-BG" dirty="0" smtClean="0"/>
              <a:t>насърчаване на международното разбирателство. Но това преживяване  не трябва да приключва, когато програмата приключи. Като стипендианти/възпитаници на Ротари , те са част от разширената мрежа на хора, които споделят обща връзка. Те винаги ще принадлежи към семейството на Ротари. Дръжте ги ангажирани с идеи и ресурси. </a:t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Ротари възпитаници са бивши участници от някое от следните: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719D7-B701-4D0A-B9AB-C8837FE7833E}" type="slidenum">
              <a:rPr lang="bg-BG" smtClean="0"/>
              <a:pPr>
                <a:defRPr/>
              </a:pPr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8668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Чрез грантове на обща стойност приблизително $ 16,2 милиона, получатели от около 70 страни, са учили в близо  80 страни.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Целта на посланическите стипендии е за по-нататъшно международно разбирателство и приятелските отношения между хора от различни страни и географски райони.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Програмата спонсорира стипендии  за  1 академична година за бакалаври и магистри, както и за квалифицирани професионалисти, преследващи професионално обучение. По време на престоя си в чужбина, учените служат като посланици на добра воля на приемащата страна и  изнасят презентации за родните си места, за техните Ротари клубове и други групи. При завръщането си у дома, учените споделят с ротарианци и други техните преживявания и опит , които водят  до по-добро разбиране на страната-домакин.</a:t>
            </a:r>
            <a:b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</a:br>
            <a:endParaRPr lang="bg-BG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719D7-B701-4D0A-B9AB-C8837FE7833E}" type="slidenum">
              <a:rPr lang="bg-BG" smtClean="0"/>
              <a:pPr>
                <a:defRPr/>
              </a:pPr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86689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Чрез грантове на обща стойност приблизително $ 16,2 милиона, получатели от около 70 страни, са учили в близо  80 страни.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Целта на посланическите стипендии е за по-нататъшно международно разбирателство и приятелските отношения между хора от различни страни и географски райони.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Програмата спонсорира стипендии  за  1 академична година за бакалаври и магистри, както и за квалифицирани професионалисти, преследващи професионално обучение. По време на престоя си в чужбина, учените служат като посланици на добра воля на приемащата страна и  изнасят презентации за родните си места, за техните Ротари клубове и други групи. При завръщането си у дома, учените споделят с ротарианци и други техните преживявания и опит , които водят  до по-добро разбиране на страната-домакин.</a:t>
            </a:r>
            <a:b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</a:br>
            <a:endParaRPr lang="bg-BG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719D7-B701-4D0A-B9AB-C8837FE7833E}" type="slidenum">
              <a:rPr lang="bg-BG" smtClean="0"/>
              <a:pPr>
                <a:defRPr/>
              </a:pPr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86689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Чрез грантове на обща стойност приблизително $ 16,2 милиона, получатели от около 70 страни, са учили в близо  80 страни.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Целта на посланическите стипендии е за по-нататъшно международно разбирателство и приятелските отношения между хора от различни страни и географски райони.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Програмата спонсорира стипендии  за  1 академична година за бакалаври и магистри, както и за квалифицирани професионалисти, преследващи професионално обучение. По време на престоя си в чужбина, учените служат като посланици на добра воля на приемащата страна и  изнасят презентации за родните си места, за техните Ротари клубове и други групи. При завръщането си у дома, учените споделят с ротарианци и други техните преживявания и опит , които водят  до по-добро разбиране на страната-домакин.</a:t>
            </a:r>
            <a:b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</a:br>
            <a:endParaRPr lang="bg-BG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719D7-B701-4D0A-B9AB-C8837FE7833E}" type="slidenum">
              <a:rPr lang="bg-BG" smtClean="0"/>
              <a:pPr>
                <a:defRPr/>
              </a:pPr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8668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Чрез грантове на обща стойност приблизително $ 16,2 милиона, получатели от около 70 страни, са учили в близо  80 страни.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Целта на посланическите стипендии е за по-нататъшно международно разбирателство и приятелските отношения между хора от различни страни и географски райони.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Програмата спонсорира стипендии  за  1 академична година за бакалаври и магистри, както и за квалифицирани професионалисти, преследващи професионално обучение. По време на престоя си в чужбина, учените служат като посланици на добра воля на приемащата страна и  изнасят презентации за родните си места, за техните Ротари клубове и други групи. При завръщането си у дома, учените споделят с ротарианци и други техните преживявания и опит , които водят  до по-добро разбиране на страната-домакин.</a:t>
            </a:r>
            <a:b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</a:br>
            <a:endParaRPr lang="bg-BG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719D7-B701-4D0A-B9AB-C8837FE7833E}" type="slidenum">
              <a:rPr lang="bg-BG" smtClean="0"/>
              <a:pPr>
                <a:defRPr/>
              </a:pPr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8668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00A29E"/>
                </a:solidFill>
                <a:latin typeface="Century Gothic" pitchFamily="34" charset="0"/>
              </a:rPr>
              <a:t>Асоциациите  на стипендиантите на Ротари Фондацията са чудесен начин за възпитаниците да останат в контакт един с друг и да продължат  да изграждат взаимоотношения с Ротари. Асоциациите  на стипендиантите на Ротари Фондацията Асоциациите често са свързани с Ротари дистрикт или  включат възпитаници от цялата страна. Активните  асоциации на стипендиантите  обикновено организират социални събития, като вечери или обеди, изпълняват проекти за служба с помощта на местните Ротари или Ротаракт клубове, както и организират  специални събития за набиране на средства, предназначени за подкрепа на мисията на Ротари фондацията.</a:t>
            </a:r>
            <a:br>
              <a:rPr lang="ru-RU" sz="1200" b="0" dirty="0" smtClean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200" b="0" dirty="0" smtClean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200" b="0" dirty="0" smtClean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200" b="0" dirty="0" smtClean="0">
                <a:solidFill>
                  <a:srgbClr val="00A29E"/>
                </a:solidFill>
                <a:latin typeface="Century Gothic" pitchFamily="34" charset="0"/>
              </a:rPr>
              <a:t>Ротари фондацията Алумни Асоциация на годината "е създадена, за да признае сдружение на възпитаници, че има повишаване на осведомеността на значителна роля фондация възпитаници играят в Ротари и демонстрира трайно въздействие върху програмите на Ротари фондация.</a:t>
            </a:r>
            <a:br>
              <a:rPr lang="ru-RU" sz="1200" b="0" dirty="0" smtClean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200" b="0" dirty="0" smtClean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200" b="0" dirty="0" smtClean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200" b="0" dirty="0" smtClean="0">
                <a:solidFill>
                  <a:srgbClr val="00A29E"/>
                </a:solidFill>
                <a:latin typeface="Century Gothic" pitchFamily="34" charset="0"/>
              </a:rPr>
              <a:t>Виж карта на Ротари фондация възпитаници асоциации по целия свят.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719D7-B701-4D0A-B9AB-C8837FE7833E}" type="slidenum">
              <a:rPr lang="bg-BG" smtClean="0"/>
              <a:pPr>
                <a:defRPr/>
              </a:pPr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42655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85750" eaLnBrk="1" hangingPunct="1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A29E"/>
                </a:solidFill>
                <a:latin typeface="Century Gothic" pitchFamily="34" charset="0"/>
              </a:rPr>
              <a:t>Стипендиант на Ротари</a:t>
            </a:r>
          </a:p>
          <a:p>
            <a:pPr marL="285750" eaLnBrk="1" hangingPunct="1">
              <a:buFont typeface="Arial" pitchFamily="34" charset="0"/>
              <a:buChar char="•"/>
            </a:pPr>
            <a:endParaRPr lang="ru-RU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eaLnBrk="1" hangingPunct="1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6699"/>
                </a:solidFill>
                <a:latin typeface="Century Gothic" pitchFamily="34" charset="0"/>
              </a:rPr>
              <a:t> Изключителна служба  на човечеството и професионални постижения пример за</a:t>
            </a:r>
            <a:r>
              <a:rPr lang="ru-RU" sz="1200" b="1" dirty="0" smtClean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200" b="1" dirty="0" smtClean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200" b="1" dirty="0" smtClean="0">
                <a:solidFill>
                  <a:srgbClr val="006699"/>
                </a:solidFill>
                <a:latin typeface="Century Gothic" pitchFamily="34" charset="0"/>
              </a:rPr>
              <a:t>Ротари идеала за безкористна служба </a:t>
            </a:r>
          </a:p>
          <a:p>
            <a:pPr marL="285750" eaLnBrk="1" hangingPunct="1">
              <a:buFont typeface="Arial" pitchFamily="34" charset="0"/>
              <a:buChar char="•"/>
            </a:pPr>
            <a:endParaRPr lang="ru-RU" sz="1200" b="1" dirty="0" smtClean="0">
              <a:solidFill>
                <a:srgbClr val="006699"/>
              </a:solidFill>
              <a:latin typeface="Century Gothic" pitchFamily="34" charset="0"/>
            </a:endParaRPr>
          </a:p>
          <a:p>
            <a:pPr marL="285750" eaLnBrk="1" hangingPunct="1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00A29E"/>
                </a:solidFill>
                <a:latin typeface="Century Gothic" pitchFamily="34" charset="0"/>
              </a:rPr>
              <a:t>Всеки дистрикт може да номинира само по един кандидат за тази награда нагодина</a:t>
            </a:r>
          </a:p>
          <a:p>
            <a:pPr marL="285750" eaLnBrk="1" hangingPunct="1">
              <a:buFont typeface="Arial" pitchFamily="34" charset="0"/>
              <a:buChar char="•"/>
            </a:pPr>
            <a:endParaRPr lang="ru-RU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0" eaLnBrk="1" hangingPunct="1"/>
            <a:r>
              <a:rPr lang="ru-RU" sz="1200" b="1" dirty="0" smtClean="0">
                <a:solidFill>
                  <a:srgbClr val="006699"/>
                </a:solidFill>
                <a:latin typeface="Century Gothic" pitchFamily="34" charset="0"/>
              </a:rPr>
              <a:t>Кандидати могат да беше спонсорирани или приети от  Ротари клуб или дисктрикт</a:t>
            </a:r>
            <a:br>
              <a:rPr lang="ru-RU" sz="1200" b="1" dirty="0" smtClean="0">
                <a:solidFill>
                  <a:srgbClr val="006699"/>
                </a:solidFill>
                <a:latin typeface="Century Gothic" pitchFamily="34" charset="0"/>
              </a:rPr>
            </a:br>
            <a:r>
              <a:rPr lang="ru-RU" sz="1200" b="1" dirty="0" smtClean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200" b="1" dirty="0" smtClean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200" b="1" dirty="0" smtClean="0">
                <a:solidFill>
                  <a:srgbClr val="00A29E"/>
                </a:solidFill>
                <a:latin typeface="Century Gothic" pitchFamily="34" charset="0"/>
              </a:rPr>
              <a:t>Всички стипендианти на РФ, са допустими за предлагане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Посланически стипендии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200" b="1" dirty="0" smtClean="0">
                <a:solidFill>
                  <a:srgbClr val="006699"/>
                </a:solidFill>
                <a:latin typeface="Century Gothic" pitchFamily="34" charset="0"/>
              </a:rPr>
              <a:t>Групов Образователен Обмен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Интерактори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200" b="1" dirty="0" smtClean="0">
                <a:solidFill>
                  <a:srgbClr val="006699"/>
                </a:solidFill>
                <a:latin typeface="Century Gothic" pitchFamily="34" charset="0"/>
              </a:rPr>
              <a:t>Ротарактори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Бенефициенти на РФ грантови схеми</a:t>
            </a:r>
          </a:p>
          <a:p>
            <a:pPr marL="285750" indent="0" eaLnBrk="1" hangingPunct="1"/>
            <a:endParaRPr lang="ru-RU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Университетски преподаватели получили Ротари субсидия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200" b="1" dirty="0" smtClean="0">
                <a:solidFill>
                  <a:srgbClr val="006699"/>
                </a:solidFill>
                <a:latin typeface="Century Gothic" pitchFamily="34" charset="0"/>
              </a:rPr>
              <a:t>Ротари стипендии за мир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Младежки обмен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200" b="1" dirty="0" smtClean="0">
                <a:solidFill>
                  <a:srgbClr val="006699"/>
                </a:solidFill>
                <a:latin typeface="Century Gothic" pitchFamily="34" charset="0"/>
              </a:rPr>
              <a:t>Субсидия за Ротари доброволци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200" b="1" dirty="0" smtClean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200" b="1" dirty="0" smtClean="0">
                <a:solidFill>
                  <a:srgbClr val="00A29E"/>
                </a:solidFill>
                <a:latin typeface="Century Gothic" pitchFamily="34" charset="0"/>
              </a:rPr>
              <a:t> Ротари награди за младежки лидери   (RYLA)</a:t>
            </a:r>
          </a:p>
          <a:p>
            <a:pPr marL="285750" indent="0" eaLnBrk="1" hangingPunct="1"/>
            <a:endParaRPr lang="ru-RU" sz="12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0" eaLnBrk="1" hangingPunct="1"/>
            <a:r>
              <a:rPr lang="ru-RU" sz="1200" b="1" dirty="0" smtClean="0">
                <a:solidFill>
                  <a:srgbClr val="006699"/>
                </a:solidFill>
                <a:latin typeface="Century Gothic" pitchFamily="34" charset="0"/>
              </a:rPr>
              <a:t>Кандидатите трябва да имат изключителна сллужба към човечеството и трябва да са постигнали най-висока степен на признание  в своята професия или призвание.</a:t>
            </a:r>
            <a:br>
              <a:rPr lang="ru-RU" sz="1200" b="1" dirty="0" smtClean="0">
                <a:solidFill>
                  <a:srgbClr val="006699"/>
                </a:solidFill>
                <a:latin typeface="Century Gothic" pitchFamily="34" charset="0"/>
              </a:rPr>
            </a:br>
            <a:r>
              <a:rPr lang="ru-RU" sz="1200" b="1" dirty="0" smtClean="0">
                <a:solidFill>
                  <a:srgbClr val="006699"/>
                </a:solidFill>
                <a:latin typeface="Century Gothic" pitchFamily="34" charset="0"/>
              </a:rPr>
              <a:t>Кандидатите трябва да са служили като гражданин на света, тяхната дейност да е дала отражение на международната сцена (т.е., тяхната дейност трябва да бъдат добре позната  не само на местно и нац.равнище).</a:t>
            </a:r>
            <a:br>
              <a:rPr lang="ru-RU" sz="1200" b="1" dirty="0" smtClean="0">
                <a:solidFill>
                  <a:srgbClr val="006699"/>
                </a:solidFill>
                <a:latin typeface="Century Gothic" pitchFamily="34" charset="0"/>
              </a:rPr>
            </a:br>
            <a:r>
              <a:rPr lang="ru-RU" sz="1200" b="1" dirty="0" smtClean="0">
                <a:solidFill>
                  <a:srgbClr val="00A29E"/>
                </a:solidFill>
                <a:latin typeface="Century Gothic" pitchFamily="34" charset="0"/>
              </a:rPr>
              <a:t>Наградата е отворена за ротарианци, както и не-ротарианци. </a:t>
            </a:r>
          </a:p>
          <a:p>
            <a:pPr marL="285750" indent="0" eaLnBrk="1" hangingPunct="1"/>
            <a:r>
              <a:rPr lang="ru-RU" sz="1200" b="1" dirty="0" smtClean="0">
                <a:solidFill>
                  <a:srgbClr val="006699"/>
                </a:solidFill>
                <a:latin typeface="Century Gothic" pitchFamily="34" charset="0"/>
              </a:rPr>
              <a:t>Само една награда ще бъде дадена на отделни хора в която и да е година.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719D7-B701-4D0A-B9AB-C8837FE7833E}" type="slidenum">
              <a:rPr lang="bg-BG" smtClean="0"/>
              <a:pPr>
                <a:defRPr/>
              </a:pPr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1856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5246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719D7-B701-4D0A-B9AB-C8837FE7833E}" type="slidenum">
              <a:rPr lang="bg-BG" smtClean="0"/>
              <a:pPr>
                <a:defRPr/>
              </a:pPr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480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35E4-1A03-4AA9-8429-60CD63DF0C0A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0233-55B3-48E2-9553-10B02C4D5427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74375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0305-3E4B-423A-95B5-EE3E278DFEBD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FFAA-6924-41A0-AD71-E4EE8D3D165E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9034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4A87-1EE3-4FC5-856C-F9DA061440EA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4A03-E12B-409B-94E3-B12B69C1DB32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11919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bg-BG" dirty="0" smtClean="0"/>
              <a:t>МАРИЯ ГОРАНОВА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7F1F-5679-4949-B60A-13CB1A36313A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1A4C-144F-4631-9631-8C063A540D09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06443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6A73-BA1E-4F40-B309-8335B0601420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A6ED-D642-4D59-8912-35AEEB4AA37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91892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A21D-C29E-4F27-94FE-F2B2DD7FA5CC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0E0E-F1A7-4FA6-AB20-4EF1FAFB2BAE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94156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4E13-3AB1-4792-9465-15EBDA019811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AE2ED-A739-410C-8CBD-8BA24AB16C95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06970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E93DD-DBAD-4B19-9017-5562C1F9F887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5856-3B6B-49EE-B8F0-3BFD6B7B304E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02858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99BF-CBF8-40E4-BCB5-BCAB2940A0DD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7B1E-C4E7-437E-8A6B-26ABEE41169D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67948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0E8EA-37ED-47F0-B47F-F030AB5AE14D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512B-3151-4D7F-8864-1C4122FF7C5B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02617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AE4F-4B14-444D-9974-2B7EEB1AC199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127C2-7E23-480D-973F-89D4F4BE0A6B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8646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1B3ED4-1732-4284-B31C-42C3A83EF86D}" type="datetime1">
              <a:rPr lang="bg-BG" smtClean="0"/>
              <a:pPr>
                <a:defRPr/>
              </a:pPr>
              <a:t>10.11.2011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fld id="{0B766307-5147-4A6C-B240-7CED0A3F0AB8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7188" y="1285875"/>
            <a:ext cx="8501062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2" descr="C:\data\Users\Roni\Rotary\Rotary images\riemblem_c_large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168275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1385888" y="-15056"/>
            <a:ext cx="5681662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5A84"/>
                </a:solidFill>
                <a:latin typeface="Calibri" pitchFamily="34" charset="0"/>
                <a:cs typeface="Times New Roman" pitchFamily="18" charset="0"/>
              </a:rPr>
              <a:t>ROTARY INTERNATIONAL</a:t>
            </a:r>
            <a:endParaRPr lang="bg-BG" sz="1400" b="1" dirty="0">
              <a:solidFill>
                <a:srgbClr val="005A84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bg-BG" sz="1400" b="1" dirty="0">
                <a:solidFill>
                  <a:srgbClr val="005A84"/>
                </a:solidFill>
                <a:latin typeface="Calibri" pitchFamily="34" charset="0"/>
                <a:cs typeface="Times New Roman" pitchFamily="18" charset="0"/>
              </a:rPr>
              <a:t>ДИСТРИКТ</a:t>
            </a:r>
            <a:r>
              <a:rPr lang="en-US" sz="1400" b="1" dirty="0">
                <a:solidFill>
                  <a:srgbClr val="005A84"/>
                </a:solidFill>
                <a:latin typeface="Calibri" pitchFamily="34" charset="0"/>
                <a:cs typeface="Times New Roman" pitchFamily="18" charset="0"/>
              </a:rPr>
              <a:t> 2482 </a:t>
            </a:r>
            <a:r>
              <a:rPr lang="bg-BG" sz="1400" b="1" dirty="0">
                <a:solidFill>
                  <a:srgbClr val="005A84"/>
                </a:solidFill>
                <a:latin typeface="Calibri" pitchFamily="34" charset="0"/>
                <a:cs typeface="Times New Roman" pitchFamily="18" charset="0"/>
              </a:rPr>
              <a:t>БЪЛГАРИЯ</a:t>
            </a:r>
            <a:endParaRPr lang="en-US" sz="1400" b="1" dirty="0">
              <a:solidFill>
                <a:srgbClr val="005A84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bg-BG" sz="900" dirty="0"/>
          </a:p>
          <a:p>
            <a:pPr eaLnBrk="0" hangingPunct="0">
              <a:defRPr/>
            </a:pPr>
            <a:r>
              <a:rPr lang="bg-BG" sz="1400" b="1" dirty="0" smtClean="0">
                <a:solidFill>
                  <a:srgbClr val="005A84"/>
                </a:solidFill>
                <a:latin typeface="Calibri" pitchFamily="34" charset="0"/>
                <a:cs typeface="Times New Roman" pitchFamily="18" charset="0"/>
              </a:rPr>
              <a:t>Мария</a:t>
            </a:r>
            <a:r>
              <a:rPr lang="bg-BG" sz="1400" b="1" baseline="0" dirty="0" smtClean="0">
                <a:solidFill>
                  <a:srgbClr val="005A84"/>
                </a:solidFill>
                <a:latin typeface="Calibri" pitchFamily="34" charset="0"/>
                <a:cs typeface="Times New Roman" pitchFamily="18" charset="0"/>
              </a:rPr>
              <a:t> Горанова-Вълкова</a:t>
            </a:r>
          </a:p>
          <a:p>
            <a:pPr eaLnBrk="0" hangingPunct="0">
              <a:defRPr/>
            </a:pPr>
            <a:r>
              <a:rPr lang="bg-BG" sz="1400" b="1" baseline="0" dirty="0" smtClean="0">
                <a:solidFill>
                  <a:srgbClr val="005A84"/>
                </a:solidFill>
                <a:latin typeface="Calibri" pitchFamily="34" charset="0"/>
                <a:cs typeface="Times New Roman" pitchFamily="18" charset="0"/>
              </a:rPr>
              <a:t>Председател на комисия за стипендианти и възпитаниците на РФ </a:t>
            </a:r>
          </a:p>
          <a:p>
            <a:pPr eaLnBrk="0" hangingPunct="0">
              <a:defRPr/>
            </a:pPr>
            <a:r>
              <a:rPr lang="bg-BG" sz="1400" b="1" baseline="0" dirty="0" smtClean="0">
                <a:solidFill>
                  <a:srgbClr val="005A84"/>
                </a:solidFill>
                <a:latin typeface="Calibri" pitchFamily="34" charset="0"/>
                <a:cs typeface="Times New Roman" pitchFamily="18" charset="0"/>
              </a:rPr>
              <a:t>и мачинг грантове</a:t>
            </a:r>
            <a:endParaRPr lang="bg-BG" dirty="0"/>
          </a:p>
        </p:txBody>
      </p:sp>
      <p:pic>
        <p:nvPicPr>
          <p:cNvPr id="1032" name="Picture 15" descr="G:\Theme Logo\JPG\RGB\T1112EN-4p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9400" y="165100"/>
            <a:ext cx="9556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7935913" y="1016000"/>
            <a:ext cx="8826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bg-BG" sz="400" b="1">
                <a:solidFill>
                  <a:srgbClr val="0071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Опознай</a:t>
            </a:r>
            <a:r>
              <a:rPr lang="bg-BG" sz="400" b="1">
                <a:solidFill>
                  <a:srgbClr val="005A8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400" b="1">
                <a:solidFill>
                  <a:srgbClr val="0071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себе си,</a:t>
            </a:r>
          </a:p>
          <a:p>
            <a:pPr algn="r" eaLnBrk="1" hangingPunct="1"/>
            <a:r>
              <a:rPr lang="bg-BG" sz="400" b="1">
                <a:solidFill>
                  <a:srgbClr val="0071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прегърни човечеството</a:t>
            </a:r>
            <a:endParaRPr lang="en-US" sz="400" b="1">
              <a:solidFill>
                <a:srgbClr val="0071A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bg-BG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141288" y="2311400"/>
            <a:ext cx="8715375" cy="1671638"/>
            <a:chOff x="523" y="1066"/>
            <a:chExt cx="4540" cy="1053"/>
          </a:xfrm>
        </p:grpSpPr>
        <p:pic>
          <p:nvPicPr>
            <p:cNvPr id="2052" name="Picture 10" descr="pod"/>
            <p:cNvPicPr>
              <a:picLocks noChangeAspect="1" noChangeArrowheads="1"/>
            </p:cNvPicPr>
            <p:nvPr/>
          </p:nvPicPr>
          <p:blipFill>
            <a:blip r:embed="rId3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1066"/>
              <a:ext cx="4540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 Box 12"/>
            <p:cNvSpPr txBox="1">
              <a:spLocks noChangeArrowheads="1"/>
            </p:cNvSpPr>
            <p:nvPr/>
          </p:nvSpPr>
          <p:spPr bwMode="auto">
            <a:xfrm>
              <a:off x="967" y="1313"/>
              <a:ext cx="3619" cy="589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 dirty="0" smtClean="0">
                  <a:solidFill>
                    <a:schemeClr val="bg1"/>
                  </a:solidFill>
                  <a:latin typeface="Calibri" pitchFamily="34" charset="0"/>
                </a:rPr>
                <a:t>СТИПЕНДИАНТИТЕ НА РОТАРИ  И ДИСТРИКТ 2482</a:t>
              </a:r>
            </a:p>
            <a:p>
              <a:pPr eaLnBrk="1" hangingPunct="1"/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1388415" y="4497388"/>
            <a:ext cx="6259513" cy="93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МАРИЯ ГОРАНОВА-ВЪЛКОВА</a:t>
            </a: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algn="ctr" eaLnBrk="1" hangingPunct="1"/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ПРЕДСЕДАТЕЛ НА КОМИСИЯ ЗА СТИПЕНДИАНТИТЕ</a:t>
            </a:r>
          </a:p>
          <a:p>
            <a:pPr algn="ctr" eaLnBrk="1" hangingPunct="1"/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И ПОДКОМИСИЯ ЗА МАЧИНГ ГРАНТОВЕ </a:t>
            </a:r>
            <a:b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</a:b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D0233-55B3-48E2-9553-10B02C4D5427}" type="slidenum">
              <a:rPr lang="bg-BG" smtClean="0"/>
              <a:pPr>
                <a:defRPr/>
              </a:pPr>
              <a:t>1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-28575" y="1500188"/>
            <a:ext cx="9059863" cy="839787"/>
            <a:chOff x="-28324" y="1500174"/>
            <a:chExt cx="9060352" cy="839164"/>
          </a:xfrm>
        </p:grpSpPr>
        <p:pic>
          <p:nvPicPr>
            <p:cNvPr id="4102" name="Picture 10" descr="pod"/>
            <p:cNvPicPr>
              <a:picLocks noChangeAspect="1" noChangeArrowheads="1"/>
            </p:cNvPicPr>
            <p:nvPr/>
          </p:nvPicPr>
          <p:blipFill>
            <a:blip r:embed="rId3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12"/>
            <p:cNvSpPr txBox="1">
              <a:spLocks noChangeArrowheads="1"/>
            </p:cNvSpPr>
            <p:nvPr/>
          </p:nvSpPr>
          <p:spPr bwMode="auto">
            <a:xfrm>
              <a:off x="714348" y="1500174"/>
              <a:ext cx="7572428" cy="56514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 dirty="0" smtClean="0">
                  <a:solidFill>
                    <a:schemeClr val="bg1"/>
                  </a:solidFill>
                  <a:latin typeface="Calibri" pitchFamily="34" charset="0"/>
                </a:rPr>
                <a:t>СТИПЕНДИАНТИ НА 2482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099" name="Text Box 15"/>
          <p:cNvSpPr txBox="1">
            <a:spLocks noChangeArrowheads="1"/>
          </p:cNvSpPr>
          <p:nvPr/>
        </p:nvSpPr>
        <p:spPr bwMode="auto">
          <a:xfrm>
            <a:off x="3651250" y="2922588"/>
            <a:ext cx="4930775" cy="35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indent="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От 2006 до 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2010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33 Стипендианти (18  жени и 17 мъже</a:t>
            </a:r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25 участници в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ГОО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7 посланически  </a:t>
            </a:r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 годишни стипендии</a:t>
            </a: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1 Ротари стипендия за мир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? Стипендианти  </a:t>
            </a:r>
            <a:r>
              <a:rPr lang="en-US" sz="1400" b="1" dirty="0" smtClean="0">
                <a:solidFill>
                  <a:srgbClr val="00A29E"/>
                </a:solidFill>
                <a:latin typeface="Century Gothic" pitchFamily="34" charset="0"/>
              </a:rPr>
              <a:t>RYLA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A29E"/>
                </a:solidFill>
                <a:latin typeface="Century Gothic" pitchFamily="34" charset="0"/>
              </a:rPr>
              <a:t>?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Стипендианти от Младежкия обмен</a:t>
            </a: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A29E"/>
              </a:solidFill>
              <a:latin typeface="Century Gothic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57238" y="2328863"/>
            <a:ext cx="7327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	МАЛКО СТАТИСТИКА </a:t>
            </a: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03" y="2473325"/>
            <a:ext cx="3359384" cy="25195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D0233-55B3-48E2-9553-10B02C4D5427}" type="slidenum">
              <a:rPr lang="bg-BG" smtClean="0"/>
              <a:pPr>
                <a:defRPr/>
              </a:pPr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9224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-28575" y="1500188"/>
            <a:ext cx="9059863" cy="839787"/>
            <a:chOff x="-28324" y="1500174"/>
            <a:chExt cx="9060352" cy="839164"/>
          </a:xfrm>
        </p:grpSpPr>
        <p:pic>
          <p:nvPicPr>
            <p:cNvPr id="4102" name="Picture 10" descr="pod"/>
            <p:cNvPicPr>
              <a:picLocks noChangeAspect="1" noChangeArrowheads="1"/>
            </p:cNvPicPr>
            <p:nvPr/>
          </p:nvPicPr>
          <p:blipFill>
            <a:blip r:embed="rId2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12"/>
            <p:cNvSpPr txBox="1">
              <a:spLocks noChangeArrowheads="1"/>
            </p:cNvSpPr>
            <p:nvPr/>
          </p:nvSpPr>
          <p:spPr bwMode="auto">
            <a:xfrm>
              <a:off x="648842" y="1500174"/>
              <a:ext cx="7572428" cy="56514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 dirty="0" smtClean="0">
                  <a:solidFill>
                    <a:schemeClr val="bg1"/>
                  </a:solidFill>
                  <a:latin typeface="Calibri" pitchFamily="34" charset="0"/>
                </a:rPr>
                <a:t>ПРАКТИЧЕСКИ СЪВЕТИ (1) </a:t>
              </a:r>
              <a:endParaRPr lang="en-US" sz="20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099" name="Text Box 15"/>
          <p:cNvSpPr txBox="1">
            <a:spLocks noChangeArrowheads="1"/>
          </p:cNvSpPr>
          <p:nvPr/>
        </p:nvSpPr>
        <p:spPr bwMode="auto">
          <a:xfrm>
            <a:off x="3651250" y="2922588"/>
            <a:ext cx="4930775" cy="33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indent="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Поканете ги  да посетят срещите на клуба и да споделят опита им от Ротари.</a:t>
            </a:r>
            <a:b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</a:b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Завербувайте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помощта им в  проекти за служба на клуба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Насърчете  ги да Ви  помогнат 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в набирането на бъдещите участници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Станете домакин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на годишното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събиране на Ротари стипендиантите.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Покани възпитаниците 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да служат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в комисии 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за избор на програми, с които те са запознати.</a:t>
            </a:r>
            <a:b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</a:br>
            <a:endParaRPr lang="en-US" sz="1400" b="1" dirty="0">
              <a:solidFill>
                <a:srgbClr val="00A29E"/>
              </a:solidFill>
              <a:latin typeface="Century Gothic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57238" y="2328863"/>
            <a:ext cx="7327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КАК ДА ПРИВЛЕЧЕМ И ЗАПАЗИМ СТИПЕНДИАНТИТЕ ПРИ НАС?</a:t>
            </a: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D0233-55B3-48E2-9553-10B02C4D5427}" type="slidenum">
              <a:rPr lang="bg-BG" smtClean="0"/>
              <a:pPr>
                <a:defRPr/>
              </a:pPr>
              <a:t>11</a:t>
            </a:fld>
            <a:endParaRPr lang="bg-B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56" y="3090449"/>
            <a:ext cx="2937193" cy="297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26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-28575" y="1500188"/>
            <a:ext cx="9059863" cy="839787"/>
            <a:chOff x="-28324" y="1500174"/>
            <a:chExt cx="9060352" cy="839164"/>
          </a:xfrm>
        </p:grpSpPr>
        <p:pic>
          <p:nvPicPr>
            <p:cNvPr id="4102" name="Picture 10" descr="pod"/>
            <p:cNvPicPr>
              <a:picLocks noChangeAspect="1" noChangeArrowheads="1"/>
            </p:cNvPicPr>
            <p:nvPr/>
          </p:nvPicPr>
          <p:blipFill>
            <a:blip r:embed="rId2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12"/>
            <p:cNvSpPr txBox="1">
              <a:spLocks noChangeArrowheads="1"/>
            </p:cNvSpPr>
            <p:nvPr/>
          </p:nvSpPr>
          <p:spPr bwMode="auto">
            <a:xfrm>
              <a:off x="714348" y="1500174"/>
              <a:ext cx="7572428" cy="56514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 dirty="0" smtClean="0">
                  <a:solidFill>
                    <a:schemeClr val="bg1"/>
                  </a:solidFill>
                  <a:latin typeface="Calibri" pitchFamily="34" charset="0"/>
                </a:rPr>
                <a:t>ПРАКТИЧЕСКИ  СЪВЕТИ (2) </a:t>
              </a:r>
              <a:endParaRPr lang="en-US" sz="20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099" name="Text Box 15"/>
          <p:cNvSpPr txBox="1">
            <a:spLocks noChangeArrowheads="1"/>
          </p:cNvSpPr>
          <p:nvPr/>
        </p:nvSpPr>
        <p:spPr bwMode="auto">
          <a:xfrm>
            <a:off x="3651250" y="2922588"/>
            <a:ext cx="4930775" cy="287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indent="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Изпращайте  бюлетина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на вашия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клубдо тях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Създайте комисия за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новите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поколения и фи приобщете към нея.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Включете ги,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като част от сесията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по ориентация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за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новите стипендианти .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Поканте  възпитаниците 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на годишните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чествания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на клуба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Добавете   раздел  „стипендианти на Ротари“ в клубните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бюлетини и уебсайтове.</a:t>
            </a:r>
            <a:endParaRPr lang="en-US" sz="1400" b="1" dirty="0">
              <a:solidFill>
                <a:srgbClr val="00A29E"/>
              </a:solidFill>
              <a:latin typeface="Century Gothic" pitchFamily="34" charset="0"/>
            </a:endParaRPr>
          </a:p>
        </p:txBody>
      </p:sp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714057" y="2339975"/>
            <a:ext cx="7327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КАК ДА ПРИВЛЕЧЕМ ЗАПАЗИМ СТИПЕНДИАНТИТЕ ПРИ НАС?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D0233-55B3-48E2-9553-10B02C4D5427}" type="slidenum">
              <a:rPr lang="bg-BG" smtClean="0"/>
              <a:pPr>
                <a:defRPr/>
              </a:pPr>
              <a:t>12</a:t>
            </a:fld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6" y="2922588"/>
            <a:ext cx="3158339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61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-28575" y="1500188"/>
            <a:ext cx="9059863" cy="839787"/>
            <a:chOff x="-28324" y="1500174"/>
            <a:chExt cx="9060352" cy="839164"/>
          </a:xfrm>
        </p:grpSpPr>
        <p:pic>
          <p:nvPicPr>
            <p:cNvPr id="4102" name="Picture 10" descr="pod"/>
            <p:cNvPicPr>
              <a:picLocks noChangeAspect="1" noChangeArrowheads="1"/>
            </p:cNvPicPr>
            <p:nvPr/>
          </p:nvPicPr>
          <p:blipFill>
            <a:blip r:embed="rId2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12"/>
            <p:cNvSpPr txBox="1">
              <a:spLocks noChangeArrowheads="1"/>
            </p:cNvSpPr>
            <p:nvPr/>
          </p:nvSpPr>
          <p:spPr bwMode="auto">
            <a:xfrm>
              <a:off x="714348" y="1500174"/>
              <a:ext cx="7572428" cy="56514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 dirty="0" smtClean="0">
                  <a:solidFill>
                    <a:schemeClr val="bg1"/>
                  </a:solidFill>
                  <a:latin typeface="Calibri" pitchFamily="34" charset="0"/>
                </a:rPr>
                <a:t>ПРАКТИЧЕСКИ  СЪВЕТИ ЗА РАБОТА С НОВИТЕ ПОКОЛЕНИЯ </a:t>
              </a:r>
              <a:endParaRPr lang="en-US" sz="20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099" name="Text Box 15"/>
          <p:cNvSpPr txBox="1">
            <a:spLocks noChangeArrowheads="1"/>
          </p:cNvSpPr>
          <p:nvPr/>
        </p:nvSpPr>
        <p:spPr bwMode="auto">
          <a:xfrm>
            <a:off x="3651250" y="2922588"/>
            <a:ext cx="4930775" cy="30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indent="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/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Нови поколения: Ротари младежки обмен</a:t>
            </a:r>
          </a:p>
          <a:p>
            <a:pPr indent="0"/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/>
            </a:r>
            <a:b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</a:b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Поканете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участниците в младежкия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обмен, за да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разкажат за родните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си страни или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техния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опит в чужбина.</a:t>
            </a:r>
            <a:b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Помогнете им 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да се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свържат 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с местните Интеракт и Ротаракт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клубове.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Спонсорирайте ги 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да присъстват на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местния  РИЛА семинар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Насърчаване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ротариански  приемни семейства или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Ротари клубове да останат в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контакт 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със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постилите ги младежи чрез  поздравителни  картички, емейли или социалните мрежи</a:t>
            </a:r>
            <a:endParaRPr lang="ru-RU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00A29E"/>
              </a:solidFill>
              <a:latin typeface="Century Gothic" pitchFamily="34" charset="0"/>
            </a:endParaRPr>
          </a:p>
        </p:txBody>
      </p:sp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714057" y="2339975"/>
            <a:ext cx="7327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КАК ДА ПРИВЛЕЧЕМ ЗАПАЗИМ СТИПЕНДИАНТИТЕ ПРИ НАС?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D0233-55B3-48E2-9553-10B02C4D5427}" type="slidenum">
              <a:rPr lang="bg-BG" smtClean="0"/>
              <a:pPr>
                <a:defRPr/>
              </a:pPr>
              <a:t>13</a:t>
            </a:fld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2" y="3567044"/>
            <a:ext cx="280200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00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-28575" y="1500188"/>
            <a:ext cx="9059863" cy="839787"/>
            <a:chOff x="-28324" y="1500174"/>
            <a:chExt cx="9060352" cy="839164"/>
          </a:xfrm>
        </p:grpSpPr>
        <p:pic>
          <p:nvPicPr>
            <p:cNvPr id="4102" name="Picture 10" descr="pod"/>
            <p:cNvPicPr>
              <a:picLocks noChangeAspect="1" noChangeArrowheads="1"/>
            </p:cNvPicPr>
            <p:nvPr/>
          </p:nvPicPr>
          <p:blipFill>
            <a:blip r:embed="rId2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12"/>
            <p:cNvSpPr txBox="1">
              <a:spLocks noChangeArrowheads="1"/>
            </p:cNvSpPr>
            <p:nvPr/>
          </p:nvSpPr>
          <p:spPr bwMode="auto">
            <a:xfrm>
              <a:off x="714348" y="1500174"/>
              <a:ext cx="7572428" cy="56514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 dirty="0" smtClean="0">
                  <a:solidFill>
                    <a:schemeClr val="bg1"/>
                  </a:solidFill>
                  <a:latin typeface="Calibri" pitchFamily="34" charset="0"/>
                </a:rPr>
                <a:t>ПРАКТИЧЕСКИ  СЪВЕТИ ЗА РАБОТА С НОВИТЕ ПОКОЛЕНИЯ </a:t>
              </a:r>
              <a:endParaRPr lang="en-US" sz="20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099" name="Text Box 15"/>
          <p:cNvSpPr txBox="1">
            <a:spLocks noChangeArrowheads="1"/>
          </p:cNvSpPr>
          <p:nvPr/>
        </p:nvSpPr>
        <p:spPr bwMode="auto">
          <a:xfrm>
            <a:off x="3664778" y="3003482"/>
            <a:ext cx="4930775" cy="201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indent="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Новите поколения: РИЛА</a:t>
            </a:r>
          </a:p>
          <a:p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Поканете  участниците в РИЛА  да служат като съветници за организирането на новия семинар, фасилитатори или като помощници.</a:t>
            </a:r>
            <a:b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Планирайте  обща сбирка на участниците в РИЛА  от предишни години.</a:t>
            </a:r>
            <a:b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Помогнете на участниците в РИЛА  да се свържат  с местните Интеракт и Ротаракт клубовете.</a:t>
            </a:r>
            <a:endParaRPr lang="en-US" sz="1400" b="1" dirty="0">
              <a:solidFill>
                <a:srgbClr val="00A29E"/>
              </a:solidFill>
              <a:latin typeface="Century Gothic" pitchFamily="34" charset="0"/>
            </a:endParaRPr>
          </a:p>
        </p:txBody>
      </p:sp>
      <p:sp>
        <p:nvSpPr>
          <p:cNvPr id="4100" name="Text Box 15"/>
          <p:cNvSpPr txBox="1">
            <a:spLocks noChangeArrowheads="1"/>
          </p:cNvSpPr>
          <p:nvPr/>
        </p:nvSpPr>
        <p:spPr bwMode="auto">
          <a:xfrm>
            <a:off x="714057" y="2339975"/>
            <a:ext cx="7327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КАК ДА ПРИВЛЕЧЕМ ЗАПАЗИМ СТИПЕНДИАНТИТЕ ПРИ НАС?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D0233-55B3-48E2-9553-10B02C4D5427}" type="slidenum">
              <a:rPr lang="bg-BG" smtClean="0"/>
              <a:pPr>
                <a:defRPr/>
              </a:pPr>
              <a:t>14</a:t>
            </a:fld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64" y="300348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0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5"/>
          <p:cNvGrpSpPr>
            <a:grpSpLocks/>
          </p:cNvGrpSpPr>
          <p:nvPr/>
        </p:nvGrpSpPr>
        <p:grpSpPr bwMode="auto">
          <a:xfrm>
            <a:off x="793750" y="2428875"/>
            <a:ext cx="7207250" cy="1671638"/>
            <a:chOff x="523" y="1066"/>
            <a:chExt cx="4540" cy="1053"/>
          </a:xfrm>
        </p:grpSpPr>
        <p:pic>
          <p:nvPicPr>
            <p:cNvPr id="7171" name="Picture 10" descr="pod"/>
            <p:cNvPicPr>
              <a:picLocks noChangeAspect="1" noChangeArrowheads="1"/>
            </p:cNvPicPr>
            <p:nvPr/>
          </p:nvPicPr>
          <p:blipFill>
            <a:blip r:embed="rId3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1066"/>
              <a:ext cx="4540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 Box 12"/>
            <p:cNvSpPr txBox="1">
              <a:spLocks noChangeArrowheads="1"/>
            </p:cNvSpPr>
            <p:nvPr/>
          </p:nvSpPr>
          <p:spPr bwMode="auto">
            <a:xfrm>
              <a:off x="921" y="1179"/>
              <a:ext cx="3764" cy="78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b="1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>
                  <a:solidFill>
                    <a:schemeClr val="bg1"/>
                  </a:solidFill>
                  <a:latin typeface="Calibri" pitchFamily="34" charset="0"/>
                </a:rPr>
                <a:t>БЛАГОДАРЯ </a:t>
              </a:r>
            </a:p>
            <a:p>
              <a:pPr algn="ctr" eaLnBrk="1" hangingPunct="1"/>
              <a:r>
                <a:rPr lang="bg-BG" sz="2000" b="1">
                  <a:solidFill>
                    <a:schemeClr val="bg1"/>
                  </a:solidFill>
                  <a:latin typeface="Calibri" pitchFamily="34" charset="0"/>
                </a:rPr>
                <a:t>ЗА ВНИМАНИЕТО !</a:t>
              </a:r>
              <a:endParaRPr lang="en-US" sz="2000" b="1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D0233-55B3-48E2-9553-10B02C4D5427}" type="slidenum">
              <a:rPr lang="bg-BG" smtClean="0"/>
              <a:pPr>
                <a:defRPr/>
              </a:pPr>
              <a:t>15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-28575" y="1500188"/>
            <a:ext cx="9059863" cy="839787"/>
            <a:chOff x="-28324" y="1500174"/>
            <a:chExt cx="9060352" cy="839164"/>
          </a:xfrm>
        </p:grpSpPr>
        <p:pic>
          <p:nvPicPr>
            <p:cNvPr id="3080" name="Picture 10" descr="pod"/>
            <p:cNvPicPr>
              <a:picLocks noChangeAspect="1" noChangeArrowheads="1"/>
            </p:cNvPicPr>
            <p:nvPr/>
          </p:nvPicPr>
          <p:blipFill>
            <a:blip r:embed="rId3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Text Box 12"/>
            <p:cNvSpPr txBox="1">
              <a:spLocks noChangeArrowheads="1"/>
            </p:cNvSpPr>
            <p:nvPr/>
          </p:nvSpPr>
          <p:spPr bwMode="auto">
            <a:xfrm>
              <a:off x="714348" y="1500174"/>
              <a:ext cx="7572428" cy="56514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 dirty="0" smtClean="0">
                  <a:solidFill>
                    <a:schemeClr val="bg1"/>
                  </a:solidFill>
                  <a:latin typeface="Calibri" pitchFamily="34" charset="0"/>
                </a:rPr>
                <a:t>КОИ СА СТИПЕНДИАНТИТЕ НА РОТАРИ?</a:t>
              </a:r>
              <a:endParaRPr lang="en-US" sz="20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714057" y="2317016"/>
            <a:ext cx="7327900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УЧАТНИЦИТЕ В СЛЕДНИТЕ ПРОГРАМИ НА РОТАРИ СА СТИПЕНДИАНТИТЕ:</a:t>
            </a: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444" y="2850659"/>
            <a:ext cx="35582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Ротари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награди за младежки лидери   (RYLA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Групов </a:t>
            </a: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Образователен </a:t>
            </a:r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Обмен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Посланически стипендии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*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Ротари стипендии за </a:t>
            </a:r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мир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 smtClean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Университетски преподаватели получили Ротари субсидия*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4598" y="2850658"/>
            <a:ext cx="390806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Младежки обмен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Субсидия за Ротари </a:t>
            </a:r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доброволци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Интерактори</a:t>
            </a: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Ротарактори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Бенефициенти на РФ грантови схеми</a:t>
            </a: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714057" y="5645426"/>
            <a:ext cx="7813717" cy="864704"/>
          </a:xfrm>
        </p:spPr>
        <p:txBody>
          <a:bodyPr/>
          <a:lstStyle/>
          <a:p>
            <a:r>
              <a:rPr lang="bg-BG" dirty="0"/>
              <a:t>*</a:t>
            </a:r>
            <a:r>
              <a:rPr lang="bg-BG" sz="1000" b="1" dirty="0">
                <a:solidFill>
                  <a:srgbClr val="006699"/>
                </a:solidFill>
                <a:latin typeface="Century Gothic" pitchFamily="34" charset="0"/>
              </a:rPr>
              <a:t>На заседанието си от април 2009 г., Настоятелството на </a:t>
            </a:r>
            <a:r>
              <a:rPr lang="bg-BG" sz="1000" b="1" dirty="0" smtClean="0">
                <a:solidFill>
                  <a:srgbClr val="006699"/>
                </a:solidFill>
                <a:latin typeface="Century Gothic" pitchFamily="34" charset="0"/>
              </a:rPr>
              <a:t>РФ прекрати </a:t>
            </a:r>
            <a:r>
              <a:rPr lang="bg-BG" sz="1000" b="1" dirty="0">
                <a:solidFill>
                  <a:srgbClr val="006699"/>
                </a:solidFill>
                <a:latin typeface="Century Gothic" pitchFamily="34" charset="0"/>
              </a:rPr>
              <a:t>някои Ротари програми, включително финансиране </a:t>
            </a:r>
            <a:r>
              <a:rPr lang="bg-BG" sz="1000" b="1" dirty="0" smtClean="0">
                <a:solidFill>
                  <a:srgbClr val="006699"/>
                </a:solidFill>
                <a:latin typeface="Century Gothic" pitchFamily="34" charset="0"/>
              </a:rPr>
              <a:t>на културни </a:t>
            </a:r>
            <a:r>
              <a:rPr lang="bg-BG" sz="1000" b="1" dirty="0">
                <a:solidFill>
                  <a:srgbClr val="006699"/>
                </a:solidFill>
                <a:latin typeface="Century Gothic" pitchFamily="34" charset="0"/>
              </a:rPr>
              <a:t>и </a:t>
            </a:r>
            <a:r>
              <a:rPr lang="bg-BG" sz="1000" b="1" dirty="0" smtClean="0">
                <a:solidFill>
                  <a:srgbClr val="006699"/>
                </a:solidFill>
                <a:latin typeface="Century Gothic" pitchFamily="34" charset="0"/>
              </a:rPr>
              <a:t>многогодишни посланическа стипендии</a:t>
            </a:r>
            <a:r>
              <a:rPr lang="bg-BG" sz="1000" b="1" dirty="0">
                <a:solidFill>
                  <a:srgbClr val="006699"/>
                </a:solidFill>
                <a:latin typeface="Century Gothic" pitchFamily="34" charset="0"/>
              </a:rPr>
              <a:t>. От 1 юли 2009 г., </a:t>
            </a:r>
            <a:r>
              <a:rPr lang="bg-BG" sz="1000" b="1" dirty="0" smtClean="0">
                <a:solidFill>
                  <a:srgbClr val="006699"/>
                </a:solidFill>
                <a:latin typeface="Century Gothic" pitchFamily="34" charset="0"/>
              </a:rPr>
              <a:t>РФ вече не </a:t>
            </a:r>
            <a:r>
              <a:rPr lang="bg-BG" sz="1000" b="1" dirty="0">
                <a:solidFill>
                  <a:srgbClr val="006699"/>
                </a:solidFill>
                <a:latin typeface="Century Gothic" pitchFamily="34" charset="0"/>
              </a:rPr>
              <a:t>финансира тези два вида посланически стипендии, нито Ротари грантове за университетски преподаватели</a:t>
            </a:r>
            <a:r>
              <a:rPr lang="bg-BG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40E0E-F1A7-4FA6-AB20-4EF1FAFB2BAE}" type="slidenum">
              <a:rPr lang="bg-BG" smtClean="0"/>
              <a:pPr>
                <a:defRPr/>
              </a:pPr>
              <a:t>2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-28575" y="1500188"/>
            <a:ext cx="9059863" cy="839787"/>
            <a:chOff x="-28324" y="1500174"/>
            <a:chExt cx="9060352" cy="839164"/>
          </a:xfrm>
        </p:grpSpPr>
        <p:pic>
          <p:nvPicPr>
            <p:cNvPr id="3080" name="Picture 10" descr="pod"/>
            <p:cNvPicPr>
              <a:picLocks noChangeAspect="1" noChangeArrowheads="1"/>
            </p:cNvPicPr>
            <p:nvPr/>
          </p:nvPicPr>
          <p:blipFill>
            <a:blip r:embed="rId3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Text Box 12"/>
            <p:cNvSpPr txBox="1">
              <a:spLocks noChangeArrowheads="1"/>
            </p:cNvSpPr>
            <p:nvPr/>
          </p:nvSpPr>
          <p:spPr bwMode="auto">
            <a:xfrm>
              <a:off x="714348" y="1500174"/>
              <a:ext cx="7572428" cy="56472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 dirty="0" smtClean="0">
                  <a:solidFill>
                    <a:schemeClr val="bg1"/>
                  </a:solidFill>
                  <a:latin typeface="Century Gothic" pitchFamily="34" charset="0"/>
                </a:rPr>
                <a:t>РОТАРИ НАГРАДИ ЗА МЛАДИ ЛИДЕРИ </a:t>
              </a:r>
              <a:r>
                <a:rPr lang="en-US" sz="2000" b="1" dirty="0" smtClean="0">
                  <a:solidFill>
                    <a:schemeClr val="bg1"/>
                  </a:solidFill>
                  <a:latin typeface="Century Gothic" pitchFamily="34" charset="0"/>
                </a:rPr>
                <a:t>(RYLA)</a:t>
              </a:r>
              <a:endParaRPr lang="en-US" sz="20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139" y="3886199"/>
            <a:ext cx="7305261" cy="2276061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РИЛА набляга на лидерство, гражданство, и личностно израстване, и има за цел да:</a:t>
            </a:r>
          </a:p>
          <a:p>
            <a:pPr marL="1789113" indent="-8890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   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Демонстра уважението и загрижеността на Ротари към  младежта</a:t>
            </a:r>
          </a:p>
          <a:p>
            <a:pPr marL="1789113" indent="-8890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  Осигурява ефективен обучителен опит  на младежите и потенциални лидери</a:t>
            </a:r>
          </a:p>
          <a:p>
            <a:pPr marL="1789113" indent="-8890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 Насърчаване  лидерството на  младите хора чрез 	младежи</a:t>
            </a:r>
          </a:p>
          <a:p>
            <a:pPr marL="1789113" indent="-88900" algn="l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 Разпознава публично млади хора, които служат на 	своите общности</a:t>
            </a:r>
          </a:p>
          <a:p>
            <a:pPr algn="l">
              <a:spcBef>
                <a:spcPct val="0"/>
              </a:spcBef>
            </a:pPr>
            <a:endParaRPr lang="bg-BG" sz="1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40E0E-F1A7-4FA6-AB20-4EF1FAFB2BAE}" type="slidenum">
              <a:rPr lang="bg-BG" smtClean="0"/>
              <a:pPr>
                <a:defRPr/>
              </a:pPr>
              <a:t>3</a:t>
            </a:fld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325631" y="2258135"/>
            <a:ext cx="83488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pPr eaLnBrk="0" hangingPunct="0"/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РОТАРИ НАГРАДИ ЗА МЛАДИ ЛИДЕРИ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(RYLA)-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е програма на Ротари за обучение на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				младите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	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хора 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за лидери . РИЛА участниците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				могат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да бъдат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 на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възраст 14-30г, но повечето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				клубове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и дистрикти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 избират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да се фокусират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				върху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по-тесен възрастов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 диапазон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, като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				например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14-18 или 19-30.</a:t>
            </a:r>
            <a:b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</a:br>
            <a:endParaRPr lang="ru-RU" sz="1400" b="1" dirty="0">
              <a:solidFill>
                <a:srgbClr val="00669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3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-28575" y="1500188"/>
            <a:ext cx="9059863" cy="839787"/>
            <a:chOff x="-28324" y="1500174"/>
            <a:chExt cx="9060352" cy="839164"/>
          </a:xfrm>
        </p:grpSpPr>
        <p:pic>
          <p:nvPicPr>
            <p:cNvPr id="3080" name="Picture 10" descr="pod"/>
            <p:cNvPicPr>
              <a:picLocks noChangeAspect="1" noChangeArrowheads="1"/>
            </p:cNvPicPr>
            <p:nvPr/>
          </p:nvPicPr>
          <p:blipFill>
            <a:blip r:embed="rId3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Text Box 12"/>
            <p:cNvSpPr txBox="1">
              <a:spLocks noChangeArrowheads="1"/>
            </p:cNvSpPr>
            <p:nvPr/>
          </p:nvSpPr>
          <p:spPr bwMode="auto">
            <a:xfrm>
              <a:off x="714348" y="1500174"/>
              <a:ext cx="7572428" cy="56472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 dirty="0" smtClean="0">
                  <a:solidFill>
                    <a:schemeClr val="bg1"/>
                  </a:solidFill>
                  <a:latin typeface="Century Gothic" pitchFamily="34" charset="0"/>
                </a:rPr>
                <a:t>ГРУПОВ ОБРАЗОВАТЕЛЕН ОБМЕН (</a:t>
              </a:r>
              <a:r>
                <a:rPr lang="en-US" sz="2000" b="1" dirty="0" smtClean="0">
                  <a:solidFill>
                    <a:schemeClr val="bg1"/>
                  </a:solidFill>
                  <a:latin typeface="Century Gothic" pitchFamily="34" charset="0"/>
                </a:rPr>
                <a:t>GSE)</a:t>
              </a:r>
              <a:endParaRPr lang="en-US" sz="20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40E0E-F1A7-4FA6-AB20-4EF1FAFB2BAE}" type="slidenum">
              <a:rPr lang="bg-BG" smtClean="0"/>
              <a:pPr>
                <a:defRPr/>
              </a:pPr>
              <a:t>4</a:t>
            </a:fld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325631" y="2546369"/>
            <a:ext cx="83488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pPr eaLnBrk="0" hangingPunct="0"/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			Годишни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стипендии се предоставят на  2 Ротари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				дистрикти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за покриване на пътни разходи за екип от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не-			ротарианци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от различни професии. </a:t>
            </a: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eaLnBrk="0" hangingPunct="0"/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	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		Ротарианците  домакини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организират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  от четири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до шест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			седмици 	маршрут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включващ  професионалното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			обучение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,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образователни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и културни посещения. От 1965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			г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., са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участвали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повече от 57 000 души (почти 12 000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			групи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)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от	100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страни на цена от над $ 92 милиона.</a:t>
            </a:r>
            <a:endParaRPr lang="ru-RU" sz="1400" b="1" dirty="0">
              <a:solidFill>
                <a:srgbClr val="00A29E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88" y="2852530"/>
            <a:ext cx="2088000" cy="156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93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-28575" y="1500188"/>
            <a:ext cx="9059863" cy="839787"/>
            <a:chOff x="-28324" y="1500174"/>
            <a:chExt cx="9060352" cy="839164"/>
          </a:xfrm>
        </p:grpSpPr>
        <p:pic>
          <p:nvPicPr>
            <p:cNvPr id="3080" name="Picture 10" descr="pod"/>
            <p:cNvPicPr>
              <a:picLocks noChangeAspect="1" noChangeArrowheads="1"/>
            </p:cNvPicPr>
            <p:nvPr/>
          </p:nvPicPr>
          <p:blipFill>
            <a:blip r:embed="rId3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Text Box 12"/>
            <p:cNvSpPr txBox="1">
              <a:spLocks noChangeArrowheads="1"/>
            </p:cNvSpPr>
            <p:nvPr/>
          </p:nvSpPr>
          <p:spPr bwMode="auto">
            <a:xfrm>
              <a:off x="714348" y="1500174"/>
              <a:ext cx="7572428" cy="56472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 dirty="0">
                  <a:solidFill>
                    <a:schemeClr val="bg1"/>
                  </a:solidFill>
                  <a:latin typeface="Century Gothic" pitchFamily="34" charset="0"/>
                </a:rPr>
                <a:t>ПОСЛАНИЧЕСКИ </a:t>
              </a:r>
              <a:r>
                <a:rPr lang="bg-BG" sz="2000" b="1" dirty="0" smtClean="0">
                  <a:solidFill>
                    <a:schemeClr val="bg1"/>
                  </a:solidFill>
                  <a:latin typeface="Century Gothic" pitchFamily="34" charset="0"/>
                </a:rPr>
                <a:t>СТИПЕНДИИ</a:t>
              </a:r>
              <a:endParaRPr lang="en-US" sz="20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40E0E-F1A7-4FA6-AB20-4EF1FAFB2BAE}" type="slidenum">
              <a:rPr lang="bg-BG" smtClean="0"/>
              <a:pPr>
                <a:defRPr/>
              </a:pPr>
              <a:t>5</a:t>
            </a:fld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325631" y="2258135"/>
            <a:ext cx="834887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Най-старата и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най-известната програма на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РФ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Основана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през 1947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година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40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000 мъже и жени от около 100 страни са учили в чужбина под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нейната егида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700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стипендии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са отпуснати за образование 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през 2009-10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.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$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16,2 милиона, получатели от около 70 страни,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са учили в близо 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80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страни.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Целта - международно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разбирателство и приятелските отношения между хора от различни страни и географски райони. </a:t>
            </a: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1 академична година за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бакалаври и магистри, както и за квалифицирани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професионалисти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Щедрите 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вноски от ротарианците по света представляват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продължаваща 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вяра, че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днешните 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посланически стипендианти ще бъде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утрешните общностни и световни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лидери.</a:t>
            </a:r>
          </a:p>
        </p:txBody>
      </p:sp>
    </p:spTree>
    <p:extLst>
      <p:ext uri="{BB962C8B-B14F-4D97-AF65-F5344CB8AC3E}">
        <p14:creationId xmlns:p14="http://schemas.microsoft.com/office/powerpoint/2010/main" xmlns="" val="33601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-28575" y="1559823"/>
            <a:ext cx="9059863" cy="780158"/>
            <a:chOff x="-28324" y="1559761"/>
            <a:chExt cx="9060352" cy="779577"/>
          </a:xfrm>
        </p:grpSpPr>
        <p:pic>
          <p:nvPicPr>
            <p:cNvPr id="3080" name="Picture 10" descr="pod"/>
            <p:cNvPicPr>
              <a:picLocks noChangeAspect="1" noChangeArrowheads="1"/>
            </p:cNvPicPr>
            <p:nvPr/>
          </p:nvPicPr>
          <p:blipFill>
            <a:blip r:embed="rId3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Text Box 12"/>
            <p:cNvSpPr txBox="1">
              <a:spLocks noChangeArrowheads="1"/>
            </p:cNvSpPr>
            <p:nvPr/>
          </p:nvSpPr>
          <p:spPr bwMode="auto">
            <a:xfrm>
              <a:off x="714348" y="1559761"/>
              <a:ext cx="7572428" cy="472461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136913"/>
            <a:ext cx="5111750" cy="398925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Ротари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стипендианти за мир  са лидери,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които насърчават  националното 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и международно сътрудничество, мир и успешното решаване на конфликта през целия си живот в кариерата си, и чрез дейности по предоставяне на услуги. </a:t>
            </a:r>
            <a:endParaRPr lang="ru-RU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ru-RU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Всяка година до </a:t>
            </a: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100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 </a:t>
            </a: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стипендии 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 се отпускат  за обучение в </a:t>
            </a: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6те Ротари Центрове за Мир</a:t>
            </a: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bg-BG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Стипендиантите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могат да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спечелят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магистърска степен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по международни отношения, публична администрация, устойчивото развитие, проучвания за мир, разрешаването на конфликти, или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 други подобни 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или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професионален сертификат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за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мир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и разрешаване на конфликти.</a:t>
            </a:r>
          </a:p>
          <a:p>
            <a:pPr marL="0" indent="0">
              <a:spcBef>
                <a:spcPct val="0"/>
              </a:spcBef>
              <a:buNone/>
            </a:pPr>
            <a:endParaRPr lang="bg-BG" sz="1400" b="1" dirty="0">
              <a:solidFill>
                <a:srgbClr val="00A29E"/>
              </a:solidFill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40E0E-F1A7-4FA6-AB20-4EF1FAFB2BAE}" type="slidenum">
              <a:rPr lang="bg-BG" smtClean="0"/>
              <a:pPr>
                <a:defRPr/>
              </a:pPr>
              <a:t>6</a:t>
            </a:fld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2397183" y="1551928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  <a:latin typeface="Century Gothic" pitchFamily="34" charset="0"/>
              </a:rPr>
              <a:t>РОТАРИ СТИПЕНДИИ ЗА МИР</a:t>
            </a:r>
            <a:endParaRPr lang="bg-BG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424" y="2220706"/>
            <a:ext cx="3130473" cy="275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87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1"/>
          <p:cNvGrpSpPr>
            <a:grpSpLocks/>
          </p:cNvGrpSpPr>
          <p:nvPr/>
        </p:nvGrpSpPr>
        <p:grpSpPr bwMode="auto">
          <a:xfrm>
            <a:off x="-28575" y="1500188"/>
            <a:ext cx="9059863" cy="839787"/>
            <a:chOff x="-28324" y="1500174"/>
            <a:chExt cx="9060352" cy="839164"/>
          </a:xfrm>
        </p:grpSpPr>
        <p:pic>
          <p:nvPicPr>
            <p:cNvPr id="5127" name="Picture 10" descr="pod"/>
            <p:cNvPicPr>
              <a:picLocks noChangeAspect="1" noChangeArrowheads="1"/>
            </p:cNvPicPr>
            <p:nvPr/>
          </p:nvPicPr>
          <p:blipFill>
            <a:blip r:embed="rId3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Text Box 12"/>
            <p:cNvSpPr txBox="1">
              <a:spLocks noChangeArrowheads="1"/>
            </p:cNvSpPr>
            <p:nvPr/>
          </p:nvSpPr>
          <p:spPr bwMode="auto">
            <a:xfrm>
              <a:off x="714348" y="1500174"/>
              <a:ext cx="7572428" cy="56514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ru-RU" sz="2000" b="1" dirty="0" smtClean="0">
                  <a:solidFill>
                    <a:schemeClr val="bg1"/>
                  </a:solidFill>
                  <a:latin typeface="Calibri" pitchFamily="34" charset="0"/>
                </a:rPr>
                <a:t>АСОЦИАЦИЯ НА СТИПЕНДИАНТИТЕ НА РОТАРИ ФОНДАЦИЯТА</a:t>
              </a:r>
              <a:endParaRPr lang="en-US" sz="20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5123" name="Text Box 15"/>
          <p:cNvSpPr txBox="1">
            <a:spLocks noChangeArrowheads="1"/>
          </p:cNvSpPr>
          <p:nvPr/>
        </p:nvSpPr>
        <p:spPr bwMode="auto">
          <a:xfrm>
            <a:off x="826414" y="2173494"/>
            <a:ext cx="7459662" cy="524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indent="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Асоциациите  на стипендиантите на Ротари Фондацията са чудесен начин за възпитаниците да останат в контакт един с друг и да продължат  да изграждат взаимоотношения с Ротари. </a:t>
            </a:r>
            <a:endParaRPr lang="ru-RU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Асоциациите 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на стипендиантите на Ротари Фондацията 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често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са свързани с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Ротари дистрикт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или  включат възпитаници от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цялата страна.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(16 в Европа)</a:t>
            </a:r>
            <a:endParaRPr lang="ru-RU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Активните  асоциации на стипендиантите 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обикновено организират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социални събития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, като вечери или обеди,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изпълняват проекти за служба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с помощта на местните Ротари или Ротаракт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клубове,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както и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организират 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специални събития за набиране на средства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, предназначени за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подкрепа на мисията на Ротари фондацията</a:t>
            </a:r>
            <a:r>
              <a:rPr lang="ru-RU" sz="1400" b="1" dirty="0" smtClean="0">
                <a:solidFill>
                  <a:srgbClr val="006699"/>
                </a:solidFill>
                <a:latin typeface="Century Gothic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b="1" dirty="0" smtClean="0">
              <a:solidFill>
                <a:srgbClr val="006699"/>
              </a:solidFill>
              <a:latin typeface="Century Gothic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Асоциациите  на стипендиантите на Ротари Фондацията  учередиха  годишна награда 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Тя е създадена, за да признае  значимостта на Асоциациите  на стипендиантите на Ротари Фондацията , за повишаване на осведомеността и  значителна роля,която стипендиантите на Ротари  играят в Ротари и да демонстрира трайно въздействие върху програмите на Ротари фондация.</a:t>
            </a:r>
          </a:p>
          <a:p>
            <a:pPr indent="0"/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</a:br>
            <a:endParaRPr lang="ru-RU" sz="1400" b="1" dirty="0">
              <a:solidFill>
                <a:srgbClr val="00A29E"/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D0233-55B3-48E2-9553-10B02C4D5427}" type="slidenum">
              <a:rPr lang="bg-BG" smtClean="0"/>
              <a:pPr>
                <a:defRPr/>
              </a:pPr>
              <a:t>7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1"/>
          <p:cNvGrpSpPr>
            <a:grpSpLocks/>
          </p:cNvGrpSpPr>
          <p:nvPr/>
        </p:nvGrpSpPr>
        <p:grpSpPr bwMode="auto">
          <a:xfrm>
            <a:off x="-28575" y="1569762"/>
            <a:ext cx="9059863" cy="770220"/>
            <a:chOff x="-28324" y="1569692"/>
            <a:chExt cx="9060352" cy="769646"/>
          </a:xfrm>
        </p:grpSpPr>
        <p:pic>
          <p:nvPicPr>
            <p:cNvPr id="6149" name="Picture 10" descr="pod"/>
            <p:cNvPicPr>
              <a:picLocks noChangeAspect="1" noChangeArrowheads="1"/>
            </p:cNvPicPr>
            <p:nvPr/>
          </p:nvPicPr>
          <p:blipFill>
            <a:blip r:embed="rId2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 Box 12"/>
            <p:cNvSpPr txBox="1">
              <a:spLocks noChangeArrowheads="1"/>
            </p:cNvSpPr>
            <p:nvPr/>
          </p:nvSpPr>
          <p:spPr bwMode="auto">
            <a:xfrm>
              <a:off x="714348" y="1569692"/>
              <a:ext cx="7572428" cy="472461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bg-BG" sz="2000" b="1" dirty="0" smtClean="0">
                  <a:solidFill>
                    <a:schemeClr val="bg1"/>
                  </a:solidFill>
                  <a:latin typeface="Century Gothic" pitchFamily="34" charset="0"/>
                </a:rPr>
                <a:t>ГЛОБАЛНАТА НАГРАДАТА ЗА  СЛУЖБА КЪМ ЧОВЕЧЕСТВОТО</a:t>
              </a:r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6147" name="Text Box 15"/>
          <p:cNvSpPr txBox="1">
            <a:spLocks noChangeArrowheads="1"/>
          </p:cNvSpPr>
          <p:nvPr/>
        </p:nvSpPr>
        <p:spPr bwMode="auto">
          <a:xfrm>
            <a:off x="3071191" y="3144838"/>
            <a:ext cx="5754757" cy="136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indent="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	</a:t>
            </a:r>
          </a:p>
          <a:p>
            <a:pPr eaLnBrk="1" hangingPunct="1"/>
            <a:r>
              <a:rPr lang="bg-BG" sz="1400" b="1" dirty="0" smtClean="0">
                <a:solidFill>
                  <a:srgbClr val="00A29E"/>
                </a:solidFill>
                <a:latin typeface="Century Gothic" pitchFamily="34" charset="0"/>
              </a:rPr>
              <a:t>	Целта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на  </a:t>
            </a: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глобалната наградата за  служба към човечеството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за стипендианти на Ротари се връчва на </a:t>
            </a: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бележит </a:t>
            </a:r>
            <a:r>
              <a:rPr lang="bg-BG" sz="1400" b="1" dirty="0">
                <a:solidFill>
                  <a:srgbClr val="00A29E"/>
                </a:solidFill>
                <a:latin typeface="Century Gothic" pitchFamily="34" charset="0"/>
              </a:rPr>
              <a:t>участник в програмата на РФ и помага да се разпостранят и популризират </a:t>
            </a:r>
            <a:r>
              <a:rPr lang="bg-BG" sz="1400" b="1" dirty="0">
                <a:solidFill>
                  <a:srgbClr val="006699"/>
                </a:solidFill>
                <a:latin typeface="Century Gothic" pitchFamily="34" charset="0"/>
              </a:rPr>
              <a:t>социалните ползи от програмите на РФ.</a:t>
            </a: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757238" y="2328863"/>
            <a:ext cx="7327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bg-BG" sz="1400" b="1" dirty="0" smtClean="0">
                <a:solidFill>
                  <a:srgbClr val="006699"/>
                </a:solidFill>
                <a:latin typeface="Century Gothic" pitchFamily="34" charset="0"/>
              </a:rPr>
              <a:t>ГОДИШНА НАГРАДА </a:t>
            </a:r>
            <a:endParaRPr lang="bg-BG" sz="1400" b="1" dirty="0">
              <a:solidFill>
                <a:srgbClr val="006699"/>
              </a:solidFill>
              <a:latin typeface="Century Gothic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774" y="2745414"/>
            <a:ext cx="2376513" cy="349008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5512B-3151-4D7F-8864-1C4122FF7C5B}" type="slidenum">
              <a:rPr lang="bg-BG" smtClean="0"/>
              <a:pPr>
                <a:defRPr/>
              </a:pPr>
              <a:t>8</a:t>
            </a:fld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>
            <a:off x="-28575" y="1500188"/>
            <a:ext cx="9059863" cy="839787"/>
            <a:chOff x="-28324" y="1500174"/>
            <a:chExt cx="9060352" cy="839164"/>
          </a:xfrm>
        </p:grpSpPr>
        <p:pic>
          <p:nvPicPr>
            <p:cNvPr id="4102" name="Picture 10" descr="pod"/>
            <p:cNvPicPr>
              <a:picLocks noChangeAspect="1" noChangeArrowheads="1"/>
            </p:cNvPicPr>
            <p:nvPr/>
          </p:nvPicPr>
          <p:blipFill>
            <a:blip r:embed="rId3" cstate="print">
              <a:lum bright="4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21"/>
            <a:stretch>
              <a:fillRect/>
            </a:stretch>
          </p:blipFill>
          <p:spPr bwMode="auto">
            <a:xfrm>
              <a:off x="-28324" y="1614196"/>
              <a:ext cx="9060352" cy="725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12"/>
            <p:cNvSpPr txBox="1">
              <a:spLocks noChangeArrowheads="1"/>
            </p:cNvSpPr>
            <p:nvPr/>
          </p:nvSpPr>
          <p:spPr bwMode="auto">
            <a:xfrm>
              <a:off x="714348" y="1500174"/>
              <a:ext cx="7572428" cy="565146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bg-BG" sz="2000" b="1" dirty="0" smtClean="0">
                  <a:solidFill>
                    <a:schemeClr val="bg1"/>
                  </a:solidFill>
                  <a:latin typeface="Calibri" pitchFamily="34" charset="0"/>
                </a:rPr>
                <a:t>КОЙ МОЖЕ ДА ПОЛУЧИ НАГРАДАТА? </a:t>
              </a:r>
              <a:endParaRPr lang="en-US" sz="20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1" hangingPunct="1"/>
              <a:endParaRPr lang="en-US" sz="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099" name="Text Box 15"/>
          <p:cNvSpPr txBox="1">
            <a:spLocks noChangeArrowheads="1"/>
          </p:cNvSpPr>
          <p:nvPr/>
        </p:nvSpPr>
        <p:spPr bwMode="auto">
          <a:xfrm>
            <a:off x="188844" y="2110309"/>
            <a:ext cx="8393182" cy="524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indent="6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0" lvl="2" eaLnBrk="1" hangingPunct="1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 Стипендиант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на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Ротари</a:t>
            </a:r>
          </a:p>
          <a:p>
            <a:pPr marL="571500" indent="-285750" eaLnBrk="1" hangingPunct="1">
              <a:buFont typeface="Arial" pitchFamily="34" charset="0"/>
              <a:buChar char="•"/>
            </a:pPr>
            <a:endParaRPr lang="ru-RU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1714500" lvl="2" eaLnBrk="1" hangingPunct="1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6699"/>
                </a:solidFill>
                <a:latin typeface="Century Gothic" pitchFamily="34" charset="0"/>
              </a:rPr>
              <a:t> Служба 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на човечеството и професионални постижения пример за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Ротари идеала за безкористна служба </a:t>
            </a:r>
            <a:endParaRPr lang="ru-RU" sz="1400" b="1" dirty="0" smtClean="0">
              <a:solidFill>
                <a:srgbClr val="006699"/>
              </a:solidFill>
              <a:latin typeface="Century Gothic" pitchFamily="34" charset="0"/>
            </a:endParaRPr>
          </a:p>
          <a:p>
            <a:pPr marL="571500" indent="-285750" eaLnBrk="1" hangingPunct="1">
              <a:buFont typeface="Arial" pitchFamily="34" charset="0"/>
              <a:buChar char="•"/>
            </a:pPr>
            <a:endParaRPr lang="ru-RU" sz="1400" b="1" dirty="0">
              <a:solidFill>
                <a:srgbClr val="006699"/>
              </a:solidFill>
              <a:latin typeface="Century Gothic" pitchFamily="34" charset="0"/>
            </a:endParaRPr>
          </a:p>
          <a:p>
            <a:pPr marL="1714500" lvl="2" eaLnBrk="1" hangingPunct="1">
              <a:buFont typeface="Arial" pitchFamily="34" charset="0"/>
              <a:buChar char="•"/>
            </a:pP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Всеки дистрикт може да номинира само по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1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кандидат за тази награда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нагодина</a:t>
            </a:r>
          </a:p>
          <a:p>
            <a:pPr marL="571500" indent="-285750" eaLnBrk="1" hangingPunct="1">
              <a:buFont typeface="Arial" pitchFamily="34" charset="0"/>
              <a:buChar char="•"/>
            </a:pPr>
            <a:endParaRPr lang="ru-RU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1714500" lvl="2" eaLnBrk="1" hangingPunct="1">
              <a:buFont typeface="Arial" pitchFamily="34" charset="0"/>
              <a:buChar char="•"/>
            </a:pP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Кандидати могат да беше спонсорирани или приети от  Ротари клуб или дисктрикт</a:t>
            </a:r>
            <a:b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</a:b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/>
            </a:r>
            <a:b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</a:b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Всички стипендианти на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РФ,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са допустими за </a:t>
            </a: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предлагане</a:t>
            </a:r>
          </a:p>
          <a:p>
            <a:pPr marL="571500" indent="-285750" eaLnBrk="1" hangingPunct="1">
              <a:buFont typeface="Arial" pitchFamily="34" charset="0"/>
              <a:buChar char="•"/>
            </a:pPr>
            <a:endParaRPr lang="ru-RU" sz="1400" b="1" dirty="0">
              <a:solidFill>
                <a:srgbClr val="00A29E"/>
              </a:solidFill>
              <a:latin typeface="Century Gothic" pitchFamily="34" charset="0"/>
            </a:endParaRPr>
          </a:p>
          <a:p>
            <a:pPr marL="1714500" lvl="2" eaLnBrk="1" hangingPunct="1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6699"/>
                </a:solidFill>
                <a:latin typeface="Century Gothic" pitchFamily="34" charset="0"/>
              </a:rPr>
              <a:t>Кандидатите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трябва да са служили като гражданин на света, тяхната </a:t>
            </a:r>
            <a:r>
              <a:rPr lang="ru-RU" sz="1400" b="1" dirty="0" smtClean="0">
                <a:solidFill>
                  <a:srgbClr val="006699"/>
                </a:solidFill>
                <a:latin typeface="Century Gothic" pitchFamily="34" charset="0"/>
              </a:rPr>
              <a:t>дейност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да е дала отражение на международната сцена (т.е., тяхната дейност трябва да бъдат добре позната </a:t>
            </a:r>
            <a:r>
              <a:rPr lang="ru-RU" sz="1400" b="1" dirty="0" smtClean="0">
                <a:solidFill>
                  <a:srgbClr val="006699"/>
                </a:solidFill>
                <a:latin typeface="Century Gothic" pitchFamily="34" charset="0"/>
              </a:rPr>
              <a:t> не </a:t>
            </a: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само на местно и нац.равнище</a:t>
            </a:r>
            <a:r>
              <a:rPr lang="ru-RU" sz="1400" b="1" dirty="0" smtClean="0">
                <a:solidFill>
                  <a:srgbClr val="006699"/>
                </a:solidFill>
                <a:latin typeface="Century Gothic" pitchFamily="34" charset="0"/>
              </a:rPr>
              <a:t>)</a:t>
            </a:r>
          </a:p>
          <a:p>
            <a:pPr marL="571500" indent="-285750" eaLnBrk="1" hangingPunct="1">
              <a:buFont typeface="Arial" pitchFamily="34" charset="0"/>
              <a:buChar char="•"/>
            </a:pPr>
            <a:endParaRPr lang="ru-RU" sz="1400" b="1" dirty="0" smtClean="0">
              <a:solidFill>
                <a:srgbClr val="006699"/>
              </a:solidFill>
              <a:latin typeface="Century Gothic" pitchFamily="34" charset="0"/>
            </a:endParaRPr>
          </a:p>
          <a:p>
            <a:pPr marL="1714500" lvl="2" eaLnBrk="1" hangingPunct="1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A29E"/>
                </a:solidFill>
                <a:latin typeface="Century Gothic" pitchFamily="34" charset="0"/>
              </a:rPr>
              <a:t>Наградата </a:t>
            </a:r>
            <a:r>
              <a:rPr lang="ru-RU" sz="1400" b="1" dirty="0">
                <a:solidFill>
                  <a:srgbClr val="00A29E"/>
                </a:solidFill>
                <a:latin typeface="Century Gothic" pitchFamily="34" charset="0"/>
              </a:rPr>
              <a:t>е отворена за ротарианци, както и не-ротарианци. </a:t>
            </a:r>
            <a:endParaRPr lang="ru-RU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571500" indent="-285750" eaLnBrk="1" hangingPunct="1">
              <a:buFont typeface="Arial" pitchFamily="34" charset="0"/>
              <a:buChar char="•"/>
            </a:pPr>
            <a:endParaRPr lang="ru-RU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1714500" lvl="2" eaLnBrk="1" hangingPunct="1">
              <a:buFont typeface="Arial" pitchFamily="34" charset="0"/>
              <a:buChar char="•"/>
            </a:pPr>
            <a:r>
              <a:rPr lang="ru-RU" sz="1400" b="1" dirty="0">
                <a:solidFill>
                  <a:srgbClr val="006699"/>
                </a:solidFill>
                <a:latin typeface="Century Gothic" pitchFamily="34" charset="0"/>
              </a:rPr>
              <a:t>Срокове: до 1.11.2011 на регионално ниво и до 15.11.2011 на зонално ниво</a:t>
            </a:r>
          </a:p>
          <a:p>
            <a:pPr marL="571500" indent="-285750" eaLnBrk="1" hangingPunct="1">
              <a:buFont typeface="Arial" pitchFamily="34" charset="0"/>
              <a:buChar char="•"/>
            </a:pPr>
            <a:endParaRPr lang="ru-RU" sz="1400" b="1" dirty="0" smtClean="0">
              <a:solidFill>
                <a:srgbClr val="00A29E"/>
              </a:solidFill>
              <a:latin typeface="Century Gothic" pitchFamily="34" charset="0"/>
            </a:endParaRPr>
          </a:p>
          <a:p>
            <a:pPr marL="285750" indent="0" eaLnBrk="1" hangingPunct="1"/>
            <a:endParaRPr lang="ru-RU" sz="1400" b="1" dirty="0">
              <a:solidFill>
                <a:srgbClr val="00A29E"/>
              </a:solidFill>
              <a:latin typeface="Century Gothic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D0233-55B3-48E2-9553-10B02C4D5427}" type="slidenum">
              <a:rPr lang="bg-BG" smtClean="0"/>
              <a:pPr>
                <a:defRPr/>
              </a:pPr>
              <a:t>9</a:t>
            </a:fld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92" y="3212410"/>
            <a:ext cx="1238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1443</Words>
  <Application>Microsoft Office PowerPoint</Application>
  <PresentationFormat>On-screen Show (4:3)</PresentationFormat>
  <Paragraphs>223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Mariya Goranova</dc:creator>
  <cp:lastModifiedBy>vessela</cp:lastModifiedBy>
  <cp:revision>74</cp:revision>
  <dcterms:created xsi:type="dcterms:W3CDTF">2010-10-22T09:31:40Z</dcterms:created>
  <dcterms:modified xsi:type="dcterms:W3CDTF">2011-11-10T12:11:17Z</dcterms:modified>
</cp:coreProperties>
</file>