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9" r:id="rId3"/>
  </p:sldMasterIdLst>
  <p:notesMasterIdLst>
    <p:notesMasterId r:id="rId24"/>
  </p:notesMasterIdLst>
  <p:sldIdLst>
    <p:sldId id="257" r:id="rId4"/>
    <p:sldId id="256" r:id="rId5"/>
    <p:sldId id="328" r:id="rId6"/>
    <p:sldId id="332" r:id="rId7"/>
    <p:sldId id="333" r:id="rId8"/>
    <p:sldId id="338" r:id="rId9"/>
    <p:sldId id="334" r:id="rId10"/>
    <p:sldId id="336" r:id="rId11"/>
    <p:sldId id="337" r:id="rId12"/>
    <p:sldId id="339" r:id="rId13"/>
    <p:sldId id="340" r:id="rId14"/>
    <p:sldId id="342" r:id="rId15"/>
    <p:sldId id="344" r:id="rId16"/>
    <p:sldId id="343" r:id="rId17"/>
    <p:sldId id="345" r:id="rId18"/>
    <p:sldId id="346" r:id="rId19"/>
    <p:sldId id="347" r:id="rId20"/>
    <p:sldId id="348" r:id="rId21"/>
    <p:sldId id="349" r:id="rId22"/>
    <p:sldId id="262" r:id="rId2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908FD0CD-70C9-4A2D-A030-46220F9CCD8C}">
          <p14:sldIdLst>
            <p14:sldId id="257"/>
            <p14:sldId id="256"/>
            <p14:sldId id="328"/>
            <p14:sldId id="332"/>
            <p14:sldId id="333"/>
            <p14:sldId id="338"/>
            <p14:sldId id="334"/>
            <p14:sldId id="336"/>
            <p14:sldId id="337"/>
            <p14:sldId id="339"/>
            <p14:sldId id="340"/>
            <p14:sldId id="342"/>
            <p14:sldId id="344"/>
            <p14:sldId id="343"/>
            <p14:sldId id="345"/>
            <p14:sldId id="346"/>
            <p14:sldId id="347"/>
            <p14:sldId id="348"/>
            <p14:sldId id="349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88D"/>
    <a:srgbClr val="17458F"/>
    <a:srgbClr val="FFB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17" autoAdjust="0"/>
    <p:restoredTop sz="96372" autoAdjust="0"/>
  </p:normalViewPr>
  <p:slideViewPr>
    <p:cSldViewPr snapToGrid="0">
      <p:cViewPr varScale="1">
        <p:scale>
          <a:sx n="153" d="100"/>
          <a:sy n="153" d="100"/>
        </p:scale>
        <p:origin x="162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2AAD0-F73E-4955-99D7-99898D94E183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772B7-C1CF-4A4A-82E2-DE6CE183E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4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18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45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87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02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31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23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50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6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7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91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94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94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49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06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97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8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691881"/>
            <a:ext cx="12192000" cy="25006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561252"/>
            <a:ext cx="12192000" cy="2500605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1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9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504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706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BC1A21-5DD3-4712-A27D-A6E7112162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8979"/>
            <a:ext cx="1714804" cy="633128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8DA77A9-B9CD-42FB-B391-EDFCD17EE0EF}"/>
              </a:ext>
            </a:extLst>
          </p:cNvPr>
          <p:cNvSpPr/>
          <p:nvPr userDrawn="1"/>
        </p:nvSpPr>
        <p:spPr>
          <a:xfrm>
            <a:off x="0" y="2519418"/>
            <a:ext cx="12192000" cy="1485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g-BG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8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311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11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2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0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bg-BG" dirty="0"/>
              <a:t>Подраздел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895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508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2103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1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9480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11015529" cy="424725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885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733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1753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857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19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38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00206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4091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C0000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18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086184F0-BCA2-4D67-8CC0-466BB1CAC4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11347" y="540221"/>
            <a:ext cx="3656707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l" eaLnBrk="1" hangingPunct="1">
              <a:spcAft>
                <a:spcPts val="600"/>
              </a:spcAft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ДГ 2024-20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5: Маргарит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а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Богданова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ДГ 2025-20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6: Пламен Цветков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РИ Президент елект:  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Марио Сезар</a:t>
            </a:r>
            <a:endParaRPr lang="ru-RU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Дистрикт 2482</a:t>
            </a:r>
            <a:endParaRPr lang="en-US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60816" y="837284"/>
            <a:ext cx="3225875" cy="775480"/>
            <a:chOff x="8656232" y="540221"/>
            <a:chExt cx="3225875" cy="775480"/>
          </a:xfrm>
        </p:grpSpPr>
        <p:pic>
          <p:nvPicPr>
            <p:cNvPr id="6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1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 userDrawn="1"/>
        </p:nvGrpSpPr>
        <p:grpSpPr>
          <a:xfrm>
            <a:off x="8355707" y="779800"/>
            <a:ext cx="3140762" cy="832963"/>
            <a:chOff x="5304857" y="2818484"/>
            <a:chExt cx="3140762" cy="832963"/>
          </a:xfrm>
        </p:grpSpPr>
        <p:pic>
          <p:nvPicPr>
            <p:cNvPr id="1026" name="Picture 2" descr="E:\000000000000000000 Zone 21B\D2482\Пламен Цветков\PETS\шаблон\logo\PM2526-BC-SOCIAL-ROTARY-WHITE-1080x1080-EN-US (1).pn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20"/>
            <a:stretch/>
          </p:blipFill>
          <p:spPr bwMode="auto">
            <a:xfrm>
              <a:off x="7356496" y="2818485"/>
              <a:ext cx="1089123" cy="83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857" y="2818484"/>
              <a:ext cx="1863500" cy="775479"/>
            </a:xfrm>
            <a:prstGeom prst="rect">
              <a:avLst/>
            </a:prstGeom>
          </p:spPr>
        </p:pic>
        <p:cxnSp>
          <p:nvCxnSpPr>
            <p:cNvPr id="15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4568" y="2818485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13" y="6021829"/>
            <a:ext cx="3963973" cy="8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70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51" r:id="rId2"/>
    <p:sldLayoutId id="2147483685" r:id="rId3"/>
    <p:sldLayoutId id="2147483649" r:id="rId4"/>
    <p:sldLayoutId id="2147483687" r:id="rId5"/>
    <p:sldLayoutId id="2147483688" r:id="rId6"/>
    <p:sldLayoutId id="2147483670" r:id="rId7"/>
    <p:sldLayoutId id="2147483671" r:id="rId8"/>
    <p:sldLayoutId id="214748370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374"/>
            <a:ext cx="10972800" cy="588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202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Картина 7">
            <a:extLst>
              <a:ext uri="{FF2B5EF4-FFF2-40B4-BE49-F238E27FC236}">
                <a16:creationId xmlns:a16="http://schemas.microsoft.com/office/drawing/2014/main" id="{239D22AA-BF46-414C-8B4C-59B6935DF7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" y="5908887"/>
            <a:ext cx="1714804" cy="633128"/>
          </a:xfrm>
          <a:prstGeom prst="rect">
            <a:avLst/>
          </a:prstGeom>
        </p:spPr>
      </p:pic>
      <p:pic>
        <p:nvPicPr>
          <p:cNvPr id="2050" name="Picture 2" descr="E:\000000000000000000 Zone 21B\D2482\Margarita ПЕТС\template\Christo\theme-2023-24-logo-and-guidelines-en\2023-2024 Presidential theme logo and guidelines-EN\2 ALL LOGOS\ONE-COLOR\WHITE\Horizontal\T2324EN_Horizontal_RE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99" y="5958311"/>
            <a:ext cx="1514702" cy="5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авоъгълник 4">
            <a:extLst>
              <a:ext uri="{FF2B5EF4-FFF2-40B4-BE49-F238E27FC236}">
                <a16:creationId xmlns:a16="http://schemas.microsoft.com/office/drawing/2014/main" id="{D7466F01-F82C-4A32-A9C8-F586FEA26485}"/>
              </a:ext>
            </a:extLst>
          </p:cNvPr>
          <p:cNvSpPr/>
          <p:nvPr userDrawn="1"/>
        </p:nvSpPr>
        <p:spPr>
          <a:xfrm>
            <a:off x="0" y="6077712"/>
            <a:ext cx="12192000" cy="780288"/>
          </a:xfrm>
          <a:prstGeom prst="rect">
            <a:avLst/>
          </a:prstGeom>
          <a:solidFill>
            <a:srgbClr val="17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0" algn="ctr">
              <a:spcAft>
                <a:spcPts val="600"/>
              </a:spcAft>
            </a:pP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за обучение на елект президенти и секретари (ПЕТС)</a:t>
            </a:r>
            <a:b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0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4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-06 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април 202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5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, Пловдив</a:t>
            </a:r>
            <a:endParaRPr lang="bg-BG" sz="1200" b="0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Картина 11">
            <a:extLst>
              <a:ext uri="{FF2B5EF4-FFF2-40B4-BE49-F238E27FC236}">
                <a16:creationId xmlns:a16="http://schemas.microsoft.com/office/drawing/2014/main" id="{313340D6-2865-4EA6-B095-5F930CA2C71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9005"/>
            <a:ext cx="1462747" cy="540065"/>
          </a:xfrm>
          <a:prstGeom prst="rect">
            <a:avLst/>
          </a:prstGeom>
          <a:ln>
            <a:noFill/>
          </a:ln>
        </p:spPr>
      </p:pic>
      <p:pic>
        <p:nvPicPr>
          <p:cNvPr id="18" name="Картина 14">
            <a:extLst>
              <a:ext uri="{FF2B5EF4-FFF2-40B4-BE49-F238E27FC236}">
                <a16:creationId xmlns:a16="http://schemas.microsoft.com/office/drawing/2014/main" id="{A3854AD8-9E60-4A42-B79A-7221E1EE4F3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6212051"/>
            <a:ext cx="937755" cy="554827"/>
          </a:xfrm>
          <a:prstGeom prst="rect">
            <a:avLst/>
          </a:prstGeom>
          <a:ln>
            <a:noFill/>
          </a:ln>
        </p:spPr>
      </p:pic>
      <p:cxnSp>
        <p:nvCxnSpPr>
          <p:cNvPr id="19" name="Право съединение 17">
            <a:extLst>
              <a:ext uri="{FF2B5EF4-FFF2-40B4-BE49-F238E27FC236}">
                <a16:creationId xmlns:a16="http://schemas.microsoft.com/office/drawing/2014/main" id="{5DC20674-118F-4477-B6E2-05C8BD28A71C}"/>
              </a:ext>
            </a:extLst>
          </p:cNvPr>
          <p:cNvCxnSpPr/>
          <p:nvPr userDrawn="1"/>
        </p:nvCxnSpPr>
        <p:spPr>
          <a:xfrm>
            <a:off x="10978961" y="6144025"/>
            <a:ext cx="0" cy="647663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470164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Картина 11">
            <a:extLst>
              <a:ext uri="{FF2B5EF4-FFF2-40B4-BE49-F238E27FC236}">
                <a16:creationId xmlns:a16="http://schemas.microsoft.com/office/drawing/2014/main" id="{3036AF3E-0376-4D0D-A85C-EDE97D30D71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90" y="6202156"/>
            <a:ext cx="1462747" cy="540065"/>
          </a:xfrm>
          <a:prstGeom prst="rect">
            <a:avLst/>
          </a:prstGeom>
          <a:ln>
            <a:noFill/>
          </a:ln>
        </p:spPr>
      </p:pic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501DF13-3A49-43DA-8CDC-2826265509FA}"/>
              </a:ext>
            </a:extLst>
          </p:cNvPr>
          <p:cNvCxnSpPr/>
          <p:nvPr userDrawn="1"/>
        </p:nvCxnSpPr>
        <p:spPr>
          <a:xfrm>
            <a:off x="10985639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E:\000000000000000000 Zone 21B\D2482\Пламен Цветков\PETS\шаблон\logo\PM2526-Stacked-White-EN-US-small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335" y="6230122"/>
            <a:ext cx="862546" cy="5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4" y="6200637"/>
            <a:ext cx="1475478" cy="2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9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64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2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99452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Планиране, календар, комуникационен план, ресурси и подкрепа</a:t>
            </a:r>
            <a:br>
              <a:rPr lang="bg-BG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[</a:t>
            </a:r>
            <a:r>
              <a:rPr lang="bg-BG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подтема на презентацията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]</a:t>
            </a:r>
            <a:endParaRPr lang="bg-BG" sz="4400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689863" y="4338985"/>
            <a:ext cx="6400800" cy="1107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g-BG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Пламен Цветков</a:t>
            </a:r>
            <a:b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bg-BG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ДГ 2025 - 26</a:t>
            </a:r>
          </a:p>
          <a:p>
            <a:pPr marL="0" indent="0" algn="ctr">
              <a:buNone/>
            </a:pPr>
            <a:r>
              <a:rPr lang="bg-BG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Ротари клуб Русе - Дунав</a:t>
            </a:r>
            <a:endParaRPr lang="en-US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1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EBD093F-9E4C-4FF0-B59C-1BE66F0183F5}"/>
              </a:ext>
            </a:extLst>
          </p:cNvPr>
          <p:cNvSpPr txBox="1">
            <a:spLocks/>
          </p:cNvSpPr>
          <p:nvPr/>
        </p:nvSpPr>
        <p:spPr>
          <a:xfrm>
            <a:off x="1113642" y="2697603"/>
            <a:ext cx="4485880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Отговорности на Елект Президента: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57E464E-C535-4A4C-B744-9D38B7108154}"/>
              </a:ext>
            </a:extLst>
          </p:cNvPr>
          <p:cNvSpPr txBox="1">
            <a:spLocks/>
          </p:cNvSpPr>
          <p:nvPr/>
        </p:nvSpPr>
        <p:spPr>
          <a:xfrm>
            <a:off x="6854216" y="2697603"/>
            <a:ext cx="361896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Отговорности на Президента: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706AFE-9052-41A8-ADC2-F82C599B49BE}"/>
              </a:ext>
            </a:extLst>
          </p:cNvPr>
          <p:cNvSpPr/>
          <p:nvPr/>
        </p:nvSpPr>
        <p:spPr>
          <a:xfrm>
            <a:off x="925286" y="1091430"/>
            <a:ext cx="10657114" cy="1111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DEA259D-3D50-43AB-822E-EDF0D1C67BED}"/>
              </a:ext>
            </a:extLst>
          </p:cNvPr>
          <p:cNvSpPr txBox="1">
            <a:spLocks/>
          </p:cNvSpPr>
          <p:nvPr/>
        </p:nvSpPr>
        <p:spPr>
          <a:xfrm>
            <a:off x="925286" y="1213370"/>
            <a:ext cx="10472057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b="1" dirty="0">
                <a:solidFill>
                  <a:schemeClr val="bg1"/>
                </a:solidFill>
              </a:rPr>
              <a:t>ВИЗИЯ НА РОТАРИ: </a:t>
            </a:r>
            <a:r>
              <a:rPr lang="bg-BG" b="1" dirty="0">
                <a:solidFill>
                  <a:srgbClr val="FFC000"/>
                </a:solidFill>
              </a:rPr>
              <a:t>ЗАЕДНО</a:t>
            </a:r>
            <a:r>
              <a:rPr lang="bg-BG" b="1" dirty="0">
                <a:solidFill>
                  <a:schemeClr val="bg1"/>
                </a:solidFill>
              </a:rPr>
              <a:t> ние виждаме свят, в който </a:t>
            </a:r>
            <a:r>
              <a:rPr lang="bg-BG" b="1" dirty="0">
                <a:solidFill>
                  <a:srgbClr val="FFC000"/>
                </a:solidFill>
              </a:rPr>
              <a:t>ХОРАТА</a:t>
            </a:r>
            <a:r>
              <a:rPr lang="bg-BG" b="1" dirty="0">
                <a:solidFill>
                  <a:schemeClr val="bg1"/>
                </a:solidFill>
              </a:rPr>
              <a:t> се обединяват и предприемат действия за </a:t>
            </a:r>
            <a:r>
              <a:rPr lang="bg-BG" b="1" dirty="0">
                <a:solidFill>
                  <a:srgbClr val="FFC000"/>
                </a:solidFill>
              </a:rPr>
              <a:t>ПОСТИГАНЕ</a:t>
            </a:r>
            <a:r>
              <a:rPr lang="bg-BG" b="1" dirty="0">
                <a:solidFill>
                  <a:schemeClr val="bg1"/>
                </a:solidFill>
              </a:rPr>
              <a:t> на трайна </a:t>
            </a:r>
            <a:r>
              <a:rPr lang="bg-BG" b="1" dirty="0">
                <a:solidFill>
                  <a:srgbClr val="FFC000"/>
                </a:solidFill>
              </a:rPr>
              <a:t>ПРОМЯНА</a:t>
            </a:r>
            <a:r>
              <a:rPr lang="bg-BG" b="1" dirty="0">
                <a:solidFill>
                  <a:schemeClr val="bg1"/>
                </a:solidFill>
              </a:rPr>
              <a:t>, в света, в нашите общности и в самите нас.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85FFAC-50AC-40DF-8CB3-8EE470C7D33E}"/>
              </a:ext>
            </a:extLst>
          </p:cNvPr>
          <p:cNvSpPr txBox="1">
            <a:spLocks/>
          </p:cNvSpPr>
          <p:nvPr/>
        </p:nvSpPr>
        <p:spPr>
          <a:xfrm>
            <a:off x="925286" y="2247363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b="1" dirty="0">
                <a:solidFill>
                  <a:schemeClr val="tx1"/>
                </a:solidFill>
              </a:rPr>
              <a:t>ОТГОВОРНОСТИ ЗА ОПРЕДЕЛЯНЕ НА ЦЕЛИ</a:t>
            </a:r>
            <a:endParaRPr lang="en-US" sz="2400" b="1" i="1" dirty="0">
              <a:solidFill>
                <a:schemeClr val="tx1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925286" y="3147843"/>
            <a:ext cx="5028409" cy="275333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Изготвяне и оценяване на стратегическия план на клуба;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Вписване на годишни цели в Ротари клуб централ;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Създаване на план за действие по всяка цел;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Участие в обучение за доразвиване на целите;</a:t>
            </a:r>
            <a:endParaRPr lang="en-US" altLang="bg-BG" b="1" dirty="0">
              <a:solidFill>
                <a:srgbClr val="002060"/>
              </a:solidFill>
            </a:endParaRPr>
          </a:p>
          <a:p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BB6A655-1B5E-479D-B353-1E77E2D49A3A}"/>
              </a:ext>
            </a:extLst>
          </p:cNvPr>
          <p:cNvSpPr txBox="1">
            <a:spLocks/>
          </p:cNvSpPr>
          <p:nvPr/>
        </p:nvSpPr>
        <p:spPr>
          <a:xfrm>
            <a:off x="6553990" y="3147843"/>
            <a:ext cx="5028409" cy="231240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Осъществяване на постоянно оценяване на целите на клуба;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Мотивиране на всеки клубен член да участва в клубните дейности;</a:t>
            </a:r>
          </a:p>
          <a:p>
            <a:r>
              <a:rPr lang="bg-BG" altLang="bg-BG" b="1" dirty="0">
                <a:solidFill>
                  <a:srgbClr val="002060"/>
                </a:solidFill>
              </a:rPr>
              <a:t>√ Отпразнуване на постиженията;</a:t>
            </a:r>
          </a:p>
          <a:p>
            <a:pPr eaLnBrk="1" hangingPunct="1"/>
            <a:endParaRPr lang="bg-BG" altLang="bg-BG" b="1" dirty="0">
              <a:solidFill>
                <a:srgbClr val="002060"/>
              </a:solidFill>
            </a:endParaRPr>
          </a:p>
          <a:p>
            <a:pPr eaLnBrk="1" hangingPunct="1"/>
            <a:endParaRPr lang="en-US" altLang="bg-BG" sz="1800" b="1" dirty="0">
              <a:solidFill>
                <a:srgbClr val="002060"/>
              </a:solidFill>
            </a:endParaRPr>
          </a:p>
          <a:p>
            <a:endParaRPr lang="en-US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907611"/>
            <a:ext cx="10156371" cy="366363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b="1" u="sng" dirty="0">
                <a:solidFill>
                  <a:srgbClr val="002060"/>
                </a:solidFill>
              </a:rPr>
              <a:t>ЗАПОЗНАВАНЕ И ПРОВЕРКА: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Съответства ли на стратегическия план на този на Ротари;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Дългосрочен документ;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Подкрепен ли е от всички членове на клуба;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Ръководство за стратегическо планиране.</a:t>
            </a:r>
          </a:p>
          <a:p>
            <a:pPr eaLnBrk="1" hangingPunct="1"/>
            <a:endParaRPr lang="bg-BG" altLang="bg-BG" b="1" dirty="0">
              <a:solidFill>
                <a:srgbClr val="002060"/>
              </a:solidFill>
            </a:endParaRPr>
          </a:p>
          <a:p>
            <a:pPr eaLnBrk="1" hangingPunct="1"/>
            <a:r>
              <a:rPr lang="bg-BG" altLang="bg-BG" b="1" u="sng" dirty="0">
                <a:solidFill>
                  <a:srgbClr val="002060"/>
                </a:solidFill>
              </a:rPr>
              <a:t>ИЗПЪЛНЕНИЕ НА СТРАТЕГИЧЕСКИЯ ПЛАН НА КЛУБА: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Клубовете постигат по-високи нива на ангажираност, задържане и удовлетворение на членовете;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√ Клубовете с по-ангажирани членове са по-успешни в постигане на целите си.</a:t>
            </a:r>
            <a:endParaRPr lang="en-US" altLang="bg-BG" b="1" dirty="0">
              <a:solidFill>
                <a:srgbClr val="002060"/>
              </a:solidFill>
            </a:endParaRPr>
          </a:p>
          <a:p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/>
                </a:solidFill>
              </a:rPr>
              <a:t>СТРАТЕГИЧЕСКИ ПЛАН НА КЛУБА КАТО ЕЛЕКТ ПРЕЗИДЕНТ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4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88875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Направете </a:t>
            </a:r>
            <a:r>
              <a:rPr lang="en-US" altLang="bg-BG" sz="2000" b="1" dirty="0">
                <a:solidFill>
                  <a:srgbClr val="002060"/>
                </a:solidFill>
              </a:rPr>
              <a:t>SWOT </a:t>
            </a:r>
            <a:r>
              <a:rPr lang="bg-BG" altLang="bg-BG" sz="2000" b="1" dirty="0">
                <a:solidFill>
                  <a:srgbClr val="002060"/>
                </a:solidFill>
              </a:rPr>
              <a:t>анализ на вашия клуб;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Използвайте стратегическите цели на </a:t>
            </a:r>
            <a:r>
              <a:rPr lang="bg-BG" altLang="bg-BG" b="1" dirty="0">
                <a:solidFill>
                  <a:srgbClr val="002060"/>
                </a:solidFill>
              </a:rPr>
              <a:t>вашия клуб;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Разгледайте тенденции в клуба и настоящите практики;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</a:t>
            </a:r>
            <a:r>
              <a:rPr lang="bg-BG" altLang="bg-BG" b="1" dirty="0">
                <a:solidFill>
                  <a:srgbClr val="002060"/>
                </a:solidFill>
              </a:rPr>
              <a:t> Анкетирайте членовете, за да разберете какво им харесва в клуба и какво биха искали в клуба;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Поставете цели, които са: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Специфични;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Измерими;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Постижими;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Реалистични;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Конкретизирани във времето.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/>
                </a:solidFill>
              </a:rPr>
              <a:t>ОПРЕДЕЛЯНЕ НА ГОДИШНИТЕ ЦЕЛИ: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3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88875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u="sng" dirty="0">
                <a:solidFill>
                  <a:srgbClr val="002060"/>
                </a:solidFill>
              </a:rPr>
              <a:t>От тази година целите са </a:t>
            </a:r>
            <a:r>
              <a:rPr lang="bg-BG" altLang="bg-BG" sz="2000" b="1" u="sng" dirty="0">
                <a:solidFill>
                  <a:srgbClr val="00B0F0"/>
                </a:solidFill>
              </a:rPr>
              <a:t>„Тригодишни цели в развитие“. 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Целите се поставят от президента на </a:t>
            </a:r>
            <a:r>
              <a:rPr lang="bg-BG" altLang="bg-BG" b="1" dirty="0">
                <a:solidFill>
                  <a:srgbClr val="002060"/>
                </a:solidFill>
              </a:rPr>
              <a:t>РИ</a:t>
            </a:r>
            <a:br>
              <a:rPr lang="bg-BG" altLang="bg-BG" sz="2000" b="1" dirty="0">
                <a:solidFill>
                  <a:srgbClr val="002060"/>
                </a:solidFill>
              </a:rPr>
            </a:br>
            <a:r>
              <a:rPr lang="bg-BG" altLang="bg-BG" sz="2000" b="1" dirty="0">
                <a:solidFill>
                  <a:srgbClr val="002060"/>
                </a:solidFill>
              </a:rPr>
              <a:t>√ РИ поставя приоритетни цели:</a:t>
            </a: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	</a:t>
            </a:r>
            <a:r>
              <a:rPr lang="bg-BG" altLang="bg-BG" b="1" i="1" dirty="0">
                <a:solidFill>
                  <a:srgbClr val="002060"/>
                </a:solidFill>
              </a:rPr>
              <a:t>- Увеличаване на членството;</a:t>
            </a:r>
          </a:p>
          <a:p>
            <a:pPr eaLnBrk="1" hangingPunct="1"/>
            <a:r>
              <a:rPr lang="bg-BG" altLang="bg-BG" sz="2000" b="1" i="1" dirty="0">
                <a:solidFill>
                  <a:srgbClr val="002060"/>
                </a:solidFill>
              </a:rPr>
              <a:t>	- Наличие на стратегически план;</a:t>
            </a:r>
          </a:p>
          <a:p>
            <a:pPr eaLnBrk="1" hangingPunct="1"/>
            <a:r>
              <a:rPr lang="bg-BG" altLang="bg-BG" b="1" i="1" dirty="0">
                <a:solidFill>
                  <a:srgbClr val="002060"/>
                </a:solidFill>
              </a:rPr>
              <a:t>	- Пряко участие на членовете на клуба в изпълнение на клубните проекти;</a:t>
            </a:r>
          </a:p>
          <a:p>
            <a:pPr eaLnBrk="1" hangingPunct="1"/>
            <a:r>
              <a:rPr lang="bg-BG" altLang="bg-BG" sz="2000" b="1" i="1" dirty="0">
                <a:solidFill>
                  <a:srgbClr val="002060"/>
                </a:solidFill>
              </a:rPr>
              <a:t>	- Вноски и дарения в Годишния фонд на Фондация Ротари</a:t>
            </a:r>
            <a:r>
              <a:rPr lang="bg-BG" altLang="bg-BG" b="1" i="1" dirty="0">
                <a:solidFill>
                  <a:srgbClr val="002060"/>
                </a:solidFill>
              </a:rPr>
              <a:t>;</a:t>
            </a:r>
          </a:p>
          <a:p>
            <a:pPr eaLnBrk="1" hangingPunct="1"/>
            <a:r>
              <a:rPr lang="bg-BG" altLang="bg-BG" sz="2000" b="1" i="1" dirty="0">
                <a:solidFill>
                  <a:srgbClr val="002060"/>
                </a:solidFill>
              </a:rPr>
              <a:t>	- Вноски за програмата </a:t>
            </a:r>
            <a:r>
              <a:rPr lang="en-US" altLang="bg-BG" sz="2000" b="1" i="1" dirty="0">
                <a:solidFill>
                  <a:srgbClr val="002060"/>
                </a:solidFill>
              </a:rPr>
              <a:t>End Polio Now</a:t>
            </a:r>
          </a:p>
          <a:p>
            <a:pPr eaLnBrk="1" hangingPunct="1"/>
            <a:r>
              <a:rPr lang="bg-BG" altLang="bg-BG" b="1" i="1" dirty="0">
                <a:solidFill>
                  <a:srgbClr val="002060"/>
                </a:solidFill>
              </a:rPr>
              <a:t>	- Вноски на благодетели в</a:t>
            </a:r>
            <a:r>
              <a:rPr lang="en-US" altLang="bg-BG" b="1" i="1" dirty="0">
                <a:solidFill>
                  <a:srgbClr val="002060"/>
                </a:solidFill>
              </a:rPr>
              <a:t> </a:t>
            </a:r>
            <a:r>
              <a:rPr lang="bg-BG" altLang="bg-BG" b="1" i="1" dirty="0">
                <a:solidFill>
                  <a:srgbClr val="002060"/>
                </a:solidFill>
              </a:rPr>
              <a:t>Дарителски фонд.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Целите подпомагат клуба да заздрави функционирането си;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Целите се постигат до 30 юни.</a:t>
            </a:r>
            <a:endParaRPr lang="bg-BG" altLang="bg-BG" b="1" i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i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0" y="1114581"/>
            <a:ext cx="12191999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b="1" dirty="0">
                <a:solidFill>
                  <a:schemeClr val="tx1"/>
                </a:solidFill>
              </a:rPr>
              <a:t>ОПРЕДЕЛЯНЕ НА ГОДИШНИТЕ ЦЕЛИ И МАРКИРАНЕТО ИМ В </a:t>
            </a:r>
            <a:r>
              <a:rPr lang="en-US" sz="2400" b="1" dirty="0">
                <a:solidFill>
                  <a:schemeClr val="tx1"/>
                </a:solidFill>
              </a:rPr>
              <a:t>ROTARY CLUB CENTRAL</a:t>
            </a:r>
          </a:p>
        </p:txBody>
      </p:sp>
    </p:spTree>
    <p:extLst>
      <p:ext uri="{BB962C8B-B14F-4D97-AF65-F5344CB8AC3E}">
        <p14:creationId xmlns:p14="http://schemas.microsoft.com/office/powerpoint/2010/main" val="1864864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999241" y="1888757"/>
            <a:ext cx="917890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„</a:t>
            </a:r>
            <a:r>
              <a:rPr lang="bg-BG" altLang="bg-BG" sz="2000" b="1" dirty="0">
                <a:solidFill>
                  <a:srgbClr val="002060"/>
                </a:solidFill>
              </a:rPr>
              <a:t>Увеличаване на членството с двама ротарианци до края на годината“</a:t>
            </a:r>
          </a:p>
          <a:p>
            <a:pPr eaLnBrk="1" hangingPunct="1"/>
            <a:endParaRPr lang="bg-BG" altLang="bg-BG" b="1" dirty="0">
              <a:solidFill>
                <a:srgbClr val="002060"/>
              </a:solidFill>
            </a:endParaRPr>
          </a:p>
          <a:p>
            <a:pPr eaLnBrk="1" hangingPunct="1"/>
            <a:r>
              <a:rPr lang="bg-BG" altLang="bg-BG" b="1" dirty="0">
                <a:solidFill>
                  <a:srgbClr val="002060"/>
                </a:solidFill>
              </a:rPr>
              <a:t>„</a:t>
            </a:r>
            <a:r>
              <a:rPr lang="bg-BG" altLang="bg-BG" sz="2000" b="1" dirty="0">
                <a:solidFill>
                  <a:srgbClr val="002060"/>
                </a:solidFill>
              </a:rPr>
              <a:t>Добавяне на ротарианци“</a:t>
            </a:r>
          </a:p>
          <a:p>
            <a:pPr eaLnBrk="1" hangingPunct="1"/>
            <a:endParaRPr lang="bg-BG" altLang="bg-BG" b="1" dirty="0">
              <a:solidFill>
                <a:srgbClr val="002060"/>
              </a:solidFill>
            </a:endParaRP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„Вноска във Фондация Ротари от 1000 $ за Годишния фонд през настоящата Ротарианска година“</a:t>
            </a:r>
          </a:p>
          <a:p>
            <a:pPr eaLnBrk="1" hangingPunct="1"/>
            <a:endParaRPr lang="bg-BG" altLang="bg-BG" b="1" dirty="0">
              <a:solidFill>
                <a:srgbClr val="002060"/>
              </a:solidFill>
            </a:endParaRP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„Вноски за Фондация Ротари за </a:t>
            </a:r>
            <a:r>
              <a:rPr lang="bg-BG" altLang="bg-BG" sz="2000" b="1" dirty="0" err="1">
                <a:solidFill>
                  <a:srgbClr val="002060"/>
                </a:solidFill>
              </a:rPr>
              <a:t>Полио</a:t>
            </a:r>
            <a:r>
              <a:rPr lang="bg-BG" altLang="bg-BG" sz="2000" b="1" dirty="0">
                <a:solidFill>
                  <a:srgbClr val="002060"/>
                </a:solidFill>
              </a:rPr>
              <a:t> Плюс“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/>
                </a:solidFill>
              </a:rPr>
              <a:t>ПРИМЕРИ: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26EA82-D2ED-4224-B5F8-3126BA348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266" y="1760015"/>
            <a:ext cx="817791" cy="8207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B81C6A-03FE-482B-967A-AA6EEDCA8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152" y="3197514"/>
            <a:ext cx="817791" cy="820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5D4E54-4B5B-4744-B955-7BC03A501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112" y="2457969"/>
            <a:ext cx="817791" cy="824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F1A7EC-3AA5-4414-87C9-62CA3BCF3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101" y="4124941"/>
            <a:ext cx="817791" cy="82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72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88875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Прецизирайте</a:t>
            </a:r>
            <a:r>
              <a:rPr lang="en-US" altLang="bg-BG" sz="2000" b="1" dirty="0">
                <a:solidFill>
                  <a:srgbClr val="002060"/>
                </a:solidFill>
              </a:rPr>
              <a:t> </a:t>
            </a:r>
            <a:r>
              <a:rPr lang="bg-BG" altLang="bg-BG" sz="2000" b="1" dirty="0">
                <a:solidFill>
                  <a:srgbClr val="002060"/>
                </a:solidFill>
              </a:rPr>
              <a:t>целите в Ротари клуб Централ за: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Членството;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Службата;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Даренията към Фондация Ротари;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Проекти за служба;</a:t>
            </a:r>
          </a:p>
          <a:p>
            <a:pPr eaLnBrk="1" hangingPunct="1"/>
            <a:r>
              <a:rPr lang="bg-BG" b="1" i="1" dirty="0">
                <a:solidFill>
                  <a:srgbClr val="002060"/>
                </a:solidFill>
              </a:rPr>
              <a:t>	- Други;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Наблюдавайте тенденциите и отчетите;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Оценете прогреса;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</a:t>
            </a:r>
            <a:r>
              <a:rPr lang="bg-BG" altLang="bg-BG" b="1" dirty="0">
                <a:solidFill>
                  <a:srgbClr val="002060"/>
                </a:solidFill>
              </a:rPr>
              <a:t> Направете корекции при необходимост;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√ Определете стратегии и ги споделете с Президента Елект и Президента Номини.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/>
                </a:solidFill>
              </a:rPr>
              <a:t>ПРОСЛЕДЕТЕ НАПРЕДЪКА НА ЦЕЛИТЕ: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038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ПЛАНИРАНЕ НА РОТАРИАНСКАТА ГОДИНА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88875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 altLang="bg-BG" sz="2000" b="1" dirty="0">
              <a:solidFill>
                <a:srgbClr val="002060"/>
              </a:solidFill>
            </a:endParaRPr>
          </a:p>
          <a:p>
            <a:pPr algn="ctr"/>
            <a:r>
              <a:rPr lang="bg-BG" altLang="bg-BG" sz="2000" b="1" dirty="0">
                <a:solidFill>
                  <a:srgbClr val="002060"/>
                </a:solidFill>
              </a:rPr>
              <a:t>Клубовете, посочили и изпълнили целите си за през ротарианската година в </a:t>
            </a:r>
            <a:r>
              <a:rPr lang="en-US" altLang="bg-BG" sz="2000" b="1" dirty="0">
                <a:solidFill>
                  <a:srgbClr val="002060"/>
                </a:solidFill>
              </a:rPr>
              <a:t>Rotary club central</a:t>
            </a:r>
            <a:r>
              <a:rPr lang="bg-BG" altLang="bg-BG" sz="2000" b="1" dirty="0">
                <a:solidFill>
                  <a:srgbClr val="002060"/>
                </a:solidFill>
              </a:rPr>
              <a:t>, получават </a:t>
            </a:r>
            <a:r>
              <a:rPr lang="bg-BG" altLang="bg-BG" b="1" dirty="0">
                <a:solidFill>
                  <a:srgbClr val="002060"/>
                </a:solidFill>
              </a:rPr>
              <a:t>н</a:t>
            </a:r>
            <a:r>
              <a:rPr lang="bg-BG" altLang="bg-BG" sz="2000" b="1" dirty="0">
                <a:solidFill>
                  <a:srgbClr val="002060"/>
                </a:solidFill>
              </a:rPr>
              <a:t>аграда под формата на Ротарианска грамота.</a:t>
            </a:r>
            <a:endParaRPr lang="bg-BG" altLang="bg-BG" b="1" i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i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b="1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Клубна награда за отлични постижения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CLUB EXCELLENCE AWARD</a:t>
            </a:r>
            <a:r>
              <a:rPr lang="bg-BG" b="1" dirty="0">
                <a:solidFill>
                  <a:schemeClr val="tx1"/>
                </a:solidFill>
              </a:rPr>
              <a:t> / </a:t>
            </a:r>
            <a:r>
              <a:rPr lang="en-US" b="1" dirty="0">
                <a:solidFill>
                  <a:schemeClr val="tx1"/>
                </a:solidFill>
              </a:rPr>
              <a:t>ROTARY CITATION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8A3B31-98D7-412D-9D62-B914DCD4D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5042" y="2931845"/>
            <a:ext cx="3665614" cy="281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1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88875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u="sng" dirty="0">
                <a:solidFill>
                  <a:srgbClr val="002060"/>
                </a:solidFill>
              </a:rPr>
              <a:t>КАТО ПРЕЗИДЕНТ НОМИНИ</a:t>
            </a:r>
          </a:p>
          <a:p>
            <a:r>
              <a:rPr lang="bg-BG" altLang="bg-BG" b="1" u="sng" dirty="0">
                <a:solidFill>
                  <a:srgbClr val="002060"/>
                </a:solidFill>
              </a:rPr>
              <a:t>Януари – Юни:</a:t>
            </a:r>
            <a:r>
              <a:rPr lang="bg-BG" altLang="bg-BG" b="1" dirty="0">
                <a:solidFill>
                  <a:srgbClr val="002060"/>
                </a:solidFill>
              </a:rPr>
              <a:t> ПОДГОТВЕТЕ СЕ ЗА ВАШИЯ ПОСТ</a:t>
            </a:r>
            <a:endParaRPr lang="bg-BG" altLang="bg-BG" sz="2000" b="1" dirty="0">
              <a:solidFill>
                <a:srgbClr val="002060"/>
              </a:solidFill>
            </a:endParaRP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След избирането ви за Президент Номини започнете активна подготовка за служба;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Изучете предварително вашите и на всички клубни офицери задължения и ангажименти;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</a:t>
            </a:r>
            <a:r>
              <a:rPr lang="bg-BG" altLang="bg-BG" b="1" dirty="0">
                <a:solidFill>
                  <a:srgbClr val="002060"/>
                </a:solidFill>
              </a:rPr>
              <a:t> Създайте си профил в </a:t>
            </a:r>
            <a:r>
              <a:rPr lang="en-US" altLang="bg-BG" b="1" dirty="0">
                <a:solidFill>
                  <a:srgbClr val="002060"/>
                </a:solidFill>
              </a:rPr>
              <a:t>My Rotary </a:t>
            </a:r>
            <a:r>
              <a:rPr lang="bg-BG" altLang="bg-BG" b="1" dirty="0">
                <a:solidFill>
                  <a:srgbClr val="002060"/>
                </a:solidFill>
              </a:rPr>
              <a:t>на </a:t>
            </a:r>
            <a:r>
              <a:rPr lang="en-US" altLang="bg-BG" b="1" dirty="0">
                <a:solidFill>
                  <a:srgbClr val="002060"/>
                </a:solidFill>
              </a:rPr>
              <a:t>Rotary.org</a:t>
            </a:r>
            <a:r>
              <a:rPr lang="bg-BG" altLang="bg-BG" b="1" dirty="0">
                <a:solidFill>
                  <a:srgbClr val="002060"/>
                </a:solidFill>
              </a:rPr>
              <a:t> в случай, че все още нямате такъв;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Запознайте се със Стандартната клубна конституция и Правилника на Ротари клуба;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</a:t>
            </a:r>
            <a:r>
              <a:rPr lang="bg-BG" altLang="bg-BG" b="1" dirty="0">
                <a:solidFill>
                  <a:srgbClr val="002060"/>
                </a:solidFill>
              </a:rPr>
              <a:t>Срещнете се с Елект Президента, за да: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- Обсъдите клубн</a:t>
            </a:r>
            <a:r>
              <a:rPr lang="bg-BG" altLang="bg-BG" b="1" i="1" dirty="0">
                <a:solidFill>
                  <a:srgbClr val="002060"/>
                </a:solidFill>
              </a:rPr>
              <a:t>ите цели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- Планирате клубните дейности.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/>
                </a:solidFill>
              </a:rPr>
              <a:t>ПРОДЪЛЖИТЕЛНОСТ – 42 месеца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77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67927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dirty="0">
                <a:solidFill>
                  <a:srgbClr val="002060"/>
                </a:solidFill>
              </a:rPr>
              <a:t>КАТО ПРЕЗИДЕНТ </a:t>
            </a:r>
            <a:r>
              <a:rPr lang="bg-BG" altLang="bg-BG" b="1" dirty="0">
                <a:solidFill>
                  <a:srgbClr val="002060"/>
                </a:solidFill>
              </a:rPr>
              <a:t>ЕЛЕКТ В ПЕРИОДА ЮЛИ - ДЕКЕМВРИ</a:t>
            </a:r>
            <a:endParaRPr lang="bg-BG" altLang="bg-BG" sz="2000" b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b="1" dirty="0">
                <a:solidFill>
                  <a:schemeClr val="tx1"/>
                </a:solidFill>
              </a:rPr>
              <a:t>ЗАДЪЛЖИТЕЛНИ ДЕЙСТВИЯ В </a:t>
            </a:r>
            <a:r>
              <a:rPr lang="en-US" sz="2400" b="1" dirty="0">
                <a:solidFill>
                  <a:schemeClr val="tx1"/>
                </a:solidFill>
              </a:rPr>
              <a:t>My Rotary </a:t>
            </a:r>
            <a:r>
              <a:rPr lang="bg-BG" sz="2400" b="1" dirty="0">
                <a:solidFill>
                  <a:schemeClr val="tx1"/>
                </a:solidFill>
              </a:rPr>
              <a:t>и </a:t>
            </a:r>
            <a:r>
              <a:rPr lang="en-US" sz="2400" b="1" dirty="0">
                <a:solidFill>
                  <a:schemeClr val="tx1"/>
                </a:solidFill>
              </a:rPr>
              <a:t>Rotary club central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6D673C9-682A-4093-82EA-9262F6839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576757"/>
              </p:ext>
            </p:extLst>
          </p:nvPr>
        </p:nvGraphicFramePr>
        <p:xfrm>
          <a:off x="1121229" y="2123923"/>
          <a:ext cx="10303328" cy="366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828">
                  <a:extLst>
                    <a:ext uri="{9D8B030D-6E8A-4147-A177-3AD203B41FA5}">
                      <a16:colId xmlns:a16="http://schemas.microsoft.com/office/drawing/2014/main" val="365293069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4121867186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01734"/>
                  </a:ext>
                </a:extLst>
              </a:tr>
              <a:tr h="733824">
                <a:tc>
                  <a:txBody>
                    <a:bodyPr/>
                    <a:lstStyle/>
                    <a:p>
                      <a:r>
                        <a:rPr lang="bg-BG" dirty="0"/>
                        <a:t>СТАВАТЕ ЕЛЕКТ ПРЕЗИДЕНТ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01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33867"/>
                  </a:ext>
                </a:extLst>
              </a:tr>
              <a:tr h="733824">
                <a:tc>
                  <a:txBody>
                    <a:bodyPr/>
                    <a:lstStyle/>
                    <a:p>
                      <a:r>
                        <a:rPr lang="bg-BG" dirty="0"/>
                        <a:t>СЛУЖИТЕ КАТО ДИРЕКТОР В БОРДА НА ВАШИЯ КЛУБ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92903"/>
                  </a:ext>
                </a:extLst>
              </a:tr>
              <a:tr h="733824">
                <a:tc>
                  <a:txBody>
                    <a:bodyPr/>
                    <a:lstStyle/>
                    <a:p>
                      <a:r>
                        <a:rPr lang="bg-BG" dirty="0"/>
                        <a:t>КОНСУЛТИРАТЕ СЕ С КЛУБНИЯ ПРЕЗИДЕНТ ЗА НАСТОЯЩОТО СЪСТОЯНИЕ НА КЛУБА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98062"/>
                  </a:ext>
                </a:extLst>
              </a:tr>
              <a:tr h="733824">
                <a:tc>
                  <a:txBody>
                    <a:bodyPr/>
                    <a:lstStyle/>
                    <a:p>
                      <a:r>
                        <a:rPr lang="bg-BG" dirty="0"/>
                        <a:t>УЧАСТВАТЕ В ОБУЧИТЕЛНИТЕ СЕМИНАРИ И АСАМБЛЕИ ЗАЕДНО СЪС СЕКРЕТАРЯ ЕЛЕКТ И ПРЕДСЕДАТЕЛЯ НА КОМИСИЯТА ПО ПУБЛИЧЕН ИМИДЖ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ОКТОМВРИ - НОЕМВРИ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104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403400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b="1" dirty="0">
                <a:solidFill>
                  <a:srgbClr val="002060"/>
                </a:solidFill>
              </a:rPr>
              <a:t>КАТО ПРЕЗИДЕНТ ЕЛЕКТ В ПЕРИОДА ЯНУАРИ - ЮНИ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35813" y="960219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A771C96-4F09-4022-9FC1-05325DA23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526659"/>
              </p:ext>
            </p:extLst>
          </p:nvPr>
        </p:nvGraphicFramePr>
        <p:xfrm>
          <a:off x="1047750" y="1713206"/>
          <a:ext cx="10303328" cy="4301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5943">
                  <a:extLst>
                    <a:ext uri="{9D8B030D-6E8A-4147-A177-3AD203B41FA5}">
                      <a16:colId xmlns:a16="http://schemas.microsoft.com/office/drawing/2014/main" val="3026388516"/>
                    </a:ext>
                  </a:extLst>
                </a:gridCol>
                <a:gridCol w="2487385">
                  <a:extLst>
                    <a:ext uri="{9D8B030D-6E8A-4147-A177-3AD203B41FA5}">
                      <a16:colId xmlns:a16="http://schemas.microsoft.com/office/drawing/2014/main" val="3408289688"/>
                    </a:ext>
                  </a:extLst>
                </a:gridCol>
              </a:tblGrid>
              <a:tr h="294703"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5623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ОБЯВЕТЕ ВАШИЯ СЕКРЕТАР/ИЗПЪЛНИТЕЛЕН СЕКРЕТАР, КАСИЕР В </a:t>
                      </a:r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01 ФЕВРУАРИ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512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НАЗНАЧАВАТЕ ПРЕДСЕДАТЕЛИ НА КОМИСИИ И ГИ ОБЯВЯВАТЕ В </a:t>
                      </a:r>
                      <a:r>
                        <a:rPr lang="en-US" sz="1800" dirty="0"/>
                        <a:t>MY ROTARY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01 ФЕВРУАРИ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3689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УВЕРЕТЕ СЕ, ЧЕ ЕЛЕКТ СЕКРЕТАР И КАСИЕР ИМАТ АКТИВНИ ПРОФИЛИ В 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01 ФЕВРУАРИ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4612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УВЕРЕТЕ СЕ, ЧЕ ВСИЧКИ ОФИЦЕРИ НА КЛУБА СА ДОКЛАДВАНИ В </a:t>
                      </a:r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01 ФЕВРУАРИ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7194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ПЕТС ЗАЕДНО С ЕЛЕКТ СЕКРЕТАРЯ И ПРЕДСЕДАТЕЛЯ НА КОМИСИЯТА ЗА ФОНДАЦИЯ РОТАРИ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МАРТ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63795"/>
                  </a:ext>
                </a:extLst>
              </a:tr>
              <a:tr h="346196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ДИСТРИКТНА АСАМБЛЕЯ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МАРТ - АПРИЛ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3581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СЕМИНАРА ЗА</a:t>
                      </a:r>
                      <a:r>
                        <a:rPr lang="bg-BG" sz="1800" baseline="0" dirty="0"/>
                        <a:t> НОВИ РОТАРИАНЦИ</a:t>
                      </a:r>
                      <a:r>
                        <a:rPr lang="bg-BG" sz="1800" dirty="0"/>
                        <a:t>, АКО</a:t>
                      </a:r>
                      <a:r>
                        <a:rPr lang="bg-BG" sz="1800" baseline="0" dirty="0"/>
                        <a:t> СЕ ОРГАНИЗИРА, </a:t>
                      </a:r>
                      <a:r>
                        <a:rPr lang="bg-BG" sz="1800" dirty="0"/>
                        <a:t>ЗАЕДНО С ПРЕДСЕДАТЕЛЯ НА КОМИСИЯПА ПО ЧЛЕНСТВО И НОВИТЕ РОТАРИАНЦИ ОТ КЛУБА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АПРИЛ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3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77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55889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dirty="0">
                <a:solidFill>
                  <a:srgbClr val="002060"/>
                </a:solidFill>
              </a:rPr>
              <a:t>КАТО ПРЕЗИДЕНТ ЕЛЕКТ В ПЕРИОДА ЯНУАРИ - ЮНИ</a:t>
            </a:r>
          </a:p>
          <a:p>
            <a:pPr eaLnBrk="1" hangingPunct="1"/>
            <a:r>
              <a:rPr lang="bg-BG" altLang="bg-BG" sz="2000" b="1" dirty="0">
                <a:solidFill>
                  <a:srgbClr val="002060"/>
                </a:solidFill>
              </a:rPr>
              <a:t> - ЮНИ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A771C96-4F09-4022-9FC1-05325DA23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942728"/>
              </p:ext>
            </p:extLst>
          </p:nvPr>
        </p:nvGraphicFramePr>
        <p:xfrm>
          <a:off x="1121229" y="1987526"/>
          <a:ext cx="10303328" cy="393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5943">
                  <a:extLst>
                    <a:ext uri="{9D8B030D-6E8A-4147-A177-3AD203B41FA5}">
                      <a16:colId xmlns:a16="http://schemas.microsoft.com/office/drawing/2014/main" val="3026388516"/>
                    </a:ext>
                  </a:extLst>
                </a:gridCol>
                <a:gridCol w="2487385">
                  <a:extLst>
                    <a:ext uri="{9D8B030D-6E8A-4147-A177-3AD203B41FA5}">
                      <a16:colId xmlns:a16="http://schemas.microsoft.com/office/drawing/2014/main" val="3408289688"/>
                    </a:ext>
                  </a:extLst>
                </a:gridCol>
              </a:tblGrid>
              <a:tr h="473815"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56235"/>
                  </a:ext>
                </a:extLst>
              </a:tr>
              <a:tr h="325402">
                <a:tc>
                  <a:txBody>
                    <a:bodyPr/>
                    <a:lstStyle/>
                    <a:p>
                      <a:r>
                        <a:rPr lang="bg-BG" sz="1600" dirty="0"/>
                        <a:t>РЪКОВОДИТЕ КЛУБА И РАБОТАТА НА  БОРДА НА КЛУБА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МАЙ -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512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600" dirty="0"/>
                        <a:t>ПРИЕМАНЕ НА ОТЧЕТ ПО БЮДЖЕТА ОТ ПРЕЗИДЕНТА И ГЛАСУВАНЕ НА БЮДЖЕТ НА КЛУБА ЗА ВАШАТА РОТАРИАНСКА ГОДИНА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15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3689"/>
                  </a:ext>
                </a:extLst>
              </a:tr>
              <a:tr h="469093">
                <a:tc>
                  <a:txBody>
                    <a:bodyPr/>
                    <a:lstStyle/>
                    <a:p>
                      <a:r>
                        <a:rPr lang="bg-BG" sz="1600" dirty="0"/>
                        <a:t>ОПРЕДЕЛЯНЕ ЦЕЛИТЕ НА КЛУБА ЗА ВАШАТА РОТАРИАНСКА ГОДИНА. ПРИЕМАНЕ НА ЦЕЛИТЕ ОТ КЛУБА НА КЛУБНА АСАМБЛЕЯ И ОБЯВЯВАНЕТО ИМ В РК ЦЕНТРАЛ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20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4612"/>
                  </a:ext>
                </a:extLst>
              </a:tr>
              <a:tr h="306977">
                <a:tc>
                  <a:txBody>
                    <a:bodyPr/>
                    <a:lstStyle/>
                    <a:p>
                      <a:r>
                        <a:rPr lang="bg-BG" sz="1600" dirty="0"/>
                        <a:t>АКТУАЛИЗИРАТЕ ДАННИТЕ ЗА ЧЛЕНСТВО В КЛУБА ЗАЕДНО С ПРЕЗИДЕНТА В </a:t>
                      </a:r>
                      <a:r>
                        <a:rPr lang="en-US" sz="1600" dirty="0"/>
                        <a:t>MY ROTARY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20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7194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600" dirty="0"/>
                        <a:t>ОРГАНИЗИРАТЕ СЪБИРАНЕТО НА ЧЛЕНСКИ ВНОС ЗА ПЪРВОТО ПОЛУГОДИЕ НА ВАШАТА РОТАРИАНСКА ГОДИНА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30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6379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600" dirty="0"/>
                        <a:t>УЧАСТВАТЕ В ЦЕРЕМОНИЯТА ПО ПРЕДАВАНЕ НА ОГЪРЛИЦАТА НА ДИСТРИКТНО НИВО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ЮНИ -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3581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600" dirty="0"/>
                        <a:t>ОРГАНИЗИРАТЕ КЛУБНА АСАМБЛЕЯ ЗАЕДНО С ПРЕЗИДЕНТА ПО ПРЕДАВАНЕ НА ОГЪРЛИЦАТА. ВСТЪПВАТЕ ОФИЦИАЛНО В ДЛЪЖНОСТ КАТО КЛУБЕН ПРЕЗИДЕНТ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/>
                        <a:t>ЮНИ -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3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72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55889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b="1" dirty="0">
                <a:solidFill>
                  <a:srgbClr val="002060"/>
                </a:solidFill>
              </a:rPr>
              <a:t>ГОДИНАТА ВИ КАТО ПРЕЗИДЕНТ – ЮЛИ – ЮНИ – ЕДНА РОТАРИАНСКА ГОДИНА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A771C96-4F09-4022-9FC1-05325DA23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02388"/>
              </p:ext>
            </p:extLst>
          </p:nvPr>
        </p:nvGraphicFramePr>
        <p:xfrm>
          <a:off x="1121229" y="1987526"/>
          <a:ext cx="10303328" cy="3984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5943">
                  <a:extLst>
                    <a:ext uri="{9D8B030D-6E8A-4147-A177-3AD203B41FA5}">
                      <a16:colId xmlns:a16="http://schemas.microsoft.com/office/drawing/2014/main" val="3026388516"/>
                    </a:ext>
                  </a:extLst>
                </a:gridCol>
                <a:gridCol w="2487385">
                  <a:extLst>
                    <a:ext uri="{9D8B030D-6E8A-4147-A177-3AD203B41FA5}">
                      <a16:colId xmlns:a16="http://schemas.microsoft.com/office/drawing/2014/main" val="3408289688"/>
                    </a:ext>
                  </a:extLst>
                </a:gridCol>
              </a:tblGrid>
              <a:tr h="473815"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56235"/>
                  </a:ext>
                </a:extLst>
              </a:tr>
              <a:tr h="445145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ГОДИШНАТА ДИСТРИКТНА КОНФЕРЕНЦИЯ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5125"/>
                  </a:ext>
                </a:extLst>
              </a:tr>
              <a:tr h="413657">
                <a:tc>
                  <a:txBody>
                    <a:bodyPr/>
                    <a:lstStyle/>
                    <a:p>
                      <a:r>
                        <a:rPr lang="bg-BG" sz="1800" dirty="0"/>
                        <a:t>ПЛАНИРАТЕ И РЪКОВОДИТЕ КЛУБНИТЕ СРЕЩИ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НА 1,2 СЕДМИЦИ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3689"/>
                  </a:ext>
                </a:extLst>
              </a:tr>
              <a:tr h="365737">
                <a:tc>
                  <a:txBody>
                    <a:bodyPr/>
                    <a:lstStyle/>
                    <a:p>
                      <a:r>
                        <a:rPr lang="bg-BG" sz="1800" dirty="0"/>
                        <a:t>ИЗПЪЛНЯВАТЕ ИНСТРУКЦИИТЕ НА ДИСТРИКТНИТЕ ОФИЦЕРИ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4612"/>
                  </a:ext>
                </a:extLst>
              </a:tr>
              <a:tr h="306977">
                <a:tc>
                  <a:txBody>
                    <a:bodyPr/>
                    <a:lstStyle/>
                    <a:p>
                      <a:r>
                        <a:rPr lang="bg-BG" sz="1800" dirty="0"/>
                        <a:t>ОСЪЩЕСТВЯВАТЕ И ПОСТОЯННО ОСТОЙНОСТЯВАТЕ ЦЕЛИТЕ НА КЛУБА В РК ЦЕНТРАЛ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7194"/>
                  </a:ext>
                </a:extLst>
              </a:tr>
              <a:tr h="321431">
                <a:tc>
                  <a:txBody>
                    <a:bodyPr/>
                    <a:lstStyle/>
                    <a:p>
                      <a:r>
                        <a:rPr lang="bg-BG" sz="1800" dirty="0"/>
                        <a:t>СЛЕДИТЕ ЗА ПЛАЩАНЕТО НА ЧЛЕНСКИЯ ВНОС ЗА ПЪРВОТО ПОЛУГОДИЕ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СЛЕД 15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6379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ОРГАНИЗИРАТЕ КЛУБНА АСАМБЛЕЯ ПО ПОСРЕЩАНЕ НА ДИСТРИКТ ГУВЕРНЬОРА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ПО ГРАФИК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3581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СЕМИНАРА ЗА ЖИЗНЕН КЛУБ ЗАЕДНО СЪС СЕКРЕТАРЯ, ПРЕДСЕДАТЕЛЯ НА КОМИСИЯТА ЗА ФОНДАЦИЯ РОТАРИ И ПУБЛИЧЕН ИМИДЖ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НОЕМВРИ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3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906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461271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dirty="0">
                <a:solidFill>
                  <a:srgbClr val="002060"/>
                </a:solidFill>
              </a:rPr>
              <a:t>ГОДИНАТА ВИ КАТО ПРЕЗИДЕНТ – ЮЛИ – ЮНИ – ЕДНА РОТАРИАНСКА ГОДИНА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051429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A771C96-4F09-4022-9FC1-05325DA23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52161"/>
              </p:ext>
            </p:extLst>
          </p:nvPr>
        </p:nvGraphicFramePr>
        <p:xfrm>
          <a:off x="1121229" y="1888757"/>
          <a:ext cx="10303328" cy="4121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5943">
                  <a:extLst>
                    <a:ext uri="{9D8B030D-6E8A-4147-A177-3AD203B41FA5}">
                      <a16:colId xmlns:a16="http://schemas.microsoft.com/office/drawing/2014/main" val="3026388516"/>
                    </a:ext>
                  </a:extLst>
                </a:gridCol>
                <a:gridCol w="2487385">
                  <a:extLst>
                    <a:ext uri="{9D8B030D-6E8A-4147-A177-3AD203B41FA5}">
                      <a16:colId xmlns:a16="http://schemas.microsoft.com/office/drawing/2014/main" val="3408289688"/>
                    </a:ext>
                  </a:extLst>
                </a:gridCol>
              </a:tblGrid>
              <a:tr h="473815"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56235"/>
                  </a:ext>
                </a:extLst>
              </a:tr>
              <a:tr h="445145">
                <a:tc>
                  <a:txBody>
                    <a:bodyPr/>
                    <a:lstStyle/>
                    <a:p>
                      <a:r>
                        <a:rPr lang="bg-BG" sz="1800" dirty="0"/>
                        <a:t>ОРГАНИЗИРАТЕ КЛУБНА АСАМБЛЕЯ ЗА ИЗБОР НА ПРЕЗИДЕНТ НОМИНИ И БОРД ЗА СЛЕДВАЩАТА РОТАРИАНСКА ГОДИНА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15 ДЕКЕМВРИ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5125"/>
                  </a:ext>
                </a:extLst>
              </a:tr>
              <a:tr h="413657">
                <a:tc>
                  <a:txBody>
                    <a:bodyPr/>
                    <a:lstStyle/>
                    <a:p>
                      <a:r>
                        <a:rPr lang="bg-BG" sz="1800" dirty="0"/>
                        <a:t>АКТУАЛИЗИРАТЕ ДАННИТЕ СИ ЗА ЧЛЕНСТВО НА КЛУБА В </a:t>
                      </a:r>
                      <a:r>
                        <a:rPr lang="en-US" sz="1800" dirty="0"/>
                        <a:t>MY ROTARY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20 ДЕКЕМВРИ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3689"/>
                  </a:ext>
                </a:extLst>
              </a:tr>
              <a:tr h="469093">
                <a:tc>
                  <a:txBody>
                    <a:bodyPr/>
                    <a:lstStyle/>
                    <a:p>
                      <a:r>
                        <a:rPr lang="bg-BG" sz="1800" dirty="0"/>
                        <a:t>ОРГАНИЗИРАТЕ СЪБИРАНЕТО НА ЧЛЕНСКИ ВНОС ЗА ВТОРОТО ПОЛУГОДИЕ НА ВАШАТА РОТАРИАНСКА ГОДИНА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30 ДЕКЕМВРИ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4612"/>
                  </a:ext>
                </a:extLst>
              </a:tr>
              <a:tr h="306977">
                <a:tc>
                  <a:txBody>
                    <a:bodyPr/>
                    <a:lstStyle/>
                    <a:p>
                      <a:r>
                        <a:rPr lang="bg-BG" sz="1800" dirty="0"/>
                        <a:t>СЛЕДИТЕ ЗА ПЛАЩАНЕТО НА ЧЛЕНСКИ ВНОС ЗА ВТОРОТО ПОЛУГОДИЕ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СЛЕД 15 ЯНУАРИ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7194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ОРГАНИЗИРАТЕ КЛУБНА АСАМБЛЕЯ ПО ПРИЕМ НА НОВИ ЧЛЕНОВЕ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ПОСТОЯННО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6379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АКТУАЛИЗИРАТЕ СЪСТАВА НА КЛУБА СЛЕД ПРИЕМ НА НОВ ИЛИ НАПУСНАЛ ЧЛЕН НА КЛУБА В </a:t>
                      </a:r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ДО 30 ДНИ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3581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ОБЯВЯВАТЕ ЕЛЕКТ ПРЕЗИДЕНТА И ДРУГИ</a:t>
                      </a:r>
                      <a:r>
                        <a:rPr lang="bg-BG" sz="1800" baseline="0" dirty="0"/>
                        <a:t> ВАЖНИ ПОЗИЦИИ </a:t>
                      </a:r>
                      <a:r>
                        <a:rPr lang="bg-BG" sz="1800" dirty="0"/>
                        <a:t>В </a:t>
                      </a:r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15 </a:t>
                      </a:r>
                      <a:r>
                        <a:rPr lang="bg-BG" sz="1800" dirty="0"/>
                        <a:t>ЯНУАРИ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3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630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66517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741715" y="1261603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dirty="0">
                <a:solidFill>
                  <a:srgbClr val="002060"/>
                </a:solidFill>
              </a:rPr>
              <a:t>ГОДИНАТА ВИ КАТО ПРЕЗИДЕНТ – ЮЛИ – ЮНИ – ЕДНА РОТАРИАНСКА ГОДИНА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631119" y="873199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A771C96-4F09-4022-9FC1-05325DA23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391132"/>
              </p:ext>
            </p:extLst>
          </p:nvPr>
        </p:nvGraphicFramePr>
        <p:xfrm>
          <a:off x="1233377" y="1652676"/>
          <a:ext cx="10191180" cy="4366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3795">
                  <a:extLst>
                    <a:ext uri="{9D8B030D-6E8A-4147-A177-3AD203B41FA5}">
                      <a16:colId xmlns:a16="http://schemas.microsoft.com/office/drawing/2014/main" val="3026388516"/>
                    </a:ext>
                  </a:extLst>
                </a:gridCol>
                <a:gridCol w="2487385">
                  <a:extLst>
                    <a:ext uri="{9D8B030D-6E8A-4147-A177-3AD203B41FA5}">
                      <a16:colId xmlns:a16="http://schemas.microsoft.com/office/drawing/2014/main" val="3408289688"/>
                    </a:ext>
                  </a:extLst>
                </a:gridCol>
              </a:tblGrid>
              <a:tr h="473815"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5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56235"/>
                  </a:ext>
                </a:extLst>
              </a:tr>
              <a:tr h="445145">
                <a:tc>
                  <a:txBody>
                    <a:bodyPr/>
                    <a:lstStyle/>
                    <a:p>
                      <a:r>
                        <a:rPr lang="bg-BG" sz="1800" dirty="0"/>
                        <a:t>ОТПРАЗНУВАТЕ РОЖДЕНИЯ ДЕН НА РОТАРИ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23 ФЕВРУАРИ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5125"/>
                  </a:ext>
                </a:extLst>
              </a:tr>
              <a:tr h="413657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ГОДИШНАТА ДИСТРИКТНА КОНФЕРЕНЦИЯ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МАЙ,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3689"/>
                  </a:ext>
                </a:extLst>
              </a:tr>
              <a:tr h="469093">
                <a:tc>
                  <a:txBody>
                    <a:bodyPr/>
                    <a:lstStyle/>
                    <a:p>
                      <a:r>
                        <a:rPr lang="bg-BG" sz="1800" dirty="0"/>
                        <a:t>ИЗГОТВЯТЕ ГОДИШНИЯ ОТЧЕТ НА КЛУБА. ПРИЕМА</a:t>
                      </a:r>
                      <a:r>
                        <a:rPr lang="bg-BG" sz="1800" baseline="0" dirty="0"/>
                        <a:t> СЕ</a:t>
                      </a:r>
                      <a:r>
                        <a:rPr lang="bg-BG" sz="1800" dirty="0"/>
                        <a:t> ВАШИЯ ОТЧЕТ НА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20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4612"/>
                  </a:ext>
                </a:extLst>
              </a:tr>
              <a:tr h="445307">
                <a:tc>
                  <a:txBody>
                    <a:bodyPr/>
                    <a:lstStyle/>
                    <a:p>
                      <a:r>
                        <a:rPr lang="bg-BG" sz="1800" dirty="0"/>
                        <a:t>АКТУАЛИЗИРАНЕ ДАННИТЕ ЗА ЧЛЕНСТВО В КЛУБА ЗАЕДНО С ПРЕЗИДЕНТА ЕЛЕКТ В </a:t>
                      </a:r>
                      <a:r>
                        <a:rPr lang="en-US" sz="1800" dirty="0"/>
                        <a:t>MY ROTARY</a:t>
                      </a:r>
                      <a:endParaRPr lang="bg-B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20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7194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ОТЧИТАНЕ НА НАПРЕДЪКА НА ВСИЧКИ ЦЕЛИ ЗАДЪЛЖИТЕЛНО В РК ЦЕНТРАЛ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20 ЮНИ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63795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УЧАСТВАТЕ В ЦЕРЕМОНИЯТА ПО ПРЕДАВАНЕ НА ОГЪРЛИЦАТА НА ДИСТРИКТНО НИВО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ЮНИ -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3581"/>
                  </a:ext>
                </a:extLst>
              </a:tr>
              <a:tr h="473815">
                <a:tc>
                  <a:txBody>
                    <a:bodyPr/>
                    <a:lstStyle/>
                    <a:p>
                      <a:r>
                        <a:rPr lang="bg-BG" sz="1800" dirty="0"/>
                        <a:t>ОРГАНИЗИРАТЕ КЛУБНА АСАМБЛЕЯ ЗАЕДНО С ЕЛЕКТ ПРЕЗИДЕНТА ПО ПРЕДАВАНЕ НА ОГЪРЛИЦАТА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ЮНИ - ЮЛИ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3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401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КАЛЕНДАР НА ПРЕЗИДЕНТА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121229" y="1558897"/>
            <a:ext cx="10156371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dirty="0">
                <a:solidFill>
                  <a:srgbClr val="002060"/>
                </a:solidFill>
              </a:rPr>
              <a:t>ГОДИНАТА ВИ КАТО ПАСТ ПРЕЗИДЕНТ – ЕДНА РОТАРИАНСКА ГОДИНА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След 01 юли участвате като Паст Президент в работата на борда на клуба.</a:t>
            </a: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8BA455-7ADB-4D75-BC33-A05560AB5D6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342C8E-C6D6-4D19-ADAB-70A689515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985" y="2337847"/>
            <a:ext cx="4647187" cy="34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06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РЕСУРСИ В ПОМОЩ НА КЛУБНИЯ ПРЕЗИДЕНТ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017815" y="1551300"/>
            <a:ext cx="5078186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b="1" dirty="0">
                <a:solidFill>
                  <a:srgbClr val="002060"/>
                </a:solidFill>
              </a:rPr>
              <a:t>ВРЕМЕВИ РЕСУРСИ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ФИНАНСОВИ РЕСУРСИ</a:t>
            </a:r>
          </a:p>
          <a:p>
            <a:r>
              <a:rPr lang="bg-BG" altLang="bg-BG" b="1" dirty="0">
                <a:solidFill>
                  <a:srgbClr val="002060"/>
                </a:solidFill>
              </a:rPr>
              <a:t>ЧОВЕШКИ РЕСУРСИ</a:t>
            </a:r>
          </a:p>
          <a:p>
            <a:endParaRPr lang="bg-BG" altLang="bg-BG" sz="2000" b="1" dirty="0">
              <a:solidFill>
                <a:srgbClr val="002060"/>
              </a:solidFill>
            </a:endParaRPr>
          </a:p>
          <a:p>
            <a:r>
              <a:rPr lang="bg-BG" altLang="bg-BG" sz="2000" b="1" u="sng" dirty="0">
                <a:solidFill>
                  <a:srgbClr val="002060"/>
                </a:solidFill>
              </a:rPr>
              <a:t>√ </a:t>
            </a:r>
            <a:r>
              <a:rPr lang="bg-BG" altLang="bg-BG" sz="2000" b="1" u="sng" dirty="0" err="1">
                <a:solidFill>
                  <a:srgbClr val="002060"/>
                </a:solidFill>
              </a:rPr>
              <a:t>Дистриктни</a:t>
            </a:r>
            <a:r>
              <a:rPr lang="bg-BG" altLang="bg-BG" sz="2000" b="1" u="sng" dirty="0">
                <a:solidFill>
                  <a:srgbClr val="002060"/>
                </a:solidFill>
              </a:rPr>
              <a:t> ресурси:</a:t>
            </a:r>
          </a:p>
          <a:p>
            <a:r>
              <a:rPr lang="bg-BG" altLang="bg-BG" b="1" i="1" dirty="0">
                <a:solidFill>
                  <a:srgbClr val="002060"/>
                </a:solidFill>
              </a:rPr>
              <a:t>  </a:t>
            </a:r>
            <a:r>
              <a:rPr lang="bg-BG" altLang="bg-BG" sz="2000" b="1" i="1" dirty="0">
                <a:solidFill>
                  <a:srgbClr val="002060"/>
                </a:solidFill>
              </a:rPr>
              <a:t>- </a:t>
            </a:r>
            <a:r>
              <a:rPr lang="bg-BG" altLang="bg-BG" b="1" i="1" dirty="0">
                <a:solidFill>
                  <a:srgbClr val="002060"/>
                </a:solidFill>
              </a:rPr>
              <a:t>Дистрикт Гуверньор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  - Дистрикт Гуверньор Елект</a:t>
            </a:r>
          </a:p>
          <a:p>
            <a:r>
              <a:rPr lang="bg-BG" altLang="bg-BG" b="1" i="1" dirty="0">
                <a:solidFill>
                  <a:srgbClr val="002060"/>
                </a:solidFill>
              </a:rPr>
              <a:t>  - Дистрикт Гуверньор Номини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  - Паст Дистрикт Гуверньори</a:t>
            </a:r>
          </a:p>
          <a:p>
            <a:r>
              <a:rPr lang="bg-BG" altLang="bg-BG" b="1" i="1" dirty="0">
                <a:solidFill>
                  <a:srgbClr val="002060"/>
                </a:solidFill>
              </a:rPr>
              <a:t>  - Асистент Дистрикт Гуверньори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  - Председатели </a:t>
            </a:r>
            <a:r>
              <a:rPr lang="bg-BG" altLang="bg-BG" sz="2000" b="1" i="1">
                <a:solidFill>
                  <a:srgbClr val="002060"/>
                </a:solidFill>
              </a:rPr>
              <a:t>на Ко</a:t>
            </a:r>
            <a:r>
              <a:rPr lang="bg-BG" altLang="bg-BG" b="1" i="1">
                <a:solidFill>
                  <a:srgbClr val="002060"/>
                </a:solidFill>
              </a:rPr>
              <a:t>митети.</a:t>
            </a:r>
            <a:endParaRPr lang="bg-BG" altLang="bg-BG" sz="2000" b="1" i="1" dirty="0">
              <a:solidFill>
                <a:srgbClr val="002060"/>
              </a:solidFill>
            </a:endParaRPr>
          </a:p>
          <a:p>
            <a:pPr eaLnBrk="1" hangingPunct="1"/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0EE57C2-C64A-4ED0-B4EE-3D0E00D92C44}"/>
              </a:ext>
            </a:extLst>
          </p:cNvPr>
          <p:cNvSpPr txBox="1">
            <a:spLocks/>
          </p:cNvSpPr>
          <p:nvPr/>
        </p:nvSpPr>
        <p:spPr>
          <a:xfrm>
            <a:off x="6607629" y="1556829"/>
            <a:ext cx="5159828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altLang="bg-BG" sz="2000" b="1" u="sng" dirty="0">
                <a:solidFill>
                  <a:srgbClr val="002060"/>
                </a:solidFill>
              </a:rPr>
              <a:t>√ Клубни ресурси: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- </a:t>
            </a:r>
            <a:r>
              <a:rPr lang="bg-BG" altLang="bg-BG" b="1" i="1" dirty="0">
                <a:solidFill>
                  <a:srgbClr val="002060"/>
                </a:solidFill>
              </a:rPr>
              <a:t>Борд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</a:t>
            </a:r>
            <a:r>
              <a:rPr lang="bg-BG" altLang="bg-BG" b="1" i="1" dirty="0">
                <a:solidFill>
                  <a:srgbClr val="002060"/>
                </a:solidFill>
              </a:rPr>
              <a:t>- Секретар</a:t>
            </a: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- Ковчежник</a:t>
            </a:r>
          </a:p>
          <a:p>
            <a:r>
              <a:rPr lang="bg-BG" altLang="bg-BG" b="1" i="1" dirty="0">
                <a:solidFill>
                  <a:srgbClr val="002060"/>
                </a:solidFill>
              </a:rPr>
              <a:t>	- Президент </a:t>
            </a:r>
            <a:r>
              <a:rPr lang="bg-BG" altLang="bg-BG" b="1" i="1" dirty="0" err="1">
                <a:solidFill>
                  <a:srgbClr val="002060"/>
                </a:solidFill>
              </a:rPr>
              <a:t>Елект</a:t>
            </a:r>
            <a:endParaRPr lang="bg-BG" altLang="bg-BG" b="1" i="1" dirty="0">
              <a:solidFill>
                <a:srgbClr val="002060"/>
              </a:solidFill>
            </a:endParaRPr>
          </a:p>
          <a:p>
            <a:r>
              <a:rPr lang="bg-BG" altLang="bg-BG" sz="2000" b="1" i="1" dirty="0">
                <a:solidFill>
                  <a:srgbClr val="002060"/>
                </a:solidFill>
              </a:rPr>
              <a:t>	- Председатели на комисии</a:t>
            </a:r>
          </a:p>
          <a:p>
            <a:r>
              <a:rPr lang="bg-BG" altLang="bg-BG" b="1" i="1" dirty="0">
                <a:solidFill>
                  <a:srgbClr val="002060"/>
                </a:solidFill>
              </a:rPr>
              <a:t>	- Паст Президенти.</a:t>
            </a:r>
          </a:p>
          <a:p>
            <a:r>
              <a:rPr lang="bg-BG" altLang="bg-BG" sz="2000" b="1" u="sng" dirty="0">
                <a:solidFill>
                  <a:srgbClr val="002060"/>
                </a:solidFill>
              </a:rPr>
              <a:t>√ </a:t>
            </a:r>
            <a:r>
              <a:rPr lang="bg-BG" altLang="bg-BG" b="1" u="sng" dirty="0">
                <a:solidFill>
                  <a:srgbClr val="002060"/>
                </a:solidFill>
              </a:rPr>
              <a:t>Други</a:t>
            </a:r>
            <a:endParaRPr lang="bg-BG" altLang="bg-BG" sz="2000" b="1" u="sng" dirty="0">
              <a:solidFill>
                <a:srgbClr val="002060"/>
              </a:solidFill>
            </a:endParaRPr>
          </a:p>
          <a:p>
            <a:pPr eaLnBrk="1" hangingPunct="1"/>
            <a:r>
              <a:rPr lang="bg-BG" altLang="bg-BG" sz="2000" b="1" i="1" dirty="0">
                <a:solidFill>
                  <a:srgbClr val="002060"/>
                </a:solidFill>
              </a:rPr>
              <a:t> 	- Обучителни семинари</a:t>
            </a:r>
          </a:p>
          <a:p>
            <a:pPr eaLnBrk="1" hangingPunct="1"/>
            <a:r>
              <a:rPr lang="bg-BG" altLang="bg-BG" b="1" i="1" dirty="0">
                <a:solidFill>
                  <a:srgbClr val="002060"/>
                </a:solidFill>
              </a:rPr>
              <a:t>	- Месечно писмо на ДГ</a:t>
            </a:r>
          </a:p>
          <a:p>
            <a:pPr eaLnBrk="1" hangingPunct="1"/>
            <a:r>
              <a:rPr lang="bg-BG" altLang="bg-BG" sz="2000" b="1" i="1" dirty="0">
                <a:solidFill>
                  <a:srgbClr val="002060"/>
                </a:solidFill>
              </a:rPr>
              <a:t>	- Списание „Ротари на балканите“</a:t>
            </a:r>
          </a:p>
          <a:p>
            <a:pPr eaLnBrk="1" hangingPunct="1"/>
            <a:r>
              <a:rPr lang="bg-BG" altLang="bg-BG" b="1" i="1" dirty="0">
                <a:solidFill>
                  <a:srgbClr val="002060"/>
                </a:solidFill>
              </a:rPr>
              <a:t>	- други.</a:t>
            </a:r>
            <a:endParaRPr lang="bg-BG" altLang="bg-BG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98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РЕСУРСИ В ПОМОЩ НА КЛУБНИЯ ПРЕЗИДЕНТ</a:t>
            </a:r>
            <a:endParaRPr lang="en-US" sz="40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2A742FD-6CDC-4CCF-9F71-DB0F327457C9}"/>
              </a:ext>
            </a:extLst>
          </p:cNvPr>
          <p:cNvSpPr txBox="1">
            <a:spLocks/>
          </p:cNvSpPr>
          <p:nvPr/>
        </p:nvSpPr>
        <p:spPr>
          <a:xfrm>
            <a:off x="1017814" y="1679277"/>
            <a:ext cx="10406743" cy="411376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altLang="bg-BG" sz="2000" b="1" dirty="0">
              <a:solidFill>
                <a:srgbClr val="002060"/>
              </a:solidFill>
            </a:endParaRP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</a:t>
            </a:r>
            <a:r>
              <a:rPr lang="en-US" altLang="bg-BG" sz="2000" b="1" dirty="0">
                <a:solidFill>
                  <a:srgbClr val="002060"/>
                </a:solidFill>
              </a:rPr>
              <a:t>R</a:t>
            </a:r>
            <a:r>
              <a:rPr lang="en-US" altLang="bg-BG" b="1" dirty="0">
                <a:solidFill>
                  <a:srgbClr val="002060"/>
                </a:solidFill>
              </a:rPr>
              <a:t>otary.org – </a:t>
            </a:r>
            <a:r>
              <a:rPr lang="bg-BG" altLang="bg-BG" b="1" dirty="0">
                <a:solidFill>
                  <a:srgbClr val="002060"/>
                </a:solidFill>
              </a:rPr>
              <a:t>Уеб страница на Ротари;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 </a:t>
            </a:r>
            <a:r>
              <a:rPr lang="en-US" altLang="bg-BG" sz="2000" b="1" dirty="0">
                <a:solidFill>
                  <a:srgbClr val="002060"/>
                </a:solidFill>
              </a:rPr>
              <a:t>Rotary-Bulgaria.org – </a:t>
            </a:r>
            <a:r>
              <a:rPr lang="bg-BG" altLang="bg-BG" sz="2000" b="1" dirty="0">
                <a:solidFill>
                  <a:srgbClr val="002060"/>
                </a:solidFill>
              </a:rPr>
              <a:t>Уеб страница на </a:t>
            </a:r>
            <a:r>
              <a:rPr lang="bg-BG" altLang="bg-BG" sz="2000" b="1" dirty="0" err="1">
                <a:solidFill>
                  <a:srgbClr val="002060"/>
                </a:solidFill>
              </a:rPr>
              <a:t>Дистрикт</a:t>
            </a:r>
            <a:r>
              <a:rPr lang="bg-BG" altLang="bg-BG" sz="2000" b="1" dirty="0">
                <a:solidFill>
                  <a:srgbClr val="002060"/>
                </a:solidFill>
              </a:rPr>
              <a:t> 2482;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</a:t>
            </a:r>
            <a:r>
              <a:rPr lang="bg-BG" altLang="bg-BG" b="1" dirty="0">
                <a:solidFill>
                  <a:srgbClr val="002060"/>
                </a:solidFill>
              </a:rPr>
              <a:t> </a:t>
            </a:r>
            <a:r>
              <a:rPr lang="en-US" altLang="bg-BG" b="1" dirty="0">
                <a:solidFill>
                  <a:srgbClr val="002060"/>
                </a:solidFill>
              </a:rPr>
              <a:t>Rotary Club Central – </a:t>
            </a:r>
            <a:r>
              <a:rPr lang="bg-BG" altLang="bg-BG" b="1" dirty="0">
                <a:solidFill>
                  <a:srgbClr val="002060"/>
                </a:solidFill>
              </a:rPr>
              <a:t>Ротари Клуб Централ;</a:t>
            </a:r>
          </a:p>
          <a:p>
            <a:r>
              <a:rPr lang="bg-BG" altLang="bg-BG" sz="2000" b="1" dirty="0">
                <a:solidFill>
                  <a:srgbClr val="002060"/>
                </a:solidFill>
              </a:rPr>
              <a:t>√</a:t>
            </a:r>
            <a:r>
              <a:rPr lang="en-US" altLang="bg-BG" b="1" dirty="0">
                <a:solidFill>
                  <a:srgbClr val="002060"/>
                </a:solidFill>
              </a:rPr>
              <a:t> </a:t>
            </a:r>
            <a:r>
              <a:rPr lang="bg-BG" altLang="bg-BG" b="1" dirty="0">
                <a:solidFill>
                  <a:srgbClr val="002060"/>
                </a:solidFill>
              </a:rPr>
              <a:t>Работно помагало на клубния президент;</a:t>
            </a:r>
          </a:p>
          <a:p>
            <a:endParaRPr lang="bg-BG" altLang="bg-BG" b="1" dirty="0">
              <a:solidFill>
                <a:srgbClr val="002060"/>
              </a:solidFill>
            </a:endParaRPr>
          </a:p>
          <a:p>
            <a:endParaRPr lang="bg-BG" altLang="bg-BG" b="1" dirty="0">
              <a:solidFill>
                <a:srgbClr val="002060"/>
              </a:solidFill>
            </a:endParaRPr>
          </a:p>
          <a:p>
            <a:pPr algn="ctr"/>
            <a:r>
              <a:rPr lang="bg-BG" altLang="bg-BG" sz="2500" b="1" dirty="0">
                <a:solidFill>
                  <a:srgbClr val="002060"/>
                </a:solidFill>
              </a:rPr>
              <a:t>И ВАШЕТО ОГРОМНО ЖЕЛАНИЕ ЗА РАБОТА</a:t>
            </a:r>
          </a:p>
          <a:p>
            <a:endParaRPr lang="bg-BG" altLang="bg-BG" sz="2000" b="1" dirty="0">
              <a:solidFill>
                <a:srgbClr val="002060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4E92D54-FC02-43E6-85A0-4A9BDC6E35D7}"/>
              </a:ext>
            </a:extLst>
          </p:cNvPr>
          <p:cNvSpPr txBox="1">
            <a:spLocks/>
          </p:cNvSpPr>
          <p:nvPr/>
        </p:nvSpPr>
        <p:spPr>
          <a:xfrm>
            <a:off x="767443" y="1114581"/>
            <a:ext cx="10657114" cy="4502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ЗАДЪЛЖИТЕЛНИ ДЕЙСТВИЯ В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My Rotary </a:t>
            </a:r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Rotary club central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42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Благодаря за вниманието!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994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Create Hope 2023-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458C"/>
      </a:accent1>
      <a:accent2>
        <a:srgbClr val="C22134"/>
      </a:accent2>
      <a:accent3>
        <a:srgbClr val="7958A1"/>
      </a:accent3>
      <a:accent4>
        <a:srgbClr val="FFD500"/>
      </a:accent4>
      <a:accent5>
        <a:srgbClr val="831550"/>
      </a:accent5>
      <a:accent6>
        <a:srgbClr val="FFFF00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3556</TotalTime>
  <Words>1553</Words>
  <Application>Microsoft Office PowerPoint</Application>
  <PresentationFormat>Widescreen</PresentationFormat>
  <Paragraphs>254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ADYS</vt:lpstr>
      <vt:lpstr>Aptos</vt:lpstr>
      <vt:lpstr>Arial</vt:lpstr>
      <vt:lpstr>Calibri</vt:lpstr>
      <vt:lpstr>Тема на Office</vt:lpstr>
      <vt:lpstr>Custom Design</vt:lpstr>
      <vt:lpstr>1_Custom Design</vt:lpstr>
      <vt:lpstr>PowerPoint Presentation</vt:lpstr>
      <vt:lpstr>PowerPoint Presentation</vt:lpstr>
      <vt:lpstr>ПЛАНИРАНЕ НА РОТАРИАНСКАТА ГОДИНА</vt:lpstr>
      <vt:lpstr>ПЛАНИРАНЕ НА РОТАРИАНСКАТА ГОДИНА</vt:lpstr>
      <vt:lpstr>ПЛАНИРАНЕ НА РОТАРИАНСКАТА ГОДИНА</vt:lpstr>
      <vt:lpstr>ПЛАНИРАНЕ НА РОТАРИАНСКАТА ГОДИНА</vt:lpstr>
      <vt:lpstr>ПЛАНИРАНЕ НА РОТАРИАНСКАТА ГОДИНА</vt:lpstr>
      <vt:lpstr>ПЛАНИРАНЕ НА РОТАРИАНСКАТА ГОДИНА</vt:lpstr>
      <vt:lpstr>ПЛАНИРАНЕ НА РОТАРИАНСКАТА ГОДИНА</vt:lpstr>
      <vt:lpstr>КАЛЕНДАР НА ПРЕЗИДЕНТА</vt:lpstr>
      <vt:lpstr>КАЛЕНДАР НА ПРЕЗИДЕНТА</vt:lpstr>
      <vt:lpstr>КАЛЕНДАР НА ПРЕЗИДЕНТА</vt:lpstr>
      <vt:lpstr>КАЛЕНДАР НА ПРЕЗИДЕНТА</vt:lpstr>
      <vt:lpstr>КАЛЕНДАР НА ПРЕЗИДЕНТА</vt:lpstr>
      <vt:lpstr>КАЛЕНДАР НА ПРЕЗИДЕНТА</vt:lpstr>
      <vt:lpstr>КАЛЕНДАР НА ПРЕЗИДЕНТА</vt:lpstr>
      <vt:lpstr>КАЛЕНДАР НА ПРЕЗИДЕНТА</vt:lpstr>
      <vt:lpstr>РЕСУРСИ В ПОМОЩ НА КЛУБНИЯ ПРЕЗИДЕНТ</vt:lpstr>
      <vt:lpstr>РЕСУРСИ В ПОМОЩ НА КЛУБНИЯ ПРЕЗИДЕНТ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Маргарита Й. Богданова</dc:creator>
  <cp:lastModifiedBy>Plamen Ilarionov</cp:lastModifiedBy>
  <cp:revision>151</cp:revision>
  <dcterms:created xsi:type="dcterms:W3CDTF">2023-08-17T13:43:07Z</dcterms:created>
  <dcterms:modified xsi:type="dcterms:W3CDTF">2025-04-08T09:44:40Z</dcterms:modified>
</cp:coreProperties>
</file>