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9" r:id="rId3"/>
    <p:sldMasterId id="2147483703" r:id="rId4"/>
    <p:sldMasterId id="2147483716" r:id="rId5"/>
    <p:sldMasterId id="2147483729" r:id="rId6"/>
    <p:sldMasterId id="2147483740" r:id="rId7"/>
  </p:sldMasterIdLst>
  <p:notesMasterIdLst>
    <p:notesMasterId r:id="rId77"/>
  </p:notesMasterIdLst>
  <p:sldIdLst>
    <p:sldId id="350" r:id="rId8"/>
    <p:sldId id="351" r:id="rId9"/>
    <p:sldId id="352" r:id="rId10"/>
    <p:sldId id="353" r:id="rId11"/>
    <p:sldId id="354" r:id="rId12"/>
    <p:sldId id="355" r:id="rId13"/>
    <p:sldId id="356" r:id="rId14"/>
    <p:sldId id="357" r:id="rId15"/>
    <p:sldId id="358" r:id="rId16"/>
    <p:sldId id="359" r:id="rId17"/>
    <p:sldId id="360" r:id="rId18"/>
    <p:sldId id="361" r:id="rId19"/>
    <p:sldId id="362" r:id="rId20"/>
    <p:sldId id="363" r:id="rId21"/>
    <p:sldId id="331" r:id="rId22"/>
    <p:sldId id="365" r:id="rId23"/>
    <p:sldId id="366" r:id="rId24"/>
    <p:sldId id="367" r:id="rId25"/>
    <p:sldId id="368" r:id="rId26"/>
    <p:sldId id="341" r:id="rId27"/>
    <p:sldId id="369" r:id="rId28"/>
    <p:sldId id="370" r:id="rId29"/>
    <p:sldId id="371" r:id="rId30"/>
    <p:sldId id="372" r:id="rId31"/>
    <p:sldId id="373" r:id="rId32"/>
    <p:sldId id="374" r:id="rId33"/>
    <p:sldId id="375" r:id="rId34"/>
    <p:sldId id="376" r:id="rId35"/>
    <p:sldId id="377" r:id="rId36"/>
    <p:sldId id="378" r:id="rId37"/>
    <p:sldId id="379" r:id="rId38"/>
    <p:sldId id="380" r:id="rId39"/>
    <p:sldId id="381" r:id="rId40"/>
    <p:sldId id="382" r:id="rId41"/>
    <p:sldId id="383" r:id="rId42"/>
    <p:sldId id="384" r:id="rId43"/>
    <p:sldId id="385" r:id="rId44"/>
    <p:sldId id="386" r:id="rId45"/>
    <p:sldId id="387" r:id="rId46"/>
    <p:sldId id="388" r:id="rId47"/>
    <p:sldId id="389" r:id="rId48"/>
    <p:sldId id="335" r:id="rId49"/>
    <p:sldId id="390" r:id="rId50"/>
    <p:sldId id="391" r:id="rId51"/>
    <p:sldId id="410" r:id="rId52"/>
    <p:sldId id="393" r:id="rId53"/>
    <p:sldId id="394" r:id="rId54"/>
    <p:sldId id="395" r:id="rId55"/>
    <p:sldId id="396" r:id="rId56"/>
    <p:sldId id="397" r:id="rId57"/>
    <p:sldId id="398" r:id="rId58"/>
    <p:sldId id="399" r:id="rId59"/>
    <p:sldId id="400" r:id="rId60"/>
    <p:sldId id="401" r:id="rId61"/>
    <p:sldId id="402" r:id="rId62"/>
    <p:sldId id="403" r:id="rId63"/>
    <p:sldId id="404" r:id="rId64"/>
    <p:sldId id="405" r:id="rId65"/>
    <p:sldId id="409" r:id="rId66"/>
    <p:sldId id="406" r:id="rId67"/>
    <p:sldId id="263" r:id="rId68"/>
    <p:sldId id="407" r:id="rId69"/>
    <p:sldId id="408" r:id="rId70"/>
    <p:sldId id="264" r:id="rId71"/>
    <p:sldId id="265" r:id="rId72"/>
    <p:sldId id="266" r:id="rId73"/>
    <p:sldId id="267" r:id="rId74"/>
    <p:sldId id="268" r:id="rId75"/>
    <p:sldId id="269" r:id="rId7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Секция по подразбиране" id="{908FD0CD-70C9-4A2D-A030-46220F9CCD8C}">
          <p14:sldIdLst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31"/>
            <p14:sldId id="365"/>
            <p14:sldId id="366"/>
            <p14:sldId id="367"/>
            <p14:sldId id="368"/>
            <p14:sldId id="341"/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5"/>
            <p14:sldId id="386"/>
            <p14:sldId id="387"/>
            <p14:sldId id="388"/>
            <p14:sldId id="389"/>
            <p14:sldId id="335"/>
            <p14:sldId id="390"/>
            <p14:sldId id="391"/>
            <p14:sldId id="410"/>
            <p14:sldId id="393"/>
            <p14:sldId id="394"/>
            <p14:sldId id="395"/>
            <p14:sldId id="396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9"/>
            <p14:sldId id="406"/>
            <p14:sldId id="263"/>
            <p14:sldId id="407"/>
            <p14:sldId id="408"/>
            <p14:sldId id="264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88D"/>
    <a:srgbClr val="17458F"/>
    <a:srgbClr val="FFB1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17" autoAdjust="0"/>
    <p:restoredTop sz="96372" autoAdjust="0"/>
  </p:normalViewPr>
  <p:slideViewPr>
    <p:cSldViewPr snapToGrid="0">
      <p:cViewPr varScale="1">
        <p:scale>
          <a:sx n="153" d="100"/>
          <a:sy n="153" d="100"/>
        </p:scale>
        <p:origin x="138" y="2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2AAD0-F73E-4955-99D7-99898D94E183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772B7-C1CF-4A4A-82E2-DE6CE183E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743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odiversity.bg/bg/Ustoychivo-bydeshte-za-horata-i-prirodata-v-Osogovo.p1630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ctr">
              <a:buFont typeface="+mj-lt"/>
              <a:buAutoNum type="arabicPeriod"/>
            </a:pPr>
            <a:r>
              <a:rPr lang="ru-RU" sz="1200" dirty="0"/>
              <a:t>Разпознаваем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/>
              <a:t>Възможен за изпълнение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/>
              <a:t>Обединяващ</a:t>
            </a:r>
          </a:p>
          <a:p>
            <a:pPr algn="ctr"/>
            <a:endParaRPr lang="ru-RU" sz="1200" dirty="0"/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/>
              <a:t>Не е модерен, а необходим - с отношение към младите , съобразен с климатичните промени, наложен от обстоятелствата и нуждата - НУЖЕН ЛИ Е?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>
                <a:solidFill>
                  <a:srgbClr val="95D355"/>
                </a:solidFill>
              </a:rPr>
              <a:t>Нов модел, различен и да не е правен</a:t>
            </a:r>
            <a:r>
              <a:rPr lang="ru-RU" sz="1200" dirty="0"/>
              <a:t>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>
                <a:solidFill>
                  <a:srgbClr val="95D355"/>
                </a:solidFill>
              </a:rPr>
              <a:t>Интересен, лесен, приложим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>
                <a:solidFill>
                  <a:srgbClr val="95D355"/>
                </a:solidFill>
              </a:rPr>
              <a:t>Устойчив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>
                <a:solidFill>
                  <a:srgbClr val="95D355"/>
                </a:solidFill>
              </a:rPr>
              <a:t>ДАЛИ СМЕ ГОТОВИ? Готови ли са клубовете?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>
                <a:solidFill>
                  <a:srgbClr val="95D355"/>
                </a:solidFill>
              </a:rPr>
              <a:t>Дали да не стартиране с по-малък пилотенен проект с няколко клуба? </a:t>
            </a:r>
          </a:p>
          <a:p>
            <a:pPr algn="ctr"/>
            <a:r>
              <a:rPr lang="ru-RU" sz="1200" dirty="0">
                <a:solidFill>
                  <a:srgbClr val="95D355"/>
                </a:solidFill>
              </a:rPr>
              <a:t>????????????Проекета трябва да се припознае от Д2482,  ДГ, ДГП, ДГН,....</a:t>
            </a:r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DF6674-6F4D-4396-B231-B6446B4E0755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068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</a:rPr>
              <a:t>Германска федерална фондация за околна среда DBU, Франкфуртско зоологическо дружество FZS</a:t>
            </a:r>
          </a:p>
          <a:p>
            <a:r>
              <a:rPr lang="ru-RU" u="none" strike="noStrike" dirty="0">
                <a:solidFill>
                  <a:srgbClr val="E63B1B"/>
                </a:solidFill>
                <a:effectLst/>
                <a:hlinkClick r:id="rId3"/>
              </a:rPr>
              <a:t>Концепция за устойбиивост-КАКЪВ ОТПЕЧАТЪК ОСТАВЯМЕ СЛЕД НАСНАГРАДИ С НАД 25 ГОДИШНА ИСТОРЕ СИ СМЕНИХА И ЛОГОТО И ИМЕТО В МЕЪЛА-РАЗШЩИРЕНИЕТО!!!</a:t>
            </a:r>
            <a:br>
              <a:rPr lang="ru-RU" u="none" strike="noStrike" dirty="0">
                <a:solidFill>
                  <a:srgbClr val="E63B1B"/>
                </a:solidFill>
                <a:effectLst/>
                <a:hlinkClick r:id="rId3"/>
              </a:rPr>
            </a:br>
            <a:endParaRPr lang="ru-RU" dirty="0">
              <a:effectLst/>
            </a:endParaRPr>
          </a:p>
          <a:p>
            <a:pPr algn="l" fontAlgn="t"/>
            <a:r>
              <a:rPr lang="ru-RU" b="1" i="0" dirty="0">
                <a:solidFill>
                  <a:srgbClr val="000000"/>
                </a:solidFill>
                <a:effectLst/>
                <a:latin typeface="Noto Sans" panose="020B0502040504020204" pitchFamily="34" charset="0"/>
              </a:rPr>
              <a:t>11.01.2025</a:t>
            </a:r>
          </a:p>
          <a:p>
            <a:pPr algn="l" fontAlgn="t"/>
            <a:r>
              <a:rPr lang="ru-RU" b="1" i="0" u="none" strike="noStrike" dirty="0">
                <a:solidFill>
                  <a:srgbClr val="000000"/>
                </a:solidFill>
                <a:effectLst/>
                <a:latin typeface="quasimoda"/>
                <a:hlinkClick r:id="rId3"/>
              </a:rPr>
              <a:t>Устойчиво бъдеще за хората и природата</a:t>
            </a:r>
            <a:endParaRPr lang="ru-RU" b="1" i="0" dirty="0">
              <a:solidFill>
                <a:srgbClr val="000000"/>
              </a:solidFill>
              <a:effectLst/>
              <a:latin typeface="quasimoda"/>
            </a:endParaRPr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DDC884-40BD-408D-875D-18A2ED3D7D43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9421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52253-7C94-1D89-9985-1BC9976BD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0CA9FF-661D-5F47-8FAE-C6E1B1221B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DB57ED-0F51-D0D0-BD94-33642D08E2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ctr">
              <a:buFont typeface="+mj-lt"/>
              <a:buAutoNum type="arabicPeriod"/>
            </a:pPr>
            <a:r>
              <a:rPr lang="ru-RU" sz="1200" b="1" dirty="0"/>
              <a:t>ВЪЗНИКВАНЕ НА НЕОБХОДИМОСТ НУЖДА ТРЯБВА ЛИ НИ ЗНАЧИМО ЛИ Е </a:t>
            </a:r>
            <a:r>
              <a:rPr lang="ru-RU" sz="1200" dirty="0"/>
              <a:t>Разпознаваем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/>
              <a:t>Възможен за изпълнение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/>
              <a:t>Обединяващ</a:t>
            </a:r>
          </a:p>
          <a:p>
            <a:pPr algn="ctr"/>
            <a:endParaRPr lang="ru-RU" sz="1200" dirty="0"/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/>
              <a:t>Не е модерен, а необходим - с отношение към младите , съобразен с климатичните промени, наложен от обстоятелствата и нуждата - НУЖЕН ЛИ Е?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>
                <a:solidFill>
                  <a:srgbClr val="95D355"/>
                </a:solidFill>
              </a:rPr>
              <a:t>Нов модел, различен и да не е правен</a:t>
            </a:r>
            <a:r>
              <a:rPr lang="ru-RU" sz="1200" dirty="0"/>
              <a:t>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>
                <a:solidFill>
                  <a:srgbClr val="95D355"/>
                </a:solidFill>
              </a:rPr>
              <a:t>Интересен, лесен, приложим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>
                <a:solidFill>
                  <a:srgbClr val="95D355"/>
                </a:solidFill>
              </a:rPr>
              <a:t>Устойчив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>
                <a:solidFill>
                  <a:srgbClr val="95D355"/>
                </a:solidFill>
              </a:rPr>
              <a:t>ДАЛИ СМЕ ГОТОВИ? Готови ли са клубовете?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>
                <a:solidFill>
                  <a:srgbClr val="95D355"/>
                </a:solidFill>
              </a:rPr>
              <a:t>Дали да не стартиране с по-малък пилотенен проект с няколко клуба? </a:t>
            </a:r>
          </a:p>
          <a:p>
            <a:pPr algn="ctr"/>
            <a:r>
              <a:rPr lang="ru-RU" sz="1200" dirty="0">
                <a:solidFill>
                  <a:srgbClr val="95D355"/>
                </a:solidFill>
              </a:rPr>
              <a:t>????????????Проекета трябва да се припознае от Д2482,  ДГ, ДГП, ДГН,....</a:t>
            </a:r>
          </a:p>
          <a:p>
            <a:endParaRPr lang="bg-B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9E57D-C052-21F6-29E1-749AC6B09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DF6674-6F4D-4396-B231-B6446B4E0755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947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/>
              <a:t>Пластмасовите бутилки се разграждат </a:t>
            </a:r>
            <a:r>
              <a:rPr lang="ru-RU" sz="1400" b="1" u="sng" dirty="0"/>
              <a:t>около 500 години</a:t>
            </a:r>
            <a:r>
              <a:rPr lang="ru-RU" sz="1400" dirty="0"/>
              <a:t>, а  </a:t>
            </a:r>
            <a:r>
              <a:rPr lang="ru-RU" sz="1400" u="sng" dirty="0"/>
              <a:t>капачките от </a:t>
            </a:r>
            <a:r>
              <a:rPr lang="ru-RU" sz="1400" b="1" u="sng" dirty="0"/>
              <a:t>пластмасовите1000 </a:t>
            </a:r>
            <a:r>
              <a:rPr lang="ru-RU" sz="1400" b="1" dirty="0"/>
              <a:t>бутилки </a:t>
            </a:r>
            <a:r>
              <a:rPr lang="ru-RU" sz="1400" dirty="0"/>
              <a:t>се разграждат в период между  450 и 1000 години. Найлоновите торбички  и други продукти от найлон се  разграждат за 400 години.  Мокрите кърпики над 1000 </a:t>
            </a:r>
            <a:endParaRPr lang="bg-BG" sz="1400" dirty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DF6674-6F4D-4396-B231-B6446B4E0755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198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BFA6C-DC95-094A-27FC-E7076E050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4CBEA8-6B2A-A98A-6340-5E16FC09FE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C88087-46B1-0C4A-45D0-EE680727FC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ctr">
              <a:buFont typeface="+mj-lt"/>
              <a:buAutoNum type="arabicPeriod"/>
            </a:pPr>
            <a:r>
              <a:rPr lang="ru-RU" sz="1200" b="1" dirty="0"/>
              <a:t>ВЪЗНИКВАНЕ НА НЕОБХОДИМОСТ НУЖДА ТРЯБВА ЛИ НИ ЗНАЧИМО ЛИ Е </a:t>
            </a:r>
            <a:r>
              <a:rPr lang="ru-RU" sz="1200" dirty="0"/>
              <a:t>Разпознаваем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/>
              <a:t>Възможен за изпълнение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/>
              <a:t>Обединяващ</a:t>
            </a:r>
          </a:p>
          <a:p>
            <a:pPr algn="ctr"/>
            <a:endParaRPr lang="ru-RU" sz="1200" dirty="0"/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/>
              <a:t>Не е модерен, а необходим - с отношение към младите , съобразен с климатичните промени, наложен от обстоятелствата и нуждата - НУЖЕН ЛИ Е?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>
                <a:solidFill>
                  <a:srgbClr val="95D355"/>
                </a:solidFill>
              </a:rPr>
              <a:t>Нов модел, различен и да не е правен</a:t>
            </a:r>
            <a:r>
              <a:rPr lang="ru-RU" sz="1200" dirty="0"/>
              <a:t>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>
                <a:solidFill>
                  <a:srgbClr val="95D355"/>
                </a:solidFill>
              </a:rPr>
              <a:t>Интересен, лесен, приложим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>
                <a:solidFill>
                  <a:srgbClr val="95D355"/>
                </a:solidFill>
              </a:rPr>
              <a:t>Устойчив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>
                <a:solidFill>
                  <a:srgbClr val="95D355"/>
                </a:solidFill>
              </a:rPr>
              <a:t>ДАЛИ СМЕ ГОТОВИ? Готови ли са клубовете?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200" dirty="0">
                <a:solidFill>
                  <a:srgbClr val="95D355"/>
                </a:solidFill>
              </a:rPr>
              <a:t>Дали да не стартиране с по-малък пилотенен проект с няколко клуба? </a:t>
            </a:r>
          </a:p>
          <a:p>
            <a:pPr algn="ctr"/>
            <a:r>
              <a:rPr lang="ru-RU" sz="1200" dirty="0">
                <a:solidFill>
                  <a:srgbClr val="95D355"/>
                </a:solidFill>
              </a:rPr>
              <a:t>????????????Проекета трябва да се припознае от Д2482,  ДГ, ДГП, ДГН,....</a:t>
            </a:r>
          </a:p>
          <a:p>
            <a:endParaRPr lang="bg-B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FDA5D-80B9-9F14-0C32-933D5AB1CD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DF6674-6F4D-4396-B231-B6446B4E0755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6051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СПОРЕД АНИ РОТАРАКТ ОТ500 ЧОВЕКА ЗА 1 ГОДИНА ЩЕ СЕ УДВОЯТ И УТРОЯТ 5 ХИЛ НОВИ ЧЛЕНОВЕ НА ОРГАНИЗАЦИЯТА!!!!!!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DF6674-6F4D-4396-B231-B6446B4E0755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101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За да бъдете успешни, трябва да се поддържа един и същ дух на устойчивост във всички отдели и екипи.</a:t>
            </a:r>
            <a:r>
              <a:rPr lang="bg-BG" dirty="0"/>
              <a:t>олба</a:t>
            </a:r>
          </a:p>
          <a:p>
            <a:r>
              <a:rPr lang="ru-RU" b="1" i="0" u="none" strike="noStrike" dirty="0">
                <a:solidFill>
                  <a:srgbClr val="000000"/>
                </a:solidFill>
                <a:effectLst/>
                <a:latin typeface="quasimoda"/>
              </a:rPr>
              <a:t>СЛЕДВАТ:  ----ЛОТО ЗА ЗЕМЯТА----ЗАЩО ЕКОЛОГИЯ-ИКЕЯ-НМ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DDC884-40BD-408D-875D-18A2ED3D7D43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4530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271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32B6F-D500-2E2F-5108-FEFC151A3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58EBA4-496C-3D32-CE70-AA6DF56E2D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0FA8B0-478A-2207-83D2-3272B10D12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3CD534-AFB4-4186-8906-5A0F5195E3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32369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4638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09523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D492-7497-2956-CCA2-29AA470EA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>
            <a:extLst>
              <a:ext uri="{FF2B5EF4-FFF2-40B4-BE49-F238E27FC236}">
                <a16:creationId xmlns:a16="http://schemas.microsoft.com/office/drawing/2014/main" id="{52A95267-10DE-DEB2-3ED1-E4B00FC09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>
            <a:extLst>
              <a:ext uri="{FF2B5EF4-FFF2-40B4-BE49-F238E27FC236}">
                <a16:creationId xmlns:a16="http://schemas.microsoft.com/office/drawing/2014/main" id="{CB1880E7-A823-C47E-A4C9-2ED663DE2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6C842860-9CA4-DD59-DE10-34A87A06D2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469934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45A52-E147-F7B0-87D1-037BA9B71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>
            <a:extLst>
              <a:ext uri="{FF2B5EF4-FFF2-40B4-BE49-F238E27FC236}">
                <a16:creationId xmlns:a16="http://schemas.microsoft.com/office/drawing/2014/main" id="{5B590370-A002-D113-A017-2B5DBA85A8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>
            <a:extLst>
              <a:ext uri="{FF2B5EF4-FFF2-40B4-BE49-F238E27FC236}">
                <a16:creationId xmlns:a16="http://schemas.microsoft.com/office/drawing/2014/main" id="{1469234E-57D3-97E3-4CF9-E4A80227A3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3501E445-B5A5-3CDA-A4F0-5618DDF186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772B7-C1CF-4A4A-82E2-DE6CE183E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3746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710007"/>
            <a:ext cx="12192000" cy="250060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28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ЕЛЕКТ-ПРЕЗИДЕНТИ И СЕКРЕТАРИ (ПЕТС)</a:t>
            </a: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858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04-06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9439835" y="40283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980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691881"/>
            <a:ext cx="12192000" cy="250060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28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ЕЛЕКТ-ПРЕЗИДЕНТИ И СЕКРЕТАРИ (ПЕТС)</a:t>
            </a: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858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04-06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21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561252"/>
            <a:ext cx="12192000" cy="2500605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28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ЕЛЕКТ-ПРЕЗИДЕНТИ И СЕКРЕТАРИ (ПЕТС)</a:t>
            </a: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858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04-06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91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912855"/>
            <a:ext cx="12192000" cy="12503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lang="bg-BG" sz="28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639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912855"/>
            <a:ext cx="12192000" cy="1250302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lang="bg-BG" sz="28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9504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912855"/>
            <a:ext cx="12192000" cy="1250302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lang="bg-BG" sz="28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706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Оформление по изб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23BC1A21-5DD3-4712-A27D-A6E7112162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8979"/>
            <a:ext cx="1714804" cy="633128"/>
          </a:xfrm>
          <a:prstGeom prst="rect">
            <a:avLst/>
          </a:prstGeom>
        </p:spPr>
      </p:pic>
      <p:sp>
        <p:nvSpPr>
          <p:cNvPr id="9" name="Правоъгълник 8">
            <a:extLst>
              <a:ext uri="{FF2B5EF4-FFF2-40B4-BE49-F238E27FC236}">
                <a16:creationId xmlns:a16="http://schemas.microsoft.com/office/drawing/2014/main" id="{68DA77A9-B9CD-42FB-B391-EDFCD17EE0EF}"/>
              </a:ext>
            </a:extLst>
          </p:cNvPr>
          <p:cNvSpPr/>
          <p:nvPr userDrawn="1"/>
        </p:nvSpPr>
        <p:spPr>
          <a:xfrm>
            <a:off x="0" y="2519418"/>
            <a:ext cx="12192000" cy="14856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bg-BG" sz="36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98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Оформление по изб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6077712"/>
            <a:ext cx="12192000" cy="785152"/>
            <a:chOff x="0" y="6077712"/>
            <a:chExt cx="12192000" cy="785152"/>
          </a:xfrm>
        </p:grpSpPr>
        <p:sp>
          <p:nvSpPr>
            <p:cNvPr id="5" name="Правоъгълник 4">
              <a:extLst>
                <a:ext uri="{FF2B5EF4-FFF2-40B4-BE49-F238E27FC236}">
                  <a16:creationId xmlns:a16="http://schemas.microsoft.com/office/drawing/2014/main" id="{D7466F01-F82C-4A32-A9C8-F586FEA26485}"/>
                </a:ext>
              </a:extLst>
            </p:cNvPr>
            <p:cNvSpPr/>
            <p:nvPr userDrawn="1"/>
          </p:nvSpPr>
          <p:spPr>
            <a:xfrm>
              <a:off x="0" y="6077712"/>
              <a:ext cx="12192000" cy="780288"/>
            </a:xfrm>
            <a:prstGeom prst="rect">
              <a:avLst/>
            </a:prstGeom>
            <a:solidFill>
              <a:srgbClr val="174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bg-BG" noProof="0" dirty="0"/>
            </a:p>
          </p:txBody>
        </p:sp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313340D6-2865-4EA6-B095-5F930CA2C7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1640" y="6186851"/>
              <a:ext cx="1754171" cy="64766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A3854AD8-9E60-4A42-B79A-7221E1EE4F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2978" y="6212558"/>
              <a:ext cx="1007763" cy="596248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8" name="Право съединение 17">
              <a:extLst>
                <a:ext uri="{FF2B5EF4-FFF2-40B4-BE49-F238E27FC236}">
                  <a16:creationId xmlns:a16="http://schemas.microsoft.com/office/drawing/2014/main" id="{5DC20674-118F-4477-B6E2-05C8BD28A71C}"/>
                </a:ext>
              </a:extLst>
            </p:cNvPr>
            <p:cNvCxnSpPr/>
            <p:nvPr userDrawn="1"/>
          </p:nvCxnSpPr>
          <p:spPr>
            <a:xfrm>
              <a:off x="10978961" y="6144025"/>
              <a:ext cx="0" cy="647663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/>
            <p:cNvCxnSpPr/>
            <p:nvPr userDrawn="1"/>
          </p:nvCxnSpPr>
          <p:spPr>
            <a:xfrm>
              <a:off x="9193116" y="6221576"/>
              <a:ext cx="0" cy="5701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Текстово поле 7">
              <a:extLst>
                <a:ext uri="{FF2B5EF4-FFF2-40B4-BE49-F238E27FC236}">
                  <a16:creationId xmlns:a16="http://schemas.microsoft.com/office/drawing/2014/main" id="{1F735CFA-B597-4FA0-BB17-104FA82DF662}"/>
                </a:ext>
              </a:extLst>
            </p:cNvPr>
            <p:cNvSpPr txBox="1"/>
            <p:nvPr userDrawn="1"/>
          </p:nvSpPr>
          <p:spPr>
            <a:xfrm>
              <a:off x="592610" y="6524310"/>
              <a:ext cx="27251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sz="16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04-06 април 2025,</a:t>
              </a:r>
              <a:r>
                <a:rPr lang="bg-BG" sz="1600" baseline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Пловдив</a:t>
              </a:r>
              <a:endParaRPr lang="bg-BG" sz="1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1" name="Picture 3" descr="E:\000000000000000000 Zone 21B\D2482\Пламен Цветков\PETS\шаблон\plovdiv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524" y="6111909"/>
              <a:ext cx="2204715" cy="44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000000000000000000 Zone 21B\D2482\Пламен Цветков\PETS\шаблон\logo\PM2526-Stacked-White-EN-US-small.png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0207" y="6230122"/>
              <a:ext cx="862546" cy="532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3112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6077712"/>
            <a:ext cx="12192000" cy="785152"/>
            <a:chOff x="0" y="6077712"/>
            <a:chExt cx="12192000" cy="785152"/>
          </a:xfrm>
        </p:grpSpPr>
        <p:sp>
          <p:nvSpPr>
            <p:cNvPr id="11" name="Правоъгълник 4">
              <a:extLst>
                <a:ext uri="{FF2B5EF4-FFF2-40B4-BE49-F238E27FC236}">
                  <a16:creationId xmlns:a16="http://schemas.microsoft.com/office/drawing/2014/main" id="{D7466F01-F82C-4A32-A9C8-F586FEA26485}"/>
                </a:ext>
              </a:extLst>
            </p:cNvPr>
            <p:cNvSpPr/>
            <p:nvPr userDrawn="1"/>
          </p:nvSpPr>
          <p:spPr>
            <a:xfrm>
              <a:off x="0" y="6077712"/>
              <a:ext cx="12192000" cy="780288"/>
            </a:xfrm>
            <a:prstGeom prst="rect">
              <a:avLst/>
            </a:prstGeom>
            <a:solidFill>
              <a:srgbClr val="174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bg-BG" noProof="0" dirty="0"/>
            </a:p>
          </p:txBody>
        </p:sp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313340D6-2865-4EA6-B095-5F930CA2C7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1640" y="6186851"/>
              <a:ext cx="1754171" cy="64766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Картина 14">
              <a:extLst>
                <a:ext uri="{FF2B5EF4-FFF2-40B4-BE49-F238E27FC236}">
                  <a16:creationId xmlns:a16="http://schemas.microsoft.com/office/drawing/2014/main" id="{A3854AD8-9E60-4A42-B79A-7221E1EE4F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2978" y="6212558"/>
              <a:ext cx="1007763" cy="596248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4" name="Право съединение 17">
              <a:extLst>
                <a:ext uri="{FF2B5EF4-FFF2-40B4-BE49-F238E27FC236}">
                  <a16:creationId xmlns:a16="http://schemas.microsoft.com/office/drawing/2014/main" id="{5DC20674-118F-4477-B6E2-05C8BD28A71C}"/>
                </a:ext>
              </a:extLst>
            </p:cNvPr>
            <p:cNvCxnSpPr/>
            <p:nvPr userDrawn="1"/>
          </p:nvCxnSpPr>
          <p:spPr>
            <a:xfrm>
              <a:off x="10978961" y="6144025"/>
              <a:ext cx="0" cy="647663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9193116" y="6221576"/>
              <a:ext cx="0" cy="5701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Текстово поле 7">
              <a:extLst>
                <a:ext uri="{FF2B5EF4-FFF2-40B4-BE49-F238E27FC236}">
                  <a16:creationId xmlns:a16="http://schemas.microsoft.com/office/drawing/2014/main" id="{1F735CFA-B597-4FA0-BB17-104FA82DF662}"/>
                </a:ext>
              </a:extLst>
            </p:cNvPr>
            <p:cNvSpPr txBox="1"/>
            <p:nvPr userDrawn="1"/>
          </p:nvSpPr>
          <p:spPr>
            <a:xfrm>
              <a:off x="592610" y="6524310"/>
              <a:ext cx="27251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sz="16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04-06 април 2025,</a:t>
              </a:r>
              <a:r>
                <a:rPr lang="bg-BG" sz="1600" baseline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Пловдив</a:t>
              </a:r>
              <a:endParaRPr lang="bg-BG" sz="1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2" name="Picture 3" descr="E:\000000000000000000 Zone 21B\D2482\Пламен Цветков\PETS\шаблон\plovdiv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524" y="6111909"/>
              <a:ext cx="2204715" cy="44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" descr="E:\000000000000000000 Zone 21B\D2482\Пламен Цветков\PETS\шаблон\logo\PM2526-Stacked-White-EN-US-small.png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0207" y="6230122"/>
              <a:ext cx="862546" cy="532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8003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bg-BG" dirty="0"/>
              <a:t>Подраздел</a:t>
            </a: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 userDrawn="1"/>
        </p:nvSpPr>
        <p:spPr>
          <a:xfrm>
            <a:off x="1981200" y="40386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Кратко описание</a:t>
            </a:r>
            <a:r>
              <a:rPr lang="bg-BG" sz="2000" baseline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ако е необходимо.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Lorem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dolor sit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amet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consectetur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adipiscing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elit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in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sem.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Fusce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interdum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velit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Donec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posuere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leo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mauris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vestibulum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at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sollicitudin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est.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Phasellus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enim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blandit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et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non,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convallis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rutrum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nisl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8955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5088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2103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41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9480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589660" y="1589518"/>
            <a:ext cx="11015529" cy="424725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9885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2733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1753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38577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19511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2382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0" y="2282825"/>
            <a:ext cx="12192000" cy="1374776"/>
          </a:xfrm>
          <a:prstGeom prst="rect">
            <a:avLst/>
          </a:prstGeom>
          <a:solidFill>
            <a:srgbClr val="002060"/>
          </a:solidFill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Подраздел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1981200" y="40386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dirty="0">
                <a:solidFill>
                  <a:schemeClr val="tx1"/>
                </a:solidFill>
              </a:rPr>
              <a:t>Кратко описание</a:t>
            </a:r>
            <a:r>
              <a:rPr lang="bg-BG" sz="2000" baseline="0" dirty="0">
                <a:solidFill>
                  <a:schemeClr val="tx1"/>
                </a:solidFill>
              </a:rPr>
              <a:t>, ако е необходимо.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Lorem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dolor sit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consectetur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adipiscing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sem.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Fusce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interdum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velit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Donec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posuere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leo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mauris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vestibulum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sollicitudin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est.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Phasellus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enim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blandit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non,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convallis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rutrum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nisl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4091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0" y="2282825"/>
            <a:ext cx="12192000" cy="1374776"/>
          </a:xfrm>
          <a:prstGeom prst="rect">
            <a:avLst/>
          </a:prstGeom>
          <a:solidFill>
            <a:srgbClr val="C00000"/>
          </a:solidFill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Подраздел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1981200" y="40386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dirty="0">
                <a:solidFill>
                  <a:schemeClr val="tx1"/>
                </a:solidFill>
              </a:rPr>
              <a:t>Кратко описание</a:t>
            </a:r>
            <a:r>
              <a:rPr lang="bg-BG" sz="2000" baseline="0" dirty="0">
                <a:solidFill>
                  <a:schemeClr val="tx1"/>
                </a:solidFill>
              </a:rPr>
              <a:t>, ако е необходимо.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Lorem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dolor sit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consectetur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adipiscing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sem.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Fusce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interdum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velit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Donec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posuere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leo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mauris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vestibulum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sollicitudin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est.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Phasellus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enim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blandit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non,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convallis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rutrum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nisl</a:t>
            </a:r>
            <a:r>
              <a:rPr lang="en-US" sz="2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51851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A4E86-4DCE-E591-5F9B-EA81CC13E3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A56857-BD47-D0F9-8F47-B34A62D00A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439C8-0D34-A16A-8709-513528B2B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A0D4-B81F-4F0D-8F52-A6EB5CEBEE17}" type="datetimeFigureOut">
              <a:rPr lang="bg-BG" smtClean="0"/>
              <a:t>8.4.2025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35F38-144E-4ACC-A51A-22B50ED9C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42370-3C33-8E2F-1395-C5B6DA357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A758-6507-469C-9FC6-A92ADD6C962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76859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B661C-C425-75B8-FBDD-F20067C8B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B8250-ED3F-82CC-C801-C07CCDF1B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0D613-5E15-86F5-B663-9154F78E6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A0D4-B81F-4F0D-8F52-A6EB5CEBEE17}" type="datetimeFigureOut">
              <a:rPr lang="bg-BG" smtClean="0"/>
              <a:t>8.4.2025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17593-7D72-2BB3-84FE-D95ACA7E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C6696-2D6A-741B-FF6F-DEED3D49A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A758-6507-469C-9FC6-A92ADD6C962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42603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606E0-7252-88FB-9FBD-6AB6575DC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5062E-EDCA-2F9D-6CA5-23391D066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AC2E9-38BC-63D4-94D7-A99308B8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A0D4-B81F-4F0D-8F52-A6EB5CEBEE17}" type="datetimeFigureOut">
              <a:rPr lang="bg-BG" smtClean="0"/>
              <a:t>8.4.2025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2D226-43B7-DDB8-72B8-61283D068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5C135-07F3-8610-6F93-E6DC8CC0C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A758-6507-469C-9FC6-A92ADD6C962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287837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C5121-5706-586D-5505-4CC49492D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15F22-0F7A-DDE6-B0A4-837BE21E4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B7123F-E4B8-7468-2DF2-901095342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7EB76D-E2B4-D528-EFA4-162BE8C8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A0D4-B81F-4F0D-8F52-A6EB5CEBEE17}" type="datetimeFigureOut">
              <a:rPr lang="bg-BG" smtClean="0"/>
              <a:t>8.4.2025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F26EC-CF0C-A48A-B547-618DF21E6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0C40FD-4C0D-DB43-15ED-B9C3EC5CA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A758-6507-469C-9FC6-A92ADD6C962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36980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737A8-0E3E-AE4D-6286-236AEC274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F2BF8-404B-06B7-DA6F-76CFA45C7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B77B55-39C8-90BD-5A27-96AE513348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9E5F46-E291-1DC4-8938-16DF4AA6CB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C95893-113A-849C-DFD5-943A19E244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BC24A8-DA10-40AE-04F3-749DD1EE2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A0D4-B81F-4F0D-8F52-A6EB5CEBEE17}" type="datetimeFigureOut">
              <a:rPr lang="bg-BG" smtClean="0"/>
              <a:t>8.4.2025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4DF99E-B165-4269-1625-F16DC1C5D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1256AD-590D-214A-F291-34F811315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A758-6507-469C-9FC6-A92ADD6C962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642705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18560-157E-ED88-86DE-59CF253A4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339D0A-42F2-9980-A99A-6C9088885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A0D4-B81F-4F0D-8F52-A6EB5CEBEE17}" type="datetimeFigureOut">
              <a:rPr lang="bg-BG" smtClean="0"/>
              <a:t>8.4.2025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EBBCD2-E50F-AF51-1CA0-0AB31D971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559CA0-134E-AE91-902F-6092446E8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A758-6507-469C-9FC6-A92ADD6C962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222022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D3F7AA-D7F5-B4A3-BA1E-3FE1091E5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A0D4-B81F-4F0D-8F52-A6EB5CEBEE17}" type="datetimeFigureOut">
              <a:rPr lang="bg-BG" smtClean="0"/>
              <a:t>8.4.2025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6AFEE6-ED05-3167-99AC-51315E831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E3E052-359B-31D5-C6A6-873DC803A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A758-6507-469C-9FC6-A92ADD6C962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9189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5A997-D522-BF70-740F-7A67C383A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14AF0-63C2-A1FC-44B4-4D1D5DD36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E0B18-A1A2-B0D2-D9A4-F57D15660F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D35B-2AB1-6D61-C92F-6E7F390AD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A0D4-B81F-4F0D-8F52-A6EB5CEBEE17}" type="datetimeFigureOut">
              <a:rPr lang="bg-BG" smtClean="0"/>
              <a:t>8.4.2025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189E31-4E11-3A10-6E7F-7FBD0F26C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DFF741-8095-1079-3EF3-4C71E3CB3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A758-6507-469C-9FC6-A92ADD6C962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11723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485AC-7FF6-996E-08F4-EE3F6071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F056B4-B820-074B-1C22-D61AF9155B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51F95-C0FF-39B8-A7A6-E2E15D71BE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2077FE-40A7-18E3-AD38-F5AE9123A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A0D4-B81F-4F0D-8F52-A6EB5CEBEE17}" type="datetimeFigureOut">
              <a:rPr lang="bg-BG" smtClean="0"/>
              <a:t>8.4.2025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5546EE-FD74-A804-E3D0-EE488D9CA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7F4992-4ED0-6BF1-5DB4-8462CECA9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A758-6507-469C-9FC6-A92ADD6C962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470992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327C2-BD9A-5012-A796-2ED1115DB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AFF591-BFB1-E85E-36BB-5DF6F5F985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434F3-FE4B-64B6-93FC-3B359F2C3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A0D4-B81F-4F0D-8F52-A6EB5CEBEE17}" type="datetimeFigureOut">
              <a:rPr lang="bg-BG" smtClean="0"/>
              <a:t>8.4.2025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A6B54-F9A3-3D85-1D9A-64E2CD8F3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40C02-DB32-9D44-C0EB-1EA253D82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A758-6507-469C-9FC6-A92ADD6C962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488377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4FCA32-E4A4-D2A1-7EFD-03F8475FC1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AADC6A-8836-E12E-552B-90A10EE9AB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C7598-6470-3069-205F-5E5FF47F3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A0D4-B81F-4F0D-8F52-A6EB5CEBEE17}" type="datetimeFigureOut">
              <a:rPr lang="bg-BG" smtClean="0"/>
              <a:t>8.4.2025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CC8CD-D302-0765-73AB-3616DFFF3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9ADB0-D42C-30A7-5193-467D0AC01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A758-6507-469C-9FC6-A92ADD6C962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147707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710007"/>
            <a:ext cx="12192000" cy="250060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28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ЕЛЕКТ-ПРЕЗИДЕНТИ И СЕКРЕТАРИ (ПЕТС)</a:t>
            </a: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858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04-06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9439835" y="40283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82100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bg-BG" dirty="0"/>
              <a:t>Подраздел</a:t>
            </a: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 userDrawn="1"/>
        </p:nvSpPr>
        <p:spPr>
          <a:xfrm>
            <a:off x="1981200" y="40386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Кратко описание</a:t>
            </a:r>
            <a:r>
              <a:rPr lang="bg-BG" sz="2000" baseline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ако е необходимо.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Lorem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dolor sit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amet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consectetur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adipiscing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elit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in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sem.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Fusce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interdum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velit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aliquam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Donec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posuere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leo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ac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mauris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sagittis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vestibulum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at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sollicitudin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est.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Phasellus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enim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ipsum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blandit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et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nunc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non,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convallis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rutrum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2000" kern="1200" baseline="0" dirty="0" err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nisl</a:t>
            </a:r>
            <a:r>
              <a: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38648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7404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18619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94157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00422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589660" y="1589518"/>
            <a:ext cx="11015529" cy="424725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86524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71667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70309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86679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22466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26003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A4E86-4DCE-E591-5F9B-EA81CC13E3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A56857-BD47-D0F9-8F47-B34A62D00A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439C8-0D34-A16A-8709-513528B2B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A0D4-B81F-4F0D-8F52-A6EB5CEBEE17}" type="datetimeFigureOut">
              <a:rPr lang="bg-BG" smtClean="0"/>
              <a:t>8.4.2025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35F38-144E-4ACC-A51A-22B50ED9C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42370-3C33-8E2F-1395-C5B6DA357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A758-6507-469C-9FC6-A92ADD6C962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002953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710007"/>
            <a:ext cx="12192000" cy="250060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28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ЕЛЕКТ-ПРЕЗИДЕНТИ И СЕКРЕТАРИ (ПЕТС)</a:t>
            </a: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858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04-06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9439835" y="40283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6344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691881"/>
            <a:ext cx="12192000" cy="250060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28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ЕЛЕКТ-ПРЕЗИДЕНТИ И СЕКРЕТАРИ (ПЕТС)</a:t>
            </a: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858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04-06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1850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561252"/>
            <a:ext cx="12192000" cy="2500605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 ЗА ОБУЧЕНИЕ </a:t>
            </a:r>
          </a:p>
          <a:p>
            <a:pPr algn="ctr">
              <a:spcAft>
                <a:spcPts val="600"/>
              </a:spcAft>
            </a:pPr>
            <a:r>
              <a:rPr lang="bg-BG" sz="28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НА ЕЛЕКТ-ПРЕЗИДЕНТИ И СЕКРЕТАРИ (ПЕТС)</a:t>
            </a: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" name="Текстово поле 7">
            <a:extLst>
              <a:ext uri="{FF2B5EF4-FFF2-40B4-BE49-F238E27FC236}">
                <a16:creationId xmlns:a16="http://schemas.microsoft.com/office/drawing/2014/main" id="{1F735CFA-B597-4FA0-BB17-104FA82DF662}"/>
              </a:ext>
            </a:extLst>
          </p:cNvPr>
          <p:cNvSpPr txBox="1"/>
          <p:nvPr userDrawn="1"/>
        </p:nvSpPr>
        <p:spPr>
          <a:xfrm>
            <a:off x="4666987" y="4674169"/>
            <a:ext cx="2858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04-06 април 2025,</a:t>
            </a:r>
            <a:r>
              <a:rPr lang="bg-BG" baseline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Пловдив</a:t>
            </a:r>
            <a:endParaRPr lang="bg-B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2388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912855"/>
            <a:ext cx="12192000" cy="12503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lang="bg-BG" sz="28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6126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912855"/>
            <a:ext cx="12192000" cy="1250302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lang="bg-BG" sz="28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214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7">
            <a:extLst>
              <a:ext uri="{FF2B5EF4-FFF2-40B4-BE49-F238E27FC236}">
                <a16:creationId xmlns:a16="http://schemas.microsoft.com/office/drawing/2014/main" id="{AFB0669B-D7F0-4ABF-8FCF-838986AECE57}"/>
              </a:ext>
            </a:extLst>
          </p:cNvPr>
          <p:cNvSpPr/>
          <p:nvPr userDrawn="1"/>
        </p:nvSpPr>
        <p:spPr>
          <a:xfrm>
            <a:off x="0" y="2912855"/>
            <a:ext cx="12192000" cy="1250302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bg-BG" sz="4400" b="1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lang="bg-BG" sz="2800" b="1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bg-BG" sz="1000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04992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Оформление по изб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23BC1A21-5DD3-4712-A27D-A6E7112162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8979"/>
            <a:ext cx="1714804" cy="633128"/>
          </a:xfrm>
          <a:prstGeom prst="rect">
            <a:avLst/>
          </a:prstGeom>
        </p:spPr>
      </p:pic>
      <p:sp>
        <p:nvSpPr>
          <p:cNvPr id="9" name="Правоъгълник 8">
            <a:extLst>
              <a:ext uri="{FF2B5EF4-FFF2-40B4-BE49-F238E27FC236}">
                <a16:creationId xmlns:a16="http://schemas.microsoft.com/office/drawing/2014/main" id="{68DA77A9-B9CD-42FB-B391-EDFCD17EE0EF}"/>
              </a:ext>
            </a:extLst>
          </p:cNvPr>
          <p:cNvSpPr/>
          <p:nvPr userDrawn="1"/>
        </p:nvSpPr>
        <p:spPr>
          <a:xfrm>
            <a:off x="0" y="2519418"/>
            <a:ext cx="12192000" cy="14856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bg-BG" sz="36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3022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Оформление по изб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6077712"/>
            <a:ext cx="12192000" cy="785152"/>
            <a:chOff x="0" y="6077712"/>
            <a:chExt cx="12192000" cy="785152"/>
          </a:xfrm>
        </p:grpSpPr>
        <p:sp>
          <p:nvSpPr>
            <p:cNvPr id="5" name="Правоъгълник 4">
              <a:extLst>
                <a:ext uri="{FF2B5EF4-FFF2-40B4-BE49-F238E27FC236}">
                  <a16:creationId xmlns:a16="http://schemas.microsoft.com/office/drawing/2014/main" id="{D7466F01-F82C-4A32-A9C8-F586FEA26485}"/>
                </a:ext>
              </a:extLst>
            </p:cNvPr>
            <p:cNvSpPr/>
            <p:nvPr userDrawn="1"/>
          </p:nvSpPr>
          <p:spPr>
            <a:xfrm>
              <a:off x="0" y="6077712"/>
              <a:ext cx="12192000" cy="780288"/>
            </a:xfrm>
            <a:prstGeom prst="rect">
              <a:avLst/>
            </a:prstGeom>
            <a:solidFill>
              <a:srgbClr val="174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bg-BG" noProof="0" dirty="0"/>
            </a:p>
          </p:txBody>
        </p:sp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313340D6-2865-4EA6-B095-5F930CA2C7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1640" y="6186851"/>
              <a:ext cx="1754171" cy="64766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A3854AD8-9E60-4A42-B79A-7221E1EE4F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2978" y="6212558"/>
              <a:ext cx="1007763" cy="596248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8" name="Право съединение 17">
              <a:extLst>
                <a:ext uri="{FF2B5EF4-FFF2-40B4-BE49-F238E27FC236}">
                  <a16:creationId xmlns:a16="http://schemas.microsoft.com/office/drawing/2014/main" id="{5DC20674-118F-4477-B6E2-05C8BD28A71C}"/>
                </a:ext>
              </a:extLst>
            </p:cNvPr>
            <p:cNvCxnSpPr/>
            <p:nvPr userDrawn="1"/>
          </p:nvCxnSpPr>
          <p:spPr>
            <a:xfrm>
              <a:off x="10978961" y="6144025"/>
              <a:ext cx="0" cy="647663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/>
            <p:cNvCxnSpPr/>
            <p:nvPr userDrawn="1"/>
          </p:nvCxnSpPr>
          <p:spPr>
            <a:xfrm>
              <a:off x="9193116" y="6221576"/>
              <a:ext cx="0" cy="5701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Текстово поле 7">
              <a:extLst>
                <a:ext uri="{FF2B5EF4-FFF2-40B4-BE49-F238E27FC236}">
                  <a16:creationId xmlns:a16="http://schemas.microsoft.com/office/drawing/2014/main" id="{1F735CFA-B597-4FA0-BB17-104FA82DF662}"/>
                </a:ext>
              </a:extLst>
            </p:cNvPr>
            <p:cNvSpPr txBox="1"/>
            <p:nvPr userDrawn="1"/>
          </p:nvSpPr>
          <p:spPr>
            <a:xfrm>
              <a:off x="592610" y="6524310"/>
              <a:ext cx="27251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sz="16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04-06 април 2025,</a:t>
              </a:r>
              <a:r>
                <a:rPr lang="bg-BG" sz="1600" baseline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Пловдив</a:t>
              </a:r>
              <a:endParaRPr lang="bg-BG" sz="1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1" name="Picture 3" descr="E:\000000000000000000 Zone 21B\D2482\Пламен Цветков\PETS\шаблон\plovdiv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524" y="6111909"/>
              <a:ext cx="2204715" cy="44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000000000000000000 Zone 21B\D2482\Пламен Цветков\PETS\шаблон\logo\PM2526-Stacked-White-EN-US-small.png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0207" y="6230122"/>
              <a:ext cx="862546" cy="532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8132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6077712"/>
            <a:ext cx="12192000" cy="785152"/>
            <a:chOff x="0" y="6077712"/>
            <a:chExt cx="12192000" cy="785152"/>
          </a:xfrm>
        </p:grpSpPr>
        <p:sp>
          <p:nvSpPr>
            <p:cNvPr id="11" name="Правоъгълник 4">
              <a:extLst>
                <a:ext uri="{FF2B5EF4-FFF2-40B4-BE49-F238E27FC236}">
                  <a16:creationId xmlns:a16="http://schemas.microsoft.com/office/drawing/2014/main" id="{D7466F01-F82C-4A32-A9C8-F586FEA26485}"/>
                </a:ext>
              </a:extLst>
            </p:cNvPr>
            <p:cNvSpPr/>
            <p:nvPr userDrawn="1"/>
          </p:nvSpPr>
          <p:spPr>
            <a:xfrm>
              <a:off x="0" y="6077712"/>
              <a:ext cx="12192000" cy="780288"/>
            </a:xfrm>
            <a:prstGeom prst="rect">
              <a:avLst/>
            </a:prstGeom>
            <a:solidFill>
              <a:srgbClr val="1745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bg-BG" noProof="0" dirty="0"/>
            </a:p>
          </p:txBody>
        </p:sp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313340D6-2865-4EA6-B095-5F930CA2C7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1640" y="6186851"/>
              <a:ext cx="1754171" cy="64766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Картина 14">
              <a:extLst>
                <a:ext uri="{FF2B5EF4-FFF2-40B4-BE49-F238E27FC236}">
                  <a16:creationId xmlns:a16="http://schemas.microsoft.com/office/drawing/2014/main" id="{A3854AD8-9E60-4A42-B79A-7221E1EE4F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2978" y="6212558"/>
              <a:ext cx="1007763" cy="596248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4" name="Право съединение 17">
              <a:extLst>
                <a:ext uri="{FF2B5EF4-FFF2-40B4-BE49-F238E27FC236}">
                  <a16:creationId xmlns:a16="http://schemas.microsoft.com/office/drawing/2014/main" id="{5DC20674-118F-4477-B6E2-05C8BD28A71C}"/>
                </a:ext>
              </a:extLst>
            </p:cNvPr>
            <p:cNvCxnSpPr/>
            <p:nvPr userDrawn="1"/>
          </p:nvCxnSpPr>
          <p:spPr>
            <a:xfrm>
              <a:off x="10978961" y="6144025"/>
              <a:ext cx="0" cy="647663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9193116" y="6221576"/>
              <a:ext cx="0" cy="5701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Текстово поле 7">
              <a:extLst>
                <a:ext uri="{FF2B5EF4-FFF2-40B4-BE49-F238E27FC236}">
                  <a16:creationId xmlns:a16="http://schemas.microsoft.com/office/drawing/2014/main" id="{1F735CFA-B597-4FA0-BB17-104FA82DF662}"/>
                </a:ext>
              </a:extLst>
            </p:cNvPr>
            <p:cNvSpPr txBox="1"/>
            <p:nvPr userDrawn="1"/>
          </p:nvSpPr>
          <p:spPr>
            <a:xfrm>
              <a:off x="592610" y="6524310"/>
              <a:ext cx="27251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sz="16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04-06 април 2025,</a:t>
              </a:r>
              <a:r>
                <a:rPr lang="bg-BG" sz="1600" baseline="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Пловдив</a:t>
              </a:r>
              <a:endParaRPr lang="bg-BG" sz="1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2" name="Picture 3" descr="E:\000000000000000000 Zone 21B\D2482\Пламен Цветков\PETS\шаблон\plovdiv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524" y="6111909"/>
              <a:ext cx="2204715" cy="44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" descr="E:\000000000000000000 Zone 21B\D2482\Пламен Цветков\PETS\шаблон\logo\PM2526-Stacked-White-EN-US-small.png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0207" y="6230122"/>
              <a:ext cx="862546" cy="532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489071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39920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2503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88029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7871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734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051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9894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81424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771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83589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32105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319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5.png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10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086184F0-BCA2-4D67-8CC0-466BB1CAC48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11347" y="540221"/>
            <a:ext cx="3656707" cy="136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9pPr>
          </a:lstStyle>
          <a:p>
            <a:pPr algn="l" eaLnBrk="1" hangingPunct="1">
              <a:spcAft>
                <a:spcPts val="600"/>
              </a:spcAft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ДГ 2024-20</a:t>
            </a:r>
            <a:r>
              <a:rPr lang="en-US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2</a:t>
            </a: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5: Маргарит</a:t>
            </a:r>
            <a:r>
              <a:rPr lang="bg-BG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а</a:t>
            </a:r>
            <a:r>
              <a:rPr lang="bg-BG" altLang="en-US" sz="1700" b="1" kern="1200" baseline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Богданова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ヒラギノ角ゴ Pro W3" pitchFamily="-84" charset="-128"/>
                <a:cs typeface="Calibri" pitchFamily="34" charset="0"/>
              </a:rPr>
              <a:t>ДГ 2025-20</a:t>
            </a:r>
            <a:r>
              <a:rPr lang="en-US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ヒラギノ角ゴ Pro W3" pitchFamily="-84" charset="-128"/>
                <a:cs typeface="Calibri" pitchFamily="34" charset="0"/>
              </a:rPr>
              <a:t>2</a:t>
            </a: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ヒラギノ角ゴ Pro W3" pitchFamily="-84" charset="-128"/>
                <a:cs typeface="Calibri" pitchFamily="34" charset="0"/>
              </a:rPr>
              <a:t>6: Пламен Цветков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РИ Президент елект:  </a:t>
            </a:r>
            <a:r>
              <a:rPr lang="bg-BG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Марио Сезар</a:t>
            </a:r>
            <a:endParaRPr lang="ru-RU" altLang="en-US" sz="1700" b="1" kern="1200" dirty="0">
              <a:solidFill>
                <a:schemeClr val="accent1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Дистрикт 2482</a:t>
            </a:r>
            <a:endParaRPr lang="en-US" altLang="en-US" sz="1700" b="1" kern="1200" dirty="0">
              <a:solidFill>
                <a:schemeClr val="accent1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grpSp>
        <p:nvGrpSpPr>
          <p:cNvPr id="3" name="Group 2"/>
          <p:cNvGrpSpPr/>
          <p:nvPr userDrawn="1"/>
        </p:nvGrpSpPr>
        <p:grpSpPr>
          <a:xfrm>
            <a:off x="460816" y="837284"/>
            <a:ext cx="3225875" cy="775480"/>
            <a:chOff x="8656232" y="540221"/>
            <a:chExt cx="3225875" cy="775480"/>
          </a:xfrm>
        </p:grpSpPr>
        <p:pic>
          <p:nvPicPr>
            <p:cNvPr id="6" name="Picture 2" descr="E:\000000000000000000 Zone 21B\D2482\Margarita blanka\T2425EN-Logo-RGB.png">
              <a:extLst>
                <a:ext uri="{FF2B5EF4-FFF2-40B4-BE49-F238E27FC236}">
                  <a16:creationId xmlns:a16="http://schemas.microsoft.com/office/drawing/2014/main" id="{A4EFAAAC-0ED3-462A-B0A0-DBE6DF73C2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3724" y="647727"/>
              <a:ext cx="1128383" cy="6679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Картина 12">
              <a:extLst>
                <a:ext uri="{FF2B5EF4-FFF2-40B4-BE49-F238E27FC236}">
                  <a16:creationId xmlns:a16="http://schemas.microsoft.com/office/drawing/2014/main" id="{02EFAFBC-1C8C-4568-A657-FA111CE6B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6232" y="540221"/>
              <a:ext cx="1863500" cy="775479"/>
            </a:xfrm>
            <a:prstGeom prst="rect">
              <a:avLst/>
            </a:prstGeom>
          </p:spPr>
        </p:pic>
        <p:cxnSp>
          <p:nvCxnSpPr>
            <p:cNvPr id="11" name="Straight Connector 7">
              <a:extLst>
                <a:ext uri="{FF2B5EF4-FFF2-40B4-BE49-F238E27FC236}">
                  <a16:creationId xmlns:a16="http://schemas.microsoft.com/office/drawing/2014/main" id="{48DA88E7-1166-46AF-8543-78CD0A5465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655943" y="540222"/>
              <a:ext cx="0" cy="775479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 userDrawn="1"/>
        </p:nvGrpSpPr>
        <p:grpSpPr>
          <a:xfrm>
            <a:off x="8355707" y="779800"/>
            <a:ext cx="3140762" cy="832963"/>
            <a:chOff x="5304857" y="2818484"/>
            <a:chExt cx="3140762" cy="832963"/>
          </a:xfrm>
        </p:grpSpPr>
        <p:pic>
          <p:nvPicPr>
            <p:cNvPr id="1026" name="Picture 2" descr="E:\000000000000000000 Zone 21B\D2482\Пламен Цветков\PETS\шаблон\logo\PM2526-BC-SOCIAL-ROTARY-WHITE-1080x1080-EN-US (1).png"/>
            <p:cNvPicPr>
              <a:picLocks noChangeAspect="1" noChangeArrowheads="1"/>
            </p:cNvPicPr>
            <p:nvPr userDrawn="1"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520"/>
            <a:stretch/>
          </p:blipFill>
          <p:spPr bwMode="auto">
            <a:xfrm>
              <a:off x="7356496" y="2818485"/>
              <a:ext cx="1089123" cy="832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Картина 12">
              <a:extLst>
                <a:ext uri="{FF2B5EF4-FFF2-40B4-BE49-F238E27FC236}">
                  <a16:creationId xmlns:a16="http://schemas.microsoft.com/office/drawing/2014/main" id="{02EFAFBC-1C8C-4568-A657-FA111CE6B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4857" y="2818484"/>
              <a:ext cx="1863500" cy="775479"/>
            </a:xfrm>
            <a:prstGeom prst="rect">
              <a:avLst/>
            </a:prstGeom>
          </p:spPr>
        </p:pic>
        <p:cxnSp>
          <p:nvCxnSpPr>
            <p:cNvPr id="15" name="Straight Connector 7">
              <a:extLst>
                <a:ext uri="{FF2B5EF4-FFF2-40B4-BE49-F238E27FC236}">
                  <a16:creationId xmlns:a16="http://schemas.microsoft.com/office/drawing/2014/main" id="{48DA88E7-1166-46AF-8543-78CD0A5465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4568" y="2818485"/>
              <a:ext cx="0" cy="775479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7" name="Picture 3" descr="E:\000000000000000000 Zone 21B\D2482\Пламен Цветков\PETS\шаблон\plovdiv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713" y="6021829"/>
            <a:ext cx="3963973" cy="80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70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51" r:id="rId2"/>
    <p:sldLayoutId id="2147483685" r:id="rId3"/>
    <p:sldLayoutId id="2147483649" r:id="rId4"/>
    <p:sldLayoutId id="2147483687" r:id="rId5"/>
    <p:sldLayoutId id="2147483688" r:id="rId6"/>
    <p:sldLayoutId id="2147483670" r:id="rId7"/>
    <p:sldLayoutId id="2147483671" r:id="rId8"/>
    <p:sldLayoutId id="214748370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11374"/>
            <a:ext cx="10972800" cy="588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202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7" name="Картина 7">
            <a:extLst>
              <a:ext uri="{FF2B5EF4-FFF2-40B4-BE49-F238E27FC236}">
                <a16:creationId xmlns:a16="http://schemas.microsoft.com/office/drawing/2014/main" id="{239D22AA-BF46-414C-8B4C-59B6935DF71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03" y="5908887"/>
            <a:ext cx="1714804" cy="633128"/>
          </a:xfrm>
          <a:prstGeom prst="rect">
            <a:avLst/>
          </a:prstGeom>
        </p:spPr>
      </p:pic>
      <p:pic>
        <p:nvPicPr>
          <p:cNvPr id="2050" name="Picture 2" descr="E:\000000000000000000 Zone 21B\D2482\Margarita ПЕТС\template\Christo\theme-2023-24-logo-and-guidelines-en\2023-2024 Presidential theme logo and guidelines-EN\2 ALL LOGOS\ONE-COLOR\WHITE\Horizontal\T2324EN_Horizontal_REV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599" y="5958311"/>
            <a:ext cx="1514702" cy="57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авоъгълник 4">
            <a:extLst>
              <a:ext uri="{FF2B5EF4-FFF2-40B4-BE49-F238E27FC236}">
                <a16:creationId xmlns:a16="http://schemas.microsoft.com/office/drawing/2014/main" id="{D7466F01-F82C-4A32-A9C8-F586FEA26485}"/>
              </a:ext>
            </a:extLst>
          </p:cNvPr>
          <p:cNvSpPr/>
          <p:nvPr userDrawn="1"/>
        </p:nvSpPr>
        <p:spPr>
          <a:xfrm>
            <a:off x="0" y="6077712"/>
            <a:ext cx="12192000" cy="780288"/>
          </a:xfrm>
          <a:prstGeom prst="rect">
            <a:avLst/>
          </a:prstGeom>
          <a:solidFill>
            <a:srgbClr val="174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63550" indent="0" algn="ctr">
              <a:spcAft>
                <a:spcPts val="600"/>
              </a:spcAft>
            </a:pPr>
            <a:br>
              <a:rPr lang="bg-BG" sz="1200" b="0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</a:br>
            <a:br>
              <a:rPr lang="bg-BG" sz="1200" b="0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</a:br>
            <a:r>
              <a:rPr lang="bg-BG" sz="1200" b="0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за обучение на елект президенти и секретари (ПЕТС)</a:t>
            </a:r>
            <a:b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</a:b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0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4</a:t>
            </a: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-06 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април 202</a:t>
            </a: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5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, Пловдив</a:t>
            </a:r>
            <a:endParaRPr lang="bg-BG" sz="1200" b="0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15" name="Картина 11">
            <a:extLst>
              <a:ext uri="{FF2B5EF4-FFF2-40B4-BE49-F238E27FC236}">
                <a16:creationId xmlns:a16="http://schemas.microsoft.com/office/drawing/2014/main" id="{313340D6-2865-4EA6-B095-5F930CA2C71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9005"/>
            <a:ext cx="1462747" cy="540065"/>
          </a:xfrm>
          <a:prstGeom prst="rect">
            <a:avLst/>
          </a:prstGeom>
          <a:ln>
            <a:noFill/>
          </a:ln>
        </p:spPr>
      </p:pic>
      <p:pic>
        <p:nvPicPr>
          <p:cNvPr id="18" name="Картина 14">
            <a:extLst>
              <a:ext uri="{FF2B5EF4-FFF2-40B4-BE49-F238E27FC236}">
                <a16:creationId xmlns:a16="http://schemas.microsoft.com/office/drawing/2014/main" id="{A3854AD8-9E60-4A42-B79A-7221E1EE4F3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09" y="6212051"/>
            <a:ext cx="937755" cy="554827"/>
          </a:xfrm>
          <a:prstGeom prst="rect">
            <a:avLst/>
          </a:prstGeom>
          <a:ln>
            <a:noFill/>
          </a:ln>
        </p:spPr>
      </p:pic>
      <p:cxnSp>
        <p:nvCxnSpPr>
          <p:cNvPr id="19" name="Право съединение 17">
            <a:extLst>
              <a:ext uri="{FF2B5EF4-FFF2-40B4-BE49-F238E27FC236}">
                <a16:creationId xmlns:a16="http://schemas.microsoft.com/office/drawing/2014/main" id="{5DC20674-118F-4477-B6E2-05C8BD28A71C}"/>
              </a:ext>
            </a:extLst>
          </p:cNvPr>
          <p:cNvCxnSpPr/>
          <p:nvPr userDrawn="1"/>
        </p:nvCxnSpPr>
        <p:spPr>
          <a:xfrm>
            <a:off x="10978961" y="6144025"/>
            <a:ext cx="0" cy="647663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1470164" y="6196766"/>
            <a:ext cx="0" cy="5701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Картина 11">
            <a:extLst>
              <a:ext uri="{FF2B5EF4-FFF2-40B4-BE49-F238E27FC236}">
                <a16:creationId xmlns:a16="http://schemas.microsoft.com/office/drawing/2014/main" id="{3036AF3E-0376-4D0D-A85C-EDE97D30D71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190" y="6202156"/>
            <a:ext cx="1462747" cy="540065"/>
          </a:xfrm>
          <a:prstGeom prst="rect">
            <a:avLst/>
          </a:prstGeom>
          <a:ln>
            <a:noFill/>
          </a:ln>
        </p:spPr>
      </p:pic>
      <p:cxnSp>
        <p:nvCxnSpPr>
          <p:cNvPr id="21" name="Straight Connector 19">
            <a:extLst>
              <a:ext uri="{FF2B5EF4-FFF2-40B4-BE49-F238E27FC236}">
                <a16:creationId xmlns:a16="http://schemas.microsoft.com/office/drawing/2014/main" id="{E501DF13-3A49-43DA-8CDC-2826265509FA}"/>
              </a:ext>
            </a:extLst>
          </p:cNvPr>
          <p:cNvCxnSpPr/>
          <p:nvPr userDrawn="1"/>
        </p:nvCxnSpPr>
        <p:spPr>
          <a:xfrm>
            <a:off x="10985639" y="6196766"/>
            <a:ext cx="0" cy="5701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3" descr="E:\000000000000000000 Zone 21B\D2482\Пламен Цветков\PETS\шаблон\logo\PM2526-Stacked-White-EN-US-small.png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1335" y="6230122"/>
            <a:ext cx="862546" cy="53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E:\000000000000000000 Zone 21B\D2482\Пламен Цветков\PETS\шаблон\plovdiv.png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974" y="6200637"/>
            <a:ext cx="1475478" cy="29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59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864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0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34AF52-0747-578D-8163-0739F744F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37CE5D-76AA-BAE1-1C9B-1D6AF04A1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32FCA-A81F-E003-B559-B20552E107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BA0D4-B81F-4F0D-8F52-A6EB5CEBEE17}" type="datetimeFigureOut">
              <a:rPr lang="bg-BG" smtClean="0"/>
              <a:t>8.4.2025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2F1AE-0B22-0C1B-A040-B38212751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47565-711B-C601-DF8E-2F5246A89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0A758-6507-469C-9FC6-A92ADD6C962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0699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11374"/>
            <a:ext cx="10972800" cy="588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202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7" name="Картина 7">
            <a:extLst>
              <a:ext uri="{FF2B5EF4-FFF2-40B4-BE49-F238E27FC236}">
                <a16:creationId xmlns:a16="http://schemas.microsoft.com/office/drawing/2014/main" id="{239D22AA-BF46-414C-8B4C-59B6935DF71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03" y="5908887"/>
            <a:ext cx="1714804" cy="633128"/>
          </a:xfrm>
          <a:prstGeom prst="rect">
            <a:avLst/>
          </a:prstGeom>
        </p:spPr>
      </p:pic>
      <p:pic>
        <p:nvPicPr>
          <p:cNvPr id="2050" name="Picture 2" descr="E:\000000000000000000 Zone 21B\D2482\Margarita ПЕТС\template\Christo\theme-2023-24-logo-and-guidelines-en\2023-2024 Presidential theme logo and guidelines-EN\2 ALL LOGOS\ONE-COLOR\WHITE\Horizontal\T2324EN_Horizontal_REV.p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599" y="5958311"/>
            <a:ext cx="1514702" cy="57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авоъгълник 4">
            <a:extLst>
              <a:ext uri="{FF2B5EF4-FFF2-40B4-BE49-F238E27FC236}">
                <a16:creationId xmlns:a16="http://schemas.microsoft.com/office/drawing/2014/main" id="{D7466F01-F82C-4A32-A9C8-F586FEA26485}"/>
              </a:ext>
            </a:extLst>
          </p:cNvPr>
          <p:cNvSpPr/>
          <p:nvPr userDrawn="1"/>
        </p:nvSpPr>
        <p:spPr>
          <a:xfrm>
            <a:off x="0" y="6077712"/>
            <a:ext cx="12192000" cy="780288"/>
          </a:xfrm>
          <a:prstGeom prst="rect">
            <a:avLst/>
          </a:prstGeom>
          <a:solidFill>
            <a:srgbClr val="174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63550" indent="0" algn="ctr">
              <a:spcAft>
                <a:spcPts val="600"/>
              </a:spcAft>
            </a:pPr>
            <a:br>
              <a:rPr lang="bg-BG" sz="1200" b="0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</a:br>
            <a:br>
              <a:rPr lang="bg-BG" sz="1200" b="0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</a:br>
            <a:r>
              <a:rPr lang="bg-BG" sz="1200" b="0" kern="120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Семинар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 за обучение на елект президенти и секретари (ПЕТС)</a:t>
            </a:r>
            <a:b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</a:b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0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4</a:t>
            </a: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-06 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април 202</a:t>
            </a:r>
            <a:r>
              <a:rPr lang="en-US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5</a:t>
            </a:r>
            <a:r>
              <a:rPr lang="bg-BG" sz="1200" b="0" kern="1200" baseline="0" dirty="0">
                <a:solidFill>
                  <a:schemeClr val="lt1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, Пловдив</a:t>
            </a:r>
            <a:endParaRPr lang="bg-BG" sz="1200" b="0" kern="1200" dirty="0">
              <a:solidFill>
                <a:schemeClr val="lt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15" name="Картина 11">
            <a:extLst>
              <a:ext uri="{FF2B5EF4-FFF2-40B4-BE49-F238E27FC236}">
                <a16:creationId xmlns:a16="http://schemas.microsoft.com/office/drawing/2014/main" id="{313340D6-2865-4EA6-B095-5F930CA2C71E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9005"/>
            <a:ext cx="1462747" cy="540065"/>
          </a:xfrm>
          <a:prstGeom prst="rect">
            <a:avLst/>
          </a:prstGeom>
          <a:ln>
            <a:noFill/>
          </a:ln>
        </p:spPr>
      </p:pic>
      <p:pic>
        <p:nvPicPr>
          <p:cNvPr id="18" name="Картина 14">
            <a:extLst>
              <a:ext uri="{FF2B5EF4-FFF2-40B4-BE49-F238E27FC236}">
                <a16:creationId xmlns:a16="http://schemas.microsoft.com/office/drawing/2014/main" id="{A3854AD8-9E60-4A42-B79A-7221E1EE4F32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09" y="6212051"/>
            <a:ext cx="937755" cy="554827"/>
          </a:xfrm>
          <a:prstGeom prst="rect">
            <a:avLst/>
          </a:prstGeom>
          <a:ln>
            <a:noFill/>
          </a:ln>
        </p:spPr>
      </p:pic>
      <p:cxnSp>
        <p:nvCxnSpPr>
          <p:cNvPr id="19" name="Право съединение 17">
            <a:extLst>
              <a:ext uri="{FF2B5EF4-FFF2-40B4-BE49-F238E27FC236}">
                <a16:creationId xmlns:a16="http://schemas.microsoft.com/office/drawing/2014/main" id="{5DC20674-118F-4477-B6E2-05C8BD28A71C}"/>
              </a:ext>
            </a:extLst>
          </p:cNvPr>
          <p:cNvCxnSpPr/>
          <p:nvPr userDrawn="1"/>
        </p:nvCxnSpPr>
        <p:spPr>
          <a:xfrm>
            <a:off x="10978961" y="6144025"/>
            <a:ext cx="0" cy="647663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1470164" y="6196766"/>
            <a:ext cx="0" cy="5701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Картина 11">
            <a:extLst>
              <a:ext uri="{FF2B5EF4-FFF2-40B4-BE49-F238E27FC236}">
                <a16:creationId xmlns:a16="http://schemas.microsoft.com/office/drawing/2014/main" id="{3036AF3E-0376-4D0D-A85C-EDE97D30D71D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190" y="6202156"/>
            <a:ext cx="1462747" cy="540065"/>
          </a:xfrm>
          <a:prstGeom prst="rect">
            <a:avLst/>
          </a:prstGeom>
          <a:ln>
            <a:noFill/>
          </a:ln>
        </p:spPr>
      </p:pic>
      <p:cxnSp>
        <p:nvCxnSpPr>
          <p:cNvPr id="21" name="Straight Connector 19">
            <a:extLst>
              <a:ext uri="{FF2B5EF4-FFF2-40B4-BE49-F238E27FC236}">
                <a16:creationId xmlns:a16="http://schemas.microsoft.com/office/drawing/2014/main" id="{E501DF13-3A49-43DA-8CDC-2826265509FA}"/>
              </a:ext>
            </a:extLst>
          </p:cNvPr>
          <p:cNvCxnSpPr/>
          <p:nvPr userDrawn="1"/>
        </p:nvCxnSpPr>
        <p:spPr>
          <a:xfrm>
            <a:off x="10985639" y="6196766"/>
            <a:ext cx="0" cy="5701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3" descr="E:\000000000000000000 Zone 21B\D2482\Пламен Цветков\PETS\шаблон\logo\PM2526-Stacked-White-EN-US-small.png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1335" y="6230122"/>
            <a:ext cx="862546" cy="53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E:\000000000000000000 Zone 21B\D2482\Пламен Цветков\PETS\шаблон\plovdiv.png"/>
          <p:cNvPicPr>
            <a:picLocks noChangeAspect="1"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974" y="6200637"/>
            <a:ext cx="1475478" cy="29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61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086184F0-BCA2-4D67-8CC0-466BB1CAC48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11347" y="540221"/>
            <a:ext cx="4030334" cy="136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9pPr>
          </a:lstStyle>
          <a:p>
            <a:pPr algn="l" eaLnBrk="1" hangingPunct="1">
              <a:spcAft>
                <a:spcPts val="600"/>
              </a:spcAft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ДГ 2024-20</a:t>
            </a:r>
            <a:r>
              <a:rPr lang="en-US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2</a:t>
            </a: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5: Маргарит</a:t>
            </a:r>
            <a:r>
              <a:rPr lang="bg-BG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а</a:t>
            </a:r>
            <a:r>
              <a:rPr lang="bg-BG" altLang="en-US" sz="1700" b="1" kern="1200" baseline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Богданова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ヒラギノ角ゴ Pro W3" pitchFamily="-84" charset="-128"/>
                <a:cs typeface="Calibri" pitchFamily="34" charset="0"/>
              </a:rPr>
              <a:t>ДГ 2025-20</a:t>
            </a:r>
            <a:r>
              <a:rPr lang="en-US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ヒラギノ角ゴ Pro W3" pitchFamily="-84" charset="-128"/>
                <a:cs typeface="Calibri" pitchFamily="34" charset="0"/>
              </a:rPr>
              <a:t>2</a:t>
            </a: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ヒラギノ角ゴ Pro W3" pitchFamily="-84" charset="-128"/>
                <a:cs typeface="Calibri" pitchFamily="34" charset="0"/>
              </a:rPr>
              <a:t>6: Пламен Цветков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РИ Президент елект:  </a:t>
            </a:r>
            <a:r>
              <a:rPr lang="bg-BG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Марио де</a:t>
            </a:r>
            <a:r>
              <a:rPr lang="bg-BG" altLang="en-US" sz="1700" b="1" kern="1200" baseline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Камарго</a:t>
            </a:r>
            <a:endParaRPr lang="ru-RU" altLang="en-US" sz="1700" b="1" kern="1200" dirty="0">
              <a:solidFill>
                <a:schemeClr val="accent1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altLang="en-US" sz="1700" b="1" kern="1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Дистрикт 2482</a:t>
            </a:r>
            <a:endParaRPr lang="en-US" altLang="en-US" sz="1700" b="1" kern="1200" dirty="0">
              <a:solidFill>
                <a:schemeClr val="accent1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grpSp>
        <p:nvGrpSpPr>
          <p:cNvPr id="3" name="Group 2"/>
          <p:cNvGrpSpPr/>
          <p:nvPr userDrawn="1"/>
        </p:nvGrpSpPr>
        <p:grpSpPr>
          <a:xfrm>
            <a:off x="460816" y="837284"/>
            <a:ext cx="3225875" cy="775480"/>
            <a:chOff x="8656232" y="540221"/>
            <a:chExt cx="3225875" cy="775480"/>
          </a:xfrm>
        </p:grpSpPr>
        <p:pic>
          <p:nvPicPr>
            <p:cNvPr id="6" name="Picture 2" descr="E:\000000000000000000 Zone 21B\D2482\Margarita blanka\T2425EN-Logo-RGB.png">
              <a:extLst>
                <a:ext uri="{FF2B5EF4-FFF2-40B4-BE49-F238E27FC236}">
                  <a16:creationId xmlns:a16="http://schemas.microsoft.com/office/drawing/2014/main" id="{A4EFAAAC-0ED3-462A-B0A0-DBE6DF73C2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3724" y="647727"/>
              <a:ext cx="1128383" cy="6679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Картина 12">
              <a:extLst>
                <a:ext uri="{FF2B5EF4-FFF2-40B4-BE49-F238E27FC236}">
                  <a16:creationId xmlns:a16="http://schemas.microsoft.com/office/drawing/2014/main" id="{02EFAFBC-1C8C-4568-A657-FA111CE6B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6232" y="540221"/>
              <a:ext cx="1863500" cy="775479"/>
            </a:xfrm>
            <a:prstGeom prst="rect">
              <a:avLst/>
            </a:prstGeom>
          </p:spPr>
        </p:pic>
        <p:cxnSp>
          <p:nvCxnSpPr>
            <p:cNvPr id="11" name="Straight Connector 7">
              <a:extLst>
                <a:ext uri="{FF2B5EF4-FFF2-40B4-BE49-F238E27FC236}">
                  <a16:creationId xmlns:a16="http://schemas.microsoft.com/office/drawing/2014/main" id="{48DA88E7-1166-46AF-8543-78CD0A5465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655943" y="540222"/>
              <a:ext cx="0" cy="775479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 userDrawn="1"/>
        </p:nvGrpSpPr>
        <p:grpSpPr>
          <a:xfrm>
            <a:off x="8355707" y="779800"/>
            <a:ext cx="3140762" cy="832963"/>
            <a:chOff x="5304857" y="2818484"/>
            <a:chExt cx="3140762" cy="832963"/>
          </a:xfrm>
        </p:grpSpPr>
        <p:pic>
          <p:nvPicPr>
            <p:cNvPr id="1026" name="Picture 2" descr="E:\000000000000000000 Zone 21B\D2482\Пламен Цветков\PETS\шаблон\logo\PM2526-BC-SOCIAL-ROTARY-WHITE-1080x1080-EN-US (1).png"/>
            <p:cNvPicPr>
              <a:picLocks noChangeAspect="1" noChangeArrowheads="1"/>
            </p:cNvPicPr>
            <p:nvPr userDrawn="1"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520"/>
            <a:stretch/>
          </p:blipFill>
          <p:spPr bwMode="auto">
            <a:xfrm>
              <a:off x="7356496" y="2818485"/>
              <a:ext cx="1089123" cy="832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Картина 12">
              <a:extLst>
                <a:ext uri="{FF2B5EF4-FFF2-40B4-BE49-F238E27FC236}">
                  <a16:creationId xmlns:a16="http://schemas.microsoft.com/office/drawing/2014/main" id="{02EFAFBC-1C8C-4568-A657-FA111CE6B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4857" y="2818484"/>
              <a:ext cx="1863500" cy="775479"/>
            </a:xfrm>
            <a:prstGeom prst="rect">
              <a:avLst/>
            </a:prstGeom>
          </p:spPr>
        </p:pic>
        <p:cxnSp>
          <p:nvCxnSpPr>
            <p:cNvPr id="15" name="Straight Connector 7">
              <a:extLst>
                <a:ext uri="{FF2B5EF4-FFF2-40B4-BE49-F238E27FC236}">
                  <a16:creationId xmlns:a16="http://schemas.microsoft.com/office/drawing/2014/main" id="{48DA88E7-1166-46AF-8543-78CD0A5465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4568" y="2818485"/>
              <a:ext cx="0" cy="775479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7" name="Picture 3" descr="E:\000000000000000000 Zone 21B\D2482\Пламен Цветков\PETS\шаблон\plovdiv.p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713" y="6021829"/>
            <a:ext cx="3963973" cy="80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17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095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33.jpg"/><Relationship Id="rId7" Type="http://schemas.openxmlformats.org/officeDocument/2006/relationships/image" Target="../media/image1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38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1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tarydistrict2482.org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82.e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n-VT1Re-ha4?feature=oembed" TargetMode="External"/><Relationship Id="rId4" Type="http://schemas.openxmlformats.org/officeDocument/2006/relationships/image" Target="../media/image83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660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"/>
          <p:cNvSpPr txBox="1">
            <a:spLocks/>
          </p:cNvSpPr>
          <p:nvPr/>
        </p:nvSpPr>
        <p:spPr>
          <a:xfrm>
            <a:off x="563880" y="2994525"/>
            <a:ext cx="11079480" cy="116003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2"/>
                </a:solidFill>
                <a:latin typeface="Georgia"/>
                <a:ea typeface="+mn-ea"/>
                <a:cs typeface="Georgi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ТЕМА НА ПРЕЗЕНТАЦИЯТА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ЕКОЛОГИЯ</a:t>
            </a:r>
            <a:endParaRPr kumimoji="0" lang="bg-BG" sz="36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Georgia"/>
              <a:ea typeface="+mn-ea"/>
            </a:endParaRPr>
          </a:p>
        </p:txBody>
      </p:sp>
      <p:sp>
        <p:nvSpPr>
          <p:cNvPr id="5" name="Subtitle 1"/>
          <p:cNvSpPr txBox="1">
            <a:spLocks/>
          </p:cNvSpPr>
          <p:nvPr/>
        </p:nvSpPr>
        <p:spPr>
          <a:xfrm>
            <a:off x="2689863" y="4338985"/>
            <a:ext cx="6400800" cy="16046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Комитет Служба в общността,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Петрун Вардаров председател подкомитет РОК, член Ротари клуб Самоков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D2482 Community Service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Committee Chair 202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5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-202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6</a:t>
            </a: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321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ublic Image Resources Toolbox | Rotary District 5810">
            <a:extLst>
              <a:ext uri="{FF2B5EF4-FFF2-40B4-BE49-F238E27FC236}">
                <a16:creationId xmlns:a16="http://schemas.microsoft.com/office/drawing/2014/main" id="{B9B33CE1-FF76-2A9D-0178-F2355921D3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66" y="241968"/>
            <a:ext cx="5060767" cy="15124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8E9B969-26B0-B433-2DBE-15A4212819C8}"/>
              </a:ext>
            </a:extLst>
          </p:cNvPr>
          <p:cNvSpPr/>
          <p:nvPr/>
        </p:nvSpPr>
        <p:spPr>
          <a:xfrm>
            <a:off x="-1" y="1935013"/>
            <a:ext cx="12192000" cy="49229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 descr="Rotaract | CLICK 4 ACTION eROTARY">
            <a:extLst>
              <a:ext uri="{FF2B5EF4-FFF2-40B4-BE49-F238E27FC236}">
                <a16:creationId xmlns:a16="http://schemas.microsoft.com/office/drawing/2014/main" id="{64385754-30C3-51BD-05FF-8735A54C1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075" y="133212"/>
            <a:ext cx="883578" cy="864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0B010F-9E75-1078-FCB5-0EA4358D3028}"/>
              </a:ext>
            </a:extLst>
          </p:cNvPr>
          <p:cNvSpPr txBox="1"/>
          <p:nvPr/>
        </p:nvSpPr>
        <p:spPr>
          <a:xfrm>
            <a:off x="4721246" y="2257696"/>
            <a:ext cx="30273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Rotary Bulgaria D2482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Community Service </a:t>
            </a: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ROTARY COMMUNITY CORPS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13925C-296D-F50D-F3B3-269C2B808597}"/>
              </a:ext>
            </a:extLst>
          </p:cNvPr>
          <p:cNvSpPr txBox="1"/>
          <p:nvPr/>
        </p:nvSpPr>
        <p:spPr>
          <a:xfrm>
            <a:off x="4121875" y="5344894"/>
            <a:ext cx="394825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Mrs. Tsvetelina Maymarova-PHF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district2482.com@gmail.com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A2BE88-F912-AB5B-9D12-7A1ACE853C00}"/>
              </a:ext>
            </a:extLst>
          </p:cNvPr>
          <p:cNvSpPr txBox="1"/>
          <p:nvPr/>
        </p:nvSpPr>
        <p:spPr>
          <a:xfrm>
            <a:off x="10097589" y="1131468"/>
            <a:ext cx="183357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Tsvetelina Maymarova-PHF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D2482 Community Service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Committee Chair 202</a:t>
            </a:r>
            <a:r>
              <a:rPr kumimoji="0" lang="bg-BG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-202</a:t>
            </a:r>
            <a:r>
              <a:rPr kumimoji="0" lang="bg-BG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F824F2-E810-D9A9-C042-6A162FA5B0E1}"/>
              </a:ext>
            </a:extLst>
          </p:cNvPr>
          <p:cNvSpPr txBox="1"/>
          <p:nvPr/>
        </p:nvSpPr>
        <p:spPr>
          <a:xfrm>
            <a:off x="2751409" y="3799999"/>
            <a:ext cx="6689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Национален проект: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7999" y="436083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ПРЕДЛОЖЕНИЕ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53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9B969-26B0-B433-2DBE-15A4212819C8}"/>
              </a:ext>
            </a:extLst>
          </p:cNvPr>
          <p:cNvSpPr/>
          <p:nvPr/>
        </p:nvSpPr>
        <p:spPr>
          <a:xfrm>
            <a:off x="0" y="2006353"/>
            <a:ext cx="12192000" cy="48516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48140" y="283521"/>
            <a:ext cx="11495719" cy="1502489"/>
            <a:chOff x="523366" y="271712"/>
            <a:chExt cx="11495719" cy="1502489"/>
          </a:xfrm>
        </p:grpSpPr>
        <p:pic>
          <p:nvPicPr>
            <p:cNvPr id="17" name="Picture 16" descr="Public Image Resources Toolbox | Rotary District 5810">
              <a:extLst>
                <a:ext uri="{FF2B5EF4-FFF2-40B4-BE49-F238E27FC236}">
                  <a16:creationId xmlns:a16="http://schemas.microsoft.com/office/drawing/2014/main" id="{B9B33CE1-FF76-2A9D-0178-F2355921D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366" y="380992"/>
              <a:ext cx="4595565" cy="13733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22D4667-3188-FE0C-C68C-4F63DF0F458B}"/>
                </a:ext>
              </a:extLst>
            </p:cNvPr>
            <p:cNvSpPr txBox="1"/>
            <p:nvPr/>
          </p:nvSpPr>
          <p:spPr>
            <a:xfrm>
              <a:off x="802887" y="1197120"/>
              <a:ext cx="11951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D2482, Bulgaria</a:t>
              </a:r>
              <a:endParaRPr kumimoji="0" lang="bg-BG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C3F03E9-72A9-EFDD-5F91-9DECBCCB2631}"/>
                </a:ext>
              </a:extLst>
            </p:cNvPr>
            <p:cNvSpPr txBox="1"/>
            <p:nvPr/>
          </p:nvSpPr>
          <p:spPr>
            <a:xfrm>
              <a:off x="10102588" y="1174037"/>
              <a:ext cx="1916497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Tsvetelina Maymarova-PHF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D2482 Community Service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Committee Chair 202</a:t>
              </a:r>
              <a:r>
                <a:rPr kumimoji="0" lang="bg-BG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-202</a:t>
              </a:r>
              <a:r>
                <a:rPr kumimoji="0" lang="bg-BG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 </a:t>
              </a:r>
            </a:p>
          </p:txBody>
        </p:sp>
        <p:pic>
          <p:nvPicPr>
            <p:cNvPr id="20" name="Picture 8" descr="Rotaract | CLICK 4 ACTION eROTARY">
              <a:extLst>
                <a:ext uri="{FF2B5EF4-FFF2-40B4-BE49-F238E27FC236}">
                  <a16:creationId xmlns:a16="http://schemas.microsoft.com/office/drawing/2014/main" id="{64385754-30C3-51BD-05FF-8735A54C1E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97798" y="271712"/>
              <a:ext cx="883578" cy="864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30B010F-9E75-1078-FCB5-0EA4358D3028}"/>
              </a:ext>
            </a:extLst>
          </p:cNvPr>
          <p:cNvSpPr txBox="1"/>
          <p:nvPr/>
        </p:nvSpPr>
        <p:spPr>
          <a:xfrm>
            <a:off x="4582348" y="2419477"/>
            <a:ext cx="30273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Rotary Bulgaria D2482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Community Service </a:t>
            </a: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0" y="3252236"/>
            <a:ext cx="6096000" cy="270843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CHANGING THE WORLD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THROUGH SERVICE PROJECTS</a:t>
            </a: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ЗАЩО ЕКОЛОГИЯ?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Какви са нагласите и очакванията на обществото?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Какви са очакванията на млаите поколения?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Какво очакват от нас?</a:t>
            </a:r>
            <a:b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А, как се променя света……?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859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D5706-F647-6E83-8EC6-FDCA6F64A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86CF6F6-3140-4684-03D6-BC6B06047FA0}"/>
              </a:ext>
            </a:extLst>
          </p:cNvPr>
          <p:cNvSpPr/>
          <p:nvPr/>
        </p:nvSpPr>
        <p:spPr>
          <a:xfrm>
            <a:off x="0" y="2006353"/>
            <a:ext cx="12192000" cy="48516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Public Image Resources Toolbox | Rotary District 5810">
            <a:extLst>
              <a:ext uri="{FF2B5EF4-FFF2-40B4-BE49-F238E27FC236}">
                <a16:creationId xmlns:a16="http://schemas.microsoft.com/office/drawing/2014/main" id="{C64A045A-45BF-D0B7-C8C0-CB6CA42072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66" y="241968"/>
            <a:ext cx="3852169" cy="115121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2AF1ABA-3EA6-C283-A665-5D01282912DB}"/>
              </a:ext>
            </a:extLst>
          </p:cNvPr>
          <p:cNvSpPr/>
          <p:nvPr/>
        </p:nvSpPr>
        <p:spPr>
          <a:xfrm>
            <a:off x="8633692" y="1997839"/>
            <a:ext cx="325398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ЗАЩО ЕКОЛОГИЯ?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Според Европейската агенция по околна среда (EEA) Европа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произвежда около 30 милиона тона пластмасови отпадъци годишно.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CHANGING THE WORLD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THROUGH SERVICE PROJECTS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2" descr="Globe Computer Icons, globe, world, sphere png | PNGEgg">
            <a:extLst>
              <a:ext uri="{FF2B5EF4-FFF2-40B4-BE49-F238E27FC236}">
                <a16:creationId xmlns:a16="http://schemas.microsoft.com/office/drawing/2014/main" id="{0B75A7EE-90BC-6339-555E-CD5FCDC223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7" t="782" r="24747" b="6960"/>
          <a:stretch/>
        </p:blipFill>
        <p:spPr bwMode="auto">
          <a:xfrm>
            <a:off x="3183665" y="1373512"/>
            <a:ext cx="5260325" cy="54621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Public Image Resources Toolbox | Rotary District 5810">
            <a:extLst>
              <a:ext uri="{FF2B5EF4-FFF2-40B4-BE49-F238E27FC236}">
                <a16:creationId xmlns:a16="http://schemas.microsoft.com/office/drawing/2014/main" id="{FECEDF1A-06EB-DDE6-1911-282E62B20B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75"/>
          <a:stretch/>
        </p:blipFill>
        <p:spPr bwMode="auto">
          <a:xfrm>
            <a:off x="5288974" y="3649251"/>
            <a:ext cx="2355212" cy="139033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6D39B3-39E3-DD00-D860-4D036C3A9EEC}"/>
              </a:ext>
            </a:extLst>
          </p:cNvPr>
          <p:cNvSpPr txBox="1"/>
          <p:nvPr/>
        </p:nvSpPr>
        <p:spPr>
          <a:xfrm>
            <a:off x="3668895" y="4608530"/>
            <a:ext cx="46637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 ЗЕМЯТА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1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Aharoni" panose="02010803020104030203" pitchFamily="2" charset="-79"/>
              </a:rPr>
              <a:t>ПРОМЯНАТА ЗАПОЧВА ОТ МЕН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BC21FF-8C10-C476-C82D-A190FBBDD14C}"/>
              </a:ext>
            </a:extLst>
          </p:cNvPr>
          <p:cNvSpPr txBox="1"/>
          <p:nvPr/>
        </p:nvSpPr>
        <p:spPr>
          <a:xfrm>
            <a:off x="8748790" y="1263015"/>
            <a:ext cx="29198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CHANGING THE WORLD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THROUGH SERVICE PROJECTS</a:t>
            </a:r>
          </a:p>
        </p:txBody>
      </p:sp>
    </p:spTree>
    <p:extLst>
      <p:ext uri="{BB962C8B-B14F-4D97-AF65-F5344CB8AC3E}">
        <p14:creationId xmlns:p14="http://schemas.microsoft.com/office/powerpoint/2010/main" val="4153890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imbolo del quiz Icona del questionario segno di indagine simboli del  fumetto piatto | Vettore Premium">
            <a:extLst>
              <a:ext uri="{FF2B5EF4-FFF2-40B4-BE49-F238E27FC236}">
                <a16:creationId xmlns:a16="http://schemas.microsoft.com/office/drawing/2014/main" id="{F4610119-88B3-F5BB-4BA9-A715532562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5"/>
          <a:stretch/>
        </p:blipFill>
        <p:spPr bwMode="auto">
          <a:xfrm>
            <a:off x="9270696" y="0"/>
            <a:ext cx="2855973" cy="2115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7D4457-F23C-B81A-A8A2-002A66CA6400}"/>
              </a:ext>
            </a:extLst>
          </p:cNvPr>
          <p:cNvSpPr txBox="1"/>
          <p:nvPr/>
        </p:nvSpPr>
        <p:spPr>
          <a:xfrm>
            <a:off x="6162831" y="334006"/>
            <a:ext cx="631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Куиз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5073BA-A470-DEB5-A4FA-E835C4DB8470}"/>
              </a:ext>
            </a:extLst>
          </p:cNvPr>
          <p:cNvSpPr txBox="1"/>
          <p:nvPr/>
        </p:nvSpPr>
        <p:spPr>
          <a:xfrm flipH="1">
            <a:off x="2987193" y="1150167"/>
            <a:ext cx="698266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Колко време е необходимо да се разгради в природата една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pvc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пластмасова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бутилка 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 чашка за кафе?  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ОТГОВОР: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50 години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над 3 века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Колко време е необходимо да се разгради в природата една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pvc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капачка?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ОТГОВОР: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500 години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300 години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1000 години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Колко време е необходимо да се разградят в природата хигиенни и 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мокри ърпички 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 почистане/бебешки пелени?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ОТГОВОР: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500 години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300 години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над 1000 години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1A006B-FF72-07EF-A8C3-9A257C958180}"/>
              </a:ext>
            </a:extLst>
          </p:cNvPr>
          <p:cNvSpPr txBox="1"/>
          <p:nvPr/>
        </p:nvSpPr>
        <p:spPr>
          <a:xfrm>
            <a:off x="2921621" y="4868868"/>
            <a:ext cx="8476462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природата найлоновите торбички се разграждат за 400 години, докато от пластмасовите бутилки се получава боклук, който, за да се разгради, ще са му необходими между 1 и 10 века.</a:t>
            </a:r>
            <a:endParaRPr kumimoji="0" lang="bg-BG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 descr="Public Image Resources Toolbox | Rotary District 5810">
            <a:extLst>
              <a:ext uri="{FF2B5EF4-FFF2-40B4-BE49-F238E27FC236}">
                <a16:creationId xmlns:a16="http://schemas.microsoft.com/office/drawing/2014/main" id="{582BCDB2-6CAF-98EC-D390-85BD0CFF50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27" y="195214"/>
            <a:ext cx="2801446" cy="83720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884048B-1B55-080B-0166-CF9916BCE996}"/>
              </a:ext>
            </a:extLst>
          </p:cNvPr>
          <p:cNvSpPr/>
          <p:nvPr/>
        </p:nvSpPr>
        <p:spPr>
          <a:xfrm>
            <a:off x="256480" y="1158135"/>
            <a:ext cx="2665141" cy="41280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CHANGING THE WORLD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THROUGH SERVICE PROJECTS</a:t>
            </a: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ЗАЩО ЕКОЛОГИЯ?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Според Европейската агенция по околна среда (EEA) Европа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произвежда около 30 милиона тона пластмасови отпадъци годишно. </a:t>
            </a:r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0" name="Picture 6" descr="krokotak | TREE IN FALL – made from bottle caps">
            <a:extLst>
              <a:ext uri="{FF2B5EF4-FFF2-40B4-BE49-F238E27FC236}">
                <a16:creationId xmlns:a16="http://schemas.microsoft.com/office/drawing/2014/main" id="{D940A1C3-263A-BFE4-FF2A-86E41DB2EB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09" b="30095"/>
          <a:stretch/>
        </p:blipFill>
        <p:spPr bwMode="auto">
          <a:xfrm>
            <a:off x="9875234" y="1706546"/>
            <a:ext cx="1869091" cy="275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44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65597-D670-7103-76E0-77CEA6B4A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8E9B969-26B0-B433-2DBE-15A4212819C8}"/>
              </a:ext>
            </a:extLst>
          </p:cNvPr>
          <p:cNvSpPr/>
          <p:nvPr/>
        </p:nvSpPr>
        <p:spPr>
          <a:xfrm>
            <a:off x="0" y="2006353"/>
            <a:ext cx="12192000" cy="48516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Public Image Resources Toolbox | Rotary District 5810">
            <a:extLst>
              <a:ext uri="{FF2B5EF4-FFF2-40B4-BE49-F238E27FC236}">
                <a16:creationId xmlns:a16="http://schemas.microsoft.com/office/drawing/2014/main" id="{A80F478D-6454-87A5-7EE6-E727F73959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66" y="241968"/>
            <a:ext cx="5060767" cy="151240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06D36C-C4CE-9EE8-5AD5-6C6513AEE18D}"/>
              </a:ext>
            </a:extLst>
          </p:cNvPr>
          <p:cNvSpPr txBox="1"/>
          <p:nvPr/>
        </p:nvSpPr>
        <p:spPr>
          <a:xfrm>
            <a:off x="4692601" y="2405990"/>
            <a:ext cx="32737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Rotary Bulgaria D2482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ROTARY COMMUNITY CORPS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561AA6-7616-C4DC-5838-52EA016F1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301" y="1188705"/>
            <a:ext cx="5421397" cy="542732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967356" y="2405990"/>
            <a:ext cx="270127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CHANGING THE WORLD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THROUGH SERVICE PROJECTS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ЗАЩО ЕКОЛОГИЯ?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Според Европейската агенция по околна среда (EEA) Европа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произвежда около 30 милиона тона пластмасови отпадъци годишно. 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61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69159-C0F0-1164-B222-9F8DB8F6D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8738B8-60D4-ABC1-E9E3-3754127F9E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877" r="5104"/>
          <a:stretch/>
        </p:blipFill>
        <p:spPr>
          <a:xfrm>
            <a:off x="10047847" y="860179"/>
            <a:ext cx="1942162" cy="517760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A07F66-CE0A-464F-5A0A-9DA362F9F34C}"/>
              </a:ext>
            </a:extLst>
          </p:cNvPr>
          <p:cNvSpPr/>
          <p:nvPr/>
        </p:nvSpPr>
        <p:spPr>
          <a:xfrm>
            <a:off x="7065585" y="964202"/>
            <a:ext cx="2486026" cy="6953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96F214-D390-DBDD-AD14-5BBBFA9A8F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9698"/>
          <a:stretch/>
        </p:blipFill>
        <p:spPr>
          <a:xfrm>
            <a:off x="4045278" y="1660015"/>
            <a:ext cx="2162275" cy="41668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E300B7F-42DF-48C0-E036-A4795CC1489C}"/>
              </a:ext>
            </a:extLst>
          </p:cNvPr>
          <p:cNvSpPr/>
          <p:nvPr/>
        </p:nvSpPr>
        <p:spPr>
          <a:xfrm>
            <a:off x="9138253" y="1498223"/>
            <a:ext cx="909594" cy="4276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 descr="Ecological Footprint Method - Greenprints">
            <a:extLst>
              <a:ext uri="{FF2B5EF4-FFF2-40B4-BE49-F238E27FC236}">
                <a16:creationId xmlns:a16="http://schemas.microsoft.com/office/drawing/2014/main" id="{B6E52C12-F109-18CB-538F-45A3B6A46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989" y="437746"/>
            <a:ext cx="4924425" cy="473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Public Image Resources Toolbox | Rotary District 5810">
            <a:extLst>
              <a:ext uri="{FF2B5EF4-FFF2-40B4-BE49-F238E27FC236}">
                <a16:creationId xmlns:a16="http://schemas.microsoft.com/office/drawing/2014/main" id="{3BDA4A52-B8B0-7E0A-382B-6BE2B13FCD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93" y="173928"/>
            <a:ext cx="4792992" cy="14323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F2F7E08-803C-5164-8352-7FA323F01EDA}"/>
              </a:ext>
            </a:extLst>
          </p:cNvPr>
          <p:cNvSpPr/>
          <p:nvPr/>
        </p:nvSpPr>
        <p:spPr>
          <a:xfrm>
            <a:off x="33590" y="1498222"/>
            <a:ext cx="4011688" cy="45395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CHANGING THE WORLD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THROUGH SERVICE PROJECTS</a:t>
            </a: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Очакван ефект?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Припознаване от поне 10 клуба в няколко зони.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Проект с Ротаракт/Интерак.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Припознаване и привличане на познати и любими лица, сродни и други обществени организации и местната власт;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Споделено от Ротаракт......</a:t>
            </a: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6029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E9B969-26B0-B433-2DBE-15A4212819C8}"/>
              </a:ext>
            </a:extLst>
          </p:cNvPr>
          <p:cNvSpPr/>
          <p:nvPr/>
        </p:nvSpPr>
        <p:spPr>
          <a:xfrm>
            <a:off x="0" y="2006353"/>
            <a:ext cx="12192000" cy="48516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Public Image Resources Toolbox | Rotary District 5810">
            <a:extLst>
              <a:ext uri="{FF2B5EF4-FFF2-40B4-BE49-F238E27FC236}">
                <a16:creationId xmlns:a16="http://schemas.microsoft.com/office/drawing/2014/main" id="{B9B33CE1-FF76-2A9D-0178-F2355921D3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66" y="241968"/>
            <a:ext cx="5060767" cy="1512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Picture 8" descr="Rotaract | CLICK 4 ACTION eROTARY">
            <a:extLst>
              <a:ext uri="{FF2B5EF4-FFF2-40B4-BE49-F238E27FC236}">
                <a16:creationId xmlns:a16="http://schemas.microsoft.com/office/drawing/2014/main" id="{64385754-30C3-51BD-05FF-8735A54C1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3752" y="361781"/>
            <a:ext cx="1034182" cy="101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0B010F-9E75-1078-FCB5-0EA4358D3028}"/>
              </a:ext>
            </a:extLst>
          </p:cNvPr>
          <p:cNvSpPr txBox="1"/>
          <p:nvPr/>
        </p:nvSpPr>
        <p:spPr>
          <a:xfrm>
            <a:off x="4582347" y="2727965"/>
            <a:ext cx="30273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Rotary Bulgaria D2482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Community Service </a:t>
            </a: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2D4667-3188-FE0C-C68C-4F63DF0F458B}"/>
              </a:ext>
            </a:extLst>
          </p:cNvPr>
          <p:cNvSpPr txBox="1"/>
          <p:nvPr/>
        </p:nvSpPr>
        <p:spPr>
          <a:xfrm>
            <a:off x="802887" y="1197120"/>
            <a:ext cx="1195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D2482, Bulgaria</a:t>
            </a:r>
            <a:endParaRPr kumimoji="0" lang="bg-BG" sz="12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3F03E9-72A9-EFDD-5F91-9DECBCCB2631}"/>
              </a:ext>
            </a:extLst>
          </p:cNvPr>
          <p:cNvSpPr txBox="1"/>
          <p:nvPr/>
        </p:nvSpPr>
        <p:spPr>
          <a:xfrm>
            <a:off x="10107587" y="1427952"/>
            <a:ext cx="267013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Tsvetelina Maymarova-PHF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D2482 Community Service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Committee Chair 202</a:t>
            </a:r>
            <a:r>
              <a:rPr kumimoji="0" lang="bg-BG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-202</a:t>
            </a:r>
            <a:r>
              <a:rPr kumimoji="0" lang="bg-BG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7999" y="3804629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Национална Ротари Кауза:</a:t>
            </a:r>
            <a:br>
              <a:rPr kumimoji="0" lang="bg-BG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РОТАРИ ЗА ЗЕМЯТА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ПРОМЯНАТА ЗАПОЧВА ОТ МЕН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 ПОГЛЕД КЪМ БЪДЕЩЕТО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ОБСЪЖДАНЕ </a:t>
            </a:r>
          </a:p>
        </p:txBody>
      </p:sp>
    </p:spTree>
    <p:extLst>
      <p:ext uri="{BB962C8B-B14F-4D97-AF65-F5344CB8AC3E}">
        <p14:creationId xmlns:p14="http://schemas.microsoft.com/office/powerpoint/2010/main" val="3818379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ublic Image Resources Toolbox | Rotary District 5810">
            <a:extLst>
              <a:ext uri="{FF2B5EF4-FFF2-40B4-BE49-F238E27FC236}">
                <a16:creationId xmlns:a16="http://schemas.microsoft.com/office/drawing/2014/main" id="{3FEF19B1-6760-CBD1-C361-166B5E5456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57" y="590772"/>
            <a:ext cx="3852169" cy="115121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56AD00B-FCCF-CE6F-C2D8-CA3C68E77C99}"/>
              </a:ext>
            </a:extLst>
          </p:cNvPr>
          <p:cNvGrpSpPr/>
          <p:nvPr/>
        </p:nvGrpSpPr>
        <p:grpSpPr>
          <a:xfrm>
            <a:off x="3443211" y="282103"/>
            <a:ext cx="4862042" cy="5749046"/>
            <a:chOff x="3429904" y="535132"/>
            <a:chExt cx="4862042" cy="5761758"/>
          </a:xfrm>
        </p:grpSpPr>
        <p:pic>
          <p:nvPicPr>
            <p:cNvPr id="2050" name="Picture 2" descr="Globe Computer Icons, globe, world, sphere png | PNGEgg">
              <a:extLst>
                <a:ext uri="{FF2B5EF4-FFF2-40B4-BE49-F238E27FC236}">
                  <a16:creationId xmlns:a16="http://schemas.microsoft.com/office/drawing/2014/main" id="{53A279A3-E944-4AE3-7E6D-CB96EDB281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7" t="782" r="24747" b="6960"/>
            <a:stretch/>
          </p:blipFill>
          <p:spPr bwMode="auto">
            <a:xfrm>
              <a:off x="3595255" y="1797627"/>
              <a:ext cx="4333009" cy="449926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Planet earth icon with leaf protecting it. Save the world, eco-friendly  symbol. Protect the environment. 22206248 Vector Art at Vecteezy">
              <a:extLst>
                <a:ext uri="{FF2B5EF4-FFF2-40B4-BE49-F238E27FC236}">
                  <a16:creationId xmlns:a16="http://schemas.microsoft.com/office/drawing/2014/main" id="{B9E1C59B-C058-0040-7094-DD60E456372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85" t="4394" r="12070" b="50000"/>
            <a:stretch/>
          </p:blipFill>
          <p:spPr bwMode="auto">
            <a:xfrm>
              <a:off x="3522519" y="535132"/>
              <a:ext cx="4769427" cy="312766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 descr="Public Image Resources Toolbox | Rotary District 5810">
              <a:extLst>
                <a:ext uri="{FF2B5EF4-FFF2-40B4-BE49-F238E27FC236}">
                  <a16:creationId xmlns:a16="http://schemas.microsoft.com/office/drawing/2014/main" id="{60DAFF24-07C2-3A98-02A9-F3AB5CC83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375"/>
            <a:stretch/>
          </p:blipFill>
          <p:spPr bwMode="auto">
            <a:xfrm>
              <a:off x="5143501" y="947748"/>
              <a:ext cx="2355212" cy="13903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66A90F3-351A-F521-B1C0-E8EA66DCCBAC}"/>
                </a:ext>
              </a:extLst>
            </p:cNvPr>
            <p:cNvSpPr txBox="1"/>
            <p:nvPr/>
          </p:nvSpPr>
          <p:spPr>
            <a:xfrm>
              <a:off x="3429904" y="4075412"/>
              <a:ext cx="4663709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ЗА ЗЕМЯТА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18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haroni" panose="02010803020104030203" pitchFamily="2" charset="-79"/>
                </a:rPr>
                <a:t>ПРОМЯНАТА ЗАПОЧВА ОТ МЕН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625E380-1E38-E271-BCB4-005A453AEA44}"/>
              </a:ext>
            </a:extLst>
          </p:cNvPr>
          <p:cNvSpPr txBox="1"/>
          <p:nvPr/>
        </p:nvSpPr>
        <p:spPr>
          <a:xfrm>
            <a:off x="8748790" y="1263015"/>
            <a:ext cx="29198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CHANGING THE WORLD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THROUGH SERVICE PROJECTS</a:t>
            </a:r>
          </a:p>
        </p:txBody>
      </p:sp>
    </p:spTree>
    <p:extLst>
      <p:ext uri="{BB962C8B-B14F-4D97-AF65-F5344CB8AC3E}">
        <p14:creationId xmlns:p14="http://schemas.microsoft.com/office/powerpoint/2010/main" val="3475713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42266E0-DADC-B1EA-2DC8-EEDF1D1340E7}"/>
              </a:ext>
            </a:extLst>
          </p:cNvPr>
          <p:cNvGrpSpPr/>
          <p:nvPr/>
        </p:nvGrpSpPr>
        <p:grpSpPr>
          <a:xfrm>
            <a:off x="7907612" y="1301157"/>
            <a:ext cx="4144958" cy="4584077"/>
            <a:chOff x="3429904" y="535132"/>
            <a:chExt cx="4862042" cy="5761758"/>
          </a:xfrm>
        </p:grpSpPr>
        <p:pic>
          <p:nvPicPr>
            <p:cNvPr id="7" name="Picture 6" descr="Globe Computer Icons, globe, world, sphere png | PNGEgg">
              <a:extLst>
                <a:ext uri="{FF2B5EF4-FFF2-40B4-BE49-F238E27FC236}">
                  <a16:creationId xmlns:a16="http://schemas.microsoft.com/office/drawing/2014/main" id="{A3489D90-0F7F-BE87-BD03-B4CDB266AC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7" t="782" r="24747" b="6960"/>
            <a:stretch/>
          </p:blipFill>
          <p:spPr bwMode="auto">
            <a:xfrm>
              <a:off x="3595255" y="1797627"/>
              <a:ext cx="4333009" cy="449926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Planet earth icon with leaf protecting it. Save the world, eco-friendly  symbol. Protect the environment. 22206248 Vector Art at Vecteezy">
              <a:extLst>
                <a:ext uri="{FF2B5EF4-FFF2-40B4-BE49-F238E27FC236}">
                  <a16:creationId xmlns:a16="http://schemas.microsoft.com/office/drawing/2014/main" id="{5941E549-D14C-1877-E4FC-09B8B4D1C6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85" t="4394" r="12070" b="50000"/>
            <a:stretch/>
          </p:blipFill>
          <p:spPr bwMode="auto">
            <a:xfrm>
              <a:off x="3522519" y="535132"/>
              <a:ext cx="4769427" cy="312766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Public Image Resources Toolbox | Rotary District 5810">
              <a:extLst>
                <a:ext uri="{FF2B5EF4-FFF2-40B4-BE49-F238E27FC236}">
                  <a16:creationId xmlns:a16="http://schemas.microsoft.com/office/drawing/2014/main" id="{F21DA5E0-19A3-C454-231F-49C11D234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375"/>
            <a:stretch/>
          </p:blipFill>
          <p:spPr bwMode="auto">
            <a:xfrm>
              <a:off x="5143501" y="947748"/>
              <a:ext cx="2355212" cy="13903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0E1BFB4-1049-8485-EF42-6080A466EBFE}"/>
                </a:ext>
              </a:extLst>
            </p:cNvPr>
            <p:cNvSpPr txBox="1"/>
            <p:nvPr/>
          </p:nvSpPr>
          <p:spPr>
            <a:xfrm>
              <a:off x="3429904" y="4075412"/>
              <a:ext cx="4663709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ЗА ЗЕМЯТА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18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haroni" panose="02010803020104030203" pitchFamily="2" charset="-79"/>
                </a:rPr>
                <a:t>ПРОМЯНАТА ЗАПОЧВА ОТ МЕН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5122" name="Picture 2" descr="Office building - Free buildings icons">
            <a:extLst>
              <a:ext uri="{FF2B5EF4-FFF2-40B4-BE49-F238E27FC236}">
                <a16:creationId xmlns:a16="http://schemas.microsoft.com/office/drawing/2014/main" id="{A93C812C-2E20-8A9A-22AA-4FCD281DD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70" y="200890"/>
            <a:ext cx="5281853" cy="561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9F676C-5620-B865-1917-BD2B2DFC89D8}"/>
              </a:ext>
            </a:extLst>
          </p:cNvPr>
          <p:cNvSpPr txBox="1"/>
          <p:nvPr/>
        </p:nvSpPr>
        <p:spPr>
          <a:xfrm>
            <a:off x="5569527" y="1301157"/>
            <a:ext cx="2971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В ЕДНИ ОФИС ДО 8 СЛУЖИТЕЛИ    от ПЛАСТМАСОВИТЕ ЧАШКИ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bg-BG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се генерират над </a:t>
            </a:r>
            <a:r>
              <a:rPr kumimoji="0" lang="bg-BG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11 000 чашки  годишно</a:t>
            </a:r>
          </a:p>
        </p:txBody>
      </p:sp>
      <p:pic>
        <p:nvPicPr>
          <p:cNvPr id="4" name="Picture 2" descr="Plastic Cup Prohibition Sign On White: ภาพประกอบสต็อก 1461680873 |  Shutterstock">
            <a:extLst>
              <a:ext uri="{FF2B5EF4-FFF2-40B4-BE49-F238E27FC236}">
                <a16:creationId xmlns:a16="http://schemas.microsoft.com/office/drawing/2014/main" id="{DEE0E0DD-0E81-CAF8-4193-DA61FB1C24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83"/>
          <a:stretch/>
        </p:blipFill>
        <p:spPr bwMode="auto">
          <a:xfrm>
            <a:off x="525270" y="476789"/>
            <a:ext cx="1606455" cy="14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New Single Use Coffee Cup Charge - Swinford Tidy Towns">
            <a:extLst>
              <a:ext uri="{FF2B5EF4-FFF2-40B4-BE49-F238E27FC236}">
                <a16:creationId xmlns:a16="http://schemas.microsoft.com/office/drawing/2014/main" id="{848FD300-18D4-09B5-14BB-F54A632E9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459" y="2558423"/>
            <a:ext cx="2028825" cy="128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reland to introduce 'latte levy' on disposable coffee cups by 2021 - World  Coffee Portal">
            <a:extLst>
              <a:ext uri="{FF2B5EF4-FFF2-40B4-BE49-F238E27FC236}">
                <a16:creationId xmlns:a16="http://schemas.microsoft.com/office/drawing/2014/main" id="{25857FAF-39F2-DD52-62E8-34D9DEF8E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123" y="3754687"/>
            <a:ext cx="2028825" cy="2062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381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353D10-19D1-46CD-6A40-5DEADF06E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889" y="190403"/>
            <a:ext cx="8016663" cy="5596074"/>
          </a:xfrm>
          <a:prstGeom prst="rect">
            <a:avLst/>
          </a:prstGeom>
        </p:spPr>
      </p:pic>
      <p:pic>
        <p:nvPicPr>
          <p:cNvPr id="4" name="Picture 3" descr="Public Image Resources Toolbox | Rotary District 5810">
            <a:extLst>
              <a:ext uri="{FF2B5EF4-FFF2-40B4-BE49-F238E27FC236}">
                <a16:creationId xmlns:a16="http://schemas.microsoft.com/office/drawing/2014/main" id="{C8B249E0-E874-E61C-6D09-6FDEA14FA4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67" y="241968"/>
            <a:ext cx="2398254" cy="7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A7FF6E-A082-080B-EA21-D2FC3275DC87}"/>
              </a:ext>
            </a:extLst>
          </p:cNvPr>
          <p:cNvSpPr txBox="1"/>
          <p:nvPr/>
        </p:nvSpPr>
        <p:spPr>
          <a:xfrm>
            <a:off x="706712" y="5485665"/>
            <a:ext cx="2214909" cy="60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Tsvetelina Maymarova-PHF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D2482 Community Service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Committee Chair 202</a:t>
            </a:r>
            <a:r>
              <a:rPr kumimoji="0" lang="bg-BG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-202</a:t>
            </a:r>
            <a:r>
              <a:rPr kumimoji="0" lang="bg-BG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FD997E-589E-53C1-FA69-7CCFDA83877A}"/>
              </a:ext>
            </a:extLst>
          </p:cNvPr>
          <p:cNvSpPr/>
          <p:nvPr/>
        </p:nvSpPr>
        <p:spPr>
          <a:xfrm>
            <a:off x="256480" y="1158135"/>
            <a:ext cx="2665141" cy="41280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CHANGING THE WORLD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THROUGH SERVICE PROJECTS</a:t>
            </a: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ЗАЩО ЕКОЛОГИЯ?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Според Европейската агенция по околна среда (EEA) Европа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произвежда около 30 милиона тона пластмасови отпадъци годишно. 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768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BE82FD17-5D47-A233-C371-463A0F843CAD}"/>
              </a:ext>
            </a:extLst>
          </p:cNvPr>
          <p:cNvSpPr txBox="1"/>
          <p:nvPr/>
        </p:nvSpPr>
        <p:spPr>
          <a:xfrm>
            <a:off x="4129129" y="229168"/>
            <a:ext cx="4177747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/>
                <a:ea typeface="+mn-ea"/>
                <a:cs typeface="+mn-cs"/>
              </a:rPr>
              <a:t>Национална Ротари Казуа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9176BD-A553-0E27-19F6-CAA504319991}"/>
              </a:ext>
            </a:extLst>
          </p:cNvPr>
          <p:cNvSpPr txBox="1"/>
          <p:nvPr/>
        </p:nvSpPr>
        <p:spPr>
          <a:xfrm>
            <a:off x="3299465" y="503490"/>
            <a:ext cx="5570961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/>
                <a:ea typeface="+mn-ea"/>
                <a:cs typeface="+mn-cs"/>
              </a:rPr>
              <a:t>За приобщаване и обозначаване на обекти стикери и сертификати в няколко екологични категории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Едно лого в 5 категории: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Зелена енергия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Рециклиране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Разделено събиране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Без пластмаса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Пречистваттелни станции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Участват:</a:t>
            </a:r>
            <a:r>
              <a:rPr kumimoji="0" lang="bg-BG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„физически лица, стопански обекти, дейности във всички схфери на стопанския и социален живот, дейност, Обект /хотел</a:t>
            </a:r>
            <a:r>
              <a:rPr kumimoji="0" lang="bg-BG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 </a:t>
            </a:r>
            <a:r>
              <a:rPr kumimoji="0" lang="bg-BG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Детска градина</a:t>
            </a: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CDE335-6B6C-961E-B98D-D9A1F4CF6ED5}"/>
              </a:ext>
            </a:extLst>
          </p:cNvPr>
          <p:cNvSpPr txBox="1"/>
          <p:nvPr/>
        </p:nvSpPr>
        <p:spPr>
          <a:xfrm>
            <a:off x="9006387" y="3382887"/>
            <a:ext cx="8963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</a:t>
            </a:r>
            <a:r>
              <a:rPr kumimoji="0" lang="bg-BG" sz="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248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BULGARIA</a:t>
            </a:r>
            <a:endParaRPr kumimoji="0" lang="bg-BG" sz="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DE8D8A9-03AC-CE41-541E-46669922B0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3" t="12499" r="14000" b="13167"/>
          <a:stretch/>
        </p:blipFill>
        <p:spPr>
          <a:xfrm>
            <a:off x="8378412" y="418289"/>
            <a:ext cx="3752497" cy="404921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4C1C024-84CB-1EB7-4FFF-E2F90F3BE504}"/>
              </a:ext>
            </a:extLst>
          </p:cNvPr>
          <p:cNvGrpSpPr/>
          <p:nvPr/>
        </p:nvGrpSpPr>
        <p:grpSpPr>
          <a:xfrm>
            <a:off x="8533808" y="1991261"/>
            <a:ext cx="1884371" cy="2249065"/>
            <a:chOff x="695869" y="3870257"/>
            <a:chExt cx="2109967" cy="228049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EB275B6-F233-3903-F738-E1518900D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7810" t="-9565" r="19296" b="40247"/>
            <a:stretch/>
          </p:blipFill>
          <p:spPr>
            <a:xfrm>
              <a:off x="776228" y="4012744"/>
              <a:ext cx="1949251" cy="1834819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1" name="Picture 10" descr="Public Image Resources Toolbox | Rotary District 5810">
              <a:extLst>
                <a:ext uri="{FF2B5EF4-FFF2-40B4-BE49-F238E27FC236}">
                  <a16:creationId xmlns:a16="http://schemas.microsoft.com/office/drawing/2014/main" id="{844B1EB0-E02D-F227-5F97-FFBD6B6BA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664"/>
            <a:stretch/>
          </p:blipFill>
          <p:spPr bwMode="auto">
            <a:xfrm>
              <a:off x="1574572" y="3870257"/>
              <a:ext cx="1191086" cy="7364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1CA598-824E-E831-8239-D9BCB4B804A5}"/>
                </a:ext>
              </a:extLst>
            </p:cNvPr>
            <p:cNvSpPr txBox="1"/>
            <p:nvPr/>
          </p:nvSpPr>
          <p:spPr>
            <a:xfrm>
              <a:off x="695869" y="5365921"/>
              <a:ext cx="2109967" cy="7848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ЗА ЗЕМЯТА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ПРОМЯНАТА ЗАПОЧВА ОТ МЕН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932E7333-0D48-C815-FD80-58AA49014E7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797" t="4962" r="17889" b="10388"/>
          <a:stretch/>
        </p:blipFill>
        <p:spPr>
          <a:xfrm>
            <a:off x="69022" y="2600679"/>
            <a:ext cx="3476595" cy="2505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BF2EED6-3417-45CB-81BE-DC386E1B579F}"/>
              </a:ext>
            </a:extLst>
          </p:cNvPr>
          <p:cNvSpPr txBox="1"/>
          <p:nvPr/>
        </p:nvSpPr>
        <p:spPr>
          <a:xfrm>
            <a:off x="3689535" y="4061924"/>
            <a:ext cx="4718031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Стикер/Сертификат се получава от партньорски обект след подписване на меморандум, че обекта се е запознал с условията, запознал е членовете на обекта/офиса и те се съгласяват да не ползват пласмасови чаши/шишета и чинии в обекта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052" name="Picture 4" descr="What Do Plastic Recycling Symbols and Numbers Mean?">
            <a:extLst>
              <a:ext uri="{FF2B5EF4-FFF2-40B4-BE49-F238E27FC236}">
                <a16:creationId xmlns:a16="http://schemas.microsoft.com/office/drawing/2014/main" id="{F19F894B-2C99-8EDB-EC46-A92605F35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8179" y="3546555"/>
            <a:ext cx="696805" cy="6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What Do Plastic Recycling Symbols and Numbers Mean?">
            <a:extLst>
              <a:ext uri="{FF2B5EF4-FFF2-40B4-BE49-F238E27FC236}">
                <a16:creationId xmlns:a16="http://schemas.microsoft.com/office/drawing/2014/main" id="{0E9C1025-A48D-1424-72C3-A74142B04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57" y="3833779"/>
            <a:ext cx="696805" cy="6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F8B213-55F1-862B-2B6E-E2FE12AA108D}"/>
              </a:ext>
            </a:extLst>
          </p:cNvPr>
          <p:cNvSpPr txBox="1"/>
          <p:nvPr/>
        </p:nvSpPr>
        <p:spPr>
          <a:xfrm>
            <a:off x="8385175" y="4816000"/>
            <a:ext cx="36771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Mrs. Tsvetelina Maymarova-PHF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district2482.com@gmail.com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5398DD9-9B42-644F-67CB-DC70E77A35C6}"/>
              </a:ext>
            </a:extLst>
          </p:cNvPr>
          <p:cNvGrpSpPr/>
          <p:nvPr/>
        </p:nvGrpSpPr>
        <p:grpSpPr>
          <a:xfrm>
            <a:off x="299000" y="30623"/>
            <a:ext cx="2271680" cy="2550017"/>
            <a:chOff x="3429904" y="535132"/>
            <a:chExt cx="4862042" cy="5761758"/>
          </a:xfrm>
        </p:grpSpPr>
        <p:pic>
          <p:nvPicPr>
            <p:cNvPr id="21" name="Picture 2" descr="Globe Computer Icons, globe, world, sphere png | PNGEgg">
              <a:extLst>
                <a:ext uri="{FF2B5EF4-FFF2-40B4-BE49-F238E27FC236}">
                  <a16:creationId xmlns:a16="http://schemas.microsoft.com/office/drawing/2014/main" id="{D9AF595D-082F-45B8-24BF-3B5D5B3AEB0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7" t="782" r="24747" b="6960"/>
            <a:stretch/>
          </p:blipFill>
          <p:spPr bwMode="auto">
            <a:xfrm>
              <a:off x="3595255" y="1797627"/>
              <a:ext cx="4333009" cy="449926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Planet earth icon with leaf protecting it. Save the world, eco-friendly  symbol. Protect the environment. 22206248 Vector Art at Vecteezy">
              <a:extLst>
                <a:ext uri="{FF2B5EF4-FFF2-40B4-BE49-F238E27FC236}">
                  <a16:creationId xmlns:a16="http://schemas.microsoft.com/office/drawing/2014/main" id="{B7CB7DEF-38A3-1068-C27F-B138937059E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85" t="4394" r="12070" b="50000"/>
            <a:stretch/>
          </p:blipFill>
          <p:spPr bwMode="auto">
            <a:xfrm>
              <a:off x="3522519" y="535132"/>
              <a:ext cx="4769427" cy="312766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2" descr="Public Image Resources Toolbox | Rotary District 5810">
              <a:extLst>
                <a:ext uri="{FF2B5EF4-FFF2-40B4-BE49-F238E27FC236}">
                  <a16:creationId xmlns:a16="http://schemas.microsoft.com/office/drawing/2014/main" id="{96BBE9F3-39D1-43E4-99BD-3920F307E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375"/>
            <a:stretch/>
          </p:blipFill>
          <p:spPr bwMode="auto">
            <a:xfrm>
              <a:off x="5143501" y="947748"/>
              <a:ext cx="2355212" cy="13903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29F6CD1-38D6-ABC7-8BB4-FCD50924C566}"/>
                </a:ext>
              </a:extLst>
            </p:cNvPr>
            <p:cNvSpPr txBox="1"/>
            <p:nvPr/>
          </p:nvSpPr>
          <p:spPr>
            <a:xfrm>
              <a:off x="3429904" y="4075411"/>
              <a:ext cx="4663709" cy="16955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ЗА ЗЕМЯТА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haroni" panose="02010803020104030203" pitchFamily="2" charset="-79"/>
                </a:rPr>
                <a:t>ПРОМЯНАТА ЗАПОЧВА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haroni" panose="02010803020104030203" pitchFamily="2" charset="-79"/>
                </a:rPr>
                <a:t>ОТ МЕН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E330607-B8A0-5520-337F-A38AD07E0775}"/>
              </a:ext>
            </a:extLst>
          </p:cNvPr>
          <p:cNvGrpSpPr/>
          <p:nvPr/>
        </p:nvGrpSpPr>
        <p:grpSpPr>
          <a:xfrm>
            <a:off x="-34157" y="3512042"/>
            <a:ext cx="1388066" cy="1414443"/>
            <a:chOff x="3373246" y="535132"/>
            <a:chExt cx="4918700" cy="5761758"/>
          </a:xfrm>
        </p:grpSpPr>
        <p:pic>
          <p:nvPicPr>
            <p:cNvPr id="26" name="Picture 2" descr="Globe Computer Icons, globe, world, sphere png | PNGEgg">
              <a:extLst>
                <a:ext uri="{FF2B5EF4-FFF2-40B4-BE49-F238E27FC236}">
                  <a16:creationId xmlns:a16="http://schemas.microsoft.com/office/drawing/2014/main" id="{AA594359-E090-7D5E-EDBB-9E9FEF7E37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7" t="782" r="24747" b="6960"/>
            <a:stretch/>
          </p:blipFill>
          <p:spPr bwMode="auto">
            <a:xfrm>
              <a:off x="3595255" y="1797627"/>
              <a:ext cx="4333009" cy="449926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 descr="Planet earth icon with leaf protecting it. Save the world, eco-friendly  symbol. Protect the environment. 22206248 Vector Art at Vecteezy">
              <a:extLst>
                <a:ext uri="{FF2B5EF4-FFF2-40B4-BE49-F238E27FC236}">
                  <a16:creationId xmlns:a16="http://schemas.microsoft.com/office/drawing/2014/main" id="{EB64BCB0-9C85-8ED7-8671-50E9ED67999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85" t="4394" r="12070" b="50000"/>
            <a:stretch/>
          </p:blipFill>
          <p:spPr bwMode="auto">
            <a:xfrm>
              <a:off x="3522519" y="535132"/>
              <a:ext cx="4769427" cy="312766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7" descr="Public Image Resources Toolbox | Rotary District 5810">
              <a:extLst>
                <a:ext uri="{FF2B5EF4-FFF2-40B4-BE49-F238E27FC236}">
                  <a16:creationId xmlns:a16="http://schemas.microsoft.com/office/drawing/2014/main" id="{49CC1CE1-1ACA-90A2-ED46-7F4D2AE09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375"/>
            <a:stretch/>
          </p:blipFill>
          <p:spPr bwMode="auto">
            <a:xfrm>
              <a:off x="5143501" y="947748"/>
              <a:ext cx="2355212" cy="13903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B9D6F96-C1B7-FF99-95C4-E5F30EDD7C6F}"/>
                </a:ext>
              </a:extLst>
            </p:cNvPr>
            <p:cNvSpPr txBox="1"/>
            <p:nvPr/>
          </p:nvSpPr>
          <p:spPr>
            <a:xfrm>
              <a:off x="3373246" y="3097236"/>
              <a:ext cx="4663709" cy="16955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ЗА ЗЕМЯТА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8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haroni" panose="02010803020104030203" pitchFamily="2" charset="-79"/>
                </a:rPr>
                <a:t>ПРОМЯНАТА ЗАПОЧВА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8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haroni" panose="02010803020104030203" pitchFamily="2" charset="-79"/>
                </a:rPr>
                <a:t>ОТ МЕН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170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/>
          </p:cNvSpPr>
          <p:nvPr/>
        </p:nvSpPr>
        <p:spPr>
          <a:xfrm>
            <a:off x="563880" y="3083976"/>
            <a:ext cx="1107948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2"/>
                </a:solidFill>
                <a:latin typeface="Georgia"/>
                <a:ea typeface="+mn-ea"/>
                <a:cs typeface="Georgi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Благодаря за вниманието!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60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"/>
          <p:cNvSpPr txBox="1">
            <a:spLocks/>
          </p:cNvSpPr>
          <p:nvPr/>
        </p:nvSpPr>
        <p:spPr>
          <a:xfrm>
            <a:off x="563880" y="2781165"/>
            <a:ext cx="11079480" cy="116003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2"/>
                </a:solidFill>
                <a:latin typeface="Georgia"/>
                <a:ea typeface="+mn-ea"/>
                <a:cs typeface="Georgi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ПРЕВЕНЦИЯ НА ЗАВИСИМОСТИ СРЕД МЛАДИТЕ ХОРА</a:t>
            </a:r>
            <a:endParaRPr kumimoji="0" lang="bg-BG" sz="4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/>
              <a:ea typeface="+mn-ea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0" y="4566602"/>
            <a:ext cx="12192000" cy="12652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Програма на Дистрикт 2482, България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</a:br>
            <a:r>
              <a:rPr kumimoji="0" lang="bg-BG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ПРЕВЕНЦИЯ НА ЗАВИСИМОСТИ</a:t>
            </a:r>
            <a:br>
              <a:rPr kumimoji="0" lang="bg-BG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5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април 2025 г.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115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2147888"/>
            <a:ext cx="12128500" cy="282035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bg-BG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Програма </a:t>
            </a:r>
            <a:br>
              <a:rPr lang="bg-BG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АНТИДРОГА</a:t>
            </a:r>
            <a:br>
              <a:rPr lang="bg-BG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1996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439832" y="357341"/>
            <a:ext cx="3225875" cy="775480"/>
            <a:chOff x="8656232" y="540221"/>
            <a:chExt cx="3225875" cy="775480"/>
          </a:xfrm>
        </p:grpSpPr>
        <p:pic>
          <p:nvPicPr>
            <p:cNvPr id="8" name="Picture 2" descr="E:\000000000000000000 Zone 21B\D2482\Margarita blanka\T2425EN-Logo-RGB.png">
              <a:extLst>
                <a:ext uri="{FF2B5EF4-FFF2-40B4-BE49-F238E27FC236}">
                  <a16:creationId xmlns:a16="http://schemas.microsoft.com/office/drawing/2014/main" id="{A4EFAAAC-0ED3-462A-B0A0-DBE6DF73C2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3724" y="647727"/>
              <a:ext cx="1128383" cy="6679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Картина 12">
              <a:extLst>
                <a:ext uri="{FF2B5EF4-FFF2-40B4-BE49-F238E27FC236}">
                  <a16:creationId xmlns:a16="http://schemas.microsoft.com/office/drawing/2014/main" id="{02EFAFBC-1C8C-4568-A657-FA111CE6B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6232" y="540221"/>
              <a:ext cx="1863500" cy="775479"/>
            </a:xfrm>
            <a:prstGeom prst="rect">
              <a:avLst/>
            </a:prstGeom>
          </p:spPr>
        </p:pic>
        <p:cxnSp>
          <p:nvCxnSpPr>
            <p:cNvPr id="10" name="Straight Connector 7">
              <a:extLst>
                <a:ext uri="{FF2B5EF4-FFF2-40B4-BE49-F238E27FC236}">
                  <a16:creationId xmlns:a16="http://schemas.microsoft.com/office/drawing/2014/main" id="{48DA88E7-1166-46AF-8543-78CD0A5465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655943" y="540222"/>
              <a:ext cx="0" cy="775479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3711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888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3295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3042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970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5912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281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619568"/>
            <a:ext cx="12128500" cy="227171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bg-BG" sz="4000" dirty="0"/>
              <a:t>Програма </a:t>
            </a:r>
            <a:br>
              <a:rPr lang="en-US" sz="4000" dirty="0"/>
            </a:br>
            <a:r>
              <a:rPr lang="bg-BG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ПРЕВЕНЦИЯ НА ЗАВИСИМОСТИ</a:t>
            </a:r>
            <a:b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2024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439832" y="357341"/>
            <a:ext cx="3225875" cy="775480"/>
            <a:chOff x="8656232" y="540221"/>
            <a:chExt cx="3225875" cy="775480"/>
          </a:xfrm>
        </p:grpSpPr>
        <p:pic>
          <p:nvPicPr>
            <p:cNvPr id="8" name="Picture 2" descr="E:\000000000000000000 Zone 21B\D2482\Margarita blanka\T2425EN-Logo-RGB.png">
              <a:extLst>
                <a:ext uri="{FF2B5EF4-FFF2-40B4-BE49-F238E27FC236}">
                  <a16:creationId xmlns:a16="http://schemas.microsoft.com/office/drawing/2014/main" id="{A4EFAAAC-0ED3-462A-B0A0-DBE6DF73C2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3724" y="647727"/>
              <a:ext cx="1128383" cy="6679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Картина 12">
              <a:extLst>
                <a:ext uri="{FF2B5EF4-FFF2-40B4-BE49-F238E27FC236}">
                  <a16:creationId xmlns:a16="http://schemas.microsoft.com/office/drawing/2014/main" id="{02EFAFBC-1C8C-4568-A657-FA111CE6B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6232" y="540221"/>
              <a:ext cx="1863500" cy="775479"/>
            </a:xfrm>
            <a:prstGeom prst="rect">
              <a:avLst/>
            </a:prstGeom>
          </p:spPr>
        </p:pic>
        <p:cxnSp>
          <p:nvCxnSpPr>
            <p:cNvPr id="10" name="Straight Connector 7">
              <a:extLst>
                <a:ext uri="{FF2B5EF4-FFF2-40B4-BE49-F238E27FC236}">
                  <a16:creationId xmlns:a16="http://schemas.microsoft.com/office/drawing/2014/main" id="{48DA88E7-1166-46AF-8543-78CD0A5465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655943" y="540222"/>
              <a:ext cx="0" cy="775479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/>
          <p:cNvSpPr txBox="1">
            <a:spLocks/>
          </p:cNvSpPr>
          <p:nvPr/>
        </p:nvSpPr>
        <p:spPr>
          <a:xfrm>
            <a:off x="477520" y="4045980"/>
            <a:ext cx="11247120" cy="1674099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Ротари клубове </a:t>
            </a:r>
            <a:r>
              <a:rPr kumimoji="0" lang="bg-BG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Бургас, Русе-Дунав, Стара Загора, Свищов, Габрово, Балчик</a:t>
            </a: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и други. </a:t>
            </a:r>
            <a:b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Установени са контакти със съседни дистрикти за </a:t>
            </a:r>
            <a:r>
              <a:rPr kumimoji="0" lang="bg-BG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координирани действия в името на живота</a:t>
            </a: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b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Включва</a:t>
            </a: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срещи, дискусии, лектории, кампании, активна работа с млади хора и родители, и не се ограничава само до тях. 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g-BG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096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242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0840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8375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4667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3752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93844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6386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5984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57324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81315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68602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41469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82776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0517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0553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24044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579563"/>
            <a:ext cx="12128500" cy="122396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bg-BG" sz="4000" dirty="0"/>
              <a:t>Ние, ротарианците сме </a:t>
            </a:r>
            <a:br>
              <a:rPr lang="en-US" sz="4000" dirty="0"/>
            </a:br>
            <a:r>
              <a:rPr lang="bg-BG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ХОРА НА ДЕЙСТВИЕТО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439832" y="357341"/>
            <a:ext cx="3225875" cy="775480"/>
            <a:chOff x="8656232" y="540221"/>
            <a:chExt cx="3225875" cy="775480"/>
          </a:xfrm>
        </p:grpSpPr>
        <p:pic>
          <p:nvPicPr>
            <p:cNvPr id="8" name="Picture 2" descr="E:\000000000000000000 Zone 21B\D2482\Margarita blanka\T2425EN-Logo-RGB.png">
              <a:extLst>
                <a:ext uri="{FF2B5EF4-FFF2-40B4-BE49-F238E27FC236}">
                  <a16:creationId xmlns:a16="http://schemas.microsoft.com/office/drawing/2014/main" id="{A4EFAAAC-0ED3-462A-B0A0-DBE6DF73C2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3724" y="647727"/>
              <a:ext cx="1128383" cy="6679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Картина 12">
              <a:extLst>
                <a:ext uri="{FF2B5EF4-FFF2-40B4-BE49-F238E27FC236}">
                  <a16:creationId xmlns:a16="http://schemas.microsoft.com/office/drawing/2014/main" id="{02EFAFBC-1C8C-4568-A657-FA111CE6B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6232" y="540221"/>
              <a:ext cx="1863500" cy="775479"/>
            </a:xfrm>
            <a:prstGeom prst="rect">
              <a:avLst/>
            </a:prstGeom>
          </p:spPr>
        </p:pic>
        <p:cxnSp>
          <p:nvCxnSpPr>
            <p:cNvPr id="10" name="Straight Connector 7">
              <a:extLst>
                <a:ext uri="{FF2B5EF4-FFF2-40B4-BE49-F238E27FC236}">
                  <a16:creationId xmlns:a16="http://schemas.microsoft.com/office/drawing/2014/main" id="{48DA88E7-1166-46AF-8543-78CD0A5465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655943" y="540222"/>
              <a:ext cx="0" cy="775479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0" y="2936240"/>
            <a:ext cx="12128740" cy="2032000"/>
            <a:chOff x="238962" y="1463040"/>
            <a:chExt cx="12128740" cy="4223190"/>
          </a:xfrm>
        </p:grpSpPr>
        <p:sp>
          <p:nvSpPr>
            <p:cNvPr id="12" name="Title 3"/>
            <p:cNvSpPr txBox="1">
              <a:spLocks/>
            </p:cNvSpPr>
            <p:nvPr/>
          </p:nvSpPr>
          <p:spPr>
            <a:xfrm>
              <a:off x="238962" y="1463040"/>
              <a:ext cx="12128740" cy="42231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b="1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В младите хора припознаваме като нашето бъдеще са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 </a:t>
              </a:r>
              <a:r>
                <a:rPr kumimoji="0" lang="bg-BG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– както в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</a:br>
              <a:r>
                <a:rPr kumimoji="0" lang="bg-BG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              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INTER</a:t>
              </a:r>
              <a:r>
                <a:rPr kumimoji="0" lang="bg-BG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(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national</a:t>
              </a:r>
              <a:r>
                <a:rPr kumimoji="0" lang="bg-BG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)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ACT</a:t>
              </a:r>
              <a:r>
                <a:rPr kumimoji="0" lang="bg-BG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(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ion</a:t>
              </a:r>
              <a:r>
                <a:rPr kumimoji="0" lang="bg-BG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)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 </a:t>
              </a:r>
              <a:r>
                <a:rPr kumimoji="0" lang="bg-BG" sz="2800" b="0" i="1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– взаимодействие, общуване</a:t>
              </a:r>
              <a:br>
                <a:rPr kumimoji="0" lang="bg-BG" sz="2800" b="0" i="1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</a:br>
              <a:r>
                <a:rPr kumimoji="0" lang="bg-BG" sz="2800" b="0" i="1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Така и всички деца и младежи в света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2800" b="0" i="1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 </a:t>
              </a:r>
              <a:endPara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j-ea"/>
                <a:cs typeface="+mj-cs"/>
              </a:endParaRPr>
            </a:p>
          </p:txBody>
        </p:sp>
        <p:pic>
          <p:nvPicPr>
            <p:cNvPr id="1026" name="Picture 2" descr="E:\000000000000000000 Zone 21B\bourgas\proekti\проект зависимости\Марго\Untitled-1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890"/>
            <a:stretch/>
          </p:blipFill>
          <p:spPr bwMode="auto">
            <a:xfrm>
              <a:off x="1320800" y="3204308"/>
              <a:ext cx="1596707" cy="10064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itle 3"/>
          <p:cNvSpPr txBox="1">
            <a:spLocks/>
          </p:cNvSpPr>
          <p:nvPr/>
        </p:nvSpPr>
        <p:spPr>
          <a:xfrm>
            <a:off x="0" y="4861242"/>
            <a:ext cx="12128740" cy="122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Ето защо </a:t>
            </a: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днес</a:t>
            </a: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, ние </a:t>
            </a: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заедно</a:t>
            </a: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, </a:t>
            </a: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единни</a:t>
            </a: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пристъпихме към </a:t>
            </a: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действие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580863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722438"/>
            <a:ext cx="12128500" cy="1651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bg-BG" sz="4000" dirty="0"/>
              <a:t>Обявяваме конкурс за визуални изкуства</a:t>
            </a:r>
            <a:br>
              <a:rPr lang="en-US" sz="4000" dirty="0"/>
            </a:br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„ИЗБЕРИ СВОБОДАТА!“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477520" y="3588780"/>
            <a:ext cx="11247120" cy="226338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Многопластов</a:t>
            </a: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н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асочен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към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младежи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възраст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14-18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години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подобри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осведомеността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обществото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опасностите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зависимостите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насърчи</a:t>
            </a: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и докаже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креативността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и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дигиталните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умения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младите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хора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ги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вдъхнови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създадат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силни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визуални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послания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2050" name="Picture 2" descr="E:\000000000000000000 Zone 21B\bourgas\proekti\проект зависимости\Марго\Club-Rotary-LogoLockup-Template_EN2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36910"/>
            <a:ext cx="6449060" cy="146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8399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 txBox="1">
            <a:spLocks/>
          </p:cNvSpPr>
          <p:nvPr/>
        </p:nvSpPr>
        <p:spPr>
          <a:xfrm>
            <a:off x="873760" y="2176540"/>
            <a:ext cx="4744720" cy="198867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Създайте: </a:t>
            </a:r>
            <a:br>
              <a:rPr kumimoji="0" lang="bg-BG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Плакат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Меме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с </a:t>
            </a:r>
            <a:r>
              <a:rPr kumimoji="0" 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послание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Кратко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видео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 Placeholder 2"/>
          <p:cNvSpPr txBox="1">
            <a:spLocks/>
          </p:cNvSpPr>
          <p:nvPr/>
        </p:nvSpPr>
        <p:spPr>
          <a:xfrm>
            <a:off x="6303332" y="2176540"/>
            <a:ext cx="5888668" cy="198867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Официалният с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тарт</a:t>
            </a: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ът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конкурса</a:t>
            </a: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кампания </a:t>
            </a:r>
            <a:b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 днес ,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22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март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2025 г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b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това прекрасно събитие на </a:t>
            </a:r>
            <a:b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Интеракт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bg-BG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клубовете в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България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b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Кра</a:t>
            </a:r>
            <a:r>
              <a:rPr kumimoji="0" lang="bg-BG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й за подаване на работите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май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2025 </a:t>
            </a:r>
            <a:r>
              <a:rPr kumimoji="0" lang="bg-BG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г.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Обявяване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победителите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31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май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2025 </a:t>
            </a:r>
            <a:r>
              <a:rPr kumimoji="0" lang="bg-BG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г.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325120" y="4303207"/>
            <a:ext cx="114096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Официална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церемония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награждаване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14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юни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2025 г.,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Пловдив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bg-BG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одишна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конференция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Ротари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България</a:t>
            </a:r>
            <a:r>
              <a:rPr kumimoji="0" lang="bg-BG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5120" y="5314087"/>
            <a:ext cx="11673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Получаване на подробности – по електронна поща и на </a:t>
            </a:r>
            <a:r>
              <a:rPr kumimoji="0" lang="bg-BG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https://www.rotarydistrict2482.org/</a:t>
            </a:r>
            <a:r>
              <a:rPr kumimoji="0" lang="bg-BG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br>
              <a:rPr kumimoji="0" lang="bg-BG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bg-BG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ваше разположение за консултации ще е екип от професионалисти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2" descr="E:\000000000000000000 Zone 21B\bourgas\proekti\проект зависимости\Марго\Club-Rotary-LogoLockup-Template_EN2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65" y="-123350"/>
            <a:ext cx="10728817" cy="243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7530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/>
          </p:cNvSpPr>
          <p:nvPr/>
        </p:nvSpPr>
        <p:spPr>
          <a:xfrm>
            <a:off x="563880" y="3083976"/>
            <a:ext cx="1107948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2"/>
                </a:solidFill>
                <a:latin typeface="Georgia"/>
                <a:ea typeface="+mn-ea"/>
                <a:cs typeface="Georgi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ЗАГРИЖЕНИ СМЕ ЗА ВАС ДЕЦА!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1908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C38D1-321F-A911-A568-47BEE727E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5DB9B3-0990-047F-99BB-1754B79A5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7775" y="252391"/>
            <a:ext cx="8196449" cy="579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01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89F14-B3CF-5ACA-F4A7-38429CAE0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A017DBA-0457-66F1-8C46-ACCF58A7E965}"/>
              </a:ext>
            </a:extLst>
          </p:cNvPr>
          <p:cNvSpPr txBox="1">
            <a:spLocks/>
          </p:cNvSpPr>
          <p:nvPr/>
        </p:nvSpPr>
        <p:spPr>
          <a:xfrm>
            <a:off x="563880" y="3083976"/>
            <a:ext cx="1107948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2"/>
                </a:solidFill>
                <a:latin typeface="Georgia"/>
                <a:ea typeface="+mn-ea"/>
                <a:cs typeface="Georgi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Благодаря за вниманието!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2752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"/>
          <p:cNvSpPr txBox="1">
            <a:spLocks/>
          </p:cNvSpPr>
          <p:nvPr/>
        </p:nvSpPr>
        <p:spPr>
          <a:xfrm>
            <a:off x="653090" y="2848982"/>
            <a:ext cx="11079480" cy="116003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2"/>
                </a:solidFill>
                <a:latin typeface="Georgia"/>
                <a:ea typeface="+mn-ea"/>
                <a:cs typeface="Georgi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„</a:t>
            </a:r>
            <a:r>
              <a:rPr kumimoji="0" lang="ru-RU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Изцеление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в един разделен свят“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Президентска конференция за мир - 2025</a:t>
            </a:r>
            <a:endParaRPr kumimoji="0" lang="bg-BG" sz="4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Georgia"/>
              <a:ea typeface="+mn-ea"/>
            </a:endParaRPr>
          </a:p>
        </p:txBody>
      </p:sp>
      <p:sp>
        <p:nvSpPr>
          <p:cNvPr id="5" name="Subtitle 1"/>
          <p:cNvSpPr txBox="1">
            <a:spLocks/>
          </p:cNvSpPr>
          <p:nvPr/>
        </p:nvSpPr>
        <p:spPr>
          <a:xfrm>
            <a:off x="2689863" y="4338985"/>
            <a:ext cx="6400800" cy="11076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ДГ Маргарита Богданова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ДГН Александър Петров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6587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3DC32BD-E149-4897-8881-49CE8078E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„</a:t>
            </a:r>
            <a:r>
              <a:rPr lang="ru-RU" dirty="0" err="1"/>
              <a:t>Изцеление</a:t>
            </a:r>
            <a:r>
              <a:rPr lang="ru-RU" dirty="0"/>
              <a:t> в един разделен свят“</a:t>
            </a:r>
            <a:endParaRPr lang="bg-BG" dirty="0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95B0158-7727-4CF2-94FF-C9E59C9DD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9660" y="1589518"/>
            <a:ext cx="4004642" cy="4247259"/>
          </a:xfrm>
        </p:spPr>
        <p:txBody>
          <a:bodyPr anchor="t"/>
          <a:lstStyle/>
          <a:p>
            <a:r>
              <a:rPr lang="bg-BG" b="1" dirty="0"/>
              <a:t>20-22 февруари 2025</a:t>
            </a:r>
            <a:endParaRPr lang="en-US" b="1" dirty="0"/>
          </a:p>
          <a:p>
            <a:r>
              <a:rPr lang="en-US" dirty="0"/>
              <a:t>Hilton Istanbul </a:t>
            </a:r>
            <a:r>
              <a:rPr lang="en-US" dirty="0" err="1"/>
              <a:t>Bomonti</a:t>
            </a:r>
            <a:r>
              <a:rPr lang="en-US" dirty="0"/>
              <a:t> Hotel </a:t>
            </a:r>
            <a:endParaRPr lang="bg-BG" dirty="0"/>
          </a:p>
          <a:p>
            <a:endParaRPr lang="bg-BG" b="1" dirty="0"/>
          </a:p>
          <a:p>
            <a:r>
              <a:rPr lang="bg-BG" b="1" dirty="0"/>
              <a:t>Теми на конференцията</a:t>
            </a:r>
            <a:r>
              <a:rPr lang="bg-BG" dirty="0"/>
              <a:t>: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Мир в един </a:t>
            </a:r>
            <a:r>
              <a:rPr lang="ru-RU" dirty="0" err="1"/>
              <a:t>поляризиран</a:t>
            </a:r>
            <a:r>
              <a:rPr lang="ru-RU" dirty="0"/>
              <a:t> свят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Технологии, </a:t>
            </a:r>
            <a:r>
              <a:rPr lang="ru-RU" dirty="0" err="1"/>
              <a:t>медии</a:t>
            </a:r>
            <a:r>
              <a:rPr lang="ru-RU" dirty="0"/>
              <a:t> и </a:t>
            </a:r>
            <a:r>
              <a:rPr lang="ru-RU" dirty="0" err="1"/>
              <a:t>изграждане</a:t>
            </a:r>
            <a:r>
              <a:rPr lang="ru-RU" dirty="0"/>
              <a:t> на мира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/>
              <a:t>Проблеми</a:t>
            </a:r>
            <a:r>
              <a:rPr lang="ru-RU" dirty="0"/>
              <a:t> на </a:t>
            </a:r>
            <a:r>
              <a:rPr lang="ru-RU" dirty="0" err="1"/>
              <a:t>околната</a:t>
            </a:r>
            <a:r>
              <a:rPr lang="ru-RU" dirty="0"/>
              <a:t> среда при </a:t>
            </a:r>
            <a:r>
              <a:rPr lang="ru-RU" dirty="0" err="1"/>
              <a:t>изграждането</a:t>
            </a:r>
            <a:r>
              <a:rPr lang="ru-RU" dirty="0"/>
              <a:t> на мира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Да направим мира </a:t>
            </a:r>
            <a:r>
              <a:rPr lang="ru-RU" dirty="0" err="1"/>
              <a:t>траен</a:t>
            </a:r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04AFF8A0-0CCC-4055-AB93-C5576DC44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049" y="1194384"/>
            <a:ext cx="7173951" cy="478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1046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3DC32BD-E149-4897-8881-49CE8078E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bg-BG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95B0158-7727-4CF2-94FF-C9E59C9DD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endParaRPr lang="bg-BG" dirty="0"/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D826E5C1-AA49-42A3-9B2E-89B43254B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10" y="1299148"/>
            <a:ext cx="5391902" cy="2876951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BBCF7828-0301-4AED-9C4F-FF902D760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494" y="1299148"/>
            <a:ext cx="5468113" cy="321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97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CD74526-4E4F-4068-8B35-87CB152C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bg-BG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B84810A3-E89D-4C75-93E7-56CEA2409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5093" y="1589518"/>
            <a:ext cx="7100096" cy="4247259"/>
          </a:xfrm>
        </p:spPr>
        <p:txBody>
          <a:bodyPr anchor="t"/>
          <a:lstStyle/>
          <a:p>
            <a:r>
              <a:rPr lang="ru-RU" dirty="0" err="1"/>
              <a:t>Хедър</a:t>
            </a:r>
            <a:r>
              <a:rPr lang="ru-RU" dirty="0"/>
              <a:t> </a:t>
            </a:r>
            <a:r>
              <a:rPr lang="ru-RU" dirty="0" err="1"/>
              <a:t>Ашби</a:t>
            </a:r>
            <a:r>
              <a:rPr lang="ru-RU" dirty="0"/>
              <a:t> е независим </a:t>
            </a:r>
            <a:r>
              <a:rPr lang="ru-RU" dirty="0" err="1"/>
              <a:t>изследовател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работи</a:t>
            </a:r>
            <a:r>
              <a:rPr lang="ru-RU" dirty="0"/>
              <a:t> в </a:t>
            </a:r>
            <a:r>
              <a:rPr lang="bg-BG" dirty="0"/>
              <a:t>областта </a:t>
            </a:r>
            <a:r>
              <a:rPr lang="ru-RU" dirty="0"/>
              <a:t>на </a:t>
            </a:r>
            <a:r>
              <a:rPr lang="ru-RU" dirty="0" err="1"/>
              <a:t>националната</a:t>
            </a:r>
            <a:r>
              <a:rPr lang="ru-RU" dirty="0"/>
              <a:t> </a:t>
            </a:r>
            <a:r>
              <a:rPr lang="ru-RU" dirty="0" err="1"/>
              <a:t>сигурност</a:t>
            </a:r>
            <a:r>
              <a:rPr lang="ru-RU" dirty="0"/>
              <a:t> и </a:t>
            </a:r>
            <a:r>
              <a:rPr lang="ru-RU" dirty="0" err="1"/>
              <a:t>технологиите</a:t>
            </a:r>
            <a:r>
              <a:rPr lang="ru-RU" dirty="0"/>
              <a:t>.</a:t>
            </a:r>
          </a:p>
          <a:p>
            <a:r>
              <a:rPr lang="ru-RU" dirty="0"/>
              <a:t>Фокус - </a:t>
            </a:r>
            <a:r>
              <a:rPr lang="ru-RU" dirty="0" err="1"/>
              <a:t>Русия</a:t>
            </a:r>
            <a:endParaRPr lang="en-US" dirty="0"/>
          </a:p>
          <a:p>
            <a:endParaRPr lang="en-US" dirty="0"/>
          </a:p>
          <a:p>
            <a:r>
              <a:rPr lang="ru-RU" dirty="0"/>
              <a:t>Била е </a:t>
            </a:r>
            <a:r>
              <a:rPr lang="ru-RU" dirty="0" err="1"/>
              <a:t>асоцииран</a:t>
            </a:r>
            <a:r>
              <a:rPr lang="ru-RU" dirty="0"/>
              <a:t> директор на </a:t>
            </a:r>
            <a:r>
              <a:rPr lang="ru-RU" dirty="0" err="1"/>
              <a:t>програмата</a:t>
            </a:r>
            <a:r>
              <a:rPr lang="ru-RU" dirty="0"/>
              <a:t> на Института за мир на </a:t>
            </a:r>
            <a:r>
              <a:rPr lang="ru-RU" dirty="0" err="1"/>
              <a:t>Съединените</a:t>
            </a:r>
            <a:r>
              <a:rPr lang="ru-RU" dirty="0"/>
              <a:t> </a:t>
            </a:r>
            <a:r>
              <a:rPr lang="ru-RU" dirty="0" err="1"/>
              <a:t>щати</a:t>
            </a:r>
            <a:r>
              <a:rPr lang="ru-RU" dirty="0"/>
              <a:t> за </a:t>
            </a:r>
            <a:r>
              <a:rPr lang="ru-RU" dirty="0" err="1"/>
              <a:t>разрушителни</a:t>
            </a:r>
            <a:r>
              <a:rPr lang="ru-RU" dirty="0"/>
              <a:t> технологии и </a:t>
            </a:r>
            <a:r>
              <a:rPr lang="ru-RU" dirty="0" err="1"/>
              <a:t>изкуствен</a:t>
            </a:r>
            <a:r>
              <a:rPr lang="ru-RU" dirty="0"/>
              <a:t> </a:t>
            </a:r>
            <a:r>
              <a:rPr lang="ru-RU" dirty="0" err="1"/>
              <a:t>интелект</a:t>
            </a:r>
            <a:r>
              <a:rPr lang="ru-RU" dirty="0"/>
              <a:t>. </a:t>
            </a:r>
          </a:p>
          <a:p>
            <a:r>
              <a:rPr lang="ru-RU" dirty="0" err="1"/>
              <a:t>Нейните</a:t>
            </a:r>
            <a:r>
              <a:rPr lang="ru-RU" dirty="0"/>
              <a:t> </a:t>
            </a:r>
            <a:r>
              <a:rPr lang="ru-RU" dirty="0" err="1"/>
              <a:t>научни</a:t>
            </a:r>
            <a:r>
              <a:rPr lang="ru-RU" dirty="0"/>
              <a:t> </a:t>
            </a:r>
            <a:r>
              <a:rPr lang="ru-RU" dirty="0" err="1"/>
              <a:t>интереси</a:t>
            </a:r>
            <a:r>
              <a:rPr lang="ru-RU" dirty="0"/>
              <a:t> </a:t>
            </a:r>
            <a:r>
              <a:rPr lang="ru-RU" dirty="0" err="1"/>
              <a:t>включват</a:t>
            </a:r>
            <a:r>
              <a:rPr lang="ru-RU" dirty="0"/>
              <a:t> </a:t>
            </a:r>
            <a:r>
              <a:rPr lang="ru-RU" dirty="0" err="1"/>
              <a:t>изкуствен</a:t>
            </a:r>
            <a:r>
              <a:rPr lang="ru-RU" dirty="0"/>
              <a:t> </a:t>
            </a:r>
            <a:r>
              <a:rPr lang="ru-RU" dirty="0" err="1"/>
              <a:t>интелект</a:t>
            </a:r>
            <a:r>
              <a:rPr lang="ru-RU" dirty="0"/>
              <a:t> и </a:t>
            </a:r>
            <a:r>
              <a:rPr lang="ru-RU" dirty="0" err="1"/>
              <a:t>цифрова</a:t>
            </a:r>
            <a:r>
              <a:rPr lang="ru-RU" dirty="0"/>
              <a:t> </a:t>
            </a:r>
            <a:r>
              <a:rPr lang="ru-RU" dirty="0" err="1"/>
              <a:t>сигурност</a:t>
            </a:r>
            <a:r>
              <a:rPr lang="ru-RU" dirty="0"/>
              <a:t> и </a:t>
            </a:r>
            <a:r>
              <a:rPr lang="ru-RU" dirty="0" err="1"/>
              <a:t>безопасност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70E154B-AC14-43BB-8219-79B891CCA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8868" y="1713539"/>
            <a:ext cx="4667901" cy="30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0926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D09371F-EB38-47C0-B896-2566E31DF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bg-BG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B0143B2F-5680-4F5B-B0F6-703C46C11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41434" y="1589518"/>
            <a:ext cx="6263755" cy="4247259"/>
          </a:xfrm>
        </p:spPr>
        <p:txBody>
          <a:bodyPr anchor="t"/>
          <a:lstStyle/>
          <a:p>
            <a:r>
              <a:rPr lang="ru-RU" dirty="0" err="1"/>
              <a:t>Яшар</a:t>
            </a:r>
            <a:r>
              <a:rPr lang="ru-RU" dirty="0"/>
              <a:t> </a:t>
            </a:r>
            <a:r>
              <a:rPr lang="ru-RU" dirty="0" err="1"/>
              <a:t>Атачик</a:t>
            </a:r>
            <a:r>
              <a:rPr lang="ru-RU" dirty="0"/>
              <a:t> е директор и президент-</a:t>
            </a:r>
            <a:r>
              <a:rPr lang="ru-RU" dirty="0" err="1"/>
              <a:t>основател</a:t>
            </a:r>
            <a:r>
              <a:rPr lang="ru-RU" dirty="0"/>
              <a:t> на </a:t>
            </a:r>
            <a:r>
              <a:rPr lang="ru-RU" dirty="0" err="1"/>
              <a:t>Footprint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Sustainability</a:t>
            </a:r>
            <a:r>
              <a:rPr lang="ru-RU" dirty="0"/>
              <a:t> </a:t>
            </a:r>
            <a:r>
              <a:rPr lang="ru-RU" dirty="0" err="1"/>
              <a:t>Society</a:t>
            </a:r>
            <a:r>
              <a:rPr lang="ru-RU" dirty="0"/>
              <a:t> в </a:t>
            </a:r>
            <a:r>
              <a:rPr lang="ru-RU" dirty="0" err="1"/>
              <a:t>Истанбул</a:t>
            </a:r>
            <a:endParaRPr lang="ru-RU" dirty="0"/>
          </a:p>
          <a:p>
            <a:r>
              <a:rPr lang="ru-RU" dirty="0" err="1"/>
              <a:t>Председател</a:t>
            </a:r>
            <a:r>
              <a:rPr lang="ru-RU" dirty="0"/>
              <a:t> на </a:t>
            </a:r>
            <a:r>
              <a:rPr lang="ru-RU" dirty="0" err="1"/>
              <a:t>Ротари</a:t>
            </a:r>
            <a:r>
              <a:rPr lang="ru-RU" dirty="0"/>
              <a:t> </a:t>
            </a:r>
            <a:r>
              <a:rPr lang="ru-RU" dirty="0" err="1"/>
              <a:t>групата</a:t>
            </a:r>
            <a:r>
              <a:rPr lang="ru-RU" dirty="0"/>
              <a:t> за действие за </a:t>
            </a:r>
            <a:r>
              <a:rPr lang="ru-RU" dirty="0" err="1"/>
              <a:t>екологична</a:t>
            </a:r>
            <a:r>
              <a:rPr lang="ru-RU" dirty="0"/>
              <a:t> </a:t>
            </a:r>
            <a:r>
              <a:rPr lang="ru-RU" dirty="0" err="1"/>
              <a:t>устойчивост</a:t>
            </a:r>
            <a:r>
              <a:rPr lang="ru-RU" dirty="0"/>
              <a:t> (ESRAG)</a:t>
            </a:r>
          </a:p>
          <a:p>
            <a:endParaRPr lang="ru-RU" dirty="0"/>
          </a:p>
          <a:p>
            <a:r>
              <a:rPr lang="ru-RU" dirty="0" err="1"/>
              <a:t>Председател</a:t>
            </a:r>
            <a:r>
              <a:rPr lang="ru-RU" dirty="0"/>
              <a:t> на </a:t>
            </a:r>
            <a:r>
              <a:rPr lang="ru-RU" dirty="0" err="1"/>
              <a:t>учредителната</a:t>
            </a:r>
            <a:r>
              <a:rPr lang="ru-RU" dirty="0"/>
              <a:t> </a:t>
            </a:r>
            <a:r>
              <a:rPr lang="ru-RU" dirty="0" err="1"/>
              <a:t>комисия</a:t>
            </a:r>
            <a:r>
              <a:rPr lang="ru-RU" dirty="0"/>
              <a:t> по </a:t>
            </a:r>
            <a:r>
              <a:rPr lang="ru-RU" dirty="0" err="1"/>
              <a:t>околна</a:t>
            </a:r>
            <a:r>
              <a:rPr lang="ru-RU" dirty="0"/>
              <a:t> среда на Дистрикт 2420.</a:t>
            </a:r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6BE4BBEF-0EEE-4DAB-838F-32174A267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6800" y="1082555"/>
            <a:ext cx="5048955" cy="31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326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8145C23-17D6-49BE-8D4D-296D8F7D6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bg-BG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D62C21C0-EB59-4B5F-ADBD-AF9B8C059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5316" y="1589518"/>
            <a:ext cx="6791093" cy="4247259"/>
          </a:xfrm>
        </p:spPr>
        <p:txBody>
          <a:bodyPr anchor="t">
            <a:normAutofit fontScale="92500" lnSpcReduction="10000"/>
          </a:bodyPr>
          <a:lstStyle/>
          <a:p>
            <a:r>
              <a:rPr lang="ru-RU" dirty="0"/>
              <a:t>Д-р Роуз </a:t>
            </a:r>
            <a:r>
              <a:rPr lang="ru-RU" dirty="0" err="1"/>
              <a:t>Кардарели</a:t>
            </a:r>
            <a:r>
              <a:rPr lang="ru-RU" dirty="0"/>
              <a:t> е </a:t>
            </a:r>
            <a:r>
              <a:rPr lang="ru-RU" dirty="0" err="1"/>
              <a:t>международно</a:t>
            </a:r>
            <a:r>
              <a:rPr lang="ru-RU" dirty="0"/>
              <a:t> </a:t>
            </a:r>
            <a:r>
              <a:rPr lang="ru-RU" dirty="0" err="1"/>
              <a:t>признат</a:t>
            </a:r>
            <a:r>
              <a:rPr lang="ru-RU" dirty="0"/>
              <a:t> педагог, </a:t>
            </a:r>
            <a:r>
              <a:rPr lang="ru-RU" dirty="0" err="1"/>
              <a:t>здравен</a:t>
            </a:r>
            <a:r>
              <a:rPr lang="ru-RU" dirty="0"/>
              <a:t> стратег и </a:t>
            </a:r>
            <a:r>
              <a:rPr lang="ru-RU" dirty="0" err="1"/>
              <a:t>хуманитарист</a:t>
            </a:r>
            <a:r>
              <a:rPr lang="ru-RU" dirty="0"/>
              <a:t>. </a:t>
            </a:r>
          </a:p>
          <a:p>
            <a:r>
              <a:rPr lang="ru-RU" dirty="0" err="1"/>
              <a:t>Пенсиониран</a:t>
            </a:r>
            <a:r>
              <a:rPr lang="ru-RU" dirty="0"/>
              <a:t> офицер от </a:t>
            </a:r>
            <a:r>
              <a:rPr lang="ru-RU" dirty="0" err="1"/>
              <a:t>Медицинския</a:t>
            </a:r>
            <a:r>
              <a:rPr lang="ru-RU" dirty="0"/>
              <a:t> корпус,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командва</a:t>
            </a:r>
            <a:r>
              <a:rPr lang="ru-RU" dirty="0"/>
              <a:t> най-</a:t>
            </a:r>
            <a:r>
              <a:rPr lang="ru-RU" dirty="0" err="1"/>
              <a:t>големия</a:t>
            </a:r>
            <a:r>
              <a:rPr lang="ru-RU" dirty="0"/>
              <a:t> </a:t>
            </a:r>
            <a:r>
              <a:rPr lang="ru-RU" dirty="0" err="1"/>
              <a:t>тренировъчен</a:t>
            </a:r>
            <a:r>
              <a:rPr lang="ru-RU" dirty="0"/>
              <a:t> батальон на </a:t>
            </a:r>
            <a:r>
              <a:rPr lang="ru-RU" dirty="0" err="1"/>
              <a:t>армията</a:t>
            </a:r>
            <a:r>
              <a:rPr lang="ru-RU" dirty="0"/>
              <a:t> на САЩ.</a:t>
            </a:r>
          </a:p>
          <a:p>
            <a:endParaRPr lang="ru-RU" dirty="0"/>
          </a:p>
          <a:p>
            <a:r>
              <a:rPr lang="ru-RU" dirty="0"/>
              <a:t>Президент на </a:t>
            </a:r>
            <a:r>
              <a:rPr lang="en-US" dirty="0"/>
              <a:t>Washington Global Rotary Club</a:t>
            </a:r>
            <a:r>
              <a:rPr lang="bg-BG" dirty="0"/>
              <a:t>.</a:t>
            </a:r>
          </a:p>
          <a:p>
            <a:endParaRPr lang="bg-BG" dirty="0"/>
          </a:p>
          <a:p>
            <a:r>
              <a:rPr lang="ru-RU" dirty="0" err="1"/>
              <a:t>Заемала</a:t>
            </a:r>
            <a:r>
              <a:rPr lang="ru-RU" dirty="0"/>
              <a:t> е </a:t>
            </a:r>
            <a:r>
              <a:rPr lang="ru-RU" dirty="0" err="1"/>
              <a:t>ключови</a:t>
            </a:r>
            <a:r>
              <a:rPr lang="ru-RU" dirty="0"/>
              <a:t> роли в ООН, ВКБООН, ЮНЕСКО и множество </a:t>
            </a:r>
            <a:r>
              <a:rPr lang="ru-RU" dirty="0" err="1"/>
              <a:t>образователни</a:t>
            </a:r>
            <a:r>
              <a:rPr lang="ru-RU" dirty="0"/>
              <a:t> и </a:t>
            </a:r>
            <a:r>
              <a:rPr lang="ru-RU" dirty="0" err="1"/>
              <a:t>хуманитарни</a:t>
            </a:r>
            <a:r>
              <a:rPr lang="ru-RU" dirty="0"/>
              <a:t> организации, </a:t>
            </a:r>
            <a:r>
              <a:rPr lang="ru-RU" dirty="0" err="1"/>
              <a:t>допринасяйки</a:t>
            </a:r>
            <a:r>
              <a:rPr lang="ru-RU" dirty="0"/>
              <a:t> за </a:t>
            </a:r>
            <a:r>
              <a:rPr lang="ru-RU" dirty="0" err="1"/>
              <a:t>глобалните</a:t>
            </a:r>
            <a:r>
              <a:rPr lang="ru-RU" dirty="0"/>
              <a:t> усилия в </a:t>
            </a:r>
            <a:r>
              <a:rPr lang="ru-RU" dirty="0" err="1"/>
              <a:t>здравеопазването</a:t>
            </a:r>
            <a:r>
              <a:rPr lang="ru-RU" dirty="0"/>
              <a:t> на климата, </a:t>
            </a:r>
            <a:r>
              <a:rPr lang="ru-RU" dirty="0" err="1"/>
              <a:t>миграцията</a:t>
            </a:r>
            <a:r>
              <a:rPr lang="ru-RU" dirty="0"/>
              <a:t> и </a:t>
            </a:r>
            <a:r>
              <a:rPr lang="ru-RU" dirty="0" err="1"/>
              <a:t>образованието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Отличена от Ватикана за </a:t>
            </a:r>
            <a:r>
              <a:rPr lang="ru-RU" dirty="0" err="1"/>
              <a:t>хуманитарната</a:t>
            </a:r>
            <a:r>
              <a:rPr lang="ru-RU" dirty="0"/>
              <a:t> си </a:t>
            </a:r>
            <a:r>
              <a:rPr lang="ru-RU" dirty="0" err="1"/>
              <a:t>дейност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0CF841D-A88D-4BBE-B73F-58556C9BF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9518"/>
            <a:ext cx="4810796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2757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15E6FDC-F17A-4BAF-8BFC-9702C8E96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bg-BG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0ED4FC4A-AFDE-4CF5-8FAB-595133AE8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46449" y="1589518"/>
            <a:ext cx="7958740" cy="4247259"/>
          </a:xfrm>
        </p:spPr>
        <p:txBody>
          <a:bodyPr anchor="t"/>
          <a:lstStyle/>
          <a:p>
            <a:r>
              <a:rPr lang="ru-RU" dirty="0"/>
              <a:t>Д-р </a:t>
            </a:r>
            <a:r>
              <a:rPr lang="ru-RU" dirty="0" err="1"/>
              <a:t>Есра</a:t>
            </a:r>
            <a:r>
              <a:rPr lang="ru-RU" dirty="0"/>
              <a:t> </a:t>
            </a:r>
            <a:r>
              <a:rPr lang="ru-RU" dirty="0" err="1"/>
              <a:t>Хатипоглу</a:t>
            </a:r>
            <a:r>
              <a:rPr lang="ru-RU" dirty="0"/>
              <a:t>, </a:t>
            </a:r>
          </a:p>
          <a:p>
            <a:r>
              <a:rPr lang="ru-RU" dirty="0"/>
              <a:t>Ректор на университета </a:t>
            </a:r>
            <a:r>
              <a:rPr lang="ru-RU" dirty="0" err="1"/>
              <a:t>Бахчешехир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Изтъкнат</a:t>
            </a:r>
            <a:r>
              <a:rPr lang="ru-RU" dirty="0"/>
              <a:t> академик </a:t>
            </a:r>
            <a:r>
              <a:rPr lang="ru-RU" dirty="0" err="1"/>
              <a:t>със</a:t>
            </a:r>
            <a:r>
              <a:rPr lang="ru-RU" dirty="0"/>
              <a:t> солиден опит в </a:t>
            </a:r>
            <a:r>
              <a:rPr lang="ru-RU" dirty="0" err="1"/>
              <a:t>политическите</a:t>
            </a:r>
            <a:r>
              <a:rPr lang="ru-RU" dirty="0"/>
              <a:t> науки, </a:t>
            </a:r>
            <a:r>
              <a:rPr lang="ru-RU" dirty="0" err="1"/>
              <a:t>международните</a:t>
            </a:r>
            <a:r>
              <a:rPr lang="ru-RU" dirty="0"/>
              <a:t> отношения и </a:t>
            </a:r>
            <a:r>
              <a:rPr lang="ru-RU" dirty="0" err="1"/>
              <a:t>европейските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 err="1"/>
              <a:t>Специализирала</a:t>
            </a:r>
            <a:r>
              <a:rPr lang="ru-RU" dirty="0"/>
              <a:t> е в </a:t>
            </a:r>
            <a:r>
              <a:rPr lang="ru-RU" dirty="0" err="1"/>
              <a:t>руската</a:t>
            </a:r>
            <a:r>
              <a:rPr lang="ru-RU" dirty="0"/>
              <a:t> </a:t>
            </a:r>
            <a:r>
              <a:rPr lang="ru-RU" dirty="0" err="1"/>
              <a:t>външна</a:t>
            </a:r>
            <a:r>
              <a:rPr lang="ru-RU" dirty="0"/>
              <a:t> политика, </a:t>
            </a:r>
            <a:r>
              <a:rPr lang="ru-RU" dirty="0" err="1"/>
              <a:t>Черноморския</a:t>
            </a:r>
            <a:r>
              <a:rPr lang="ru-RU" dirty="0"/>
              <a:t> регион и </a:t>
            </a:r>
            <a:r>
              <a:rPr lang="ru-RU" dirty="0" err="1"/>
              <a:t>отношенията</a:t>
            </a:r>
            <a:r>
              <a:rPr lang="ru-RU" dirty="0"/>
              <a:t> между </a:t>
            </a:r>
            <a:r>
              <a:rPr lang="ru-RU" dirty="0" err="1"/>
              <a:t>Европейския</a:t>
            </a:r>
            <a:r>
              <a:rPr lang="ru-RU" dirty="0"/>
              <a:t> </a:t>
            </a:r>
            <a:r>
              <a:rPr lang="ru-RU" dirty="0" err="1"/>
              <a:t>съюз</a:t>
            </a:r>
            <a:r>
              <a:rPr lang="ru-RU" dirty="0"/>
              <a:t> и Турция.</a:t>
            </a:r>
          </a:p>
          <a:p>
            <a:endParaRPr lang="ru-RU" dirty="0"/>
          </a:p>
          <a:p>
            <a:r>
              <a:rPr lang="ru-RU" dirty="0"/>
              <a:t>Фокус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висшето</a:t>
            </a:r>
            <a:r>
              <a:rPr lang="ru-RU" dirty="0"/>
              <a:t> образование и </a:t>
            </a:r>
            <a:r>
              <a:rPr lang="ru-RU" dirty="0" err="1"/>
              <a:t>въздействието</a:t>
            </a:r>
            <a:r>
              <a:rPr lang="ru-RU" dirty="0"/>
              <a:t> на </a:t>
            </a:r>
            <a:r>
              <a:rPr lang="ru-RU" dirty="0" err="1"/>
              <a:t>изкуствения</a:t>
            </a:r>
            <a:r>
              <a:rPr lang="ru-RU" dirty="0"/>
              <a:t> </a:t>
            </a:r>
            <a:r>
              <a:rPr lang="ru-RU" dirty="0" err="1"/>
              <a:t>интелект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образованието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A35D05B-35DF-445A-A33A-4BAB882C6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9922" y="1479081"/>
            <a:ext cx="4372585" cy="282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7870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3DC32BD-E149-4897-8881-49CE8078E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11374"/>
            <a:ext cx="7054539" cy="588487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Ангажиментът</a:t>
            </a:r>
            <a:r>
              <a:rPr lang="ru-RU" dirty="0"/>
              <a:t> за мир – </a:t>
            </a:r>
            <a:r>
              <a:rPr lang="ru-RU" dirty="0" err="1"/>
              <a:t>като</a:t>
            </a:r>
            <a:r>
              <a:rPr lang="ru-RU" dirty="0"/>
              <a:t> огромно </a:t>
            </a:r>
            <a:r>
              <a:rPr lang="ru-RU" dirty="0" err="1"/>
              <a:t>предизвикателство</a:t>
            </a:r>
            <a:endParaRPr lang="bg-BG" dirty="0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95B0158-7727-4CF2-94FF-C9E59C9DD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9661" y="1589518"/>
            <a:ext cx="6547120" cy="4247259"/>
          </a:xfrm>
        </p:spPr>
        <p:txBody>
          <a:bodyPr anchor="t"/>
          <a:lstStyle/>
          <a:p>
            <a:r>
              <a:rPr lang="ru-RU" dirty="0" err="1"/>
              <a:t>Конференцията</a:t>
            </a:r>
            <a:r>
              <a:rPr lang="ru-RU" dirty="0"/>
              <a:t> </a:t>
            </a:r>
            <a:r>
              <a:rPr lang="bg-BG" dirty="0"/>
              <a:t>отбелязва </a:t>
            </a:r>
            <a:r>
              <a:rPr lang="ru-RU" dirty="0" err="1"/>
              <a:t>стартирането</a:t>
            </a:r>
            <a:r>
              <a:rPr lang="ru-RU" dirty="0"/>
              <a:t> на </a:t>
            </a:r>
            <a:r>
              <a:rPr lang="ru-RU" b="1" dirty="0" err="1"/>
              <a:t>новия</a:t>
            </a:r>
            <a:r>
              <a:rPr lang="ru-RU" b="1" dirty="0"/>
              <a:t> </a:t>
            </a:r>
            <a:r>
              <a:rPr lang="ru-RU" b="1" dirty="0" err="1"/>
              <a:t>Ротари</a:t>
            </a:r>
            <a:r>
              <a:rPr lang="ru-RU" b="1" dirty="0"/>
              <a:t> </a:t>
            </a:r>
            <a:r>
              <a:rPr lang="ru-RU" b="1" dirty="0" err="1"/>
              <a:t>център</a:t>
            </a:r>
            <a:r>
              <a:rPr lang="ru-RU" b="1" dirty="0"/>
              <a:t> за мир </a:t>
            </a:r>
            <a:r>
              <a:rPr lang="ru-RU" dirty="0"/>
              <a:t>«</a:t>
            </a:r>
            <a:r>
              <a:rPr lang="en-US" dirty="0"/>
              <a:t>Otto and Fran Walter</a:t>
            </a:r>
            <a:r>
              <a:rPr lang="ru-RU" dirty="0"/>
              <a:t>» в </a:t>
            </a:r>
            <a:r>
              <a:rPr lang="ru-RU" dirty="0" err="1"/>
              <a:t>партньорство</a:t>
            </a:r>
            <a:r>
              <a:rPr lang="ru-RU" dirty="0"/>
              <a:t> с университета </a:t>
            </a:r>
            <a:r>
              <a:rPr lang="ru-RU" dirty="0" err="1"/>
              <a:t>Бахчешехир</a:t>
            </a:r>
            <a:r>
              <a:rPr lang="ru-RU" dirty="0"/>
              <a:t> в </a:t>
            </a:r>
            <a:r>
              <a:rPr lang="ru-RU" dirty="0" err="1"/>
              <a:t>Истанбул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Панелни</a:t>
            </a:r>
            <a:r>
              <a:rPr lang="ru-RU" dirty="0"/>
              <a:t> </a:t>
            </a:r>
            <a:r>
              <a:rPr lang="ru-RU" dirty="0" err="1"/>
              <a:t>дискусии</a:t>
            </a:r>
            <a:r>
              <a:rPr lang="ru-RU" dirty="0"/>
              <a:t> и </a:t>
            </a:r>
            <a:r>
              <a:rPr lang="ru-RU" dirty="0" err="1"/>
              <a:t>отделни</a:t>
            </a:r>
            <a:r>
              <a:rPr lang="ru-RU" dirty="0"/>
              <a:t> </a:t>
            </a:r>
            <a:r>
              <a:rPr lang="ru-RU" dirty="0" err="1"/>
              <a:t>сесии</a:t>
            </a:r>
            <a:endParaRPr lang="ru-RU" dirty="0"/>
          </a:p>
          <a:p>
            <a:r>
              <a:rPr lang="ru-RU" dirty="0" err="1"/>
              <a:t>Споделени</a:t>
            </a:r>
            <a:r>
              <a:rPr lang="ru-RU" dirty="0"/>
              <a:t> истории, прозрения и идеи за </a:t>
            </a:r>
            <a:r>
              <a:rPr lang="ru-RU" dirty="0" err="1"/>
              <a:t>изграждане</a:t>
            </a:r>
            <a:r>
              <a:rPr lang="ru-RU" dirty="0"/>
              <a:t> на мир на </a:t>
            </a:r>
            <a:r>
              <a:rPr lang="ru-RU" dirty="0" err="1"/>
              <a:t>местно</a:t>
            </a:r>
            <a:r>
              <a:rPr lang="ru-RU" dirty="0"/>
              <a:t> и </a:t>
            </a:r>
            <a:r>
              <a:rPr lang="ru-RU" dirty="0" err="1"/>
              <a:t>глобално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;</a:t>
            </a:r>
          </a:p>
          <a:p>
            <a:r>
              <a:rPr lang="ru-RU" dirty="0" err="1"/>
              <a:t>Смислени</a:t>
            </a:r>
            <a:r>
              <a:rPr lang="ru-RU" dirty="0"/>
              <a:t> разговори за </a:t>
            </a:r>
            <a:r>
              <a:rPr lang="ru-RU" dirty="0" err="1"/>
              <a:t>насърчаване</a:t>
            </a:r>
            <a:r>
              <a:rPr lang="ru-RU" dirty="0"/>
              <a:t> на мира в </a:t>
            </a:r>
            <a:r>
              <a:rPr lang="ru-RU" dirty="0" err="1"/>
              <a:t>нашите</a:t>
            </a:r>
            <a:r>
              <a:rPr lang="ru-RU" dirty="0"/>
              <a:t> общности и </a:t>
            </a:r>
            <a:r>
              <a:rPr lang="ru-RU" dirty="0" err="1"/>
              <a:t>извън</a:t>
            </a:r>
            <a:r>
              <a:rPr lang="ru-RU" dirty="0"/>
              <a:t> </a:t>
            </a:r>
            <a:r>
              <a:rPr lang="ru-RU" dirty="0" err="1"/>
              <a:t>тях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30259DCB-E6A5-4E0D-B3F3-057E157DB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139" y="2528"/>
            <a:ext cx="4382430" cy="584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4342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5CC9FB4-E503-4E64-9B56-AFA62A0CD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69249"/>
            <a:ext cx="10972800" cy="588487"/>
          </a:xfrm>
        </p:spPr>
        <p:txBody>
          <a:bodyPr>
            <a:normAutofit fontScale="90000"/>
          </a:bodyPr>
          <a:lstStyle/>
          <a:p>
            <a:pPr algn="l"/>
            <a:r>
              <a:rPr lang="bg-BG" dirty="0"/>
              <a:t>Покана за стипендия за 2025-2026 г.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256103E4-6058-4DB4-A745-081D938FF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706404"/>
            <a:ext cx="11015529" cy="1133676"/>
          </a:xfrm>
        </p:spPr>
        <p:txBody>
          <a:bodyPr anchor="t"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Срок: 15 май 2025</a:t>
            </a:r>
            <a:endParaRPr lang="bg-BG" sz="32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2C6CCB85-EF50-477C-AB3B-0C875BAE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747" y="2171007"/>
            <a:ext cx="8798312" cy="379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522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3DC32BD-E149-4897-8881-49CE8078E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bg-BG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95B0158-7727-4CF2-94FF-C9E59C9DD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3C0219D8-BB75-4841-9C79-34A3FA4E2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56" y="501805"/>
            <a:ext cx="4072983" cy="5430644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F4344A1D-8323-4C00-9E3E-134836B00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210" y="1182029"/>
            <a:ext cx="5991921" cy="449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766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3DC32BD-E149-4897-8881-49CE8078E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bg-BG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95B0158-7727-4CF2-94FF-C9E59C9DD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BAE3F0C-7B7B-446B-9813-10327C8259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62" r="17277" b="12683"/>
          <a:stretch/>
        </p:blipFill>
        <p:spPr>
          <a:xfrm>
            <a:off x="7192537" y="1159727"/>
            <a:ext cx="4817325" cy="4669501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F79C69E-17A3-4C48-AD99-C41C800C4F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138" r="9386" b="10352"/>
          <a:stretch/>
        </p:blipFill>
        <p:spPr>
          <a:xfrm>
            <a:off x="1728904" y="1138364"/>
            <a:ext cx="4660745" cy="469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611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B4EDAA1-6025-4AE6-940C-CC98DB1F9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Турското гостоприемство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1C58AD10-BDC3-4E24-9EF0-72F20A020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EF77A666-FC37-45CF-B7F6-51EE80B3B9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512" b="12195"/>
          <a:stretch/>
        </p:blipFill>
        <p:spPr>
          <a:xfrm>
            <a:off x="1715429" y="1349363"/>
            <a:ext cx="8761141" cy="448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4914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B56A104-50F5-4AF4-B73E-DFBDAF2C8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Среща на </a:t>
            </a:r>
            <a:r>
              <a:rPr lang="en-US" dirty="0"/>
              <a:t>ICC</a:t>
            </a:r>
            <a:endParaRPr lang="bg-BG" dirty="0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89CFCE99-0281-4224-9285-751AEE92F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8E49CF9A-A186-4D8E-899D-A408B7625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" y="1052809"/>
            <a:ext cx="12190476" cy="47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3285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D5D55-4D8A-B064-720A-F6CE7E478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FC8C310-09A8-9715-4FF8-6F21D03D5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Анжела</a:t>
            </a:r>
          </a:p>
        </p:txBody>
      </p:sp>
    </p:spTree>
    <p:extLst>
      <p:ext uri="{BB962C8B-B14F-4D97-AF65-F5344CB8AC3E}">
        <p14:creationId xmlns:p14="http://schemas.microsoft.com/office/powerpoint/2010/main" val="12426195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3074" y="1055043"/>
            <a:ext cx="10058400" cy="3566160"/>
          </a:xfrm>
        </p:spPr>
        <p:txBody>
          <a:bodyPr>
            <a:normAutofit fontScale="90000"/>
          </a:bodyPr>
          <a:lstStyle/>
          <a:p>
            <a:pPr lvl="0"/>
            <a:r>
              <a:rPr lang="bg" sz="7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Пулсът на живота: Разширена FFR диагностика за здравето на сърцето</a:t>
            </a:r>
            <a:b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bg" dirty="0"/>
              <a:t>Закупуване на медицинска апаратура за </a:t>
            </a:r>
            <a:r>
              <a:rPr lang="bg" dirty="0" err="1"/>
              <a:t>ffr </a:t>
            </a:r>
            <a:r>
              <a:rPr lang="bg" dirty="0"/>
              <a:t>и </a:t>
            </a:r>
            <a:r>
              <a:rPr lang="bg" dirty="0" err="1"/>
              <a:t>ivus </a:t>
            </a:r>
            <a:r>
              <a:rPr lang="bg" dirty="0"/>
              <a:t>диагностика на сърдечно-съдови заболявания за Областната многопрофилна болница във </a:t>
            </a:r>
            <a:r>
              <a:rPr lang="bg" dirty="0" err="1"/>
              <a:t>Велико</a:t>
            </a:r>
            <a:r>
              <a:rPr lang="bg" dirty="0"/>
              <a:t> </a:t>
            </a:r>
            <a:r>
              <a:rPr lang="bg" dirty="0" err="1"/>
              <a:t>търновско </a:t>
            </a:r>
            <a:r>
              <a:rPr lang="bg" dirty="0"/>
              <a:t>обл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2" t="34548" b="20354"/>
          <a:stretch/>
        </p:blipFill>
        <p:spPr>
          <a:xfrm>
            <a:off x="7620000" y="57911"/>
            <a:ext cx="4677598" cy="140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381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60872"/>
            <a:ext cx="10058400" cy="940805"/>
          </a:xfrm>
        </p:spPr>
        <p:txBody>
          <a:bodyPr/>
          <a:lstStyle/>
          <a:p>
            <a:r>
              <a:rPr lang="bg" dirty="0"/>
              <a:t>Кратък преглед на FFR и IVUS методите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63150"/>
            <a:ext cx="10058400" cy="4380895"/>
          </a:xfrm>
        </p:spPr>
        <p:txBody>
          <a:bodyPr>
            <a:normAutofit fontScale="92500" lnSpcReduction="20000"/>
          </a:bodyPr>
          <a:lstStyle/>
          <a:p>
            <a:pPr marL="201168" lvl="1" indent="0" algn="just">
              <a:buNone/>
            </a:pPr>
            <a:r>
              <a:rPr lang="bg" dirty="0"/>
              <a:t>           </a:t>
            </a:r>
            <a:r>
              <a:rPr lang="bg" b="1" dirty="0"/>
              <a:t>FFR</a:t>
            </a:r>
            <a:r>
              <a:rPr lang="bg" dirty="0"/>
              <a:t> (Fractional Flow Reserve) е инвазивна технология, която в катетеризационната лаборатория отговаря на въпроса „Трябва ли нещо да се лекува?“ чрез предоставяне </a:t>
            </a:r>
            <a:r>
              <a:rPr lang="bg" dirty="0" err="1"/>
              <a:t>на </a:t>
            </a:r>
            <a:r>
              <a:rPr lang="bg" dirty="0"/>
              <a:t>функционална оценка на стенозите .      </a:t>
            </a:r>
          </a:p>
          <a:p>
            <a:pPr marL="201168" lvl="1" indent="0" algn="just">
              <a:buNone/>
            </a:pPr>
            <a:r>
              <a:rPr lang="bg" dirty="0"/>
              <a:t> Чрез измерване на налягането преди и след стесняване със специализиран водач или катетър FFR позволява да се определи дали лезията ограничава кръвоснабдяването и дали е необходима интервенция (ангиопластика със стент) .</a:t>
            </a:r>
          </a:p>
          <a:p>
            <a:pPr marL="201168" lvl="1" indent="0" algn="just">
              <a:buNone/>
            </a:pPr>
            <a:endParaRPr lang="en-GB" dirty="0"/>
          </a:p>
          <a:p>
            <a:pPr marL="201168" lvl="1" indent="0" algn="just">
              <a:buNone/>
            </a:pPr>
            <a:r>
              <a:rPr lang="bg" dirty="0"/>
              <a:t>         </a:t>
            </a:r>
          </a:p>
          <a:p>
            <a:pPr marL="201168" lvl="1" indent="0" algn="just">
              <a:buNone/>
            </a:pPr>
            <a:endParaRPr lang="en-GB" b="1" dirty="0"/>
          </a:p>
          <a:p>
            <a:pPr marL="201168" lvl="1" indent="0" algn="just">
              <a:buNone/>
            </a:pPr>
            <a:endParaRPr lang="en-GB" b="1" dirty="0"/>
          </a:p>
          <a:p>
            <a:pPr marL="201168" lvl="1" indent="0" algn="just">
              <a:buNone/>
            </a:pPr>
            <a:endParaRPr lang="en-GB" b="1" dirty="0"/>
          </a:p>
          <a:p>
            <a:pPr marL="201168" lvl="1" indent="0" algn="just">
              <a:buNone/>
            </a:pPr>
            <a:endParaRPr lang="en-GB" b="1" dirty="0"/>
          </a:p>
          <a:p>
            <a:pPr marL="201168" lvl="1" indent="0" algn="just">
              <a:buNone/>
            </a:pPr>
            <a:r>
              <a:rPr lang="bg" b="1" dirty="0"/>
              <a:t>           </a:t>
            </a:r>
          </a:p>
          <a:p>
            <a:pPr marL="201168" lvl="1" indent="0" algn="just">
              <a:buNone/>
            </a:pPr>
            <a:endParaRPr lang="en-GB" b="1" dirty="0"/>
          </a:p>
          <a:p>
            <a:pPr marL="201168" lvl="1" indent="0" algn="just">
              <a:buNone/>
            </a:pPr>
            <a:r>
              <a:rPr lang="bg" b="1" dirty="0"/>
              <a:t>IVUS </a:t>
            </a:r>
            <a:r>
              <a:rPr lang="bg" dirty="0"/>
              <a:t>(интраваскуларен ултразвук) помага за прецизно определяне на </a:t>
            </a:r>
            <a:r>
              <a:rPr lang="bg" b="1" dirty="0"/>
              <a:t>морфологията на стенозата, характеристиките на плаката и размера на съдовете </a:t>
            </a:r>
            <a:r>
              <a:rPr lang="bg" dirty="0"/>
              <a:t>, което води до оптимален избор и правилно позициониране на стента.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954" y="3180537"/>
            <a:ext cx="3004457" cy="2136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809" y="3431539"/>
            <a:ext cx="2191267" cy="12441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80" y="3877011"/>
            <a:ext cx="2329470" cy="130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1369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44434"/>
            <a:ext cx="10058400" cy="831669"/>
          </a:xfrm>
        </p:spPr>
        <p:txBody>
          <a:bodyPr/>
          <a:lstStyle/>
          <a:p>
            <a:r>
              <a:rPr lang="bg" dirty="0"/>
              <a:t>Устойчивост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" dirty="0"/>
              <a:t>Проектът включва два основни устойчиви резултата </a:t>
            </a:r>
            <a:r>
              <a:rPr lang="bg"/>
              <a:t>: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bg" dirty="0"/>
              <a:t>Областната многопрофилна болница, която е най-големият и значим здравен център в региона, ще бъде партньор на Ротари клуб </a:t>
            </a:r>
            <a:r>
              <a:rPr lang="bg" dirty="0" err="1"/>
              <a:t>Велико </a:t>
            </a:r>
            <a:r>
              <a:rPr lang="bg" dirty="0"/>
              <a:t>Търново, подкрепяйки го със своя опит и медицински специалисти.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g" dirty="0"/>
              <a:t>Диагностичните процедури, извършвани с техниката FFR и IVUS, се реимбурсират от НЗОК, което означава, че пациентите няма да заплащат тази иначе скъпа процедура, което я прави широко достъпна и достъпна за голяма група потенциални пациенти.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212258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14DFD-F6CD-6D15-FE30-E443CC7C9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nline Media 6" title="3 April 2025">
            <a:hlinkClick r:id="" action="ppaction://media"/>
            <a:extLst>
              <a:ext uri="{FF2B5EF4-FFF2-40B4-BE49-F238E27FC236}">
                <a16:creationId xmlns:a16="http://schemas.microsoft.com/office/drawing/2014/main" id="{10659CF0-BC37-30FF-8858-957B7AB091C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95086" y="57926"/>
            <a:ext cx="10665247" cy="601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5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BF4D4C3-196F-40C6-3077-E3E272F02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045834F-C3BD-E469-05A3-E40768977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D96D0F53-FF6D-7295-6606-4197B7B3A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5712"/>
            <a:ext cx="12192000" cy="45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637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800C342-CEAC-A9BC-2153-EAA121BD6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4A1EF30-B21B-2BAA-0205-D5B4C246C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8531C44A-F59B-3CA6-7AA6-1B9751726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9175"/>
            <a:ext cx="12192000" cy="587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524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5DF0A37-BF34-FADE-1745-9149922EF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EFC3754-C991-AE94-A130-F14DF617E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3F03E801-8E81-FC1A-76E3-C71220F26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1163"/>
            <a:ext cx="12192000" cy="579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679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3D15A52-A841-5724-49CF-19E71597A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0D3C2D5-07E7-6EB9-7D27-F12A4AC21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EB06F7A0-F7D1-0C8A-5EED-E5A7AFA7E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2646"/>
            <a:ext cx="12192000" cy="45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880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FA103D2-A163-2916-A475-C14154CA8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F6168209-17AB-4576-217E-A80EE131A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13CC8242-5D46-BF18-6323-2954CFC95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8007"/>
            <a:ext cx="12192000" cy="582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104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30122BB-B3AD-7577-3ECE-E686BD142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9AD5132-4BEF-BD20-3A4F-B4B89F31C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248A8B7-908C-7D54-2046-11022F338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2262"/>
            <a:ext cx="12192000" cy="545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148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Create Hope 2023-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A458C"/>
      </a:accent1>
      <a:accent2>
        <a:srgbClr val="C22134"/>
      </a:accent2>
      <a:accent3>
        <a:srgbClr val="7958A1"/>
      </a:accent3>
      <a:accent4>
        <a:srgbClr val="FFD500"/>
      </a:accent4>
      <a:accent5>
        <a:srgbClr val="831550"/>
      </a:accent5>
      <a:accent6>
        <a:srgbClr val="FFFF00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Тема на Office">
  <a:themeElements>
    <a:clrScheme name="Create Hope 2023-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A458C"/>
      </a:accent1>
      <a:accent2>
        <a:srgbClr val="C22134"/>
      </a:accent2>
      <a:accent3>
        <a:srgbClr val="7958A1"/>
      </a:accent3>
      <a:accent4>
        <a:srgbClr val="FFD500"/>
      </a:accent4>
      <a:accent5>
        <a:srgbClr val="831550"/>
      </a:accent5>
      <a:accent6>
        <a:srgbClr val="FFFF00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3567</TotalTime>
  <Words>1978</Words>
  <Application>Microsoft Office PowerPoint</Application>
  <PresentationFormat>Widescreen</PresentationFormat>
  <Paragraphs>298</Paragraphs>
  <Slides>69</Slides>
  <Notes>39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69</vt:i4>
      </vt:variant>
    </vt:vector>
  </HeadingPairs>
  <TitlesOfParts>
    <vt:vector size="87" baseType="lpstr">
      <vt:lpstr>Aptos</vt:lpstr>
      <vt:lpstr>Arial</vt:lpstr>
      <vt:lpstr>Arial Black</vt:lpstr>
      <vt:lpstr>Calibri</vt:lpstr>
      <vt:lpstr>Calibri Light</vt:lpstr>
      <vt:lpstr>Comic Sans MS</vt:lpstr>
      <vt:lpstr>Georgia</vt:lpstr>
      <vt:lpstr>Noto Sans</vt:lpstr>
      <vt:lpstr>quasimoda</vt:lpstr>
      <vt:lpstr>Trebuchet MS</vt:lpstr>
      <vt:lpstr>Wingdings</vt:lpstr>
      <vt:lpstr>Тема на Office</vt:lpstr>
      <vt:lpstr>Custom Design</vt:lpstr>
      <vt:lpstr>1_Custom Design</vt:lpstr>
      <vt:lpstr>Office Theme</vt:lpstr>
      <vt:lpstr>2_Custom Design</vt:lpstr>
      <vt:lpstr>1_Тема на Office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Програма  АНТИДРОГА от 1996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Програма  ПРЕВЕНЦИЯ НА ЗАВИСИМОСТИ от 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Ние, ротарианците сме  ХОРА НА ДЕЙСТВИЕТО</vt:lpstr>
      <vt:lpstr>Обявяваме конкурс за визуални изкуства „ИЗБЕРИ СВОБОДАТА!“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„Изцеление в един разделен свят“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Ангажиментът за мир – като огромно предизвикателство</vt:lpstr>
      <vt:lpstr>Покана за стипендия за 2025-2026 г.</vt:lpstr>
      <vt:lpstr>PowerPoint Presentation</vt:lpstr>
      <vt:lpstr>PowerPoint Presentation</vt:lpstr>
      <vt:lpstr>Турското гостоприемство</vt:lpstr>
      <vt:lpstr>Среща на ICC</vt:lpstr>
      <vt:lpstr>Анжела</vt:lpstr>
      <vt:lpstr>Пулсът на живота: Разширена FFR диагностика за здравето на сърцето </vt:lpstr>
      <vt:lpstr>Кратък преглед на FFR и IVUS методите</vt:lpstr>
      <vt:lpstr>Устойчивост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Маргарита Й. Богданова</dc:creator>
  <cp:lastModifiedBy>Plamen Ilarionov</cp:lastModifiedBy>
  <cp:revision>152</cp:revision>
  <dcterms:created xsi:type="dcterms:W3CDTF">2023-08-17T13:43:07Z</dcterms:created>
  <dcterms:modified xsi:type="dcterms:W3CDTF">2025-04-08T10:11:31Z</dcterms:modified>
</cp:coreProperties>
</file>